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2" r:id="rId5"/>
    <p:sldMasterId id="2147483676" r:id="rId6"/>
  </p:sldMasterIdLst>
  <p:notesMasterIdLst>
    <p:notesMasterId r:id="rId30"/>
  </p:notesMasterIdLst>
  <p:sldIdLst>
    <p:sldId id="744" r:id="rId7"/>
    <p:sldId id="754" r:id="rId8"/>
    <p:sldId id="1185" r:id="rId9"/>
    <p:sldId id="1184" r:id="rId10"/>
    <p:sldId id="1176" r:id="rId11"/>
    <p:sldId id="1174" r:id="rId12"/>
    <p:sldId id="752" r:id="rId13"/>
    <p:sldId id="1175" r:id="rId14"/>
    <p:sldId id="1178" r:id="rId15"/>
    <p:sldId id="1179" r:id="rId16"/>
    <p:sldId id="1180" r:id="rId17"/>
    <p:sldId id="1182" r:id="rId18"/>
    <p:sldId id="274" r:id="rId19"/>
    <p:sldId id="1108" r:id="rId20"/>
    <p:sldId id="261" r:id="rId21"/>
    <p:sldId id="1173" r:id="rId22"/>
    <p:sldId id="1138" r:id="rId23"/>
    <p:sldId id="1177" r:id="rId24"/>
    <p:sldId id="1148" r:id="rId25"/>
    <p:sldId id="753" r:id="rId26"/>
    <p:sldId id="297" r:id="rId27"/>
    <p:sldId id="267" r:id="rId28"/>
    <p:sldId id="11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97D09D-57A2-B89A-C6F9-A8D22ACA8F8B}" name="Pinder, Evette D LCDR USPHS DODHRA SAPRO (USA)" initials="PEDLUDS(" userId="Pinder, Evette D LCDR USPHS DODHRA SAPRO (USA)" providerId="None"/>
  <p188:author id="{0599C2A0-A520-145E-AC0E-A6F4EBE0B7EB}" name="Felder, Stephanie Sherrelle CAPT USPHS (USA)" initials="FSSCU(" userId="S::stephanie.s.felder.mil@health.mil::bf10d990-31e3-4ea0-ad37-5211f190c0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E51"/>
    <a:srgbClr val="00657C"/>
    <a:srgbClr val="408047"/>
    <a:srgbClr val="EDE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0" autoAdjust="0"/>
    <p:restoredTop sz="96163" autoAdjust="0"/>
  </p:normalViewPr>
  <p:slideViewPr>
    <p:cSldViewPr snapToGrid="0">
      <p:cViewPr varScale="1">
        <p:scale>
          <a:sx n="62" d="100"/>
          <a:sy n="62" d="100"/>
        </p:scale>
        <p:origin x="856" y="56"/>
      </p:cViewPr>
      <p:guideLst/>
    </p:cSldViewPr>
  </p:slideViewPr>
  <p:outlineViewPr>
    <p:cViewPr>
      <p:scale>
        <a:sx n="33" d="100"/>
        <a:sy n="33" d="100"/>
      </p:scale>
      <p:origin x="0" y="-786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1962" y="2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D87AF-4D9F-439F-BBEB-FC5BE82B5B1B}" type="datetimeFigureOut">
              <a:t>12/11/2023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79C27-A63D-45DA-BFDC-6B9426924A4E}" type="slidenum">
              <a:t>‹#›</a:t>
            </a:fld>
            <a:endParaRPr lang="en-US" dirty="0"/>
          </a:p>
        </p:txBody>
      </p:sp>
    </p:spTree>
    <p:extLst>
      <p:ext uri="{BB962C8B-B14F-4D97-AF65-F5344CB8AC3E}">
        <p14:creationId xmlns:p14="http://schemas.microsoft.com/office/powerpoint/2010/main" val="50069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hsph.harvard.edu/news/features/homelessness-health/" TargetMode="External"/><Relationship Id="rId3" Type="http://schemas.openxmlformats.org/officeDocument/2006/relationships/hyperlink" Target="https://www.cdcfoundation.org/conversations/www.cdc.gov/ddid/homelessness" TargetMode="External"/><Relationship Id="rId7" Type="http://schemas.openxmlformats.org/officeDocument/2006/relationships/hyperlink" Target="https://journals.lww.com/jphmp/fulltext/2023/11000/strengthening_public_health_capacity_to_address.3.aspx"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dcfoundation.org/PHAHToolkit.pdf" TargetMode="External"/><Relationship Id="rId11" Type="http://schemas.openxmlformats.org/officeDocument/2006/relationships/hyperlink" Target="https://caucusonhomelessness.wordpress.com/" TargetMode="External"/><Relationship Id="rId5" Type="http://schemas.openxmlformats.org/officeDocument/2006/relationships/hyperlink" Target="https://www.cdcfoundation.org/blog/homelessness-and-health-new-strategies-hand" TargetMode="External"/><Relationship Id="rId10" Type="http://schemas.openxmlformats.org/officeDocument/2006/relationships/hyperlink" Target="https://www.apha.org/Policies-and-Advocacy/Public-Health-Policy-Statements/Policy-Database/2018/01/18/Housing-and-Homelessness-as-a-Public-Health-Issue" TargetMode="External"/><Relationship Id="rId4" Type="http://schemas.openxmlformats.org/officeDocument/2006/relationships/hyperlink" Target="https://www.cdc.gov/phlp/publications/topic/resources/resources-homelessness.html" TargetMode="External"/><Relationship Id="rId9" Type="http://schemas.openxmlformats.org/officeDocument/2006/relationships/hyperlink" Target="https://www.hsph.harvard.edu/healthandhomelessnes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hsph.harvard.edu/news/features/homelessness-health/" TargetMode="External"/><Relationship Id="rId3" Type="http://schemas.openxmlformats.org/officeDocument/2006/relationships/hyperlink" Target="https://www.cdcfoundation.org/conversations/www.cdc.gov/ddid/homelessness" TargetMode="External"/><Relationship Id="rId7" Type="http://schemas.openxmlformats.org/officeDocument/2006/relationships/hyperlink" Target="https://journals.lww.com/jphmp/fulltext/2023/11000/strengthening_public_health_capacity_to_address.3.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cfoundation.org/PHAHToolkit.pdf" TargetMode="External"/><Relationship Id="rId11" Type="http://schemas.openxmlformats.org/officeDocument/2006/relationships/hyperlink" Target="https://caucusonhomelessness.wordpress.com/" TargetMode="External"/><Relationship Id="rId5" Type="http://schemas.openxmlformats.org/officeDocument/2006/relationships/hyperlink" Target="https://www.cdcfoundation.org/blog/homelessness-and-health-new-strategies-hand" TargetMode="External"/><Relationship Id="rId10" Type="http://schemas.openxmlformats.org/officeDocument/2006/relationships/hyperlink" Target="https://www.apha.org/Policies-and-Advocacy/Public-Health-Policy-Statements/Policy-Database/2018/01/18/Housing-and-Homelessness-as-a-Public-Health-Issue" TargetMode="External"/><Relationship Id="rId4" Type="http://schemas.openxmlformats.org/officeDocument/2006/relationships/hyperlink" Target="https://www.cdc.gov/phlp/publications/topic/resources/resources-homelessness.html" TargetMode="External"/><Relationship Id="rId9" Type="http://schemas.openxmlformats.org/officeDocument/2006/relationships/hyperlink" Target="https://www.hsph.harvard.edu/healthandhomelessnes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hsph.harvard.edu/news/features/homelessness-health/" TargetMode="External"/><Relationship Id="rId3" Type="http://schemas.openxmlformats.org/officeDocument/2006/relationships/hyperlink" Target="https://www.cdcfoundation.org/conversations/www.cdc.gov/ddid/homelessness" TargetMode="External"/><Relationship Id="rId7" Type="http://schemas.openxmlformats.org/officeDocument/2006/relationships/hyperlink" Target="https://journals.lww.com/jphmp/fulltext/2023/11000/strengthening_public_health_capacity_to_address.3.aspx"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dcfoundation.org/PHAHToolkit.pdf" TargetMode="External"/><Relationship Id="rId11" Type="http://schemas.openxmlformats.org/officeDocument/2006/relationships/hyperlink" Target="https://caucusonhomelessness.wordpress.com/" TargetMode="External"/><Relationship Id="rId5" Type="http://schemas.openxmlformats.org/officeDocument/2006/relationships/hyperlink" Target="https://www.cdcfoundation.org/blog/homelessness-and-health-new-strategies-hand" TargetMode="External"/><Relationship Id="rId10" Type="http://schemas.openxmlformats.org/officeDocument/2006/relationships/hyperlink" Target="https://www.apha.org/Policies-and-Advocacy/Public-Health-Policy-Statements/Policy-Database/2018/01/18/Housing-and-Homelessness-as-a-Public-Health-Issue" TargetMode="External"/><Relationship Id="rId4" Type="http://schemas.openxmlformats.org/officeDocument/2006/relationships/hyperlink" Target="https://www.cdc.gov/phlp/publications/topic/resources/resources-homelessness.html" TargetMode="External"/><Relationship Id="rId9" Type="http://schemas.openxmlformats.org/officeDocument/2006/relationships/hyperlink" Target="https://www.hsph.harvard.edu/healthandhomelessnes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29956-DE2B-ED19-3C14-06569AD02743}"/>
              </a:ext>
            </a:extLst>
          </p:cNvPr>
          <p:cNvSpPr>
            <a:spLocks noGrp="1"/>
          </p:cNvSpPr>
          <p:nvPr>
            <p:ph type="sldNum" sz="quarter" idx="5"/>
          </p:nvPr>
        </p:nvSpPr>
        <p:spPr/>
        <p:txBody>
          <a:bodyPr/>
          <a:lstStyle/>
          <a:p>
            <a:fld id="{F6DC08D5-BD6F-4C17-9440-B0B0B4E6AD5A}" type="slidenum">
              <a:rPr lang="en-US" smtClean="0"/>
              <a:t>1</a:t>
            </a:fld>
            <a:endParaRPr lang="en-US" dirty="0"/>
          </a:p>
        </p:txBody>
      </p:sp>
    </p:spTree>
    <p:extLst>
      <p:ext uri="{BB962C8B-B14F-4D97-AF65-F5344CB8AC3E}">
        <p14:creationId xmlns:p14="http://schemas.microsoft.com/office/powerpoint/2010/main" val="135668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fld id="{F6DC08D5-BD6F-4C17-9440-B0B0B4E6AD5A}" type="slidenum">
              <a:rPr lang="en-US" smtClean="0"/>
              <a:t>10</a:t>
            </a:fld>
            <a:endParaRPr lang="en-US" dirty="0"/>
          </a:p>
        </p:txBody>
      </p:sp>
    </p:spTree>
    <p:extLst>
      <p:ext uri="{BB962C8B-B14F-4D97-AF65-F5344CB8AC3E}">
        <p14:creationId xmlns:p14="http://schemas.microsoft.com/office/powerpoint/2010/main" val="144095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fld id="{F6DC08D5-BD6F-4C17-9440-B0B0B4E6AD5A}" type="slidenum">
              <a:rPr lang="en-US" smtClean="0"/>
              <a:t>11</a:t>
            </a:fld>
            <a:endParaRPr lang="en-US" dirty="0"/>
          </a:p>
        </p:txBody>
      </p:sp>
    </p:spTree>
    <p:extLst>
      <p:ext uri="{BB962C8B-B14F-4D97-AF65-F5344CB8AC3E}">
        <p14:creationId xmlns:p14="http://schemas.microsoft.com/office/powerpoint/2010/main" val="195548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79C27-A63D-45DA-BFDC-6B9426924A4E}" type="slidenum">
              <a:rPr lang="en-US" smtClean="0"/>
              <a:t>12</a:t>
            </a:fld>
            <a:endParaRPr lang="en-US" dirty="0"/>
          </a:p>
        </p:txBody>
      </p:sp>
    </p:spTree>
    <p:extLst>
      <p:ext uri="{BB962C8B-B14F-4D97-AF65-F5344CB8AC3E}">
        <p14:creationId xmlns:p14="http://schemas.microsoft.com/office/powerpoint/2010/main" val="259681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79C27-A63D-45DA-BFDC-6B9426924A4E}" type="slidenum">
              <a:rPr lang="en-US" smtClean="0"/>
              <a:t>13</a:t>
            </a:fld>
            <a:endParaRPr lang="en-US" dirty="0"/>
          </a:p>
        </p:txBody>
      </p:sp>
    </p:spTree>
    <p:extLst>
      <p:ext uri="{BB962C8B-B14F-4D97-AF65-F5344CB8AC3E}">
        <p14:creationId xmlns:p14="http://schemas.microsoft.com/office/powerpoint/2010/main" val="84000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204F46F-8754-48F2-ADC7-BFD95219B084}"/>
              </a:ext>
            </a:extLst>
          </p:cNvPr>
          <p:cNvSpPr>
            <a:spLocks noGrp="1"/>
          </p:cNvSpPr>
          <p:nvPr>
            <p:ph type="body" idx="1"/>
          </p:nvPr>
        </p:nvSpPr>
        <p:spPr>
          <a:xfrm>
            <a:off x="701040" y="4206240"/>
            <a:ext cx="5608320" cy="4861560"/>
          </a:xfrm>
        </p:spPr>
        <p:txBody>
          <a:bodyPr/>
          <a:lstStyle/>
          <a:p>
            <a:r>
              <a:rPr lang="en-US" dirty="0"/>
              <a:t>The SEM helps us visualize a system’s thinking.</a:t>
            </a:r>
          </a:p>
          <a:p>
            <a:endParaRPr lang="en-US" dirty="0"/>
          </a:p>
          <a:p>
            <a:pPr algn="ctr"/>
            <a:r>
              <a:rPr lang="en-US" sz="1200" u="sng" dirty="0">
                <a:solidFill>
                  <a:srgbClr val="FFFFFF"/>
                </a:solidFill>
                <a:latin typeface="Georgia" panose="02040502050405020303" pitchFamily="18" charset="0"/>
                <a:ea typeface="Times New Roman" panose="02020603050405020304" pitchFamily="18" charset="0"/>
              </a:rPr>
              <a:t>Public Policy</a:t>
            </a:r>
          </a:p>
          <a:p>
            <a:pPr algn="ctr"/>
            <a:r>
              <a:rPr lang="en-US" sz="1200" dirty="0">
                <a:solidFill>
                  <a:srgbClr val="FFFFFF"/>
                </a:solidFill>
                <a:latin typeface="Georgia" panose="02040502050405020303" pitchFamily="18" charset="0"/>
                <a:ea typeface="Times New Roman" panose="02020603050405020304" pitchFamily="18" charset="0"/>
              </a:rPr>
              <a:t> (Local, Tribal, State, Federal)</a:t>
            </a:r>
          </a:p>
          <a:p>
            <a:pPr algn="ctr"/>
            <a:r>
              <a:rPr lang="en-US" sz="1800" u="sng" dirty="0">
                <a:solidFill>
                  <a:srgbClr val="FFFFFF"/>
                </a:solidFill>
                <a:latin typeface="Georgia" panose="02040502050405020303" pitchFamily="18" charset="0"/>
                <a:ea typeface="Times New Roman" panose="02020603050405020304" pitchFamily="18" charset="0"/>
              </a:rPr>
              <a:t>Community</a:t>
            </a:r>
          </a:p>
          <a:p>
            <a:pPr algn="ctr"/>
            <a:r>
              <a:rPr lang="en-US" sz="1200" dirty="0">
                <a:solidFill>
                  <a:srgbClr val="FFFFFF"/>
                </a:solidFill>
                <a:latin typeface="Times New Roman" panose="02020603050405020304" pitchFamily="18" charset="0"/>
                <a:ea typeface="Times New Roman" panose="02020603050405020304" pitchFamily="18" charset="0"/>
              </a:rPr>
              <a:t> (Social Networks)</a:t>
            </a:r>
          </a:p>
          <a:p>
            <a:pPr algn="ctr"/>
            <a:r>
              <a:rPr lang="en-US" sz="1800" u="sng" dirty="0">
                <a:solidFill>
                  <a:srgbClr val="FFFFFF"/>
                </a:solidFill>
                <a:latin typeface="Georgia" panose="02040502050405020303" pitchFamily="18" charset="0"/>
                <a:ea typeface="Times New Roman" panose="02020603050405020304" pitchFamily="18" charset="0"/>
              </a:rPr>
              <a:t>Organizational</a:t>
            </a:r>
            <a:r>
              <a:rPr lang="en-US" sz="1200" dirty="0">
                <a:solidFill>
                  <a:srgbClr val="FFFFFF"/>
                </a:solidFill>
                <a:latin typeface="Times New Roman" panose="02020603050405020304" pitchFamily="18" charset="0"/>
                <a:ea typeface="Times New Roman" panose="02020603050405020304" pitchFamily="18" charset="0"/>
              </a:rPr>
              <a:t> </a:t>
            </a:r>
          </a:p>
          <a:p>
            <a:pPr algn="ctr"/>
            <a:r>
              <a:rPr lang="en-US" sz="1200" dirty="0">
                <a:solidFill>
                  <a:srgbClr val="FFFFFF"/>
                </a:solidFill>
                <a:latin typeface="Times New Roman" panose="02020603050405020304" pitchFamily="18" charset="0"/>
                <a:ea typeface="Times New Roman" panose="02020603050405020304" pitchFamily="18" charset="0"/>
              </a:rPr>
              <a:t>(Stores, Churches, Community Orgs.)</a:t>
            </a:r>
          </a:p>
          <a:p>
            <a:pPr algn="ctr"/>
            <a:r>
              <a:rPr lang="en-US" sz="1800" u="sng" dirty="0">
                <a:solidFill>
                  <a:srgbClr val="FFFFFF"/>
                </a:solidFill>
                <a:latin typeface="Georgia" panose="02040502050405020303" pitchFamily="18" charset="0"/>
                <a:ea typeface="Times New Roman" panose="02020603050405020304" pitchFamily="18" charset="0"/>
              </a:rPr>
              <a:t>Interpersonal</a:t>
            </a:r>
          </a:p>
          <a:p>
            <a:pPr algn="ctr"/>
            <a:r>
              <a:rPr lang="en-US" sz="1200" dirty="0">
                <a:solidFill>
                  <a:srgbClr val="FFFFFF"/>
                </a:solidFill>
                <a:latin typeface="Times New Roman" panose="02020603050405020304" pitchFamily="18" charset="0"/>
                <a:ea typeface="Times New Roman" panose="02020603050405020304" pitchFamily="18" charset="0"/>
              </a:rPr>
              <a:t> (Family, Peers, Groups of Friends)</a:t>
            </a:r>
          </a:p>
          <a:p>
            <a:pPr algn="ctr"/>
            <a:r>
              <a:rPr lang="en-US" sz="1800" u="sng" dirty="0">
                <a:solidFill>
                  <a:srgbClr val="FFFFFF"/>
                </a:solidFill>
                <a:latin typeface="Georgia" panose="02040502050405020303" pitchFamily="18" charset="0"/>
                <a:ea typeface="Times New Roman" panose="02020603050405020304" pitchFamily="18" charset="0"/>
              </a:rPr>
              <a:t>Intrapersonal</a:t>
            </a:r>
          </a:p>
          <a:p>
            <a:pPr algn="ctr"/>
            <a:r>
              <a:rPr lang="en-US" sz="1200" dirty="0">
                <a:solidFill>
                  <a:srgbClr val="FFFFFF"/>
                </a:solidFill>
                <a:latin typeface="Times New Roman" panose="02020603050405020304" pitchFamily="18" charset="0"/>
                <a:ea typeface="Times New Roman" panose="02020603050405020304" pitchFamily="18" charset="0"/>
              </a:rPr>
              <a:t> (Self-Efficacy, Knowledge)</a:t>
            </a:r>
            <a:endParaRPr lang="en-US" sz="1200" dirty="0">
              <a:latin typeface="Times New Roman" panose="02020603050405020304" pitchFamily="18" charset="0"/>
              <a:ea typeface="Times New Roman" panose="02020603050405020304" pitchFamily="18" charset="0"/>
            </a:endParaRPr>
          </a:p>
          <a:p>
            <a:pPr algn="ctr"/>
            <a:endParaRPr lang="en-US" sz="1200" dirty="0">
              <a:latin typeface="Times New Roman" panose="02020603050405020304" pitchFamily="18" charset="0"/>
              <a:ea typeface="Times New Roman" panose="02020603050405020304" pitchFamily="18" charset="0"/>
            </a:endParaRPr>
          </a:p>
          <a:p>
            <a:pPr algn="ctr"/>
            <a:endParaRPr lang="en-US" sz="1200" dirty="0">
              <a:latin typeface="Times New Roman" panose="02020603050405020304" pitchFamily="18" charset="0"/>
              <a:ea typeface="Times New Roman" panose="02020603050405020304" pitchFamily="18" charset="0"/>
            </a:endParaRPr>
          </a:p>
          <a:p>
            <a:pPr algn="ctr"/>
            <a:endParaRPr lang="en-US" sz="1200" dirty="0">
              <a:latin typeface="Times New Roman" panose="02020603050405020304"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solidFill>
                <a:srgbClr val="FFFFFF"/>
              </a:solidFill>
              <a:latin typeface="Georgia" panose="02040502050405020303" pitchFamily="18" charset="0"/>
              <a:ea typeface="Times New Roman" panose="02020603050405020304" pitchFamily="18" charset="0"/>
            </a:endParaRPr>
          </a:p>
          <a:p>
            <a:pPr algn="ctr"/>
            <a:endParaRPr lang="en-US" sz="1200" dirty="0">
              <a:latin typeface="Georgia" panose="02040502050405020303"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7808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latin typeface="Times New Roman" panose="02020603050405020304" pitchFamily="18" charset="0"/>
                <a:ea typeface="ＭＳ Ｐゴシック" panose="020B0600070205080204" pitchFamily="34" charset="-128"/>
                <a:cs typeface="Times New Roman" panose="02020603050405020304" pitchFamily="18" charset="0"/>
              </a:rPr>
              <a:t>Let’s help each other connect to whatever SEM level that is helpful</a:t>
            </a:r>
            <a:endParaRPr lang="en-US" dirty="0"/>
          </a:p>
        </p:txBody>
      </p:sp>
      <p:sp>
        <p:nvSpPr>
          <p:cNvPr id="4" name="Slide Number Placeholder 3"/>
          <p:cNvSpPr>
            <a:spLocks noGrp="1"/>
          </p:cNvSpPr>
          <p:nvPr>
            <p:ph type="sldNum" sz="quarter" idx="5"/>
          </p:nvPr>
        </p:nvSpPr>
        <p:spPr/>
        <p:txBody>
          <a:bodyPr/>
          <a:lstStyle/>
          <a:p>
            <a:fld id="{DBE79C27-A63D-45DA-BFDC-6B9426924A4E}" type="slidenum">
              <a:rPr lang="en-US" smtClean="0"/>
              <a:t>15</a:t>
            </a:fld>
            <a:endParaRPr lang="en-US" dirty="0"/>
          </a:p>
        </p:txBody>
      </p:sp>
    </p:spTree>
    <p:extLst>
      <p:ext uri="{BB962C8B-B14F-4D97-AF65-F5344CB8AC3E}">
        <p14:creationId xmlns:p14="http://schemas.microsoft.com/office/powerpoint/2010/main" val="410371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65337-4175-4F1F-AC0E-3FBD05AF9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23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75565" indent="-4572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865337-4175-4F1F-AC0E-3FBD05AF92CD}" type="slidenum">
              <a:rPr lang="en-US" smtClean="0"/>
              <a:t>17</a:t>
            </a:fld>
            <a:endParaRPr lang="en-US" dirty="0"/>
          </a:p>
        </p:txBody>
      </p:sp>
    </p:spTree>
    <p:extLst>
      <p:ext uri="{BB962C8B-B14F-4D97-AF65-F5344CB8AC3E}">
        <p14:creationId xmlns:p14="http://schemas.microsoft.com/office/powerpoint/2010/main" val="56211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75565" indent="-4572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865337-4175-4F1F-AC0E-3FBD05AF92CD}" type="slidenum">
              <a:rPr lang="en-US" smtClean="0"/>
              <a:t>18</a:t>
            </a:fld>
            <a:endParaRPr lang="en-US" dirty="0"/>
          </a:p>
        </p:txBody>
      </p:sp>
    </p:spTree>
    <p:extLst>
      <p:ext uri="{BB962C8B-B14F-4D97-AF65-F5344CB8AC3E}">
        <p14:creationId xmlns:p14="http://schemas.microsoft.com/office/powerpoint/2010/main" val="284887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A748A3F-7526-57F8-AB7D-4CAE6ED4EAD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880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Notes Placeholder 2">
            <a:extLst>
              <a:ext uri="{FF2B5EF4-FFF2-40B4-BE49-F238E27FC236}">
                <a16:creationId xmlns:a16="http://schemas.microsoft.com/office/drawing/2014/main" id="{4D8C249B-232B-0485-5183-BC21EFFA7757}"/>
              </a:ext>
            </a:extLst>
          </p:cNvPr>
          <p:cNvSpPr txBox="1">
            <a:spLocks/>
          </p:cNvSpPr>
          <p:nvPr/>
        </p:nvSpPr>
        <p:spPr>
          <a:xfrm>
            <a:off x="283633" y="4400550"/>
            <a:ext cx="6290733"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dirty="0">
                <a:latin typeface="Times New Roman" panose="02020603050405020304" pitchFamily="18" charset="0"/>
                <a:ea typeface="Times New Roman" panose="02020603050405020304" pitchFamily="18" charset="0"/>
              </a:rPr>
              <a:t>Notably with public health in mind, in 2013, two cabinet Secretaries (Shaun Donovan and General Eric Shinseki) penned an American Journal of Public Health article titled, “Homelessness Is a Public Health Issue.”</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Prior to that in 2010, James O’Connell, Howard Koh (Health and Human Services (HHS) Assistant Secretary for Health, 2009-2014), et al. wrote an American Journal of Public Health article titled, “The Boston Health Care for the Homeless Program: A Public Health Framework.” </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In 2013, the School of Public Health at the University of Maryland (UM) released a report highlighting that USPHS officers are uniquely positioned to address complex problems such as homelessness.  The report acknowledged one HHS report on supportive housing that indicated successful impact was dependent on coordination, leadership, and collaboration.  This UM report continued by stating that USPHS officers that obtain comprehensive public health exp. with various agencies and stakeholders are a good match to coordinate, lead, and collaborate homelessness outreach. </a:t>
            </a:r>
          </a:p>
          <a:p>
            <a:endParaRPr lang="en-US" sz="1000" dirty="0">
              <a:latin typeface="Times New Roman" panose="02020603050405020304" pitchFamily="18" charset="0"/>
            </a:endParaRPr>
          </a:p>
          <a:p>
            <a:r>
              <a:rPr lang="en-US" sz="900" dirty="0">
                <a:latin typeface="Calibri" panose="020F0502020204030204" pitchFamily="34" charset="0"/>
                <a:ea typeface="Calibri" panose="020F0502020204030204" pitchFamily="34" charset="0"/>
              </a:rPr>
              <a:t>CDC: CDC's work on homelessness, visit </a:t>
            </a:r>
            <a:r>
              <a:rPr lang="en-US" sz="900" u="sng" dirty="0">
                <a:solidFill>
                  <a:srgbClr val="0563C1"/>
                </a:solidFill>
                <a:latin typeface="Calibri" panose="020F0502020204030204" pitchFamily="34" charset="0"/>
                <a:ea typeface="Calibri" panose="020F0502020204030204" pitchFamily="34" charset="0"/>
                <a:hlinkClick r:id="rId3"/>
              </a:rPr>
              <a:t>www.cdc.gov/ddid/homelessness</a:t>
            </a:r>
            <a:r>
              <a:rPr lang="en-US" sz="900" dirty="0">
                <a:latin typeface="Calibri" panose="020F0502020204030204" pitchFamily="34" charset="0"/>
                <a:ea typeface="Calibri" panose="020F0502020204030204" pitchFamily="34" charset="0"/>
              </a:rPr>
              <a:t>.; --"Homelessness as a Public Health Law Issue: Selected Resources”, website: </a:t>
            </a:r>
            <a:r>
              <a:rPr lang="en-US" sz="900" u="sng" dirty="0">
                <a:solidFill>
                  <a:srgbClr val="0563C1"/>
                </a:solidFill>
                <a:latin typeface="Calibri" panose="020F0502020204030204" pitchFamily="34" charset="0"/>
                <a:ea typeface="Calibri" panose="020F0502020204030204" pitchFamily="34" charset="0"/>
                <a:hlinkClick r:id="rId4"/>
              </a:rPr>
              <a:t>https://www.cdc.gov/phlp/publications/topic/resources/resources-homelessness.html</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2) CDC Foundation and Homelessness: (Blog by Alaina): </a:t>
            </a:r>
            <a:r>
              <a:rPr lang="en-US" sz="900" u="sng" dirty="0">
                <a:solidFill>
                  <a:srgbClr val="0563C1"/>
                </a:solidFill>
                <a:latin typeface="Calibri" panose="020F0502020204030204" pitchFamily="34" charset="0"/>
                <a:ea typeface="Calibri" panose="020F0502020204030204" pitchFamily="34" charset="0"/>
                <a:hlinkClick r:id="rId5"/>
              </a:rPr>
              <a:t>https://www.cdcfoundation.org/blog/homelessness-and-health-new-strategies-hand</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--"Public Health and Homelessness Toolkit for State and Local Health Departments”, July 2023:  </a:t>
            </a:r>
            <a:r>
              <a:rPr lang="en-US" sz="900" u="sng" dirty="0">
                <a:solidFill>
                  <a:srgbClr val="0563C1"/>
                </a:solidFill>
                <a:latin typeface="Calibri" panose="020F0502020204030204" pitchFamily="34" charset="0"/>
                <a:ea typeface="Calibri" panose="020F0502020204030204" pitchFamily="34" charset="0"/>
                <a:hlinkClick r:id="rId6"/>
              </a:rPr>
              <a:t>https://www.cdcfoundation.org/PHAHToolkit.pdf</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t>
            </a:r>
            <a:r>
              <a:rPr lang="en-US" sz="900" i="1" dirty="0">
                <a:latin typeface="Calibri" panose="020F0502020204030204" pitchFamily="34" charset="0"/>
                <a:ea typeface="Calibri" panose="020F0502020204030204" pitchFamily="34" charset="0"/>
              </a:rPr>
              <a:t>Strengthening Public Health Capacity to Address Infectious Diseases: Lessons From 3 Centers of Excellence (CoE) in Public Health and Homelessness</a:t>
            </a:r>
            <a:r>
              <a:rPr lang="en-US" sz="900" dirty="0">
                <a:latin typeface="Calibri" panose="020F0502020204030204" pitchFamily="34" charset="0"/>
                <a:ea typeface="Calibri" panose="020F0502020204030204" pitchFamily="34" charset="0"/>
              </a:rPr>
              <a:t>” Nov/Dec, 2023 (CoE were in Seattle, Washington; San Francisco, California; and the state of MN:) :  </a:t>
            </a:r>
            <a:r>
              <a:rPr lang="en-US" sz="900" u="sng" dirty="0">
                <a:solidFill>
                  <a:srgbClr val="0563C1"/>
                </a:solidFill>
                <a:latin typeface="Calibri" panose="020F0502020204030204" pitchFamily="34" charset="0"/>
                <a:ea typeface="Calibri" panose="020F0502020204030204" pitchFamily="34" charset="0"/>
                <a:hlinkClick r:id="rId7"/>
              </a:rPr>
              <a:t>https://journals.lww.com/jphmp/fulltext/2023/11000/strengthening_public_health_capacity_to_address.3.aspx</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3) Harvard/Public Health and Homelessness:  “</a:t>
            </a:r>
            <a:r>
              <a:rPr lang="en-US" sz="900" dirty="0">
                <a:solidFill>
                  <a:srgbClr val="000000"/>
                </a:solidFill>
                <a:latin typeface="Calibri" panose="020F0502020204030204" pitchFamily="34" charset="0"/>
                <a:ea typeface="Calibri" panose="020F0502020204030204" pitchFamily="34" charset="0"/>
                <a:hlinkClick r:id="rId8"/>
              </a:rPr>
              <a:t>A new drive to end homelessness</a:t>
            </a:r>
            <a:r>
              <a:rPr lang="en-US" sz="900" dirty="0">
                <a:solidFill>
                  <a:srgbClr val="000000"/>
                </a:solidFill>
                <a:latin typeface="Calibri" panose="020F0502020204030204" pitchFamily="34" charset="0"/>
                <a:ea typeface="Calibri" panose="020F0502020204030204" pitchFamily="34" charset="0"/>
              </a:rPr>
              <a:t>”, Oct 6</a:t>
            </a:r>
            <a:r>
              <a:rPr lang="en-US" sz="900" dirty="0">
                <a:latin typeface="Calibri" panose="020F0502020204030204" pitchFamily="34" charset="0"/>
                <a:ea typeface="Calibri" panose="020F0502020204030204" pitchFamily="34" charset="0"/>
              </a:rPr>
              <a:t>, 2023: </a:t>
            </a:r>
            <a:r>
              <a:rPr lang="en-US" sz="900" u="sng" dirty="0">
                <a:solidFill>
                  <a:srgbClr val="0563C1"/>
                </a:solidFill>
                <a:latin typeface="Calibri" panose="020F0502020204030204" pitchFamily="34" charset="0"/>
                <a:ea typeface="Calibri" panose="020F0502020204030204" pitchFamily="34" charset="0"/>
                <a:hlinkClick r:id="rId8"/>
              </a:rPr>
              <a:t>https://www.hsph.harvard.edu/news/features/homelessness-health/</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--"Initiative on Health and Homelessness”, website: </a:t>
            </a:r>
            <a:r>
              <a:rPr lang="en-US" sz="900" u="sng" dirty="0">
                <a:solidFill>
                  <a:srgbClr val="0563C1"/>
                </a:solidFill>
                <a:latin typeface="Calibri" panose="020F0502020204030204" pitchFamily="34" charset="0"/>
                <a:ea typeface="Calibri" panose="020F0502020204030204" pitchFamily="34" charset="0"/>
                <a:hlinkClick r:id="rId9"/>
              </a:rPr>
              <a:t>https://www.hsph.harvard.edu/healthandhomelessness/</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4) APHA 2018 “Policy Statement on Housing and Homelessness”: </a:t>
            </a:r>
            <a:r>
              <a:rPr lang="en-US" sz="900" u="sng" dirty="0">
                <a:solidFill>
                  <a:srgbClr val="0563C1"/>
                </a:solidFill>
                <a:latin typeface="Calibri" panose="020F0502020204030204" pitchFamily="34" charset="0"/>
                <a:ea typeface="Calibri" panose="020F0502020204030204" pitchFamily="34" charset="0"/>
                <a:hlinkClick r:id="rId10"/>
              </a:rPr>
              <a:t>https://www.apha.org/Policies-and-Advocacy/Public-Health-Policy-Statements/Policy-Database/2018/01/18/Housing-and-Homelessness-as-a-Public-Health-Issue</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--APHA’s Caucus on Homelessness (est. 1990): </a:t>
            </a:r>
            <a:r>
              <a:rPr lang="en-US" sz="900" u="sng" dirty="0">
                <a:solidFill>
                  <a:srgbClr val="0563C1"/>
                </a:solidFill>
                <a:latin typeface="Calibri" panose="020F0502020204030204" pitchFamily="34" charset="0"/>
                <a:ea typeface="Calibri" panose="020F0502020204030204" pitchFamily="34" charset="0"/>
                <a:hlinkClick r:id="rId11"/>
              </a:rPr>
              <a:t>https://caucusonhomelessness.wordpress.com/</a:t>
            </a:r>
            <a:endParaRPr lang="en-US" sz="9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5317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79C27-A63D-45DA-BFDC-6B9426924A4E}" type="slidenum">
              <a:rPr lang="en-US" smtClean="0"/>
              <a:t>20</a:t>
            </a:fld>
            <a:endParaRPr lang="en-US" dirty="0"/>
          </a:p>
        </p:txBody>
      </p:sp>
    </p:spTree>
    <p:extLst>
      <p:ext uri="{BB962C8B-B14F-4D97-AF65-F5344CB8AC3E}">
        <p14:creationId xmlns:p14="http://schemas.microsoft.com/office/powerpoint/2010/main" val="326205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65337-4175-4F1F-AC0E-3FBD05AF9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1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fld id="{F6DC08D5-BD6F-4C17-9440-B0B0B4E6AD5A}" type="slidenum">
              <a:rPr lang="en-US" smtClean="0"/>
              <a:t>22</a:t>
            </a:fld>
            <a:endParaRPr lang="en-US" dirty="0"/>
          </a:p>
        </p:txBody>
      </p:sp>
    </p:spTree>
    <p:extLst>
      <p:ext uri="{BB962C8B-B14F-4D97-AF65-F5344CB8AC3E}">
        <p14:creationId xmlns:p14="http://schemas.microsoft.com/office/powerpoint/2010/main" val="3872945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fld id="{F6DC08D5-BD6F-4C17-9440-B0B0B4E6AD5A}" type="slidenum">
              <a:rPr lang="en-US" smtClean="0"/>
              <a:t>23</a:t>
            </a:fld>
            <a:endParaRPr lang="en-US" dirty="0"/>
          </a:p>
        </p:txBody>
      </p:sp>
    </p:spTree>
    <p:extLst>
      <p:ext uri="{BB962C8B-B14F-4D97-AF65-F5344CB8AC3E}">
        <p14:creationId xmlns:p14="http://schemas.microsoft.com/office/powerpoint/2010/main" val="387868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Notes Placeholder 2">
            <a:extLst>
              <a:ext uri="{FF2B5EF4-FFF2-40B4-BE49-F238E27FC236}">
                <a16:creationId xmlns:a16="http://schemas.microsoft.com/office/drawing/2014/main" id="{4D8C249B-232B-0485-5183-BC21EFFA7757}"/>
              </a:ext>
            </a:extLst>
          </p:cNvPr>
          <p:cNvSpPr txBox="1">
            <a:spLocks/>
          </p:cNvSpPr>
          <p:nvPr/>
        </p:nvSpPr>
        <p:spPr>
          <a:xfrm>
            <a:off x="283633" y="4400550"/>
            <a:ext cx="6290733"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dirty="0">
                <a:latin typeface="Times New Roman" panose="02020603050405020304" pitchFamily="18" charset="0"/>
                <a:ea typeface="Times New Roman" panose="02020603050405020304" pitchFamily="18" charset="0"/>
              </a:rPr>
              <a:t>Notably with public health in mind, in 2013, two cabinet Secretaries (Shaun Donovan and General Eric Shinseki) penned an American Journal of Public Health article titled, “Homelessness Is a Public Health Issue.”</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Prior to that in 2010, James O’Connell, Howard Koh (Health and Human Services (HHS) Assistant Secretary for Health, 2009-2014), et al. wrote an American Journal of Public Health article titled, “The Boston Health Care for the Homeless Program: A Public Health Framework.” </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In 2013, the School of Public Health at the University of Maryland (UM) released a report highlighting that USPHS officers are uniquely positioned to address complex problems such as homelessness.  The report acknowledged one HHS report on supportive housing that indicated successful impact was dependent on coordination, leadership, and collaboration.  This UM report continued by stating that USPHS officers that obtain comprehensive public health exp. with various agencies and stakeholders are a good match to coordinate, lead, and collaborate homelessness outreach. </a:t>
            </a:r>
          </a:p>
          <a:p>
            <a:endParaRPr lang="en-US" sz="1000" dirty="0">
              <a:latin typeface="Times New Roman" panose="02020603050405020304" pitchFamily="18" charset="0"/>
            </a:endParaRPr>
          </a:p>
          <a:p>
            <a:r>
              <a:rPr lang="en-US" sz="900" dirty="0">
                <a:latin typeface="Calibri" panose="020F0502020204030204" pitchFamily="34" charset="0"/>
                <a:ea typeface="Calibri" panose="020F0502020204030204" pitchFamily="34" charset="0"/>
              </a:rPr>
              <a:t>CDC: CDC's work on homelessness, visit </a:t>
            </a:r>
            <a:r>
              <a:rPr lang="en-US" sz="900" u="sng" dirty="0">
                <a:solidFill>
                  <a:srgbClr val="0563C1"/>
                </a:solidFill>
                <a:latin typeface="Calibri" panose="020F0502020204030204" pitchFamily="34" charset="0"/>
                <a:ea typeface="Calibri" panose="020F0502020204030204" pitchFamily="34" charset="0"/>
                <a:hlinkClick r:id="rId3"/>
              </a:rPr>
              <a:t>www.cdc.gov/ddid/homelessness</a:t>
            </a:r>
            <a:r>
              <a:rPr lang="en-US" sz="900" dirty="0">
                <a:latin typeface="Calibri" panose="020F0502020204030204" pitchFamily="34" charset="0"/>
                <a:ea typeface="Calibri" panose="020F0502020204030204" pitchFamily="34" charset="0"/>
              </a:rPr>
              <a:t>.; --"Homelessness as a Public Health Law Issue: Selected Resources”, website: </a:t>
            </a:r>
            <a:r>
              <a:rPr lang="en-US" sz="900" u="sng" dirty="0">
                <a:solidFill>
                  <a:srgbClr val="0563C1"/>
                </a:solidFill>
                <a:latin typeface="Calibri" panose="020F0502020204030204" pitchFamily="34" charset="0"/>
                <a:ea typeface="Calibri" panose="020F0502020204030204" pitchFamily="34" charset="0"/>
                <a:hlinkClick r:id="rId4"/>
              </a:rPr>
              <a:t>https://www.cdc.gov/phlp/publications/topic/resources/resources-homelessness.html</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2) CDC Foundation and Homelessness: (Blog by Alaina): </a:t>
            </a:r>
            <a:r>
              <a:rPr lang="en-US" sz="900" u="sng" dirty="0">
                <a:solidFill>
                  <a:srgbClr val="0563C1"/>
                </a:solidFill>
                <a:latin typeface="Calibri" panose="020F0502020204030204" pitchFamily="34" charset="0"/>
                <a:ea typeface="Calibri" panose="020F0502020204030204" pitchFamily="34" charset="0"/>
                <a:hlinkClick r:id="rId5"/>
              </a:rPr>
              <a:t>https://www.cdcfoundation.org/blog/homelessness-and-health-new-strategies-hand</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--"Public Health and Homelessness Toolkit for State and Local Health Departments”, July 2023:  </a:t>
            </a:r>
            <a:r>
              <a:rPr lang="en-US" sz="900" u="sng" dirty="0">
                <a:solidFill>
                  <a:srgbClr val="0563C1"/>
                </a:solidFill>
                <a:latin typeface="Calibri" panose="020F0502020204030204" pitchFamily="34" charset="0"/>
                <a:ea typeface="Calibri" panose="020F0502020204030204" pitchFamily="34" charset="0"/>
                <a:hlinkClick r:id="rId6"/>
              </a:rPr>
              <a:t>https://www.cdcfoundation.org/PHAHToolkit.pdf</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t>
            </a:r>
            <a:r>
              <a:rPr lang="en-US" sz="900" i="1" dirty="0">
                <a:latin typeface="Calibri" panose="020F0502020204030204" pitchFamily="34" charset="0"/>
                <a:ea typeface="Calibri" panose="020F0502020204030204" pitchFamily="34" charset="0"/>
              </a:rPr>
              <a:t>Strengthening Public Health Capacity to Address Infectious Diseases: Lessons From 3 Centers of Excellence (CoE) in Public Health and Homelessness</a:t>
            </a:r>
            <a:r>
              <a:rPr lang="en-US" sz="900" dirty="0">
                <a:latin typeface="Calibri" panose="020F0502020204030204" pitchFamily="34" charset="0"/>
                <a:ea typeface="Calibri" panose="020F0502020204030204" pitchFamily="34" charset="0"/>
              </a:rPr>
              <a:t>” Nov/Dec, 2023 (CoE were in Seattle, Washington; San Francisco, California; and the state of MN:) :  </a:t>
            </a:r>
            <a:r>
              <a:rPr lang="en-US" sz="900" u="sng" dirty="0">
                <a:solidFill>
                  <a:srgbClr val="0563C1"/>
                </a:solidFill>
                <a:latin typeface="Calibri" panose="020F0502020204030204" pitchFamily="34" charset="0"/>
                <a:ea typeface="Calibri" panose="020F0502020204030204" pitchFamily="34" charset="0"/>
                <a:hlinkClick r:id="rId7"/>
              </a:rPr>
              <a:t>https://journals.lww.com/jphmp/fulltext/2023/11000/strengthening_public_health_capacity_to_address.3.aspx</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3) Harvard/Public Health and Homelessness:  “</a:t>
            </a:r>
            <a:r>
              <a:rPr lang="en-US" sz="900" dirty="0">
                <a:solidFill>
                  <a:srgbClr val="000000"/>
                </a:solidFill>
                <a:latin typeface="Calibri" panose="020F0502020204030204" pitchFamily="34" charset="0"/>
                <a:ea typeface="Calibri" panose="020F0502020204030204" pitchFamily="34" charset="0"/>
                <a:hlinkClick r:id="rId8"/>
              </a:rPr>
              <a:t>A new drive to end homelessness</a:t>
            </a:r>
            <a:r>
              <a:rPr lang="en-US" sz="900" dirty="0">
                <a:solidFill>
                  <a:srgbClr val="000000"/>
                </a:solidFill>
                <a:latin typeface="Calibri" panose="020F0502020204030204" pitchFamily="34" charset="0"/>
                <a:ea typeface="Calibri" panose="020F0502020204030204" pitchFamily="34" charset="0"/>
              </a:rPr>
              <a:t>”, Oct 6</a:t>
            </a:r>
            <a:r>
              <a:rPr lang="en-US" sz="900" dirty="0">
                <a:latin typeface="Calibri" panose="020F0502020204030204" pitchFamily="34" charset="0"/>
                <a:ea typeface="Calibri" panose="020F0502020204030204" pitchFamily="34" charset="0"/>
              </a:rPr>
              <a:t>, 2023: </a:t>
            </a:r>
            <a:r>
              <a:rPr lang="en-US" sz="900" u="sng" dirty="0">
                <a:solidFill>
                  <a:srgbClr val="0563C1"/>
                </a:solidFill>
                <a:latin typeface="Calibri" panose="020F0502020204030204" pitchFamily="34" charset="0"/>
                <a:ea typeface="Calibri" panose="020F0502020204030204" pitchFamily="34" charset="0"/>
                <a:hlinkClick r:id="rId8"/>
              </a:rPr>
              <a:t>https://www.hsph.harvard.edu/news/features/homelessness-health/</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--"Initiative on Health and Homelessness”, website: </a:t>
            </a:r>
            <a:r>
              <a:rPr lang="en-US" sz="900" u="sng" dirty="0">
                <a:solidFill>
                  <a:srgbClr val="0563C1"/>
                </a:solidFill>
                <a:latin typeface="Calibri" panose="020F0502020204030204" pitchFamily="34" charset="0"/>
                <a:ea typeface="Calibri" panose="020F0502020204030204" pitchFamily="34" charset="0"/>
                <a:hlinkClick r:id="rId9"/>
              </a:rPr>
              <a:t>https://www.hsph.harvard.edu/healthandhomelessness/</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4) APHA 2018 “Policy Statement on Housing and Homelessness”: </a:t>
            </a:r>
            <a:r>
              <a:rPr lang="en-US" sz="900" u="sng" dirty="0">
                <a:solidFill>
                  <a:srgbClr val="0563C1"/>
                </a:solidFill>
                <a:latin typeface="Calibri" panose="020F0502020204030204" pitchFamily="34" charset="0"/>
                <a:ea typeface="Calibri" panose="020F0502020204030204" pitchFamily="34" charset="0"/>
                <a:hlinkClick r:id="rId10"/>
              </a:rPr>
              <a:t>https://www.apha.org/Policies-and-Advocacy/Public-Health-Policy-Statements/Policy-Database/2018/01/18/Housing-and-Homelessness-as-a-Public-Health-Issue</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--APHA’s Caucus on Homelessness (est. 1990): </a:t>
            </a:r>
            <a:r>
              <a:rPr lang="en-US" sz="900" u="sng" dirty="0">
                <a:solidFill>
                  <a:srgbClr val="0563C1"/>
                </a:solidFill>
                <a:latin typeface="Calibri" panose="020F0502020204030204" pitchFamily="34" charset="0"/>
                <a:ea typeface="Calibri" panose="020F0502020204030204" pitchFamily="34" charset="0"/>
                <a:hlinkClick r:id="rId11"/>
              </a:rPr>
              <a:t>https://caucusonhomelessness.wordpress.com/</a:t>
            </a:r>
            <a:endParaRPr lang="en-US" sz="9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06701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Notes Placeholder 2">
            <a:extLst>
              <a:ext uri="{FF2B5EF4-FFF2-40B4-BE49-F238E27FC236}">
                <a16:creationId xmlns:a16="http://schemas.microsoft.com/office/drawing/2014/main" id="{4D8C249B-232B-0485-5183-BC21EFFA7757}"/>
              </a:ext>
            </a:extLst>
          </p:cNvPr>
          <p:cNvSpPr txBox="1">
            <a:spLocks/>
          </p:cNvSpPr>
          <p:nvPr/>
        </p:nvSpPr>
        <p:spPr>
          <a:xfrm>
            <a:off x="283633" y="4400550"/>
            <a:ext cx="6290733"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dirty="0">
                <a:latin typeface="Times New Roman" panose="02020603050405020304" pitchFamily="18" charset="0"/>
                <a:ea typeface="Times New Roman" panose="02020603050405020304" pitchFamily="18" charset="0"/>
              </a:rPr>
              <a:t>Notably with public health in mind, in 2013, two cabinet Secretaries (Shaun Donovan and General Eric Shinseki) penned an American Journal of Public Health article titled, “Homelessness Is a Public Health Issue.”</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Prior to that in 2010, James O’Connell, Howard Koh (Health and Human Services (HHS) Assistant Secretary for Health, 2009-2014), et al. wrote an American Journal of Public Health article titled, “The Boston Health Care for the Homeless Program: A Public Health Framework.” </a:t>
            </a:r>
          </a:p>
          <a:p>
            <a:endParaRPr lang="en-US" sz="1000" dirty="0">
              <a:latin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In 2013, the School of Public Health at the University of Maryland (UM) released a report highlighting that USPHS officers are uniquely positioned to address complex problems such as homelessness.  The report acknowledged one HHS report on supportive housing that indicated successful impact was dependent on coordination, leadership, and collaboration.  This UM report continued by stating that USPHS officers that obtain comprehensive public health exp. with various agencies and stakeholders are a good match to coordinate, lead, and collaborate homelessness outreach. </a:t>
            </a:r>
          </a:p>
          <a:p>
            <a:endParaRPr lang="en-US" sz="1000" dirty="0">
              <a:latin typeface="Times New Roman" panose="02020603050405020304" pitchFamily="18" charset="0"/>
            </a:endParaRPr>
          </a:p>
          <a:p>
            <a:r>
              <a:rPr lang="en-US" sz="900" dirty="0">
                <a:latin typeface="Calibri" panose="020F0502020204030204" pitchFamily="34" charset="0"/>
                <a:ea typeface="Calibri" panose="020F0502020204030204" pitchFamily="34" charset="0"/>
              </a:rPr>
              <a:t>CDC: CDC's work on homelessness, visit </a:t>
            </a:r>
            <a:r>
              <a:rPr lang="en-US" sz="900" u="sng" dirty="0">
                <a:solidFill>
                  <a:srgbClr val="0563C1"/>
                </a:solidFill>
                <a:latin typeface="Calibri" panose="020F0502020204030204" pitchFamily="34" charset="0"/>
                <a:ea typeface="Calibri" panose="020F0502020204030204" pitchFamily="34" charset="0"/>
                <a:hlinkClick r:id="rId3"/>
              </a:rPr>
              <a:t>www.cdc.gov/ddid/homelessness</a:t>
            </a:r>
            <a:r>
              <a:rPr lang="en-US" sz="900" dirty="0">
                <a:latin typeface="Calibri" panose="020F0502020204030204" pitchFamily="34" charset="0"/>
                <a:ea typeface="Calibri" panose="020F0502020204030204" pitchFamily="34" charset="0"/>
              </a:rPr>
              <a:t>.; --"Homelessness as a Public Health Law Issue: Selected Resources”, website: </a:t>
            </a:r>
            <a:r>
              <a:rPr lang="en-US" sz="900" u="sng" dirty="0">
                <a:solidFill>
                  <a:srgbClr val="0563C1"/>
                </a:solidFill>
                <a:latin typeface="Calibri" panose="020F0502020204030204" pitchFamily="34" charset="0"/>
                <a:ea typeface="Calibri" panose="020F0502020204030204" pitchFamily="34" charset="0"/>
                <a:hlinkClick r:id="rId4"/>
              </a:rPr>
              <a:t>https://www.cdc.gov/phlp/publications/topic/resources/resources-homelessness.html</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2) CDC Foundation and Homelessness: (Blog by Alaina): </a:t>
            </a:r>
            <a:r>
              <a:rPr lang="en-US" sz="900" u="sng" dirty="0">
                <a:solidFill>
                  <a:srgbClr val="0563C1"/>
                </a:solidFill>
                <a:latin typeface="Calibri" panose="020F0502020204030204" pitchFamily="34" charset="0"/>
                <a:ea typeface="Calibri" panose="020F0502020204030204" pitchFamily="34" charset="0"/>
                <a:hlinkClick r:id="rId5"/>
              </a:rPr>
              <a:t>https://www.cdcfoundation.org/blog/homelessness-and-health-new-strategies-hand</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--"Public Health and Homelessness Toolkit for State and Local Health Departments”, July 2023:  </a:t>
            </a:r>
            <a:r>
              <a:rPr lang="en-US" sz="900" u="sng" dirty="0">
                <a:solidFill>
                  <a:srgbClr val="0563C1"/>
                </a:solidFill>
                <a:latin typeface="Calibri" panose="020F0502020204030204" pitchFamily="34" charset="0"/>
                <a:ea typeface="Calibri" panose="020F0502020204030204" pitchFamily="34" charset="0"/>
                <a:hlinkClick r:id="rId6"/>
              </a:rPr>
              <a:t>https://www.cdcfoundation.org/PHAHToolkit.pdf</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t>
            </a:r>
            <a:r>
              <a:rPr lang="en-US" sz="900" i="1" dirty="0">
                <a:latin typeface="Calibri" panose="020F0502020204030204" pitchFamily="34" charset="0"/>
                <a:ea typeface="Calibri" panose="020F0502020204030204" pitchFamily="34" charset="0"/>
              </a:rPr>
              <a:t>Strengthening Public Health Capacity to Address Infectious Diseases: Lessons From 3 Centers of Excellence (CoE) in Public Health and Homelessness</a:t>
            </a:r>
            <a:r>
              <a:rPr lang="en-US" sz="900" dirty="0">
                <a:latin typeface="Calibri" panose="020F0502020204030204" pitchFamily="34" charset="0"/>
                <a:ea typeface="Calibri" panose="020F0502020204030204" pitchFamily="34" charset="0"/>
              </a:rPr>
              <a:t>” Nov/Dec, 2023 (CoE were in Seattle, Washington; San Francisco, California; and the state of MN:) :  </a:t>
            </a:r>
            <a:r>
              <a:rPr lang="en-US" sz="900" u="sng" dirty="0">
                <a:solidFill>
                  <a:srgbClr val="0563C1"/>
                </a:solidFill>
                <a:latin typeface="Calibri" panose="020F0502020204030204" pitchFamily="34" charset="0"/>
                <a:ea typeface="Calibri" panose="020F0502020204030204" pitchFamily="34" charset="0"/>
                <a:hlinkClick r:id="rId7"/>
              </a:rPr>
              <a:t>https://journals.lww.com/jphmp/fulltext/2023/11000/strengthening_public_health_capacity_to_address.3.aspx</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3) Harvard/Public Health and Homelessness:  “</a:t>
            </a:r>
            <a:r>
              <a:rPr lang="en-US" sz="900" dirty="0">
                <a:solidFill>
                  <a:srgbClr val="000000"/>
                </a:solidFill>
                <a:latin typeface="Calibri" panose="020F0502020204030204" pitchFamily="34" charset="0"/>
                <a:ea typeface="Calibri" panose="020F0502020204030204" pitchFamily="34" charset="0"/>
                <a:hlinkClick r:id="rId8"/>
              </a:rPr>
              <a:t>A new drive to end homelessness</a:t>
            </a:r>
            <a:r>
              <a:rPr lang="en-US" sz="900" dirty="0">
                <a:solidFill>
                  <a:srgbClr val="000000"/>
                </a:solidFill>
                <a:latin typeface="Calibri" panose="020F0502020204030204" pitchFamily="34" charset="0"/>
                <a:ea typeface="Calibri" panose="020F0502020204030204" pitchFamily="34" charset="0"/>
              </a:rPr>
              <a:t>”, Oct 6</a:t>
            </a:r>
            <a:r>
              <a:rPr lang="en-US" sz="900" dirty="0">
                <a:latin typeface="Calibri" panose="020F0502020204030204" pitchFamily="34" charset="0"/>
                <a:ea typeface="Calibri" panose="020F0502020204030204" pitchFamily="34" charset="0"/>
              </a:rPr>
              <a:t>, 2023: </a:t>
            </a:r>
            <a:r>
              <a:rPr lang="en-US" sz="900" u="sng" dirty="0">
                <a:solidFill>
                  <a:srgbClr val="0563C1"/>
                </a:solidFill>
                <a:latin typeface="Calibri" panose="020F0502020204030204" pitchFamily="34" charset="0"/>
                <a:ea typeface="Calibri" panose="020F0502020204030204" pitchFamily="34" charset="0"/>
                <a:hlinkClick r:id="rId8"/>
              </a:rPr>
              <a:t>https://www.hsph.harvard.edu/news/features/homelessness-health/</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--"Initiative on Health and Homelessness”, website: </a:t>
            </a:r>
            <a:r>
              <a:rPr lang="en-US" sz="900" u="sng" dirty="0">
                <a:solidFill>
                  <a:srgbClr val="0563C1"/>
                </a:solidFill>
                <a:latin typeface="Calibri" panose="020F0502020204030204" pitchFamily="34" charset="0"/>
                <a:ea typeface="Calibri" panose="020F0502020204030204" pitchFamily="34" charset="0"/>
                <a:hlinkClick r:id="rId9"/>
              </a:rPr>
              <a:t>https://www.hsph.harvard.edu/healthandhomelessness/</a:t>
            </a:r>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 </a:t>
            </a:r>
          </a:p>
          <a:p>
            <a:r>
              <a:rPr lang="en-US" sz="900" dirty="0">
                <a:latin typeface="Calibri" panose="020F0502020204030204" pitchFamily="34" charset="0"/>
                <a:ea typeface="Calibri" panose="020F0502020204030204" pitchFamily="34" charset="0"/>
              </a:rPr>
              <a:t>4) APHA 2018 “Policy Statement on Housing and Homelessness”: </a:t>
            </a:r>
            <a:r>
              <a:rPr lang="en-US" sz="900" u="sng" dirty="0">
                <a:solidFill>
                  <a:srgbClr val="0563C1"/>
                </a:solidFill>
                <a:latin typeface="Calibri" panose="020F0502020204030204" pitchFamily="34" charset="0"/>
                <a:ea typeface="Calibri" panose="020F0502020204030204" pitchFamily="34" charset="0"/>
                <a:hlinkClick r:id="rId10"/>
              </a:rPr>
              <a:t>https://www.apha.org/Policies-and-Advocacy/Public-Health-Policy-Statements/Policy-Database/2018/01/18/Housing-and-Homelessness-as-a-Public-Health-Issue</a:t>
            </a:r>
            <a:r>
              <a:rPr lang="en-US" sz="900" u="sng" dirty="0">
                <a:solidFill>
                  <a:srgbClr val="0563C1"/>
                </a:solidFill>
                <a:latin typeface="Calibri" panose="020F0502020204030204" pitchFamily="34" charset="0"/>
                <a:ea typeface="Calibri" panose="020F0502020204030204" pitchFamily="34" charset="0"/>
              </a:rPr>
              <a:t>; </a:t>
            </a:r>
            <a:r>
              <a:rPr lang="en-US" sz="900" dirty="0">
                <a:latin typeface="Calibri" panose="020F0502020204030204" pitchFamily="34" charset="0"/>
                <a:ea typeface="Calibri" panose="020F0502020204030204" pitchFamily="34" charset="0"/>
              </a:rPr>
              <a:t>--APHA’s Caucus on Homelessness (est. 1990): </a:t>
            </a:r>
            <a:r>
              <a:rPr lang="en-US" sz="900" u="sng" dirty="0">
                <a:solidFill>
                  <a:srgbClr val="0563C1"/>
                </a:solidFill>
                <a:latin typeface="Calibri" panose="020F0502020204030204" pitchFamily="34" charset="0"/>
                <a:ea typeface="Calibri" panose="020F0502020204030204" pitchFamily="34" charset="0"/>
                <a:hlinkClick r:id="rId11"/>
              </a:rPr>
              <a:t>https://caucusonhomelessness.wordpress.com/</a:t>
            </a:r>
            <a:endParaRPr lang="en-US" sz="9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9235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333333"/>
                </a:solidFill>
                <a:effectLst/>
                <a:latin typeface="Open Sans" panose="020B0606030504020204" pitchFamily="34" charset="0"/>
              </a:rPr>
              <a:t>HMIS refers to the Homeless Management Information System (HMIS), the system used to collect client-level data and data on the provision of housing and services to program participants. The HEARTH Act requires that all communities have an HMIS and collect information from their CoC and ESG-funded projects. CoC recipients must submit an Annual Performance Report (APR) and ESG recipients must submit a Consolidated Annual Performance and Evaluation Report (CAPER) using their HMIS data</a:t>
            </a:r>
          </a:p>
          <a:p>
            <a:endParaRPr lang="en-US" sz="1000" b="0" i="0" dirty="0">
              <a:solidFill>
                <a:srgbClr val="333333"/>
              </a:solidFill>
              <a:effectLst/>
              <a:latin typeface="Open Sans" panose="020B0606030504020204" pitchFamily="34" charset="0"/>
              <a:cs typeface="Arial" panose="020B0604020202020204" pitchFamily="34" charset="0"/>
            </a:endParaRPr>
          </a:p>
          <a:p>
            <a:r>
              <a:rPr lang="en-US" sz="1000" b="0" dirty="0">
                <a:solidFill>
                  <a:srgbClr val="112E51"/>
                </a:solidFill>
                <a:latin typeface="Georgia"/>
                <a:ea typeface="Cambria"/>
                <a:cs typeface="Arial"/>
              </a:rPr>
              <a:t>Over the Years, other federal programs have adopted the HMIS and AHAR as the report telling the national story about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112E51"/>
                </a:solidFill>
                <a:latin typeface="Georgia"/>
                <a:ea typeface="Cambria"/>
                <a:cs typeface="Arial"/>
              </a:rPr>
              <a:t>HMIS is used for the AHAR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0080"/>
                </a:solidFill>
                <a:effectLst/>
                <a:latin typeface="Calibri" panose="020F0502020204030204" pitchFamily="34" charset="0"/>
              </a:rPr>
              <a:t>Federal Partner Program Elements- https://www.hudexchange.info/programs/hmis/hmis-data-standards/standards/Federal_Partner_Program_Elements.htm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FFFFFF"/>
                </a:solidFill>
                <a:effectLst/>
                <a:latin typeface="tahoma" panose="020B0604030504040204" pitchFamily="34" charset="0"/>
              </a:rPr>
              <a:t>SSI/SSDI Outreach, Access, and Recovery (SOAR) is a model designed to increase access to disability income benefits for individuals who are experiencing or at risk of homelessness.</a:t>
            </a:r>
            <a:endParaRPr lang="en-US" sz="1000" b="0" dirty="0">
              <a:solidFill>
                <a:srgbClr val="112E51"/>
              </a:solidFill>
              <a:latin typeface="Georgia"/>
              <a:ea typeface="Cambria"/>
              <a:cs typeface="Arial"/>
            </a:endParaRPr>
          </a:p>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2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333333"/>
                </a:solidFill>
                <a:effectLst/>
                <a:latin typeface="Open Sans" panose="020B0606030504020204" pitchFamily="34" charset="0"/>
              </a:rPr>
              <a:t>HMIS refers to the Homeless Management Information System (HMIS), the system used to collect client-level data and data on the provision of housing and services to program participants. The HEARTH Act requires that all communities have an HMIS and collect information from their CoC and ESG-funded projects. CoC recipients must submit an Annual Performance Report (APR) and ESG recipients must submit a Consolidated Annual Performance and Evaluation Report (CAPER) using their HMIS data</a:t>
            </a:r>
          </a:p>
          <a:p>
            <a:endParaRPr lang="en-US" sz="1000" b="0" i="0" dirty="0">
              <a:solidFill>
                <a:srgbClr val="333333"/>
              </a:solidFill>
              <a:effectLst/>
              <a:latin typeface="Open Sans" panose="020B0606030504020204" pitchFamily="34" charset="0"/>
              <a:cs typeface="Arial" panose="020B0604020202020204" pitchFamily="34" charset="0"/>
            </a:endParaRPr>
          </a:p>
          <a:p>
            <a:r>
              <a:rPr lang="en-US" sz="1000" b="0" dirty="0">
                <a:solidFill>
                  <a:srgbClr val="112E51"/>
                </a:solidFill>
                <a:latin typeface="Georgia"/>
                <a:ea typeface="Cambria"/>
                <a:cs typeface="Arial"/>
              </a:rPr>
              <a:t>Over the Years, other federal programs have adopted the HMIS and AHAR as the report telling the national story about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112E51"/>
                </a:solidFill>
                <a:latin typeface="Georgia"/>
                <a:ea typeface="Cambria"/>
                <a:cs typeface="Arial"/>
              </a:rPr>
              <a:t>HMIS is used for the AHAR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0080"/>
                </a:solidFill>
                <a:effectLst/>
                <a:latin typeface="Calibri" panose="020F0502020204030204" pitchFamily="34" charset="0"/>
              </a:rPr>
              <a:t>Federal Partner Program Elements- https://www.hudexchange.info/programs/hmis/hmis-data-standards/standards/Federal_Partner_Program_Elements.htm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FFFFFF"/>
                </a:solidFill>
                <a:effectLst/>
                <a:latin typeface="tahoma" panose="020B0604030504040204" pitchFamily="34" charset="0"/>
              </a:rPr>
              <a:t>SSI/SSDI Outreach, Access, and Recovery (SOAR) is a model designed to increase access to disability income benefits for individuals who are experiencing or at risk of homelessness.</a:t>
            </a:r>
            <a:endParaRPr lang="en-US" sz="1000" b="0" dirty="0">
              <a:solidFill>
                <a:srgbClr val="112E51"/>
              </a:solidFill>
              <a:latin typeface="Georgia"/>
              <a:ea typeface="Cambria"/>
              <a:cs typeface="Arial"/>
            </a:endParaRPr>
          </a:p>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79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effectLst/>
                <a:latin typeface="tahoma" panose="020B0604030504040204" pitchFamily="34" charset="0"/>
              </a:rPr>
              <a:t>SSI/SSDI Outreach, Access, and Recovery (SOAR) is a model designed to increase access to disability income benefits for individuals who are experiencing or at risk of homelessness.</a:t>
            </a:r>
            <a:endParaRPr lang="en-US" sz="900" b="0" dirty="0">
              <a:latin typeface="Georgia"/>
              <a:ea typeface="Cambria"/>
              <a:cs typeface="Arial"/>
            </a:endParaRPr>
          </a:p>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5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effectLst/>
                <a:latin typeface="tahoma" panose="020B0604030504040204" pitchFamily="34" charset="0"/>
              </a:rPr>
              <a:t>SSI/SSDI Outreach, Access, and Recovery (SOAR) is a model designed to increase access to disability income benefits for individuals who are experiencing or at risk of homelessness.</a:t>
            </a:r>
            <a:endParaRPr lang="en-US" sz="900" b="0" dirty="0">
              <a:latin typeface="Georgia"/>
              <a:ea typeface="Cambria"/>
              <a:cs typeface="Arial"/>
            </a:endParaRPr>
          </a:p>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C08D5-BD6F-4C17-9440-B0B0B4E6A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17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solidFill>
                  <a:srgbClr val="112E51"/>
                </a:solidFill>
                <a:latin typeface="Georgia" panose="02040502050405020303" pitchFamily="18" charset="0"/>
              </a:rPr>
              <a:t>There continues to be an overrepresentation of people who identify as Black, African American, or African, as well as indigenous people (including Native Americans and Pacific Islanders) among the population experiencing homelessness compared to the U.S. population</a:t>
            </a:r>
          </a:p>
          <a:p>
            <a:endParaRPr lang="en-US" sz="2000" b="0" dirty="0">
              <a:solidFill>
                <a:srgbClr val="112E51"/>
              </a:solidFill>
              <a:latin typeface="Georgia" panose="02040502050405020303" pitchFamily="18" charset="0"/>
            </a:endParaRPr>
          </a:p>
          <a:p>
            <a:r>
              <a:rPr lang="en-US" sz="2000" b="0" dirty="0">
                <a:solidFill>
                  <a:srgbClr val="112E51"/>
                </a:solidFill>
                <a:latin typeface="Georgia" panose="02040502050405020303" pitchFamily="18" charset="0"/>
              </a:rPr>
              <a:t>People who identify as Black made up just 12 percent of the total U.S. population but comprised 37 percent of all people experiencing homelessness.</a:t>
            </a:r>
          </a:p>
          <a:p>
            <a:endParaRPr lang="en-US" sz="18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7D8CE-A247-CDC9-1BB1-8AE654184AAD}"/>
              </a:ext>
            </a:extLst>
          </p:cNvPr>
          <p:cNvSpPr>
            <a:spLocks noGrp="1"/>
          </p:cNvSpPr>
          <p:nvPr>
            <p:ph type="sldNum" sz="quarter" idx="5"/>
          </p:nvPr>
        </p:nvSpPr>
        <p:spPr/>
        <p:txBody>
          <a:bodyPr/>
          <a:lstStyle/>
          <a:p>
            <a:fld id="{F6DC08D5-BD6F-4C17-9440-B0B0B4E6AD5A}" type="slidenum">
              <a:rPr lang="en-US" smtClean="0"/>
              <a:t>9</a:t>
            </a:fld>
            <a:endParaRPr lang="en-US" dirty="0"/>
          </a:p>
        </p:txBody>
      </p:sp>
    </p:spTree>
    <p:extLst>
      <p:ext uri="{BB962C8B-B14F-4D97-AF65-F5344CB8AC3E}">
        <p14:creationId xmlns:p14="http://schemas.microsoft.com/office/powerpoint/2010/main" val="75297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774E-6053-7099-542D-6B3E0B05C04A}"/>
              </a:ext>
            </a:extLst>
          </p:cNvPr>
          <p:cNvSpPr>
            <a:spLocks noGrp="1"/>
          </p:cNvSpPr>
          <p:nvPr>
            <p:ph type="title" hasCustomPrompt="1"/>
          </p:nvPr>
        </p:nvSpPr>
        <p:spPr>
          <a:xfrm>
            <a:off x="1" y="655412"/>
            <a:ext cx="12191999" cy="1325563"/>
          </a:xfrm>
          <a:prstGeom prst="rect">
            <a:avLst/>
          </a:prstGeom>
          <a:noFill/>
        </p:spPr>
        <p:txBody>
          <a:bodyPr>
            <a:normAutofit/>
          </a:bodyPr>
          <a:lstStyle>
            <a:lvl1pPr marL="0" indent="0" algn="ctr">
              <a:defRPr sz="5500" b="1" baseline="0">
                <a:solidFill>
                  <a:srgbClr val="00657C"/>
                </a:solidFill>
                <a:latin typeface="Helvetica" panose="020B0604020202020204" pitchFamily="34" charset="0"/>
                <a:cs typeface="Helvetica" panose="020B0604020202020204" pitchFamily="34" charset="0"/>
              </a:defRPr>
            </a:lvl1pPr>
          </a:lstStyle>
          <a:p>
            <a:r>
              <a:rPr lang="en-US"/>
              <a:t>Slide Title</a:t>
            </a:r>
          </a:p>
        </p:txBody>
      </p:sp>
      <p:sp>
        <p:nvSpPr>
          <p:cNvPr id="3" name="Content Placeholder 2">
            <a:extLst>
              <a:ext uri="{FF2B5EF4-FFF2-40B4-BE49-F238E27FC236}">
                <a16:creationId xmlns:a16="http://schemas.microsoft.com/office/drawing/2014/main" id="{C124A5DC-0B53-2112-8E9A-8766C57C3A85}"/>
              </a:ext>
            </a:extLst>
          </p:cNvPr>
          <p:cNvSpPr>
            <a:spLocks noGrp="1"/>
          </p:cNvSpPr>
          <p:nvPr>
            <p:ph idx="1" hasCustomPrompt="1"/>
          </p:nvPr>
        </p:nvSpPr>
        <p:spPr>
          <a:xfrm>
            <a:off x="243739" y="2491696"/>
            <a:ext cx="11704520" cy="3625390"/>
          </a:xfrm>
          <a:prstGeom prst="rect">
            <a:avLst/>
          </a:prstGeom>
        </p:spPr>
        <p:txBody>
          <a:bodyPr>
            <a:normAutofit/>
          </a:bodyPr>
          <a:lstStyle>
            <a:lvl1pPr>
              <a:lnSpc>
                <a:spcPct val="100000"/>
              </a:lnSpc>
              <a:defRPr sz="2800" b="1">
                <a:solidFill>
                  <a:srgbClr val="408047"/>
                </a:solidFill>
                <a:latin typeface="Helvetica" panose="020B0604020202020204" pitchFamily="34" charset="0"/>
                <a:cs typeface="Helvetica" panose="020B0604020202020204" pitchFamily="34" charset="0"/>
              </a:defRPr>
            </a:lvl1pPr>
            <a:lvl2pPr marL="457177" indent="0">
              <a:lnSpc>
                <a:spcPct val="100000"/>
              </a:lnSpc>
              <a:buNone/>
              <a:defRPr sz="2800" b="1">
                <a:solidFill>
                  <a:srgbClr val="408047"/>
                </a:solidFill>
                <a:latin typeface="Helvetica" panose="020B0604020202020204" pitchFamily="34" charset="0"/>
                <a:cs typeface="Helvetica" panose="020B0604020202020204" pitchFamily="34" charset="0"/>
              </a:defRPr>
            </a:lvl2pPr>
            <a:lvl3pPr>
              <a:lnSpc>
                <a:spcPct val="100000"/>
              </a:lnSpc>
              <a:defRPr sz="2800" baseline="0">
                <a:solidFill>
                  <a:srgbClr val="112E51"/>
                </a:solidFill>
                <a:latin typeface="Georgia" panose="02040502050405020303" pitchFamily="18" charset="0"/>
              </a:defRPr>
            </a:lvl3pPr>
            <a:lvl4pPr>
              <a:lnSpc>
                <a:spcPct val="100000"/>
              </a:lnSpc>
              <a:defRPr sz="2800">
                <a:latin typeface="Georgia" panose="02040502050405020303" pitchFamily="18" charset="0"/>
              </a:defRPr>
            </a:lvl4pPr>
            <a:lvl5pPr>
              <a:lnSpc>
                <a:spcPct val="100000"/>
              </a:lnSpc>
              <a:defRPr sz="2800">
                <a:latin typeface="Georgia" panose="02040502050405020303" pitchFamily="18" charset="0"/>
              </a:defRPr>
            </a:lvl5pPr>
          </a:lstStyle>
          <a:p>
            <a:pPr lvl="0"/>
            <a:r>
              <a:rPr lang="en-US"/>
              <a:t>Headers</a:t>
            </a:r>
          </a:p>
          <a:p>
            <a:pPr lvl="1"/>
            <a:endParaRPr lang="en-US"/>
          </a:p>
          <a:p>
            <a:pPr lvl="2"/>
            <a:r>
              <a:rPr lang="en-US"/>
              <a:t>Body copy</a:t>
            </a:r>
          </a:p>
          <a:p>
            <a:pPr lvl="2"/>
            <a:endParaRPr lang="en-US"/>
          </a:p>
        </p:txBody>
      </p:sp>
      <p:sp>
        <p:nvSpPr>
          <p:cNvPr id="4" name="Slide Number Placeholder 8">
            <a:extLst>
              <a:ext uri="{FF2B5EF4-FFF2-40B4-BE49-F238E27FC236}">
                <a16:creationId xmlns:a16="http://schemas.microsoft.com/office/drawing/2014/main" id="{1D934228-8302-CF5A-0F23-8257EE50F48A}"/>
              </a:ext>
            </a:extLst>
          </p:cNvPr>
          <p:cNvSpPr>
            <a:spLocks noGrp="1"/>
          </p:cNvSpPr>
          <p:nvPr>
            <p:ph type="sldNum" sz="quarter" idx="12"/>
          </p:nvPr>
        </p:nvSpPr>
        <p:spPr>
          <a:xfrm>
            <a:off x="11726092" y="6608326"/>
            <a:ext cx="394065" cy="365125"/>
          </a:xfrm>
          <a:prstGeom prst="rect">
            <a:avLst/>
          </a:prstGeom>
        </p:spPr>
        <p:txBody>
          <a:bodyPr/>
          <a:lstStyle>
            <a:lvl1pPr>
              <a:defRPr sz="1100" baseline="0">
                <a:solidFill>
                  <a:schemeClr val="bg1"/>
                </a:solidFill>
              </a:defRPr>
            </a:lvl1pPr>
          </a:lstStyle>
          <a:p>
            <a:pPr algn="r"/>
            <a:fld id="{9BB03859-88A8-4DA3-94A7-6F0B8F460C13}"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8712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27463"/>
            <a:ext cx="9144000" cy="1472158"/>
          </a:xfrm>
        </p:spPr>
        <p:txBody>
          <a:bodyPr anchor="b">
            <a:normAutofit/>
          </a:bodyPr>
          <a:lstStyle>
            <a:lvl1pPr algn="ctr">
              <a:defRPr sz="4400" b="1">
                <a:latin typeface="Helvetica" panose="020B0604020202020204" pitchFamily="34" charset="0"/>
                <a:cs typeface="Helvetica" panose="020B0604020202020204" pitchFamily="34" charset="0"/>
              </a:defRPr>
            </a:lvl1pPr>
          </a:lstStyle>
          <a:p>
            <a:r>
              <a:rPr lang="en-US" dirty="0"/>
              <a:t>Title </a:t>
            </a:r>
            <a:br>
              <a:rPr lang="en-US" dirty="0"/>
            </a:br>
            <a:r>
              <a:rPr lang="en-US" dirty="0" err="1"/>
              <a:t>Title</a:t>
            </a:r>
            <a:endParaRPr lang="en-US" dirty="0"/>
          </a:p>
        </p:txBody>
      </p:sp>
      <p:pic>
        <p:nvPicPr>
          <p:cNvPr id="5" name="Picture 4" descr="Logo&#10;&#10;Description automatically generated">
            <a:extLst>
              <a:ext uri="{FF2B5EF4-FFF2-40B4-BE49-F238E27FC236}">
                <a16:creationId xmlns:a16="http://schemas.microsoft.com/office/drawing/2014/main" id="{B789C3DE-CB71-4861-9E9B-C87956E6D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3187337"/>
            <a:ext cx="2743200" cy="2743200"/>
          </a:xfrm>
          <a:prstGeom prst="rect">
            <a:avLst/>
          </a:prstGeom>
        </p:spPr>
      </p:pic>
    </p:spTree>
    <p:extLst>
      <p:ext uri="{BB962C8B-B14F-4D97-AF65-F5344CB8AC3E}">
        <p14:creationId xmlns:p14="http://schemas.microsoft.com/office/powerpoint/2010/main" val="25462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050" b="0" i="0">
                <a:solidFill>
                  <a:srgbClr val="57575B"/>
                </a:solidFill>
                <a:latin typeface="Arial"/>
                <a:cs typeface="Arial"/>
              </a:defRPr>
            </a:lvl1pPr>
          </a:lstStyle>
          <a:p>
            <a:pPr marL="38100">
              <a:spcBef>
                <a:spcPts val="10"/>
              </a:spcBef>
            </a:pPr>
            <a:fld id="{81D60167-4931-47E6-BA6A-407CBD079E47}" type="slidenum">
              <a:rPr lang="en-US" spc="-25" smtClean="0">
                <a:solidFill>
                  <a:srgbClr val="000000"/>
                </a:solidFill>
              </a:rPr>
              <a:pPr marL="38100">
                <a:spcBef>
                  <a:spcPts val="10"/>
                </a:spcBef>
              </a:pPr>
              <a:t>‹#›</a:t>
            </a:fld>
            <a:endParaRPr lang="en-US" spc="-25" dirty="0">
              <a:solidFill>
                <a:srgbClr val="000000"/>
              </a:solidFill>
            </a:endParaRPr>
          </a:p>
        </p:txBody>
      </p:sp>
    </p:spTree>
    <p:extLst>
      <p:ext uri="{BB962C8B-B14F-4D97-AF65-F5344CB8AC3E}">
        <p14:creationId xmlns:p14="http://schemas.microsoft.com/office/powerpoint/2010/main" val="238528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sng">
                <a:solidFill>
                  <a:srgbClr val="C00000"/>
                </a:solidFill>
                <a:latin typeface="Times New Roman"/>
                <a:cs typeface="Times New Roman"/>
              </a:defRPr>
            </a:lvl1pPr>
          </a:lstStyle>
          <a:p>
            <a:endParaRPr dirty="0"/>
          </a:p>
        </p:txBody>
      </p:sp>
      <p:sp>
        <p:nvSpPr>
          <p:cNvPr id="3" name="Holder 3"/>
          <p:cNvSpPr>
            <a:spLocks noGrp="1"/>
          </p:cNvSpPr>
          <p:nvPr>
            <p:ph type="body" idx="1"/>
          </p:nvPr>
        </p:nvSpPr>
        <p:spPr/>
        <p:txBody>
          <a:bodyPr lIns="0" tIns="0" rIns="0" bIns="0"/>
          <a:lstStyle>
            <a:lvl1pPr>
              <a:defRPr sz="2800" b="0" i="0">
                <a:solidFill>
                  <a:schemeClr val="bg1"/>
                </a:solidFill>
                <a:latin typeface="Times New Roman"/>
                <a:cs typeface="Times New Roman"/>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050" b="0" i="0">
                <a:solidFill>
                  <a:srgbClr val="57575B"/>
                </a:solidFill>
                <a:latin typeface="Arial"/>
                <a:cs typeface="Arial"/>
              </a:defRPr>
            </a:lvl1pPr>
          </a:lstStyle>
          <a:p>
            <a:pPr marL="38100">
              <a:spcBef>
                <a:spcPts val="10"/>
              </a:spcBef>
            </a:pPr>
            <a:fld id="{81D60167-4931-47E6-BA6A-407CBD079E47}" type="slidenum">
              <a:rPr lang="en-US" spc="-25" smtClean="0">
                <a:solidFill>
                  <a:srgbClr val="000000"/>
                </a:solidFill>
              </a:rPr>
              <a:pPr marL="38100">
                <a:spcBef>
                  <a:spcPts val="10"/>
                </a:spcBef>
              </a:pPr>
              <a:t>‹#›</a:t>
            </a:fld>
            <a:endParaRPr lang="en-US" spc="-25" dirty="0">
              <a:solidFill>
                <a:srgbClr val="000000"/>
              </a:solidFill>
            </a:endParaRPr>
          </a:p>
        </p:txBody>
      </p:sp>
    </p:spTree>
    <p:extLst>
      <p:ext uri="{BB962C8B-B14F-4D97-AF65-F5344CB8AC3E}">
        <p14:creationId xmlns:p14="http://schemas.microsoft.com/office/powerpoint/2010/main" val="182224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sng">
                <a:solidFill>
                  <a:srgbClr val="C0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defRPr sz="1050" b="0" i="0">
                <a:solidFill>
                  <a:srgbClr val="57575B"/>
                </a:solidFill>
                <a:latin typeface="Arial"/>
                <a:cs typeface="Arial"/>
              </a:defRPr>
            </a:lvl1pPr>
          </a:lstStyle>
          <a:p>
            <a:pPr marL="38100">
              <a:spcBef>
                <a:spcPts val="10"/>
              </a:spcBef>
            </a:pPr>
            <a:fld id="{81D60167-4931-47E6-BA6A-407CBD079E47}" type="slidenum">
              <a:rPr lang="en-US" spc="-25" smtClean="0">
                <a:solidFill>
                  <a:srgbClr val="000000"/>
                </a:solidFill>
              </a:rPr>
              <a:pPr marL="38100">
                <a:spcBef>
                  <a:spcPts val="10"/>
                </a:spcBef>
              </a:pPr>
              <a:t>‹#›</a:t>
            </a:fld>
            <a:endParaRPr lang="en-US" spc="-25" dirty="0">
              <a:solidFill>
                <a:srgbClr val="000000"/>
              </a:solidFill>
            </a:endParaRPr>
          </a:p>
        </p:txBody>
      </p:sp>
    </p:spTree>
    <p:extLst>
      <p:ext uri="{BB962C8B-B14F-4D97-AF65-F5344CB8AC3E}">
        <p14:creationId xmlns:p14="http://schemas.microsoft.com/office/powerpoint/2010/main" val="360891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F3692-0876-4D64-BFD6-4BC023D64C1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010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483" y="365129"/>
            <a:ext cx="9986319" cy="1325563"/>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pic>
        <p:nvPicPr>
          <p:cNvPr id="5" name="Picture 4" descr="Logo&#10;&#10;Description automatically generated">
            <a:extLst>
              <a:ext uri="{FF2B5EF4-FFF2-40B4-BE49-F238E27FC236}">
                <a16:creationId xmlns:a16="http://schemas.microsoft.com/office/drawing/2014/main" id="{B789C3DE-CB71-4861-9E9B-C87956E6D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3187337"/>
            <a:ext cx="2743200" cy="2743200"/>
          </a:xfrm>
          <a:prstGeom prst="rect">
            <a:avLst/>
          </a:prstGeom>
        </p:spPr>
      </p:pic>
    </p:spTree>
    <p:extLst>
      <p:ext uri="{BB962C8B-B14F-4D97-AF65-F5344CB8AC3E}">
        <p14:creationId xmlns:p14="http://schemas.microsoft.com/office/powerpoint/2010/main" val="132049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7454" y="636411"/>
            <a:ext cx="10044545" cy="1325563"/>
          </a:xfrm>
          <a:noFill/>
        </p:spPr>
        <p:txBody>
          <a:bodyPr>
            <a:normAutofit/>
          </a:bodyPr>
          <a:lstStyle>
            <a:lvl1pPr marL="0" indent="0" algn="ctr">
              <a:defRPr sz="5500" b="1" baseline="0">
                <a:solidFill>
                  <a:srgbClr val="00657C"/>
                </a:solidFill>
                <a:latin typeface="Helvetica" panose="020B0604020202020204" pitchFamily="34" charset="0"/>
                <a:cs typeface="Helvetica"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243739" y="2491696"/>
            <a:ext cx="11704520" cy="3625390"/>
          </a:xfrm>
        </p:spPr>
        <p:txBody>
          <a:bodyPr>
            <a:normAutofit/>
          </a:bodyPr>
          <a:lstStyle>
            <a:lvl1pPr>
              <a:lnSpc>
                <a:spcPct val="100000"/>
              </a:lnSpc>
              <a:defRPr sz="2800" b="1">
                <a:solidFill>
                  <a:srgbClr val="408047"/>
                </a:solidFill>
                <a:latin typeface="Helvetica" panose="020B0604020202020204" pitchFamily="34" charset="0"/>
                <a:cs typeface="Helvetica" panose="020B0604020202020204" pitchFamily="34" charset="0"/>
              </a:defRPr>
            </a:lvl1pPr>
            <a:lvl2pPr marL="457177" indent="0">
              <a:lnSpc>
                <a:spcPct val="100000"/>
              </a:lnSpc>
              <a:buNone/>
              <a:defRPr sz="2800" b="1">
                <a:solidFill>
                  <a:srgbClr val="408047"/>
                </a:solidFill>
                <a:latin typeface="Helvetica" panose="020B0604020202020204" pitchFamily="34" charset="0"/>
                <a:cs typeface="Helvetica" panose="020B0604020202020204" pitchFamily="34" charset="0"/>
              </a:defRPr>
            </a:lvl2pPr>
            <a:lvl3pPr>
              <a:lnSpc>
                <a:spcPct val="100000"/>
              </a:lnSpc>
              <a:defRPr sz="2800" baseline="0">
                <a:solidFill>
                  <a:srgbClr val="112E51"/>
                </a:solidFill>
                <a:latin typeface="Georgia" panose="02040502050405020303" pitchFamily="18" charset="0"/>
              </a:defRPr>
            </a:lvl3pPr>
            <a:lvl4pPr>
              <a:lnSpc>
                <a:spcPct val="100000"/>
              </a:lnSpc>
              <a:defRPr sz="2800">
                <a:latin typeface="Georgia" panose="02040502050405020303" pitchFamily="18" charset="0"/>
              </a:defRPr>
            </a:lvl4pPr>
            <a:lvl5pPr>
              <a:lnSpc>
                <a:spcPct val="100000"/>
              </a:lnSpc>
              <a:defRPr sz="2800">
                <a:latin typeface="Georgia" panose="02040502050405020303" pitchFamily="18" charset="0"/>
              </a:defRPr>
            </a:lvl5pPr>
          </a:lstStyle>
          <a:p>
            <a:pPr lvl="0"/>
            <a:r>
              <a:rPr lang="en-US" dirty="0"/>
              <a:t>Headers</a:t>
            </a:r>
          </a:p>
          <a:p>
            <a:pPr lvl="1"/>
            <a:endParaRPr lang="en-US" dirty="0"/>
          </a:p>
          <a:p>
            <a:pPr lvl="2"/>
            <a:r>
              <a:rPr lang="en-US" dirty="0"/>
              <a:t>Body copy</a:t>
            </a:r>
          </a:p>
          <a:p>
            <a:pPr lvl="2"/>
            <a:endParaRPr lang="en-US" dirty="0"/>
          </a:p>
        </p:txBody>
      </p:sp>
      <p:sp>
        <p:nvSpPr>
          <p:cNvPr id="9" name="Slide Number Placeholder 8">
            <a:extLst>
              <a:ext uri="{FF2B5EF4-FFF2-40B4-BE49-F238E27FC236}">
                <a16:creationId xmlns:a16="http://schemas.microsoft.com/office/drawing/2014/main" id="{5BB7D624-8F59-2418-9D75-5F4972D6E5CF}"/>
              </a:ext>
            </a:extLst>
          </p:cNvPr>
          <p:cNvSpPr>
            <a:spLocks noGrp="1"/>
          </p:cNvSpPr>
          <p:nvPr>
            <p:ph type="sldNum" sz="quarter" idx="12"/>
          </p:nvPr>
        </p:nvSpPr>
        <p:spPr>
          <a:xfrm>
            <a:off x="11726092" y="6442066"/>
            <a:ext cx="394065" cy="365125"/>
          </a:xfrm>
        </p:spPr>
        <p:txBody>
          <a:bodyPr/>
          <a:lstStyle>
            <a:lvl1pPr>
              <a:defRPr baseline="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406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1C9F31-C131-A860-8FD9-D1DBEB66BEE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3200" y="-127000"/>
            <a:ext cx="12464266" cy="2116932"/>
          </a:xfrm>
          <a:prstGeom prst="rect">
            <a:avLst/>
          </a:prstGeom>
        </p:spPr>
      </p:pic>
      <p:pic>
        <p:nvPicPr>
          <p:cNvPr id="10" name="Picture 9">
            <a:extLst>
              <a:ext uri="{FF2B5EF4-FFF2-40B4-BE49-F238E27FC236}">
                <a16:creationId xmlns:a16="http://schemas.microsoft.com/office/drawing/2014/main" id="{6BD9C35E-726A-1E4A-762A-81DD09122C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559296"/>
            <a:ext cx="12192000" cy="324105"/>
          </a:xfrm>
          <a:prstGeom prst="rect">
            <a:avLst/>
          </a:prstGeom>
        </p:spPr>
      </p:pic>
    </p:spTree>
    <p:extLst>
      <p:ext uri="{BB962C8B-B14F-4D97-AF65-F5344CB8AC3E}">
        <p14:creationId xmlns:p14="http://schemas.microsoft.com/office/powerpoint/2010/main" val="19774362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8" r:id="rId3"/>
    <p:sldLayoutId id="2147483691" r:id="rId4"/>
    <p:sldLayoutId id="2147483692" r:id="rId5"/>
    <p:sldLayoutId id="2147483693" r:id="rId6"/>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311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483" y="365129"/>
            <a:ext cx="99863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67483" y="1825625"/>
            <a:ext cx="998631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67483" y="6356354"/>
            <a:ext cx="2213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2E51">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2E51">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200" b="0" i="0" u="none" strike="noStrike" kern="1200" cap="none" spc="0" normalizeH="0" baseline="0" noProof="0" smtClean="0">
                <a:ln>
                  <a:noFill/>
                </a:ln>
                <a:solidFill>
                  <a:srgbClr val="112E5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12E51">
                  <a:tint val="75000"/>
                </a:srgbClr>
              </a:solidFill>
              <a:effectLst/>
              <a:uLnTx/>
              <a:uFillTx/>
              <a:latin typeface="Calibri"/>
              <a:ea typeface="+mn-ea"/>
              <a:cs typeface="+mn-cs"/>
            </a:endParaRPr>
          </a:p>
        </p:txBody>
      </p:sp>
    </p:spTree>
    <p:extLst>
      <p:ext uri="{BB962C8B-B14F-4D97-AF65-F5344CB8AC3E}">
        <p14:creationId xmlns:p14="http://schemas.microsoft.com/office/powerpoint/2010/main" val="2594377795"/>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dreamstime.com/stock-illustration-pearl-inside-seashell-d-illustration-isolated-white-background-image4155601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arla.Burch@fda.hhs.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kent.forde@samhsa.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7157"/>
            <a:ext cx="12191999" cy="2305288"/>
          </a:xfrm>
        </p:spPr>
        <p:txBody>
          <a:bodyPr>
            <a:noAutofit/>
          </a:bodyPr>
          <a:lstStyle/>
          <a:p>
            <a:pPr algn="ctr">
              <a:lnSpc>
                <a:spcPct val="150000"/>
              </a:lnSpc>
            </a:pPr>
            <a:r>
              <a:rPr lang="en-US" sz="2900" b="1" dirty="0">
                <a:solidFill>
                  <a:srgbClr val="112E51"/>
                </a:solidFill>
                <a:latin typeface="Georgia" panose="02040502050405020303" pitchFamily="18" charset="0"/>
                <a:ea typeface="Cambria" panose="02040503050406030204" pitchFamily="18" charset="0"/>
                <a:cs typeface="Helvetica" panose="020B0604020202020204" pitchFamily="34" charset="0"/>
              </a:rPr>
              <a:t>Strategic Collaborations to</a:t>
            </a:r>
            <a:br>
              <a:rPr lang="en-US" sz="2900" b="1" dirty="0">
                <a:solidFill>
                  <a:srgbClr val="112E51"/>
                </a:solidFill>
                <a:latin typeface="Georgia" panose="02040502050405020303" pitchFamily="18" charset="0"/>
                <a:ea typeface="Cambria" panose="02040503050406030204" pitchFamily="18" charset="0"/>
                <a:cs typeface="Helvetica" panose="020B0604020202020204" pitchFamily="34" charset="0"/>
              </a:rPr>
            </a:br>
            <a:r>
              <a:rPr lang="en-US" sz="2900" b="1" dirty="0">
                <a:solidFill>
                  <a:srgbClr val="112E51"/>
                </a:solidFill>
                <a:latin typeface="Georgia" panose="02040502050405020303" pitchFamily="18" charset="0"/>
                <a:ea typeface="Cambria" panose="02040503050406030204" pitchFamily="18" charset="0"/>
                <a:cs typeface="Helvetica" panose="020B0604020202020204" pitchFamily="34" charset="0"/>
              </a:rPr>
              <a:t>Improve the Public Health of the Nation:</a:t>
            </a:r>
            <a:br>
              <a:rPr lang="en-US" sz="2900" b="1" dirty="0">
                <a:solidFill>
                  <a:srgbClr val="112E51"/>
                </a:solidFill>
                <a:latin typeface="Georgia" panose="02040502050405020303" pitchFamily="18" charset="0"/>
                <a:ea typeface="Cambria" panose="02040503050406030204" pitchFamily="18" charset="0"/>
                <a:cs typeface="Helvetica" panose="020B0604020202020204" pitchFamily="34" charset="0"/>
              </a:rPr>
            </a:br>
            <a:r>
              <a:rPr lang="en-US" sz="2900" b="1" dirty="0">
                <a:solidFill>
                  <a:srgbClr val="112E51"/>
                </a:solidFill>
                <a:latin typeface="Georgia" panose="02040502050405020303" pitchFamily="18" charset="0"/>
                <a:ea typeface="Cambria" panose="02040503050406030204" pitchFamily="18" charset="0"/>
                <a:cs typeface="Helvetica" panose="020B0604020202020204" pitchFamily="34" charset="0"/>
              </a:rPr>
              <a:t>Addressing Long COVID and Homelessness in the U.S. </a:t>
            </a:r>
            <a:br>
              <a:rPr lang="en-US" sz="2900" b="1" dirty="0">
                <a:solidFill>
                  <a:srgbClr val="112E51"/>
                </a:solidFill>
                <a:latin typeface="Helvetica" panose="020B0604020202020204" pitchFamily="34" charset="0"/>
                <a:ea typeface="Cambria" panose="02040503050406030204" pitchFamily="18" charset="0"/>
                <a:cs typeface="Helvetica" panose="020B0604020202020204" pitchFamily="34" charset="0"/>
              </a:rPr>
            </a:br>
            <a:r>
              <a:rPr lang="en-US" sz="3000" b="1" dirty="0">
                <a:solidFill>
                  <a:srgbClr val="112E51"/>
                </a:solidFill>
                <a:latin typeface="Georgia" panose="02040502050405020303" pitchFamily="18" charset="0"/>
                <a:ea typeface="Cambria" panose="02040503050406030204" pitchFamily="18" charset="0"/>
                <a:cs typeface="Helvetica" panose="020B0604020202020204" pitchFamily="34" charset="0"/>
              </a:rPr>
              <a:t>February 13, 2024</a:t>
            </a:r>
          </a:p>
        </p:txBody>
      </p:sp>
    </p:spTree>
    <p:extLst>
      <p:ext uri="{BB962C8B-B14F-4D97-AF65-F5344CB8AC3E}">
        <p14:creationId xmlns:p14="http://schemas.microsoft.com/office/powerpoint/2010/main" val="356273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5453743" y="1896407"/>
            <a:ext cx="6096000" cy="4894481"/>
          </a:xfrm>
        </p:spPr>
        <p:txBody>
          <a:bodyPr vert="horz" lIns="91440" tIns="45720" rIns="91440" bIns="45720" rtlCol="0" anchor="t">
            <a:noAutofit/>
          </a:bodyPr>
          <a:lstStyle/>
          <a:p>
            <a:pPr marL="0" indent="0">
              <a:spcBef>
                <a:spcPts val="0"/>
              </a:spcBef>
              <a:buNone/>
            </a:pPr>
            <a:endParaRPr lang="en-US" sz="22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2400" b="0" dirty="0">
                <a:solidFill>
                  <a:srgbClr val="112E51"/>
                </a:solidFill>
                <a:latin typeface="Georgia" panose="02040502050405020303" pitchFamily="18" charset="0"/>
                <a:ea typeface="Cambria"/>
                <a:cs typeface="Arial" panose="020B0604020202020204" pitchFamily="34" charset="0"/>
              </a:rPr>
              <a:t>People who identify as Black, African American, or African were considerably overrepresented among veterans experiencing homelessness.</a:t>
            </a:r>
          </a:p>
          <a:p>
            <a:pPr marL="681038" lvl="1" indent="-342900">
              <a:spcBef>
                <a:spcPts val="0"/>
              </a:spcBef>
              <a:buFont typeface="Arial" panose="020B0604020202020204" pitchFamily="34" charset="0"/>
              <a:buChar char="•"/>
            </a:pPr>
            <a:endParaRPr lang="en-US" sz="24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2400" b="0" dirty="0">
                <a:solidFill>
                  <a:srgbClr val="112E51"/>
                </a:solidFill>
                <a:latin typeface="Georgia" panose="02040502050405020303" pitchFamily="18" charset="0"/>
                <a:ea typeface="Cambria"/>
                <a:cs typeface="Arial" panose="020B0604020202020204" pitchFamily="34" charset="0"/>
              </a:rPr>
              <a:t>Black veterans comprised 34 percent of veterans experiencing sheltered homelessness and 26 percent of veterans experiencing unsheltered homelessness. </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fld id="{9BB03859-88A8-4DA3-94A7-6F0B8F460C13}" type="slidenum">
              <a:rPr lang="en-US" sz="1100" smtClean="0"/>
              <a:t>10</a:t>
            </a:fld>
            <a:endParaRPr lang="en-US" sz="1100" dirty="0"/>
          </a:p>
        </p:txBody>
      </p:sp>
      <p:pic>
        <p:nvPicPr>
          <p:cNvPr id="5" name="Picture 2" descr="Black History Month is a time for NCHV to double down efforts">
            <a:extLst>
              <a:ext uri="{FF2B5EF4-FFF2-40B4-BE49-F238E27FC236}">
                <a16:creationId xmlns:a16="http://schemas.microsoft.com/office/drawing/2014/main" id="{2C7EFCD0-2152-6445-2BD3-DB4332311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7" r="8105"/>
          <a:stretch/>
        </p:blipFill>
        <p:spPr bwMode="auto">
          <a:xfrm>
            <a:off x="0" y="-1"/>
            <a:ext cx="4902928" cy="65118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7AD0326-A940-6A9C-48DE-D1A575F577A9}"/>
              </a:ext>
            </a:extLst>
          </p:cNvPr>
          <p:cNvSpPr txBox="1">
            <a:spLocks/>
          </p:cNvSpPr>
          <p:nvPr/>
        </p:nvSpPr>
        <p:spPr>
          <a:xfrm>
            <a:off x="5820159" y="1259457"/>
            <a:ext cx="6574972" cy="636950"/>
          </a:xfrm>
          <a:prstGeom prst="rect">
            <a:avLst/>
          </a:prstGeom>
          <a:noFill/>
        </p:spPr>
        <p:txBody>
          <a:bodyPr vert="horz" lIns="91440" tIns="45720" rIns="91440" bIns="45720" rtlCol="0" anchor="b">
            <a:normAutofit lnSpcReduction="10000"/>
          </a:bodyPr>
          <a:lstStyle>
            <a:lvl1pPr marL="0" indent="0" algn="ctr" defTabSz="609630" rtl="0" eaLnBrk="1" latinLnBrk="0" hangingPunct="1">
              <a:spcBef>
                <a:spcPct val="0"/>
              </a:spcBef>
              <a:buNone/>
              <a:defRPr sz="5500" b="1" kern="1200" baseline="0">
                <a:solidFill>
                  <a:srgbClr val="00657C"/>
                </a:solidFill>
                <a:latin typeface="Helvetica" panose="020B0604020202020204" pitchFamily="34" charset="0"/>
                <a:ea typeface="+mj-ea"/>
                <a:cs typeface="Helvetica" panose="020B0604020202020204" pitchFamily="34" charset="0"/>
              </a:defRPr>
            </a:lvl1pPr>
          </a:lstStyle>
          <a:p>
            <a:r>
              <a:rPr lang="en-US" sz="3600" dirty="0">
                <a:solidFill>
                  <a:srgbClr val="112E51"/>
                </a:solidFill>
                <a:latin typeface="Georgia" panose="02040502050405020303" pitchFamily="18" charset="0"/>
              </a:rPr>
              <a:t>Black Homeless Veterans</a:t>
            </a:r>
          </a:p>
        </p:txBody>
      </p:sp>
    </p:spTree>
    <p:extLst>
      <p:ext uri="{BB962C8B-B14F-4D97-AF65-F5344CB8AC3E}">
        <p14:creationId xmlns:p14="http://schemas.microsoft.com/office/powerpoint/2010/main" val="125291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4993237" y="2040876"/>
            <a:ext cx="6929887" cy="4894481"/>
          </a:xfrm>
        </p:spPr>
        <p:txBody>
          <a:bodyPr vert="horz" lIns="91440" tIns="45720" rIns="91440" bIns="45720" rtlCol="0" anchor="t">
            <a:noAutofit/>
          </a:bodyPr>
          <a:lstStyle/>
          <a:p>
            <a:pPr marL="681038" lvl="1" indent="-342900">
              <a:spcBef>
                <a:spcPts val="0"/>
              </a:spcBef>
              <a:buFont typeface="Arial" panose="020B0604020202020204" pitchFamily="34" charset="0"/>
              <a:buChar char="•"/>
            </a:pPr>
            <a:r>
              <a:rPr lang="en-US" sz="2400" b="0" dirty="0">
                <a:solidFill>
                  <a:srgbClr val="112E51"/>
                </a:solidFill>
                <a:latin typeface="Georgia" panose="02040502050405020303" pitchFamily="18" charset="0"/>
                <a:ea typeface="Cambria"/>
                <a:cs typeface="Arial" panose="020B0604020202020204" pitchFamily="34" charset="0"/>
              </a:rPr>
              <a:t>One of the fastest growing groups in the homeless population- Female Veterans.</a:t>
            </a:r>
          </a:p>
          <a:p>
            <a:pPr marL="681038" lvl="1" indent="-342900">
              <a:spcBef>
                <a:spcPts val="0"/>
              </a:spcBef>
              <a:buFont typeface="Arial" panose="020B0604020202020204" pitchFamily="34" charset="0"/>
              <a:buChar char="•"/>
            </a:pPr>
            <a:endParaRPr lang="en-US" sz="24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2400" b="0" dirty="0">
                <a:solidFill>
                  <a:srgbClr val="112E51"/>
                </a:solidFill>
                <a:latin typeface="Georgia" panose="02040502050405020303" pitchFamily="18" charset="0"/>
                <a:ea typeface="Cambria"/>
                <a:cs typeface="Arial" panose="020B0604020202020204" pitchFamily="34" charset="0"/>
              </a:rPr>
              <a:t>Have unique needs and often heighten exposure to posttraumatic stress disorder and military sexual trauma.</a:t>
            </a:r>
          </a:p>
          <a:p>
            <a:pPr marL="681038" lvl="1" indent="-342900">
              <a:spcBef>
                <a:spcPts val="0"/>
              </a:spcBef>
              <a:buFont typeface="Arial" panose="020B0604020202020204" pitchFamily="34" charset="0"/>
              <a:buChar char="•"/>
            </a:pPr>
            <a:endParaRPr lang="en-US" sz="24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2400" b="0" dirty="0">
                <a:solidFill>
                  <a:srgbClr val="112E51"/>
                </a:solidFill>
                <a:latin typeface="Georgia" panose="02040502050405020303" pitchFamily="18" charset="0"/>
                <a:ea typeface="Cambria"/>
                <a:cs typeface="Arial" panose="020B0604020202020204" pitchFamily="34" charset="0"/>
              </a:rPr>
              <a:t>Presently, women comprise 15% of active duty military forces and 19% of reserve units with significantly increasing numbers with the U.S. military; thus, there is the propensity for these numbers to grow.</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fld id="{9BB03859-88A8-4DA3-94A7-6F0B8F460C13}" type="slidenum">
              <a:rPr lang="en-US" sz="1100" smtClean="0"/>
              <a:t>11</a:t>
            </a:fld>
            <a:endParaRPr lang="en-US" sz="1100" dirty="0"/>
          </a:p>
        </p:txBody>
      </p:sp>
      <p:pic>
        <p:nvPicPr>
          <p:cNvPr id="5" name="Picture 4">
            <a:extLst>
              <a:ext uri="{FF2B5EF4-FFF2-40B4-BE49-F238E27FC236}">
                <a16:creationId xmlns:a16="http://schemas.microsoft.com/office/drawing/2014/main" id="{596C5B86-58F9-B0A2-D7FB-A962968EF7E1}"/>
              </a:ext>
            </a:extLst>
          </p:cNvPr>
          <p:cNvPicPr>
            <a:picLocks noChangeAspect="1"/>
          </p:cNvPicPr>
          <p:nvPr/>
        </p:nvPicPr>
        <p:blipFill rotWithShape="1">
          <a:blip r:embed="rId3"/>
          <a:srcRect l="15958" r="26457" b="-1"/>
          <a:stretch/>
        </p:blipFill>
        <p:spPr>
          <a:xfrm>
            <a:off x="35190" y="-12127"/>
            <a:ext cx="4413718" cy="6515042"/>
          </a:xfrm>
          <a:prstGeom prst="rect">
            <a:avLst/>
          </a:prstGeom>
        </p:spPr>
      </p:pic>
      <p:sp>
        <p:nvSpPr>
          <p:cNvPr id="6" name="Title 1">
            <a:extLst>
              <a:ext uri="{FF2B5EF4-FFF2-40B4-BE49-F238E27FC236}">
                <a16:creationId xmlns:a16="http://schemas.microsoft.com/office/drawing/2014/main" id="{78005F99-B65A-4028-9347-D6B65F4ADBB4}"/>
              </a:ext>
            </a:extLst>
          </p:cNvPr>
          <p:cNvSpPr txBox="1">
            <a:spLocks/>
          </p:cNvSpPr>
          <p:nvPr/>
        </p:nvSpPr>
        <p:spPr>
          <a:xfrm>
            <a:off x="4796204" y="1472932"/>
            <a:ext cx="6574972" cy="636950"/>
          </a:xfrm>
          <a:prstGeom prst="rect">
            <a:avLst/>
          </a:prstGeom>
          <a:noFill/>
        </p:spPr>
        <p:txBody>
          <a:bodyPr vert="horz" lIns="91440" tIns="45720" rIns="91440" bIns="45720" rtlCol="0" anchor="b">
            <a:noAutofit/>
          </a:bodyPr>
          <a:lstStyle>
            <a:lvl1pPr marL="0" indent="0" algn="ctr" defTabSz="609630" rtl="0" eaLnBrk="1" latinLnBrk="0" hangingPunct="1">
              <a:spcBef>
                <a:spcPct val="0"/>
              </a:spcBef>
              <a:buNone/>
              <a:defRPr sz="5500" b="1" kern="1200" baseline="0">
                <a:solidFill>
                  <a:srgbClr val="00657C"/>
                </a:solidFill>
                <a:latin typeface="Helvetica" panose="020B0604020202020204" pitchFamily="34" charset="0"/>
                <a:ea typeface="+mj-ea"/>
                <a:cs typeface="Helvetica" panose="020B0604020202020204" pitchFamily="34" charset="0"/>
              </a:defRPr>
            </a:lvl1pPr>
          </a:lstStyle>
          <a:p>
            <a:r>
              <a:rPr lang="en-US" sz="3600" dirty="0">
                <a:solidFill>
                  <a:srgbClr val="112E51"/>
                </a:solidFill>
                <a:latin typeface="Georgia" panose="02040502050405020303" pitchFamily="18" charset="0"/>
              </a:rPr>
              <a:t>Female Veterans</a:t>
            </a:r>
          </a:p>
          <a:p>
            <a:r>
              <a:rPr lang="en-US" sz="3600" dirty="0">
                <a:solidFill>
                  <a:srgbClr val="112E51"/>
                </a:solidFill>
                <a:latin typeface="Georgia" panose="02040502050405020303" pitchFamily="18" charset="0"/>
              </a:rPr>
              <a:t> Experiencing Homelessness</a:t>
            </a:r>
          </a:p>
        </p:txBody>
      </p:sp>
    </p:spTree>
    <p:extLst>
      <p:ext uri="{BB962C8B-B14F-4D97-AF65-F5344CB8AC3E}">
        <p14:creationId xmlns:p14="http://schemas.microsoft.com/office/powerpoint/2010/main" val="72193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33141" y="1106179"/>
            <a:ext cx="8525409" cy="444994"/>
          </a:xfrm>
          <a:prstGeom prst="rect">
            <a:avLst/>
          </a:prstGeom>
        </p:spPr>
        <p:txBody>
          <a:bodyPr vert="horz" wrap="square" lIns="0" tIns="13970" rIns="0" bIns="0" rtlCol="0">
            <a:spAutoFit/>
          </a:bodyPr>
          <a:lstStyle/>
          <a:p>
            <a:pPr marL="13970" defTabSz="609630">
              <a:spcBef>
                <a:spcPts val="100"/>
              </a:spcBef>
            </a:pPr>
            <a:r>
              <a:rPr lang="en-US" sz="2400" b="1" u="sng" dirty="0">
                <a:solidFill>
                  <a:srgbClr val="112E51"/>
                </a:solidFill>
                <a:latin typeface="Georgia" panose="02040502050405020303" pitchFamily="18" charset="0"/>
                <a:ea typeface="Cambria"/>
                <a:cs typeface="Helvetica" panose="020B0604020202020204" pitchFamily="34" charset="0"/>
              </a:rPr>
              <a:t>Across the Nation</a:t>
            </a:r>
            <a:r>
              <a:rPr lang="en-US" sz="2400" dirty="0">
                <a:solidFill>
                  <a:srgbClr val="112E51"/>
                </a:solidFill>
                <a:latin typeface="Georgia" panose="02040502050405020303" pitchFamily="18" charset="0"/>
                <a:ea typeface="Cambria"/>
                <a:cs typeface="Helvetica" panose="020B0604020202020204" pitchFamily="34" charset="0"/>
              </a:rPr>
              <a:t>-</a:t>
            </a:r>
            <a:r>
              <a:rPr lang="en-US" sz="2800" b="1" kern="0" dirty="0">
                <a:solidFill>
                  <a:srgbClr val="112E51"/>
                </a:solidFill>
                <a:latin typeface="Georgia" panose="02040502050405020303" pitchFamily="18" charset="0"/>
                <a:ea typeface="Cambria"/>
                <a:cs typeface="Times New Roman"/>
              </a:rPr>
              <a:t> </a:t>
            </a:r>
            <a:r>
              <a:rPr lang="en-US" sz="2400" dirty="0">
                <a:solidFill>
                  <a:srgbClr val="112E51"/>
                </a:solidFill>
                <a:latin typeface="Georgia" panose="02040502050405020303" pitchFamily="18" charset="0"/>
                <a:ea typeface="Cambria"/>
                <a:cs typeface="Helvetica" panose="020B0604020202020204" pitchFamily="34" charset="0"/>
              </a:rPr>
              <a:t>Reduction in Veteran H</a:t>
            </a:r>
            <a:r>
              <a:rPr sz="2400" dirty="0">
                <a:solidFill>
                  <a:srgbClr val="112E51"/>
                </a:solidFill>
                <a:latin typeface="Georgia" panose="02040502050405020303" pitchFamily="18" charset="0"/>
                <a:ea typeface="Cambria"/>
                <a:cs typeface="Helvetica" panose="020B0604020202020204" pitchFamily="34" charset="0"/>
              </a:rPr>
              <a:t>omeless</a:t>
            </a:r>
            <a:r>
              <a:rPr lang="en-US" sz="2400" dirty="0">
                <a:solidFill>
                  <a:srgbClr val="112E51"/>
                </a:solidFill>
                <a:latin typeface="Georgia" panose="02040502050405020303" pitchFamily="18" charset="0"/>
                <a:ea typeface="Cambria"/>
                <a:cs typeface="Helvetica" panose="020B0604020202020204" pitchFamily="34" charset="0"/>
              </a:rPr>
              <a:t>ness</a:t>
            </a:r>
          </a:p>
        </p:txBody>
      </p:sp>
      <p:sp>
        <p:nvSpPr>
          <p:cNvPr id="5" name="object 5"/>
          <p:cNvSpPr txBox="1">
            <a:spLocks noGrp="1"/>
          </p:cNvSpPr>
          <p:nvPr>
            <p:ph type="sldNum" sz="quarter" idx="7"/>
          </p:nvPr>
        </p:nvSpPr>
        <p:spPr>
          <a:xfrm>
            <a:off x="113559" y="6536108"/>
            <a:ext cx="314960" cy="220252"/>
          </a:xfrm>
          <a:prstGeom prst="rect">
            <a:avLst/>
          </a:prstGeom>
        </p:spPr>
        <p:txBody>
          <a:bodyPr vert="horz" wrap="square" lIns="0" tIns="58102" rIns="0" bIns="0" rtlCol="0">
            <a:spAutoFit/>
          </a:bodyPr>
          <a:lstStyle/>
          <a:p>
            <a:pPr marL="38100">
              <a:spcBef>
                <a:spcPts val="10"/>
              </a:spcBef>
            </a:pPr>
            <a:fld id="{81D60167-4931-47E6-BA6A-407CBD079E47}" type="slidenum">
              <a:rPr kern="0" spc="-25" dirty="0">
                <a:solidFill>
                  <a:srgbClr val="000000"/>
                </a:solidFill>
              </a:rPr>
              <a:pPr marL="38100">
                <a:spcBef>
                  <a:spcPts val="10"/>
                </a:spcBef>
              </a:pPr>
              <a:t>12</a:t>
            </a:fld>
            <a:endParaRPr kern="0" spc="-25" dirty="0">
              <a:solidFill>
                <a:srgbClr val="000000"/>
              </a:solidFill>
            </a:endParaRPr>
          </a:p>
        </p:txBody>
      </p:sp>
      <p:sp>
        <p:nvSpPr>
          <p:cNvPr id="2" name="object 4">
            <a:extLst>
              <a:ext uri="{FF2B5EF4-FFF2-40B4-BE49-F238E27FC236}">
                <a16:creationId xmlns:a16="http://schemas.microsoft.com/office/drawing/2014/main" id="{62B6DBAD-17C0-473A-6BD6-CBB32B48A908}"/>
              </a:ext>
            </a:extLst>
          </p:cNvPr>
          <p:cNvSpPr txBox="1">
            <a:spLocks/>
          </p:cNvSpPr>
          <p:nvPr/>
        </p:nvSpPr>
        <p:spPr>
          <a:xfrm>
            <a:off x="5021109" y="486305"/>
            <a:ext cx="6422812" cy="594458"/>
          </a:xfrm>
          <a:prstGeom prst="rect">
            <a:avLst/>
          </a:prstGeom>
        </p:spPr>
        <p:txBody>
          <a:bodyPr vert="horz" wrap="square" lIns="0" tIns="101029" rIns="0" bIns="0" rtlCol="0">
            <a:spAutoFit/>
          </a:bodyPr>
          <a:lstStyle>
            <a:lvl1pPr algn="ctr" defTabSz="609630" rtl="0" eaLnBrk="1" latinLnBrk="0" hangingPunct="1">
              <a:spcBef>
                <a:spcPct val="0"/>
              </a:spcBef>
              <a:buNone/>
              <a:defRPr sz="3200" b="1" i="0" u="sng" kern="1200">
                <a:solidFill>
                  <a:srgbClr val="C00000"/>
                </a:solidFill>
                <a:latin typeface="Times New Roman"/>
                <a:ea typeface="+mj-ea"/>
                <a:cs typeface="Times New Roman"/>
              </a:defRPr>
            </a:lvl1pPr>
          </a:lstStyle>
          <a:p>
            <a:pPr marL="13970" algn="r">
              <a:spcBef>
                <a:spcPts val="100"/>
              </a:spcBef>
            </a:pPr>
            <a:r>
              <a:rPr lang="en-US" dirty="0">
                <a:solidFill>
                  <a:srgbClr val="112E51"/>
                </a:solidFill>
                <a:latin typeface="Georgia" panose="02040502050405020303" pitchFamily="18" charset="0"/>
                <a:ea typeface="Cambria"/>
                <a:cs typeface="Helvetica" panose="020B0604020202020204" pitchFamily="34" charset="0"/>
              </a:rPr>
              <a:t>U.S. HOMELESS VETERANS </a:t>
            </a:r>
          </a:p>
        </p:txBody>
      </p:sp>
      <p:sp>
        <p:nvSpPr>
          <p:cNvPr id="10" name="TextBox 9">
            <a:extLst>
              <a:ext uri="{FF2B5EF4-FFF2-40B4-BE49-F238E27FC236}">
                <a16:creationId xmlns:a16="http://schemas.microsoft.com/office/drawing/2014/main" id="{BEA1CFA5-92B8-BE1E-CE7D-D6B3E2472603}"/>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lang="en-US" dirty="0"/>
          </a:p>
        </p:txBody>
      </p:sp>
      <p:pic>
        <p:nvPicPr>
          <p:cNvPr id="4" name="Content Placeholder 7">
            <a:extLst>
              <a:ext uri="{FF2B5EF4-FFF2-40B4-BE49-F238E27FC236}">
                <a16:creationId xmlns:a16="http://schemas.microsoft.com/office/drawing/2014/main" id="{8FE85CC2-E4ED-32C9-BF00-18F4FF49FE4E}"/>
              </a:ext>
            </a:extLst>
          </p:cNvPr>
          <p:cNvPicPr>
            <a:picLocks noChangeAspect="1"/>
          </p:cNvPicPr>
          <p:nvPr/>
        </p:nvPicPr>
        <p:blipFill>
          <a:blip r:embed="rId3"/>
          <a:stretch>
            <a:fillRect/>
          </a:stretch>
        </p:blipFill>
        <p:spPr>
          <a:xfrm>
            <a:off x="1348578" y="1576589"/>
            <a:ext cx="7536630" cy="4993018"/>
          </a:xfrm>
          <a:prstGeom prst="rect">
            <a:avLst/>
          </a:prstGeom>
        </p:spPr>
      </p:pic>
      <p:sp>
        <p:nvSpPr>
          <p:cNvPr id="6" name="Content Placeholder 2">
            <a:extLst>
              <a:ext uri="{FF2B5EF4-FFF2-40B4-BE49-F238E27FC236}">
                <a16:creationId xmlns:a16="http://schemas.microsoft.com/office/drawing/2014/main" id="{FDA1BA93-A1C1-21F5-FC6F-ED55A6C08CCA}"/>
              </a:ext>
            </a:extLst>
          </p:cNvPr>
          <p:cNvSpPr txBox="1">
            <a:spLocks/>
          </p:cNvSpPr>
          <p:nvPr/>
        </p:nvSpPr>
        <p:spPr>
          <a:xfrm>
            <a:off x="8531605" y="2079148"/>
            <a:ext cx="3084844" cy="3672673"/>
          </a:xfrm>
          <a:prstGeom prst="rect">
            <a:avLst/>
          </a:prstGeom>
        </p:spPr>
        <p:txBody>
          <a:bodyPr vert="horz" lIns="0" tIns="45720" rIns="0" bIns="45720" rtlCol="0">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US" sz="1800" dirty="0">
                <a:solidFill>
                  <a:srgbClr val="112E51"/>
                </a:solidFill>
                <a:latin typeface="Georgia" panose="02040502050405020303" pitchFamily="18" charset="0"/>
              </a:rPr>
              <a:t>US Veterans experiencing homelessness declined by nearly half since 2010.</a:t>
            </a:r>
          </a:p>
          <a:p>
            <a:endParaRPr lang="en-US" sz="1800" dirty="0">
              <a:solidFill>
                <a:srgbClr val="112E51"/>
              </a:solidFill>
              <a:latin typeface="Georgia" panose="02040502050405020303" pitchFamily="18" charset="0"/>
            </a:endParaRPr>
          </a:p>
          <a:p>
            <a:r>
              <a:rPr lang="en-US" sz="1800" dirty="0">
                <a:solidFill>
                  <a:srgbClr val="112E51"/>
                </a:solidFill>
                <a:latin typeface="Georgia" panose="02040502050405020303" pitchFamily="18" charset="0"/>
              </a:rPr>
              <a:t>The U.S. Department of Housing and Urban Development (HUD) Point-in-Time (PIT) Count estimates that on a single night in January 2022, </a:t>
            </a:r>
            <a:r>
              <a:rPr lang="en-US" sz="1800" b="1" dirty="0">
                <a:solidFill>
                  <a:srgbClr val="112E51"/>
                </a:solidFill>
                <a:latin typeface="Georgia" panose="02040502050405020303" pitchFamily="18" charset="0"/>
              </a:rPr>
              <a:t>33,129</a:t>
            </a:r>
            <a:r>
              <a:rPr lang="en-US" sz="1800" dirty="0">
                <a:solidFill>
                  <a:srgbClr val="112E51"/>
                </a:solidFill>
                <a:latin typeface="Georgia" panose="02040502050405020303" pitchFamily="18" charset="0"/>
              </a:rPr>
              <a:t> Veterans were experiencing homelessness. </a:t>
            </a:r>
          </a:p>
        </p:txBody>
      </p:sp>
    </p:spTree>
    <p:extLst>
      <p:ext uri="{BB962C8B-B14F-4D97-AF65-F5344CB8AC3E}">
        <p14:creationId xmlns:p14="http://schemas.microsoft.com/office/powerpoint/2010/main" val="150604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31996" y="1075546"/>
            <a:ext cx="10642915" cy="444994"/>
          </a:xfrm>
          <a:prstGeom prst="rect">
            <a:avLst/>
          </a:prstGeom>
        </p:spPr>
        <p:txBody>
          <a:bodyPr vert="horz" wrap="square" lIns="0" tIns="13970" rIns="0" bIns="0" rtlCol="0">
            <a:spAutoFit/>
          </a:bodyPr>
          <a:lstStyle/>
          <a:p>
            <a:pPr marL="13970" defTabSz="609630">
              <a:spcBef>
                <a:spcPts val="100"/>
              </a:spcBef>
            </a:pPr>
            <a:r>
              <a:rPr lang="en-US" sz="2400" b="1" u="sng" dirty="0">
                <a:solidFill>
                  <a:srgbClr val="112E51"/>
                </a:solidFill>
                <a:latin typeface="Georgia" panose="02040502050405020303" pitchFamily="18" charset="0"/>
                <a:ea typeface="Cambria"/>
                <a:cs typeface="Helvetica" panose="020B0604020202020204" pitchFamily="34" charset="0"/>
              </a:rPr>
              <a:t>Across the Nation</a:t>
            </a:r>
            <a:r>
              <a:rPr lang="en-US" sz="2400" dirty="0">
                <a:solidFill>
                  <a:srgbClr val="112E51"/>
                </a:solidFill>
                <a:latin typeface="Georgia" panose="02040502050405020303" pitchFamily="18" charset="0"/>
                <a:ea typeface="Cambria"/>
                <a:cs typeface="Helvetica" panose="020B0604020202020204" pitchFamily="34" charset="0"/>
              </a:rPr>
              <a:t>-</a:t>
            </a:r>
            <a:r>
              <a:rPr lang="en-US" sz="2800" b="1" kern="0" dirty="0">
                <a:solidFill>
                  <a:srgbClr val="112E51"/>
                </a:solidFill>
                <a:latin typeface="Georgia" panose="02040502050405020303" pitchFamily="18" charset="0"/>
                <a:ea typeface="Cambria"/>
                <a:cs typeface="Times New Roman"/>
              </a:rPr>
              <a:t> </a:t>
            </a:r>
            <a:r>
              <a:rPr sz="2400" dirty="0">
                <a:solidFill>
                  <a:srgbClr val="112E51"/>
                </a:solidFill>
                <a:latin typeface="Georgia" panose="02040502050405020303" pitchFamily="18" charset="0"/>
                <a:ea typeface="Cambria"/>
                <a:cs typeface="Helvetica" panose="020B0604020202020204" pitchFamily="34" charset="0"/>
              </a:rPr>
              <a:t>Homeless Reduction Stagnating</a:t>
            </a:r>
            <a:r>
              <a:rPr lang="en-US" sz="2400" dirty="0">
                <a:solidFill>
                  <a:srgbClr val="112E51"/>
                </a:solidFill>
                <a:latin typeface="Georgia" panose="02040502050405020303" pitchFamily="18" charset="0"/>
                <a:ea typeface="Cambria"/>
                <a:cs typeface="Helvetica" panose="020B0604020202020204" pitchFamily="34" charset="0"/>
              </a:rPr>
              <a:t>, Even Trending Up</a:t>
            </a:r>
          </a:p>
        </p:txBody>
      </p:sp>
      <p:sp>
        <p:nvSpPr>
          <p:cNvPr id="5" name="object 5"/>
          <p:cNvSpPr txBox="1">
            <a:spLocks noGrp="1"/>
          </p:cNvSpPr>
          <p:nvPr>
            <p:ph type="sldNum" sz="quarter" idx="7"/>
          </p:nvPr>
        </p:nvSpPr>
        <p:spPr>
          <a:xfrm>
            <a:off x="113559" y="6536108"/>
            <a:ext cx="314960" cy="220252"/>
          </a:xfrm>
          <a:prstGeom prst="rect">
            <a:avLst/>
          </a:prstGeom>
        </p:spPr>
        <p:txBody>
          <a:bodyPr vert="horz" wrap="square" lIns="0" tIns="58102" rIns="0" bIns="0" rtlCol="0">
            <a:spAutoFit/>
          </a:bodyPr>
          <a:lstStyle/>
          <a:p>
            <a:pPr marL="38100">
              <a:spcBef>
                <a:spcPts val="10"/>
              </a:spcBef>
            </a:pPr>
            <a:fld id="{81D60167-4931-47E6-BA6A-407CBD079E47}" type="slidenum">
              <a:rPr kern="0" spc="-25" dirty="0">
                <a:solidFill>
                  <a:srgbClr val="000000"/>
                </a:solidFill>
              </a:rPr>
              <a:pPr marL="38100">
                <a:spcBef>
                  <a:spcPts val="10"/>
                </a:spcBef>
              </a:pPr>
              <a:t>13</a:t>
            </a:fld>
            <a:endParaRPr kern="0" spc="-25" dirty="0">
              <a:solidFill>
                <a:srgbClr val="000000"/>
              </a:solidFill>
            </a:endParaRPr>
          </a:p>
        </p:txBody>
      </p:sp>
      <p:pic>
        <p:nvPicPr>
          <p:cNvPr id="7" name="Picture 6">
            <a:extLst>
              <a:ext uri="{FF2B5EF4-FFF2-40B4-BE49-F238E27FC236}">
                <a16:creationId xmlns:a16="http://schemas.microsoft.com/office/drawing/2014/main" id="{941332AF-82BD-94D0-167A-5A6D05795F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4308" y="1555046"/>
            <a:ext cx="8263383" cy="4946975"/>
          </a:xfrm>
          <a:prstGeom prst="rect">
            <a:avLst/>
          </a:prstGeom>
          <a:ln>
            <a:solidFill>
              <a:schemeClr val="accent1"/>
            </a:solidFill>
          </a:ln>
        </p:spPr>
      </p:pic>
      <p:sp>
        <p:nvSpPr>
          <p:cNvPr id="2" name="object 4">
            <a:extLst>
              <a:ext uri="{FF2B5EF4-FFF2-40B4-BE49-F238E27FC236}">
                <a16:creationId xmlns:a16="http://schemas.microsoft.com/office/drawing/2014/main" id="{62B6DBAD-17C0-473A-6BD6-CBB32B48A908}"/>
              </a:ext>
            </a:extLst>
          </p:cNvPr>
          <p:cNvSpPr txBox="1">
            <a:spLocks/>
          </p:cNvSpPr>
          <p:nvPr/>
        </p:nvSpPr>
        <p:spPr>
          <a:xfrm>
            <a:off x="5021109" y="486305"/>
            <a:ext cx="6422812" cy="594458"/>
          </a:xfrm>
          <a:prstGeom prst="rect">
            <a:avLst/>
          </a:prstGeom>
        </p:spPr>
        <p:txBody>
          <a:bodyPr vert="horz" wrap="square" lIns="0" tIns="101029" rIns="0" bIns="0" rtlCol="0">
            <a:spAutoFit/>
          </a:bodyPr>
          <a:lstStyle>
            <a:lvl1pPr algn="ctr" defTabSz="609630" rtl="0" eaLnBrk="1" latinLnBrk="0" hangingPunct="1">
              <a:spcBef>
                <a:spcPct val="0"/>
              </a:spcBef>
              <a:buNone/>
              <a:defRPr sz="3200" b="1" i="0" u="sng" kern="1200">
                <a:solidFill>
                  <a:srgbClr val="C00000"/>
                </a:solidFill>
                <a:latin typeface="Times New Roman"/>
                <a:ea typeface="+mj-ea"/>
                <a:cs typeface="Times New Roman"/>
              </a:defRPr>
            </a:lvl1pPr>
          </a:lstStyle>
          <a:p>
            <a:pPr marL="13970" algn="r">
              <a:spcBef>
                <a:spcPts val="100"/>
              </a:spcBef>
            </a:pPr>
            <a:r>
              <a:rPr lang="en-US" dirty="0">
                <a:solidFill>
                  <a:srgbClr val="112E51"/>
                </a:solidFill>
                <a:latin typeface="Georgia" panose="02040502050405020303" pitchFamily="18" charset="0"/>
                <a:ea typeface="Cambria"/>
                <a:cs typeface="Helvetica" panose="020B0604020202020204" pitchFamily="34" charset="0"/>
              </a:rPr>
              <a:t>Problem</a:t>
            </a:r>
          </a:p>
        </p:txBody>
      </p:sp>
      <p:sp>
        <p:nvSpPr>
          <p:cNvPr id="10" name="TextBox 9">
            <a:extLst>
              <a:ext uri="{FF2B5EF4-FFF2-40B4-BE49-F238E27FC236}">
                <a16:creationId xmlns:a16="http://schemas.microsoft.com/office/drawing/2014/main" id="{BEA1CFA5-92B8-BE1E-CE7D-D6B3E2472603}"/>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78D6E9-6B44-4CF6-87FA-5CBA432B9F88}"/>
              </a:ext>
            </a:extLst>
          </p:cNvPr>
          <p:cNvSpPr txBox="1">
            <a:spLocks/>
          </p:cNvSpPr>
          <p:nvPr/>
        </p:nvSpPr>
        <p:spPr bwMode="auto">
          <a:xfrm>
            <a:off x="0" y="6590805"/>
            <a:ext cx="451262" cy="2671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defTabSz="685800">
              <a:spcBef>
                <a:spcPct val="0"/>
              </a:spcBef>
              <a:buNone/>
              <a:defRPr/>
            </a:pPr>
            <a:fld id="{0C2F3EF4-838E-4AE3-99FF-7D32A336DC45}" type="slidenum">
              <a:rPr lang="en-US" altLang="en-US" sz="1050">
                <a:solidFill>
                  <a:schemeClr val="tx1"/>
                </a:solidFill>
                <a:latin typeface="Helvetica" panose="020B0604020202020204" pitchFamily="34" charset="0"/>
                <a:cs typeface="Helvetica" panose="020B0604020202020204" pitchFamily="34" charset="0"/>
              </a:rPr>
              <a:pPr defTabSz="685800">
                <a:spcBef>
                  <a:spcPct val="0"/>
                </a:spcBef>
                <a:buNone/>
                <a:defRPr/>
              </a:pPr>
              <a:t>14</a:t>
            </a:fld>
            <a:endParaRPr lang="en-US" altLang="en-US" sz="1050" dirty="0">
              <a:solidFill>
                <a:schemeClr val="tx1"/>
              </a:solidFill>
              <a:latin typeface="Helvetica" panose="020B0604020202020204" pitchFamily="34" charset="0"/>
              <a:cs typeface="Helvetica" panose="020B0604020202020204" pitchFamily="34" charset="0"/>
            </a:endParaRPr>
          </a:p>
        </p:txBody>
      </p:sp>
      <p:sp>
        <p:nvSpPr>
          <p:cNvPr id="26" name="Oval 25">
            <a:extLst>
              <a:ext uri="{FF2B5EF4-FFF2-40B4-BE49-F238E27FC236}">
                <a16:creationId xmlns:a16="http://schemas.microsoft.com/office/drawing/2014/main" id="{414547CC-B778-4DC0-9FF1-F089B2573B93}"/>
              </a:ext>
            </a:extLst>
          </p:cNvPr>
          <p:cNvSpPr/>
          <p:nvPr/>
        </p:nvSpPr>
        <p:spPr>
          <a:xfrm>
            <a:off x="3153766" y="1834109"/>
            <a:ext cx="5762172" cy="4599269"/>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27" name="Oval 26">
            <a:extLst>
              <a:ext uri="{FF2B5EF4-FFF2-40B4-BE49-F238E27FC236}">
                <a16:creationId xmlns:a16="http://schemas.microsoft.com/office/drawing/2014/main" id="{7BDD5AA3-06AA-4CEF-A385-7CF83D6FAB54}"/>
              </a:ext>
            </a:extLst>
          </p:cNvPr>
          <p:cNvSpPr/>
          <p:nvPr/>
        </p:nvSpPr>
        <p:spPr>
          <a:xfrm>
            <a:off x="3693886" y="2363543"/>
            <a:ext cx="4717130" cy="4084352"/>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28" name="Oval 27">
            <a:extLst>
              <a:ext uri="{FF2B5EF4-FFF2-40B4-BE49-F238E27FC236}">
                <a16:creationId xmlns:a16="http://schemas.microsoft.com/office/drawing/2014/main" id="{F14DECFA-B549-45AC-87A9-FCB62D3681BC}"/>
              </a:ext>
            </a:extLst>
          </p:cNvPr>
          <p:cNvSpPr/>
          <p:nvPr/>
        </p:nvSpPr>
        <p:spPr>
          <a:xfrm>
            <a:off x="4172857" y="3087949"/>
            <a:ext cx="3846286" cy="3332242"/>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29" name="Oval 28">
            <a:extLst>
              <a:ext uri="{FF2B5EF4-FFF2-40B4-BE49-F238E27FC236}">
                <a16:creationId xmlns:a16="http://schemas.microsoft.com/office/drawing/2014/main" id="{424FEFE1-15BD-45BB-AFBC-5C02FE6069B0}"/>
              </a:ext>
            </a:extLst>
          </p:cNvPr>
          <p:cNvSpPr/>
          <p:nvPr/>
        </p:nvSpPr>
        <p:spPr>
          <a:xfrm>
            <a:off x="4837747" y="3940002"/>
            <a:ext cx="2405655" cy="2478482"/>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30" name="Oval 29">
            <a:extLst>
              <a:ext uri="{FF2B5EF4-FFF2-40B4-BE49-F238E27FC236}">
                <a16:creationId xmlns:a16="http://schemas.microsoft.com/office/drawing/2014/main" id="{DE09174D-90A1-4B2F-B6E8-4054D99CAC8D}"/>
              </a:ext>
            </a:extLst>
          </p:cNvPr>
          <p:cNvSpPr/>
          <p:nvPr/>
        </p:nvSpPr>
        <p:spPr>
          <a:xfrm>
            <a:off x="5347524" y="5032103"/>
            <a:ext cx="1374659" cy="1390599"/>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32" name="Text Box 18">
            <a:extLst>
              <a:ext uri="{FF2B5EF4-FFF2-40B4-BE49-F238E27FC236}">
                <a16:creationId xmlns:a16="http://schemas.microsoft.com/office/drawing/2014/main" id="{4A570131-72E8-473C-9247-054B5033B31A}"/>
              </a:ext>
            </a:extLst>
          </p:cNvPr>
          <p:cNvSpPr txBox="1"/>
          <p:nvPr/>
        </p:nvSpPr>
        <p:spPr>
          <a:xfrm>
            <a:off x="5182605" y="4406079"/>
            <a:ext cx="1750395"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Interpersonal</a:t>
            </a:r>
            <a:endParaRPr lang="en-US" sz="1100" dirty="0">
              <a:latin typeface="Times New Roman" panose="02020603050405020304" pitchFamily="18" charset="0"/>
              <a:ea typeface="Times New Roman" panose="02020603050405020304" pitchFamily="18" charset="0"/>
            </a:endParaRPr>
          </a:p>
        </p:txBody>
      </p:sp>
      <p:sp>
        <p:nvSpPr>
          <p:cNvPr id="33" name="Text Box 19">
            <a:extLst>
              <a:ext uri="{FF2B5EF4-FFF2-40B4-BE49-F238E27FC236}">
                <a16:creationId xmlns:a16="http://schemas.microsoft.com/office/drawing/2014/main" id="{E05FEDFF-CC7E-4F14-92A6-D75935D3B491}"/>
              </a:ext>
            </a:extLst>
          </p:cNvPr>
          <p:cNvSpPr txBox="1"/>
          <p:nvPr/>
        </p:nvSpPr>
        <p:spPr>
          <a:xfrm>
            <a:off x="5114670" y="3309779"/>
            <a:ext cx="1861061"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Organizational</a:t>
            </a:r>
            <a:endParaRPr lang="en-US" sz="1100" dirty="0">
              <a:latin typeface="Times New Roman" panose="02020603050405020304" pitchFamily="18" charset="0"/>
              <a:ea typeface="Times New Roman" panose="02020603050405020304" pitchFamily="18" charset="0"/>
            </a:endParaRPr>
          </a:p>
        </p:txBody>
      </p:sp>
      <p:sp>
        <p:nvSpPr>
          <p:cNvPr id="34" name="Text Box 20">
            <a:extLst>
              <a:ext uri="{FF2B5EF4-FFF2-40B4-BE49-F238E27FC236}">
                <a16:creationId xmlns:a16="http://schemas.microsoft.com/office/drawing/2014/main" id="{E064B447-9C0B-4F84-90B3-26C922564BF0}"/>
              </a:ext>
            </a:extLst>
          </p:cNvPr>
          <p:cNvSpPr txBox="1"/>
          <p:nvPr/>
        </p:nvSpPr>
        <p:spPr>
          <a:xfrm>
            <a:off x="5386401" y="2541624"/>
            <a:ext cx="1342800"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Community</a:t>
            </a:r>
            <a:endParaRPr lang="en-US" sz="1100" dirty="0">
              <a:latin typeface="Times New Roman" panose="02020603050405020304" pitchFamily="18" charset="0"/>
              <a:ea typeface="Times New Roman" panose="02020603050405020304" pitchFamily="18" charset="0"/>
            </a:endParaRPr>
          </a:p>
        </p:txBody>
      </p:sp>
      <p:sp>
        <p:nvSpPr>
          <p:cNvPr id="35" name="Text Box 21">
            <a:extLst>
              <a:ext uri="{FF2B5EF4-FFF2-40B4-BE49-F238E27FC236}">
                <a16:creationId xmlns:a16="http://schemas.microsoft.com/office/drawing/2014/main" id="{DEEA1C61-6BA6-4AC5-8884-FDF803BE47F6}"/>
              </a:ext>
            </a:extLst>
          </p:cNvPr>
          <p:cNvSpPr txBox="1"/>
          <p:nvPr/>
        </p:nvSpPr>
        <p:spPr>
          <a:xfrm>
            <a:off x="5099607" y="1908300"/>
            <a:ext cx="1898093"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Public Policy</a:t>
            </a:r>
            <a:endParaRPr lang="en-US" sz="1600" dirty="0">
              <a:latin typeface="Georgia" panose="02040502050405020303" pitchFamily="18" charset="0"/>
              <a:ea typeface="Times New Roman" panose="02020603050405020304" pitchFamily="18" charset="0"/>
            </a:endParaRPr>
          </a:p>
        </p:txBody>
      </p:sp>
      <p:sp>
        <p:nvSpPr>
          <p:cNvPr id="37" name="Title 1">
            <a:extLst>
              <a:ext uri="{FF2B5EF4-FFF2-40B4-BE49-F238E27FC236}">
                <a16:creationId xmlns:a16="http://schemas.microsoft.com/office/drawing/2014/main" id="{EEE0D628-7836-44F5-A4CC-B0890C39064E}"/>
              </a:ext>
            </a:extLst>
          </p:cNvPr>
          <p:cNvSpPr txBox="1">
            <a:spLocks/>
          </p:cNvSpPr>
          <p:nvPr/>
        </p:nvSpPr>
        <p:spPr>
          <a:xfrm>
            <a:off x="1076441" y="849507"/>
            <a:ext cx="10039117" cy="810665"/>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3300" kern="1200" baseline="0">
                <a:solidFill>
                  <a:schemeClr val="accent1"/>
                </a:solidFill>
                <a:latin typeface="Helvetica"/>
                <a:ea typeface="+mj-ea"/>
                <a:cs typeface="Helvetica"/>
              </a:defRPr>
            </a:lvl1pPr>
          </a:lstStyle>
          <a:p>
            <a:r>
              <a:rPr lang="en-US" sz="2400" dirty="0">
                <a:solidFill>
                  <a:srgbClr val="112E51"/>
                </a:solidFill>
                <a:latin typeface="Georgia" panose="02040502050405020303" pitchFamily="18" charset="0"/>
                <a:ea typeface="Cambria"/>
                <a:cs typeface="Helvetica" panose="020B0604020202020204" pitchFamily="34" charset="0"/>
              </a:rPr>
              <a:t>System Support: Social Ecological Model (SEM)</a:t>
            </a:r>
          </a:p>
        </p:txBody>
      </p:sp>
      <p:sp>
        <p:nvSpPr>
          <p:cNvPr id="41" name="TextBox 40">
            <a:extLst>
              <a:ext uri="{FF2B5EF4-FFF2-40B4-BE49-F238E27FC236}">
                <a16:creationId xmlns:a16="http://schemas.microsoft.com/office/drawing/2014/main" id="{385356DB-5EA6-403E-A05A-96F2D335F8FA}"/>
              </a:ext>
            </a:extLst>
          </p:cNvPr>
          <p:cNvSpPr txBox="1"/>
          <p:nvPr/>
        </p:nvSpPr>
        <p:spPr>
          <a:xfrm>
            <a:off x="616072" y="2296900"/>
            <a:ext cx="2902857" cy="1077218"/>
          </a:xfrm>
          <a:prstGeom prst="rect">
            <a:avLst/>
          </a:prstGeom>
          <a:noFill/>
        </p:spPr>
        <p:txBody>
          <a:bodyPr wrap="square">
            <a:spAutoFit/>
          </a:bodyPr>
          <a:lstStyle/>
          <a:p>
            <a:r>
              <a:rPr lang="en-US" sz="1600" dirty="0">
                <a:solidFill>
                  <a:srgbClr val="112E51"/>
                </a:solidFill>
                <a:latin typeface="Georgia" panose="02040502050405020303" pitchFamily="18" charset="0"/>
                <a:cs typeface="Times New Roman" panose="02020603050405020304" pitchFamily="18" charset="0"/>
              </a:rPr>
              <a:t>Sections of the SEM from the National Health Care for the Homeless Council (2016) example.</a:t>
            </a:r>
          </a:p>
        </p:txBody>
      </p:sp>
      <p:sp>
        <p:nvSpPr>
          <p:cNvPr id="2" name="Text Box 17">
            <a:extLst>
              <a:ext uri="{FF2B5EF4-FFF2-40B4-BE49-F238E27FC236}">
                <a16:creationId xmlns:a16="http://schemas.microsoft.com/office/drawing/2014/main" id="{549B6FDF-A330-30B4-A7DC-D253BD0CAA99}"/>
              </a:ext>
            </a:extLst>
          </p:cNvPr>
          <p:cNvSpPr txBox="1"/>
          <p:nvPr/>
        </p:nvSpPr>
        <p:spPr>
          <a:xfrm>
            <a:off x="5205512" y="5538274"/>
            <a:ext cx="1670123"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Intrapersonal</a:t>
            </a:r>
            <a:endParaRPr lang="en-US" sz="1100" dirty="0">
              <a:latin typeface="Times New Roman" panose="02020603050405020304" pitchFamily="18" charset="0"/>
              <a:ea typeface="Times New Roman" panose="02020603050405020304" pitchFamily="18" charset="0"/>
            </a:endParaRPr>
          </a:p>
        </p:txBody>
      </p:sp>
      <p:sp>
        <p:nvSpPr>
          <p:cNvPr id="3" name="object 4">
            <a:extLst>
              <a:ext uri="{FF2B5EF4-FFF2-40B4-BE49-F238E27FC236}">
                <a16:creationId xmlns:a16="http://schemas.microsoft.com/office/drawing/2014/main" id="{E4964E6F-9B15-7F87-98D5-1F0C5E5E096D}"/>
              </a:ext>
            </a:extLst>
          </p:cNvPr>
          <p:cNvSpPr txBox="1">
            <a:spLocks/>
          </p:cNvSpPr>
          <p:nvPr/>
        </p:nvSpPr>
        <p:spPr>
          <a:xfrm>
            <a:off x="4868709" y="333905"/>
            <a:ext cx="6422812" cy="594458"/>
          </a:xfrm>
          <a:prstGeom prst="rect">
            <a:avLst/>
          </a:prstGeom>
        </p:spPr>
        <p:txBody>
          <a:bodyPr vert="horz" wrap="square" lIns="0" tIns="101029" rIns="0" bIns="0" rtlCol="0">
            <a:spAutoFit/>
          </a:bodyPr>
          <a:lstStyle>
            <a:lvl1pPr algn="ctr" defTabSz="609630" rtl="0" eaLnBrk="1" latinLnBrk="0" hangingPunct="1">
              <a:spcBef>
                <a:spcPct val="0"/>
              </a:spcBef>
              <a:buNone/>
              <a:defRPr sz="3200" b="1" i="0" u="sng" kern="1200">
                <a:solidFill>
                  <a:srgbClr val="C00000"/>
                </a:solidFill>
                <a:latin typeface="Times New Roman"/>
                <a:ea typeface="+mj-ea"/>
                <a:cs typeface="Times New Roman"/>
              </a:defRPr>
            </a:lvl1pPr>
          </a:lstStyle>
          <a:p>
            <a:pPr marL="13970" algn="r">
              <a:spcBef>
                <a:spcPts val="100"/>
              </a:spcBef>
            </a:pPr>
            <a:r>
              <a:rPr lang="en-US" dirty="0">
                <a:solidFill>
                  <a:srgbClr val="112E51"/>
                </a:solidFill>
                <a:latin typeface="Georgia" panose="02040502050405020303" pitchFamily="18" charset="0"/>
                <a:ea typeface="Cambria"/>
                <a:cs typeface="Helvetica" panose="020B0604020202020204" pitchFamily="34" charset="0"/>
              </a:rPr>
              <a:t>Solution</a:t>
            </a:r>
            <a:endParaRPr lang="en-US" dirty="0">
              <a:solidFill>
                <a:srgbClr val="00657C"/>
              </a:solidFill>
              <a:latin typeface="Helvetica" panose="020B0604020202020204" pitchFamily="34" charset="0"/>
              <a:ea typeface="Cambria"/>
              <a:cs typeface="Helvetica" panose="020B0604020202020204" pitchFamily="34" charset="0"/>
            </a:endParaRPr>
          </a:p>
        </p:txBody>
      </p:sp>
      <p:sp>
        <p:nvSpPr>
          <p:cNvPr id="4" name="Title 3">
            <a:extLst>
              <a:ext uri="{FF2B5EF4-FFF2-40B4-BE49-F238E27FC236}">
                <a16:creationId xmlns:a16="http://schemas.microsoft.com/office/drawing/2014/main" id="{350479C4-DB85-F93A-7BA8-38601189D3F6}"/>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00657C"/>
                </a:solidFill>
                <a:effectLst/>
                <a:uLnTx/>
                <a:uFillTx/>
                <a:latin typeface="Helvetica" panose="020B0604020202020204" pitchFamily="34" charset="0"/>
                <a:ea typeface="Cambria"/>
                <a:cs typeface="Helvetica" panose="020B0604020202020204" pitchFamily="34" charset="0"/>
              </a:rPr>
              <a:t> </a:t>
            </a:r>
            <a:br>
              <a:rPr kumimoji="0" lang="en-US" sz="3200" b="0" i="0" u="none" strike="noStrike" kern="1200" cap="none" spc="0" normalizeH="0" baseline="0" noProof="0" dirty="0">
                <a:ln>
                  <a:noFill/>
                </a:ln>
                <a:solidFill>
                  <a:srgbClr val="00657C"/>
                </a:solidFill>
                <a:effectLst/>
                <a:uLnTx/>
                <a:uFillTx/>
                <a:latin typeface="Helvetica" panose="020B0604020202020204" pitchFamily="34" charset="0"/>
                <a:ea typeface="Cambria"/>
                <a:cs typeface="Helvetica" panose="020B0604020202020204" pitchFamily="34" charset="0"/>
              </a:rPr>
            </a:br>
            <a:endParaRPr lang="en-US" dirty="0"/>
          </a:p>
        </p:txBody>
      </p:sp>
      <p:sp>
        <p:nvSpPr>
          <p:cNvPr id="5" name="Slide Number Placeholder 4">
            <a:extLst>
              <a:ext uri="{FF2B5EF4-FFF2-40B4-BE49-F238E27FC236}">
                <a16:creationId xmlns:a16="http://schemas.microsoft.com/office/drawing/2014/main" id="{33475F44-C36D-9B99-A32B-93BFBF6786AD}"/>
              </a:ext>
            </a:extLst>
          </p:cNvPr>
          <p:cNvSpPr>
            <a:spLocks noGrp="1"/>
          </p:cNvSpPr>
          <p:nvPr>
            <p:ph type="sldNum" sz="quarter" idx="7"/>
          </p:nvPr>
        </p:nvSpPr>
        <p:spPr/>
        <p:txBody>
          <a:bodyPr/>
          <a:lstStyle/>
          <a:p>
            <a:pPr marL="38100">
              <a:spcBef>
                <a:spcPts val="10"/>
              </a:spcBef>
            </a:pPr>
            <a:r>
              <a:rPr lang="en-US" spc="-25" dirty="0">
                <a:solidFill>
                  <a:srgbClr val="000000"/>
                </a:solidFill>
              </a:rPr>
              <a:t> </a:t>
            </a:r>
          </a:p>
        </p:txBody>
      </p:sp>
      <p:sp>
        <p:nvSpPr>
          <p:cNvPr id="6" name="TextBox 5">
            <a:extLst>
              <a:ext uri="{FF2B5EF4-FFF2-40B4-BE49-F238E27FC236}">
                <a16:creationId xmlns:a16="http://schemas.microsoft.com/office/drawing/2014/main" id="{064354E3-AB5D-8D62-D5E0-76BB0F8A7038}"/>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lang="en-US" dirty="0"/>
          </a:p>
        </p:txBody>
      </p:sp>
      <p:sp>
        <p:nvSpPr>
          <p:cNvPr id="8" name="TextBox 7">
            <a:extLst>
              <a:ext uri="{FF2B5EF4-FFF2-40B4-BE49-F238E27FC236}">
                <a16:creationId xmlns:a16="http://schemas.microsoft.com/office/drawing/2014/main" id="{80A8CF9C-A5D7-7118-6323-02C665ADB35B}"/>
              </a:ext>
            </a:extLst>
          </p:cNvPr>
          <p:cNvSpPr txBox="1"/>
          <p:nvPr/>
        </p:nvSpPr>
        <p:spPr>
          <a:xfrm>
            <a:off x="8757887" y="1711924"/>
            <a:ext cx="3414532" cy="1354217"/>
          </a:xfrm>
          <a:prstGeom prst="rect">
            <a:avLst/>
          </a:prstGeom>
          <a:noFill/>
        </p:spPr>
        <p:txBody>
          <a:bodyPr wrap="square">
            <a:spAutoFit/>
          </a:bodyPr>
          <a:lstStyle/>
          <a:p>
            <a:r>
              <a:rPr lang="en-US" u="sng" kern="0" spc="-10" dirty="0">
                <a:solidFill>
                  <a:srgbClr val="112E51"/>
                </a:solidFill>
                <a:latin typeface="Georgia" panose="02040502050405020303" pitchFamily="18" charset="0"/>
                <a:cs typeface="Times New Roman"/>
              </a:rPr>
              <a:t>Einstein</a:t>
            </a:r>
            <a:r>
              <a:rPr lang="en-US" sz="1600" kern="0" spc="-10" dirty="0">
                <a:solidFill>
                  <a:srgbClr val="112E51"/>
                </a:solidFill>
                <a:latin typeface="Georgia" panose="02040502050405020303" pitchFamily="18" charset="0"/>
                <a:cs typeface="Times New Roman"/>
              </a:rPr>
              <a:t> (~1969)…~’ The world that we have made … … creates problems that we cannot solve at the same level (of thinking) as the level we created them at.’</a:t>
            </a:r>
          </a:p>
        </p:txBody>
      </p:sp>
    </p:spTree>
    <p:extLst>
      <p:ext uri="{BB962C8B-B14F-4D97-AF65-F5344CB8AC3E}">
        <p14:creationId xmlns:p14="http://schemas.microsoft.com/office/powerpoint/2010/main" val="2697175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animBg="1"/>
      <p:bldP spid="33" grpId="0" animBg="1"/>
      <p:bldP spid="34" grpId="0" animBg="1"/>
      <p:bldP spid="35" grpId="0" animBg="1"/>
      <p:bldP spid="41"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010504" y="2677944"/>
            <a:ext cx="3926183" cy="3648319"/>
          </a:xfrm>
          <a:prstGeom prst="rect">
            <a:avLst/>
          </a:prstGeom>
        </p:spPr>
      </p:pic>
      <p:sp>
        <p:nvSpPr>
          <p:cNvPr id="5" name="object 5"/>
          <p:cNvSpPr txBox="1">
            <a:spLocks noGrp="1"/>
          </p:cNvSpPr>
          <p:nvPr>
            <p:ph type="sldNum" sz="quarter" idx="7"/>
          </p:nvPr>
        </p:nvSpPr>
        <p:spPr>
          <a:xfrm>
            <a:off x="73888" y="6597752"/>
            <a:ext cx="236220" cy="161583"/>
          </a:xfrm>
          <a:prstGeom prst="rect">
            <a:avLst/>
          </a:prstGeom>
        </p:spPr>
        <p:txBody>
          <a:bodyPr vert="horz" wrap="square" lIns="0" tIns="0" rIns="0" bIns="0" rtlCol="0">
            <a:spAutoFit/>
          </a:bodyPr>
          <a:lstStyle>
            <a:defPPr>
              <a:defRPr kern="0"/>
            </a:defPPr>
            <a:lvl1pPr>
              <a:defRPr sz="1050" b="0" i="0">
                <a:solidFill>
                  <a:srgbClr val="57575B"/>
                </a:solidFill>
                <a:latin typeface="Arial"/>
                <a:cs typeface="Arial"/>
              </a:defRPr>
            </a:lvl1pPr>
          </a:lstStyle>
          <a:p>
            <a:pPr>
              <a:spcBef>
                <a:spcPts val="10"/>
              </a:spcBef>
            </a:pPr>
            <a:fld id="{81D60167-4931-47E6-BA6A-407CBD079E47}" type="slidenum">
              <a:rPr lang="en-US">
                <a:solidFill>
                  <a:schemeClr val="tx1"/>
                </a:solidFill>
                <a:latin typeface="Helvetica" panose="020B0604020202020204" pitchFamily="34" charset="0"/>
                <a:cs typeface="Helvetica" panose="020B0604020202020204" pitchFamily="34" charset="0"/>
              </a:rPr>
              <a:pPr>
                <a:spcBef>
                  <a:spcPts val="10"/>
                </a:spcBef>
              </a:pPr>
              <a:t>15</a:t>
            </a:fld>
            <a:endParaRPr dirty="0">
              <a:solidFill>
                <a:schemeClr val="tx1"/>
              </a:solidFill>
              <a:latin typeface="Helvetica" panose="020B0604020202020204" pitchFamily="34" charset="0"/>
              <a:cs typeface="Helvetica" panose="020B0604020202020204" pitchFamily="34" charset="0"/>
            </a:endParaRPr>
          </a:p>
        </p:txBody>
      </p:sp>
      <p:sp>
        <p:nvSpPr>
          <p:cNvPr id="4" name="object 4"/>
          <p:cNvSpPr txBox="1"/>
          <p:nvPr/>
        </p:nvSpPr>
        <p:spPr>
          <a:xfrm>
            <a:off x="7398153" y="1888790"/>
            <a:ext cx="4397053" cy="505267"/>
          </a:xfrm>
          <a:prstGeom prst="rect">
            <a:avLst/>
          </a:prstGeom>
        </p:spPr>
        <p:txBody>
          <a:bodyPr vert="horz" wrap="square" lIns="0" tIns="12700" rIns="0" bIns="0" rtlCol="0">
            <a:spAutoFit/>
          </a:bodyPr>
          <a:lstStyle/>
          <a:p>
            <a:pPr marL="12700" marR="5080" indent="-12700">
              <a:spcBef>
                <a:spcPts val="100"/>
              </a:spcBef>
            </a:pPr>
            <a:r>
              <a:rPr sz="1600" dirty="0">
                <a:solidFill>
                  <a:srgbClr val="112E51"/>
                </a:solidFill>
                <a:latin typeface="Georgia" panose="02040502050405020303" pitchFamily="18" charset="0"/>
                <a:cs typeface="Times New Roman" panose="02020603050405020304" pitchFamily="18" charset="0"/>
              </a:rPr>
              <a:t>Pearl Inside Shell, art by Montego6 (</a:t>
            </a:r>
            <a:r>
              <a:rPr sz="1600" dirty="0">
                <a:solidFill>
                  <a:srgbClr val="112E51"/>
                </a:solidFill>
                <a:latin typeface="Georgia" panose="02040502050405020303"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https://www.dreamstime.com; ID 41556015</a:t>
            </a:r>
            <a:endParaRPr sz="1600" dirty="0">
              <a:solidFill>
                <a:srgbClr val="112E51"/>
              </a:solidFill>
              <a:latin typeface="Georgia" panose="02040502050405020303"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9F483D34-F129-2B94-6A22-60A98AFDCFF5}"/>
              </a:ext>
            </a:extLst>
          </p:cNvPr>
          <p:cNvSpPr/>
          <p:nvPr/>
        </p:nvSpPr>
        <p:spPr>
          <a:xfrm>
            <a:off x="1122217" y="2685805"/>
            <a:ext cx="4471249" cy="3258429"/>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17" name="Oval 16">
            <a:extLst>
              <a:ext uri="{FF2B5EF4-FFF2-40B4-BE49-F238E27FC236}">
                <a16:creationId xmlns:a16="http://schemas.microsoft.com/office/drawing/2014/main" id="{7E62E8D4-A0B6-623A-EF19-A8BCB42882D1}"/>
              </a:ext>
            </a:extLst>
          </p:cNvPr>
          <p:cNvSpPr/>
          <p:nvPr/>
        </p:nvSpPr>
        <p:spPr>
          <a:xfrm>
            <a:off x="1545485" y="3077278"/>
            <a:ext cx="3660332" cy="2893628"/>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18" name="Oval 17">
            <a:extLst>
              <a:ext uri="{FF2B5EF4-FFF2-40B4-BE49-F238E27FC236}">
                <a16:creationId xmlns:a16="http://schemas.microsoft.com/office/drawing/2014/main" id="{146FE153-2A29-7548-53CD-13A26B0FD39F}"/>
              </a:ext>
            </a:extLst>
          </p:cNvPr>
          <p:cNvSpPr/>
          <p:nvPr/>
        </p:nvSpPr>
        <p:spPr>
          <a:xfrm>
            <a:off x="1959344" y="3570265"/>
            <a:ext cx="2984587" cy="2360782"/>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19" name="Oval 18">
            <a:extLst>
              <a:ext uri="{FF2B5EF4-FFF2-40B4-BE49-F238E27FC236}">
                <a16:creationId xmlns:a16="http://schemas.microsoft.com/office/drawing/2014/main" id="{37A193C0-0959-8223-36E7-5FF4A4DDE6ED}"/>
              </a:ext>
            </a:extLst>
          </p:cNvPr>
          <p:cNvSpPr/>
          <p:nvPr/>
        </p:nvSpPr>
        <p:spPr>
          <a:xfrm>
            <a:off x="2487409" y="4173419"/>
            <a:ext cx="1866706" cy="1755922"/>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20" name="Oval 19">
            <a:extLst>
              <a:ext uri="{FF2B5EF4-FFF2-40B4-BE49-F238E27FC236}">
                <a16:creationId xmlns:a16="http://schemas.microsoft.com/office/drawing/2014/main" id="{B2CE3EB4-A9FF-DD8C-7410-243D38A115E7}"/>
              </a:ext>
            </a:extLst>
          </p:cNvPr>
          <p:cNvSpPr/>
          <p:nvPr/>
        </p:nvSpPr>
        <p:spPr>
          <a:xfrm>
            <a:off x="2899265" y="4948365"/>
            <a:ext cx="1066689" cy="985193"/>
          </a:xfrm>
          <a:prstGeom prst="ellipse">
            <a:avLst/>
          </a:prstGeom>
          <a:solidFill>
            <a:srgbClr val="3A685A"/>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sz="900" kern="0" dirty="0">
              <a:solidFill>
                <a:sysClr val="window" lastClr="FFFFFF"/>
              </a:solidFill>
              <a:latin typeface="Calibri" panose="020F0502020204030204"/>
            </a:endParaRPr>
          </a:p>
        </p:txBody>
      </p:sp>
      <p:sp>
        <p:nvSpPr>
          <p:cNvPr id="7" name="object 4">
            <a:extLst>
              <a:ext uri="{FF2B5EF4-FFF2-40B4-BE49-F238E27FC236}">
                <a16:creationId xmlns:a16="http://schemas.microsoft.com/office/drawing/2014/main" id="{968E6B0C-804B-EE3D-A51A-0CCC61220F83}"/>
              </a:ext>
            </a:extLst>
          </p:cNvPr>
          <p:cNvSpPr txBox="1">
            <a:spLocks/>
          </p:cNvSpPr>
          <p:nvPr/>
        </p:nvSpPr>
        <p:spPr>
          <a:xfrm>
            <a:off x="4868709" y="333905"/>
            <a:ext cx="6422812" cy="594458"/>
          </a:xfrm>
          <a:prstGeom prst="rect">
            <a:avLst/>
          </a:prstGeom>
        </p:spPr>
        <p:txBody>
          <a:bodyPr vert="horz" wrap="square" lIns="0" tIns="101029" rIns="0" bIns="0" rtlCol="0">
            <a:spAutoFit/>
          </a:bodyPr>
          <a:lstStyle>
            <a:lvl1pPr algn="ctr" defTabSz="609630" rtl="0" eaLnBrk="1" latinLnBrk="0" hangingPunct="1">
              <a:spcBef>
                <a:spcPct val="0"/>
              </a:spcBef>
              <a:buNone/>
              <a:defRPr sz="3200" b="1" i="0" u="sng" kern="1200">
                <a:solidFill>
                  <a:srgbClr val="C00000"/>
                </a:solidFill>
                <a:latin typeface="Times New Roman"/>
                <a:ea typeface="+mj-ea"/>
                <a:cs typeface="Times New Roman"/>
              </a:defRPr>
            </a:lvl1pPr>
          </a:lstStyle>
          <a:p>
            <a:pPr marL="13970" algn="r">
              <a:spcBef>
                <a:spcPts val="100"/>
              </a:spcBef>
            </a:pPr>
            <a:r>
              <a:rPr lang="en-US" dirty="0">
                <a:solidFill>
                  <a:srgbClr val="112E51"/>
                </a:solidFill>
                <a:latin typeface="Georgia" panose="02040502050405020303" pitchFamily="18" charset="0"/>
                <a:ea typeface="Cambria"/>
                <a:cs typeface="Helvetica" panose="020B0604020202020204" pitchFamily="34" charset="0"/>
              </a:rPr>
              <a:t>Solution</a:t>
            </a:r>
          </a:p>
        </p:txBody>
      </p:sp>
      <p:sp>
        <p:nvSpPr>
          <p:cNvPr id="9" name="Title 8">
            <a:extLst>
              <a:ext uri="{FF2B5EF4-FFF2-40B4-BE49-F238E27FC236}">
                <a16:creationId xmlns:a16="http://schemas.microsoft.com/office/drawing/2014/main" id="{D6EB893C-19AA-1B36-74F8-A5169842B7FE}"/>
              </a:ext>
            </a:extLst>
          </p:cNvPr>
          <p:cNvSpPr>
            <a:spLocks noGrp="1"/>
          </p:cNvSpPr>
          <p:nvPr>
            <p:ph type="title"/>
          </p:nvPr>
        </p:nvSpPr>
        <p:spPr/>
        <p:txBody>
          <a:bodyPr/>
          <a:lstStyle/>
          <a:p>
            <a:pPr marL="13970" marR="0" lvl="0" indent="0" defTabSz="914400" rtl="0" eaLnBrk="1" fontAlgn="auto" latinLnBrk="0" hangingPunct="1">
              <a:lnSpc>
                <a:spcPct val="100000"/>
              </a:lnSpc>
              <a:spcBef>
                <a:spcPts val="100"/>
              </a:spcBef>
              <a:spcAft>
                <a:spcPts val="0"/>
              </a:spcAft>
              <a:tabLst/>
              <a:defRPr/>
            </a:pPr>
            <a:r>
              <a:rPr kumimoji="0" lang="en-US" sz="1800" b="0" i="0" u="none" strike="noStrike" kern="1200" cap="none" spc="0" normalizeH="0" baseline="0" noProof="0" dirty="0">
                <a:ln>
                  <a:noFill/>
                </a:ln>
                <a:solidFill>
                  <a:srgbClr val="00657C"/>
                </a:solidFill>
                <a:effectLst/>
                <a:uLnTx/>
                <a:uFillTx/>
                <a:latin typeface="Helvetica" panose="020B0604020202020204" pitchFamily="34" charset="0"/>
                <a:ea typeface="Cambria"/>
                <a:cs typeface="Helvetica" panose="020B0604020202020204" pitchFamily="34" charset="0"/>
              </a:rPr>
              <a:t> </a:t>
            </a:r>
            <a:br>
              <a:rPr kumimoji="0" lang="en-US" sz="1800" b="0" i="0" u="none" strike="noStrike" kern="1200" cap="none" spc="0" normalizeH="0" baseline="0" noProof="0" dirty="0">
                <a:ln>
                  <a:noFill/>
                </a:ln>
                <a:solidFill>
                  <a:srgbClr val="00657C"/>
                </a:solidFill>
                <a:effectLst/>
                <a:uLnTx/>
                <a:uFillTx/>
                <a:latin typeface="Helvetica" panose="020B0604020202020204" pitchFamily="34" charset="0"/>
                <a:ea typeface="Cambria"/>
                <a:cs typeface="Helvetica" panose="020B0604020202020204" pitchFamily="34" charset="0"/>
              </a:rPr>
            </a:br>
            <a:endParaRPr lang="en-US" dirty="0"/>
          </a:p>
        </p:txBody>
      </p:sp>
      <p:sp>
        <p:nvSpPr>
          <p:cNvPr id="10" name="Title 1">
            <a:extLst>
              <a:ext uri="{FF2B5EF4-FFF2-40B4-BE49-F238E27FC236}">
                <a16:creationId xmlns:a16="http://schemas.microsoft.com/office/drawing/2014/main" id="{D9D99BBC-B3EA-7369-AFCC-9468B407C001}"/>
              </a:ext>
            </a:extLst>
          </p:cNvPr>
          <p:cNvSpPr txBox="1">
            <a:spLocks/>
          </p:cNvSpPr>
          <p:nvPr/>
        </p:nvSpPr>
        <p:spPr>
          <a:xfrm>
            <a:off x="1076441" y="1016304"/>
            <a:ext cx="10039117" cy="810665"/>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3300" kern="1200" baseline="0">
                <a:solidFill>
                  <a:schemeClr val="accent1"/>
                </a:solidFill>
                <a:latin typeface="Helvetica"/>
                <a:ea typeface="+mj-ea"/>
                <a:cs typeface="Helvetica"/>
              </a:defRPr>
            </a:lvl1pPr>
          </a:lstStyle>
          <a:p>
            <a:r>
              <a:rPr lang="en-US" sz="2400" dirty="0">
                <a:solidFill>
                  <a:srgbClr val="112E51"/>
                </a:solidFill>
                <a:latin typeface="Georgia" panose="02040502050405020303" pitchFamily="18" charset="0"/>
                <a:ea typeface="Cambria"/>
                <a:cs typeface="Helvetica" panose="020B0604020202020204" pitchFamily="34" charset="0"/>
              </a:rPr>
              <a:t>SEM Individual = Pearl</a:t>
            </a:r>
          </a:p>
          <a:p>
            <a:r>
              <a:rPr lang="en-US" sz="2400" dirty="0">
                <a:solidFill>
                  <a:srgbClr val="112E51"/>
                </a:solidFill>
                <a:latin typeface="Georgia" panose="02040502050405020303" pitchFamily="18" charset="0"/>
                <a:ea typeface="Cambria"/>
                <a:cs typeface="Helvetica" panose="020B0604020202020204" pitchFamily="34" charset="0"/>
              </a:rPr>
              <a:t>Each is the Pearl in their SEM</a:t>
            </a:r>
          </a:p>
        </p:txBody>
      </p:sp>
      <p:sp>
        <p:nvSpPr>
          <p:cNvPr id="11" name="TextBox 10">
            <a:extLst>
              <a:ext uri="{FF2B5EF4-FFF2-40B4-BE49-F238E27FC236}">
                <a16:creationId xmlns:a16="http://schemas.microsoft.com/office/drawing/2014/main" id="{A7678132-2DA5-1D19-4955-8FF04F70E655}"/>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lang="en-US" dirty="0"/>
          </a:p>
        </p:txBody>
      </p:sp>
      <p:sp>
        <p:nvSpPr>
          <p:cNvPr id="3" name="TextBox 2">
            <a:extLst>
              <a:ext uri="{FF2B5EF4-FFF2-40B4-BE49-F238E27FC236}">
                <a16:creationId xmlns:a16="http://schemas.microsoft.com/office/drawing/2014/main" id="{C43866D2-D3C6-4A13-3C93-35EB25A9E6EC}"/>
              </a:ext>
            </a:extLst>
          </p:cNvPr>
          <p:cNvSpPr txBox="1"/>
          <p:nvPr/>
        </p:nvSpPr>
        <p:spPr>
          <a:xfrm>
            <a:off x="396794" y="1928845"/>
            <a:ext cx="2902857" cy="1077218"/>
          </a:xfrm>
          <a:prstGeom prst="rect">
            <a:avLst/>
          </a:prstGeom>
          <a:noFill/>
        </p:spPr>
        <p:txBody>
          <a:bodyPr wrap="square">
            <a:spAutoFit/>
          </a:bodyPr>
          <a:lstStyle/>
          <a:p>
            <a:r>
              <a:rPr lang="en-US" sz="1600" dirty="0">
                <a:solidFill>
                  <a:srgbClr val="112E51"/>
                </a:solidFill>
                <a:latin typeface="Georgia" panose="02040502050405020303" pitchFamily="18" charset="0"/>
                <a:cs typeface="Times New Roman" panose="02020603050405020304" pitchFamily="18" charset="0"/>
              </a:rPr>
              <a:t>Sections of the SEM from the National Health Care for the Homeless Council (2016) example.</a:t>
            </a:r>
          </a:p>
        </p:txBody>
      </p:sp>
      <p:sp>
        <p:nvSpPr>
          <p:cNvPr id="6" name="Text Box 18">
            <a:extLst>
              <a:ext uri="{FF2B5EF4-FFF2-40B4-BE49-F238E27FC236}">
                <a16:creationId xmlns:a16="http://schemas.microsoft.com/office/drawing/2014/main" id="{21828475-FB44-2046-596D-EA2BC8924CD0}"/>
              </a:ext>
            </a:extLst>
          </p:cNvPr>
          <p:cNvSpPr txBox="1"/>
          <p:nvPr/>
        </p:nvSpPr>
        <p:spPr>
          <a:xfrm>
            <a:off x="2557411" y="4498485"/>
            <a:ext cx="1750395"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Interpersonal</a:t>
            </a:r>
            <a:endParaRPr lang="en-US" sz="1100" dirty="0">
              <a:latin typeface="Times New Roman" panose="02020603050405020304" pitchFamily="18" charset="0"/>
              <a:ea typeface="Times New Roman" panose="02020603050405020304" pitchFamily="18" charset="0"/>
            </a:endParaRPr>
          </a:p>
        </p:txBody>
      </p:sp>
      <p:sp>
        <p:nvSpPr>
          <p:cNvPr id="8" name="Text Box 19">
            <a:extLst>
              <a:ext uri="{FF2B5EF4-FFF2-40B4-BE49-F238E27FC236}">
                <a16:creationId xmlns:a16="http://schemas.microsoft.com/office/drawing/2014/main" id="{F519DCAE-139B-4D16-4546-DE4EBE79663D}"/>
              </a:ext>
            </a:extLst>
          </p:cNvPr>
          <p:cNvSpPr txBox="1"/>
          <p:nvPr/>
        </p:nvSpPr>
        <p:spPr>
          <a:xfrm>
            <a:off x="2520277" y="3740344"/>
            <a:ext cx="1861061"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Organizational</a:t>
            </a:r>
            <a:endParaRPr lang="en-US" sz="1100" dirty="0">
              <a:latin typeface="Times New Roman" panose="02020603050405020304" pitchFamily="18" charset="0"/>
              <a:ea typeface="Times New Roman" panose="02020603050405020304" pitchFamily="18" charset="0"/>
            </a:endParaRPr>
          </a:p>
        </p:txBody>
      </p:sp>
      <p:sp>
        <p:nvSpPr>
          <p:cNvPr id="12" name="Text Box 20">
            <a:extLst>
              <a:ext uri="{FF2B5EF4-FFF2-40B4-BE49-F238E27FC236}">
                <a16:creationId xmlns:a16="http://schemas.microsoft.com/office/drawing/2014/main" id="{D4E8FA0C-0868-D2EE-A1FB-13B889F5B926}"/>
              </a:ext>
            </a:extLst>
          </p:cNvPr>
          <p:cNvSpPr txBox="1"/>
          <p:nvPr/>
        </p:nvSpPr>
        <p:spPr>
          <a:xfrm>
            <a:off x="2697467" y="3172648"/>
            <a:ext cx="1342800"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Community</a:t>
            </a:r>
            <a:endParaRPr lang="en-US" sz="1100" dirty="0">
              <a:latin typeface="Times New Roman" panose="02020603050405020304" pitchFamily="18" charset="0"/>
              <a:ea typeface="Times New Roman" panose="02020603050405020304" pitchFamily="18" charset="0"/>
            </a:endParaRPr>
          </a:p>
        </p:txBody>
      </p:sp>
      <p:sp>
        <p:nvSpPr>
          <p:cNvPr id="13" name="Text Box 21">
            <a:extLst>
              <a:ext uri="{FF2B5EF4-FFF2-40B4-BE49-F238E27FC236}">
                <a16:creationId xmlns:a16="http://schemas.microsoft.com/office/drawing/2014/main" id="{BE2C4201-9CC6-EF79-1919-0DC63691264B}"/>
              </a:ext>
            </a:extLst>
          </p:cNvPr>
          <p:cNvSpPr txBox="1"/>
          <p:nvPr/>
        </p:nvSpPr>
        <p:spPr>
          <a:xfrm>
            <a:off x="2501762" y="2730267"/>
            <a:ext cx="1898093"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u="sng" dirty="0">
                <a:solidFill>
                  <a:srgbClr val="FFFFFF"/>
                </a:solidFill>
                <a:latin typeface="Georgia" panose="02040502050405020303" pitchFamily="18" charset="0"/>
                <a:ea typeface="Times New Roman" panose="02020603050405020304" pitchFamily="18" charset="0"/>
              </a:rPr>
              <a:t>Public Policy</a:t>
            </a:r>
            <a:endParaRPr lang="en-US" sz="1600" dirty="0">
              <a:latin typeface="Georgia" panose="02040502050405020303" pitchFamily="18" charset="0"/>
              <a:ea typeface="Times New Roman" panose="02020603050405020304" pitchFamily="18" charset="0"/>
            </a:endParaRPr>
          </a:p>
        </p:txBody>
      </p:sp>
      <p:sp>
        <p:nvSpPr>
          <p:cNvPr id="14" name="Text Box 17">
            <a:extLst>
              <a:ext uri="{FF2B5EF4-FFF2-40B4-BE49-F238E27FC236}">
                <a16:creationId xmlns:a16="http://schemas.microsoft.com/office/drawing/2014/main" id="{E2C6837B-B42B-0FA7-563B-9A42703D81AA}"/>
              </a:ext>
            </a:extLst>
          </p:cNvPr>
          <p:cNvSpPr txBox="1"/>
          <p:nvPr/>
        </p:nvSpPr>
        <p:spPr>
          <a:xfrm>
            <a:off x="2549244" y="5273545"/>
            <a:ext cx="1670123" cy="406774"/>
          </a:xfrm>
          <a:prstGeom prst="rect">
            <a:avLst/>
          </a:prstGeom>
          <a:solidFill>
            <a:srgbClr val="345E3B">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u="sng" dirty="0">
                <a:solidFill>
                  <a:srgbClr val="FFFFFF"/>
                </a:solidFill>
                <a:latin typeface="Georgia" panose="02040502050405020303" pitchFamily="18" charset="0"/>
                <a:ea typeface="Times New Roman" panose="02020603050405020304" pitchFamily="18" charset="0"/>
              </a:rPr>
              <a:t>Intrapersonal</a:t>
            </a:r>
            <a:endParaRPr lang="en-US" sz="1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DE6115B-57F9-E55C-CCE2-571723727272}"/>
              </a:ext>
            </a:extLst>
          </p:cNvPr>
          <p:cNvSpPr txBox="1"/>
          <p:nvPr/>
        </p:nvSpPr>
        <p:spPr>
          <a:xfrm>
            <a:off x="-434037" y="477230"/>
            <a:ext cx="12427530" cy="5988819"/>
          </a:xfrm>
          <a:prstGeom prst="rect">
            <a:avLst/>
          </a:prstGeom>
        </p:spPr>
        <p:txBody>
          <a:bodyPr vert="horz" wrap="square" lIns="0" tIns="12700" rIns="0" bIns="0" rtlCol="0">
            <a:spAutoFit/>
          </a:bodyPr>
          <a:lstStyle/>
          <a:p>
            <a:pPr marL="2978150" lvl="8" indent="-1606550">
              <a:spcBef>
                <a:spcPts val="100"/>
              </a:spcBef>
            </a:pPr>
            <a:r>
              <a:rPr lang="en-US" sz="3200" b="1" dirty="0">
                <a:solidFill>
                  <a:srgbClr val="C00000"/>
                </a:solidFill>
                <a:uFill>
                  <a:solidFill>
                    <a:srgbClr val="C00000"/>
                  </a:solidFill>
                </a:uFill>
                <a:latin typeface="Times New Roman"/>
                <a:cs typeface="Times New Roman"/>
              </a:rPr>
              <a:t>			    </a:t>
            </a:r>
            <a:r>
              <a:rPr kumimoji="0" lang="en-US" sz="3200" b="1" i="0" strike="noStrike" kern="1200" cap="none" spc="0" normalizeH="0" baseline="0" noProof="0" dirty="0">
                <a:ln>
                  <a:noFill/>
                </a:ln>
                <a:solidFill>
                  <a:srgbClr val="112E51"/>
                </a:solidFill>
                <a:effectLst/>
                <a:uLnTx/>
                <a:uFill>
                  <a:solidFill>
                    <a:srgbClr val="C00000"/>
                  </a:solidFill>
                </a:uFill>
                <a:latin typeface="Georgia" panose="02040502050405020303" pitchFamily="18" charset="0"/>
                <a:cs typeface="Times New Roman"/>
              </a:rPr>
              <a:t>Solutions Need a </a:t>
            </a:r>
            <a:r>
              <a:rPr kumimoji="0" lang="en-US" sz="3200" b="1" i="1" strike="noStrike" kern="1200" cap="none" spc="0" normalizeH="0" baseline="0" noProof="0" dirty="0">
                <a:ln>
                  <a:noFill/>
                </a:ln>
                <a:solidFill>
                  <a:srgbClr val="112E51"/>
                </a:solidFill>
                <a:effectLst/>
                <a:uLnTx/>
                <a:uFill>
                  <a:solidFill>
                    <a:srgbClr val="C00000"/>
                  </a:solidFill>
                </a:uFill>
                <a:latin typeface="Georgia" panose="02040502050405020303" pitchFamily="18" charset="0"/>
                <a:cs typeface="Times New Roman"/>
              </a:rPr>
              <a:t>Vehicle</a:t>
            </a:r>
            <a:r>
              <a:rPr kumimoji="0" lang="en-US" sz="3200" b="1" i="0" strike="noStrike" kern="1200" cap="none" spc="0" normalizeH="0" baseline="0" noProof="0" dirty="0">
                <a:ln>
                  <a:noFill/>
                </a:ln>
                <a:solidFill>
                  <a:srgbClr val="112E51"/>
                </a:solidFill>
                <a:effectLst/>
                <a:uLnTx/>
                <a:uFill>
                  <a:solidFill>
                    <a:srgbClr val="C00000"/>
                  </a:solidFill>
                </a:uFill>
                <a:latin typeface="Georgia" panose="02040502050405020303" pitchFamily="18" charset="0"/>
                <a:cs typeface="Times New Roman"/>
              </a:rPr>
              <a:t> for Action</a:t>
            </a:r>
            <a:endParaRPr kumimoji="0" sz="3200" b="0" i="0" strike="noStrike" kern="1200" cap="none" spc="0" normalizeH="0" baseline="0" noProof="0" dirty="0">
              <a:ln>
                <a:noFill/>
              </a:ln>
              <a:solidFill>
                <a:srgbClr val="112E51"/>
              </a:solidFill>
              <a:effectLst/>
              <a:uLnTx/>
              <a:uFillTx/>
              <a:latin typeface="Georgia" panose="02040502050405020303" pitchFamily="18" charset="0"/>
              <a:cs typeface="Times New Roman"/>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200400" marR="5080" lvl="6" indent="-457200">
              <a:lnSpc>
                <a:spcPts val="3460"/>
              </a:lnSpc>
              <a:buFont typeface="Wingdings" panose="05000000000000000000" pitchFamily="2" charset="2"/>
              <a:buChar char="v"/>
            </a:pP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cs typeface="Times New Roman"/>
              </a:rPr>
              <a:t>USICH’s (Vehicle)-&gt; </a:t>
            </a:r>
            <a:r>
              <a:rPr lang="en-US" sz="3200" dirty="0">
                <a:solidFill>
                  <a:prstClr val="black"/>
                </a:solidFill>
                <a:latin typeface="Georgia" panose="02040502050405020303" pitchFamily="18" charset="0"/>
                <a:cs typeface="Times New Roman"/>
              </a:rPr>
              <a:t>3 things:</a:t>
            </a:r>
          </a:p>
          <a:p>
            <a:pPr marL="1428750" marR="5080" lvl="2" indent="-514350">
              <a:lnSpc>
                <a:spcPts val="3460"/>
              </a:lnSpc>
              <a:buFont typeface="+mj-lt"/>
              <a:buAutoNum type="arabicPeriod"/>
            </a:pPr>
            <a:endParaRPr kumimoji="0" lang="en-US"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3311525" marR="5080" lvl="8" indent="401638" defTabSz="342900">
              <a:lnSpc>
                <a:spcPct val="90000"/>
              </a:lnSpc>
              <a:spcBef>
                <a:spcPct val="0"/>
              </a:spcBef>
              <a:buFont typeface="+mj-lt"/>
              <a:buAutoNum type="alphaLcParenR"/>
              <a:defRPr/>
            </a:pPr>
            <a:r>
              <a:rPr kumimoji="0" lang="en-US" sz="3200" b="1" i="0" u="sng" strike="noStrike" kern="1200" cap="none" spc="0" normalizeH="0" baseline="0" noProof="0" dirty="0">
                <a:ln>
                  <a:noFill/>
                </a:ln>
                <a:solidFill>
                  <a:prstClr val="black"/>
                </a:solidFill>
                <a:effectLst/>
                <a:uLnTx/>
                <a:uFillTx/>
                <a:latin typeface="Georgia" panose="02040502050405020303" pitchFamily="18" charset="0"/>
                <a:cs typeface="Times New Roman"/>
              </a:rPr>
              <a:t>Framework</a:t>
            </a:r>
            <a:r>
              <a:rPr lang="en-US" sz="3200" dirty="0">
                <a:solidFill>
                  <a:prstClr val="black"/>
                </a:solidFill>
                <a:latin typeface="Georgia" panose="02040502050405020303" pitchFamily="18" charset="0"/>
                <a:cs typeface="Times New Roman"/>
              </a:rPr>
              <a:t>: All In Strategic Plan, Dec 2022</a:t>
            </a:r>
            <a:endParaRPr lang="en-US" sz="2800" dirty="0">
              <a:solidFill>
                <a:prstClr val="black"/>
              </a:solidFill>
              <a:latin typeface="Georgia" panose="02040502050405020303" pitchFamily="18" charset="0"/>
              <a:ea typeface="+mj-ea"/>
              <a:cs typeface="Times New Roman" panose="02020603050405020304" pitchFamily="18" charset="0"/>
            </a:endParaRPr>
          </a:p>
          <a:p>
            <a:pPr marL="3311525" marR="5080" lvl="8" indent="401638" defTabSz="342900">
              <a:lnSpc>
                <a:spcPct val="90000"/>
              </a:lnSpc>
              <a:spcBef>
                <a:spcPct val="0"/>
              </a:spcBef>
              <a:buFont typeface="+mj-lt"/>
              <a:buAutoNum type="alphaLcParenR"/>
              <a:defRPr/>
            </a:pPr>
            <a:endParaRPr lang="en-US" sz="32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32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r>
              <a:rPr lang="en-US" sz="3200" b="1" u="sng" dirty="0">
                <a:solidFill>
                  <a:prstClr val="black"/>
                </a:solidFill>
                <a:latin typeface="Georgia" panose="02040502050405020303" pitchFamily="18" charset="0"/>
                <a:cs typeface="Times New Roman"/>
              </a:rPr>
              <a:t>Engine</a:t>
            </a:r>
            <a:r>
              <a:rPr lang="en-US" sz="3200" dirty="0">
                <a:solidFill>
                  <a:prstClr val="black"/>
                </a:solidFill>
                <a:latin typeface="Georgia" panose="02040502050405020303" pitchFamily="18" charset="0"/>
                <a:cs typeface="Times New Roman"/>
              </a:rPr>
              <a:t>: ALL INside Initiative, May 2023</a:t>
            </a:r>
            <a:endParaRPr lang="en-US" sz="2800" dirty="0">
              <a:solidFill>
                <a:prstClr val="black"/>
              </a:solidFill>
              <a:latin typeface="Georgia" panose="02040502050405020303" pitchFamily="18" charset="0"/>
              <a:ea typeface="+mj-ea"/>
              <a:cs typeface="Times New Roman" panose="02020603050405020304" pitchFamily="18" charset="0"/>
            </a:endParaRPr>
          </a:p>
          <a:p>
            <a:pPr marL="3311525" marR="5080" lvl="8" indent="401638" defTabSz="342900">
              <a:lnSpc>
                <a:spcPct val="90000"/>
              </a:lnSpc>
              <a:spcBef>
                <a:spcPct val="0"/>
              </a:spcBef>
              <a:buFont typeface="+mj-lt"/>
              <a:buAutoNum type="alphaLcParenR"/>
              <a:defRPr/>
            </a:pPr>
            <a:endParaRPr kumimoji="0" lang="en-US" sz="800" b="1" i="0" u="sng" strike="noStrike" kern="1200" cap="none" spc="0" normalizeH="0" baseline="0" noProof="0" dirty="0">
              <a:ln>
                <a:noFill/>
              </a:ln>
              <a:solidFill>
                <a:prstClr val="black"/>
              </a:solidFill>
              <a:effectLst/>
              <a:uLnTx/>
              <a:uFillTx/>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kumimoji="0" lang="en-US" sz="800" b="1" i="0" u="sng" strike="noStrike" kern="1200" cap="none" spc="0" normalizeH="0" baseline="0" noProof="0" dirty="0">
              <a:ln>
                <a:noFill/>
              </a:ln>
              <a:solidFill>
                <a:prstClr val="black"/>
              </a:solidFill>
              <a:effectLst/>
              <a:uLnTx/>
              <a:uFillTx/>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kumimoji="0" lang="en-US" sz="800" b="1" i="0" u="sng" strike="noStrike" kern="1200" cap="none" spc="0" normalizeH="0" baseline="0" noProof="0" dirty="0">
              <a:ln>
                <a:noFill/>
              </a:ln>
              <a:solidFill>
                <a:prstClr val="black"/>
              </a:solidFill>
              <a:effectLst/>
              <a:uLnTx/>
              <a:uFillTx/>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8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kumimoji="0" lang="en-US" sz="800" b="1" i="0" u="sng" strike="noStrike" kern="1200" cap="none" spc="0" normalizeH="0" baseline="0" noProof="0" dirty="0">
              <a:ln>
                <a:noFill/>
              </a:ln>
              <a:solidFill>
                <a:prstClr val="black"/>
              </a:solidFill>
              <a:effectLst/>
              <a:uLnTx/>
              <a:uFillTx/>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endParaRPr lang="en-US" sz="3200" b="1" u="sng" dirty="0">
              <a:solidFill>
                <a:prstClr val="black"/>
              </a:solidFill>
              <a:latin typeface="Georgia" panose="02040502050405020303" pitchFamily="18" charset="0"/>
              <a:cs typeface="Times New Roman"/>
            </a:endParaRPr>
          </a:p>
          <a:p>
            <a:pPr marL="3311525" marR="5080" lvl="8" indent="401638" defTabSz="342900">
              <a:lnSpc>
                <a:spcPct val="90000"/>
              </a:lnSpc>
              <a:spcBef>
                <a:spcPct val="0"/>
              </a:spcBef>
              <a:buFont typeface="+mj-lt"/>
              <a:buAutoNum type="alphaLcParenR"/>
              <a:defRPr/>
            </a:pPr>
            <a:r>
              <a:rPr kumimoji="0" lang="en-US" sz="3200" b="1" i="0" u="sng" strike="noStrike" kern="1200" cap="none" spc="0" normalizeH="0" baseline="0" noProof="0" dirty="0">
                <a:ln>
                  <a:noFill/>
                </a:ln>
                <a:solidFill>
                  <a:prstClr val="black"/>
                </a:solidFill>
                <a:effectLst/>
                <a:uLnTx/>
                <a:uFillTx/>
                <a:latin typeface="Georgia" panose="02040502050405020303" pitchFamily="18" charset="0"/>
                <a:cs typeface="Times New Roman"/>
              </a:rPr>
              <a:t>Fuel</a:t>
            </a:r>
            <a:r>
              <a:rPr lang="en-US" sz="3200" dirty="0">
                <a:solidFill>
                  <a:prstClr val="black"/>
                </a:solidFill>
                <a:latin typeface="Georgia" panose="02040502050405020303" pitchFamily="18" charset="0"/>
                <a:cs typeface="Times New Roman"/>
              </a:rPr>
              <a:t>: All of Government + Partners</a:t>
            </a:r>
            <a:endParaRPr kumimoji="0" lang="en-US" sz="3200" b="0" i="0" u="none" strike="noStrike" kern="1200" cap="none" spc="0" normalizeH="0" baseline="0" noProof="0" dirty="0">
              <a:ln>
                <a:noFill/>
              </a:ln>
              <a:solidFill>
                <a:prstClr val="black"/>
              </a:solidFill>
              <a:effectLst/>
              <a:uLnTx/>
              <a:uFillTx/>
              <a:latin typeface="Georgia" panose="02040502050405020303" pitchFamily="18" charset="0"/>
              <a:cs typeface="Times New Roman"/>
            </a:endParaRPr>
          </a:p>
          <a:p>
            <a:pPr marL="4405313" lvl="8" indent="-514350" defTabSz="342900">
              <a:lnSpc>
                <a:spcPct val="90000"/>
              </a:lnSpc>
              <a:spcBef>
                <a:spcPct val="0"/>
              </a:spcBef>
              <a:buFont typeface="+mj-lt"/>
              <a:buAutoNum type="arabicPeriod"/>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1" name="TextBox 10">
            <a:extLst>
              <a:ext uri="{FF2B5EF4-FFF2-40B4-BE49-F238E27FC236}">
                <a16:creationId xmlns:a16="http://schemas.microsoft.com/office/drawing/2014/main" id="{B7BCC6C3-0604-9BC4-61D6-FD449BF0438A}"/>
              </a:ext>
            </a:extLst>
          </p:cNvPr>
          <p:cNvSpPr txBox="1"/>
          <p:nvPr/>
        </p:nvSpPr>
        <p:spPr>
          <a:xfrm>
            <a:off x="1060862" y="3010263"/>
            <a:ext cx="983672" cy="584775"/>
          </a:xfrm>
          <a:prstGeom prst="rect">
            <a:avLst/>
          </a:prstGeom>
          <a:noFill/>
        </p:spPr>
        <p:txBody>
          <a:bodyPr wrap="square" rtlCol="0">
            <a:spAutoFit/>
          </a:bodyPr>
          <a:lstStyle/>
          <a:p>
            <a:r>
              <a:rPr lang="en-US" sz="3200" dirty="0"/>
              <a:t>+</a:t>
            </a:r>
          </a:p>
        </p:txBody>
      </p:sp>
      <p:sp>
        <p:nvSpPr>
          <p:cNvPr id="12" name="TextBox 11">
            <a:extLst>
              <a:ext uri="{FF2B5EF4-FFF2-40B4-BE49-F238E27FC236}">
                <a16:creationId xmlns:a16="http://schemas.microsoft.com/office/drawing/2014/main" id="{CBE94AAF-2D24-819D-ACD8-C40B67EB3CD6}"/>
              </a:ext>
            </a:extLst>
          </p:cNvPr>
          <p:cNvSpPr txBox="1"/>
          <p:nvPr/>
        </p:nvSpPr>
        <p:spPr>
          <a:xfrm>
            <a:off x="1064426" y="4777684"/>
            <a:ext cx="983672" cy="584775"/>
          </a:xfrm>
          <a:prstGeom prst="rect">
            <a:avLst/>
          </a:prstGeom>
          <a:noFill/>
        </p:spPr>
        <p:txBody>
          <a:bodyPr wrap="square" rtlCol="0">
            <a:spAutoFit/>
          </a:bodyPr>
          <a:lstStyle/>
          <a:p>
            <a:r>
              <a:rPr lang="en-US" sz="3200" dirty="0"/>
              <a:t>+</a:t>
            </a:r>
          </a:p>
        </p:txBody>
      </p:sp>
      <p:pic>
        <p:nvPicPr>
          <p:cNvPr id="13" name="Picture 12">
            <a:extLst>
              <a:ext uri="{FF2B5EF4-FFF2-40B4-BE49-F238E27FC236}">
                <a16:creationId xmlns:a16="http://schemas.microsoft.com/office/drawing/2014/main" id="{FE4053F5-A6CF-D5D9-A590-EDE904A977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92374" y="1023343"/>
            <a:ext cx="1615656" cy="1198420"/>
          </a:xfrm>
          <a:prstGeom prst="rect">
            <a:avLst/>
          </a:prstGeom>
        </p:spPr>
      </p:pic>
      <p:pic>
        <p:nvPicPr>
          <p:cNvPr id="4" name="Picture 3">
            <a:extLst>
              <a:ext uri="{FF2B5EF4-FFF2-40B4-BE49-F238E27FC236}">
                <a16:creationId xmlns:a16="http://schemas.microsoft.com/office/drawing/2014/main" id="{BF8C2739-C68E-184F-ADFE-F2815B44F7E2}"/>
              </a:ext>
            </a:extLst>
          </p:cNvPr>
          <p:cNvPicPr>
            <a:picLocks noChangeAspect="1"/>
          </p:cNvPicPr>
          <p:nvPr/>
        </p:nvPicPr>
        <p:blipFill rotWithShape="1">
          <a:blip r:embed="rId4"/>
          <a:srcRect l="30389" t="12836" r="29383" b="5974"/>
          <a:stretch/>
        </p:blipFill>
        <p:spPr>
          <a:xfrm>
            <a:off x="573974" y="1622553"/>
            <a:ext cx="1349830" cy="1532447"/>
          </a:xfrm>
          <a:prstGeom prst="rect">
            <a:avLst/>
          </a:prstGeom>
        </p:spPr>
      </p:pic>
      <p:pic>
        <p:nvPicPr>
          <p:cNvPr id="7" name="Picture 6">
            <a:extLst>
              <a:ext uri="{FF2B5EF4-FFF2-40B4-BE49-F238E27FC236}">
                <a16:creationId xmlns:a16="http://schemas.microsoft.com/office/drawing/2014/main" id="{B5B58CD7-02FE-E173-A928-C18C3090A73E}"/>
              </a:ext>
            </a:extLst>
          </p:cNvPr>
          <p:cNvPicPr>
            <a:picLocks noChangeAspect="1"/>
          </p:cNvPicPr>
          <p:nvPr/>
        </p:nvPicPr>
        <p:blipFill rotWithShape="1">
          <a:blip r:embed="rId5"/>
          <a:srcRect l="58637" t="35713" r="9090" b="33680"/>
          <a:stretch/>
        </p:blipFill>
        <p:spPr>
          <a:xfrm>
            <a:off x="46093" y="3519095"/>
            <a:ext cx="2439410" cy="1301381"/>
          </a:xfrm>
          <a:prstGeom prst="rect">
            <a:avLst/>
          </a:prstGeom>
        </p:spPr>
      </p:pic>
      <p:sp>
        <p:nvSpPr>
          <p:cNvPr id="10" name="TextBox 9">
            <a:extLst>
              <a:ext uri="{FF2B5EF4-FFF2-40B4-BE49-F238E27FC236}">
                <a16:creationId xmlns:a16="http://schemas.microsoft.com/office/drawing/2014/main" id="{1A81C77A-8DBE-F2FB-2767-79B82011F7EC}"/>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lang="en-US" dirty="0"/>
          </a:p>
        </p:txBody>
      </p:sp>
      <p:sp>
        <p:nvSpPr>
          <p:cNvPr id="2" name="TextBox 1">
            <a:extLst>
              <a:ext uri="{FF2B5EF4-FFF2-40B4-BE49-F238E27FC236}">
                <a16:creationId xmlns:a16="http://schemas.microsoft.com/office/drawing/2014/main" id="{ABE99EE6-477A-E44B-6DC6-594C49BDF3B9}"/>
              </a:ext>
            </a:extLst>
          </p:cNvPr>
          <p:cNvSpPr txBox="1"/>
          <p:nvPr/>
        </p:nvSpPr>
        <p:spPr>
          <a:xfrm>
            <a:off x="85203" y="5386046"/>
            <a:ext cx="2400300" cy="954107"/>
          </a:xfrm>
          <a:prstGeom prst="rect">
            <a:avLst/>
          </a:prstGeom>
          <a:noFill/>
        </p:spPr>
        <p:txBody>
          <a:bodyPr wrap="square" rtlCol="0">
            <a:spAutoFit/>
          </a:bodyPr>
          <a:lstStyle/>
          <a:p>
            <a:pPr algn="ctr"/>
            <a:r>
              <a:rPr lang="en-US" sz="2800" b="1" dirty="0">
                <a:solidFill>
                  <a:srgbClr val="112E51"/>
                </a:solidFill>
                <a:latin typeface="Georgia" panose="02040502050405020303" pitchFamily="18" charset="0"/>
              </a:rPr>
              <a:t>19 Federal Agencies</a:t>
            </a:r>
          </a:p>
        </p:txBody>
      </p:sp>
    </p:spTree>
    <p:extLst>
      <p:ext uri="{BB962C8B-B14F-4D97-AF65-F5344CB8AC3E}">
        <p14:creationId xmlns:p14="http://schemas.microsoft.com/office/powerpoint/2010/main" val="2632766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44DA62-7AB1-7B14-57BC-29C29DD54722}"/>
              </a:ext>
            </a:extLst>
          </p:cNvPr>
          <p:cNvSpPr txBox="1"/>
          <p:nvPr/>
        </p:nvSpPr>
        <p:spPr>
          <a:xfrm>
            <a:off x="95250" y="410796"/>
            <a:ext cx="12001500" cy="5019964"/>
          </a:xfrm>
          <a:prstGeom prst="rect">
            <a:avLst/>
          </a:prstGeom>
        </p:spPr>
        <p:txBody>
          <a:bodyPr vert="horz" wrap="square" lIns="0" tIns="94615" rIns="0" bIns="0" rtlCol="0">
            <a:spAutoFit/>
          </a:bodyPr>
          <a:lstStyle/>
          <a:p>
            <a:pPr marL="4445" algn="r"/>
            <a:endParaRPr lang="en-US" sz="800" b="1" u="sng" spc="-10" dirty="0">
              <a:solidFill>
                <a:srgbClr val="00657C"/>
              </a:solidFill>
              <a:uFill>
                <a:solidFill>
                  <a:srgbClr val="C00000"/>
                </a:solidFill>
              </a:uFill>
              <a:latin typeface="Times New Roman"/>
              <a:cs typeface="Times New Roman"/>
            </a:endParaRPr>
          </a:p>
          <a:p>
            <a:pPr marL="4445" algn="r"/>
            <a:r>
              <a:rPr lang="en-US" sz="2800" kern="0" dirty="0">
                <a:solidFill>
                  <a:srgbClr val="112E51"/>
                </a:solidFill>
                <a:latin typeface="Georgia" panose="02040502050405020303" pitchFamily="18" charset="0"/>
                <a:cs typeface="Times New Roman"/>
              </a:rPr>
              <a:t>a) </a:t>
            </a:r>
            <a:r>
              <a:rPr lang="en-US" sz="2800" b="1" u="sng" kern="0" dirty="0">
                <a:solidFill>
                  <a:srgbClr val="112E51"/>
                </a:solidFill>
                <a:latin typeface="Georgia" panose="02040502050405020303" pitchFamily="18" charset="0"/>
                <a:cs typeface="Times New Roman"/>
              </a:rPr>
              <a:t>Framework</a:t>
            </a:r>
            <a:r>
              <a:rPr lang="en-US" sz="2800" u="sng" kern="0" dirty="0">
                <a:solidFill>
                  <a:srgbClr val="112E51"/>
                </a:solidFill>
                <a:latin typeface="Georgia" panose="02040502050405020303" pitchFamily="18" charset="0"/>
                <a:cs typeface="Times New Roman"/>
              </a:rPr>
              <a:t> for Action</a:t>
            </a:r>
            <a:r>
              <a:rPr lang="en-US" sz="2800" kern="0" dirty="0">
                <a:solidFill>
                  <a:srgbClr val="112E51"/>
                </a:solidFill>
                <a:latin typeface="Georgia" panose="02040502050405020303" pitchFamily="18" charset="0"/>
                <a:cs typeface="Times New Roman"/>
              </a:rPr>
              <a:t>: All In</a:t>
            </a:r>
            <a:endParaRPr sz="2800" kern="0" dirty="0">
              <a:solidFill>
                <a:srgbClr val="112E51"/>
              </a:solidFill>
              <a:latin typeface="Georgia" panose="02040502050405020303" pitchFamily="18" charset="0"/>
              <a:cs typeface="Times New Roman"/>
            </a:endParaRPr>
          </a:p>
          <a:p>
            <a:pPr marR="75565"/>
            <a:endParaRPr lang="en-US" sz="2800" dirty="0">
              <a:latin typeface="Times New Roman"/>
              <a:cs typeface="Times New Roman"/>
            </a:endParaRP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r>
              <a:rPr lang="en-US" sz="3200" dirty="0">
                <a:solidFill>
                  <a:srgbClr val="112E51"/>
                </a:solidFill>
                <a:latin typeface="Georgia" panose="02040502050405020303" pitchFamily="18" charset="0"/>
                <a:cs typeface="Times New Roman"/>
              </a:rPr>
              <a:t>1,500 public comments, including 500 from people with lived experience of homelessness; 80+ listening sessions</a:t>
            </a:r>
          </a:p>
          <a:p>
            <a:pPr marL="914400" marR="75565" indent="-457200">
              <a:buFont typeface="Wingdings" panose="05000000000000000000" pitchFamily="2" charset="2"/>
              <a:buChar char="v"/>
            </a:pPr>
            <a:endParaRPr lang="en-US" sz="32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3200" dirty="0">
                <a:solidFill>
                  <a:srgbClr val="112E51"/>
                </a:solidFill>
                <a:latin typeface="Georgia" panose="02040502050405020303" pitchFamily="18" charset="0"/>
                <a:cs typeface="Times New Roman"/>
              </a:rPr>
              <a:t>Ending homelessness requires an all-hands-on-deck response grounded in authentic collaboration</a:t>
            </a:r>
          </a:p>
          <a:p>
            <a:pPr marL="914400" marR="75565" indent="-457200">
              <a:buFont typeface="Wingdings" panose="05000000000000000000" pitchFamily="2" charset="2"/>
              <a:buChar char="v"/>
            </a:pPr>
            <a:endParaRPr lang="en-US" sz="3200" dirty="0">
              <a:latin typeface="Times New Roman"/>
              <a:cs typeface="Times New Roman"/>
            </a:endParaRPr>
          </a:p>
        </p:txBody>
      </p:sp>
      <p:sp>
        <p:nvSpPr>
          <p:cNvPr id="4" name="TextBox 3">
            <a:extLst>
              <a:ext uri="{FF2B5EF4-FFF2-40B4-BE49-F238E27FC236}">
                <a16:creationId xmlns:a16="http://schemas.microsoft.com/office/drawing/2014/main" id="{CAD69AE2-B9A0-95A8-FE94-B22F1EE3024A}"/>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lang="en-US" dirty="0"/>
          </a:p>
        </p:txBody>
      </p:sp>
    </p:spTree>
    <p:extLst>
      <p:ext uri="{BB962C8B-B14F-4D97-AF65-F5344CB8AC3E}">
        <p14:creationId xmlns:p14="http://schemas.microsoft.com/office/powerpoint/2010/main" val="2154093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F44DA62-7AB1-7B14-57BC-29C29DD54722}"/>
              </a:ext>
            </a:extLst>
          </p:cNvPr>
          <p:cNvSpPr txBox="1"/>
          <p:nvPr/>
        </p:nvSpPr>
        <p:spPr>
          <a:xfrm>
            <a:off x="101600" y="390393"/>
            <a:ext cx="12001500" cy="5266185"/>
          </a:xfrm>
          <a:prstGeom prst="rect">
            <a:avLst/>
          </a:prstGeom>
        </p:spPr>
        <p:txBody>
          <a:bodyPr vert="horz" wrap="square" lIns="0" tIns="94615" rIns="0" bIns="0" rtlCol="0">
            <a:spAutoFit/>
          </a:bodyPr>
          <a:lstStyle/>
          <a:p>
            <a:pPr marL="4445" algn="r"/>
            <a:endParaRPr lang="en-US" sz="800" b="1" u="sng" spc="-10" dirty="0">
              <a:solidFill>
                <a:srgbClr val="00657C"/>
              </a:solidFill>
              <a:uFill>
                <a:solidFill>
                  <a:srgbClr val="C00000"/>
                </a:solidFill>
              </a:uFill>
              <a:latin typeface="Times New Roman"/>
              <a:cs typeface="Times New Roman"/>
            </a:endParaRPr>
          </a:p>
          <a:p>
            <a:pPr marL="4445" algn="r"/>
            <a:r>
              <a:rPr lang="en-US" sz="2800" kern="0" dirty="0">
                <a:solidFill>
                  <a:srgbClr val="112E51"/>
                </a:solidFill>
                <a:latin typeface="Georgia" panose="02040502050405020303" pitchFamily="18" charset="0"/>
                <a:cs typeface="Times New Roman"/>
              </a:rPr>
              <a:t>a) </a:t>
            </a:r>
            <a:r>
              <a:rPr lang="en-US" sz="2800" b="1" u="sng" kern="0" dirty="0">
                <a:solidFill>
                  <a:srgbClr val="112E51"/>
                </a:solidFill>
                <a:latin typeface="Georgia" panose="02040502050405020303" pitchFamily="18" charset="0"/>
                <a:cs typeface="Times New Roman"/>
              </a:rPr>
              <a:t>Framework</a:t>
            </a:r>
            <a:r>
              <a:rPr lang="en-US" sz="2800" u="sng" kern="0" dirty="0">
                <a:solidFill>
                  <a:srgbClr val="112E51"/>
                </a:solidFill>
                <a:latin typeface="Georgia" panose="02040502050405020303" pitchFamily="18" charset="0"/>
                <a:cs typeface="Times New Roman"/>
              </a:rPr>
              <a:t> for Action</a:t>
            </a:r>
            <a:r>
              <a:rPr lang="en-US" sz="2800" kern="0" dirty="0">
                <a:solidFill>
                  <a:srgbClr val="112E51"/>
                </a:solidFill>
                <a:latin typeface="Georgia" panose="02040502050405020303" pitchFamily="18" charset="0"/>
                <a:cs typeface="Times New Roman"/>
              </a:rPr>
              <a:t>: All In</a:t>
            </a:r>
            <a:endParaRPr sz="2800" kern="0" dirty="0">
              <a:solidFill>
                <a:srgbClr val="112E51"/>
              </a:solidFill>
              <a:latin typeface="Georgia" panose="02040502050405020303" pitchFamily="18" charset="0"/>
              <a:cs typeface="Times New Roman"/>
            </a:endParaRPr>
          </a:p>
          <a:p>
            <a:pPr marR="75565"/>
            <a:endParaRPr lang="en-US" sz="2800" dirty="0">
              <a:latin typeface="Times New Roman"/>
              <a:cs typeface="Times New Roman"/>
            </a:endParaRPr>
          </a:p>
          <a:p>
            <a:pPr marL="914400" marR="75565" indent="-457200">
              <a:buFont typeface="Wingdings" panose="05000000000000000000" pitchFamily="2" charset="2"/>
              <a:buChar char="v"/>
            </a:pPr>
            <a:endParaRPr lang="en-US" sz="32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3200" dirty="0">
                <a:solidFill>
                  <a:srgbClr val="112E51"/>
                </a:solidFill>
                <a:latin typeface="Georgia" panose="02040502050405020303" pitchFamily="18" charset="0"/>
                <a:cs typeface="Times New Roman"/>
              </a:rPr>
              <a:t>All In has three Foundation Pillars:</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Equity</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Data</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Collaboration</a:t>
            </a:r>
          </a:p>
          <a:p>
            <a:pPr marL="914400" marR="75565" indent="-457200">
              <a:buFont typeface="Wingdings" panose="05000000000000000000" pitchFamily="2" charset="2"/>
              <a:buChar char="v"/>
            </a:pPr>
            <a:endParaRPr lang="en-US" sz="32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3200" dirty="0">
                <a:solidFill>
                  <a:srgbClr val="112E51"/>
                </a:solidFill>
                <a:latin typeface="Georgia" panose="02040502050405020303" pitchFamily="18" charset="0"/>
                <a:cs typeface="Times New Roman"/>
              </a:rPr>
              <a:t>All In has three Solution Pillars:</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Scale Housing</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Improve Response</a:t>
            </a:r>
          </a:p>
          <a:p>
            <a:pPr marL="1428750" marR="75565" lvl="1" indent="-514350">
              <a:buFont typeface="+mj-lt"/>
              <a:buAutoNum type="arabicParenR"/>
            </a:pPr>
            <a:r>
              <a:rPr lang="en-US" sz="2400" dirty="0">
                <a:solidFill>
                  <a:srgbClr val="112E51"/>
                </a:solidFill>
                <a:latin typeface="Georgia" panose="02040502050405020303" pitchFamily="18" charset="0"/>
                <a:cs typeface="Times New Roman"/>
              </a:rPr>
              <a:t>Prevention</a:t>
            </a:r>
            <a:endParaRPr sz="2400" dirty="0">
              <a:solidFill>
                <a:srgbClr val="112E51"/>
              </a:solidFill>
              <a:latin typeface="Georgia" panose="02040502050405020303" pitchFamily="18" charset="0"/>
              <a:cs typeface="Times New Roman"/>
            </a:endParaRPr>
          </a:p>
        </p:txBody>
      </p:sp>
      <p:sp>
        <p:nvSpPr>
          <p:cNvPr id="4" name="TextBox 3">
            <a:extLst>
              <a:ext uri="{FF2B5EF4-FFF2-40B4-BE49-F238E27FC236}">
                <a16:creationId xmlns:a16="http://schemas.microsoft.com/office/drawing/2014/main" id="{CAD69AE2-B9A0-95A8-FE94-B22F1EE3024A}"/>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lang="en-US" dirty="0"/>
          </a:p>
        </p:txBody>
      </p:sp>
    </p:spTree>
    <p:extLst>
      <p:ext uri="{BB962C8B-B14F-4D97-AF65-F5344CB8AC3E}">
        <p14:creationId xmlns:p14="http://schemas.microsoft.com/office/powerpoint/2010/main" val="184483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492875"/>
            <a:ext cx="457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6F3692-0876-4D64-BFD6-4BC023D64C17}" type="slidenum">
              <a:rPr kumimoji="0" lang="en-US" sz="10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9" name="Title 8"/>
          <p:cNvSpPr>
            <a:spLocks noGrp="1"/>
          </p:cNvSpPr>
          <p:nvPr>
            <p:ph type="title"/>
          </p:nvPr>
        </p:nvSpPr>
        <p:spPr>
          <a:xfrm>
            <a:off x="190500" y="534630"/>
            <a:ext cx="11742593" cy="566738"/>
          </a:xfrm>
        </p:spPr>
        <p:txBody>
          <a:bodyPr>
            <a:noAutofit/>
          </a:bodyPr>
          <a:lstStyle/>
          <a:p>
            <a:pPr marL="4445" algn="r"/>
            <a:r>
              <a:rPr lang="en-US" sz="2800" b="0" kern="0" dirty="0">
                <a:solidFill>
                  <a:srgbClr val="112E51"/>
                </a:solidFill>
                <a:latin typeface="Georgia" panose="02040502050405020303" pitchFamily="18" charset="0"/>
                <a:ea typeface="+mn-ea"/>
                <a:cs typeface="Times New Roman"/>
              </a:rPr>
              <a:t>b) </a:t>
            </a:r>
            <a:r>
              <a:rPr lang="en-US" sz="2800" u="sng" kern="0" dirty="0">
                <a:solidFill>
                  <a:srgbClr val="112E51"/>
                </a:solidFill>
                <a:latin typeface="Georgia" panose="02040502050405020303" pitchFamily="18" charset="0"/>
                <a:ea typeface="+mn-ea"/>
                <a:cs typeface="Times New Roman"/>
              </a:rPr>
              <a:t>Engine</a:t>
            </a:r>
            <a:r>
              <a:rPr lang="en-US" sz="2800" b="0" kern="0" dirty="0">
                <a:solidFill>
                  <a:srgbClr val="112E51"/>
                </a:solidFill>
                <a:latin typeface="Georgia" panose="02040502050405020303" pitchFamily="18" charset="0"/>
                <a:ea typeface="+mn-ea"/>
                <a:cs typeface="Times New Roman"/>
              </a:rPr>
              <a:t> for Action: ALL INside</a:t>
            </a:r>
          </a:p>
        </p:txBody>
      </p:sp>
      <p:sp>
        <p:nvSpPr>
          <p:cNvPr id="6" name="object 2">
            <a:extLst>
              <a:ext uri="{FF2B5EF4-FFF2-40B4-BE49-F238E27FC236}">
                <a16:creationId xmlns:a16="http://schemas.microsoft.com/office/drawing/2014/main" id="{AC494811-6698-110C-21AC-B28D3C11019B}"/>
              </a:ext>
            </a:extLst>
          </p:cNvPr>
          <p:cNvSpPr txBox="1"/>
          <p:nvPr/>
        </p:nvSpPr>
        <p:spPr>
          <a:xfrm>
            <a:off x="0" y="1151472"/>
            <a:ext cx="12001500" cy="5450851"/>
          </a:xfrm>
          <a:prstGeom prst="rect">
            <a:avLst/>
          </a:prstGeom>
        </p:spPr>
        <p:txBody>
          <a:bodyPr vert="horz" wrap="square" lIns="0" tIns="94615" rIns="0" bIns="0" rtlCol="0">
            <a:spAutoFit/>
          </a:bodyPr>
          <a:lstStyle/>
          <a:p>
            <a:pPr marR="75565"/>
            <a:endParaRPr lang="en-US" sz="2800" dirty="0">
              <a:latin typeface="Times New Roman"/>
              <a:cs typeface="Times New Roman"/>
            </a:endParaRPr>
          </a:p>
          <a:p>
            <a:pPr marL="914400" marR="75565" indent="-457200">
              <a:buFont typeface="Wingdings" panose="05000000000000000000" pitchFamily="2" charset="2"/>
              <a:buChar char="v"/>
            </a:pPr>
            <a:r>
              <a:rPr lang="en-US" sz="3200" dirty="0">
                <a:latin typeface="Times New Roman"/>
                <a:cs typeface="Times New Roman"/>
              </a:rPr>
              <a:t>Waivers and Regulatory Reform (Medicaid and Construction)</a:t>
            </a: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r>
              <a:rPr lang="en-US" sz="3200" dirty="0">
                <a:latin typeface="Times New Roman"/>
                <a:cs typeface="Times New Roman"/>
              </a:rPr>
              <a:t>Navigate federal funding streams</a:t>
            </a: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r>
              <a:rPr lang="en-US" sz="3200" dirty="0">
                <a:latin typeface="Times New Roman"/>
                <a:cs typeface="Times New Roman"/>
              </a:rPr>
              <a:t>HMIS Usability; General Medical and Behavioral Health Support</a:t>
            </a: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r>
              <a:rPr lang="en-US" sz="3200" dirty="0">
                <a:latin typeface="Times New Roman"/>
                <a:cs typeface="Times New Roman"/>
              </a:rPr>
              <a:t>Facilitate Peer Learning Across Sites with Interagency Peers</a:t>
            </a:r>
          </a:p>
          <a:p>
            <a:pPr marL="914400" marR="75565" indent="-457200">
              <a:buFont typeface="Wingdings" panose="05000000000000000000" pitchFamily="2" charset="2"/>
              <a:buChar char="v"/>
            </a:pPr>
            <a:endParaRPr lang="en-US" sz="3200" dirty="0">
              <a:latin typeface="Times New Roman"/>
              <a:cs typeface="Times New Roman"/>
            </a:endParaRPr>
          </a:p>
          <a:p>
            <a:pPr marL="914400" marR="75565" indent="-457200">
              <a:buFont typeface="Wingdings" panose="05000000000000000000" pitchFamily="2" charset="2"/>
              <a:buChar char="v"/>
            </a:pPr>
            <a:r>
              <a:rPr lang="en-US" sz="3200" dirty="0">
                <a:latin typeface="Times New Roman"/>
                <a:cs typeface="Times New Roman"/>
              </a:rPr>
              <a:t>Directly Supported by Regional Interagency Councils on Homelessness</a:t>
            </a:r>
            <a:endParaRPr sz="3200" dirty="0">
              <a:latin typeface="Times New Roman"/>
              <a:cs typeface="Times New Roman"/>
            </a:endParaRPr>
          </a:p>
        </p:txBody>
      </p:sp>
      <p:sp>
        <p:nvSpPr>
          <p:cNvPr id="10" name="TextBox 9">
            <a:extLst>
              <a:ext uri="{FF2B5EF4-FFF2-40B4-BE49-F238E27FC236}">
                <a16:creationId xmlns:a16="http://schemas.microsoft.com/office/drawing/2014/main" id="{827A55C4-6402-0091-85DB-B2A39EF350EA}"/>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lang="en-US" dirty="0"/>
          </a:p>
        </p:txBody>
      </p:sp>
    </p:spTree>
    <p:extLst>
      <p:ext uri="{BB962C8B-B14F-4D97-AF65-F5344CB8AC3E}">
        <p14:creationId xmlns:p14="http://schemas.microsoft.com/office/powerpoint/2010/main" val="1837034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738563" y="868642"/>
            <a:ext cx="12191999" cy="845203"/>
          </a:xfrm>
          <a:noFill/>
        </p:spPr>
        <p:txBody>
          <a:bodyPr>
            <a:noAutofit/>
          </a:bodyPr>
          <a:lstStyle/>
          <a:p>
            <a:pPr fontAlgn="base"/>
            <a:r>
              <a:rPr lang="en-US" sz="2800" dirty="0">
                <a:solidFill>
                  <a:srgbClr val="112E51"/>
                </a:solidFill>
                <a:latin typeface="Georgia" panose="02040502050405020303" pitchFamily="18" charset="0"/>
                <a:ea typeface="Cambria"/>
              </a:rPr>
              <a:t>Disclosure of Potential Conflicts of Interest</a:t>
            </a:r>
            <a:endParaRPr lang="en-US" sz="28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145915" y="1713845"/>
            <a:ext cx="11900170" cy="2300741"/>
          </a:xfrm>
        </p:spPr>
        <p:txBody>
          <a:bodyPr vert="horz" lIns="91440" tIns="45720" rIns="91440" bIns="45720" rtlCol="0" anchor="t">
            <a:noAutofit/>
          </a:bodyPr>
          <a:lstStyle/>
          <a:p>
            <a:pPr marL="0" indent="0">
              <a:spcBef>
                <a:spcPts val="0"/>
              </a:spcBef>
              <a:spcAft>
                <a:spcPts val="1200"/>
              </a:spcAft>
              <a:buNone/>
            </a:pPr>
            <a:endParaRPr lang="en-US" sz="1800" b="0" dirty="0">
              <a:solidFill>
                <a:srgbClr val="112E51"/>
              </a:solidFill>
              <a:latin typeface="Georgia" panose="02040502050405020303" pitchFamily="18" charset="0"/>
              <a:ea typeface="Cambria"/>
            </a:endParaRP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There are no financial interests in the content of this presentation.  No financial relationships exist in any way to the subject matter discussed during this presentation.</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This presentation provides publicly available information and data.</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This continuing education activity is managed and accredited by </a:t>
            </a:r>
            <a:r>
              <a:rPr lang="en-US" sz="1600" b="0" dirty="0" err="1">
                <a:solidFill>
                  <a:srgbClr val="112E51"/>
                </a:solidFill>
                <a:latin typeface="Georgia" panose="02040502050405020303" pitchFamily="18" charset="0"/>
                <a:ea typeface="Cambria"/>
                <a:cs typeface="Arial"/>
              </a:rPr>
              <a:t>AffinityCE</a:t>
            </a:r>
            <a:r>
              <a:rPr lang="en-US" sz="1600" b="0" dirty="0">
                <a:solidFill>
                  <a:srgbClr val="112E51"/>
                </a:solidFill>
                <a:latin typeface="Georgia" panose="02040502050405020303" pitchFamily="18" charset="0"/>
                <a:ea typeface="Cambria"/>
                <a:cs typeface="Arial"/>
              </a:rPr>
              <a:t>, in collaboration with </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AMSUS. </a:t>
            </a:r>
            <a:r>
              <a:rPr lang="en-US" sz="1600" b="0" dirty="0" err="1">
                <a:solidFill>
                  <a:srgbClr val="112E51"/>
                </a:solidFill>
                <a:latin typeface="Georgia" panose="02040502050405020303" pitchFamily="18" charset="0"/>
                <a:ea typeface="Cambria"/>
                <a:cs typeface="Arial"/>
              </a:rPr>
              <a:t>AffinityCE</a:t>
            </a:r>
            <a:r>
              <a:rPr lang="en-US" sz="1600" b="0" dirty="0">
                <a:solidFill>
                  <a:srgbClr val="112E51"/>
                </a:solidFill>
                <a:latin typeface="Georgia" panose="02040502050405020303" pitchFamily="18" charset="0"/>
                <a:ea typeface="Cambria"/>
                <a:cs typeface="Arial"/>
              </a:rPr>
              <a:t> and AMSUS staff, as well as planners and reviewers, have no relevant financial interests to disclose. </a:t>
            </a:r>
            <a:r>
              <a:rPr lang="en-US" sz="1600" b="0" dirty="0" err="1">
                <a:solidFill>
                  <a:srgbClr val="112E51"/>
                </a:solidFill>
                <a:latin typeface="Georgia" panose="02040502050405020303" pitchFamily="18" charset="0"/>
                <a:ea typeface="Cambria"/>
                <a:cs typeface="Arial"/>
              </a:rPr>
              <a:t>AffinityCE</a:t>
            </a:r>
            <a:r>
              <a:rPr lang="en-US" sz="1600" b="0" dirty="0">
                <a:solidFill>
                  <a:srgbClr val="112E51"/>
                </a:solidFill>
                <a:latin typeface="Georgia" panose="02040502050405020303" pitchFamily="18" charset="0"/>
                <a:ea typeface="Cambria"/>
                <a:cs typeface="Arial"/>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t>
            </a:r>
            <a:r>
              <a:rPr lang="en-US" sz="1600" b="0">
                <a:solidFill>
                  <a:srgbClr val="112E51"/>
                </a:solidFill>
                <a:latin typeface="Georgia" panose="02040502050405020303" pitchFamily="18" charset="0"/>
                <a:ea typeface="Cambria"/>
                <a:cs typeface="Arial"/>
              </a:rPr>
              <a:t>activity.</a:t>
            </a:r>
            <a:endParaRPr lang="en-US" sz="1600" b="0" dirty="0">
              <a:solidFill>
                <a:srgbClr val="112E51"/>
              </a:solidFill>
              <a:latin typeface="Georgia" panose="02040502050405020303" pitchFamily="18" charset="0"/>
              <a:ea typeface="Cambria"/>
              <a:cs typeface="Arial"/>
            </a:endParaRP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Commercial support was not provided for this activity.</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2218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5721C2A-C0DB-037E-0129-5501816EF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9" y="333905"/>
            <a:ext cx="9172660" cy="6115561"/>
          </a:xfrm>
          <a:prstGeom prst="rect">
            <a:avLst/>
          </a:prstGeom>
        </p:spPr>
      </p:pic>
      <p:sp>
        <p:nvSpPr>
          <p:cNvPr id="6" name="object 4">
            <a:extLst>
              <a:ext uri="{FF2B5EF4-FFF2-40B4-BE49-F238E27FC236}">
                <a16:creationId xmlns:a16="http://schemas.microsoft.com/office/drawing/2014/main" id="{EE6F741D-4A56-3226-0DA4-11E49459AF72}"/>
              </a:ext>
            </a:extLst>
          </p:cNvPr>
          <p:cNvSpPr txBox="1">
            <a:spLocks/>
          </p:cNvSpPr>
          <p:nvPr/>
        </p:nvSpPr>
        <p:spPr>
          <a:xfrm>
            <a:off x="4868709" y="333905"/>
            <a:ext cx="6422812" cy="594458"/>
          </a:xfrm>
          <a:prstGeom prst="rect">
            <a:avLst/>
          </a:prstGeom>
        </p:spPr>
        <p:txBody>
          <a:bodyPr vert="horz" wrap="square" lIns="0" tIns="101029" rIns="0" bIns="0" rtlCol="0">
            <a:spAutoFit/>
          </a:bodyPr>
          <a:lstStyle>
            <a:lvl1pPr algn="ctr" defTabSz="609630" rtl="0" eaLnBrk="1" latinLnBrk="0" hangingPunct="1">
              <a:spcBef>
                <a:spcPct val="0"/>
              </a:spcBef>
              <a:buNone/>
              <a:defRPr sz="3200" b="1" i="0" u="sng" kern="1200">
                <a:solidFill>
                  <a:srgbClr val="C00000"/>
                </a:solidFill>
                <a:latin typeface="Times New Roman"/>
                <a:ea typeface="+mj-ea"/>
                <a:cs typeface="Times New Roman"/>
              </a:defRPr>
            </a:lvl1pPr>
          </a:lstStyle>
          <a:p>
            <a:pPr marL="13970" algn="r">
              <a:spcBef>
                <a:spcPts val="100"/>
              </a:spcBef>
            </a:pPr>
            <a:r>
              <a:rPr lang="en-US" dirty="0">
                <a:solidFill>
                  <a:srgbClr val="112E51"/>
                </a:solidFill>
                <a:latin typeface="Georgia" panose="02040502050405020303" pitchFamily="18" charset="0"/>
                <a:ea typeface="Cambria"/>
                <a:cs typeface="Helvetica" panose="020B0604020202020204" pitchFamily="34" charset="0"/>
              </a:rPr>
              <a:t>ALL INside Locations</a:t>
            </a:r>
          </a:p>
        </p:txBody>
      </p:sp>
      <p:sp>
        <p:nvSpPr>
          <p:cNvPr id="7" name="Slide Number Placeholder 6">
            <a:extLst>
              <a:ext uri="{FF2B5EF4-FFF2-40B4-BE49-F238E27FC236}">
                <a16:creationId xmlns:a16="http://schemas.microsoft.com/office/drawing/2014/main" id="{FCAAFA2D-541E-FD11-AD5D-004AC3DDB48D}"/>
              </a:ext>
            </a:extLst>
          </p:cNvPr>
          <p:cNvSpPr>
            <a:spLocks noGrp="1"/>
          </p:cNvSpPr>
          <p:nvPr>
            <p:ph type="sldNum" sz="quarter" idx="7"/>
          </p:nvPr>
        </p:nvSpPr>
        <p:spPr/>
        <p:txBody>
          <a:bodyPr/>
          <a:lstStyle/>
          <a:p>
            <a:pPr marL="38100">
              <a:spcBef>
                <a:spcPts val="10"/>
              </a:spcBef>
            </a:pPr>
            <a:r>
              <a:rPr lang="en-US" spc="-25" dirty="0">
                <a:solidFill>
                  <a:srgbClr val="000000"/>
                </a:solidFill>
              </a:rPr>
              <a:t> </a:t>
            </a:r>
          </a:p>
        </p:txBody>
      </p:sp>
      <p:sp>
        <p:nvSpPr>
          <p:cNvPr id="8" name="TextBox 7">
            <a:extLst>
              <a:ext uri="{FF2B5EF4-FFF2-40B4-BE49-F238E27FC236}">
                <a16:creationId xmlns:a16="http://schemas.microsoft.com/office/drawing/2014/main" id="{F0543EB2-DAA2-83E4-B06C-4E539E87FDBF}"/>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lang="en-US" dirty="0"/>
          </a:p>
        </p:txBody>
      </p:sp>
    </p:spTree>
    <p:extLst>
      <p:ext uri="{BB962C8B-B14F-4D97-AF65-F5344CB8AC3E}">
        <p14:creationId xmlns:p14="http://schemas.microsoft.com/office/powerpoint/2010/main" val="413819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5745" y="1468709"/>
            <a:ext cx="10198945" cy="505267"/>
          </a:xfrm>
          <a:prstGeom prst="rect">
            <a:avLst/>
          </a:prstGeom>
        </p:spPr>
        <p:txBody>
          <a:bodyPr vert="horz" wrap="square" lIns="0" tIns="12700" rIns="0" bIns="0" rtlCol="0">
            <a:spAutoFit/>
          </a:bodyPr>
          <a:lstStyle/>
          <a:p>
            <a:pPr marL="12700">
              <a:spcBef>
                <a:spcPts val="100"/>
              </a:spcBef>
            </a:pPr>
            <a:r>
              <a:rPr lang="en-US" spc="-20" dirty="0"/>
              <a:t> </a:t>
            </a:r>
            <a:endParaRPr spc="-20" dirty="0"/>
          </a:p>
        </p:txBody>
      </p:sp>
      <p:sp>
        <p:nvSpPr>
          <p:cNvPr id="4" name="object 4"/>
          <p:cNvSpPr txBox="1">
            <a:spLocks noGrp="1"/>
          </p:cNvSpPr>
          <p:nvPr>
            <p:ph type="sldNum" sz="quarter" idx="7"/>
          </p:nvPr>
        </p:nvSpPr>
        <p:spPr>
          <a:xfrm>
            <a:off x="0" y="6519303"/>
            <a:ext cx="314960" cy="254877"/>
          </a:xfrm>
          <a:prstGeom prst="rect">
            <a:avLst/>
          </a:prstGeom>
        </p:spPr>
        <p:txBody>
          <a:bodyPr vert="horz" wrap="square" lIns="0" tIns="92392" rIns="0" bIns="0" rtlCol="0">
            <a:spAutoFit/>
          </a:bodyPr>
          <a:lstStyle/>
          <a:p>
            <a:pPr marL="38100" marR="0" lvl="0" indent="0" algn="l" defTabSz="914400" rtl="0" eaLnBrk="1" fontAlgn="auto" latinLnBrk="0" hangingPunct="1">
              <a:lnSpc>
                <a:spcPct val="100000"/>
              </a:lnSpc>
              <a:spcBef>
                <a:spcPts val="355"/>
              </a:spcBef>
              <a:spcAft>
                <a:spcPts val="0"/>
              </a:spcAft>
              <a:buClrTx/>
              <a:buSzTx/>
              <a:buFontTx/>
              <a:buNone/>
              <a:tabLst/>
              <a:defRPr/>
            </a:pPr>
            <a:fld id="{81D60167-4931-47E6-BA6A-407CBD079E47}" type="slidenum">
              <a:rPr kumimoji="0" sz="105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pPr marL="38100" marR="0" lvl="0" indent="0" algn="l" defTabSz="914400" rtl="0" eaLnBrk="1" fontAlgn="auto" latinLnBrk="0" hangingPunct="1">
                <a:lnSpc>
                  <a:spcPct val="100000"/>
                </a:lnSpc>
                <a:spcBef>
                  <a:spcPts val="355"/>
                </a:spcBef>
                <a:spcAft>
                  <a:spcPts val="0"/>
                </a:spcAft>
                <a:buClrTx/>
                <a:buSzTx/>
                <a:buFontTx/>
                <a:buNone/>
                <a:tabLst/>
                <a:defRPr/>
              </a:pPr>
              <a:t>21</a:t>
            </a:fld>
            <a:endParaRPr kumimoji="0" sz="105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2757460B-4EC8-36B1-3113-00A5BBC35A47}"/>
              </a:ext>
            </a:extLst>
          </p:cNvPr>
          <p:cNvSpPr txBox="1"/>
          <p:nvPr/>
        </p:nvSpPr>
        <p:spPr>
          <a:xfrm>
            <a:off x="748145" y="675737"/>
            <a:ext cx="11443854" cy="523220"/>
          </a:xfrm>
          <a:prstGeom prst="rect">
            <a:avLst/>
          </a:prstGeom>
          <a:noFill/>
        </p:spPr>
        <p:txBody>
          <a:bodyPr wrap="square">
            <a:spAutoFit/>
          </a:bodyPr>
          <a:lstStyle/>
          <a:p>
            <a:pPr algn="r"/>
            <a:r>
              <a:rPr lang="en-US" sz="2800" kern="0" spc="-10" dirty="0">
                <a:solidFill>
                  <a:srgbClr val="112E51"/>
                </a:solidFill>
                <a:uFill>
                  <a:solidFill>
                    <a:srgbClr val="C00000"/>
                  </a:solidFill>
                </a:uFill>
                <a:latin typeface="Georgia" panose="02040502050405020303" pitchFamily="18" charset="0"/>
                <a:cs typeface="Times New Roman"/>
              </a:rPr>
              <a:t>c</a:t>
            </a:r>
            <a:r>
              <a:rPr lang="en-US" sz="2800" b="0" kern="0" dirty="0">
                <a:solidFill>
                  <a:srgbClr val="112E51"/>
                </a:solidFill>
                <a:latin typeface="Georgia" panose="02040502050405020303" pitchFamily="18" charset="0"/>
                <a:cs typeface="Times New Roman"/>
              </a:rPr>
              <a:t>) </a:t>
            </a:r>
            <a:r>
              <a:rPr lang="en-US" sz="2800" b="1" u="sng" kern="0" dirty="0">
                <a:solidFill>
                  <a:srgbClr val="112E51"/>
                </a:solidFill>
                <a:latin typeface="Georgia" panose="02040502050405020303" pitchFamily="18" charset="0"/>
                <a:cs typeface="Times New Roman"/>
              </a:rPr>
              <a:t>Fuel</a:t>
            </a:r>
            <a:r>
              <a:rPr lang="en-US" sz="2800" b="0" u="sng" kern="0" dirty="0">
                <a:solidFill>
                  <a:srgbClr val="112E51"/>
                </a:solidFill>
                <a:latin typeface="Georgia" panose="02040502050405020303" pitchFamily="18" charset="0"/>
                <a:cs typeface="Times New Roman"/>
              </a:rPr>
              <a:t> for Action</a:t>
            </a:r>
            <a:r>
              <a:rPr lang="en-US" sz="2800" b="0" kern="0" dirty="0">
                <a:solidFill>
                  <a:srgbClr val="112E51"/>
                </a:solidFill>
                <a:latin typeface="Georgia" panose="02040502050405020303" pitchFamily="18" charset="0"/>
                <a:cs typeface="Times New Roman"/>
              </a:rPr>
              <a:t>: All of Government + Partners</a:t>
            </a:r>
            <a:endParaRPr lang="en-US" sz="2800" dirty="0">
              <a:solidFill>
                <a:srgbClr val="112E51"/>
              </a:solidFill>
              <a:latin typeface="Georgia" panose="02040502050405020303" pitchFamily="18" charset="0"/>
            </a:endParaRPr>
          </a:p>
        </p:txBody>
      </p:sp>
      <p:sp>
        <p:nvSpPr>
          <p:cNvPr id="8" name="object 2">
            <a:extLst>
              <a:ext uri="{FF2B5EF4-FFF2-40B4-BE49-F238E27FC236}">
                <a16:creationId xmlns:a16="http://schemas.microsoft.com/office/drawing/2014/main" id="{79537E30-53BD-0138-3457-E47F339FBD83}"/>
              </a:ext>
            </a:extLst>
          </p:cNvPr>
          <p:cNvSpPr txBox="1"/>
          <p:nvPr/>
        </p:nvSpPr>
        <p:spPr>
          <a:xfrm>
            <a:off x="0" y="1468709"/>
            <a:ext cx="12001500" cy="4404411"/>
          </a:xfrm>
          <a:prstGeom prst="rect">
            <a:avLst/>
          </a:prstGeom>
        </p:spPr>
        <p:txBody>
          <a:bodyPr vert="horz" wrap="square" lIns="0" tIns="94615" rIns="0" bIns="0" rtlCol="0">
            <a:spAutoFit/>
          </a:bodyPr>
          <a:lstStyle/>
          <a:p>
            <a:pPr marR="75565"/>
            <a:endParaRPr lang="en-US" sz="2800" dirty="0">
              <a:latin typeface="Times New Roman"/>
              <a:cs typeface="Times New Roman"/>
            </a:endParaRPr>
          </a:p>
          <a:p>
            <a:pPr marL="914400" marR="75565" indent="-457200">
              <a:buFont typeface="Wingdings" panose="05000000000000000000" pitchFamily="2" charset="2"/>
              <a:buChar char="v"/>
            </a:pPr>
            <a:r>
              <a:rPr lang="en-US" sz="2800" dirty="0">
                <a:solidFill>
                  <a:srgbClr val="112E51"/>
                </a:solidFill>
                <a:latin typeface="Georgia" panose="02040502050405020303" pitchFamily="18" charset="0"/>
                <a:cs typeface="Times New Roman"/>
              </a:rPr>
              <a:t>Nearly 2,000 comments from the 19 member agencies for All In</a:t>
            </a:r>
          </a:p>
          <a:p>
            <a:pPr marL="1371600" marR="75565" lvl="1" indent="-457200">
              <a:buFont typeface="Wingdings" panose="05000000000000000000" pitchFamily="2" charset="2"/>
              <a:buChar char="Ø"/>
            </a:pPr>
            <a:r>
              <a:rPr lang="en-US" sz="2800" dirty="0">
                <a:solidFill>
                  <a:srgbClr val="112E51"/>
                </a:solidFill>
                <a:latin typeface="Georgia" panose="02040502050405020303" pitchFamily="18" charset="0"/>
                <a:cs typeface="Times New Roman"/>
              </a:rPr>
              <a:t>Connect to your Agency/Department Lead and/or Attend Existing Working Groups and/or Create Your Own (w/ approval)</a:t>
            </a:r>
          </a:p>
          <a:p>
            <a:pPr marL="914400" marR="75565" indent="-457200">
              <a:buFont typeface="Wingdings" panose="05000000000000000000" pitchFamily="2" charset="2"/>
              <a:buChar char="v"/>
            </a:pPr>
            <a:endParaRPr lang="en-US" sz="28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2800" dirty="0">
                <a:solidFill>
                  <a:srgbClr val="112E51"/>
                </a:solidFill>
                <a:latin typeface="Georgia" panose="02040502050405020303" pitchFamily="18" charset="0"/>
                <a:cs typeface="Times New Roman"/>
              </a:rPr>
              <a:t>Landlords and Developers- Have a Critical Role</a:t>
            </a:r>
          </a:p>
          <a:p>
            <a:pPr marL="914400" marR="75565" indent="-457200">
              <a:buFont typeface="Wingdings" panose="05000000000000000000" pitchFamily="2" charset="2"/>
              <a:buChar char="v"/>
            </a:pPr>
            <a:endParaRPr lang="en-US" sz="28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2800" dirty="0">
                <a:solidFill>
                  <a:srgbClr val="112E51"/>
                </a:solidFill>
                <a:latin typeface="Georgia" panose="02040502050405020303" pitchFamily="18" charset="0"/>
                <a:cs typeface="Times New Roman"/>
              </a:rPr>
              <a:t>Workforce Challenges- Peers/Peer Certification</a:t>
            </a:r>
          </a:p>
          <a:p>
            <a:pPr marL="914400" marR="75565" indent="-457200">
              <a:buFont typeface="Wingdings" panose="05000000000000000000" pitchFamily="2" charset="2"/>
              <a:buChar char="v"/>
            </a:pPr>
            <a:endParaRPr lang="en-US" sz="2800" dirty="0">
              <a:solidFill>
                <a:srgbClr val="112E51"/>
              </a:solidFill>
              <a:latin typeface="Georgia" panose="02040502050405020303" pitchFamily="18" charset="0"/>
              <a:cs typeface="Times New Roman"/>
            </a:endParaRPr>
          </a:p>
          <a:p>
            <a:pPr marL="914400" marR="75565" indent="-457200">
              <a:buFont typeface="Wingdings" panose="05000000000000000000" pitchFamily="2" charset="2"/>
              <a:buChar char="v"/>
            </a:pPr>
            <a:r>
              <a:rPr lang="en-US" sz="2800" dirty="0">
                <a:solidFill>
                  <a:srgbClr val="112E51"/>
                </a:solidFill>
                <a:latin typeface="Georgia" panose="02040502050405020303" pitchFamily="18" charset="0"/>
                <a:cs typeface="Times New Roman"/>
              </a:rPr>
              <a:t>Unprecedented Investment and Unwavering Dedication</a:t>
            </a:r>
            <a:endParaRPr sz="2800" dirty="0">
              <a:solidFill>
                <a:srgbClr val="112E51"/>
              </a:solidFill>
              <a:latin typeface="Georgia" panose="02040502050405020303" pitchFamily="18" charset="0"/>
              <a:cs typeface="Times New Roman"/>
            </a:endParaRPr>
          </a:p>
        </p:txBody>
      </p:sp>
      <p:sp>
        <p:nvSpPr>
          <p:cNvPr id="11" name="TextBox 10">
            <a:extLst>
              <a:ext uri="{FF2B5EF4-FFF2-40B4-BE49-F238E27FC236}">
                <a16:creationId xmlns:a16="http://schemas.microsoft.com/office/drawing/2014/main" id="{82CDFF42-07B5-35C3-A8DD-5D2D16945907}"/>
              </a:ext>
            </a:extLst>
          </p:cNvPr>
          <p:cNvSpPr txBox="1"/>
          <p:nvPr/>
        </p:nvSpPr>
        <p:spPr>
          <a:xfrm>
            <a:off x="11758550" y="6596390"/>
            <a:ext cx="8668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lang="en-US" dirty="0"/>
          </a:p>
        </p:txBody>
      </p:sp>
    </p:spTree>
    <p:extLst>
      <p:ext uri="{BB962C8B-B14F-4D97-AF65-F5344CB8AC3E}">
        <p14:creationId xmlns:p14="http://schemas.microsoft.com/office/powerpoint/2010/main" val="396477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1" y="1001542"/>
            <a:ext cx="12191999" cy="845203"/>
          </a:xfrm>
          <a:noFill/>
        </p:spPr>
        <p:txBody>
          <a:bodyPr>
            <a:noAutofit/>
          </a:bodyPr>
          <a:lstStyle/>
          <a:p>
            <a:pPr algn="r" fontAlgn="base"/>
            <a:r>
              <a:rPr lang="en-US" sz="3200" dirty="0">
                <a:solidFill>
                  <a:srgbClr val="112E51"/>
                </a:solidFill>
                <a:latin typeface="Georgia" panose="02040502050405020303" pitchFamily="18" charset="0"/>
                <a:ea typeface="Cambria"/>
              </a:rPr>
              <a:t>Collaborations- Homelessness</a:t>
            </a:r>
            <a:endParaRPr lang="en-US" sz="32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291830" y="1851093"/>
            <a:ext cx="11900170" cy="4894481"/>
          </a:xfrm>
        </p:spPr>
        <p:txBody>
          <a:bodyPr vert="horz" lIns="91440" tIns="45720" rIns="91440" bIns="45720" rtlCol="0" anchor="t">
            <a:noAutofit/>
          </a:bodyPr>
          <a:lstStyle/>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USICH Leads</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USICH Quarterly meetings- Secretary Becerra, Chair; USDA Secretary Tom Vilsack, Vice Chair</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USICH Senior Regional Advisors (6)</a:t>
            </a:r>
          </a:p>
          <a:p>
            <a:pPr marL="338138" lvl="1">
              <a:spcBef>
                <a:spcPts val="0"/>
              </a:spcBef>
            </a:pPr>
            <a:endParaRPr lang="en-US" sz="22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Department</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HHS- Homelessness Working Group </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Focused on Interagency work through both Mainstream and Targeted Programs and answering to USICH</a:t>
            </a:r>
          </a:p>
          <a:p>
            <a:pPr marL="338138" lvl="1">
              <a:spcBef>
                <a:spcPts val="0"/>
              </a:spcBef>
            </a:pPr>
            <a:endParaRPr lang="en-US" sz="22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Regional and Agency</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Region 9 has a very robust interdepartmental approach (very active with USICH, HUD, HHS, other participation)</a:t>
            </a:r>
          </a:p>
          <a:p>
            <a:pPr marL="681038" lvl="1" indent="-342900">
              <a:spcBef>
                <a:spcPts val="0"/>
              </a:spcBef>
              <a:buFont typeface="Arial" panose="020B0604020202020204" pitchFamily="34" charset="0"/>
              <a:buChar char="•"/>
            </a:pPr>
            <a:r>
              <a:rPr lang="en-US" sz="1800" b="0" dirty="0">
                <a:solidFill>
                  <a:srgbClr val="112E51"/>
                </a:solidFill>
                <a:latin typeface="Georgia" panose="02040502050405020303" pitchFamily="18" charset="0"/>
                <a:ea typeface="Cambria"/>
                <a:cs typeface="Arial" panose="020B0604020202020204" pitchFamily="34" charset="0"/>
              </a:rPr>
              <a:t>Agency Working Groups (was at HRSA and now at SAMHSA)</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fld id="{9BB03859-88A8-4DA3-94A7-6F0B8F460C13}" type="slidenum">
              <a:rPr lang="en-US" sz="1100" smtClean="0"/>
              <a:t>22</a:t>
            </a:fld>
            <a:endParaRPr lang="en-US" sz="1100" dirty="0"/>
          </a:p>
        </p:txBody>
      </p:sp>
    </p:spTree>
    <p:extLst>
      <p:ext uri="{BB962C8B-B14F-4D97-AF65-F5344CB8AC3E}">
        <p14:creationId xmlns:p14="http://schemas.microsoft.com/office/powerpoint/2010/main" val="285770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1" y="1001542"/>
            <a:ext cx="12191999" cy="845203"/>
          </a:xfrm>
          <a:noFill/>
        </p:spPr>
        <p:txBody>
          <a:bodyPr>
            <a:noAutofit/>
          </a:bodyPr>
          <a:lstStyle/>
          <a:p>
            <a:pPr fontAlgn="base"/>
            <a:r>
              <a:rPr lang="en-US" sz="3200" dirty="0">
                <a:solidFill>
                  <a:srgbClr val="112E51"/>
                </a:solidFill>
                <a:latin typeface="Georgia" panose="02040502050405020303" pitchFamily="18" charset="0"/>
                <a:ea typeface="Cambria"/>
              </a:rPr>
              <a:t>Questions?</a:t>
            </a:r>
            <a:endParaRPr lang="en-US" sz="32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291830" y="1851093"/>
            <a:ext cx="11900170" cy="4894481"/>
          </a:xfrm>
        </p:spPr>
        <p:txBody>
          <a:bodyPr vert="horz" lIns="91440" tIns="45720" rIns="91440" bIns="45720" rtlCol="0" anchor="t">
            <a:noAutofit/>
          </a:bodyPr>
          <a:lstStyle/>
          <a:p>
            <a:pPr marL="0" indent="0">
              <a:spcBef>
                <a:spcPts val="0"/>
              </a:spcBef>
              <a:buNone/>
            </a:pPr>
            <a:endParaRPr lang="en-US" sz="22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Carla S. Burch, PMP</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Commander, U.S. Public Health Service</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Associate Director, Strategic Initiatives</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Food and Drug Administration</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hlinkClick r:id="rId3"/>
              </a:rPr>
              <a:t>Carla.Burch@fda.hhs.gov</a:t>
            </a:r>
            <a:endParaRPr lang="en-US" sz="22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endParaRPr lang="en-US" sz="22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Kent Forde, DHS, MPH </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CAPT, U.S. Public Health Service</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Federal Team Lead- Phoenix/Mesa/Maricopa County, ALL INside Initiative</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Detailed to the United States Interagency Council on Homelessness (USICH) from the</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rPr>
              <a:t>Substance Abuse and Mental Health Services Administration (SAMHSA)</a:t>
            </a:r>
          </a:p>
          <a:p>
            <a:pPr marL="0" indent="0">
              <a:spcBef>
                <a:spcPts val="0"/>
              </a:spcBef>
              <a:buNone/>
            </a:pPr>
            <a:r>
              <a:rPr lang="en-US" sz="2200" b="0" dirty="0">
                <a:solidFill>
                  <a:srgbClr val="112E51"/>
                </a:solidFill>
                <a:latin typeface="Georgia" panose="02040502050405020303" pitchFamily="18" charset="0"/>
                <a:ea typeface="Cambria"/>
                <a:cs typeface="Arial" panose="020B0604020202020204" pitchFamily="34" charset="0"/>
                <a:hlinkClick r:id="rId4"/>
              </a:rPr>
              <a:t>kent.forde@samhsa.hhs.gov</a:t>
            </a:r>
            <a:endParaRPr lang="en-US" sz="2200" b="0" dirty="0">
              <a:solidFill>
                <a:srgbClr val="112E51"/>
              </a:solidFill>
              <a:latin typeface="Georgia" panose="02040502050405020303" pitchFamily="18" charset="0"/>
              <a:ea typeface="Cambria"/>
              <a:cs typeface="Arial" panose="020B0604020202020204" pitchFamily="34" charset="0"/>
            </a:endParaRP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fld id="{9BB03859-88A8-4DA3-94A7-6F0B8F460C13}" type="slidenum">
              <a:rPr lang="en-US" sz="1100" smtClean="0"/>
              <a:t>23</a:t>
            </a:fld>
            <a:endParaRPr lang="en-US" sz="1100" dirty="0"/>
          </a:p>
        </p:txBody>
      </p:sp>
    </p:spTree>
    <p:extLst>
      <p:ext uri="{BB962C8B-B14F-4D97-AF65-F5344CB8AC3E}">
        <p14:creationId xmlns:p14="http://schemas.microsoft.com/office/powerpoint/2010/main" val="19086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987935" y="685928"/>
            <a:ext cx="10216130"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Presentation Learning Objectives</a:t>
            </a:r>
            <a:endParaRPr lang="en-US" sz="36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145915" y="1596155"/>
            <a:ext cx="11900170" cy="4795591"/>
          </a:xfrm>
        </p:spPr>
        <p:txBody>
          <a:bodyPr vert="horz" lIns="91440" tIns="45720" rIns="91440" bIns="45720" rtlCol="0" anchor="t">
            <a:noAutofit/>
          </a:bodyPr>
          <a:lstStyle/>
          <a:p>
            <a:pPr marL="0" indent="0">
              <a:spcBef>
                <a:spcPts val="0"/>
              </a:spcBef>
              <a:spcAft>
                <a:spcPts val="1200"/>
              </a:spcAft>
              <a:buNone/>
            </a:pPr>
            <a:r>
              <a:rPr lang="en-US" sz="1800" dirty="0">
                <a:solidFill>
                  <a:srgbClr val="112E51"/>
                </a:solidFill>
                <a:latin typeface="Georgia" panose="02040502050405020303" pitchFamily="18" charset="0"/>
                <a:ea typeface="Cambria"/>
              </a:rPr>
              <a:t>Following this presentation, the participant will be able to:</a:t>
            </a:r>
            <a:endParaRPr lang="en-US" sz="1800" b="0" dirty="0">
              <a:solidFill>
                <a:srgbClr val="112E51"/>
              </a:solidFill>
              <a:latin typeface="Georgia" panose="02040502050405020303" pitchFamily="18" charset="0"/>
              <a:ea typeface="Cambria"/>
            </a:endParaRPr>
          </a:p>
          <a:p>
            <a:pPr marL="681038" lvl="1" indent="-342900">
              <a:spcBef>
                <a:spcPts val="0"/>
              </a:spcBef>
              <a:spcAft>
                <a:spcPts val="1200"/>
              </a:spcAft>
              <a:buFont typeface="+mj-lt"/>
              <a:buAutoNum type="arabicPeriod"/>
            </a:pPr>
            <a:r>
              <a:rPr lang="en-US" sz="2000" b="0" dirty="0">
                <a:solidFill>
                  <a:srgbClr val="112E51"/>
                </a:solidFill>
                <a:latin typeface="Georgia" panose="02040502050405020303" pitchFamily="18" charset="0"/>
                <a:ea typeface="Cambria"/>
                <a:cs typeface="Arial"/>
              </a:rPr>
              <a:t>The participant will be able to know where to get further information on current interagency initiatives supporting those experiencing homelessness. </a:t>
            </a:r>
          </a:p>
          <a:p>
            <a:pPr marL="681038" lvl="1" indent="-342900">
              <a:spcBef>
                <a:spcPts val="0"/>
              </a:spcBef>
              <a:spcAft>
                <a:spcPts val="1200"/>
              </a:spcAft>
              <a:buFont typeface="+mj-lt"/>
              <a:buAutoNum type="arabicPeriod"/>
            </a:pPr>
            <a:endParaRPr lang="en-US" sz="2000" b="0" dirty="0">
              <a:solidFill>
                <a:srgbClr val="112E51"/>
              </a:solidFill>
              <a:latin typeface="Georgia" panose="02040502050405020303" pitchFamily="18" charset="0"/>
              <a:ea typeface="Cambria"/>
              <a:cs typeface="Arial"/>
            </a:endParaRPr>
          </a:p>
          <a:p>
            <a:pPr marL="681038" lvl="1" indent="-342900">
              <a:spcBef>
                <a:spcPts val="0"/>
              </a:spcBef>
              <a:spcAft>
                <a:spcPts val="1200"/>
              </a:spcAft>
              <a:buFont typeface="+mj-lt"/>
              <a:buAutoNum type="arabicPeriod"/>
            </a:pPr>
            <a:r>
              <a:rPr lang="en-US" sz="2000" b="0" dirty="0">
                <a:solidFill>
                  <a:srgbClr val="112E51"/>
                </a:solidFill>
                <a:latin typeface="Georgia" panose="02040502050405020303" pitchFamily="18" charset="0"/>
                <a:ea typeface="Cambria"/>
                <a:cs typeface="Arial"/>
              </a:rPr>
              <a:t>The participant will be able to participate in their Department’s efforts relating to supporting those experiencing homelessness.</a:t>
            </a:r>
          </a:p>
          <a:p>
            <a:pPr marL="681038" lvl="1" indent="-342900">
              <a:spcBef>
                <a:spcPts val="0"/>
              </a:spcBef>
              <a:spcAft>
                <a:spcPts val="1200"/>
              </a:spcAft>
              <a:buFont typeface="+mj-lt"/>
              <a:buAutoNum type="arabicPeriod"/>
            </a:pPr>
            <a:endParaRPr lang="en-US" sz="2000" b="0" dirty="0">
              <a:solidFill>
                <a:srgbClr val="112E51"/>
              </a:solidFill>
              <a:latin typeface="Georgia" panose="02040502050405020303" pitchFamily="18" charset="0"/>
              <a:ea typeface="Cambria"/>
              <a:cs typeface="Arial"/>
            </a:endParaRPr>
          </a:p>
          <a:p>
            <a:pPr marL="681038" lvl="1" indent="-342900">
              <a:spcBef>
                <a:spcPts val="0"/>
              </a:spcBef>
              <a:spcAft>
                <a:spcPts val="1200"/>
              </a:spcAft>
              <a:buFont typeface="+mj-lt"/>
              <a:buAutoNum type="arabicPeriod"/>
            </a:pPr>
            <a:r>
              <a:rPr lang="en-US" sz="2000" b="0" dirty="0">
                <a:solidFill>
                  <a:srgbClr val="112E51"/>
                </a:solidFill>
                <a:latin typeface="Georgia" panose="02040502050405020303" pitchFamily="18" charset="0"/>
                <a:ea typeface="Cambria"/>
                <a:cs typeface="Arial"/>
              </a:rPr>
              <a:t>The participant will be able to understand and describe three types of support that will be provided to ALL INside communities.</a:t>
            </a:r>
          </a:p>
          <a:p>
            <a:pPr marL="681038" lvl="1" indent="-342900">
              <a:spcBef>
                <a:spcPts val="0"/>
              </a:spcBef>
              <a:spcAft>
                <a:spcPts val="1200"/>
              </a:spcAft>
              <a:buFont typeface="+mj-lt"/>
              <a:buAutoNum type="arabicPeriod"/>
            </a:pPr>
            <a:endParaRPr lang="en-US" sz="2000" b="0" dirty="0">
              <a:solidFill>
                <a:srgbClr val="112E51"/>
              </a:solidFill>
              <a:latin typeface="Georgia" panose="02040502050405020303" pitchFamily="18" charset="0"/>
              <a:ea typeface="Cambria"/>
              <a:cs typeface="Arial"/>
            </a:endParaRPr>
          </a:p>
          <a:p>
            <a:pPr marL="681038" lvl="1" indent="-342900">
              <a:spcBef>
                <a:spcPts val="0"/>
              </a:spcBef>
              <a:spcAft>
                <a:spcPts val="1200"/>
              </a:spcAft>
              <a:buFont typeface="+mj-lt"/>
              <a:buAutoNum type="arabicPeriod"/>
            </a:pPr>
            <a:r>
              <a:rPr lang="en-US" sz="2000" b="0" dirty="0">
                <a:solidFill>
                  <a:srgbClr val="112E51"/>
                </a:solidFill>
                <a:latin typeface="Georgia" panose="02040502050405020303" pitchFamily="18" charset="0"/>
                <a:ea typeface="Cambria"/>
                <a:cs typeface="Arial"/>
              </a:rPr>
              <a:t>The participant will be able to identify the specialized populations within the Veteran group impacted by homelessness.</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29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629921" y="722142"/>
            <a:ext cx="12191999"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Homelessness as a Public Health Issue</a:t>
            </a:r>
            <a:endParaRPr lang="en-US" sz="36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145915" y="1713845"/>
            <a:ext cx="11900170" cy="3727288"/>
          </a:xfrm>
        </p:spPr>
        <p:txBody>
          <a:bodyPr vert="horz" lIns="91440" tIns="45720" rIns="91440" bIns="45720" rtlCol="0" anchor="t">
            <a:noAutofit/>
          </a:bodyPr>
          <a:lstStyle/>
          <a:p>
            <a:pPr marL="0" indent="0">
              <a:spcBef>
                <a:spcPts val="0"/>
              </a:spcBef>
              <a:spcAft>
                <a:spcPts val="1200"/>
              </a:spcAft>
              <a:buNone/>
            </a:pPr>
            <a:r>
              <a:rPr lang="en-US" sz="1800" dirty="0">
                <a:solidFill>
                  <a:srgbClr val="112E51"/>
                </a:solidFill>
                <a:latin typeface="Georgia" panose="02040502050405020303" pitchFamily="18" charset="0"/>
                <a:ea typeface="Cambria"/>
              </a:rPr>
              <a:t>Recent Past, Current, and Future</a:t>
            </a:r>
            <a:endParaRPr lang="en-US" sz="1800" b="0" dirty="0">
              <a:solidFill>
                <a:srgbClr val="112E51"/>
              </a:solidFill>
              <a:latin typeface="Georgia" panose="02040502050405020303" pitchFamily="18" charset="0"/>
              <a:ea typeface="Cambria"/>
            </a:endParaRP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Past</a:t>
            </a:r>
            <a:r>
              <a:rPr lang="en-US" sz="1600" b="0" dirty="0">
                <a:solidFill>
                  <a:srgbClr val="112E51"/>
                </a:solidFill>
                <a:latin typeface="Georgia" panose="02040502050405020303" pitchFamily="18" charset="0"/>
                <a:ea typeface="Cambria"/>
                <a:cs typeface="Arial"/>
              </a:rPr>
              <a:t>: In 2013, two cabinet Secretaries (Shaun Donovan and General Eric Shinseki) penned an American Journal of Public Health article titled, “Homelessness Is a Public Health Issue.”</a:t>
            </a: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Past</a:t>
            </a:r>
            <a:r>
              <a:rPr lang="en-US" sz="1600" b="0" dirty="0">
                <a:solidFill>
                  <a:srgbClr val="112E51"/>
                </a:solidFill>
                <a:latin typeface="Georgia" panose="02040502050405020303" pitchFamily="18" charset="0"/>
                <a:ea typeface="Cambria"/>
                <a:cs typeface="Arial"/>
              </a:rPr>
              <a:t>: In 2013, the School of Public Health at the University of Maryland (UM) released a report highlighting that USPHS officers are uniquely positioned to address complex problems such as homelessness.</a:t>
            </a: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Current Website</a:t>
            </a:r>
            <a:r>
              <a:rPr lang="en-US" sz="1600" b="0" dirty="0">
                <a:solidFill>
                  <a:srgbClr val="112E51"/>
                </a:solidFill>
                <a:latin typeface="Georgia" panose="02040502050405020303" pitchFamily="18" charset="0"/>
                <a:ea typeface="Cambria"/>
                <a:cs typeface="Arial"/>
              </a:rPr>
              <a:t>: CDC: "Homelessness as a Public Health Law Issue: Selected Resources”</a:t>
            </a: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Current Toolkit</a:t>
            </a:r>
            <a:r>
              <a:rPr lang="en-US" sz="1600" b="0" dirty="0">
                <a:solidFill>
                  <a:srgbClr val="112E51"/>
                </a:solidFill>
                <a:latin typeface="Georgia" panose="02040502050405020303" pitchFamily="18" charset="0"/>
                <a:ea typeface="Cambria"/>
                <a:cs typeface="Arial"/>
              </a:rPr>
              <a:t>: CDC Foundation and Homelessness: "Public Health and Homelessness Toolkit for State and Local Health Departments”</a:t>
            </a: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Future</a:t>
            </a:r>
            <a:r>
              <a:rPr lang="en-US" sz="1600" b="0" dirty="0">
                <a:solidFill>
                  <a:srgbClr val="112E51"/>
                </a:solidFill>
                <a:latin typeface="Georgia" panose="02040502050405020303" pitchFamily="18" charset="0"/>
                <a:ea typeface="Cambria"/>
                <a:cs typeface="Arial"/>
              </a:rPr>
              <a:t>: Harvard’s School of Public Health: "Initiative on Health and Homelessness”</a:t>
            </a:r>
          </a:p>
          <a:p>
            <a:pPr marL="681038" lvl="1" indent="-342900">
              <a:spcBef>
                <a:spcPts val="0"/>
              </a:spcBef>
              <a:spcAft>
                <a:spcPts val="1200"/>
              </a:spcAft>
              <a:buFont typeface="Arial" panose="020B0604020202020204" pitchFamily="34" charset="0"/>
              <a:buChar char="•"/>
            </a:pPr>
            <a:r>
              <a:rPr lang="en-US" sz="1600" b="0" u="sng" dirty="0">
                <a:solidFill>
                  <a:srgbClr val="112E51"/>
                </a:solidFill>
                <a:latin typeface="Georgia" panose="02040502050405020303" pitchFamily="18" charset="0"/>
                <a:ea typeface="Cambria"/>
                <a:cs typeface="Arial"/>
              </a:rPr>
              <a:t>Future</a:t>
            </a:r>
            <a:r>
              <a:rPr lang="en-US" sz="1600" b="0" dirty="0">
                <a:solidFill>
                  <a:srgbClr val="112E51"/>
                </a:solidFill>
                <a:latin typeface="Georgia" panose="02040502050405020303" pitchFamily="18" charset="0"/>
                <a:ea typeface="Cambria"/>
                <a:cs typeface="Arial"/>
              </a:rPr>
              <a:t>: American Public Health Association’s (APHA) Caucus on Homelessness (est. 1990)</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960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629921" y="722142"/>
            <a:ext cx="12191999"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US Interagency Council on Homelessness</a:t>
            </a:r>
            <a:endParaRPr lang="en-US" sz="36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145915" y="1713845"/>
            <a:ext cx="11900170" cy="2300741"/>
          </a:xfrm>
        </p:spPr>
        <p:txBody>
          <a:bodyPr vert="horz" lIns="91440" tIns="45720" rIns="91440" bIns="45720" rtlCol="0" anchor="t">
            <a:noAutofit/>
          </a:bodyPr>
          <a:lstStyle/>
          <a:p>
            <a:pPr marL="0" indent="0">
              <a:spcBef>
                <a:spcPts val="0"/>
              </a:spcBef>
              <a:spcAft>
                <a:spcPts val="1200"/>
              </a:spcAft>
              <a:buNone/>
            </a:pPr>
            <a:r>
              <a:rPr lang="en-US" sz="1800" dirty="0">
                <a:solidFill>
                  <a:srgbClr val="112E51"/>
                </a:solidFill>
                <a:latin typeface="Georgia" panose="02040502050405020303" pitchFamily="18" charset="0"/>
                <a:ea typeface="Cambria"/>
              </a:rPr>
              <a:t>US Interagency Council on Homelessness (USICH)</a:t>
            </a:r>
            <a:endParaRPr lang="en-US" sz="1800" b="0" dirty="0">
              <a:solidFill>
                <a:srgbClr val="112E51"/>
              </a:solidFill>
              <a:latin typeface="Georgia" panose="02040502050405020303" pitchFamily="18" charset="0"/>
              <a:ea typeface="Cambria"/>
            </a:endParaRP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Mission: The mission of USICH is “</a:t>
            </a:r>
            <a:r>
              <a:rPr lang="en-US" sz="1600" b="0" i="1" dirty="0">
                <a:solidFill>
                  <a:srgbClr val="112E51"/>
                </a:solidFill>
                <a:latin typeface="Georgia" panose="02040502050405020303" pitchFamily="18" charset="0"/>
                <a:ea typeface="Cambria"/>
                <a:cs typeface="Arial"/>
              </a:rPr>
              <a:t>to coordinate the Federal response to homelessness and to create a national partnership at every level of government and with the private sector to reduce and end homelessness in the nation while maximizing the effectiveness of the Federal Government in contributing to the end of homelessness</a:t>
            </a:r>
            <a:r>
              <a:rPr lang="en-US" sz="1600" b="0" dirty="0">
                <a:solidFill>
                  <a:srgbClr val="112E51"/>
                </a:solidFill>
                <a:latin typeface="Georgia" panose="02040502050405020303" pitchFamily="18" charset="0"/>
                <a:ea typeface="Cambria"/>
                <a:cs typeface="Arial"/>
              </a:rPr>
              <a:t>.”</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Initially Authorized in 1987, only federal agency solely dedicated to ending homelessness; Current Chair: HHS Secretary Xavier Becerra</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All In, Dec 2022: Coordinates federal response across 19 federal agencies to help create federal response and plans against homelessness</a:t>
            </a:r>
          </a:p>
          <a:p>
            <a:pPr marL="681038" lvl="1" indent="-342900">
              <a:spcBef>
                <a:spcPts val="0"/>
              </a:spcBef>
              <a:spcAft>
                <a:spcPts val="1200"/>
              </a:spcAft>
              <a:buFont typeface="Arial" panose="020B0604020202020204" pitchFamily="34" charset="0"/>
              <a:buChar char="•"/>
            </a:pPr>
            <a:r>
              <a:rPr lang="en-US" sz="1600" b="0" dirty="0">
                <a:solidFill>
                  <a:srgbClr val="112E51"/>
                </a:solidFill>
                <a:latin typeface="Georgia" panose="02040502050405020303" pitchFamily="18" charset="0"/>
                <a:ea typeface="Cambria"/>
                <a:cs typeface="Arial"/>
              </a:rPr>
              <a:t>ALL INside, May 2023: Works at all levels of government and with the private/nonprofit sector to advance the most effective strategies</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1580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2FB3BDC3-7322-E7A1-B900-9C15C20CED7A}"/>
              </a:ext>
            </a:extLst>
          </p:cNvPr>
          <p:cNvSpPr txBox="1">
            <a:spLocks/>
          </p:cNvSpPr>
          <p:nvPr/>
        </p:nvSpPr>
        <p:spPr>
          <a:xfrm>
            <a:off x="145915" y="1883229"/>
            <a:ext cx="11900170" cy="3374571"/>
          </a:xfrm>
          <a:prstGeom prst="rect">
            <a:avLst/>
          </a:prstGeom>
        </p:spPr>
        <p:txBody>
          <a:bodyPr vert="horz" lIns="91440" tIns="45720" rIns="91440" bIns="45720" numCol="4" spcCol="0" rtlCol="0" anchor="t">
            <a:noAutofit/>
          </a:bodyPr>
          <a:lstStyle>
            <a:lvl1pPr marL="228611" indent="-228611" algn="l" defTabSz="609630" rtl="0" eaLnBrk="1" latinLnBrk="0" hangingPunct="1">
              <a:lnSpc>
                <a:spcPct val="100000"/>
              </a:lnSpc>
              <a:spcBef>
                <a:spcPct val="20000"/>
              </a:spcBef>
              <a:buFont typeface="Arial" pitchFamily="34" charset="0"/>
              <a:buChar char="•"/>
              <a:defRPr sz="2800" b="1" kern="1200">
                <a:solidFill>
                  <a:srgbClr val="408047"/>
                </a:solidFill>
                <a:latin typeface="Helvetica" panose="020B0604020202020204" pitchFamily="34" charset="0"/>
                <a:ea typeface="+mn-ea"/>
                <a:cs typeface="Helvetica" panose="020B0604020202020204" pitchFamily="34" charset="0"/>
              </a:defRPr>
            </a:lvl1pPr>
            <a:lvl2pPr marL="457177" indent="0" algn="l" defTabSz="609630" rtl="0" eaLnBrk="1" latinLnBrk="0" hangingPunct="1">
              <a:lnSpc>
                <a:spcPct val="100000"/>
              </a:lnSpc>
              <a:spcBef>
                <a:spcPct val="20000"/>
              </a:spcBef>
              <a:buFont typeface="Arial" pitchFamily="34" charset="0"/>
              <a:buNone/>
              <a:defRPr sz="2800" b="1" kern="1200">
                <a:solidFill>
                  <a:srgbClr val="408047"/>
                </a:solidFill>
                <a:latin typeface="Helvetica" panose="020B0604020202020204" pitchFamily="34" charset="0"/>
                <a:ea typeface="+mn-ea"/>
                <a:cs typeface="Helvetica" panose="020B0604020202020204" pitchFamily="34" charset="0"/>
              </a:defRPr>
            </a:lvl2pPr>
            <a:lvl3pPr marL="762038" indent="-152408" algn="l" defTabSz="609630" rtl="0" eaLnBrk="1" latinLnBrk="0" hangingPunct="1">
              <a:lnSpc>
                <a:spcPct val="100000"/>
              </a:lnSpc>
              <a:spcBef>
                <a:spcPct val="20000"/>
              </a:spcBef>
              <a:buFont typeface="Arial" pitchFamily="34" charset="0"/>
              <a:buChar char="•"/>
              <a:defRPr sz="2800" kern="1200" baseline="0">
                <a:solidFill>
                  <a:srgbClr val="112E51"/>
                </a:solidFill>
                <a:latin typeface="Georgia" panose="02040502050405020303" pitchFamily="18" charset="0"/>
                <a:ea typeface="+mn-ea"/>
                <a:cs typeface="+mn-cs"/>
              </a:defRPr>
            </a:lvl3pPr>
            <a:lvl4pPr marL="1066853" indent="-152408" algn="l" defTabSz="609630" rtl="0" eaLnBrk="1" latinLnBrk="0" hangingPunct="1">
              <a:lnSpc>
                <a:spcPct val="100000"/>
              </a:lnSpc>
              <a:spcBef>
                <a:spcPct val="20000"/>
              </a:spcBef>
              <a:buFont typeface="Arial" pitchFamily="34" charset="0"/>
              <a:buChar char="–"/>
              <a:defRPr sz="2800" kern="1200">
                <a:solidFill>
                  <a:schemeClr val="tx1"/>
                </a:solidFill>
                <a:latin typeface="Georgia" panose="02040502050405020303" pitchFamily="18" charset="0"/>
                <a:ea typeface="+mn-ea"/>
                <a:cs typeface="+mn-cs"/>
              </a:defRPr>
            </a:lvl4pPr>
            <a:lvl5pPr marL="1371669" indent="-152408" algn="l" defTabSz="609630" rtl="0" eaLnBrk="1" latinLnBrk="0" hangingPunct="1">
              <a:lnSpc>
                <a:spcPct val="100000"/>
              </a:lnSpc>
              <a:spcBef>
                <a:spcPct val="20000"/>
              </a:spcBef>
              <a:buFont typeface="Arial" pitchFamily="34" charset="0"/>
              <a:buChar char="»"/>
              <a:defRPr sz="2800" kern="1200">
                <a:solidFill>
                  <a:schemeClr val="tx1"/>
                </a:solidFill>
                <a:latin typeface="Georgia" panose="02040502050405020303" pitchFamily="18"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1800" u="sng" dirty="0">
                <a:solidFill>
                  <a:srgbClr val="112E51"/>
                </a:solidFill>
                <a:latin typeface="Georgia" panose="02040502050405020303" pitchFamily="18" charset="0"/>
                <a:ea typeface="Cambria"/>
              </a:rPr>
              <a:t>19 Federal Agencies</a:t>
            </a:r>
            <a:r>
              <a:rPr lang="en-US" sz="1800" dirty="0">
                <a:solidFill>
                  <a:srgbClr val="112E51"/>
                </a:solidFill>
                <a:latin typeface="Georgia" panose="02040502050405020303" pitchFamily="18" charset="0"/>
                <a:ea typeface="Cambria"/>
              </a:rPr>
              <a:t>:</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AmeriCorps</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Agriculture </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Commerce</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Defense</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Education</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Energy</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Health and Human Services</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Homeland Security</a:t>
            </a:r>
          </a:p>
          <a:p>
            <a:pPr marL="569913" indent="-225425">
              <a:spcBef>
                <a:spcPts val="0"/>
              </a:spcBef>
              <a:spcAft>
                <a:spcPts val="1200"/>
              </a:spcAft>
            </a:pPr>
            <a:r>
              <a:rPr lang="en-US" sz="1600" b="0" dirty="0">
                <a:solidFill>
                  <a:srgbClr val="112E51"/>
                </a:solidFill>
                <a:latin typeface="Georgia" panose="02040502050405020303" pitchFamily="18" charset="0"/>
                <a:ea typeface="Cambria"/>
                <a:cs typeface="Arial"/>
              </a:rPr>
              <a:t>US Department of Housing and Urban Development</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Interior</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Justice</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Labor</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Transportation</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Department of Veterans Affairs</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General Services Administration</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Office of Management and Budget</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Social Security Administration</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US Postal Office</a:t>
            </a:r>
          </a:p>
          <a:p>
            <a:pPr marL="574675" indent="-228600">
              <a:spcBef>
                <a:spcPts val="0"/>
              </a:spcBef>
              <a:spcAft>
                <a:spcPts val="1200"/>
              </a:spcAft>
            </a:pPr>
            <a:r>
              <a:rPr lang="en-US" sz="1600" b="0" dirty="0">
                <a:solidFill>
                  <a:srgbClr val="112E51"/>
                </a:solidFill>
                <a:latin typeface="Georgia" panose="02040502050405020303" pitchFamily="18" charset="0"/>
                <a:ea typeface="Cambria"/>
                <a:cs typeface="Arial"/>
              </a:rPr>
              <a:t>White House Office on Faith-Based and Neighborhood Partnerships</a:t>
            </a:r>
            <a:endParaRPr lang="en-US" sz="1800" dirty="0">
              <a:solidFill>
                <a:srgbClr val="112E51"/>
              </a:solidFill>
              <a:latin typeface="Georgia" panose="02040502050405020303" pitchFamily="18" charset="0"/>
              <a:ea typeface="Cambria"/>
            </a:endParaRPr>
          </a:p>
        </p:txBody>
      </p:sp>
      <p:sp>
        <p:nvSpPr>
          <p:cNvPr id="10" name="Title 1">
            <a:extLst>
              <a:ext uri="{FF2B5EF4-FFF2-40B4-BE49-F238E27FC236}">
                <a16:creationId xmlns:a16="http://schemas.microsoft.com/office/drawing/2014/main" id="{0A95F578-DDBF-B449-8D8A-E39FB1FDA366}"/>
              </a:ext>
            </a:extLst>
          </p:cNvPr>
          <p:cNvSpPr>
            <a:spLocks noGrp="1"/>
          </p:cNvSpPr>
          <p:nvPr>
            <p:ph type="title"/>
          </p:nvPr>
        </p:nvSpPr>
        <p:spPr>
          <a:xfrm>
            <a:off x="629921" y="722142"/>
            <a:ext cx="12191999"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US Interagency Council on Homelessness</a:t>
            </a:r>
            <a:endParaRPr lang="en-US" sz="3600" b="1" i="0" dirty="0">
              <a:solidFill>
                <a:srgbClr val="112E51"/>
              </a:solidFill>
              <a:effectLst/>
              <a:latin typeface="Georgia" panose="02040502050405020303" pitchFamily="18" charset="0"/>
              <a:ea typeface="Cambria"/>
            </a:endParaRPr>
          </a:p>
        </p:txBody>
      </p:sp>
    </p:spTree>
    <p:extLst>
      <p:ext uri="{BB962C8B-B14F-4D97-AF65-F5344CB8AC3E}">
        <p14:creationId xmlns:p14="http://schemas.microsoft.com/office/powerpoint/2010/main" val="128302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a:xfrm>
            <a:off x="1" y="607842"/>
            <a:ext cx="12191999"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Background/Data- Homeless</a:t>
            </a:r>
            <a:endParaRPr lang="en-US" sz="3600" b="1" i="0" dirty="0">
              <a:solidFill>
                <a:srgbClr val="112E51"/>
              </a:solidFill>
              <a:effectLst/>
              <a:latin typeface="Georgia" panose="02040502050405020303" pitchFamily="18" charset="0"/>
              <a:ea typeface="Cambria"/>
            </a:endParaRP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71843" y="1826495"/>
            <a:ext cx="11900170" cy="4894481"/>
          </a:xfrm>
        </p:spPr>
        <p:txBody>
          <a:bodyPr vert="horz" lIns="91440" tIns="45720" rIns="91440" bIns="45720" rtlCol="0" anchor="t">
            <a:noAutofit/>
          </a:bodyPr>
          <a:lstStyle/>
          <a:p>
            <a:pPr marL="0" indent="0">
              <a:spcBef>
                <a:spcPts val="0"/>
              </a:spcBef>
              <a:buNone/>
            </a:pPr>
            <a:r>
              <a:rPr lang="en-US" sz="1800" dirty="0">
                <a:solidFill>
                  <a:srgbClr val="112E51"/>
                </a:solidFill>
                <a:latin typeface="Georgia" panose="02040502050405020303" pitchFamily="18" charset="0"/>
                <a:ea typeface="Cambria"/>
                <a:cs typeface="Arial" panose="020B0604020202020204" pitchFamily="34" charset="0"/>
              </a:rPr>
              <a:t>State of Homelessness</a:t>
            </a:r>
            <a:endParaRPr lang="en-US" sz="18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582,500 individuals experienced homelessness (Housing and Urban Development (HUD) Point in Time Survey, 2022)</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60% were sheltered, 40% unsheltered (3.4% increase in unsheltered homelessness; 1.6% decrease in sheltered)</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Veteran homelessness- declined 11% from 2020 and 2022; but 55% reduction since 2009</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0" indent="0">
              <a:spcBef>
                <a:spcPts val="0"/>
              </a:spcBef>
              <a:buNone/>
            </a:pPr>
            <a:r>
              <a:rPr lang="en-US" sz="1800" dirty="0">
                <a:solidFill>
                  <a:srgbClr val="112E51"/>
                </a:solidFill>
                <a:latin typeface="Georgia" panose="02040502050405020303" pitchFamily="18" charset="0"/>
                <a:ea typeface="Cambria"/>
                <a:cs typeface="Arial" panose="020B0604020202020204" pitchFamily="34" charset="0"/>
              </a:rPr>
              <a:t>Key Situations</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US Interagency Council on Homelessness (USICH)- Released All In, December 2022 calling for a 25% overall reduction by 2025</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ALL INside was publicly announced in May 2023; unsheltered homelessness focus (Trending up since 2015)</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5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71843" y="1826495"/>
            <a:ext cx="11900170" cy="4894481"/>
          </a:xfrm>
        </p:spPr>
        <p:txBody>
          <a:bodyPr vert="horz" lIns="91440" tIns="45720" rIns="91440" bIns="45720" rtlCol="0" anchor="t">
            <a:noAutofit/>
          </a:bodyPr>
          <a:lstStyle/>
          <a:p>
            <a:pPr marL="0" indent="0">
              <a:spcBef>
                <a:spcPts val="0"/>
              </a:spcBef>
              <a:buNone/>
            </a:pPr>
            <a:r>
              <a:rPr lang="en-US" sz="1800" dirty="0">
                <a:solidFill>
                  <a:srgbClr val="112E51"/>
                </a:solidFill>
                <a:latin typeface="Georgia" panose="02040502050405020303" pitchFamily="18" charset="0"/>
                <a:ea typeface="Cambria"/>
                <a:cs typeface="Arial" panose="020B0604020202020204" pitchFamily="34" charset="0"/>
              </a:rPr>
              <a:t>Annual Homelessness Assessment Report (AHAR) to Congress-</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HUD-</a:t>
            </a:r>
          </a:p>
          <a:p>
            <a:pPr marL="1290714" lvl="3" indent="-342900">
              <a:spcBef>
                <a:spcPts val="0"/>
              </a:spcBef>
            </a:pPr>
            <a:r>
              <a:rPr lang="en-US" sz="1600" dirty="0">
                <a:solidFill>
                  <a:srgbClr val="112E51"/>
                </a:solidFill>
                <a:ea typeface="Cambria"/>
                <a:cs typeface="Arial" panose="020B0604020202020204" pitchFamily="34" charset="0"/>
              </a:rPr>
              <a:t>Owner of the </a:t>
            </a:r>
            <a:r>
              <a:rPr lang="en-US" sz="1600" b="0" dirty="0">
                <a:solidFill>
                  <a:srgbClr val="112E51"/>
                </a:solidFill>
                <a:latin typeface="Georgia" panose="02040502050405020303" pitchFamily="18" charset="0"/>
                <a:ea typeface="Cambria"/>
                <a:cs typeface="Arial" panose="020B0604020202020204" pitchFamily="34" charset="0"/>
              </a:rPr>
              <a:t>Homeless Management Information System (HMIS)- Requires HMIS Entry from these HUD Grants:</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Continuum of Care</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Emergency Solutions Grant</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HHS- </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Projects for Assistance in Transition from Homelessness (PATH)</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SSI/SSDI Outreach, Access, and Recovery (SOAR)</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Runaway and Homeless Youth (RHY)</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VA-</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HUD-Veterans Affairs Supportive Housing (HUD-VASH)</a:t>
            </a:r>
          </a:p>
          <a:p>
            <a:pPr marL="1290714" lvl="3" indent="-342900">
              <a:spcBef>
                <a:spcPts val="0"/>
              </a:spcBef>
            </a:pPr>
            <a:r>
              <a:rPr lang="en-US" sz="1600" b="0" dirty="0">
                <a:solidFill>
                  <a:srgbClr val="112E51"/>
                </a:solidFill>
                <a:latin typeface="Georgia" panose="02040502050405020303" pitchFamily="18" charset="0"/>
                <a:ea typeface="Cambria"/>
                <a:cs typeface="Arial" panose="020B0604020202020204" pitchFamily="34" charset="0"/>
              </a:rPr>
              <a:t>Supportive Services for Veteran Families (SSVF)</a:t>
            </a:r>
          </a:p>
          <a:p>
            <a:pPr marL="681038" lvl="1" indent="-342900">
              <a:spcBef>
                <a:spcPts val="0"/>
              </a:spcBef>
              <a:buFont typeface="Arial" panose="020B0604020202020204" pitchFamily="34" charset="0"/>
              <a:buChar char="•"/>
            </a:pPr>
            <a:endParaRPr lang="en-US" sz="1600" b="0" dirty="0">
              <a:solidFill>
                <a:srgbClr val="112E51"/>
              </a:solidFill>
              <a:latin typeface="Georgia" panose="02040502050405020303" pitchFamily="18" charset="0"/>
              <a:ea typeface="Cambria"/>
              <a:cs typeface="Arial" panose="020B0604020202020204" pitchFamily="34" charset="0"/>
            </a:endParaRPr>
          </a:p>
          <a:p>
            <a:pPr marL="681038" lvl="1" indent="-342900">
              <a:spcBef>
                <a:spcPts val="0"/>
              </a:spcBef>
              <a:buFont typeface="Arial" panose="020B0604020202020204" pitchFamily="34" charset="0"/>
              <a:buChar char="•"/>
            </a:pPr>
            <a:r>
              <a:rPr lang="en-US" sz="1600" b="0" dirty="0">
                <a:solidFill>
                  <a:srgbClr val="112E51"/>
                </a:solidFill>
                <a:latin typeface="Georgia" panose="02040502050405020303" pitchFamily="18" charset="0"/>
                <a:ea typeface="Cambria"/>
                <a:cs typeface="Arial" panose="020B0604020202020204" pitchFamily="34" charset="0"/>
              </a:rPr>
              <a:t>Other programs also included in HMIS data</a:t>
            </a:r>
          </a:p>
        </p:txBody>
      </p:sp>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9E687184-D31C-F972-5119-CC90A837F0FA}"/>
              </a:ext>
            </a:extLst>
          </p:cNvPr>
          <p:cNvSpPr>
            <a:spLocks noGrp="1"/>
          </p:cNvSpPr>
          <p:nvPr>
            <p:ph type="title"/>
          </p:nvPr>
        </p:nvSpPr>
        <p:spPr>
          <a:xfrm>
            <a:off x="1" y="607842"/>
            <a:ext cx="12191999" cy="845203"/>
          </a:xfrm>
          <a:noFill/>
        </p:spPr>
        <p:txBody>
          <a:bodyPr>
            <a:noAutofit/>
          </a:bodyPr>
          <a:lstStyle/>
          <a:p>
            <a:pPr fontAlgn="base"/>
            <a:r>
              <a:rPr lang="en-US" b="1" i="0" dirty="0">
                <a:solidFill>
                  <a:srgbClr val="00657C"/>
                </a:solidFill>
                <a:effectLst/>
                <a:latin typeface="Helvetica" panose="020B0604020202020204" pitchFamily="34" charset="0"/>
                <a:ea typeface="Cambria"/>
                <a:cs typeface="Helvetica" panose="020B0604020202020204" pitchFamily="34" charset="0"/>
              </a:rPr>
              <a:t> </a:t>
            </a:r>
            <a:r>
              <a:rPr lang="en-US" dirty="0">
                <a:ea typeface="Cambria"/>
              </a:rPr>
              <a:t>    </a:t>
            </a:r>
            <a:r>
              <a:rPr lang="en-US" sz="3600" dirty="0">
                <a:solidFill>
                  <a:srgbClr val="112E51"/>
                </a:solidFill>
                <a:latin typeface="Georgia" panose="02040502050405020303" pitchFamily="18" charset="0"/>
                <a:ea typeface="Cambria"/>
              </a:rPr>
              <a:t>Background/Data- Homeless</a:t>
            </a:r>
            <a:endParaRPr lang="en-US" sz="3600" b="1" i="0" dirty="0">
              <a:solidFill>
                <a:srgbClr val="112E51"/>
              </a:solidFill>
              <a:effectLst/>
              <a:latin typeface="Georgia" panose="02040502050405020303" pitchFamily="18" charset="0"/>
              <a:ea typeface="Cambria"/>
            </a:endParaRPr>
          </a:p>
        </p:txBody>
      </p:sp>
    </p:spTree>
    <p:extLst>
      <p:ext uri="{BB962C8B-B14F-4D97-AF65-F5344CB8AC3E}">
        <p14:creationId xmlns:p14="http://schemas.microsoft.com/office/powerpoint/2010/main" val="32446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67761-F2E2-AF83-75AD-42E6328C597A}"/>
              </a:ext>
            </a:extLst>
          </p:cNvPr>
          <p:cNvSpPr>
            <a:spLocks noGrp="1"/>
          </p:cNvSpPr>
          <p:nvPr>
            <p:ph type="sldNum" sz="quarter" idx="12"/>
          </p:nvPr>
        </p:nvSpPr>
        <p:spPr/>
        <p:txBody>
          <a:bodyPr/>
          <a:lstStyle/>
          <a:p>
            <a:fld id="{9BB03859-88A8-4DA3-94A7-6F0B8F460C13}" type="slidenum">
              <a:rPr lang="en-US" sz="1100" smtClean="0"/>
              <a:t>9</a:t>
            </a:fld>
            <a:endParaRPr lang="en-US" sz="1100" dirty="0"/>
          </a:p>
        </p:txBody>
      </p:sp>
      <p:pic>
        <p:nvPicPr>
          <p:cNvPr id="5" name="Picture 2" descr="Image: Marvin Bolton, a homeless man living in Harlem">
            <a:extLst>
              <a:ext uri="{FF2B5EF4-FFF2-40B4-BE49-F238E27FC236}">
                <a16:creationId xmlns:a16="http://schemas.microsoft.com/office/drawing/2014/main" id="{08773F91-12D7-0DB8-0CC1-2EA63E81DF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09" r="16970"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BAEFD6F-8A37-4BED-5EE3-E1BE23FA9FBF}"/>
              </a:ext>
            </a:extLst>
          </p:cNvPr>
          <p:cNvSpPr>
            <a:spLocks noGrp="1"/>
          </p:cNvSpPr>
          <p:nvPr>
            <p:ph type="title"/>
          </p:nvPr>
        </p:nvSpPr>
        <p:spPr>
          <a:xfrm>
            <a:off x="5135593" y="1207698"/>
            <a:ext cx="6368142" cy="705477"/>
          </a:xfrm>
        </p:spPr>
        <p:txBody>
          <a:bodyPr vert="horz" lIns="91440" tIns="45720" rIns="91440" bIns="45720" rtlCol="0" anchor="b">
            <a:normAutofit/>
          </a:bodyPr>
          <a:lstStyle/>
          <a:p>
            <a:r>
              <a:rPr lang="en-US" sz="3600" b="1" dirty="0">
                <a:solidFill>
                  <a:srgbClr val="112E51"/>
                </a:solidFill>
                <a:latin typeface="Georgia" panose="02040502050405020303" pitchFamily="18" charset="0"/>
              </a:rPr>
              <a:t>Race and Ethnicity </a:t>
            </a:r>
          </a:p>
        </p:txBody>
      </p:sp>
      <p:sp>
        <p:nvSpPr>
          <p:cNvPr id="12" name="Content Placeholder 2">
            <a:extLst>
              <a:ext uri="{FF2B5EF4-FFF2-40B4-BE49-F238E27FC236}">
                <a16:creationId xmlns:a16="http://schemas.microsoft.com/office/drawing/2014/main" id="{2852CA17-F0C3-CDCA-C5B5-5DE0950CBC22}"/>
              </a:ext>
            </a:extLst>
          </p:cNvPr>
          <p:cNvSpPr>
            <a:spLocks noGrp="1"/>
          </p:cNvSpPr>
          <p:nvPr>
            <p:ph sz="half" idx="1"/>
          </p:nvPr>
        </p:nvSpPr>
        <p:spPr>
          <a:xfrm>
            <a:off x="5181601" y="2198914"/>
            <a:ext cx="6368142" cy="3670180"/>
          </a:xfrm>
        </p:spPr>
        <p:txBody>
          <a:bodyPr vert="horz" lIns="0" tIns="45720" rIns="0" bIns="45720" rtlCol="0">
            <a:normAutofit fontScale="85000" lnSpcReduction="20000"/>
          </a:bodyPr>
          <a:lstStyle/>
          <a:p>
            <a:r>
              <a:rPr lang="en-US" b="0" dirty="0">
                <a:solidFill>
                  <a:srgbClr val="112E51"/>
                </a:solidFill>
                <a:latin typeface="Georgia" panose="02040502050405020303" pitchFamily="18" charset="0"/>
              </a:rPr>
              <a:t>Overrepresentation- people who identify as Black, African American, or African, as well as indigenous people (including Native Americans and Pacific Islanders) experiencing homelessness at a higher rate compared to the US population</a:t>
            </a:r>
          </a:p>
          <a:p>
            <a:endParaRPr lang="en-US" b="0" dirty="0">
              <a:solidFill>
                <a:srgbClr val="112E51"/>
              </a:solidFill>
              <a:latin typeface="Georgia" panose="02040502050405020303" pitchFamily="18" charset="0"/>
            </a:endParaRPr>
          </a:p>
          <a:p>
            <a:r>
              <a:rPr lang="en-US" b="0" dirty="0">
                <a:solidFill>
                  <a:srgbClr val="112E51"/>
                </a:solidFill>
                <a:latin typeface="Georgia" panose="02040502050405020303" pitchFamily="18" charset="0"/>
              </a:rPr>
              <a:t>People who identify as Black made up just 12 percent of the total U.S. population but comprised 37 percent of all people experiencing homelessness.</a:t>
            </a:r>
          </a:p>
        </p:txBody>
      </p:sp>
    </p:spTree>
    <p:extLst>
      <p:ext uri="{BB962C8B-B14F-4D97-AF65-F5344CB8AC3E}">
        <p14:creationId xmlns:p14="http://schemas.microsoft.com/office/powerpoint/2010/main" val="258948895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SICH MAIN">
      <a:dk1>
        <a:srgbClr val="112E51"/>
      </a:dk1>
      <a:lt1>
        <a:sysClr val="window" lastClr="FFFFFF"/>
      </a:lt1>
      <a:dk2>
        <a:srgbClr val="323A45"/>
      </a:dk2>
      <a:lt2>
        <a:srgbClr val="F1F1F1"/>
      </a:lt2>
      <a:accent1>
        <a:srgbClr val="981B1E"/>
      </a:accent1>
      <a:accent2>
        <a:srgbClr val="046B99"/>
      </a:accent2>
      <a:accent3>
        <a:srgbClr val="494440"/>
      </a:accent3>
      <a:accent4>
        <a:srgbClr val="FDB81E"/>
      </a:accent4>
      <a:accent5>
        <a:srgbClr val="4472C4"/>
      </a:accent5>
      <a:accent6>
        <a:srgbClr val="2E8540"/>
      </a:accent6>
      <a:hlink>
        <a:srgbClr val="3E94CF"/>
      </a:hlink>
      <a:folHlink>
        <a:srgbClr val="3E94C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T_Council_Slides.potx" id="{5D0F83B9-22BA-48B2-BE2E-06B54323D340}" vid="{4979396F-2014-45A6-A1E8-8C85C489254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7" ma:contentTypeDescription="Create a new document." ma:contentTypeScope="" ma:versionID="1f6186d6f72eb2e96b27b88ddbb9241c">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b025eb7bb66d08367cd7755f4ecf3ab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6487C-6C13-4235-BCC4-6F2279B23795}">
  <ds:schemaRefs>
    <ds:schemaRef ds:uri="http://schemas.microsoft.com/sharepoint/v3/contenttype/forms"/>
  </ds:schemaRefs>
</ds:datastoreItem>
</file>

<file path=customXml/itemProps2.xml><?xml version="1.0" encoding="utf-8"?>
<ds:datastoreItem xmlns:ds="http://schemas.openxmlformats.org/officeDocument/2006/customXml" ds:itemID="{171D6932-74E7-46FD-81F4-464D11687A88}">
  <ds:schemaRefs>
    <ds:schemaRef ds:uri="0befa137-2023-493a-93dc-c654bce899f5"/>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cc8dce2d-2252-42ae-b149-d95c51db113e"/>
    <ds:schemaRef ds:uri="http://www.w3.org/XML/1998/namespace"/>
    <ds:schemaRef ds:uri="http://purl.org/dc/dcmitype/"/>
  </ds:schemaRefs>
</ds:datastoreItem>
</file>

<file path=customXml/itemProps3.xml><?xml version="1.0" encoding="utf-8"?>
<ds:datastoreItem xmlns:ds="http://schemas.openxmlformats.org/officeDocument/2006/customXml" ds:itemID="{31E817EA-4713-4733-A3C3-6F1D1F9292AB}"/>
</file>

<file path=docProps/app.xml><?xml version="1.0" encoding="utf-8"?>
<Properties xmlns="http://schemas.openxmlformats.org/officeDocument/2006/extended-properties" xmlns:vt="http://schemas.openxmlformats.org/officeDocument/2006/docPropsVTypes">
  <Template>office theme</Template>
  <TotalTime>2413</TotalTime>
  <Words>3685</Words>
  <Application>Microsoft Office PowerPoint</Application>
  <PresentationFormat>Widescreen</PresentationFormat>
  <Paragraphs>351</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Calibri</vt:lpstr>
      <vt:lpstr>Calibri Light</vt:lpstr>
      <vt:lpstr>Georgia</vt:lpstr>
      <vt:lpstr>Helvetica</vt:lpstr>
      <vt:lpstr>Open Sans</vt:lpstr>
      <vt:lpstr>tahoma</vt:lpstr>
      <vt:lpstr>Times New Roman</vt:lpstr>
      <vt:lpstr>Wingdings</vt:lpstr>
      <vt:lpstr>2_Office Theme</vt:lpstr>
      <vt:lpstr>Custom Design</vt:lpstr>
      <vt:lpstr>Office Theme</vt:lpstr>
      <vt:lpstr>Strategic Collaborations to Improve the Public Health of the Nation: Addressing Long COVID and Homelessness in the U.S.  February 13, 2024</vt:lpstr>
      <vt:lpstr>Disclosure of Potential Conflicts of Interest</vt:lpstr>
      <vt:lpstr>     Presentation Learning Objectives</vt:lpstr>
      <vt:lpstr>     Homelessness as a Public Health Issue</vt:lpstr>
      <vt:lpstr>     US Interagency Council on Homelessness</vt:lpstr>
      <vt:lpstr>     US Interagency Council on Homelessness</vt:lpstr>
      <vt:lpstr>     Background/Data- Homeless</vt:lpstr>
      <vt:lpstr>     Background/Data- Homeless</vt:lpstr>
      <vt:lpstr>Race and Ethnicity </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b) Engine for Action: ALL INside</vt:lpstr>
      <vt:lpstr>PowerPoint Presentation</vt:lpstr>
      <vt:lpstr> </vt:lpstr>
      <vt:lpstr>Collaborations- Homelessness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Ebersold</dc:creator>
  <cp:lastModifiedBy>Lori Lawrence</cp:lastModifiedBy>
  <cp:revision>142</cp:revision>
  <dcterms:created xsi:type="dcterms:W3CDTF">2023-11-08T16:33:32Z</dcterms:created>
  <dcterms:modified xsi:type="dcterms:W3CDTF">2023-12-11T12:45:20Z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