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4"/>
  </p:notesMasterIdLst>
  <p:sldIdLst>
    <p:sldId id="257" r:id="rId5"/>
    <p:sldId id="258" r:id="rId6"/>
    <p:sldId id="259" r:id="rId7"/>
    <p:sldId id="260" r:id="rId8"/>
    <p:sldId id="295" r:id="rId9"/>
    <p:sldId id="297" r:id="rId10"/>
    <p:sldId id="303" r:id="rId11"/>
    <p:sldId id="293" r:id="rId12"/>
    <p:sldId id="29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0C9276-A41A-E7A6-6089-1D20EEF22E87}" name="Fleischer, David B CTR DHA HC INFORMATICS (USA)" initials="FDBCDHI(" userId="S::david.b.fleischer.ctr@health.mil::a52af055-047c-4ea7-8a1b-d688ebf17e7b" providerId="AD"/>
  <p188:author id="{8750CE8D-EC06-7ED8-14CA-8614573507A2}" name="Sacra, Cindy J CIV DHA HEALTH INFORMATICS (USA)" initials="SCJCDHI(" userId="S::cindy.j.sacra.civ@health.mil::e3cafca3-ad0e-49b7-a555-8f283506cac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B87293A-ECEF-4028-8E26-AD6DD3A60BD7}" v="4" dt="2023-12-13T17:28:45.1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sorterViewPr>
    <p:cViewPr>
      <p:scale>
        <a:sx n="100" d="100"/>
        <a:sy n="100" d="100"/>
      </p:scale>
      <p:origin x="0" y="-124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21"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ri Lawrence" userId="b21a5ecf-8623-48af-bf46-5f14ffdfdf45" providerId="ADAL" clId="{BB87293A-ECEF-4028-8E26-AD6DD3A60BD7}"/>
    <pc:docChg chg="addSld delSld modSld">
      <pc:chgData name="Lori Lawrence" userId="b21a5ecf-8623-48af-bf46-5f14ffdfdf45" providerId="ADAL" clId="{BB87293A-ECEF-4028-8E26-AD6DD3A60BD7}" dt="2023-12-13T17:28:45.191" v="4"/>
      <pc:docMkLst>
        <pc:docMk/>
      </pc:docMkLst>
      <pc:sldChg chg="add del">
        <pc:chgData name="Lori Lawrence" userId="b21a5ecf-8623-48af-bf46-5f14ffdfdf45" providerId="ADAL" clId="{BB87293A-ECEF-4028-8E26-AD6DD3A60BD7}" dt="2023-12-13T17:28:45.191" v="4"/>
        <pc:sldMkLst>
          <pc:docMk/>
          <pc:sldMk cId="721691368" sldId="762"/>
        </pc:sldMkLst>
      </pc:sldChg>
      <pc:sldChg chg="add del">
        <pc:chgData name="Lori Lawrence" userId="b21a5ecf-8623-48af-bf46-5f14ffdfdf45" providerId="ADAL" clId="{BB87293A-ECEF-4028-8E26-AD6DD3A60BD7}" dt="2023-12-13T17:28:45.191" v="4"/>
        <pc:sldMkLst>
          <pc:docMk/>
          <pc:sldMk cId="3254787214" sldId="763"/>
        </pc:sldMkLst>
      </pc:sldChg>
      <pc:sldChg chg="add del">
        <pc:chgData name="Lori Lawrence" userId="b21a5ecf-8623-48af-bf46-5f14ffdfdf45" providerId="ADAL" clId="{BB87293A-ECEF-4028-8E26-AD6DD3A60BD7}" dt="2023-12-13T17:28:45.191" v="4"/>
        <pc:sldMkLst>
          <pc:docMk/>
          <pc:sldMk cId="1082320760" sldId="2147475400"/>
        </pc:sldMkLst>
      </pc:sldChg>
      <pc:sldChg chg="add del">
        <pc:chgData name="Lori Lawrence" userId="b21a5ecf-8623-48af-bf46-5f14ffdfdf45" providerId="ADAL" clId="{BB87293A-ECEF-4028-8E26-AD6DD3A60BD7}" dt="2023-12-13T17:28:45.191" v="4"/>
        <pc:sldMkLst>
          <pc:docMk/>
          <pc:sldMk cId="1526049649" sldId="2147475403"/>
        </pc:sldMkLst>
      </pc:sldChg>
      <pc:sldChg chg="add del">
        <pc:chgData name="Lori Lawrence" userId="b21a5ecf-8623-48af-bf46-5f14ffdfdf45" providerId="ADAL" clId="{BB87293A-ECEF-4028-8E26-AD6DD3A60BD7}" dt="2023-12-13T17:28:45.191" v="4"/>
        <pc:sldMkLst>
          <pc:docMk/>
          <pc:sldMk cId="3327129046" sldId="2147475417"/>
        </pc:sldMkLst>
      </pc:sldChg>
      <pc:sldChg chg="add del">
        <pc:chgData name="Lori Lawrence" userId="b21a5ecf-8623-48af-bf46-5f14ffdfdf45" providerId="ADAL" clId="{BB87293A-ECEF-4028-8E26-AD6DD3A60BD7}" dt="2023-12-13T17:28:45.191" v="4"/>
        <pc:sldMkLst>
          <pc:docMk/>
          <pc:sldMk cId="2825579025" sldId="2147475422"/>
        </pc:sldMkLst>
      </pc:sldChg>
      <pc:sldChg chg="addSp delSp add del delDesignElem">
        <pc:chgData name="Lori Lawrence" userId="b21a5ecf-8623-48af-bf46-5f14ffdfdf45" providerId="ADAL" clId="{BB87293A-ECEF-4028-8E26-AD6DD3A60BD7}" dt="2023-12-13T17:28:45.191" v="4"/>
        <pc:sldMkLst>
          <pc:docMk/>
          <pc:sldMk cId="1168366713" sldId="2147479201"/>
        </pc:sldMkLst>
        <pc:spChg chg="add del">
          <ac:chgData name="Lori Lawrence" userId="b21a5ecf-8623-48af-bf46-5f14ffdfdf45" providerId="ADAL" clId="{BB87293A-ECEF-4028-8E26-AD6DD3A60BD7}" dt="2023-12-13T17:27:49.071" v="2"/>
          <ac:spMkLst>
            <pc:docMk/>
            <pc:sldMk cId="1168366713" sldId="2147479201"/>
            <ac:spMk id="11" creationId="{04812C46-200A-4DEB-A05E-3ED6C68C2387}"/>
          </ac:spMkLst>
        </pc:spChg>
        <pc:spChg chg="add del">
          <ac:chgData name="Lori Lawrence" userId="b21a5ecf-8623-48af-bf46-5f14ffdfdf45" providerId="ADAL" clId="{BB87293A-ECEF-4028-8E26-AD6DD3A60BD7}" dt="2023-12-13T17:27:49.071" v="2"/>
          <ac:spMkLst>
            <pc:docMk/>
            <pc:sldMk cId="1168366713" sldId="2147479201"/>
            <ac:spMk id="13" creationId="{D1EA859B-E555-4109-94F3-6700E046E008}"/>
          </ac:spMkLst>
        </pc:spChg>
      </pc:sldChg>
      <pc:sldChg chg="add del">
        <pc:chgData name="Lori Lawrence" userId="b21a5ecf-8623-48af-bf46-5f14ffdfdf45" providerId="ADAL" clId="{BB87293A-ECEF-4028-8E26-AD6DD3A60BD7}" dt="2023-12-13T17:28:45.191" v="4"/>
        <pc:sldMkLst>
          <pc:docMk/>
          <pc:sldMk cId="4200481971" sldId="2147479617"/>
        </pc:sldMkLst>
      </pc:sldChg>
      <pc:sldChg chg="add del">
        <pc:chgData name="Lori Lawrence" userId="b21a5ecf-8623-48af-bf46-5f14ffdfdf45" providerId="ADAL" clId="{BB87293A-ECEF-4028-8E26-AD6DD3A60BD7}" dt="2023-12-13T17:28:45.191" v="4"/>
        <pc:sldMkLst>
          <pc:docMk/>
          <pc:sldMk cId="2680912214" sldId="2147479618"/>
        </pc:sldMkLst>
      </pc:sldChg>
      <pc:sldChg chg="add del">
        <pc:chgData name="Lori Lawrence" userId="b21a5ecf-8623-48af-bf46-5f14ffdfdf45" providerId="ADAL" clId="{BB87293A-ECEF-4028-8E26-AD6DD3A60BD7}" dt="2023-12-13T17:28:45.191" v="4"/>
        <pc:sldMkLst>
          <pc:docMk/>
          <pc:sldMk cId="3859774159" sldId="2147479619"/>
        </pc:sldMkLst>
      </pc:sldChg>
      <pc:sldChg chg="add del">
        <pc:chgData name="Lori Lawrence" userId="b21a5ecf-8623-48af-bf46-5f14ffdfdf45" providerId="ADAL" clId="{BB87293A-ECEF-4028-8E26-AD6DD3A60BD7}" dt="2023-12-13T17:28:45.191" v="4"/>
        <pc:sldMkLst>
          <pc:docMk/>
          <pc:sldMk cId="3276730365" sldId="2147479621"/>
        </pc:sldMkLst>
      </pc:sldChg>
      <pc:sldChg chg="add del">
        <pc:chgData name="Lori Lawrence" userId="b21a5ecf-8623-48af-bf46-5f14ffdfdf45" providerId="ADAL" clId="{BB87293A-ECEF-4028-8E26-AD6DD3A60BD7}" dt="2023-12-13T17:28:45.191" v="4"/>
        <pc:sldMkLst>
          <pc:docMk/>
          <pc:sldMk cId="2168869002" sldId="2147479622"/>
        </pc:sldMkLst>
      </pc:sldChg>
      <pc:sldChg chg="add del">
        <pc:chgData name="Lori Lawrence" userId="b21a5ecf-8623-48af-bf46-5f14ffdfdf45" providerId="ADAL" clId="{BB87293A-ECEF-4028-8E26-AD6DD3A60BD7}" dt="2023-12-13T17:28:45.191" v="4"/>
        <pc:sldMkLst>
          <pc:docMk/>
          <pc:sldMk cId="3172572839" sldId="2147479623"/>
        </pc:sldMkLst>
      </pc:sldChg>
      <pc:sldChg chg="add del">
        <pc:chgData name="Lori Lawrence" userId="b21a5ecf-8623-48af-bf46-5f14ffdfdf45" providerId="ADAL" clId="{BB87293A-ECEF-4028-8E26-AD6DD3A60BD7}" dt="2023-12-13T17:28:45.191" v="4"/>
        <pc:sldMkLst>
          <pc:docMk/>
          <pc:sldMk cId="703703431" sldId="2147479624"/>
        </pc:sldMkLst>
      </pc:sldChg>
      <pc:sldChg chg="add del">
        <pc:chgData name="Lori Lawrence" userId="b21a5ecf-8623-48af-bf46-5f14ffdfdf45" providerId="ADAL" clId="{BB87293A-ECEF-4028-8E26-AD6DD3A60BD7}" dt="2023-12-13T17:28:45.191" v="4"/>
        <pc:sldMkLst>
          <pc:docMk/>
          <pc:sldMk cId="336194316" sldId="2147479625"/>
        </pc:sldMkLst>
      </pc:sldChg>
      <pc:sldChg chg="add del">
        <pc:chgData name="Lori Lawrence" userId="b21a5ecf-8623-48af-bf46-5f14ffdfdf45" providerId="ADAL" clId="{BB87293A-ECEF-4028-8E26-AD6DD3A60BD7}" dt="2023-12-13T17:28:45.191" v="4"/>
        <pc:sldMkLst>
          <pc:docMk/>
          <pc:sldMk cId="3410005269" sldId="2147479626"/>
        </pc:sldMkLst>
      </pc:sldChg>
      <pc:sldChg chg="add del">
        <pc:chgData name="Lori Lawrence" userId="b21a5ecf-8623-48af-bf46-5f14ffdfdf45" providerId="ADAL" clId="{BB87293A-ECEF-4028-8E26-AD6DD3A60BD7}" dt="2023-12-13T17:28:45.191" v="4"/>
        <pc:sldMkLst>
          <pc:docMk/>
          <pc:sldMk cId="3353219796" sldId="2147479627"/>
        </pc:sldMkLst>
      </pc:sldChg>
      <pc:sldChg chg="add del modTransition">
        <pc:chgData name="Lori Lawrence" userId="b21a5ecf-8623-48af-bf46-5f14ffdfdf45" providerId="ADAL" clId="{BB87293A-ECEF-4028-8E26-AD6DD3A60BD7}" dt="2023-12-13T17:28:45.191" v="4"/>
        <pc:sldMkLst>
          <pc:docMk/>
          <pc:sldMk cId="2913722733" sldId="2147479628"/>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1ABC4B-497D-4C34-837B-338669E8C4BE}" type="datetimeFigureOut">
              <a:rPr lang="en-US" smtClean="0"/>
              <a:t>12/13/2023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85E155-613D-4EFC-BB55-A22FEE06EF1B}" type="slidenum">
              <a:rPr lang="en-US" smtClean="0"/>
              <a:t>‹#›</a:t>
            </a:fld>
            <a:endParaRPr lang="en-US"/>
          </a:p>
        </p:txBody>
      </p:sp>
    </p:spTree>
    <p:extLst>
      <p:ext uri="{BB962C8B-B14F-4D97-AF65-F5344CB8AC3E}">
        <p14:creationId xmlns:p14="http://schemas.microsoft.com/office/powerpoint/2010/main" val="3905862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Welcome</a:t>
            </a:r>
            <a:r>
              <a:rPr lang="en-US" baseline="0" dirty="0"/>
              <a:t> to the new DHA PowerPoint template. Each slide contains helpful information for making the entire presentation user-friendly and accessible to people of all abilities. **Disclaimer** Additional remediation is required after you add content to this template to ensure 508 compliance.</a:t>
            </a:r>
          </a:p>
          <a:p>
            <a:endParaRPr lang="en-US" baseline="0" dirty="0"/>
          </a:p>
          <a:p>
            <a:r>
              <a:rPr lang="en-US" baseline="0" dirty="0"/>
              <a:t>Please note: if your presentation is being presented online, the PowerPoint file must be converted and remediated as a PDF.</a:t>
            </a:r>
            <a:endParaRPr lang="en-US" dirty="0"/>
          </a:p>
        </p:txBody>
      </p:sp>
    </p:spTree>
    <p:extLst>
      <p:ext uri="{BB962C8B-B14F-4D97-AF65-F5344CB8AC3E}">
        <p14:creationId xmlns:p14="http://schemas.microsoft.com/office/powerpoint/2010/main" val="2673287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Graphs need to have</a:t>
            </a:r>
            <a:r>
              <a:rPr lang="en-US" baseline="0" dirty="0"/>
              <a:t> data labels formatted to be Franklin Gothic Book 10. </a:t>
            </a:r>
            <a:r>
              <a:rPr lang="en-US" dirty="0"/>
              <a:t>I</a:t>
            </a:r>
            <a:r>
              <a:rPr lang="en-US" baseline="0" dirty="0"/>
              <a:t>mages of charts or graphs created in other applications may not accurately convey all necessary information to participants. Use the chart feature of PowerPoint to add these type of graphics to the slide. Doing this exposes the tabular (Excel) information to participants who may not be able to see the image. Select the Insert tab, then Chart. Select the type of chart to include.</a:t>
            </a:r>
            <a:br>
              <a:rPr lang="en-US" baseline="0" dirty="0"/>
            </a:br>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Assign a title, legend, and axis labels to each chart.</a:t>
            </a:r>
            <a:endParaRPr lang="en-US" dirty="0"/>
          </a:p>
          <a:p>
            <a:endParaRPr lang="en-US" dirty="0"/>
          </a:p>
        </p:txBody>
      </p:sp>
    </p:spTree>
    <p:extLst>
      <p:ext uri="{BB962C8B-B14F-4D97-AF65-F5344CB8AC3E}">
        <p14:creationId xmlns:p14="http://schemas.microsoft.com/office/powerpoint/2010/main" val="15676199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Graphs need to have</a:t>
            </a:r>
            <a:r>
              <a:rPr lang="en-US" baseline="0" dirty="0"/>
              <a:t> data labels formatted to be Franklin Gothic Book 10. </a:t>
            </a:r>
            <a:r>
              <a:rPr lang="en-US" dirty="0"/>
              <a:t>I</a:t>
            </a:r>
            <a:r>
              <a:rPr lang="en-US" baseline="0" dirty="0"/>
              <a:t>mages of charts or graphs created in other applications may not accurately convey all necessary information to participants. Use the chart feature of PowerPoint to add these type of graphics to the slide. Doing this exposes the tabular (Excel) information to participants who may not be able to see the image. Select the Insert tab, then Chart. Select the type of chart to include.</a:t>
            </a:r>
            <a:br>
              <a:rPr lang="en-US" baseline="0" dirty="0"/>
            </a:br>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Assign a title, legend, and axis labels to each chart.</a:t>
            </a:r>
            <a:endParaRPr lang="en-US" dirty="0"/>
          </a:p>
          <a:p>
            <a:endParaRPr lang="en-US" dirty="0"/>
          </a:p>
        </p:txBody>
      </p:sp>
    </p:spTree>
    <p:extLst>
      <p:ext uri="{BB962C8B-B14F-4D97-AF65-F5344CB8AC3E}">
        <p14:creationId xmlns:p14="http://schemas.microsoft.com/office/powerpoint/2010/main" val="21631708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Graphs need to have</a:t>
            </a:r>
            <a:r>
              <a:rPr lang="en-US" baseline="0" dirty="0"/>
              <a:t> data labels formatted to be Franklin Gothic Book 10. </a:t>
            </a:r>
            <a:r>
              <a:rPr lang="en-US" dirty="0"/>
              <a:t>I</a:t>
            </a:r>
            <a:r>
              <a:rPr lang="en-US" baseline="0" dirty="0"/>
              <a:t>mages of charts or graphs created in other applications may not accurately convey all necessary information to participants. Use the chart feature of PowerPoint to add these type of graphics to the slide. Doing this exposes the tabular (Excel) information to participants who may not be able to see the image. Select the Insert tab, then Chart. Select the type of chart to include.</a:t>
            </a:r>
            <a:br>
              <a:rPr lang="en-US" baseline="0" dirty="0"/>
            </a:br>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Assign a title, legend, and axis labels to each chart.</a:t>
            </a:r>
            <a:endParaRPr lang="en-US" dirty="0"/>
          </a:p>
          <a:p>
            <a:endParaRPr lang="en-US" dirty="0"/>
          </a:p>
        </p:txBody>
      </p:sp>
    </p:spTree>
    <p:extLst>
      <p:ext uri="{BB962C8B-B14F-4D97-AF65-F5344CB8AC3E}">
        <p14:creationId xmlns:p14="http://schemas.microsoft.com/office/powerpoint/2010/main" val="3150605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Graphs need to have</a:t>
            </a:r>
            <a:r>
              <a:rPr lang="en-US" baseline="0" dirty="0"/>
              <a:t> data labels formatted to be Franklin Gothic Book 10. </a:t>
            </a:r>
            <a:r>
              <a:rPr lang="en-US" dirty="0"/>
              <a:t>I</a:t>
            </a:r>
            <a:r>
              <a:rPr lang="en-US" baseline="0" dirty="0"/>
              <a:t>mages of charts or graphs created in other applications may not accurately convey all necessary information to participants. Use the chart feature of PowerPoint to add these type of graphics to the slide. Doing this exposes the tabular (Excel) information to participants who may not be able to see the image. Select the Insert tab, then Chart. Select the type of chart to include.</a:t>
            </a:r>
            <a:br>
              <a:rPr lang="en-US" baseline="0" dirty="0"/>
            </a:br>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Assign a title, legend, and axis labels to each chart.</a:t>
            </a:r>
            <a:endParaRPr lang="en-US" dirty="0"/>
          </a:p>
          <a:p>
            <a:endParaRPr lang="en-US" dirty="0"/>
          </a:p>
        </p:txBody>
      </p:sp>
    </p:spTree>
    <p:extLst>
      <p:ext uri="{BB962C8B-B14F-4D97-AF65-F5344CB8AC3E}">
        <p14:creationId xmlns:p14="http://schemas.microsoft.com/office/powerpoint/2010/main" val="41787835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Graphs need to have</a:t>
            </a:r>
            <a:r>
              <a:rPr lang="en-US" baseline="0" dirty="0"/>
              <a:t> data labels formatted to be Franklin Gothic Book 10. </a:t>
            </a:r>
            <a:r>
              <a:rPr lang="en-US" dirty="0"/>
              <a:t>I</a:t>
            </a:r>
            <a:r>
              <a:rPr lang="en-US" baseline="0" dirty="0"/>
              <a:t>mages of charts or graphs created in other applications may not accurately convey all necessary information to participants. Use the chart feature of PowerPoint to add these type of graphics to the slide. Doing this exposes the tabular (Excel) information to participants who may not be able to see the image. Select the Insert tab, then Chart. Select the type of chart to include.</a:t>
            </a:r>
            <a:br>
              <a:rPr lang="en-US" baseline="0" dirty="0"/>
            </a:br>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Assign a title, legend, and axis labels to each chart.</a:t>
            </a:r>
            <a:endParaRPr lang="en-US" dirty="0"/>
          </a:p>
          <a:p>
            <a:endParaRPr lang="en-US" dirty="0"/>
          </a:p>
        </p:txBody>
      </p:sp>
    </p:spTree>
    <p:extLst>
      <p:ext uri="{BB962C8B-B14F-4D97-AF65-F5344CB8AC3E}">
        <p14:creationId xmlns:p14="http://schemas.microsoft.com/office/powerpoint/2010/main" val="2311036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Graphs need to have</a:t>
            </a:r>
            <a:r>
              <a:rPr lang="en-US" baseline="0" dirty="0"/>
              <a:t> data labels formatted to be Franklin Gothic Book 10. </a:t>
            </a:r>
            <a:r>
              <a:rPr lang="en-US" dirty="0"/>
              <a:t>I</a:t>
            </a:r>
            <a:r>
              <a:rPr lang="en-US" baseline="0" dirty="0"/>
              <a:t>mages of charts or graphs created in other applications may not accurately convey all necessary information to participants. Use the chart feature of PowerPoint to add these type of graphics to the slide. Doing this exposes the tabular (Excel) information to participants who may not be able to see the image. Select the Insert tab, then Chart. Select the type of chart to include.</a:t>
            </a:r>
            <a:br>
              <a:rPr lang="en-US" baseline="0" dirty="0"/>
            </a:br>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Assign a title, legend, and axis labels to each chart.</a:t>
            </a:r>
            <a:endParaRPr lang="en-US" dirty="0"/>
          </a:p>
          <a:p>
            <a:endParaRPr lang="en-US" dirty="0"/>
          </a:p>
        </p:txBody>
      </p:sp>
    </p:spTree>
    <p:extLst>
      <p:ext uri="{BB962C8B-B14F-4D97-AF65-F5344CB8AC3E}">
        <p14:creationId xmlns:p14="http://schemas.microsoft.com/office/powerpoint/2010/main" val="32177476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Graphs need to have</a:t>
            </a:r>
            <a:r>
              <a:rPr lang="en-US" baseline="0" dirty="0"/>
              <a:t> data labels formatted to be Franklin Gothic Book 10. </a:t>
            </a:r>
            <a:r>
              <a:rPr lang="en-US" dirty="0"/>
              <a:t>I</a:t>
            </a:r>
            <a:r>
              <a:rPr lang="en-US" baseline="0" dirty="0"/>
              <a:t>mages of charts or graphs created in other applications may not accurately convey all necessary information to participants. Use the chart feature of PowerPoint to add these type of graphics to the slide. Doing this exposes the tabular (Excel) information to participants who may not be able to see the image. Select the Insert tab, then Chart. Select the type of chart to include.</a:t>
            </a:r>
            <a:br>
              <a:rPr lang="en-US" baseline="0" dirty="0"/>
            </a:br>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Assign a title, legend, and axis labels to each chart.</a:t>
            </a:r>
            <a:endParaRPr lang="en-US" dirty="0"/>
          </a:p>
          <a:p>
            <a:endParaRPr lang="en-US" dirty="0"/>
          </a:p>
        </p:txBody>
      </p:sp>
    </p:spTree>
    <p:extLst>
      <p:ext uri="{BB962C8B-B14F-4D97-AF65-F5344CB8AC3E}">
        <p14:creationId xmlns:p14="http://schemas.microsoft.com/office/powerpoint/2010/main" val="184147381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Graphs need to have</a:t>
            </a:r>
            <a:r>
              <a:rPr lang="en-US" baseline="0" dirty="0"/>
              <a:t> data labels formatted to be Franklin Gothic Book 10. </a:t>
            </a:r>
            <a:r>
              <a:rPr lang="en-US" dirty="0"/>
              <a:t>I</a:t>
            </a:r>
            <a:r>
              <a:rPr lang="en-US" baseline="0" dirty="0"/>
              <a:t>mages of charts or graphs created in other applications may not accurately convey all necessary information to participants. Use the chart feature of PowerPoint to add these type of graphics to the slide. Doing this exposes the tabular (Excel) information to participants who may not be able to see the image. Select the Insert tab, then Chart. Select the type of chart to include.</a:t>
            </a:r>
            <a:br>
              <a:rPr lang="en-US" baseline="0" dirty="0"/>
            </a:br>
            <a:endParaRPr lang="en-US" baseline="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a:t>Assign a title, legend, and axis labels to each chart.</a:t>
            </a:r>
            <a:endParaRPr lang="en-US" dirty="0"/>
          </a:p>
          <a:p>
            <a:endParaRPr lang="en-US" dirty="0"/>
          </a:p>
        </p:txBody>
      </p:sp>
    </p:spTree>
    <p:extLst>
      <p:ext uri="{BB962C8B-B14F-4D97-AF65-F5344CB8AC3E}">
        <p14:creationId xmlns:p14="http://schemas.microsoft.com/office/powerpoint/2010/main" val="2759595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66799" y="3381376"/>
            <a:ext cx="10058400" cy="1470025"/>
          </a:xfrm>
        </p:spPr>
        <p:txBody>
          <a:bodyPr>
            <a:normAutofit/>
          </a:bodyPr>
          <a:lstStyle>
            <a:lvl1pPr>
              <a:defRPr sz="4267" b="1" baseline="0">
                <a:solidFill>
                  <a:srgbClr val="092068"/>
                </a:solidFill>
                <a:latin typeface="Franklin Gothic Medium" panose="020B0603020102020204" pitchFamily="34" charset="0"/>
              </a:defRPr>
            </a:lvl1pPr>
          </a:lstStyle>
          <a:p>
            <a:r>
              <a:rPr lang="en-US"/>
              <a:t>Title, Franklin Gothic Medium, 32pt</a:t>
            </a:r>
          </a:p>
        </p:txBody>
      </p:sp>
      <p:sp>
        <p:nvSpPr>
          <p:cNvPr id="3" name="Subtitle 2"/>
          <p:cNvSpPr>
            <a:spLocks noGrp="1"/>
          </p:cNvSpPr>
          <p:nvPr>
            <p:ph type="subTitle" idx="1" hasCustomPrompt="1"/>
          </p:nvPr>
        </p:nvSpPr>
        <p:spPr>
          <a:xfrm>
            <a:off x="1828799" y="4851400"/>
            <a:ext cx="8534400" cy="1219200"/>
          </a:xfrm>
        </p:spPr>
        <p:txBody>
          <a:bodyPr>
            <a:normAutofit/>
          </a:bodyPr>
          <a:lstStyle>
            <a:lvl1pPr marL="0" indent="0" algn="ctr">
              <a:buNone/>
              <a:defRPr sz="3200" b="1" baseline="0">
                <a:solidFill>
                  <a:srgbClr val="454545"/>
                </a:solidFill>
                <a:latin typeface="Franklin Gothic Book" panose="020B0503020102020204" pitchFamily="34" charset="0"/>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Presenter Name</a:t>
            </a:r>
            <a:br>
              <a:rPr lang="en-US"/>
            </a:br>
            <a:r>
              <a:rPr lang="en-US"/>
              <a:t>Month DD, YYYY</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65686" y="603250"/>
            <a:ext cx="2460625" cy="2460625"/>
          </a:xfrm>
          <a:prstGeom prst="rect">
            <a:avLst/>
          </a:prstGeom>
        </p:spPr>
      </p:pic>
      <p:sp>
        <p:nvSpPr>
          <p:cNvPr id="5" name="TextBox 4">
            <a:extLst>
              <a:ext uri="{FF2B5EF4-FFF2-40B4-BE49-F238E27FC236}">
                <a16:creationId xmlns:a16="http://schemas.microsoft.com/office/drawing/2014/main" id="{37E0B9C0-D110-2B90-B42D-4930929A6315}"/>
              </a:ext>
            </a:extLst>
          </p:cNvPr>
          <p:cNvSpPr txBox="1"/>
          <p:nvPr userDrawn="1"/>
        </p:nvSpPr>
        <p:spPr>
          <a:xfrm>
            <a:off x="5130798" y="232372"/>
            <a:ext cx="1930400" cy="707886"/>
          </a:xfrm>
          <a:prstGeom prst="rect">
            <a:avLst/>
          </a:prstGeom>
          <a:noFill/>
        </p:spPr>
        <p:txBody>
          <a:bodyPr wrap="square" rtlCol="0">
            <a:spAutoFit/>
          </a:bodyPr>
          <a:lstStyle/>
          <a:p>
            <a:r>
              <a:rPr lang="en-US" sz="1600" b="1">
                <a:solidFill>
                  <a:srgbClr val="00B050"/>
                </a:solidFill>
              </a:rPr>
              <a:t>UNCLASSIFIED</a:t>
            </a:r>
            <a:r>
              <a:rPr lang="en-US" sz="1600" b="1"/>
              <a:t>/</a:t>
            </a:r>
            <a:r>
              <a:rPr lang="en-US" sz="1600" b="1">
                <a:solidFill>
                  <a:srgbClr val="7030A0"/>
                </a:solidFill>
              </a:rPr>
              <a:t>CUI</a:t>
            </a:r>
          </a:p>
          <a:p>
            <a:endParaRPr lang="en-US" sz="2400"/>
          </a:p>
        </p:txBody>
      </p:sp>
    </p:spTree>
    <p:extLst>
      <p:ext uri="{BB962C8B-B14F-4D97-AF65-F5344CB8AC3E}">
        <p14:creationId xmlns:p14="http://schemas.microsoft.com/office/powerpoint/2010/main" val="28989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733" b="1" baseline="0">
                <a:solidFill>
                  <a:srgbClr val="092068"/>
                </a:solidFill>
              </a:defRPr>
            </a:lvl1pPr>
          </a:lstStyle>
          <a:p>
            <a:r>
              <a:rPr lang="en-US"/>
              <a:t>Different title per slide, Franklin Gothic Medium 28pt</a:t>
            </a:r>
          </a:p>
        </p:txBody>
      </p:sp>
      <p:sp>
        <p:nvSpPr>
          <p:cNvPr id="3" name="Content Placeholder 2"/>
          <p:cNvSpPr>
            <a:spLocks noGrp="1"/>
          </p:cNvSpPr>
          <p:nvPr>
            <p:ph idx="1" hasCustomPrompt="1"/>
          </p:nvPr>
        </p:nvSpPr>
        <p:spPr>
          <a:xfrm>
            <a:off x="609600" y="1498601"/>
            <a:ext cx="10972800" cy="4368799"/>
          </a:xfrm>
        </p:spPr>
        <p:txBody>
          <a:bodyPr/>
          <a:lstStyle>
            <a:lvl1pPr marL="457189" indent="-457189">
              <a:buClr>
                <a:srgbClr val="582831"/>
              </a:buClr>
              <a:buSzPct val="125000"/>
              <a:buFont typeface="Arial" panose="020B0604020202020204" pitchFamily="34" charset="0"/>
              <a:buChar char="•"/>
              <a:defRPr sz="2933">
                <a:solidFill>
                  <a:srgbClr val="454545"/>
                </a:solidFill>
                <a:latin typeface="Franklin Gothic Book" panose="020B0503020102020204" pitchFamily="34" charset="0"/>
              </a:defRPr>
            </a:lvl1pPr>
            <a:lvl2pPr marL="990575" indent="-380990">
              <a:buClr>
                <a:srgbClr val="092068"/>
              </a:buClr>
              <a:buFont typeface="Wingdings" panose="05000000000000000000" pitchFamily="2" charset="2"/>
              <a:buChar char="§"/>
              <a:defRPr sz="2667">
                <a:solidFill>
                  <a:srgbClr val="454545"/>
                </a:solidFill>
                <a:latin typeface="Franklin Gothic Book" panose="020B0503020102020204" pitchFamily="34" charset="0"/>
              </a:defRPr>
            </a:lvl2pPr>
            <a:lvl3pPr marL="1523962" indent="-304792">
              <a:buClr>
                <a:srgbClr val="6C82A7"/>
              </a:buClr>
              <a:buFont typeface="Wingdings" panose="05000000000000000000" pitchFamily="2" charset="2"/>
              <a:buChar char="ü"/>
              <a:defRPr sz="2400">
                <a:solidFill>
                  <a:srgbClr val="454545"/>
                </a:solidFill>
                <a:latin typeface="Franklin Gothic Book" panose="020B0503020102020204" pitchFamily="34" charset="0"/>
              </a:defRPr>
            </a:lvl3pPr>
          </a:lstStyle>
          <a:p>
            <a:pPr lvl="0"/>
            <a:r>
              <a:rPr lang="en-US"/>
              <a:t>Click to edit Master text styles</a:t>
            </a:r>
          </a:p>
          <a:p>
            <a:pPr lvl="1"/>
            <a:r>
              <a:rPr lang="en-US"/>
              <a:t>Second level</a:t>
            </a:r>
          </a:p>
          <a:p>
            <a:pPr lvl="2"/>
            <a:r>
              <a:rPr lang="en-US"/>
              <a:t>Third level</a:t>
            </a:r>
          </a:p>
          <a:p>
            <a:pPr lvl="0"/>
            <a:endParaRPr lang="en-US"/>
          </a:p>
          <a:p>
            <a:pPr lvl="2"/>
            <a:endParaRPr lang="en-US"/>
          </a:p>
          <a:p>
            <a:pPr lvl="2"/>
            <a:endParaRPr lang="en-US"/>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064" y="6126164"/>
            <a:ext cx="741072" cy="741072"/>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7600" y="6191900"/>
            <a:ext cx="609600" cy="609600"/>
          </a:xfrm>
          <a:prstGeom prst="rect">
            <a:avLst/>
          </a:prstGeom>
        </p:spPr>
      </p:pic>
      <p:grpSp>
        <p:nvGrpSpPr>
          <p:cNvPr id="17" name="Group 16"/>
          <p:cNvGrpSpPr/>
          <p:nvPr userDrawn="1"/>
        </p:nvGrpSpPr>
        <p:grpSpPr>
          <a:xfrm>
            <a:off x="609600" y="1320800"/>
            <a:ext cx="10972800" cy="0"/>
            <a:chOff x="457200" y="990600"/>
            <a:chExt cx="8229600" cy="0"/>
          </a:xfrm>
        </p:grpSpPr>
        <p:cxnSp>
          <p:nvCxnSpPr>
            <p:cNvPr id="18" name="Straight Connector 17"/>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CCF37CAA-4D69-D109-269D-21E288422D2C}"/>
              </a:ext>
            </a:extLst>
          </p:cNvPr>
          <p:cNvSpPr txBox="1"/>
          <p:nvPr userDrawn="1"/>
        </p:nvSpPr>
        <p:spPr>
          <a:xfrm>
            <a:off x="1576576" y="6289336"/>
            <a:ext cx="903884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a:solidFill>
                  <a:schemeClr val="bg1"/>
                </a:solidFill>
                <a:latin typeface="Garamond" panose="02020404030301010803" pitchFamily="18" charset="0"/>
                <a:ea typeface="+mn-ea"/>
                <a:cs typeface="+mn-cs"/>
              </a:rPr>
              <a:t>Improving Health and Building Readiness. Anytime, Anywhere — Always</a:t>
            </a:r>
          </a:p>
          <a:p>
            <a:pPr algn="ctr"/>
            <a:endParaRPr lang="en-US" sz="1600" baseline="0">
              <a:solidFill>
                <a:schemeClr val="bg1"/>
              </a:solidFill>
              <a:latin typeface="Garamond" panose="02020404030301010803" pitchFamily="18" charset="0"/>
            </a:endParaRPr>
          </a:p>
        </p:txBody>
      </p:sp>
      <p:sp>
        <p:nvSpPr>
          <p:cNvPr id="4" name="TextBox 3">
            <a:extLst>
              <a:ext uri="{FF2B5EF4-FFF2-40B4-BE49-F238E27FC236}">
                <a16:creationId xmlns:a16="http://schemas.microsoft.com/office/drawing/2014/main" id="{60A23C2A-6302-4DFD-70E3-A031278C58D6}"/>
              </a:ext>
            </a:extLst>
          </p:cNvPr>
          <p:cNvSpPr txBox="1"/>
          <p:nvPr userDrawn="1"/>
        </p:nvSpPr>
        <p:spPr>
          <a:xfrm>
            <a:off x="4876800" y="174978"/>
            <a:ext cx="1930400" cy="707886"/>
          </a:xfrm>
          <a:prstGeom prst="rect">
            <a:avLst/>
          </a:prstGeom>
          <a:noFill/>
        </p:spPr>
        <p:txBody>
          <a:bodyPr wrap="square" rtlCol="0">
            <a:spAutoFit/>
          </a:bodyPr>
          <a:lstStyle/>
          <a:p>
            <a:r>
              <a:rPr lang="en-US" sz="1600" b="1">
                <a:solidFill>
                  <a:srgbClr val="00B050"/>
                </a:solidFill>
              </a:rPr>
              <a:t>UNCLASSIFIED</a:t>
            </a:r>
            <a:r>
              <a:rPr lang="en-US" sz="1600" b="1"/>
              <a:t>/</a:t>
            </a:r>
            <a:r>
              <a:rPr lang="en-US" sz="1600" b="1">
                <a:solidFill>
                  <a:srgbClr val="7030A0"/>
                </a:solidFill>
              </a:rPr>
              <a:t>CUI</a:t>
            </a:r>
          </a:p>
          <a:p>
            <a:endParaRPr lang="en-US" sz="2400"/>
          </a:p>
        </p:txBody>
      </p:sp>
    </p:spTree>
    <p:extLst>
      <p:ext uri="{BB962C8B-B14F-4D97-AF65-F5344CB8AC3E}">
        <p14:creationId xmlns:p14="http://schemas.microsoft.com/office/powerpoint/2010/main" val="303173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733" b="1">
                <a:solidFill>
                  <a:srgbClr val="051C48"/>
                </a:solidFill>
              </a:defRPr>
            </a:lvl1pPr>
          </a:lstStyle>
          <a:p>
            <a:r>
              <a:rPr lang="en-US"/>
              <a:t>Different title per slide, Franklin Gothic Medium 28pt</a:t>
            </a:r>
          </a:p>
        </p:txBody>
      </p:sp>
      <p:sp>
        <p:nvSpPr>
          <p:cNvPr id="3" name="Content Placeholder 2"/>
          <p:cNvSpPr>
            <a:spLocks noGrp="1"/>
          </p:cNvSpPr>
          <p:nvPr>
            <p:ph sz="half" idx="1"/>
          </p:nvPr>
        </p:nvSpPr>
        <p:spPr>
          <a:xfrm>
            <a:off x="609600" y="1498600"/>
            <a:ext cx="5384800" cy="4368800"/>
          </a:xfrm>
        </p:spPr>
        <p:txBody>
          <a:bodyPr/>
          <a:lstStyle>
            <a:lvl1pPr marL="457189" indent="-457189">
              <a:buClr>
                <a:srgbClr val="582831"/>
              </a:buClr>
              <a:buFont typeface="Arial" panose="020B0604020202020204" pitchFamily="34" charset="0"/>
              <a:buChar char="•"/>
              <a:defRPr sz="2933">
                <a:solidFill>
                  <a:srgbClr val="454545"/>
                </a:solidFill>
              </a:defRPr>
            </a:lvl1pPr>
            <a:lvl2pPr marL="990575" indent="-380990">
              <a:buClr>
                <a:srgbClr val="092068"/>
              </a:buClr>
              <a:buFont typeface="Wingdings" panose="05000000000000000000" pitchFamily="2" charset="2"/>
              <a:buChar char="§"/>
              <a:defRPr sz="2667">
                <a:solidFill>
                  <a:srgbClr val="454545"/>
                </a:solidFill>
              </a:defRPr>
            </a:lvl2pPr>
            <a:lvl3pPr marL="1523962" indent="-304792">
              <a:buFont typeface="Wingdings" panose="05000000000000000000" pitchFamily="2" charset="2"/>
              <a:buChar char="ü"/>
              <a:defRPr sz="2400">
                <a:solidFill>
                  <a:srgbClr val="454545"/>
                </a:solidFill>
              </a:defRPr>
            </a:lvl3pPr>
            <a:lvl4pPr>
              <a:defRPr sz="2400">
                <a:solidFill>
                  <a:srgbClr val="002060"/>
                </a:solidFill>
              </a:defRPr>
            </a:lvl4pPr>
            <a:lvl5pPr>
              <a:defRPr sz="2400">
                <a:solidFill>
                  <a:srgbClr val="002060"/>
                </a:solidFill>
              </a:defRPr>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6197600" y="1498600"/>
            <a:ext cx="5384800" cy="4368800"/>
          </a:xfrm>
        </p:spPr>
        <p:txBody>
          <a:bodyPr>
            <a:normAutofit/>
          </a:bodyPr>
          <a:lstStyle>
            <a:lvl1pPr marL="457189" indent="-457189" algn="l" defTabSz="1219170" rtl="0" eaLnBrk="1" latinLnBrk="0" hangingPunct="1">
              <a:spcBef>
                <a:spcPct val="20000"/>
              </a:spcBef>
              <a:buClr>
                <a:srgbClr val="582831"/>
              </a:buClr>
              <a:buFont typeface="Arial" panose="020B0604020202020204" pitchFamily="34" charset="0"/>
              <a:buChar char="•"/>
              <a:defRPr lang="en-US" sz="2933" kern="1200" dirty="0" smtClean="0">
                <a:solidFill>
                  <a:srgbClr val="454545"/>
                </a:solidFill>
                <a:latin typeface="+mn-lt"/>
                <a:ea typeface="+mn-ea"/>
                <a:cs typeface="+mn-cs"/>
              </a:defRPr>
            </a:lvl1pPr>
            <a:lvl2pPr marL="1066773" indent="-457189" algn="l" defTabSz="1219170" rtl="0" eaLnBrk="1" latinLnBrk="0" hangingPunct="1">
              <a:spcBef>
                <a:spcPct val="20000"/>
              </a:spcBef>
              <a:buClr>
                <a:srgbClr val="092068"/>
              </a:buClr>
              <a:buFont typeface="Wingdings" panose="05000000000000000000" pitchFamily="2" charset="2"/>
              <a:buChar char="§"/>
              <a:defRPr lang="en-US" sz="2667" kern="1200" dirty="0" smtClean="0">
                <a:solidFill>
                  <a:srgbClr val="454545"/>
                </a:solidFill>
                <a:latin typeface="+mn-lt"/>
                <a:ea typeface="+mn-ea"/>
                <a:cs typeface="+mn-cs"/>
              </a:defRPr>
            </a:lvl2pPr>
            <a:lvl3pPr marL="1523962" indent="-304792" algn="l" defTabSz="1219170" rtl="0" eaLnBrk="1" latinLnBrk="0" hangingPunct="1">
              <a:spcBef>
                <a:spcPct val="20000"/>
              </a:spcBef>
              <a:buFont typeface="Wingdings" panose="05000000000000000000" pitchFamily="2" charset="2"/>
              <a:buChar char="ü"/>
              <a:defRPr lang="en-US" sz="2400" kern="1200" dirty="0" smtClean="0">
                <a:solidFill>
                  <a:srgbClr val="454545"/>
                </a:solidFill>
                <a:latin typeface="+mn-lt"/>
                <a:ea typeface="+mn-ea"/>
                <a:cs typeface="+mn-cs"/>
              </a:defRPr>
            </a:lvl3pPr>
            <a:lvl4pPr>
              <a:defRPr sz="2400">
                <a:solidFill>
                  <a:srgbClr val="002060"/>
                </a:solidFill>
              </a:defRPr>
            </a:lvl4pPr>
            <a:lvl5pPr>
              <a:defRPr sz="2400">
                <a:solidFill>
                  <a:srgbClr val="002060"/>
                </a:solidFill>
              </a:defRPr>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064" y="6126164"/>
            <a:ext cx="741072" cy="741072"/>
          </a:xfrm>
          <a:prstGeom prst="rect">
            <a:avLst/>
          </a:prstGeom>
        </p:spPr>
      </p:pic>
      <p:pic>
        <p:nvPicPr>
          <p:cNvPr id="24" name="Picture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7600" y="6191900"/>
            <a:ext cx="609600" cy="609600"/>
          </a:xfrm>
          <a:prstGeom prst="rect">
            <a:avLst/>
          </a:prstGeom>
        </p:spPr>
      </p:pic>
      <p:grpSp>
        <p:nvGrpSpPr>
          <p:cNvPr id="25" name="Group 24"/>
          <p:cNvGrpSpPr/>
          <p:nvPr userDrawn="1"/>
        </p:nvGrpSpPr>
        <p:grpSpPr>
          <a:xfrm>
            <a:off x="609600" y="1320800"/>
            <a:ext cx="10972800" cy="0"/>
            <a:chOff x="457200" y="990600"/>
            <a:chExt cx="8229600" cy="0"/>
          </a:xfrm>
        </p:grpSpPr>
        <p:cxnSp>
          <p:nvCxnSpPr>
            <p:cNvPr id="26" name="Straight Connector 25"/>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5" name="TextBox 4">
            <a:extLst>
              <a:ext uri="{FF2B5EF4-FFF2-40B4-BE49-F238E27FC236}">
                <a16:creationId xmlns:a16="http://schemas.microsoft.com/office/drawing/2014/main" id="{A23BEE0E-C384-E5FD-1F0D-306B1D2BD824}"/>
              </a:ext>
            </a:extLst>
          </p:cNvPr>
          <p:cNvSpPr txBox="1"/>
          <p:nvPr userDrawn="1"/>
        </p:nvSpPr>
        <p:spPr>
          <a:xfrm>
            <a:off x="1576576" y="6289336"/>
            <a:ext cx="903884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a:solidFill>
                  <a:schemeClr val="bg1"/>
                </a:solidFill>
                <a:latin typeface="Franklin Gothic Book" panose="020B0503020102020204" pitchFamily="34" charset="0"/>
                <a:ea typeface="+mn-ea"/>
                <a:cs typeface="+mn-cs"/>
              </a:rPr>
              <a:t>Improving Health and Building Readiness. Anytime, Anywhere — Always</a:t>
            </a:r>
          </a:p>
          <a:p>
            <a:pPr algn="ctr"/>
            <a:endParaRPr lang="en-US" sz="1600" baseline="0">
              <a:solidFill>
                <a:schemeClr val="bg1"/>
              </a:solidFill>
              <a:latin typeface="Garamond" panose="02020404030301010803" pitchFamily="18" charset="0"/>
            </a:endParaRPr>
          </a:p>
        </p:txBody>
      </p:sp>
      <p:sp>
        <p:nvSpPr>
          <p:cNvPr id="6" name="TextBox 5">
            <a:extLst>
              <a:ext uri="{FF2B5EF4-FFF2-40B4-BE49-F238E27FC236}">
                <a16:creationId xmlns:a16="http://schemas.microsoft.com/office/drawing/2014/main" id="{73A86965-3A75-CB2C-F956-06B2DD3AFB05}"/>
              </a:ext>
            </a:extLst>
          </p:cNvPr>
          <p:cNvSpPr txBox="1"/>
          <p:nvPr userDrawn="1"/>
        </p:nvSpPr>
        <p:spPr>
          <a:xfrm>
            <a:off x="4876800" y="174978"/>
            <a:ext cx="1930400" cy="707886"/>
          </a:xfrm>
          <a:prstGeom prst="rect">
            <a:avLst/>
          </a:prstGeom>
          <a:noFill/>
        </p:spPr>
        <p:txBody>
          <a:bodyPr wrap="square" rtlCol="0">
            <a:spAutoFit/>
          </a:bodyPr>
          <a:lstStyle/>
          <a:p>
            <a:r>
              <a:rPr lang="en-US" sz="1600" b="1">
                <a:solidFill>
                  <a:srgbClr val="00B050"/>
                </a:solidFill>
              </a:rPr>
              <a:t>UNCLASSIFIED</a:t>
            </a:r>
            <a:r>
              <a:rPr lang="en-US" sz="1600" b="1"/>
              <a:t>/</a:t>
            </a:r>
            <a:r>
              <a:rPr lang="en-US" sz="1600" b="1">
                <a:solidFill>
                  <a:srgbClr val="7030A0"/>
                </a:solidFill>
              </a:rPr>
              <a:t>CUI</a:t>
            </a:r>
          </a:p>
          <a:p>
            <a:endParaRPr lang="en-US" sz="2400"/>
          </a:p>
        </p:txBody>
      </p:sp>
    </p:spTree>
    <p:extLst>
      <p:ext uri="{BB962C8B-B14F-4D97-AF65-F5344CB8AC3E}">
        <p14:creationId xmlns:p14="http://schemas.microsoft.com/office/powerpoint/2010/main" val="310075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3733" b="1">
                <a:solidFill>
                  <a:srgbClr val="051C48"/>
                </a:solidFill>
              </a:defRPr>
            </a:lvl1pPr>
          </a:lstStyle>
          <a:p>
            <a:r>
              <a:rPr lang="en-US"/>
              <a:t>Different title per slide, Franklin Gothic Medium 28pt</a:t>
            </a: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064" y="6126164"/>
            <a:ext cx="741072" cy="741072"/>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7600" y="6191900"/>
            <a:ext cx="609600" cy="609600"/>
          </a:xfrm>
          <a:prstGeom prst="rect">
            <a:avLst/>
          </a:prstGeom>
        </p:spPr>
      </p:pic>
      <p:grpSp>
        <p:nvGrpSpPr>
          <p:cNvPr id="23" name="Group 22"/>
          <p:cNvGrpSpPr/>
          <p:nvPr userDrawn="1"/>
        </p:nvGrpSpPr>
        <p:grpSpPr>
          <a:xfrm>
            <a:off x="609600" y="1320800"/>
            <a:ext cx="10972800" cy="0"/>
            <a:chOff x="457200" y="990600"/>
            <a:chExt cx="8229600" cy="0"/>
          </a:xfrm>
        </p:grpSpPr>
        <p:cxnSp>
          <p:nvCxnSpPr>
            <p:cNvPr id="24" name="Straight Connector 23"/>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E6CBF177-586F-1E4F-B1BD-830FBB1E13D8}"/>
              </a:ext>
            </a:extLst>
          </p:cNvPr>
          <p:cNvSpPr txBox="1"/>
          <p:nvPr userDrawn="1"/>
        </p:nvSpPr>
        <p:spPr>
          <a:xfrm>
            <a:off x="1576576" y="6289336"/>
            <a:ext cx="903884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a:solidFill>
                  <a:schemeClr val="bg1"/>
                </a:solidFill>
                <a:latin typeface="Franklin Gothic Book" panose="020B0503020102020204" pitchFamily="34" charset="0"/>
                <a:ea typeface="+mn-ea"/>
                <a:cs typeface="+mn-cs"/>
              </a:rPr>
              <a:t>Improving Health and Building Readiness. Anytime, Anywhere — Always</a:t>
            </a:r>
          </a:p>
          <a:p>
            <a:pPr algn="ctr"/>
            <a:endParaRPr lang="en-US" sz="1600" baseline="0">
              <a:solidFill>
                <a:schemeClr val="bg1"/>
              </a:solidFill>
              <a:latin typeface="Garamond" panose="02020404030301010803" pitchFamily="18" charset="0"/>
            </a:endParaRPr>
          </a:p>
        </p:txBody>
      </p:sp>
      <p:sp>
        <p:nvSpPr>
          <p:cNvPr id="4" name="TextBox 3">
            <a:extLst>
              <a:ext uri="{FF2B5EF4-FFF2-40B4-BE49-F238E27FC236}">
                <a16:creationId xmlns:a16="http://schemas.microsoft.com/office/drawing/2014/main" id="{C470B174-604F-92CA-F6E2-619DC1B4047D}"/>
              </a:ext>
            </a:extLst>
          </p:cNvPr>
          <p:cNvSpPr txBox="1"/>
          <p:nvPr userDrawn="1"/>
        </p:nvSpPr>
        <p:spPr>
          <a:xfrm>
            <a:off x="4876800" y="174978"/>
            <a:ext cx="1930400" cy="707886"/>
          </a:xfrm>
          <a:prstGeom prst="rect">
            <a:avLst/>
          </a:prstGeom>
          <a:noFill/>
        </p:spPr>
        <p:txBody>
          <a:bodyPr wrap="square" rtlCol="0">
            <a:spAutoFit/>
          </a:bodyPr>
          <a:lstStyle/>
          <a:p>
            <a:r>
              <a:rPr lang="en-US" sz="1600" b="1">
                <a:solidFill>
                  <a:srgbClr val="00B050"/>
                </a:solidFill>
              </a:rPr>
              <a:t>UNCLASSIFIED</a:t>
            </a:r>
            <a:r>
              <a:rPr lang="en-US" sz="1600" b="1"/>
              <a:t>/</a:t>
            </a:r>
            <a:r>
              <a:rPr lang="en-US" sz="1600" b="1">
                <a:solidFill>
                  <a:srgbClr val="7030A0"/>
                </a:solidFill>
              </a:rPr>
              <a:t>CUI</a:t>
            </a:r>
          </a:p>
          <a:p>
            <a:endParaRPr lang="en-US" sz="2400"/>
          </a:p>
        </p:txBody>
      </p:sp>
    </p:spTree>
    <p:extLst>
      <p:ext uri="{BB962C8B-B14F-4D97-AF65-F5344CB8AC3E}">
        <p14:creationId xmlns:p14="http://schemas.microsoft.com/office/powerpoint/2010/main" val="4088601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064" y="6126164"/>
            <a:ext cx="741072" cy="741072"/>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277600" y="6191900"/>
            <a:ext cx="609600" cy="609600"/>
          </a:xfrm>
          <a:prstGeom prst="rect">
            <a:avLst/>
          </a:prstGeom>
        </p:spPr>
      </p:pic>
      <p:sp>
        <p:nvSpPr>
          <p:cNvPr id="2" name="TextBox 1">
            <a:extLst>
              <a:ext uri="{FF2B5EF4-FFF2-40B4-BE49-F238E27FC236}">
                <a16:creationId xmlns:a16="http://schemas.microsoft.com/office/drawing/2014/main" id="{8E1E717F-FFB4-268D-70A0-C74534F5D6B8}"/>
              </a:ext>
            </a:extLst>
          </p:cNvPr>
          <p:cNvSpPr txBox="1"/>
          <p:nvPr userDrawn="1"/>
        </p:nvSpPr>
        <p:spPr>
          <a:xfrm>
            <a:off x="1576576" y="6289336"/>
            <a:ext cx="9038848"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0" u="none" strike="noStrike" kern="1200" baseline="0">
                <a:solidFill>
                  <a:schemeClr val="bg1"/>
                </a:solidFill>
                <a:latin typeface="Franklin Gothic Book" panose="020B0503020102020204" pitchFamily="34" charset="0"/>
                <a:ea typeface="+mn-ea"/>
                <a:cs typeface="+mn-cs"/>
              </a:rPr>
              <a:t>Improving Health and Building Readiness. Anytime, Anywhere — Always</a:t>
            </a:r>
          </a:p>
          <a:p>
            <a:pPr algn="ctr"/>
            <a:endParaRPr lang="en-US" sz="1600" baseline="0">
              <a:solidFill>
                <a:schemeClr val="bg1"/>
              </a:solidFill>
              <a:latin typeface="Garamond" panose="02020404030301010803" pitchFamily="18" charset="0"/>
            </a:endParaRPr>
          </a:p>
        </p:txBody>
      </p:sp>
      <p:sp>
        <p:nvSpPr>
          <p:cNvPr id="3" name="TextBox 2">
            <a:extLst>
              <a:ext uri="{FF2B5EF4-FFF2-40B4-BE49-F238E27FC236}">
                <a16:creationId xmlns:a16="http://schemas.microsoft.com/office/drawing/2014/main" id="{45E971AE-8F79-76E8-2634-AB5DF00BD640}"/>
              </a:ext>
            </a:extLst>
          </p:cNvPr>
          <p:cNvSpPr txBox="1"/>
          <p:nvPr userDrawn="1"/>
        </p:nvSpPr>
        <p:spPr>
          <a:xfrm>
            <a:off x="4876800" y="174978"/>
            <a:ext cx="1930400" cy="707886"/>
          </a:xfrm>
          <a:prstGeom prst="rect">
            <a:avLst/>
          </a:prstGeom>
          <a:noFill/>
        </p:spPr>
        <p:txBody>
          <a:bodyPr wrap="square" rtlCol="0">
            <a:spAutoFit/>
          </a:bodyPr>
          <a:lstStyle/>
          <a:p>
            <a:r>
              <a:rPr lang="en-US" sz="1600" b="1">
                <a:solidFill>
                  <a:srgbClr val="00B050"/>
                </a:solidFill>
              </a:rPr>
              <a:t>UNCLASSIFIED</a:t>
            </a:r>
            <a:r>
              <a:rPr lang="en-US" sz="1600" b="1"/>
              <a:t>/</a:t>
            </a:r>
            <a:r>
              <a:rPr lang="en-US" sz="1600" b="1">
                <a:solidFill>
                  <a:srgbClr val="7030A0"/>
                </a:solidFill>
              </a:rPr>
              <a:t>CUI</a:t>
            </a:r>
          </a:p>
          <a:p>
            <a:endParaRPr lang="en-US" sz="2400"/>
          </a:p>
        </p:txBody>
      </p:sp>
    </p:spTree>
    <p:extLst>
      <p:ext uri="{BB962C8B-B14F-4D97-AF65-F5344CB8AC3E}">
        <p14:creationId xmlns:p14="http://schemas.microsoft.com/office/powerpoint/2010/main" val="1887828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407992"/>
            <a:ext cx="11116733" cy="365125"/>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r>
              <a:rPr lang="en-US"/>
              <a:t>Click to edit Master title style</a:t>
            </a:r>
          </a:p>
        </p:txBody>
      </p:sp>
      <p:sp>
        <p:nvSpPr>
          <p:cNvPr id="3" name="Table Placeholder 2"/>
          <p:cNvSpPr>
            <a:spLocks noGrp="1"/>
          </p:cNvSpPr>
          <p:nvPr>
            <p:ph type="tbl" idx="1"/>
          </p:nvPr>
        </p:nvSpPr>
        <p:spPr>
          <a:xfrm>
            <a:off x="533400" y="1154113"/>
            <a:ext cx="11116733" cy="5135563"/>
          </a:xfrm>
        </p:spPr>
        <p:txBody>
          <a:bodyPr/>
          <a:lstStyle>
            <a:lvl1pPr>
              <a:defRPr>
                <a:latin typeface="Open Sans" panose="020B0606030504020204" pitchFamily="34" charset="0"/>
                <a:ea typeface="Open Sans" panose="020B0606030504020204" pitchFamily="34" charset="0"/>
                <a:cs typeface="Open Sans" panose="020B0606030504020204" pitchFamily="34" charset="0"/>
              </a:defRPr>
            </a:lvl1pPr>
          </a:lstStyle>
          <a:p>
            <a:pPr lvl="0"/>
            <a:r>
              <a:rPr lang="en-US" noProof="0"/>
              <a:t>Click icon to add table</a:t>
            </a:r>
          </a:p>
        </p:txBody>
      </p:sp>
      <p:pic>
        <p:nvPicPr>
          <p:cNvPr id="6" name="Picture 5"/>
          <p:cNvPicPr>
            <a:picLocks noChangeAspect="1"/>
          </p:cNvPicPr>
          <p:nvPr userDrawn="1"/>
        </p:nvPicPr>
        <p:blipFill>
          <a:blip r:embed="rId2"/>
          <a:stretch>
            <a:fillRect/>
          </a:stretch>
        </p:blipFill>
        <p:spPr>
          <a:xfrm>
            <a:off x="11417643" y="-179"/>
            <a:ext cx="780772" cy="780772"/>
          </a:xfrm>
          <a:prstGeom prst="rect">
            <a:avLst/>
          </a:prstGeom>
        </p:spPr>
      </p:pic>
      <p:sp>
        <p:nvSpPr>
          <p:cNvPr id="5" name="Slide Number Placeholder 4"/>
          <p:cNvSpPr>
            <a:spLocks noGrp="1"/>
          </p:cNvSpPr>
          <p:nvPr>
            <p:ph type="sldNum" sz="quarter" idx="4"/>
          </p:nvPr>
        </p:nvSpPr>
        <p:spPr>
          <a:xfrm>
            <a:off x="9448800" y="5759982"/>
            <a:ext cx="2743200"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40031509-EBEE-4E38-BC2E-79E44D02F53F}" type="slidenum">
              <a:rPr lang="en-US" smtClean="0"/>
              <a:t>‹#›</a:t>
            </a:fld>
            <a:endParaRPr lang="en-US"/>
          </a:p>
        </p:txBody>
      </p:sp>
      <p:sp>
        <p:nvSpPr>
          <p:cNvPr id="4" name="TextBox 3">
            <a:extLst>
              <a:ext uri="{FF2B5EF4-FFF2-40B4-BE49-F238E27FC236}">
                <a16:creationId xmlns:a16="http://schemas.microsoft.com/office/drawing/2014/main" id="{3EB68845-C49C-372B-09F8-56122CDF1E32}"/>
              </a:ext>
            </a:extLst>
          </p:cNvPr>
          <p:cNvSpPr txBox="1"/>
          <p:nvPr userDrawn="1"/>
        </p:nvSpPr>
        <p:spPr>
          <a:xfrm>
            <a:off x="4876800" y="174978"/>
            <a:ext cx="1930400" cy="707886"/>
          </a:xfrm>
          <a:prstGeom prst="rect">
            <a:avLst/>
          </a:prstGeom>
          <a:noFill/>
        </p:spPr>
        <p:txBody>
          <a:bodyPr wrap="square" rtlCol="0">
            <a:spAutoFit/>
          </a:bodyPr>
          <a:lstStyle/>
          <a:p>
            <a:r>
              <a:rPr lang="en-US" sz="1600" b="1">
                <a:solidFill>
                  <a:srgbClr val="00B050"/>
                </a:solidFill>
              </a:rPr>
              <a:t>UNCLASSIFIED</a:t>
            </a:r>
            <a:r>
              <a:rPr lang="en-US" sz="1600" b="1"/>
              <a:t>/</a:t>
            </a:r>
            <a:r>
              <a:rPr lang="en-US" sz="1600" b="1">
                <a:solidFill>
                  <a:srgbClr val="7030A0"/>
                </a:solidFill>
              </a:rPr>
              <a:t>CUI</a:t>
            </a:r>
          </a:p>
          <a:p>
            <a:endParaRPr lang="en-US" sz="2400"/>
          </a:p>
        </p:txBody>
      </p:sp>
    </p:spTree>
    <p:extLst>
      <p:ext uri="{BB962C8B-B14F-4D97-AF65-F5344CB8AC3E}">
        <p14:creationId xmlns:p14="http://schemas.microsoft.com/office/powerpoint/2010/main" val="2453477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77800"/>
            <a:ext cx="10972800" cy="1143000"/>
          </a:xfrm>
          <a:prstGeom prst="rect">
            <a:avLst/>
          </a:prstGeom>
        </p:spPr>
        <p:txBody>
          <a:bodyPr vert="horz" lIns="91440" tIns="45720" rIns="91440" bIns="45720" rtlCol="0" anchor="ctr">
            <a:normAutofit/>
          </a:bodyPr>
          <a:lstStyle/>
          <a:p>
            <a:r>
              <a:rPr lang="en-US"/>
              <a:t>Different title per slide, Franklin Gothic Medium 28pt</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p:txBody>
      </p:sp>
      <p:sp>
        <p:nvSpPr>
          <p:cNvPr id="4" name="Rectangle 3">
            <a:extLst>
              <a:ext uri="{FF2B5EF4-FFF2-40B4-BE49-F238E27FC236}">
                <a16:creationId xmlns:a16="http://schemas.microsoft.com/office/drawing/2014/main" id="{86C191B9-38D4-4329-8F07-1183FAC2EBFC}"/>
              </a:ext>
            </a:extLst>
          </p:cNvPr>
          <p:cNvSpPr/>
          <p:nvPr userDrawn="1"/>
        </p:nvSpPr>
        <p:spPr>
          <a:xfrm>
            <a:off x="0" y="6126164"/>
            <a:ext cx="12192000" cy="741072"/>
          </a:xfrm>
          <a:prstGeom prst="rect">
            <a:avLst/>
          </a:prstGeom>
          <a:solidFill>
            <a:srgbClr val="5828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Tree>
    <p:extLst>
      <p:ext uri="{BB962C8B-B14F-4D97-AF65-F5344CB8AC3E}">
        <p14:creationId xmlns:p14="http://schemas.microsoft.com/office/powerpoint/2010/main" val="33676372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lgn="ctr" defTabSz="1219170" rtl="0" eaLnBrk="1" latinLnBrk="0" hangingPunct="1">
        <a:spcBef>
          <a:spcPct val="0"/>
        </a:spcBef>
        <a:buNone/>
        <a:defRPr sz="3733" b="1" kern="1200" baseline="0">
          <a:solidFill>
            <a:srgbClr val="283446"/>
          </a:solidFill>
          <a:latin typeface="+mj-lt"/>
          <a:ea typeface="+mj-ea"/>
          <a:cs typeface="+mj-cs"/>
        </a:defRPr>
      </a:lvl1pPr>
    </p:titleStyle>
    <p:bodyStyle>
      <a:lvl1pPr marL="457189" indent="-457189" algn="l" defTabSz="1219170" rtl="0" eaLnBrk="1" latinLnBrk="0" hangingPunct="1">
        <a:spcBef>
          <a:spcPct val="20000"/>
        </a:spcBef>
        <a:buSzPct val="125000"/>
        <a:buFont typeface="Arial" panose="020B0604020202020204" pitchFamily="34" charset="0"/>
        <a:buChar char="•"/>
        <a:defRPr sz="2933" kern="1200">
          <a:solidFill>
            <a:srgbClr val="454545"/>
          </a:solidFill>
          <a:latin typeface="Franklin Gothic Book" panose="020B0503020102020204" pitchFamily="34" charset="0"/>
          <a:ea typeface="+mn-ea"/>
          <a:cs typeface="+mn-cs"/>
        </a:defRPr>
      </a:lvl1pPr>
      <a:lvl2pPr marL="990575" indent="-380990" algn="l" defTabSz="1219170" rtl="0" eaLnBrk="1" latinLnBrk="0" hangingPunct="1">
        <a:spcBef>
          <a:spcPct val="20000"/>
        </a:spcBef>
        <a:buFont typeface="Wingdings" panose="05000000000000000000" pitchFamily="2" charset="2"/>
        <a:buChar char="§"/>
        <a:defRPr sz="2667" kern="1200">
          <a:solidFill>
            <a:srgbClr val="454545"/>
          </a:solidFill>
          <a:latin typeface="Franklin Gothic Book" panose="020B0503020102020204" pitchFamily="34" charset="0"/>
          <a:ea typeface="+mn-ea"/>
          <a:cs typeface="+mn-cs"/>
        </a:defRPr>
      </a:lvl2pPr>
      <a:lvl3pPr marL="1523962" indent="-304792" algn="l" defTabSz="1219170" rtl="0" eaLnBrk="1" latinLnBrk="0" hangingPunct="1">
        <a:spcBef>
          <a:spcPct val="20000"/>
        </a:spcBef>
        <a:buFont typeface="Wingdings" panose="05000000000000000000" pitchFamily="2" charset="2"/>
        <a:buChar char="ü"/>
        <a:defRPr sz="2400" kern="1200">
          <a:solidFill>
            <a:srgbClr val="454545"/>
          </a:solidFill>
          <a:latin typeface="Franklin Gothic Book" panose="020B0503020102020204" pitchFamily="34" charset="0"/>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MHS GENESIS: From Legacy to Workflow</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latin typeface="Franklin Gothic Book"/>
              </a:rPr>
              <a:t>Col Thomas J. Cantilina</a:t>
            </a:r>
          </a:p>
          <a:p>
            <a:r>
              <a:rPr lang="en-US" dirty="0">
                <a:latin typeface="Franklin Gothic Book"/>
              </a:rPr>
              <a:t>February 14, 2024</a:t>
            </a:r>
          </a:p>
        </p:txBody>
      </p:sp>
    </p:spTree>
    <p:extLst>
      <p:ext uri="{BB962C8B-B14F-4D97-AF65-F5344CB8AC3E}">
        <p14:creationId xmlns:p14="http://schemas.microsoft.com/office/powerpoint/2010/main" val="1967959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Presenter</a:t>
            </a:r>
          </a:p>
        </p:txBody>
      </p:sp>
      <p:sp>
        <p:nvSpPr>
          <p:cNvPr id="10" name="Slide Number Placeholder 23"/>
          <p:cNvSpPr txBox="1">
            <a:spLocks/>
          </p:cNvSpPr>
          <p:nvPr/>
        </p:nvSpPr>
        <p:spPr>
          <a:xfrm>
            <a:off x="9448800" y="5806018"/>
            <a:ext cx="2743200" cy="36618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219170" rtl="0" eaLnBrk="1" fontAlgn="auto" latinLnBrk="0" hangingPunct="1">
              <a:lnSpc>
                <a:spcPct val="100000"/>
              </a:lnSpc>
              <a:spcBef>
                <a:spcPts val="0"/>
              </a:spcBef>
              <a:spcAft>
                <a:spcPts val="0"/>
              </a:spcAft>
              <a:buClrTx/>
              <a:buSzTx/>
              <a:buFontTx/>
              <a:buNone/>
              <a:tabLst/>
              <a:defRPr/>
            </a:pPr>
            <a:fld id="{40031509-EBEE-4E38-BC2E-79E44D02F53F}" type="slidenum">
              <a:rPr kumimoji="0" lang="en-US" sz="1600" b="0" i="0" u="none" strike="noStrike" kern="1200" cap="none" spc="0" normalizeH="0" baseline="0" noProof="0">
                <a:ln>
                  <a:noFill/>
                </a:ln>
                <a:solidFill>
                  <a:srgbClr val="8D8F94"/>
                </a:solidFill>
                <a:effectLst/>
                <a:uLnTx/>
                <a:uFillTx/>
                <a:latin typeface="Franklin Gothic Book" panose="020B0503020102020204"/>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2</a:t>
            </a:fld>
            <a:endParaRPr kumimoji="0" lang="en-US" sz="1600" b="0" i="0" u="none" strike="noStrike" kern="1200" cap="none" spc="0" normalizeH="0" baseline="0" noProof="0" dirty="0">
              <a:ln>
                <a:noFill/>
              </a:ln>
              <a:solidFill>
                <a:srgbClr val="8D8F94"/>
              </a:solidFill>
              <a:effectLst/>
              <a:uLnTx/>
              <a:uFillTx/>
              <a:latin typeface="Franklin Gothic Book" panose="020B0503020102020204"/>
              <a:ea typeface="+mn-ea"/>
              <a:cs typeface="+mn-cs"/>
            </a:endParaRPr>
          </a:p>
        </p:txBody>
      </p:sp>
      <p:sp>
        <p:nvSpPr>
          <p:cNvPr id="7" name="Content Placeholder 1"/>
          <p:cNvSpPr txBox="1">
            <a:spLocks/>
          </p:cNvSpPr>
          <p:nvPr/>
        </p:nvSpPr>
        <p:spPr>
          <a:xfrm>
            <a:off x="2225675" y="1683384"/>
            <a:ext cx="8391525" cy="415861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0" i="0" u="none" strike="noStrike" kern="1200" cap="none" spc="0" normalizeH="0" baseline="0" noProof="0">
              <a:ln>
                <a:noFill/>
              </a:ln>
              <a:solidFill>
                <a:prstClr val="black"/>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3200" b="1" i="0" u="none" strike="noStrike" kern="1200" cap="none" spc="0" normalizeH="0" baseline="0" noProof="0">
              <a:ln>
                <a:noFill/>
              </a:ln>
              <a:solidFill>
                <a:prstClr val="black"/>
              </a:solidFill>
              <a:effectLst/>
              <a:uLnTx/>
              <a:uFillTx/>
              <a:latin typeface="Arial Narrow" panose="020B0606020202030204" pitchFamily="34" charset="0"/>
              <a:ea typeface="+mn-ea"/>
              <a:cs typeface="+mn-cs"/>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Col Thomas Cantilina</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Chief Health Informatics Officer &amp; Deputy MHS EHR Functional Champion</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a:ln>
                  <a:noFill/>
                </a:ln>
                <a:solidFill>
                  <a:prstClr val="black"/>
                </a:solidFill>
                <a:effectLst/>
                <a:uLnTx/>
                <a:uFillTx/>
                <a:latin typeface="Arial Narrow" panose="020B0606020202030204" pitchFamily="34" charset="0"/>
                <a:ea typeface="+mn-ea"/>
                <a:cs typeface="+mn-cs"/>
              </a:rPr>
              <a:t>Defense Health Agency</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3958595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Disclosures</a:t>
            </a:r>
          </a:p>
        </p:txBody>
      </p:sp>
      <p:sp>
        <p:nvSpPr>
          <p:cNvPr id="10" name="Slide Number Placeholder 23"/>
          <p:cNvSpPr txBox="1">
            <a:spLocks/>
          </p:cNvSpPr>
          <p:nvPr/>
        </p:nvSpPr>
        <p:spPr>
          <a:xfrm>
            <a:off x="9448800" y="5806018"/>
            <a:ext cx="2743200" cy="36618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219170" rtl="0" eaLnBrk="1" fontAlgn="auto" latinLnBrk="0" hangingPunct="1">
              <a:lnSpc>
                <a:spcPct val="100000"/>
              </a:lnSpc>
              <a:spcBef>
                <a:spcPts val="0"/>
              </a:spcBef>
              <a:spcAft>
                <a:spcPts val="0"/>
              </a:spcAft>
              <a:buClrTx/>
              <a:buSzTx/>
              <a:buFontTx/>
              <a:buNone/>
              <a:tabLst/>
              <a:defRPr/>
            </a:pPr>
            <a:fld id="{40031509-EBEE-4E38-BC2E-79E44D02F53F}" type="slidenum">
              <a:rPr kumimoji="0" lang="en-US" sz="1600" b="0" i="0" u="none" strike="noStrike" kern="1200" cap="none" spc="0" normalizeH="0" baseline="0" noProof="0">
                <a:ln>
                  <a:noFill/>
                </a:ln>
                <a:solidFill>
                  <a:srgbClr val="8D8F94"/>
                </a:solidFill>
                <a:effectLst/>
                <a:uLnTx/>
                <a:uFillTx/>
                <a:latin typeface="Franklin Gothic Book" panose="020B0503020102020204"/>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3</a:t>
            </a:fld>
            <a:endParaRPr kumimoji="0" lang="en-US" sz="1600" b="0" i="0" u="none" strike="noStrike" kern="1200" cap="none" spc="0" normalizeH="0" baseline="0" noProof="0" dirty="0">
              <a:ln>
                <a:noFill/>
              </a:ln>
              <a:solidFill>
                <a:srgbClr val="8D8F94"/>
              </a:solidFill>
              <a:effectLst/>
              <a:uLnTx/>
              <a:uFillTx/>
              <a:latin typeface="Franklin Gothic Book" panose="020B0503020102020204"/>
              <a:ea typeface="+mn-ea"/>
              <a:cs typeface="+mn-cs"/>
            </a:endParaRPr>
          </a:p>
        </p:txBody>
      </p:sp>
      <p:sp>
        <p:nvSpPr>
          <p:cNvPr id="8" name="Content Placeholder 1"/>
          <p:cNvSpPr txBox="1">
            <a:spLocks/>
          </p:cNvSpPr>
          <p:nvPr/>
        </p:nvSpPr>
        <p:spPr>
          <a:xfrm>
            <a:off x="609600" y="1487715"/>
            <a:ext cx="10972800" cy="468448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b="0" i="0" u="none" strike="noStrike" kern="1200" cap="none" spc="-4" normalizeH="0" baseline="0" noProof="0" dirty="0">
                <a:ln>
                  <a:noFill/>
                </a:ln>
                <a:solidFill>
                  <a:sysClr val="windowText" lastClr="000000"/>
                </a:solidFill>
                <a:effectLst/>
                <a:uLnTx/>
                <a:uFillTx/>
                <a:latin typeface="Arial Narrow" panose="020B0606020202030204" pitchFamily="34" charset="0"/>
                <a:ea typeface="+mn-ea"/>
                <a:cs typeface="Arial"/>
              </a:rPr>
              <a:t>Col Thomas Cantilina </a:t>
            </a:r>
            <a:r>
              <a:rPr kumimoji="0" lang="en-US" sz="1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rPr>
              <a:t>has no relevant financial or non-financial relationships to disclose relating to the content of this activity.</a:t>
            </a: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rPr>
              <a:t>The views expressed in this presentation are those of the author and do not necessarily reflect the official policy or position of the Department of Defense, not the U.S. Government.</a:t>
            </a: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rPr>
              <a:t>This continuing education activity is managed and accredited by the Defense Health Agency J-7 Continuing Education Program Office (DHA J-7 CEPO). DHA J-7 CEPO and all accrediting organizations do not support or endorse any product or service mentioned in this activity.</a:t>
            </a: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rPr>
              <a:t>DHA J-7 CEPO staff, as well as activity planners and reviewers have no relevant financial or non-financial interest to disclose.</a:t>
            </a: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endParaRPr kumimoji="0" lang="en-US" sz="1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Wingdings" panose="05000000000000000000" pitchFamily="2" charset="2"/>
              <a:buChar char="§"/>
              <a:tabLst/>
              <a:defRPr/>
            </a:pPr>
            <a:r>
              <a:rPr kumimoji="0" lang="en-US" sz="1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rPr>
              <a:t>Commercial support was not received for this activity.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3003140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Learning Objectives</a:t>
            </a:r>
          </a:p>
        </p:txBody>
      </p:sp>
      <p:sp>
        <p:nvSpPr>
          <p:cNvPr id="10" name="Slide Number Placeholder 23"/>
          <p:cNvSpPr txBox="1">
            <a:spLocks/>
          </p:cNvSpPr>
          <p:nvPr/>
        </p:nvSpPr>
        <p:spPr>
          <a:xfrm>
            <a:off x="9448800" y="5806018"/>
            <a:ext cx="2743200" cy="36618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219170" rtl="0" eaLnBrk="1" fontAlgn="auto" latinLnBrk="0" hangingPunct="1">
              <a:lnSpc>
                <a:spcPct val="100000"/>
              </a:lnSpc>
              <a:spcBef>
                <a:spcPts val="0"/>
              </a:spcBef>
              <a:spcAft>
                <a:spcPts val="0"/>
              </a:spcAft>
              <a:buClrTx/>
              <a:buSzTx/>
              <a:buFontTx/>
              <a:buNone/>
              <a:tabLst/>
              <a:defRPr/>
            </a:pPr>
            <a:fld id="{40031509-EBEE-4E38-BC2E-79E44D02F53F}" type="slidenum">
              <a:rPr kumimoji="0" lang="en-US" sz="1600" b="0" i="0" u="none" strike="noStrike" kern="1200" cap="none" spc="0" normalizeH="0" baseline="0" noProof="0">
                <a:ln>
                  <a:noFill/>
                </a:ln>
                <a:solidFill>
                  <a:srgbClr val="8D8F94"/>
                </a:solidFill>
                <a:effectLst/>
                <a:uLnTx/>
                <a:uFillTx/>
                <a:latin typeface="Franklin Gothic Book" panose="020B0503020102020204"/>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4</a:t>
            </a:fld>
            <a:endParaRPr kumimoji="0" lang="en-US" sz="1600" b="0" i="0" u="none" strike="noStrike" kern="1200" cap="none" spc="0" normalizeH="0" baseline="0" noProof="0" dirty="0">
              <a:ln>
                <a:noFill/>
              </a:ln>
              <a:solidFill>
                <a:srgbClr val="8D8F94"/>
              </a:solidFill>
              <a:effectLst/>
              <a:uLnTx/>
              <a:uFillTx/>
              <a:latin typeface="Franklin Gothic Book" panose="020B0503020102020204"/>
              <a:ea typeface="+mn-ea"/>
              <a:cs typeface="+mn-cs"/>
            </a:endParaRPr>
          </a:p>
        </p:txBody>
      </p:sp>
      <p:sp>
        <p:nvSpPr>
          <p:cNvPr id="7" name="Content Placeholder 1"/>
          <p:cNvSpPr txBox="1">
            <a:spLocks/>
          </p:cNvSpPr>
          <p:nvPr/>
        </p:nvSpPr>
        <p:spPr>
          <a:xfrm>
            <a:off x="1429430" y="1748246"/>
            <a:ext cx="8391525" cy="415861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p:txBody>
      </p:sp>
      <p:sp>
        <p:nvSpPr>
          <p:cNvPr id="3" name="Rectangle 2"/>
          <p:cNvSpPr/>
          <p:nvPr/>
        </p:nvSpPr>
        <p:spPr>
          <a:xfrm>
            <a:off x="609600" y="1635318"/>
            <a:ext cx="11174186" cy="409548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Tx/>
              <a:buNone/>
              <a:tabLst/>
              <a:defRPr/>
            </a:pPr>
            <a:r>
              <a:rPr kumimoji="0" lang="en-US" sz="2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rPr>
              <a:t>At the conclusion of this activity, participants will be able to:</a:t>
            </a:r>
          </a:p>
          <a:p>
            <a:pPr marL="0" marR="0" lvl="0" indent="0" algn="l" defTabSz="914400" rtl="0" eaLnBrk="1" fontAlgn="auto" latinLnBrk="0" hangingPunct="1">
              <a:lnSpc>
                <a:spcPct val="90000"/>
              </a:lnSpc>
              <a:spcBef>
                <a:spcPts val="1000"/>
              </a:spcBef>
              <a:spcAft>
                <a:spcPts val="0"/>
              </a:spcAft>
              <a:buClrTx/>
              <a:buSzTx/>
              <a:buFontTx/>
              <a:buNone/>
              <a:tabLst/>
              <a:defRPr/>
            </a:pPr>
            <a:endParaRPr kumimoji="0" lang="en-US" sz="2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r>
              <a:rPr kumimoji="0" lang="en-US" sz="2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rPr>
              <a:t>Understand the critical importance of adopting a workflow mindset that departs from legacy thinking in the successful implementation of MHS GENESIS, the new EHR system.</a:t>
            </a: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endParaRPr kumimoji="0" lang="en-US" sz="2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a:p>
            <a:pPr marL="342900" marR="0" lvl="0" indent="-342900" algn="l" defTabSz="914400" rtl="0" eaLnBrk="1" fontAlgn="auto" latinLnBrk="0" hangingPunct="1">
              <a:lnSpc>
                <a:spcPct val="90000"/>
              </a:lnSpc>
              <a:spcBef>
                <a:spcPts val="1000"/>
              </a:spcBef>
              <a:spcAft>
                <a:spcPts val="0"/>
              </a:spcAft>
              <a:buClrTx/>
              <a:buSzTx/>
              <a:buFont typeface="+mj-lt"/>
              <a:buAutoNum type="arabicPeriod"/>
              <a:tabLst/>
              <a:defRPr/>
            </a:pPr>
            <a:r>
              <a:rPr lang="en-US" sz="2800" dirty="0">
                <a:solidFill>
                  <a:sysClr val="windowText" lastClr="000000"/>
                </a:solidFill>
                <a:latin typeface="Arial Narrow" panose="020B0606020202030204" pitchFamily="34" charset="0"/>
              </a:rPr>
              <a:t>Recognize the pivotal role that adoption and standardization play in unlocking the full potential of healthcare innovation and system optimization, and how they relate to improving patient care and operational efficiency.</a:t>
            </a:r>
            <a:endParaRPr kumimoji="0" lang="en-US" sz="2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p:txBody>
      </p:sp>
    </p:spTree>
    <p:extLst>
      <p:ext uri="{BB962C8B-B14F-4D97-AF65-F5344CB8AC3E}">
        <p14:creationId xmlns:p14="http://schemas.microsoft.com/office/powerpoint/2010/main" val="203911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9800"/>
            <a:ext cx="10972800" cy="1143000"/>
          </a:xfrm>
        </p:spPr>
        <p:txBody>
          <a:bodyPr>
            <a:normAutofit/>
          </a:bodyPr>
          <a:lstStyle/>
          <a:p>
            <a:pPr algn="l"/>
            <a:r>
              <a:rPr lang="en-US" sz="3200" dirty="0"/>
              <a:t>Shifting from Legacy to Workflow Culture</a:t>
            </a:r>
          </a:p>
        </p:txBody>
      </p:sp>
      <p:sp>
        <p:nvSpPr>
          <p:cNvPr id="10" name="Slide Number Placeholder 23"/>
          <p:cNvSpPr txBox="1">
            <a:spLocks/>
          </p:cNvSpPr>
          <p:nvPr/>
        </p:nvSpPr>
        <p:spPr>
          <a:xfrm>
            <a:off x="9448800" y="5806018"/>
            <a:ext cx="2743200" cy="36618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219170" rtl="0" eaLnBrk="1" fontAlgn="auto" latinLnBrk="0" hangingPunct="1">
              <a:lnSpc>
                <a:spcPct val="100000"/>
              </a:lnSpc>
              <a:spcBef>
                <a:spcPts val="0"/>
              </a:spcBef>
              <a:spcAft>
                <a:spcPts val="0"/>
              </a:spcAft>
              <a:buClrTx/>
              <a:buSzTx/>
              <a:buFontTx/>
              <a:buNone/>
              <a:tabLst/>
              <a:defRPr/>
            </a:pPr>
            <a:fld id="{40031509-EBEE-4E38-BC2E-79E44D02F53F}" type="slidenum">
              <a:rPr kumimoji="0" lang="en-US" sz="1600" b="0" i="0" u="none" strike="noStrike" kern="1200" cap="none" spc="0" normalizeH="0" baseline="0" noProof="0">
                <a:ln>
                  <a:noFill/>
                </a:ln>
                <a:solidFill>
                  <a:srgbClr val="8D8F94"/>
                </a:solidFill>
                <a:effectLst/>
                <a:uLnTx/>
                <a:uFillTx/>
                <a:latin typeface="Franklin Gothic Book" panose="020B0503020102020204"/>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5</a:t>
            </a:fld>
            <a:endParaRPr kumimoji="0" lang="en-US" sz="1600" b="0" i="0" u="none" strike="noStrike" kern="1200" cap="none" spc="0" normalizeH="0" baseline="0" noProof="0" dirty="0">
              <a:ln>
                <a:noFill/>
              </a:ln>
              <a:solidFill>
                <a:srgbClr val="8D8F94"/>
              </a:solidFill>
              <a:effectLst/>
              <a:uLnTx/>
              <a:uFillTx/>
              <a:latin typeface="Franklin Gothic Book" panose="020B0503020102020204"/>
              <a:ea typeface="+mn-ea"/>
              <a:cs typeface="+mn-cs"/>
            </a:endParaRPr>
          </a:p>
        </p:txBody>
      </p:sp>
      <p:sp>
        <p:nvSpPr>
          <p:cNvPr id="46" name="TextBox 45">
            <a:extLst>
              <a:ext uri="{FF2B5EF4-FFF2-40B4-BE49-F238E27FC236}">
                <a16:creationId xmlns:a16="http://schemas.microsoft.com/office/drawing/2014/main" id="{004C7339-0F86-C96A-E19E-F1E76E76D1E8}"/>
              </a:ext>
            </a:extLst>
          </p:cNvPr>
          <p:cNvSpPr txBox="1"/>
          <p:nvPr/>
        </p:nvSpPr>
        <p:spPr>
          <a:xfrm>
            <a:off x="6797256" y="149800"/>
            <a:ext cx="3217026" cy="369332"/>
          </a:xfrm>
          <a:prstGeom prst="rect">
            <a:avLst/>
          </a:prstGeom>
          <a:noFill/>
        </p:spPr>
        <p:txBody>
          <a:bodyPr wrap="square" rtlCol="0">
            <a:spAutoFit/>
          </a:bodyPr>
          <a:lstStyle/>
          <a:p>
            <a:r>
              <a:rPr lang="en-US" dirty="0">
                <a:highlight>
                  <a:srgbClr val="FFFF00"/>
                </a:highlight>
              </a:rPr>
              <a:t>DRAFT</a:t>
            </a:r>
          </a:p>
        </p:txBody>
      </p:sp>
      <p:sp>
        <p:nvSpPr>
          <p:cNvPr id="4" name="TextBox 3">
            <a:extLst>
              <a:ext uri="{FF2B5EF4-FFF2-40B4-BE49-F238E27FC236}">
                <a16:creationId xmlns:a16="http://schemas.microsoft.com/office/drawing/2014/main" id="{FED39C21-F524-9A72-E4EC-4BDD03401CE2}"/>
              </a:ext>
            </a:extLst>
          </p:cNvPr>
          <p:cNvSpPr txBox="1"/>
          <p:nvPr/>
        </p:nvSpPr>
        <p:spPr>
          <a:xfrm>
            <a:off x="1842782" y="2885813"/>
            <a:ext cx="8506436" cy="1077218"/>
          </a:xfrm>
          <a:prstGeom prst="rect">
            <a:avLst/>
          </a:prstGeom>
          <a:noFill/>
        </p:spPr>
        <p:txBody>
          <a:bodyPr wrap="square" rtlCol="0">
            <a:spAutoFit/>
          </a:bodyPr>
          <a:lstStyle/>
          <a:p>
            <a:pPr algn="ctr"/>
            <a:r>
              <a:rPr lang="en-US" sz="3200" b="1" i="1" u="sng" dirty="0"/>
              <a:t>Breaking</a:t>
            </a:r>
            <a:r>
              <a:rPr lang="en-US" sz="3200" dirty="0"/>
              <a:t> legacy thinking and </a:t>
            </a:r>
            <a:r>
              <a:rPr lang="en-US" sz="3200" b="1" i="1" u="sng" dirty="0"/>
              <a:t>adopting</a:t>
            </a:r>
            <a:r>
              <a:rPr lang="en-US" sz="3200" dirty="0"/>
              <a:t> a workflow culture</a:t>
            </a:r>
          </a:p>
        </p:txBody>
      </p:sp>
    </p:spTree>
    <p:extLst>
      <p:ext uri="{BB962C8B-B14F-4D97-AF65-F5344CB8AC3E}">
        <p14:creationId xmlns:p14="http://schemas.microsoft.com/office/powerpoint/2010/main" val="276919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600" dirty="0"/>
              <a:t>Documentation to Care Coordination</a:t>
            </a:r>
          </a:p>
        </p:txBody>
      </p:sp>
      <p:sp>
        <p:nvSpPr>
          <p:cNvPr id="10" name="Slide Number Placeholder 23"/>
          <p:cNvSpPr txBox="1">
            <a:spLocks/>
          </p:cNvSpPr>
          <p:nvPr/>
        </p:nvSpPr>
        <p:spPr>
          <a:xfrm>
            <a:off x="9448800" y="5806018"/>
            <a:ext cx="2743200" cy="36618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219170" rtl="0" eaLnBrk="1" fontAlgn="auto" latinLnBrk="0" hangingPunct="1">
              <a:lnSpc>
                <a:spcPct val="100000"/>
              </a:lnSpc>
              <a:spcBef>
                <a:spcPts val="0"/>
              </a:spcBef>
              <a:spcAft>
                <a:spcPts val="0"/>
              </a:spcAft>
              <a:buClrTx/>
              <a:buSzTx/>
              <a:buFontTx/>
              <a:buNone/>
              <a:tabLst/>
              <a:defRPr/>
            </a:pPr>
            <a:fld id="{40031509-EBEE-4E38-BC2E-79E44D02F53F}" type="slidenum">
              <a:rPr kumimoji="0" lang="en-US" sz="1600" b="0" i="0" u="none" strike="noStrike" kern="1200" cap="none" spc="0" normalizeH="0" baseline="0" noProof="0">
                <a:ln>
                  <a:noFill/>
                </a:ln>
                <a:solidFill>
                  <a:srgbClr val="8D8F94"/>
                </a:solidFill>
                <a:effectLst/>
                <a:uLnTx/>
                <a:uFillTx/>
                <a:latin typeface="Franklin Gothic Book" panose="020B0503020102020204"/>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6</a:t>
            </a:fld>
            <a:endParaRPr kumimoji="0" lang="en-US" sz="1600" b="0" i="0" u="none" strike="noStrike" kern="1200" cap="none" spc="0" normalizeH="0" baseline="0" noProof="0" dirty="0">
              <a:ln>
                <a:noFill/>
              </a:ln>
              <a:solidFill>
                <a:srgbClr val="8D8F94"/>
              </a:solidFill>
              <a:effectLst/>
              <a:uLnTx/>
              <a:uFillTx/>
              <a:latin typeface="Franklin Gothic Book" panose="020B0503020102020204"/>
              <a:ea typeface="+mn-ea"/>
              <a:cs typeface="+mn-cs"/>
            </a:endParaRPr>
          </a:p>
        </p:txBody>
      </p:sp>
      <p:sp>
        <p:nvSpPr>
          <p:cNvPr id="7" name="Content Placeholder 1"/>
          <p:cNvSpPr txBox="1">
            <a:spLocks/>
          </p:cNvSpPr>
          <p:nvPr/>
        </p:nvSpPr>
        <p:spPr>
          <a:xfrm>
            <a:off x="1429430" y="1773413"/>
            <a:ext cx="8391525" cy="415861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p:txBody>
      </p:sp>
      <p:sp>
        <p:nvSpPr>
          <p:cNvPr id="3" name="Rectangle 2"/>
          <p:cNvSpPr/>
          <p:nvPr/>
        </p:nvSpPr>
        <p:spPr>
          <a:xfrm>
            <a:off x="609600" y="1770758"/>
            <a:ext cx="11174186" cy="996170"/>
          </a:xfrm>
          <a:prstGeom prst="rect">
            <a:avLst/>
          </a:prstGeom>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endParaRPr kumimoji="0" lang="en-US" sz="2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Tx/>
              <a:buNone/>
              <a:tabLst/>
              <a:defRPr/>
            </a:pPr>
            <a:endParaRPr kumimoji="0" lang="en-US" sz="2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p:txBody>
      </p:sp>
      <p:sp>
        <p:nvSpPr>
          <p:cNvPr id="4" name="Content Placeholder 2">
            <a:extLst>
              <a:ext uri="{FF2B5EF4-FFF2-40B4-BE49-F238E27FC236}">
                <a16:creationId xmlns:a16="http://schemas.microsoft.com/office/drawing/2014/main" id="{D5085CE9-5F9C-2D1C-50D1-97AFD70759EC}"/>
              </a:ext>
            </a:extLst>
          </p:cNvPr>
          <p:cNvSpPr>
            <a:spLocks noGrp="1"/>
          </p:cNvSpPr>
          <p:nvPr>
            <p:ph sz="half" idx="1"/>
          </p:nvPr>
        </p:nvSpPr>
        <p:spPr>
          <a:xfrm>
            <a:off x="1591421" y="1570600"/>
            <a:ext cx="8735939" cy="818057"/>
          </a:xfrm>
        </p:spPr>
        <p:txBody>
          <a:bodyPr>
            <a:normAutofit/>
          </a:bodyPr>
          <a:lstStyle/>
          <a:p>
            <a:pPr marL="0" indent="0">
              <a:buNone/>
            </a:pPr>
            <a:r>
              <a:rPr lang="en-US" sz="1800" dirty="0"/>
              <a:t>MHS GENESIS provides </a:t>
            </a:r>
            <a:r>
              <a:rPr lang="en-US" sz="1800" dirty="0">
                <a:solidFill>
                  <a:prstClr val="black"/>
                </a:solidFill>
              </a:rPr>
              <a:t>a single, unified patient record, consolidating all patient interactions across all venues of care</a:t>
            </a:r>
            <a:endParaRPr lang="en-US" sz="1800" dirty="0"/>
          </a:p>
        </p:txBody>
      </p:sp>
      <p:grpSp>
        <p:nvGrpSpPr>
          <p:cNvPr id="5" name="Group 4" title="Healthcare Encounters graphic">
            <a:extLst>
              <a:ext uri="{FF2B5EF4-FFF2-40B4-BE49-F238E27FC236}">
                <a16:creationId xmlns:a16="http://schemas.microsoft.com/office/drawing/2014/main" id="{2BC787BE-64ED-AF3B-6657-6CC923529FC7}"/>
              </a:ext>
            </a:extLst>
          </p:cNvPr>
          <p:cNvGrpSpPr/>
          <p:nvPr/>
        </p:nvGrpSpPr>
        <p:grpSpPr>
          <a:xfrm>
            <a:off x="997123" y="2062029"/>
            <a:ext cx="9107689" cy="3870000"/>
            <a:chOff x="-510386" y="1722040"/>
            <a:chExt cx="12143586" cy="5159999"/>
          </a:xfrm>
        </p:grpSpPr>
        <p:sp>
          <p:nvSpPr>
            <p:cNvPr id="6" name="Rectangle 5">
              <a:extLst>
                <a:ext uri="{FF2B5EF4-FFF2-40B4-BE49-F238E27FC236}">
                  <a16:creationId xmlns:a16="http://schemas.microsoft.com/office/drawing/2014/main" id="{CB23D944-662B-C418-AFF5-CC2C6AB989DB}"/>
                </a:ext>
              </a:extLst>
            </p:cNvPr>
            <p:cNvSpPr/>
            <p:nvPr/>
          </p:nvSpPr>
          <p:spPr>
            <a:xfrm>
              <a:off x="1631852" y="5645247"/>
              <a:ext cx="8229600" cy="903208"/>
            </a:xfrm>
            <a:prstGeom prst="rect">
              <a:avLst/>
            </a:prstGeom>
            <a:solidFill>
              <a:srgbClr val="F9F9F9"/>
            </a:solid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sp>
          <p:nvSpPr>
            <p:cNvPr id="8" name="TextBox 7">
              <a:extLst>
                <a:ext uri="{FF2B5EF4-FFF2-40B4-BE49-F238E27FC236}">
                  <a16:creationId xmlns:a16="http://schemas.microsoft.com/office/drawing/2014/main" id="{3C15DA65-A6EE-4652-85B5-F0A70F2FEFDE}"/>
                </a:ext>
              </a:extLst>
            </p:cNvPr>
            <p:cNvSpPr txBox="1"/>
            <p:nvPr/>
          </p:nvSpPr>
          <p:spPr>
            <a:xfrm>
              <a:off x="4628058" y="6198546"/>
              <a:ext cx="2231728" cy="400109"/>
            </a:xfrm>
            <a:prstGeom prst="rect">
              <a:avLst/>
            </a:prstGeom>
            <a:noFill/>
          </p:spPr>
          <p:txBody>
            <a:bodyPr wrap="square" rtlCol="0">
              <a:spAutoFit/>
            </a:bodyPr>
            <a:lstStyle/>
            <a:p>
              <a:pPr algn="ctr" defTabSz="685800"/>
              <a:r>
                <a:rPr lang="en-US" sz="1350" i="1" dirty="0">
                  <a:solidFill>
                    <a:srgbClr val="383838"/>
                  </a:solidFill>
                </a:rPr>
                <a:t>Billing/Coding</a:t>
              </a:r>
            </a:p>
          </p:txBody>
        </p:sp>
        <p:sp>
          <p:nvSpPr>
            <p:cNvPr id="9" name="Rectangle 8">
              <a:extLst>
                <a:ext uri="{FF2B5EF4-FFF2-40B4-BE49-F238E27FC236}">
                  <a16:creationId xmlns:a16="http://schemas.microsoft.com/office/drawing/2014/main" id="{094977D1-B854-D639-6E69-1F21292CA425}"/>
                </a:ext>
              </a:extLst>
            </p:cNvPr>
            <p:cNvSpPr/>
            <p:nvPr/>
          </p:nvSpPr>
          <p:spPr>
            <a:xfrm>
              <a:off x="1386389" y="4612347"/>
              <a:ext cx="8657943" cy="2124677"/>
            </a:xfrm>
            <a:prstGeom prst="rect">
              <a:avLst/>
            </a:prstGeom>
            <a:noFill/>
            <a:ln w="38100">
              <a:solidFill>
                <a:srgbClr val="781216"/>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prstClr val="white"/>
                </a:solidFill>
              </a:endParaRPr>
            </a:p>
          </p:txBody>
        </p:sp>
        <p:sp>
          <p:nvSpPr>
            <p:cNvPr id="11" name="TextBox 10">
              <a:extLst>
                <a:ext uri="{FF2B5EF4-FFF2-40B4-BE49-F238E27FC236}">
                  <a16:creationId xmlns:a16="http://schemas.microsoft.com/office/drawing/2014/main" id="{DA85054B-1A6F-C63D-D428-99099F7F863A}"/>
                </a:ext>
              </a:extLst>
            </p:cNvPr>
            <p:cNvSpPr txBox="1"/>
            <p:nvPr/>
          </p:nvSpPr>
          <p:spPr>
            <a:xfrm rot="16200000">
              <a:off x="-1399488" y="2611142"/>
              <a:ext cx="2639980" cy="861775"/>
            </a:xfrm>
            <a:prstGeom prst="rect">
              <a:avLst/>
            </a:prstGeom>
            <a:noFill/>
          </p:spPr>
          <p:txBody>
            <a:bodyPr wrap="square" rtlCol="0">
              <a:spAutoFit/>
            </a:bodyPr>
            <a:lstStyle/>
            <a:p>
              <a:pPr algn="ctr" defTabSz="685800"/>
              <a:r>
                <a:rPr lang="en-US" b="1" kern="0" dirty="0">
                  <a:solidFill>
                    <a:srgbClr val="383838"/>
                  </a:solidFill>
                  <a:ea typeface="Open Sans ExtraBold" charset="0"/>
                  <a:cs typeface="Open Sans ExtraBold" charset="0"/>
                </a:rPr>
                <a:t>CURRENT STATE: </a:t>
              </a:r>
            </a:p>
            <a:p>
              <a:pPr algn="ctr" defTabSz="685800"/>
              <a:r>
                <a:rPr lang="en-US" kern="0" dirty="0">
                  <a:solidFill>
                    <a:srgbClr val="383838"/>
                  </a:solidFill>
                  <a:ea typeface="Open Sans Extrabold" charset="0"/>
                  <a:cs typeface="Open Sans Extrabold" charset="0"/>
                </a:rPr>
                <a:t>LEGACY SYSTEMS</a:t>
              </a:r>
            </a:p>
          </p:txBody>
        </p:sp>
        <p:sp>
          <p:nvSpPr>
            <p:cNvPr id="12" name="TextBox 11">
              <a:extLst>
                <a:ext uri="{FF2B5EF4-FFF2-40B4-BE49-F238E27FC236}">
                  <a16:creationId xmlns:a16="http://schemas.microsoft.com/office/drawing/2014/main" id="{5DE16F6F-06CA-17BF-6CC0-A2804B85F7D0}"/>
                </a:ext>
              </a:extLst>
            </p:cNvPr>
            <p:cNvSpPr txBox="1"/>
            <p:nvPr/>
          </p:nvSpPr>
          <p:spPr>
            <a:xfrm rot="16200000">
              <a:off x="-1287280" y="5194616"/>
              <a:ext cx="2513070" cy="861775"/>
            </a:xfrm>
            <a:prstGeom prst="rect">
              <a:avLst/>
            </a:prstGeom>
            <a:noFill/>
          </p:spPr>
          <p:txBody>
            <a:bodyPr wrap="square" rtlCol="0">
              <a:spAutoFit/>
            </a:bodyPr>
            <a:lstStyle/>
            <a:p>
              <a:pPr algn="ctr" defTabSz="685800"/>
              <a:r>
                <a:rPr lang="en-US" b="1" kern="0" dirty="0">
                  <a:solidFill>
                    <a:srgbClr val="383838"/>
                  </a:solidFill>
                  <a:ea typeface="Open Sans ExtraBold" charset="0"/>
                  <a:cs typeface="Open Sans ExtraBold" charset="0"/>
                </a:rPr>
                <a:t>FUTURE STATE:</a:t>
              </a:r>
            </a:p>
            <a:p>
              <a:pPr algn="ctr" defTabSz="685800"/>
              <a:r>
                <a:rPr lang="en-US" kern="0" dirty="0">
                  <a:solidFill>
                    <a:srgbClr val="383838"/>
                  </a:solidFill>
                  <a:ea typeface="Open Sans Extrabold" charset="0"/>
                  <a:cs typeface="Open Sans Extrabold" charset="0"/>
                </a:rPr>
                <a:t>MHS GENESIS</a:t>
              </a:r>
            </a:p>
          </p:txBody>
        </p:sp>
        <p:sp>
          <p:nvSpPr>
            <p:cNvPr id="13" name="Rectangle 12">
              <a:extLst>
                <a:ext uri="{FF2B5EF4-FFF2-40B4-BE49-F238E27FC236}">
                  <a16:creationId xmlns:a16="http://schemas.microsoft.com/office/drawing/2014/main" id="{76C963BB-C5EE-E6F8-948D-BA82030FE839}"/>
                </a:ext>
              </a:extLst>
            </p:cNvPr>
            <p:cNvSpPr/>
            <p:nvPr/>
          </p:nvSpPr>
          <p:spPr>
            <a:xfrm>
              <a:off x="1493921" y="1939723"/>
              <a:ext cx="1371600" cy="1163051"/>
            </a:xfrm>
            <a:prstGeom prst="rect">
              <a:avLst/>
            </a:prstGeom>
            <a:no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srgbClr val="213F99"/>
                </a:solidFill>
              </a:endParaRPr>
            </a:p>
          </p:txBody>
        </p:sp>
        <p:sp>
          <p:nvSpPr>
            <p:cNvPr id="14" name="TextBox 13">
              <a:extLst>
                <a:ext uri="{FF2B5EF4-FFF2-40B4-BE49-F238E27FC236}">
                  <a16:creationId xmlns:a16="http://schemas.microsoft.com/office/drawing/2014/main" id="{B7F33ED0-6DDA-CEDB-0888-60F150FFDE88}"/>
                </a:ext>
              </a:extLst>
            </p:cNvPr>
            <p:cNvSpPr txBox="1"/>
            <p:nvPr/>
          </p:nvSpPr>
          <p:spPr>
            <a:xfrm>
              <a:off x="1449178" y="2321193"/>
              <a:ext cx="1470552" cy="430887"/>
            </a:xfrm>
            <a:prstGeom prst="rect">
              <a:avLst/>
            </a:prstGeom>
            <a:noFill/>
          </p:spPr>
          <p:txBody>
            <a:bodyPr wrap="square" rtlCol="0">
              <a:spAutoFit/>
            </a:bodyPr>
            <a:lstStyle/>
            <a:p>
              <a:pPr algn="ctr" defTabSz="685800"/>
              <a:r>
                <a:rPr lang="en-US" sz="1500" i="1" dirty="0">
                  <a:solidFill>
                    <a:srgbClr val="213F99"/>
                  </a:solidFill>
                </a:rPr>
                <a:t>Scheduling </a:t>
              </a:r>
            </a:p>
          </p:txBody>
        </p:sp>
        <p:sp>
          <p:nvSpPr>
            <p:cNvPr id="15" name="Rectangle 14">
              <a:extLst>
                <a:ext uri="{FF2B5EF4-FFF2-40B4-BE49-F238E27FC236}">
                  <a16:creationId xmlns:a16="http://schemas.microsoft.com/office/drawing/2014/main" id="{CF820FDF-6B02-A5AF-E788-E9EA6320E483}"/>
                </a:ext>
              </a:extLst>
            </p:cNvPr>
            <p:cNvSpPr/>
            <p:nvPr/>
          </p:nvSpPr>
          <p:spPr>
            <a:xfrm>
              <a:off x="3185091" y="1939723"/>
              <a:ext cx="1371600" cy="1163051"/>
            </a:xfrm>
            <a:prstGeom prst="rect">
              <a:avLst/>
            </a:prstGeom>
            <a:no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213F99"/>
                </a:solidFill>
              </a:endParaRPr>
            </a:p>
          </p:txBody>
        </p:sp>
        <p:sp>
          <p:nvSpPr>
            <p:cNvPr id="16" name="TextBox 15">
              <a:extLst>
                <a:ext uri="{FF2B5EF4-FFF2-40B4-BE49-F238E27FC236}">
                  <a16:creationId xmlns:a16="http://schemas.microsoft.com/office/drawing/2014/main" id="{A309A189-8F35-69A6-AA30-21A8A7575176}"/>
                </a:ext>
              </a:extLst>
            </p:cNvPr>
            <p:cNvSpPr txBox="1"/>
            <p:nvPr/>
          </p:nvSpPr>
          <p:spPr>
            <a:xfrm>
              <a:off x="3185091" y="2321193"/>
              <a:ext cx="1371600" cy="430887"/>
            </a:xfrm>
            <a:prstGeom prst="rect">
              <a:avLst/>
            </a:prstGeom>
            <a:noFill/>
          </p:spPr>
          <p:txBody>
            <a:bodyPr wrap="square" rtlCol="0">
              <a:spAutoFit/>
            </a:bodyPr>
            <a:lstStyle/>
            <a:p>
              <a:pPr algn="ctr" defTabSz="685800"/>
              <a:r>
                <a:rPr lang="en-US" sz="1500" i="1" dirty="0">
                  <a:solidFill>
                    <a:srgbClr val="213F99"/>
                  </a:solidFill>
                </a:rPr>
                <a:t>Check-In </a:t>
              </a:r>
            </a:p>
          </p:txBody>
        </p:sp>
        <p:sp>
          <p:nvSpPr>
            <p:cNvPr id="17" name="Rectangle 16">
              <a:extLst>
                <a:ext uri="{FF2B5EF4-FFF2-40B4-BE49-F238E27FC236}">
                  <a16:creationId xmlns:a16="http://schemas.microsoft.com/office/drawing/2014/main" id="{4796A5D9-DABC-CEC4-C406-88E53F50D7EB}"/>
                </a:ext>
              </a:extLst>
            </p:cNvPr>
            <p:cNvSpPr/>
            <p:nvPr/>
          </p:nvSpPr>
          <p:spPr>
            <a:xfrm>
              <a:off x="4876261" y="1939723"/>
              <a:ext cx="1371600" cy="1163051"/>
            </a:xfrm>
            <a:prstGeom prst="rect">
              <a:avLst/>
            </a:prstGeom>
            <a:no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213F99"/>
                </a:solidFill>
              </a:endParaRPr>
            </a:p>
          </p:txBody>
        </p:sp>
        <p:sp>
          <p:nvSpPr>
            <p:cNvPr id="18" name="TextBox 17">
              <a:extLst>
                <a:ext uri="{FF2B5EF4-FFF2-40B4-BE49-F238E27FC236}">
                  <a16:creationId xmlns:a16="http://schemas.microsoft.com/office/drawing/2014/main" id="{5069CAD7-520C-782D-3BB4-6FAAD37FE6AD}"/>
                </a:ext>
              </a:extLst>
            </p:cNvPr>
            <p:cNvSpPr txBox="1"/>
            <p:nvPr/>
          </p:nvSpPr>
          <p:spPr>
            <a:xfrm>
              <a:off x="4876261" y="2167305"/>
              <a:ext cx="1371600" cy="738664"/>
            </a:xfrm>
            <a:prstGeom prst="rect">
              <a:avLst/>
            </a:prstGeom>
            <a:noFill/>
          </p:spPr>
          <p:txBody>
            <a:bodyPr wrap="square" rtlCol="0">
              <a:spAutoFit/>
            </a:bodyPr>
            <a:lstStyle/>
            <a:p>
              <a:pPr algn="ctr" defTabSz="685800"/>
              <a:r>
                <a:rPr lang="en-US" sz="1500" i="1" dirty="0">
                  <a:solidFill>
                    <a:srgbClr val="213F99"/>
                  </a:solidFill>
                </a:rPr>
                <a:t>Vitals/</a:t>
              </a:r>
            </a:p>
            <a:p>
              <a:pPr algn="ctr" defTabSz="685800"/>
              <a:r>
                <a:rPr lang="en-US" sz="1500" i="1" dirty="0">
                  <a:solidFill>
                    <a:srgbClr val="213F99"/>
                  </a:solidFill>
                </a:rPr>
                <a:t>Triage </a:t>
              </a:r>
            </a:p>
          </p:txBody>
        </p:sp>
        <p:sp>
          <p:nvSpPr>
            <p:cNvPr id="19" name="Rectangle 18">
              <a:extLst>
                <a:ext uri="{FF2B5EF4-FFF2-40B4-BE49-F238E27FC236}">
                  <a16:creationId xmlns:a16="http://schemas.microsoft.com/office/drawing/2014/main" id="{9A266AD9-4D64-8F76-BF43-79718F0AA1EE}"/>
                </a:ext>
              </a:extLst>
            </p:cNvPr>
            <p:cNvSpPr/>
            <p:nvPr/>
          </p:nvSpPr>
          <p:spPr>
            <a:xfrm>
              <a:off x="6567431" y="1939723"/>
              <a:ext cx="1371600" cy="1163051"/>
            </a:xfrm>
            <a:prstGeom prst="rect">
              <a:avLst/>
            </a:prstGeom>
            <a:no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213F99"/>
                </a:solidFill>
              </a:endParaRPr>
            </a:p>
          </p:txBody>
        </p:sp>
        <p:sp>
          <p:nvSpPr>
            <p:cNvPr id="20" name="TextBox 19">
              <a:extLst>
                <a:ext uri="{FF2B5EF4-FFF2-40B4-BE49-F238E27FC236}">
                  <a16:creationId xmlns:a16="http://schemas.microsoft.com/office/drawing/2014/main" id="{0AE11EE1-220F-B9AD-941D-4126A525EB3D}"/>
                </a:ext>
              </a:extLst>
            </p:cNvPr>
            <p:cNvSpPr txBox="1"/>
            <p:nvPr/>
          </p:nvSpPr>
          <p:spPr>
            <a:xfrm>
              <a:off x="6567432" y="2167305"/>
              <a:ext cx="1371600" cy="738664"/>
            </a:xfrm>
            <a:prstGeom prst="rect">
              <a:avLst/>
            </a:prstGeom>
            <a:noFill/>
          </p:spPr>
          <p:txBody>
            <a:bodyPr wrap="square" rtlCol="0">
              <a:spAutoFit/>
            </a:bodyPr>
            <a:lstStyle/>
            <a:p>
              <a:pPr algn="ctr" defTabSz="685800"/>
              <a:r>
                <a:rPr lang="en-US" sz="1500" i="1" dirty="0">
                  <a:solidFill>
                    <a:srgbClr val="213F99"/>
                  </a:solidFill>
                </a:rPr>
                <a:t>Provider Visit</a:t>
              </a:r>
            </a:p>
          </p:txBody>
        </p:sp>
        <p:sp>
          <p:nvSpPr>
            <p:cNvPr id="21" name="Rectangle 20">
              <a:extLst>
                <a:ext uri="{FF2B5EF4-FFF2-40B4-BE49-F238E27FC236}">
                  <a16:creationId xmlns:a16="http://schemas.microsoft.com/office/drawing/2014/main" id="{1F6AB675-4D4E-17FA-2B48-05AB3B962ECB}"/>
                </a:ext>
              </a:extLst>
            </p:cNvPr>
            <p:cNvSpPr/>
            <p:nvPr/>
          </p:nvSpPr>
          <p:spPr>
            <a:xfrm>
              <a:off x="8258601" y="1939723"/>
              <a:ext cx="1371600" cy="1163051"/>
            </a:xfrm>
            <a:prstGeom prst="rect">
              <a:avLst/>
            </a:prstGeom>
            <a:no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213F99"/>
                </a:solidFill>
              </a:endParaRPr>
            </a:p>
          </p:txBody>
        </p:sp>
        <p:sp>
          <p:nvSpPr>
            <p:cNvPr id="22" name="TextBox 21">
              <a:extLst>
                <a:ext uri="{FF2B5EF4-FFF2-40B4-BE49-F238E27FC236}">
                  <a16:creationId xmlns:a16="http://schemas.microsoft.com/office/drawing/2014/main" id="{60FA7F10-F523-96A6-94C2-F107AA308BD6}"/>
                </a:ext>
              </a:extLst>
            </p:cNvPr>
            <p:cNvSpPr txBox="1"/>
            <p:nvPr/>
          </p:nvSpPr>
          <p:spPr>
            <a:xfrm>
              <a:off x="8258601" y="2167305"/>
              <a:ext cx="1371600" cy="430887"/>
            </a:xfrm>
            <a:prstGeom prst="rect">
              <a:avLst/>
            </a:prstGeom>
            <a:noFill/>
          </p:spPr>
          <p:txBody>
            <a:bodyPr wrap="square" rtlCol="0">
              <a:spAutoFit/>
            </a:bodyPr>
            <a:lstStyle/>
            <a:p>
              <a:pPr algn="ctr" defTabSz="685800"/>
              <a:r>
                <a:rPr lang="en-US" sz="1500" i="1" dirty="0">
                  <a:solidFill>
                    <a:srgbClr val="213F99"/>
                  </a:solidFill>
                </a:rPr>
                <a:t>Document</a:t>
              </a:r>
            </a:p>
          </p:txBody>
        </p:sp>
        <p:sp>
          <p:nvSpPr>
            <p:cNvPr id="23" name="Rectangle 22">
              <a:extLst>
                <a:ext uri="{FF2B5EF4-FFF2-40B4-BE49-F238E27FC236}">
                  <a16:creationId xmlns:a16="http://schemas.microsoft.com/office/drawing/2014/main" id="{BB218036-0C12-8B2C-AFD6-5D2994478B30}"/>
                </a:ext>
              </a:extLst>
            </p:cNvPr>
            <p:cNvSpPr/>
            <p:nvPr/>
          </p:nvSpPr>
          <p:spPr>
            <a:xfrm>
              <a:off x="9949772" y="1939723"/>
              <a:ext cx="1371600" cy="1163051"/>
            </a:xfrm>
            <a:prstGeom prst="rect">
              <a:avLst/>
            </a:prstGeom>
            <a:no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213F99"/>
                </a:solidFill>
              </a:endParaRPr>
            </a:p>
          </p:txBody>
        </p:sp>
        <p:sp>
          <p:nvSpPr>
            <p:cNvPr id="24" name="TextBox 23">
              <a:extLst>
                <a:ext uri="{FF2B5EF4-FFF2-40B4-BE49-F238E27FC236}">
                  <a16:creationId xmlns:a16="http://schemas.microsoft.com/office/drawing/2014/main" id="{32E931B9-FD97-C849-2249-2B2C9DCEB0C9}"/>
                </a:ext>
              </a:extLst>
            </p:cNvPr>
            <p:cNvSpPr txBox="1"/>
            <p:nvPr/>
          </p:nvSpPr>
          <p:spPr>
            <a:xfrm>
              <a:off x="9949772" y="2167305"/>
              <a:ext cx="1371600" cy="738664"/>
            </a:xfrm>
            <a:prstGeom prst="rect">
              <a:avLst/>
            </a:prstGeom>
            <a:noFill/>
          </p:spPr>
          <p:txBody>
            <a:bodyPr wrap="square" rtlCol="0">
              <a:spAutoFit/>
            </a:bodyPr>
            <a:lstStyle/>
            <a:p>
              <a:pPr algn="ctr" defTabSz="685800"/>
              <a:r>
                <a:rPr lang="en-US" sz="1500" i="1" dirty="0">
                  <a:solidFill>
                    <a:srgbClr val="213F99"/>
                  </a:solidFill>
                </a:rPr>
                <a:t>Billing/</a:t>
              </a:r>
            </a:p>
            <a:p>
              <a:pPr algn="ctr" defTabSz="685800"/>
              <a:r>
                <a:rPr lang="en-US" sz="1500" i="1" dirty="0">
                  <a:solidFill>
                    <a:srgbClr val="213F99"/>
                  </a:solidFill>
                </a:rPr>
                <a:t>Coding</a:t>
              </a:r>
            </a:p>
          </p:txBody>
        </p:sp>
        <p:cxnSp>
          <p:nvCxnSpPr>
            <p:cNvPr id="25" name="Straight Arrow Connector 24">
              <a:extLst>
                <a:ext uri="{FF2B5EF4-FFF2-40B4-BE49-F238E27FC236}">
                  <a16:creationId xmlns:a16="http://schemas.microsoft.com/office/drawing/2014/main" id="{293D93A5-34E2-5516-55D7-728900D9A7C2}"/>
                </a:ext>
              </a:extLst>
            </p:cNvPr>
            <p:cNvCxnSpPr/>
            <p:nvPr/>
          </p:nvCxnSpPr>
          <p:spPr>
            <a:xfrm>
              <a:off x="2179721" y="3192039"/>
              <a:ext cx="0" cy="27432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0368623B-63D1-DF10-F2B8-40B77FE65DDF}"/>
                </a:ext>
              </a:extLst>
            </p:cNvPr>
            <p:cNvSpPr txBox="1"/>
            <p:nvPr/>
          </p:nvSpPr>
          <p:spPr>
            <a:xfrm>
              <a:off x="1905400" y="3635562"/>
              <a:ext cx="548640" cy="430887"/>
            </a:xfrm>
            <a:prstGeom prst="rect">
              <a:avLst/>
            </a:prstGeom>
            <a:noFill/>
            <a:ln w="38100">
              <a:solidFill>
                <a:srgbClr val="781216"/>
              </a:solidFill>
            </a:ln>
          </p:spPr>
          <p:txBody>
            <a:bodyPr wrap="square" rtlCol="0" anchor="ctr">
              <a:spAutoFit/>
            </a:bodyPr>
            <a:lstStyle/>
            <a:p>
              <a:pPr algn="ctr" defTabSz="685800"/>
              <a:r>
                <a:rPr lang="en-US" sz="1500" b="1" dirty="0">
                  <a:solidFill>
                    <a:srgbClr val="781216"/>
                  </a:solidFill>
                </a:rPr>
                <a:t>X</a:t>
              </a:r>
            </a:p>
          </p:txBody>
        </p:sp>
        <p:cxnSp>
          <p:nvCxnSpPr>
            <p:cNvPr id="27" name="Straight Arrow Connector 26">
              <a:extLst>
                <a:ext uri="{FF2B5EF4-FFF2-40B4-BE49-F238E27FC236}">
                  <a16:creationId xmlns:a16="http://schemas.microsoft.com/office/drawing/2014/main" id="{57241BEA-5572-F692-D801-2A1E64762B2C}"/>
                </a:ext>
              </a:extLst>
            </p:cNvPr>
            <p:cNvCxnSpPr/>
            <p:nvPr/>
          </p:nvCxnSpPr>
          <p:spPr>
            <a:xfrm>
              <a:off x="3882374" y="3192039"/>
              <a:ext cx="0" cy="27432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CF6A5E23-AE35-7DC7-1906-0A0290AB3A0A}"/>
                </a:ext>
              </a:extLst>
            </p:cNvPr>
            <p:cNvSpPr txBox="1"/>
            <p:nvPr/>
          </p:nvSpPr>
          <p:spPr>
            <a:xfrm>
              <a:off x="3608054" y="3635562"/>
              <a:ext cx="548640" cy="430887"/>
            </a:xfrm>
            <a:prstGeom prst="rect">
              <a:avLst/>
            </a:prstGeom>
            <a:noFill/>
            <a:ln w="38100">
              <a:solidFill>
                <a:srgbClr val="781216"/>
              </a:solidFill>
            </a:ln>
          </p:spPr>
          <p:txBody>
            <a:bodyPr wrap="square" rtlCol="0" anchor="ctr">
              <a:spAutoFit/>
            </a:bodyPr>
            <a:lstStyle/>
            <a:p>
              <a:pPr algn="ctr" defTabSz="685800"/>
              <a:r>
                <a:rPr lang="en-US" sz="1500" b="1" dirty="0">
                  <a:solidFill>
                    <a:srgbClr val="781216"/>
                  </a:solidFill>
                </a:rPr>
                <a:t>X</a:t>
              </a:r>
            </a:p>
          </p:txBody>
        </p:sp>
        <p:cxnSp>
          <p:nvCxnSpPr>
            <p:cNvPr id="29" name="Straight Arrow Connector 28">
              <a:extLst>
                <a:ext uri="{FF2B5EF4-FFF2-40B4-BE49-F238E27FC236}">
                  <a16:creationId xmlns:a16="http://schemas.microsoft.com/office/drawing/2014/main" id="{5076931A-5420-AE54-2B82-BD0F05733B15}"/>
                </a:ext>
              </a:extLst>
            </p:cNvPr>
            <p:cNvCxnSpPr/>
            <p:nvPr/>
          </p:nvCxnSpPr>
          <p:spPr>
            <a:xfrm>
              <a:off x="5573544" y="3192039"/>
              <a:ext cx="0" cy="27432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78AA10C8-7A66-28C0-7C1A-9314EB5F346B}"/>
                </a:ext>
              </a:extLst>
            </p:cNvPr>
            <p:cNvSpPr txBox="1"/>
            <p:nvPr/>
          </p:nvSpPr>
          <p:spPr>
            <a:xfrm>
              <a:off x="5299223" y="3635562"/>
              <a:ext cx="548640" cy="430887"/>
            </a:xfrm>
            <a:prstGeom prst="rect">
              <a:avLst/>
            </a:prstGeom>
            <a:noFill/>
            <a:ln w="38100">
              <a:solidFill>
                <a:srgbClr val="781216"/>
              </a:solidFill>
            </a:ln>
          </p:spPr>
          <p:txBody>
            <a:bodyPr wrap="square" rtlCol="0" anchor="ctr">
              <a:spAutoFit/>
            </a:bodyPr>
            <a:lstStyle/>
            <a:p>
              <a:pPr algn="ctr" defTabSz="685800"/>
              <a:r>
                <a:rPr lang="en-US" sz="1500" b="1" dirty="0">
                  <a:solidFill>
                    <a:srgbClr val="781216"/>
                  </a:solidFill>
                </a:rPr>
                <a:t>X</a:t>
              </a:r>
            </a:p>
          </p:txBody>
        </p:sp>
        <p:cxnSp>
          <p:nvCxnSpPr>
            <p:cNvPr id="31" name="Straight Arrow Connector 30">
              <a:extLst>
                <a:ext uri="{FF2B5EF4-FFF2-40B4-BE49-F238E27FC236}">
                  <a16:creationId xmlns:a16="http://schemas.microsoft.com/office/drawing/2014/main" id="{FFA89268-E61C-151C-AAAC-B2B9EA1DAF49}"/>
                </a:ext>
              </a:extLst>
            </p:cNvPr>
            <p:cNvCxnSpPr/>
            <p:nvPr/>
          </p:nvCxnSpPr>
          <p:spPr>
            <a:xfrm>
              <a:off x="7264714" y="3192039"/>
              <a:ext cx="0" cy="27432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55C2CAA6-E54C-0A95-B59F-42D6B2FD3495}"/>
                </a:ext>
              </a:extLst>
            </p:cNvPr>
            <p:cNvSpPr txBox="1"/>
            <p:nvPr/>
          </p:nvSpPr>
          <p:spPr>
            <a:xfrm>
              <a:off x="6990394" y="3635562"/>
              <a:ext cx="548640" cy="430887"/>
            </a:xfrm>
            <a:prstGeom prst="rect">
              <a:avLst/>
            </a:prstGeom>
            <a:noFill/>
            <a:ln w="38100">
              <a:solidFill>
                <a:srgbClr val="781216"/>
              </a:solidFill>
            </a:ln>
          </p:spPr>
          <p:txBody>
            <a:bodyPr wrap="square" rtlCol="0" anchor="ctr">
              <a:spAutoFit/>
            </a:bodyPr>
            <a:lstStyle/>
            <a:p>
              <a:pPr algn="ctr" defTabSz="685800"/>
              <a:r>
                <a:rPr lang="en-US" sz="1500" b="1" dirty="0">
                  <a:solidFill>
                    <a:srgbClr val="781216"/>
                  </a:solidFill>
                </a:rPr>
                <a:t>X</a:t>
              </a:r>
            </a:p>
          </p:txBody>
        </p:sp>
        <p:cxnSp>
          <p:nvCxnSpPr>
            <p:cNvPr id="33" name="Straight Arrow Connector 32">
              <a:extLst>
                <a:ext uri="{FF2B5EF4-FFF2-40B4-BE49-F238E27FC236}">
                  <a16:creationId xmlns:a16="http://schemas.microsoft.com/office/drawing/2014/main" id="{E19BF849-5CA8-C5D5-EFE6-4C413382233D}"/>
                </a:ext>
              </a:extLst>
            </p:cNvPr>
            <p:cNvCxnSpPr/>
            <p:nvPr/>
          </p:nvCxnSpPr>
          <p:spPr>
            <a:xfrm>
              <a:off x="8967367" y="3192039"/>
              <a:ext cx="0" cy="27432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4" name="TextBox 33">
              <a:extLst>
                <a:ext uri="{FF2B5EF4-FFF2-40B4-BE49-F238E27FC236}">
                  <a16:creationId xmlns:a16="http://schemas.microsoft.com/office/drawing/2014/main" id="{45E72AF0-B0A1-4BCD-3AF1-9CF39622E43D}"/>
                </a:ext>
              </a:extLst>
            </p:cNvPr>
            <p:cNvSpPr txBox="1"/>
            <p:nvPr/>
          </p:nvSpPr>
          <p:spPr>
            <a:xfrm>
              <a:off x="8693046" y="3635562"/>
              <a:ext cx="548640" cy="430887"/>
            </a:xfrm>
            <a:prstGeom prst="rect">
              <a:avLst/>
            </a:prstGeom>
            <a:noFill/>
            <a:ln w="38100">
              <a:solidFill>
                <a:srgbClr val="781216"/>
              </a:solidFill>
            </a:ln>
          </p:spPr>
          <p:txBody>
            <a:bodyPr wrap="square" rtlCol="0" anchor="ctr">
              <a:spAutoFit/>
            </a:bodyPr>
            <a:lstStyle/>
            <a:p>
              <a:pPr algn="ctr" defTabSz="685800"/>
              <a:r>
                <a:rPr lang="en-US" sz="1500" b="1" dirty="0">
                  <a:solidFill>
                    <a:srgbClr val="781216"/>
                  </a:solidFill>
                </a:rPr>
                <a:t>X</a:t>
              </a:r>
            </a:p>
          </p:txBody>
        </p:sp>
        <p:cxnSp>
          <p:nvCxnSpPr>
            <p:cNvPr id="35" name="Straight Arrow Connector 34">
              <a:extLst>
                <a:ext uri="{FF2B5EF4-FFF2-40B4-BE49-F238E27FC236}">
                  <a16:creationId xmlns:a16="http://schemas.microsoft.com/office/drawing/2014/main" id="{C37A07EF-72E2-0119-5AD0-6AB110856F0C}"/>
                </a:ext>
              </a:extLst>
            </p:cNvPr>
            <p:cNvCxnSpPr/>
            <p:nvPr/>
          </p:nvCxnSpPr>
          <p:spPr>
            <a:xfrm>
              <a:off x="10670020" y="3192039"/>
              <a:ext cx="0" cy="27432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78E7382A-37C1-AE93-E850-6FEA6364877F}"/>
                </a:ext>
              </a:extLst>
            </p:cNvPr>
            <p:cNvSpPr txBox="1"/>
            <p:nvPr/>
          </p:nvSpPr>
          <p:spPr>
            <a:xfrm>
              <a:off x="10395700" y="3635562"/>
              <a:ext cx="548640" cy="430887"/>
            </a:xfrm>
            <a:prstGeom prst="rect">
              <a:avLst/>
            </a:prstGeom>
            <a:noFill/>
            <a:ln w="38100">
              <a:solidFill>
                <a:srgbClr val="781216"/>
              </a:solidFill>
            </a:ln>
          </p:spPr>
          <p:txBody>
            <a:bodyPr wrap="square" rtlCol="0" anchor="ctr">
              <a:spAutoFit/>
            </a:bodyPr>
            <a:lstStyle/>
            <a:p>
              <a:pPr algn="ctr" defTabSz="685800"/>
              <a:r>
                <a:rPr lang="en-US" sz="1500" b="1" dirty="0">
                  <a:solidFill>
                    <a:srgbClr val="781216"/>
                  </a:solidFill>
                </a:rPr>
                <a:t>X</a:t>
              </a:r>
            </a:p>
          </p:txBody>
        </p:sp>
        <p:cxnSp>
          <p:nvCxnSpPr>
            <p:cNvPr id="37" name="Straight Connector 36">
              <a:extLst>
                <a:ext uri="{FF2B5EF4-FFF2-40B4-BE49-F238E27FC236}">
                  <a16:creationId xmlns:a16="http://schemas.microsoft.com/office/drawing/2014/main" id="{74878B5F-B6E1-E3A6-5362-E4886260407E}"/>
                </a:ext>
              </a:extLst>
            </p:cNvPr>
            <p:cNvCxnSpPr/>
            <p:nvPr/>
          </p:nvCxnSpPr>
          <p:spPr>
            <a:xfrm>
              <a:off x="485211" y="4344929"/>
              <a:ext cx="11147989" cy="0"/>
            </a:xfrm>
            <a:prstGeom prst="line">
              <a:avLst/>
            </a:prstGeom>
            <a:ln w="57150">
              <a:solidFill>
                <a:srgbClr val="FFC000"/>
              </a:solidFill>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9D7BDE08-847E-9644-10EC-D25393CDE631}"/>
                </a:ext>
              </a:extLst>
            </p:cNvPr>
            <p:cNvSpPr/>
            <p:nvPr/>
          </p:nvSpPr>
          <p:spPr>
            <a:xfrm>
              <a:off x="1813491" y="4775935"/>
              <a:ext cx="1371600" cy="1163051"/>
            </a:xfrm>
            <a:prstGeom prst="rect">
              <a:avLst/>
            </a:prstGeom>
            <a:solidFill>
              <a:schemeClr val="bg1"/>
            </a:solid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dirty="0">
                <a:solidFill>
                  <a:srgbClr val="213F99"/>
                </a:solidFill>
              </a:endParaRPr>
            </a:p>
          </p:txBody>
        </p:sp>
        <p:sp>
          <p:nvSpPr>
            <p:cNvPr id="39" name="TextBox 38">
              <a:extLst>
                <a:ext uri="{FF2B5EF4-FFF2-40B4-BE49-F238E27FC236}">
                  <a16:creationId xmlns:a16="http://schemas.microsoft.com/office/drawing/2014/main" id="{E40C92DA-003D-C724-02B7-4F442D590767}"/>
                </a:ext>
              </a:extLst>
            </p:cNvPr>
            <p:cNvSpPr txBox="1"/>
            <p:nvPr/>
          </p:nvSpPr>
          <p:spPr>
            <a:xfrm>
              <a:off x="1746527" y="5194618"/>
              <a:ext cx="1480879" cy="430887"/>
            </a:xfrm>
            <a:prstGeom prst="rect">
              <a:avLst/>
            </a:prstGeom>
            <a:noFill/>
          </p:spPr>
          <p:txBody>
            <a:bodyPr wrap="square" rtlCol="0">
              <a:spAutoFit/>
            </a:bodyPr>
            <a:lstStyle/>
            <a:p>
              <a:pPr algn="ctr" defTabSz="685800"/>
              <a:r>
                <a:rPr lang="en-US" sz="1500" i="1" dirty="0">
                  <a:solidFill>
                    <a:srgbClr val="213F99"/>
                  </a:solidFill>
                </a:rPr>
                <a:t>Scheduling </a:t>
              </a:r>
            </a:p>
          </p:txBody>
        </p:sp>
        <p:sp>
          <p:nvSpPr>
            <p:cNvPr id="40" name="Rectangle 39">
              <a:extLst>
                <a:ext uri="{FF2B5EF4-FFF2-40B4-BE49-F238E27FC236}">
                  <a16:creationId xmlns:a16="http://schemas.microsoft.com/office/drawing/2014/main" id="{1F19A500-9D8C-B925-657A-D2D43F1E4CFD}"/>
                </a:ext>
              </a:extLst>
            </p:cNvPr>
            <p:cNvSpPr/>
            <p:nvPr/>
          </p:nvSpPr>
          <p:spPr>
            <a:xfrm>
              <a:off x="3422434" y="4805931"/>
              <a:ext cx="1371600" cy="1163051"/>
            </a:xfrm>
            <a:prstGeom prst="rect">
              <a:avLst/>
            </a:prstGeom>
            <a:solidFill>
              <a:schemeClr val="bg1"/>
            </a:solid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213F99"/>
                </a:solidFill>
              </a:endParaRPr>
            </a:p>
          </p:txBody>
        </p:sp>
        <p:sp>
          <p:nvSpPr>
            <p:cNvPr id="41" name="TextBox 40">
              <a:extLst>
                <a:ext uri="{FF2B5EF4-FFF2-40B4-BE49-F238E27FC236}">
                  <a16:creationId xmlns:a16="http://schemas.microsoft.com/office/drawing/2014/main" id="{B670905E-4FB8-A1E9-9507-9CEA6BE553E6}"/>
                </a:ext>
              </a:extLst>
            </p:cNvPr>
            <p:cNvSpPr txBox="1"/>
            <p:nvPr/>
          </p:nvSpPr>
          <p:spPr>
            <a:xfrm>
              <a:off x="3374448" y="5057413"/>
              <a:ext cx="1488699" cy="707887"/>
            </a:xfrm>
            <a:prstGeom prst="rect">
              <a:avLst/>
            </a:prstGeom>
            <a:noFill/>
          </p:spPr>
          <p:txBody>
            <a:bodyPr wrap="square" rtlCol="0">
              <a:spAutoFit/>
            </a:bodyPr>
            <a:lstStyle/>
            <a:p>
              <a:pPr algn="ctr" defTabSz="685800"/>
              <a:r>
                <a:rPr lang="en-US" sz="1425" i="1" dirty="0">
                  <a:solidFill>
                    <a:srgbClr val="213F99"/>
                  </a:solidFill>
                </a:rPr>
                <a:t>Registration/ Check-In </a:t>
              </a:r>
            </a:p>
          </p:txBody>
        </p:sp>
        <p:sp>
          <p:nvSpPr>
            <p:cNvPr id="42" name="Rectangle 41">
              <a:extLst>
                <a:ext uri="{FF2B5EF4-FFF2-40B4-BE49-F238E27FC236}">
                  <a16:creationId xmlns:a16="http://schemas.microsoft.com/office/drawing/2014/main" id="{F9FFF3EE-283F-6199-96A8-DE3093FDD915}"/>
                </a:ext>
              </a:extLst>
            </p:cNvPr>
            <p:cNvSpPr/>
            <p:nvPr/>
          </p:nvSpPr>
          <p:spPr>
            <a:xfrm>
              <a:off x="5056096" y="4802925"/>
              <a:ext cx="1371600" cy="1163051"/>
            </a:xfrm>
            <a:prstGeom prst="rect">
              <a:avLst/>
            </a:prstGeom>
            <a:solidFill>
              <a:schemeClr val="bg1"/>
            </a:solid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213F99"/>
                </a:solidFill>
              </a:endParaRPr>
            </a:p>
          </p:txBody>
        </p:sp>
        <p:sp>
          <p:nvSpPr>
            <p:cNvPr id="43" name="TextBox 42">
              <a:extLst>
                <a:ext uri="{FF2B5EF4-FFF2-40B4-BE49-F238E27FC236}">
                  <a16:creationId xmlns:a16="http://schemas.microsoft.com/office/drawing/2014/main" id="{0C89D4D0-5000-B293-3DDE-35D0EE5B6EB6}"/>
                </a:ext>
              </a:extLst>
            </p:cNvPr>
            <p:cNvSpPr txBox="1"/>
            <p:nvPr/>
          </p:nvSpPr>
          <p:spPr>
            <a:xfrm>
              <a:off x="4963242" y="5202619"/>
              <a:ext cx="1371600" cy="430887"/>
            </a:xfrm>
            <a:prstGeom prst="rect">
              <a:avLst/>
            </a:prstGeom>
            <a:noFill/>
          </p:spPr>
          <p:txBody>
            <a:bodyPr wrap="square" rtlCol="0">
              <a:spAutoFit/>
            </a:bodyPr>
            <a:lstStyle/>
            <a:p>
              <a:pPr algn="ctr" defTabSz="685800"/>
              <a:r>
                <a:rPr lang="en-US" sz="1500" i="1" dirty="0">
                  <a:solidFill>
                    <a:srgbClr val="213F99"/>
                  </a:solidFill>
                </a:rPr>
                <a:t>Intake</a:t>
              </a:r>
            </a:p>
          </p:txBody>
        </p:sp>
        <p:sp>
          <p:nvSpPr>
            <p:cNvPr id="44" name="Rectangle 43">
              <a:extLst>
                <a:ext uri="{FF2B5EF4-FFF2-40B4-BE49-F238E27FC236}">
                  <a16:creationId xmlns:a16="http://schemas.microsoft.com/office/drawing/2014/main" id="{9ED90EC5-A084-5595-CC71-A104F9FFACD8}"/>
                </a:ext>
              </a:extLst>
            </p:cNvPr>
            <p:cNvSpPr/>
            <p:nvPr/>
          </p:nvSpPr>
          <p:spPr>
            <a:xfrm>
              <a:off x="6689758" y="4829831"/>
              <a:ext cx="1371600" cy="1163051"/>
            </a:xfrm>
            <a:prstGeom prst="rect">
              <a:avLst/>
            </a:prstGeom>
            <a:solidFill>
              <a:schemeClr val="bg1"/>
            </a:solid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213F99"/>
                </a:solidFill>
              </a:endParaRPr>
            </a:p>
          </p:txBody>
        </p:sp>
        <p:sp>
          <p:nvSpPr>
            <p:cNvPr id="45" name="TextBox 44">
              <a:extLst>
                <a:ext uri="{FF2B5EF4-FFF2-40B4-BE49-F238E27FC236}">
                  <a16:creationId xmlns:a16="http://schemas.microsoft.com/office/drawing/2014/main" id="{1AA04760-4493-909A-F759-BAEA5ADE67BE}"/>
                </a:ext>
              </a:extLst>
            </p:cNvPr>
            <p:cNvSpPr txBox="1"/>
            <p:nvPr/>
          </p:nvSpPr>
          <p:spPr>
            <a:xfrm>
              <a:off x="6626058" y="5062578"/>
              <a:ext cx="1371600" cy="738664"/>
            </a:xfrm>
            <a:prstGeom prst="rect">
              <a:avLst/>
            </a:prstGeom>
            <a:noFill/>
          </p:spPr>
          <p:txBody>
            <a:bodyPr wrap="square" rtlCol="0">
              <a:spAutoFit/>
            </a:bodyPr>
            <a:lstStyle/>
            <a:p>
              <a:pPr algn="ctr" defTabSz="685800"/>
              <a:r>
                <a:rPr lang="en-US" sz="1500" i="1" dirty="0">
                  <a:solidFill>
                    <a:srgbClr val="213F99"/>
                  </a:solidFill>
                </a:rPr>
                <a:t>Provider Visit</a:t>
              </a:r>
            </a:p>
          </p:txBody>
        </p:sp>
        <p:sp>
          <p:nvSpPr>
            <p:cNvPr id="46" name="Rectangle 45">
              <a:extLst>
                <a:ext uri="{FF2B5EF4-FFF2-40B4-BE49-F238E27FC236}">
                  <a16:creationId xmlns:a16="http://schemas.microsoft.com/office/drawing/2014/main" id="{2978548E-7615-7E17-8834-0CC98410029E}"/>
                </a:ext>
              </a:extLst>
            </p:cNvPr>
            <p:cNvSpPr/>
            <p:nvPr/>
          </p:nvSpPr>
          <p:spPr>
            <a:xfrm>
              <a:off x="8314685" y="4863667"/>
              <a:ext cx="1371600" cy="1163051"/>
            </a:xfrm>
            <a:prstGeom prst="rect">
              <a:avLst/>
            </a:prstGeom>
            <a:solidFill>
              <a:schemeClr val="bg1"/>
            </a:solid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213F99"/>
                </a:solidFill>
              </a:endParaRPr>
            </a:p>
          </p:txBody>
        </p:sp>
        <p:sp>
          <p:nvSpPr>
            <p:cNvPr id="47" name="TextBox 46">
              <a:extLst>
                <a:ext uri="{FF2B5EF4-FFF2-40B4-BE49-F238E27FC236}">
                  <a16:creationId xmlns:a16="http://schemas.microsoft.com/office/drawing/2014/main" id="{4012C081-6E3A-4B7A-ED93-8E13212ECD64}"/>
                </a:ext>
              </a:extLst>
            </p:cNvPr>
            <p:cNvSpPr txBox="1"/>
            <p:nvPr/>
          </p:nvSpPr>
          <p:spPr>
            <a:xfrm>
              <a:off x="8296998" y="4905318"/>
              <a:ext cx="1371600" cy="1046440"/>
            </a:xfrm>
            <a:prstGeom prst="rect">
              <a:avLst/>
            </a:prstGeom>
            <a:noFill/>
          </p:spPr>
          <p:txBody>
            <a:bodyPr wrap="square" rtlCol="0">
              <a:spAutoFit/>
            </a:bodyPr>
            <a:lstStyle/>
            <a:p>
              <a:pPr algn="ctr" defTabSz="685800"/>
              <a:r>
                <a:rPr lang="en-US" sz="1500" i="1" dirty="0">
                  <a:solidFill>
                    <a:srgbClr val="213F99"/>
                  </a:solidFill>
                </a:rPr>
                <a:t>Check-out/ Discharge</a:t>
              </a:r>
            </a:p>
          </p:txBody>
        </p:sp>
        <p:sp>
          <p:nvSpPr>
            <p:cNvPr id="48" name="TextBox 47">
              <a:extLst>
                <a:ext uri="{FF2B5EF4-FFF2-40B4-BE49-F238E27FC236}">
                  <a16:creationId xmlns:a16="http://schemas.microsoft.com/office/drawing/2014/main" id="{15C8C12A-B153-25C2-9658-6AF53F7FFE51}"/>
                </a:ext>
              </a:extLst>
            </p:cNvPr>
            <p:cNvSpPr txBox="1"/>
            <p:nvPr/>
          </p:nvSpPr>
          <p:spPr>
            <a:xfrm>
              <a:off x="1345860" y="4569778"/>
              <a:ext cx="548640" cy="430887"/>
            </a:xfrm>
            <a:prstGeom prst="rect">
              <a:avLst/>
            </a:prstGeom>
            <a:noFill/>
            <a:ln w="38100">
              <a:noFill/>
            </a:ln>
          </p:spPr>
          <p:txBody>
            <a:bodyPr wrap="square" rtlCol="0" anchor="ctr">
              <a:spAutoFit/>
            </a:bodyPr>
            <a:lstStyle/>
            <a:p>
              <a:pPr algn="ctr" defTabSz="685800"/>
              <a:r>
                <a:rPr lang="en-US" sz="1500" b="1" dirty="0">
                  <a:solidFill>
                    <a:srgbClr val="781216"/>
                  </a:solidFill>
                </a:rPr>
                <a:t>X</a:t>
              </a:r>
            </a:p>
          </p:txBody>
        </p:sp>
        <p:sp>
          <p:nvSpPr>
            <p:cNvPr id="49" name="Right Arrow 59">
              <a:extLst>
                <a:ext uri="{FF2B5EF4-FFF2-40B4-BE49-F238E27FC236}">
                  <a16:creationId xmlns:a16="http://schemas.microsoft.com/office/drawing/2014/main" id="{72E0E6D4-9E61-C206-8CFC-2D0D46907D77}"/>
                </a:ext>
              </a:extLst>
            </p:cNvPr>
            <p:cNvSpPr/>
            <p:nvPr/>
          </p:nvSpPr>
          <p:spPr>
            <a:xfrm>
              <a:off x="3215839" y="5249330"/>
              <a:ext cx="175847" cy="2462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sp>
          <p:nvSpPr>
            <p:cNvPr id="50" name="Right Arrow 60">
              <a:extLst>
                <a:ext uri="{FF2B5EF4-FFF2-40B4-BE49-F238E27FC236}">
                  <a16:creationId xmlns:a16="http://schemas.microsoft.com/office/drawing/2014/main" id="{2EBF1EE2-DE61-FC5A-8A0B-41F6F222F075}"/>
                </a:ext>
              </a:extLst>
            </p:cNvPr>
            <p:cNvSpPr/>
            <p:nvPr/>
          </p:nvSpPr>
          <p:spPr>
            <a:xfrm>
              <a:off x="4835345" y="5262324"/>
              <a:ext cx="175847" cy="2462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sp>
          <p:nvSpPr>
            <p:cNvPr id="51" name="Right Arrow 61">
              <a:extLst>
                <a:ext uri="{FF2B5EF4-FFF2-40B4-BE49-F238E27FC236}">
                  <a16:creationId xmlns:a16="http://schemas.microsoft.com/office/drawing/2014/main" id="{26268F7D-D0F2-BFF9-C14E-2331654E35DF}"/>
                </a:ext>
              </a:extLst>
            </p:cNvPr>
            <p:cNvSpPr/>
            <p:nvPr/>
          </p:nvSpPr>
          <p:spPr>
            <a:xfrm>
              <a:off x="6441479" y="5279563"/>
              <a:ext cx="175847" cy="2462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sp>
          <p:nvSpPr>
            <p:cNvPr id="52" name="Right Arrow 62">
              <a:extLst>
                <a:ext uri="{FF2B5EF4-FFF2-40B4-BE49-F238E27FC236}">
                  <a16:creationId xmlns:a16="http://schemas.microsoft.com/office/drawing/2014/main" id="{C1716360-6872-200C-42FC-AFFF61FB73CE}"/>
                </a:ext>
              </a:extLst>
            </p:cNvPr>
            <p:cNvSpPr/>
            <p:nvPr/>
          </p:nvSpPr>
          <p:spPr>
            <a:xfrm>
              <a:off x="8082264" y="5296762"/>
              <a:ext cx="175847" cy="2462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cxnSp>
          <p:nvCxnSpPr>
            <p:cNvPr id="53" name="Straight Arrow Connector 52">
              <a:extLst>
                <a:ext uri="{FF2B5EF4-FFF2-40B4-BE49-F238E27FC236}">
                  <a16:creationId xmlns:a16="http://schemas.microsoft.com/office/drawing/2014/main" id="{612DFFFB-691C-02A7-E37F-7F3631DF133F}"/>
                </a:ext>
              </a:extLst>
            </p:cNvPr>
            <p:cNvCxnSpPr/>
            <p:nvPr/>
          </p:nvCxnSpPr>
          <p:spPr>
            <a:xfrm>
              <a:off x="7379224" y="5970276"/>
              <a:ext cx="0" cy="27432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9D12D32B-DCF7-463C-36B4-0358A96EF258}"/>
                </a:ext>
              </a:extLst>
            </p:cNvPr>
            <p:cNvCxnSpPr/>
            <p:nvPr/>
          </p:nvCxnSpPr>
          <p:spPr>
            <a:xfrm>
              <a:off x="9062072" y="6026718"/>
              <a:ext cx="0" cy="27432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a:extLst>
                <a:ext uri="{FF2B5EF4-FFF2-40B4-BE49-F238E27FC236}">
                  <a16:creationId xmlns:a16="http://schemas.microsoft.com/office/drawing/2014/main" id="{57CC53AD-6A00-4D26-A482-9868C5BC8922}"/>
                </a:ext>
              </a:extLst>
            </p:cNvPr>
            <p:cNvCxnSpPr/>
            <p:nvPr/>
          </p:nvCxnSpPr>
          <p:spPr>
            <a:xfrm>
              <a:off x="5744634" y="5945924"/>
              <a:ext cx="0" cy="27432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A1B57192-344A-21FC-A55F-CC9EB66C0F33}"/>
                </a:ext>
              </a:extLst>
            </p:cNvPr>
            <p:cNvCxnSpPr/>
            <p:nvPr/>
          </p:nvCxnSpPr>
          <p:spPr>
            <a:xfrm>
              <a:off x="4157787" y="5970276"/>
              <a:ext cx="0" cy="27432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a:extLst>
                <a:ext uri="{FF2B5EF4-FFF2-40B4-BE49-F238E27FC236}">
                  <a16:creationId xmlns:a16="http://schemas.microsoft.com/office/drawing/2014/main" id="{B53EB09A-4DB2-3821-A442-A242237713F0}"/>
                </a:ext>
              </a:extLst>
            </p:cNvPr>
            <p:cNvCxnSpPr/>
            <p:nvPr/>
          </p:nvCxnSpPr>
          <p:spPr>
            <a:xfrm>
              <a:off x="2499936" y="5945924"/>
              <a:ext cx="0" cy="274320"/>
            </a:xfrm>
            <a:prstGeom prst="straightConnector1">
              <a:avLst/>
            </a:prstGeom>
            <a:ln>
              <a:solidFill>
                <a:schemeClr val="tx1">
                  <a:lumMod val="50000"/>
                  <a:lumOff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8" name="Rectangle 57">
              <a:extLst>
                <a:ext uri="{FF2B5EF4-FFF2-40B4-BE49-F238E27FC236}">
                  <a16:creationId xmlns:a16="http://schemas.microsoft.com/office/drawing/2014/main" id="{B0CF1254-5CDC-61BD-A13E-9A1E67F00601}"/>
                </a:ext>
              </a:extLst>
            </p:cNvPr>
            <p:cNvSpPr/>
            <p:nvPr/>
          </p:nvSpPr>
          <p:spPr>
            <a:xfrm>
              <a:off x="10206335" y="4863667"/>
              <a:ext cx="1371600" cy="1163051"/>
            </a:xfrm>
            <a:prstGeom prst="rect">
              <a:avLst/>
            </a:prstGeom>
            <a:noFill/>
            <a:ln w="38100">
              <a:solidFill>
                <a:srgbClr val="213F99"/>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srgbClr val="213F99"/>
                </a:solidFill>
              </a:endParaRPr>
            </a:p>
          </p:txBody>
        </p:sp>
        <p:sp>
          <p:nvSpPr>
            <p:cNvPr id="59" name="Right Arrow 69">
              <a:extLst>
                <a:ext uri="{FF2B5EF4-FFF2-40B4-BE49-F238E27FC236}">
                  <a16:creationId xmlns:a16="http://schemas.microsoft.com/office/drawing/2014/main" id="{A4F2265B-6F4D-E65A-4F8F-B1A70FDCA00E}"/>
                </a:ext>
              </a:extLst>
            </p:cNvPr>
            <p:cNvSpPr/>
            <p:nvPr/>
          </p:nvSpPr>
          <p:spPr>
            <a:xfrm>
              <a:off x="9703972" y="5297057"/>
              <a:ext cx="175847" cy="2462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en-US" sz="1350">
                <a:solidFill>
                  <a:prstClr val="white"/>
                </a:solidFill>
              </a:endParaRPr>
            </a:p>
          </p:txBody>
        </p:sp>
        <p:sp>
          <p:nvSpPr>
            <p:cNvPr id="60" name="Rectangle 59">
              <a:extLst>
                <a:ext uri="{FF2B5EF4-FFF2-40B4-BE49-F238E27FC236}">
                  <a16:creationId xmlns:a16="http://schemas.microsoft.com/office/drawing/2014/main" id="{D45ECD16-D342-F92A-3F33-5F9C4603091F}"/>
                </a:ext>
              </a:extLst>
            </p:cNvPr>
            <p:cNvSpPr/>
            <p:nvPr/>
          </p:nvSpPr>
          <p:spPr>
            <a:xfrm>
              <a:off x="10267405" y="5243874"/>
              <a:ext cx="1207939" cy="400109"/>
            </a:xfrm>
            <a:prstGeom prst="rect">
              <a:avLst/>
            </a:prstGeom>
          </p:spPr>
          <p:txBody>
            <a:bodyPr wrap="none">
              <a:spAutoFit/>
            </a:bodyPr>
            <a:lstStyle/>
            <a:p>
              <a:pPr algn="ctr" defTabSz="685800"/>
              <a:r>
                <a:rPr lang="en-US" sz="1350" i="1" dirty="0">
                  <a:solidFill>
                    <a:srgbClr val="213F99"/>
                  </a:solidFill>
                </a:rPr>
                <a:t>Document</a:t>
              </a:r>
            </a:p>
          </p:txBody>
        </p:sp>
      </p:grpSp>
    </p:spTree>
    <p:extLst>
      <p:ext uri="{BB962C8B-B14F-4D97-AF65-F5344CB8AC3E}">
        <p14:creationId xmlns:p14="http://schemas.microsoft.com/office/powerpoint/2010/main" val="1257205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39907"/>
            <a:ext cx="10972800" cy="1143000"/>
          </a:xfrm>
        </p:spPr>
        <p:txBody>
          <a:bodyPr>
            <a:normAutofit/>
          </a:bodyPr>
          <a:lstStyle/>
          <a:p>
            <a:pPr algn="l"/>
            <a:r>
              <a:rPr lang="en-US" sz="2800" dirty="0"/>
              <a:t>EHR Evolution: From Documents to Workflows</a:t>
            </a:r>
          </a:p>
        </p:txBody>
      </p:sp>
      <p:sp>
        <p:nvSpPr>
          <p:cNvPr id="10" name="Slide Number Placeholder 23"/>
          <p:cNvSpPr txBox="1">
            <a:spLocks/>
          </p:cNvSpPr>
          <p:nvPr/>
        </p:nvSpPr>
        <p:spPr>
          <a:xfrm>
            <a:off x="9448800" y="5806018"/>
            <a:ext cx="2743200" cy="36618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219170" rtl="0" eaLnBrk="1" fontAlgn="auto" latinLnBrk="0" hangingPunct="1">
              <a:lnSpc>
                <a:spcPct val="100000"/>
              </a:lnSpc>
              <a:spcBef>
                <a:spcPts val="0"/>
              </a:spcBef>
              <a:spcAft>
                <a:spcPts val="0"/>
              </a:spcAft>
              <a:buClrTx/>
              <a:buSzTx/>
              <a:buFontTx/>
              <a:buNone/>
              <a:tabLst/>
              <a:defRPr/>
            </a:pPr>
            <a:fld id="{40031509-EBEE-4E38-BC2E-79E44D02F53F}" type="slidenum">
              <a:rPr kumimoji="0" lang="en-US" sz="1600" b="0" i="0" u="none" strike="noStrike" kern="1200" cap="none" spc="0" normalizeH="0" baseline="0" noProof="0">
                <a:ln>
                  <a:noFill/>
                </a:ln>
                <a:solidFill>
                  <a:srgbClr val="8D8F94"/>
                </a:solidFill>
                <a:effectLst/>
                <a:uLnTx/>
                <a:uFillTx/>
                <a:latin typeface="Franklin Gothic Book" panose="020B0503020102020204"/>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7</a:t>
            </a:fld>
            <a:endParaRPr kumimoji="0" lang="en-US" sz="1600" b="0" i="0" u="none" strike="noStrike" kern="1200" cap="none" spc="0" normalizeH="0" baseline="0" noProof="0" dirty="0">
              <a:ln>
                <a:noFill/>
              </a:ln>
              <a:solidFill>
                <a:srgbClr val="8D8F94"/>
              </a:solidFill>
              <a:effectLst/>
              <a:uLnTx/>
              <a:uFillTx/>
              <a:latin typeface="Franklin Gothic Book" panose="020B0503020102020204"/>
              <a:ea typeface="+mn-ea"/>
              <a:cs typeface="+mn-cs"/>
            </a:endParaRPr>
          </a:p>
        </p:txBody>
      </p:sp>
      <p:sp>
        <p:nvSpPr>
          <p:cNvPr id="3" name="Rectangle 2"/>
          <p:cNvSpPr/>
          <p:nvPr/>
        </p:nvSpPr>
        <p:spPr>
          <a:xfrm>
            <a:off x="737418" y="2065727"/>
            <a:ext cx="11174186" cy="996170"/>
          </a:xfrm>
          <a:prstGeom prst="rect">
            <a:avLst/>
          </a:prstGeom>
        </p:spPr>
        <p:txBody>
          <a:bodyPr wrap="square">
            <a:spAutoFit/>
          </a:bodyPr>
          <a:lstStyle/>
          <a:p>
            <a:pPr marR="0" lvl="0" algn="l" defTabSz="914400" rtl="0" eaLnBrk="1" fontAlgn="auto" latinLnBrk="0" hangingPunct="1">
              <a:lnSpc>
                <a:spcPct val="90000"/>
              </a:lnSpc>
              <a:spcBef>
                <a:spcPts val="1000"/>
              </a:spcBef>
              <a:spcAft>
                <a:spcPts val="0"/>
              </a:spcAft>
              <a:buClrTx/>
              <a:buSzTx/>
              <a:tabLst/>
              <a:defRPr/>
            </a:pPr>
            <a:endParaRPr kumimoji="0" lang="en-US" sz="2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a:p>
            <a:pPr marL="0" marR="0" lvl="0" indent="0" algn="l" defTabSz="914400" rtl="0" eaLnBrk="1" fontAlgn="auto" latinLnBrk="0" hangingPunct="1">
              <a:lnSpc>
                <a:spcPct val="90000"/>
              </a:lnSpc>
              <a:spcBef>
                <a:spcPts val="1000"/>
              </a:spcBef>
              <a:spcAft>
                <a:spcPts val="0"/>
              </a:spcAft>
              <a:buClrTx/>
              <a:buSzTx/>
              <a:buFontTx/>
              <a:buNone/>
              <a:tabLst/>
              <a:defRPr/>
            </a:pPr>
            <a:endParaRPr kumimoji="0" lang="en-US" sz="28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p:txBody>
      </p:sp>
      <p:sp>
        <p:nvSpPr>
          <p:cNvPr id="14" name="Arrow: Right 13">
            <a:extLst>
              <a:ext uri="{FF2B5EF4-FFF2-40B4-BE49-F238E27FC236}">
                <a16:creationId xmlns:a16="http://schemas.microsoft.com/office/drawing/2014/main" id="{A460D5F2-9F45-54FD-3E33-44E9F8E98BEE}"/>
              </a:ext>
            </a:extLst>
          </p:cNvPr>
          <p:cNvSpPr/>
          <p:nvPr/>
        </p:nvSpPr>
        <p:spPr>
          <a:xfrm>
            <a:off x="5566171" y="2980161"/>
            <a:ext cx="1296002" cy="1160114"/>
          </a:xfrm>
          <a:prstGeom prst="rightArrow">
            <a:avLst/>
          </a:prstGeom>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52119310-C397-F725-BFA1-67F1F0BD9160}"/>
              </a:ext>
            </a:extLst>
          </p:cNvPr>
          <p:cNvGrpSpPr/>
          <p:nvPr/>
        </p:nvGrpSpPr>
        <p:grpSpPr>
          <a:xfrm>
            <a:off x="1086945" y="1926901"/>
            <a:ext cx="3814916" cy="3421849"/>
            <a:chOff x="768627" y="1631932"/>
            <a:chExt cx="3814916" cy="3421849"/>
          </a:xfrm>
        </p:grpSpPr>
        <p:sp>
          <p:nvSpPr>
            <p:cNvPr id="12" name="Rectangle: Rounded Corners 11">
              <a:extLst>
                <a:ext uri="{FF2B5EF4-FFF2-40B4-BE49-F238E27FC236}">
                  <a16:creationId xmlns:a16="http://schemas.microsoft.com/office/drawing/2014/main" id="{707D132C-2751-4033-B1BC-5297227EAB30}"/>
                </a:ext>
              </a:extLst>
            </p:cNvPr>
            <p:cNvSpPr/>
            <p:nvPr/>
          </p:nvSpPr>
          <p:spPr>
            <a:xfrm>
              <a:off x="884903" y="1631932"/>
              <a:ext cx="3686479" cy="3421849"/>
            </a:xfrm>
            <a:prstGeom prst="roundRect">
              <a:avLst/>
            </a:prstGeom>
            <a:effectLst>
              <a:glow rad="101600">
                <a:schemeClr val="accent2">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4" name="TextBox 3">
              <a:extLst>
                <a:ext uri="{FF2B5EF4-FFF2-40B4-BE49-F238E27FC236}">
                  <a16:creationId xmlns:a16="http://schemas.microsoft.com/office/drawing/2014/main" id="{0DF63403-C804-2B0B-2B69-96A182DB80ED}"/>
                </a:ext>
              </a:extLst>
            </p:cNvPr>
            <p:cNvSpPr txBox="1"/>
            <p:nvPr/>
          </p:nvSpPr>
          <p:spPr>
            <a:xfrm>
              <a:off x="768627" y="1841503"/>
              <a:ext cx="3814916" cy="523220"/>
            </a:xfrm>
            <a:prstGeom prst="rect">
              <a:avLst/>
            </a:prstGeom>
            <a:noFill/>
          </p:spPr>
          <p:txBody>
            <a:bodyPr wrap="square" rtlCol="0">
              <a:spAutoFit/>
            </a:bodyPr>
            <a:lstStyle/>
            <a:p>
              <a:pPr algn="ctr"/>
              <a:r>
                <a:rPr lang="en-US" sz="2800" b="1">
                  <a:solidFill>
                    <a:srgbClr val="C00000"/>
                  </a:solidFill>
                  <a:latin typeface="+mj-lt"/>
                </a:rPr>
                <a:t>LEGACY EHR</a:t>
              </a:r>
            </a:p>
          </p:txBody>
        </p:sp>
        <p:sp>
          <p:nvSpPr>
            <p:cNvPr id="6" name="TextBox 5">
              <a:extLst>
                <a:ext uri="{FF2B5EF4-FFF2-40B4-BE49-F238E27FC236}">
                  <a16:creationId xmlns:a16="http://schemas.microsoft.com/office/drawing/2014/main" id="{5311D2CF-B264-B218-4555-C1CDEF0B3CBA}"/>
                </a:ext>
              </a:extLst>
            </p:cNvPr>
            <p:cNvSpPr txBox="1"/>
            <p:nvPr/>
          </p:nvSpPr>
          <p:spPr>
            <a:xfrm>
              <a:off x="1315326" y="2246929"/>
              <a:ext cx="2523488" cy="1323439"/>
            </a:xfrm>
            <a:prstGeom prst="rect">
              <a:avLst/>
            </a:prstGeom>
            <a:noFill/>
          </p:spPr>
          <p:txBody>
            <a:bodyPr wrap="square" rtlCol="0">
              <a:spAutoFit/>
            </a:bodyPr>
            <a:lstStyle/>
            <a:p>
              <a:pPr algn="ctr"/>
              <a:endParaRPr lang="en-US" sz="2000" b="1"/>
            </a:p>
            <a:p>
              <a:pPr algn="ctr"/>
              <a:r>
                <a:rPr lang="en-US" sz="2000" b="1"/>
                <a:t>PROBLEM: </a:t>
              </a:r>
            </a:p>
            <a:p>
              <a:pPr algn="ctr"/>
              <a:r>
                <a:rPr lang="en-US" sz="2000"/>
                <a:t>Emphasis on creating documents</a:t>
              </a:r>
            </a:p>
          </p:txBody>
        </p:sp>
        <p:pic>
          <p:nvPicPr>
            <p:cNvPr id="17" name="Graphic 16" descr="Document with solid fill">
              <a:extLst>
                <a:ext uri="{FF2B5EF4-FFF2-40B4-BE49-F238E27FC236}">
                  <a16:creationId xmlns:a16="http://schemas.microsoft.com/office/drawing/2014/main" id="{69582B53-AF79-9A6A-459F-86B988B3FF4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138278" y="3686681"/>
              <a:ext cx="1075614" cy="1075614"/>
            </a:xfrm>
            <a:prstGeom prst="rect">
              <a:avLst/>
            </a:prstGeom>
          </p:spPr>
        </p:pic>
      </p:grpSp>
      <p:grpSp>
        <p:nvGrpSpPr>
          <p:cNvPr id="22" name="Group 21">
            <a:extLst>
              <a:ext uri="{FF2B5EF4-FFF2-40B4-BE49-F238E27FC236}">
                <a16:creationId xmlns:a16="http://schemas.microsoft.com/office/drawing/2014/main" id="{CB5B689B-42A2-78FD-A287-A834CFCE5F82}"/>
              </a:ext>
            </a:extLst>
          </p:cNvPr>
          <p:cNvGrpSpPr/>
          <p:nvPr/>
        </p:nvGrpSpPr>
        <p:grpSpPr>
          <a:xfrm>
            <a:off x="7247450" y="1926902"/>
            <a:ext cx="3814916" cy="3421848"/>
            <a:chOff x="6929132" y="1631933"/>
            <a:chExt cx="3814916" cy="3421848"/>
          </a:xfrm>
        </p:grpSpPr>
        <p:sp>
          <p:nvSpPr>
            <p:cNvPr id="13" name="Rectangle: Rounded Corners 12">
              <a:extLst>
                <a:ext uri="{FF2B5EF4-FFF2-40B4-BE49-F238E27FC236}">
                  <a16:creationId xmlns:a16="http://schemas.microsoft.com/office/drawing/2014/main" id="{1186BE89-8870-D7D0-C0DE-CB2F495E9CB0}"/>
                </a:ext>
              </a:extLst>
            </p:cNvPr>
            <p:cNvSpPr/>
            <p:nvPr/>
          </p:nvSpPr>
          <p:spPr>
            <a:xfrm>
              <a:off x="7024992" y="1631933"/>
              <a:ext cx="3686479" cy="3421848"/>
            </a:xfrm>
            <a:prstGeom prst="roundRect">
              <a:avLst/>
            </a:prstGeom>
            <a:effectLst>
              <a:glow rad="101600">
                <a:schemeClr val="accent2">
                  <a:satMod val="175000"/>
                  <a:alpha val="40000"/>
                </a:schemeClr>
              </a:glow>
              <a:outerShdw blurRad="40000" dist="20000" dir="5400000" rotWithShape="0">
                <a:srgbClr val="000000">
                  <a:alpha val="38000"/>
                </a:srgbClr>
              </a:outerShdw>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20C6843A-98D1-0EE3-C96D-F985B774EFE5}"/>
                </a:ext>
              </a:extLst>
            </p:cNvPr>
            <p:cNvSpPr txBox="1"/>
            <p:nvPr/>
          </p:nvSpPr>
          <p:spPr>
            <a:xfrm>
              <a:off x="6929132" y="1808384"/>
              <a:ext cx="3814916" cy="523220"/>
            </a:xfrm>
            <a:prstGeom prst="rect">
              <a:avLst/>
            </a:prstGeom>
            <a:noFill/>
          </p:spPr>
          <p:txBody>
            <a:bodyPr wrap="square" rtlCol="0">
              <a:spAutoFit/>
            </a:bodyPr>
            <a:lstStyle/>
            <a:p>
              <a:pPr algn="ctr"/>
              <a:r>
                <a:rPr lang="en-US" sz="2800" b="1">
                  <a:solidFill>
                    <a:srgbClr val="C00000"/>
                  </a:solidFill>
                  <a:latin typeface="+mj-lt"/>
                </a:rPr>
                <a:t>MHS GENESIS</a:t>
              </a:r>
            </a:p>
          </p:txBody>
        </p:sp>
        <p:sp>
          <p:nvSpPr>
            <p:cNvPr id="8" name="TextBox 7">
              <a:extLst>
                <a:ext uri="{FF2B5EF4-FFF2-40B4-BE49-F238E27FC236}">
                  <a16:creationId xmlns:a16="http://schemas.microsoft.com/office/drawing/2014/main" id="{EF769F8E-80FA-3BBD-BF30-81295A404D35}"/>
                </a:ext>
              </a:extLst>
            </p:cNvPr>
            <p:cNvSpPr txBox="1"/>
            <p:nvPr/>
          </p:nvSpPr>
          <p:spPr>
            <a:xfrm>
              <a:off x="7407751" y="2214090"/>
              <a:ext cx="2972060" cy="1631216"/>
            </a:xfrm>
            <a:prstGeom prst="rect">
              <a:avLst/>
            </a:prstGeom>
            <a:noFill/>
          </p:spPr>
          <p:txBody>
            <a:bodyPr wrap="square" rtlCol="0">
              <a:spAutoFit/>
            </a:bodyPr>
            <a:lstStyle/>
            <a:p>
              <a:pPr algn="ctr"/>
              <a:endParaRPr lang="en-US" sz="2000" b="1"/>
            </a:p>
            <a:p>
              <a:pPr algn="ctr"/>
              <a:r>
                <a:rPr lang="en-US" sz="2000" b="1"/>
                <a:t>SOLUTION:</a:t>
              </a:r>
            </a:p>
            <a:p>
              <a:pPr algn="ctr"/>
              <a:r>
                <a:rPr lang="en-US" sz="2000"/>
                <a:t>Optimizing workflows, not drowning in documents</a:t>
              </a:r>
            </a:p>
            <a:p>
              <a:pPr algn="ctr"/>
              <a:endParaRPr lang="en-US" sz="2000"/>
            </a:p>
          </p:txBody>
        </p:sp>
        <p:pic>
          <p:nvPicPr>
            <p:cNvPr id="19" name="Graphic 18" descr="Circular flowchart with solid fill">
              <a:extLst>
                <a:ext uri="{FF2B5EF4-FFF2-40B4-BE49-F238E27FC236}">
                  <a16:creationId xmlns:a16="http://schemas.microsoft.com/office/drawing/2014/main" id="{4F03A21A-D9D8-D592-3653-8E1FDE43C2A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8157264" y="3586165"/>
              <a:ext cx="1358651" cy="1358651"/>
            </a:xfrm>
            <a:prstGeom prst="rect">
              <a:avLst/>
            </a:prstGeom>
          </p:spPr>
        </p:pic>
      </p:grpSp>
      <p:sp>
        <p:nvSpPr>
          <p:cNvPr id="24" name="TextBox 23">
            <a:extLst>
              <a:ext uri="{FF2B5EF4-FFF2-40B4-BE49-F238E27FC236}">
                <a16:creationId xmlns:a16="http://schemas.microsoft.com/office/drawing/2014/main" id="{67B544A1-3730-4AB0-9107-5855AC265CA6}"/>
              </a:ext>
            </a:extLst>
          </p:cNvPr>
          <p:cNvSpPr txBox="1"/>
          <p:nvPr/>
        </p:nvSpPr>
        <p:spPr>
          <a:xfrm>
            <a:off x="2266816" y="5649723"/>
            <a:ext cx="7703726" cy="369332"/>
          </a:xfrm>
          <a:prstGeom prst="rect">
            <a:avLst/>
          </a:prstGeom>
          <a:noFill/>
        </p:spPr>
        <p:txBody>
          <a:bodyPr wrap="square">
            <a:spAutoFit/>
          </a:bodyPr>
          <a:lstStyle/>
          <a:p>
            <a:pPr algn="ctr"/>
            <a:r>
              <a:rPr lang="en-US" i="1" dirty="0">
                <a:solidFill>
                  <a:schemeClr val="tx1">
                    <a:lumMod val="50000"/>
                  </a:schemeClr>
                </a:solidFill>
              </a:rPr>
              <a:t>Empowering healthcare professionals with the right data at the right time</a:t>
            </a:r>
          </a:p>
        </p:txBody>
      </p:sp>
      <p:sp>
        <p:nvSpPr>
          <p:cNvPr id="7" name="TextBox 6">
            <a:extLst>
              <a:ext uri="{FF2B5EF4-FFF2-40B4-BE49-F238E27FC236}">
                <a16:creationId xmlns:a16="http://schemas.microsoft.com/office/drawing/2014/main" id="{FE8C39D7-4991-1756-8045-A781303947B9}"/>
              </a:ext>
            </a:extLst>
          </p:cNvPr>
          <p:cNvSpPr txBox="1"/>
          <p:nvPr/>
        </p:nvSpPr>
        <p:spPr>
          <a:xfrm>
            <a:off x="6797256" y="149800"/>
            <a:ext cx="3217026" cy="369332"/>
          </a:xfrm>
          <a:prstGeom prst="rect">
            <a:avLst/>
          </a:prstGeom>
          <a:noFill/>
        </p:spPr>
        <p:txBody>
          <a:bodyPr wrap="square" rtlCol="0">
            <a:spAutoFit/>
          </a:bodyPr>
          <a:lstStyle/>
          <a:p>
            <a:r>
              <a:rPr lang="en-US" dirty="0">
                <a:highlight>
                  <a:srgbClr val="FFFF00"/>
                </a:highlight>
              </a:rPr>
              <a:t>DRAFT</a:t>
            </a:r>
          </a:p>
        </p:txBody>
      </p:sp>
    </p:spTree>
    <p:extLst>
      <p:ext uri="{BB962C8B-B14F-4D97-AF65-F5344CB8AC3E}">
        <p14:creationId xmlns:p14="http://schemas.microsoft.com/office/powerpoint/2010/main" val="604870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Questions</a:t>
            </a:r>
          </a:p>
        </p:txBody>
      </p:sp>
      <p:sp>
        <p:nvSpPr>
          <p:cNvPr id="10" name="Slide Number Placeholder 23"/>
          <p:cNvSpPr txBox="1">
            <a:spLocks/>
          </p:cNvSpPr>
          <p:nvPr/>
        </p:nvSpPr>
        <p:spPr>
          <a:xfrm>
            <a:off x="9448800" y="5806018"/>
            <a:ext cx="2743200" cy="36618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219170" rtl="0" eaLnBrk="1" fontAlgn="auto" latinLnBrk="0" hangingPunct="1">
              <a:lnSpc>
                <a:spcPct val="100000"/>
              </a:lnSpc>
              <a:spcBef>
                <a:spcPts val="0"/>
              </a:spcBef>
              <a:spcAft>
                <a:spcPts val="0"/>
              </a:spcAft>
              <a:buClrTx/>
              <a:buSzTx/>
              <a:buFontTx/>
              <a:buNone/>
              <a:tabLst/>
              <a:defRPr/>
            </a:pPr>
            <a:fld id="{40031509-EBEE-4E38-BC2E-79E44D02F53F}" type="slidenum">
              <a:rPr kumimoji="0" lang="en-US" sz="1600" b="0" i="0" u="none" strike="noStrike" kern="1200" cap="none" spc="0" normalizeH="0" baseline="0" noProof="0">
                <a:ln>
                  <a:noFill/>
                </a:ln>
                <a:solidFill>
                  <a:srgbClr val="8D8F94"/>
                </a:solidFill>
                <a:effectLst/>
                <a:uLnTx/>
                <a:uFillTx/>
                <a:latin typeface="Franklin Gothic Book" panose="020B0503020102020204"/>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8</a:t>
            </a:fld>
            <a:endParaRPr kumimoji="0" lang="en-US" sz="1600" b="0" i="0" u="none" strike="noStrike" kern="1200" cap="none" spc="0" normalizeH="0" baseline="0" noProof="0" dirty="0">
              <a:ln>
                <a:noFill/>
              </a:ln>
              <a:solidFill>
                <a:srgbClr val="8D8F94"/>
              </a:solidFill>
              <a:effectLst/>
              <a:uLnTx/>
              <a:uFillTx/>
              <a:latin typeface="Franklin Gothic Book" panose="020B0503020102020204"/>
              <a:ea typeface="+mn-ea"/>
              <a:cs typeface="+mn-cs"/>
            </a:endParaRPr>
          </a:p>
        </p:txBody>
      </p:sp>
      <p:sp>
        <p:nvSpPr>
          <p:cNvPr id="7" name="Content Placeholder 1"/>
          <p:cNvSpPr txBox="1">
            <a:spLocks/>
          </p:cNvSpPr>
          <p:nvPr/>
        </p:nvSpPr>
        <p:spPr>
          <a:xfrm>
            <a:off x="1429430" y="1748246"/>
            <a:ext cx="8391525" cy="415861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p:txBody>
      </p:sp>
      <p:pic>
        <p:nvPicPr>
          <p:cNvPr id="4" name="Graphic 3" descr="Question Mark with solid fill">
            <a:extLst>
              <a:ext uri="{FF2B5EF4-FFF2-40B4-BE49-F238E27FC236}">
                <a16:creationId xmlns:a16="http://schemas.microsoft.com/office/drawing/2014/main" id="{08C3E885-6CBB-C937-AD8A-0E89A37C478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028442" y="1596703"/>
            <a:ext cx="4135114" cy="4135115"/>
          </a:xfrm>
          <a:prstGeom prst="rect">
            <a:avLst/>
          </a:prstGeom>
          <a:effectLst>
            <a:glow rad="139700">
              <a:schemeClr val="accent1">
                <a:satMod val="175000"/>
                <a:alpha val="40000"/>
              </a:schemeClr>
            </a:glow>
          </a:effectLst>
        </p:spPr>
      </p:pic>
    </p:spTree>
    <p:extLst>
      <p:ext uri="{BB962C8B-B14F-4D97-AF65-F5344CB8AC3E}">
        <p14:creationId xmlns:p14="http://schemas.microsoft.com/office/powerpoint/2010/main" val="3059976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How To Claim CE Credit</a:t>
            </a:r>
          </a:p>
        </p:txBody>
      </p:sp>
      <p:sp>
        <p:nvSpPr>
          <p:cNvPr id="10" name="Slide Number Placeholder 23"/>
          <p:cNvSpPr txBox="1">
            <a:spLocks/>
          </p:cNvSpPr>
          <p:nvPr/>
        </p:nvSpPr>
        <p:spPr>
          <a:xfrm>
            <a:off x="9448800" y="5806018"/>
            <a:ext cx="2743200" cy="36618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r" defTabSz="1219170" rtl="0" eaLnBrk="1" fontAlgn="auto" latinLnBrk="0" hangingPunct="1">
              <a:lnSpc>
                <a:spcPct val="100000"/>
              </a:lnSpc>
              <a:spcBef>
                <a:spcPts val="0"/>
              </a:spcBef>
              <a:spcAft>
                <a:spcPts val="0"/>
              </a:spcAft>
              <a:buClrTx/>
              <a:buSzTx/>
              <a:buFontTx/>
              <a:buNone/>
              <a:tabLst/>
              <a:defRPr/>
            </a:pPr>
            <a:fld id="{40031509-EBEE-4E38-BC2E-79E44D02F53F}" type="slidenum">
              <a:rPr kumimoji="0" lang="en-US" sz="1600" b="0" i="0" u="none" strike="noStrike" kern="1200" cap="none" spc="0" normalizeH="0" baseline="0" noProof="0">
                <a:ln>
                  <a:noFill/>
                </a:ln>
                <a:solidFill>
                  <a:srgbClr val="8D8F94"/>
                </a:solidFill>
                <a:effectLst/>
                <a:uLnTx/>
                <a:uFillTx/>
                <a:latin typeface="Franklin Gothic Book" panose="020B0503020102020204"/>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9</a:t>
            </a:fld>
            <a:endParaRPr kumimoji="0" lang="en-US" sz="1600" b="0" i="0" u="none" strike="noStrike" kern="1200" cap="none" spc="0" normalizeH="0" baseline="0" noProof="0" dirty="0">
              <a:ln>
                <a:noFill/>
              </a:ln>
              <a:solidFill>
                <a:srgbClr val="8D8F94"/>
              </a:solidFill>
              <a:effectLst/>
              <a:uLnTx/>
              <a:uFillTx/>
              <a:latin typeface="Franklin Gothic Book" panose="020B0503020102020204"/>
              <a:ea typeface="+mn-ea"/>
              <a:cs typeface="+mn-cs"/>
            </a:endParaRPr>
          </a:p>
        </p:txBody>
      </p:sp>
      <p:sp>
        <p:nvSpPr>
          <p:cNvPr id="7" name="Content Placeholder 1"/>
          <p:cNvSpPr txBox="1">
            <a:spLocks/>
          </p:cNvSpPr>
          <p:nvPr/>
        </p:nvSpPr>
        <p:spPr>
          <a:xfrm>
            <a:off x="1458926" y="1689904"/>
            <a:ext cx="8391525" cy="4158616"/>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ysClr val="windowText" lastClr="000000"/>
              </a:solidFill>
              <a:effectLst/>
              <a:uLnTx/>
              <a:uFillTx/>
              <a:latin typeface="Arial Narrow" panose="020B0606020202030204" pitchFamily="34" charset="0"/>
              <a:ea typeface="+mn-ea"/>
              <a:cs typeface="+mn-cs"/>
            </a:endParaRPr>
          </a:p>
        </p:txBody>
      </p:sp>
      <p:sp>
        <p:nvSpPr>
          <p:cNvPr id="8" name="Content Placeholder 4">
            <a:extLst>
              <a:ext uri="{FF2B5EF4-FFF2-40B4-BE49-F238E27FC236}">
                <a16:creationId xmlns:a16="http://schemas.microsoft.com/office/drawing/2014/main" id="{99437322-373E-47E2-B231-222BD3738CC6}"/>
              </a:ext>
            </a:extLst>
          </p:cNvPr>
          <p:cNvSpPr txBox="1">
            <a:spLocks/>
          </p:cNvSpPr>
          <p:nvPr/>
        </p:nvSpPr>
        <p:spPr>
          <a:xfrm>
            <a:off x="1197660" y="2017300"/>
            <a:ext cx="9205132" cy="3831220"/>
          </a:xfrm>
          <a:prstGeom prst="rect">
            <a:avLst/>
          </a:prstGeom>
        </p:spPr>
        <p:txBody>
          <a:bodyPr vert="horz" lIns="0" tIns="0" rIns="0" bIns="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000" dirty="0">
                <a:latin typeface="+mj-lt"/>
                <a:ea typeface="ＭＳ Ｐゴシック" charset="-128"/>
                <a:cs typeface="+mn-cs"/>
              </a:rPr>
              <a:t>If you would like to receive continuing education credit for this activity, please visit:</a:t>
            </a:r>
          </a:p>
          <a:p>
            <a:endParaRPr lang="en-US" sz="4000" dirty="0">
              <a:latin typeface="+mj-lt"/>
              <a:ea typeface="ＭＳ Ｐゴシック" charset="-128"/>
              <a:cs typeface="+mn-cs"/>
            </a:endParaRPr>
          </a:p>
          <a:p>
            <a:pPr algn="ctr"/>
            <a:r>
              <a:rPr lang="en-US" sz="2800" dirty="0">
                <a:latin typeface="+mj-lt"/>
                <a:ea typeface="ＭＳ Ｐゴシック" charset="-128"/>
                <a:cs typeface="+mn-cs"/>
              </a:rPr>
              <a:t>amsus.cds.affinityced.com</a:t>
            </a:r>
          </a:p>
        </p:txBody>
      </p:sp>
    </p:spTree>
    <p:extLst>
      <p:ext uri="{BB962C8B-B14F-4D97-AF65-F5344CB8AC3E}">
        <p14:creationId xmlns:p14="http://schemas.microsoft.com/office/powerpoint/2010/main" val="4125126701"/>
      </p:ext>
    </p:extLst>
  </p:cSld>
  <p:clrMapOvr>
    <a:masterClrMapping/>
  </p:clrMapOvr>
</p:sld>
</file>

<file path=ppt/theme/theme1.xml><?xml version="1.0" encoding="utf-8"?>
<a:theme xmlns:a="http://schemas.openxmlformats.org/drawingml/2006/main" name="4_Office Theme">
  <a:themeElements>
    <a:clrScheme name="Custom 2">
      <a:dk1>
        <a:srgbClr val="283446"/>
      </a:dk1>
      <a:lt1>
        <a:sysClr val="window" lastClr="FFFFFF"/>
      </a:lt1>
      <a:dk2>
        <a:srgbClr val="3D4D69"/>
      </a:dk2>
      <a:lt2>
        <a:srgbClr val="BFC6D4"/>
      </a:lt2>
      <a:accent1>
        <a:srgbClr val="582831"/>
      </a:accent1>
      <a:accent2>
        <a:srgbClr val="6C82A7"/>
      </a:accent2>
      <a:accent3>
        <a:srgbClr val="283446"/>
      </a:accent3>
      <a:accent4>
        <a:srgbClr val="3D4D69"/>
      </a:accent4>
      <a:accent5>
        <a:srgbClr val="C4BD97"/>
      </a:accent5>
      <a:accent6>
        <a:srgbClr val="BFC6D4"/>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8D398BABD7B14B8E6CF8EA13DAA0AC" ma:contentTypeVersion="18" ma:contentTypeDescription="Create a new document." ma:contentTypeScope="" ma:versionID="3673f64236be8888e6c375b381601f1d">
  <xsd:schema xmlns:xsd="http://www.w3.org/2001/XMLSchema" xmlns:xs="http://www.w3.org/2001/XMLSchema" xmlns:p="http://schemas.microsoft.com/office/2006/metadata/properties" xmlns:ns2="b97c1a8e-5110-464a-816e-55fe5fabc994" xmlns:ns3="e1bcc60b-506b-4ef3-9855-672da6bb1521" targetNamespace="http://schemas.microsoft.com/office/2006/metadata/properties" ma:root="true" ma:fieldsID="97c65d9f1112f9414d3f934a725e8cd9" ns2:_="" ns3:_="">
    <xsd:import namespace="b97c1a8e-5110-464a-816e-55fe5fabc994"/>
    <xsd:import namespace="e1bcc60b-506b-4ef3-9855-672da6bb15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7c1a8e-5110-464a-816e-55fe5fabc9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65c3611-4041-4eb9-8f79-39f8bcbd20a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1bcc60b-506b-4ef3-9855-672da6bb152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199bf2-fc42-442e-927a-aac1be7ef19d}" ma:internalName="TaxCatchAll" ma:showField="CatchAllData" ma:web="e1bcc60b-506b-4ef3-9855-672da6bb15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1bcc60b-506b-4ef3-9855-672da6bb1521" xsi:nil="true"/>
    <lcf76f155ced4ddcb4097134ff3c332f xmlns="b97c1a8e-5110-464a-816e-55fe5fabc99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0B7CFAC0-EEC4-47E7-B8A3-185B29A42AE5}"/>
</file>

<file path=customXml/itemProps2.xml><?xml version="1.0" encoding="utf-8"?>
<ds:datastoreItem xmlns:ds="http://schemas.openxmlformats.org/officeDocument/2006/customXml" ds:itemID="{ED78F8D0-802D-43FE-A21B-FEC061587D82}">
  <ds:schemaRefs>
    <ds:schemaRef ds:uri="http://schemas.microsoft.com/sharepoint/v3/contenttype/forms"/>
  </ds:schemaRefs>
</ds:datastoreItem>
</file>

<file path=customXml/itemProps3.xml><?xml version="1.0" encoding="utf-8"?>
<ds:datastoreItem xmlns:ds="http://schemas.openxmlformats.org/officeDocument/2006/customXml" ds:itemID="{44B12617-9D11-4B8E-958A-FF64C2F8EA7C}">
  <ds:schemaRefs>
    <ds:schemaRef ds:uri="http://schemas.microsoft.com/office/2006/metadata/properties"/>
    <ds:schemaRef ds:uri="http://www.w3.org/XML/1998/namespace"/>
    <ds:schemaRef ds:uri="24775bf5-c4f4-4aa6-928a-737e01945432"/>
    <ds:schemaRef ds:uri="http://purl.org/dc/terms/"/>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dea91cbf-ba36-4bfa-9786-b69e98d56902"/>
    <ds:schemaRef ds:uri="e1bcc60b-506b-4ef3-9855-672da6bb1521"/>
    <ds:schemaRef ds:uri="b97c1a8e-5110-464a-816e-55fe5fabc994"/>
  </ds:schemaRefs>
</ds:datastoreItem>
</file>

<file path=docProps/app.xml><?xml version="1.0" encoding="utf-8"?>
<Properties xmlns="http://schemas.openxmlformats.org/officeDocument/2006/extended-properties" xmlns:vt="http://schemas.openxmlformats.org/officeDocument/2006/docPropsVTypes">
  <TotalTime>698</TotalTime>
  <Words>1263</Words>
  <Application>Microsoft Office PowerPoint</Application>
  <PresentationFormat>Widescreen</PresentationFormat>
  <Paragraphs>99</Paragraphs>
  <Slides>9</Slides>
  <Notes>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Narrow</vt:lpstr>
      <vt:lpstr>Calibri</vt:lpstr>
      <vt:lpstr>Franklin Gothic Book</vt:lpstr>
      <vt:lpstr>Franklin Gothic Medium</vt:lpstr>
      <vt:lpstr>Garamond</vt:lpstr>
      <vt:lpstr>Open Sans</vt:lpstr>
      <vt:lpstr>Wingdings</vt:lpstr>
      <vt:lpstr>4_Office Theme</vt:lpstr>
      <vt:lpstr>MHS GENESIS: From Legacy to Workflow</vt:lpstr>
      <vt:lpstr>Presenter</vt:lpstr>
      <vt:lpstr>Disclosures</vt:lpstr>
      <vt:lpstr>Learning Objectives</vt:lpstr>
      <vt:lpstr>Shifting from Legacy to Workflow Culture</vt:lpstr>
      <vt:lpstr>Documentation to Care Coordination</vt:lpstr>
      <vt:lpstr>EHR Evolution: From Documents to Workflows</vt:lpstr>
      <vt:lpstr>Questions</vt:lpstr>
      <vt:lpstr>How To Claim CE Credit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Journey from Deployment to Adoption MHS GENESIS</dc:title>
  <dc:creator>Rodriguez-Larrain, Jorge L CTR DHA HEALTH INFORMATICS (USA)</dc:creator>
  <cp:lastModifiedBy>Lori Lawrence</cp:lastModifiedBy>
  <cp:revision>15</cp:revision>
  <dcterms:created xsi:type="dcterms:W3CDTF">2023-12-04T12:26:34Z</dcterms:created>
  <dcterms:modified xsi:type="dcterms:W3CDTF">2023-12-13T17:28:52Z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0x0101004E8D398BABD7B14B8E6CF8EA13DAA0AC</vt:lpwstr>
  </property>
  <property fmtid="{D5CDD505-2E9C-101B-9397-08002B2CF9AE}" pid="3" name="MediaServiceImageTags">
    <vt:lpwstr/>
  </property>
</Properties>
</file>