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Raleway"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69246" autoAdjust="0"/>
  </p:normalViewPr>
  <p:slideViewPr>
    <p:cSldViewPr snapToGrid="0">
      <p:cViewPr varScale="1">
        <p:scale>
          <a:sx n="60" d="100"/>
          <a:sy n="60" d="100"/>
        </p:scale>
        <p:origin x="185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2bf45999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62bf45999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6232eba9c9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6232eba9c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a2f5d901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a2f5d901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62bf45999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62bf45999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9a252ccbb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9a252ccb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9a23fd3253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9a23fd325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9a23fd3253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9a23fd3253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36d272b2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a36d272b2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9a252ccbb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9a252ccbb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a252ccbb1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9a252ccbb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f5d9011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a2f5d9011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6232eba9c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6232eba9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62bf45999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62bf45999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doi.org/10.1093/milmed/usad304" TargetMode="External"/><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Medical Care in Contested Distributed Maritime Operations: An AMSUS Panel Discussion</a:t>
            </a:r>
            <a:endParaRPr sz="2400"/>
          </a:p>
        </p:txBody>
      </p:sp>
      <p:sp>
        <p:nvSpPr>
          <p:cNvPr id="87" name="Google Shape;87;p13"/>
          <p:cNvSpPr txBox="1">
            <a:spLocks noGrp="1"/>
          </p:cNvSpPr>
          <p:nvPr>
            <p:ph type="subTitle" idx="1"/>
          </p:nvPr>
        </p:nvSpPr>
        <p:spPr>
          <a:xfrm>
            <a:off x="311700" y="2834125"/>
            <a:ext cx="8520600" cy="17586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1400"/>
              <a:t>LCDR Scott Hughey, M.D., M.B.A.,</a:t>
            </a:r>
            <a:endParaRPr sz="1400"/>
          </a:p>
          <a:p>
            <a:pPr marL="0" lvl="0" indent="457200" algn="l" rtl="0">
              <a:spcBef>
                <a:spcPts val="0"/>
              </a:spcBef>
              <a:spcAft>
                <a:spcPts val="0"/>
              </a:spcAft>
              <a:buNone/>
            </a:pPr>
            <a:r>
              <a:rPr lang="en" sz="1400"/>
              <a:t> Anesthesiology, Naval Hospital Okinawa</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LCDR Kyle Checchi, M.D., M.Sc.</a:t>
            </a:r>
            <a:endParaRPr sz="1400"/>
          </a:p>
          <a:p>
            <a:pPr marL="0" lvl="0" indent="457200" algn="l" rtl="0">
              <a:spcBef>
                <a:spcPts val="0"/>
              </a:spcBef>
              <a:spcAft>
                <a:spcPts val="0"/>
              </a:spcAft>
              <a:buNone/>
            </a:pPr>
            <a:r>
              <a:rPr lang="en" sz="1400"/>
              <a:t>General Surgery, Naval Hospital Okinawa</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LCDR Jacob Cole, M.D., M.B.A.</a:t>
            </a:r>
            <a:endParaRPr sz="1400"/>
          </a:p>
          <a:p>
            <a:pPr marL="0" lvl="0" indent="457200" algn="l" rtl="0">
              <a:spcBef>
                <a:spcPts val="0"/>
              </a:spcBef>
              <a:spcAft>
                <a:spcPts val="0"/>
              </a:spcAft>
              <a:buNone/>
            </a:pPr>
            <a:r>
              <a:rPr lang="en" sz="1400"/>
              <a:t>Anesthesiology, Naval Medical Center Portsmouth</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LCDR Joshua Kotler, M.D.</a:t>
            </a:r>
            <a:endParaRPr sz="1400"/>
          </a:p>
          <a:p>
            <a:pPr marL="0" lvl="0" indent="457200" algn="l" rtl="0">
              <a:spcBef>
                <a:spcPts val="0"/>
              </a:spcBef>
              <a:spcAft>
                <a:spcPts val="0"/>
              </a:spcAft>
              <a:buNone/>
            </a:pPr>
            <a:r>
              <a:rPr lang="en" sz="1400"/>
              <a:t>Orthopedic Surgery, III Marine Expeditionary Force</a:t>
            </a:r>
            <a:endParaRPr sz="1400"/>
          </a:p>
          <a:p>
            <a:pPr marL="0" lvl="0" indent="0" algn="l" rtl="0">
              <a:spcBef>
                <a:spcPts val="0"/>
              </a:spcBef>
              <a:spcAft>
                <a:spcPts val="0"/>
              </a:spcAft>
              <a:buNone/>
            </a:pPr>
            <a:endParaRPr sz="1400"/>
          </a:p>
        </p:txBody>
      </p:sp>
      <p:pic>
        <p:nvPicPr>
          <p:cNvPr id="88" name="Google Shape;88;p13"/>
          <p:cNvPicPr preferRelativeResize="0"/>
          <p:nvPr/>
        </p:nvPicPr>
        <p:blipFill rotWithShape="1">
          <a:blip r:embed="rId3">
            <a:alphaModFix/>
          </a:blip>
          <a:srcRect l="5831" t="6678" r="4037" b="4747"/>
          <a:stretch/>
        </p:blipFill>
        <p:spPr>
          <a:xfrm>
            <a:off x="7290850" y="67412"/>
            <a:ext cx="1720751" cy="1001025"/>
          </a:xfrm>
          <a:prstGeom prst="rect">
            <a:avLst/>
          </a:prstGeom>
          <a:noFill/>
          <a:ln>
            <a:noFill/>
          </a:ln>
        </p:spPr>
      </p:pic>
      <p:pic>
        <p:nvPicPr>
          <p:cNvPr id="89" name="Google Shape;89;p13"/>
          <p:cNvPicPr preferRelativeResize="0"/>
          <p:nvPr/>
        </p:nvPicPr>
        <p:blipFill>
          <a:blip r:embed="rId4">
            <a:alphaModFix/>
          </a:blip>
          <a:stretch>
            <a:fillRect/>
          </a:stretch>
        </p:blipFill>
        <p:spPr>
          <a:xfrm>
            <a:off x="659375" y="321425"/>
            <a:ext cx="2359325" cy="49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2"/>
          <p:cNvPicPr preferRelativeResize="0"/>
          <p:nvPr/>
        </p:nvPicPr>
        <p:blipFill>
          <a:blip r:embed="rId3">
            <a:alphaModFix/>
          </a:blip>
          <a:stretch>
            <a:fillRect/>
          </a:stretch>
        </p:blipFill>
        <p:spPr>
          <a:xfrm>
            <a:off x="251325" y="309063"/>
            <a:ext cx="2359325" cy="493000"/>
          </a:xfrm>
          <a:prstGeom prst="rect">
            <a:avLst/>
          </a:prstGeom>
          <a:noFill/>
          <a:ln>
            <a:noFill/>
          </a:ln>
        </p:spPr>
      </p:pic>
      <p:pic>
        <p:nvPicPr>
          <p:cNvPr id="168" name="Google Shape;168;p22"/>
          <p:cNvPicPr preferRelativeResize="0"/>
          <p:nvPr/>
        </p:nvPicPr>
        <p:blipFill rotWithShape="1">
          <a:blip r:embed="rId4">
            <a:alphaModFix/>
          </a:blip>
          <a:srcRect l="5831" t="6678" r="4037" b="4747"/>
          <a:stretch/>
        </p:blipFill>
        <p:spPr>
          <a:xfrm>
            <a:off x="7284675" y="55075"/>
            <a:ext cx="1720751" cy="1001025"/>
          </a:xfrm>
          <a:prstGeom prst="rect">
            <a:avLst/>
          </a:prstGeom>
          <a:noFill/>
          <a:ln>
            <a:noFill/>
          </a:ln>
        </p:spPr>
      </p:pic>
      <p:pic>
        <p:nvPicPr>
          <p:cNvPr id="169" name="Google Shape;169;p22" descr="image"/>
          <p:cNvPicPr preferRelativeResize="0"/>
          <p:nvPr/>
        </p:nvPicPr>
        <p:blipFill rotWithShape="1">
          <a:blip r:embed="rId5">
            <a:alphaModFix/>
          </a:blip>
          <a:srcRect/>
          <a:stretch/>
        </p:blipFill>
        <p:spPr>
          <a:xfrm>
            <a:off x="567300" y="2002727"/>
            <a:ext cx="3726900" cy="2983500"/>
          </a:xfrm>
          <a:prstGeom prst="rect">
            <a:avLst/>
          </a:prstGeom>
          <a:noFill/>
          <a:ln>
            <a:noFill/>
          </a:ln>
        </p:spPr>
      </p:pic>
      <p:pic>
        <p:nvPicPr>
          <p:cNvPr id="170" name="Google Shape;170;p22"/>
          <p:cNvPicPr preferRelativeResize="0"/>
          <p:nvPr/>
        </p:nvPicPr>
        <p:blipFill rotWithShape="1">
          <a:blip r:embed="rId6">
            <a:alphaModFix/>
          </a:blip>
          <a:srcRect/>
          <a:stretch/>
        </p:blipFill>
        <p:spPr>
          <a:xfrm>
            <a:off x="5237278" y="2484446"/>
            <a:ext cx="3726924" cy="2164750"/>
          </a:xfrm>
          <a:prstGeom prst="rect">
            <a:avLst/>
          </a:prstGeom>
          <a:noFill/>
          <a:ln>
            <a:noFill/>
          </a:ln>
        </p:spPr>
      </p:pic>
      <p:sp>
        <p:nvSpPr>
          <p:cNvPr id="171" name="Google Shape;171;p22"/>
          <p:cNvSpPr txBox="1"/>
          <p:nvPr/>
        </p:nvSpPr>
        <p:spPr>
          <a:xfrm>
            <a:off x="1436100" y="1001375"/>
            <a:ext cx="7707900" cy="1061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 sz="2400">
                <a:solidFill>
                  <a:srgbClr val="000000"/>
                </a:solidFill>
                <a:latin typeface="Calibri"/>
                <a:ea typeface="Calibri"/>
                <a:cs typeface="Calibri"/>
                <a:sym typeface="Calibri"/>
              </a:rPr>
              <a:t>Mature Trauma System with Definitive Care</a:t>
            </a:r>
            <a:endParaRPr sz="24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3"/>
          <p:cNvPicPr preferRelativeResize="0"/>
          <p:nvPr/>
        </p:nvPicPr>
        <p:blipFill>
          <a:blip r:embed="rId3">
            <a:alphaModFix/>
          </a:blip>
          <a:stretch>
            <a:fillRect/>
          </a:stretch>
        </p:blipFill>
        <p:spPr>
          <a:xfrm>
            <a:off x="251325" y="309063"/>
            <a:ext cx="2359325" cy="493000"/>
          </a:xfrm>
          <a:prstGeom prst="rect">
            <a:avLst/>
          </a:prstGeom>
          <a:noFill/>
          <a:ln>
            <a:noFill/>
          </a:ln>
        </p:spPr>
      </p:pic>
      <p:pic>
        <p:nvPicPr>
          <p:cNvPr id="177" name="Google Shape;177;p23"/>
          <p:cNvPicPr preferRelativeResize="0"/>
          <p:nvPr/>
        </p:nvPicPr>
        <p:blipFill rotWithShape="1">
          <a:blip r:embed="rId4">
            <a:alphaModFix/>
          </a:blip>
          <a:srcRect l="5831" t="6678" r="4037" b="4747"/>
          <a:stretch/>
        </p:blipFill>
        <p:spPr>
          <a:xfrm>
            <a:off x="7284675" y="55075"/>
            <a:ext cx="1720751" cy="1001025"/>
          </a:xfrm>
          <a:prstGeom prst="rect">
            <a:avLst/>
          </a:prstGeom>
          <a:noFill/>
          <a:ln>
            <a:noFill/>
          </a:ln>
        </p:spPr>
      </p:pic>
      <p:sp>
        <p:nvSpPr>
          <p:cNvPr id="178" name="Google Shape;178;p23"/>
          <p:cNvSpPr txBox="1"/>
          <p:nvPr/>
        </p:nvSpPr>
        <p:spPr>
          <a:xfrm>
            <a:off x="251325" y="1412600"/>
            <a:ext cx="4851600" cy="1598700"/>
          </a:xfrm>
          <a:prstGeom prst="rect">
            <a:avLst/>
          </a:prstGeom>
          <a:noFill/>
          <a:ln>
            <a:noFill/>
          </a:ln>
        </p:spPr>
        <p:txBody>
          <a:bodyPr spcFirstLastPara="1" wrap="square" lIns="91425" tIns="45700" rIns="91425" bIns="45700" anchor="t" anchorCtr="0">
            <a:normAutofit/>
          </a:bodyPr>
          <a:lstStyle/>
          <a:p>
            <a:pPr marL="228600" lvl="0" indent="-190500" algn="l" rtl="0">
              <a:lnSpc>
                <a:spcPct val="90000"/>
              </a:lnSpc>
              <a:spcBef>
                <a:spcPts val="0"/>
              </a:spcBef>
              <a:spcAft>
                <a:spcPts val="0"/>
              </a:spcAft>
              <a:buClr>
                <a:srgbClr val="000000"/>
              </a:buClr>
              <a:buSzPts val="1400"/>
              <a:buChar char="•"/>
            </a:pPr>
            <a:r>
              <a:rPr lang="en">
                <a:solidFill>
                  <a:srgbClr val="000000"/>
                </a:solidFill>
                <a:latin typeface="Calibri"/>
                <a:ea typeface="Calibri"/>
                <a:cs typeface="Calibri"/>
                <a:sym typeface="Calibri"/>
              </a:rPr>
              <a:t>Prehospital care optimized (TCCC)</a:t>
            </a:r>
            <a:endParaRPr>
              <a:solidFill>
                <a:srgbClr val="000000"/>
              </a:solidFill>
              <a:latin typeface="Calibri"/>
              <a:ea typeface="Calibri"/>
              <a:cs typeface="Calibri"/>
              <a:sym typeface="Calibri"/>
            </a:endParaRPr>
          </a:p>
          <a:p>
            <a:pPr marL="228600" lvl="0" indent="-190500" algn="l" rtl="0">
              <a:lnSpc>
                <a:spcPct val="90000"/>
              </a:lnSpc>
              <a:spcBef>
                <a:spcPts val="1000"/>
              </a:spcBef>
              <a:spcAft>
                <a:spcPts val="0"/>
              </a:spcAft>
              <a:buClr>
                <a:srgbClr val="000000"/>
              </a:buClr>
              <a:buSzPts val="1400"/>
              <a:buChar char="•"/>
            </a:pPr>
            <a:r>
              <a:rPr lang="en">
                <a:solidFill>
                  <a:srgbClr val="000000"/>
                </a:solidFill>
                <a:latin typeface="Calibri"/>
                <a:ea typeface="Calibri"/>
                <a:cs typeface="Calibri"/>
                <a:sym typeface="Calibri"/>
              </a:rPr>
              <a:t>Definitive surgical care at Role 3 in Theater, or Role 4</a:t>
            </a:r>
            <a:endParaRPr>
              <a:solidFill>
                <a:srgbClr val="000000"/>
              </a:solidFill>
              <a:latin typeface="Calibri"/>
              <a:ea typeface="Calibri"/>
              <a:cs typeface="Calibri"/>
              <a:sym typeface="Calibri"/>
            </a:endParaRPr>
          </a:p>
          <a:p>
            <a:pPr marL="228600" lvl="0" indent="-190500" algn="l" rtl="0">
              <a:lnSpc>
                <a:spcPct val="90000"/>
              </a:lnSpc>
              <a:spcBef>
                <a:spcPts val="1000"/>
              </a:spcBef>
              <a:spcAft>
                <a:spcPts val="0"/>
              </a:spcAft>
              <a:buClr>
                <a:srgbClr val="000000"/>
              </a:buClr>
              <a:buSzPts val="1400"/>
              <a:buChar char="•"/>
            </a:pPr>
            <a:r>
              <a:rPr lang="en">
                <a:solidFill>
                  <a:srgbClr val="000000"/>
                </a:solidFill>
                <a:latin typeface="Calibri"/>
                <a:ea typeface="Calibri"/>
                <a:cs typeface="Calibri"/>
                <a:sym typeface="Calibri"/>
              </a:rPr>
              <a:t>Require Golden Hour and extend with Role 2 damage control surgery</a:t>
            </a:r>
            <a:endParaRPr>
              <a:solidFill>
                <a:srgbClr val="000000"/>
              </a:solidFill>
              <a:latin typeface="Calibri"/>
              <a:ea typeface="Calibri"/>
              <a:cs typeface="Calibri"/>
              <a:sym typeface="Calibri"/>
            </a:endParaRPr>
          </a:p>
        </p:txBody>
      </p:sp>
      <p:pic>
        <p:nvPicPr>
          <p:cNvPr id="179" name="Google Shape;179;p23" descr="Trauma Decision Tree"/>
          <p:cNvPicPr preferRelativeResize="0"/>
          <p:nvPr/>
        </p:nvPicPr>
        <p:blipFill rotWithShape="1">
          <a:blip r:embed="rId5">
            <a:alphaModFix/>
          </a:blip>
          <a:srcRect/>
          <a:stretch/>
        </p:blipFill>
        <p:spPr>
          <a:xfrm>
            <a:off x="5645101" y="1123225"/>
            <a:ext cx="3360325" cy="1888075"/>
          </a:xfrm>
          <a:prstGeom prst="rect">
            <a:avLst/>
          </a:prstGeom>
          <a:noFill/>
          <a:ln>
            <a:noFill/>
          </a:ln>
        </p:spPr>
      </p:pic>
      <p:pic>
        <p:nvPicPr>
          <p:cNvPr id="180" name="Google Shape;180;p23"/>
          <p:cNvPicPr preferRelativeResize="0"/>
          <p:nvPr/>
        </p:nvPicPr>
        <p:blipFill rotWithShape="1">
          <a:blip r:embed="rId6">
            <a:alphaModFix/>
          </a:blip>
          <a:srcRect/>
          <a:stretch/>
        </p:blipFill>
        <p:spPr>
          <a:xfrm>
            <a:off x="5188686" y="3011300"/>
            <a:ext cx="3816737" cy="1951126"/>
          </a:xfrm>
          <a:prstGeom prst="rect">
            <a:avLst/>
          </a:prstGeom>
          <a:noFill/>
          <a:ln>
            <a:noFill/>
          </a:ln>
        </p:spPr>
      </p:pic>
      <p:pic>
        <p:nvPicPr>
          <p:cNvPr id="181" name="Google Shape;181;p23" descr="ISAF Medevac coverage 2 hours"/>
          <p:cNvPicPr preferRelativeResize="0"/>
          <p:nvPr/>
        </p:nvPicPr>
        <p:blipFill rotWithShape="1">
          <a:blip r:embed="rId7">
            <a:alphaModFix/>
          </a:blip>
          <a:srcRect/>
          <a:stretch/>
        </p:blipFill>
        <p:spPr>
          <a:xfrm>
            <a:off x="942766" y="2705378"/>
            <a:ext cx="3468725" cy="2257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4"/>
          <p:cNvPicPr preferRelativeResize="0"/>
          <p:nvPr/>
        </p:nvPicPr>
        <p:blipFill>
          <a:blip r:embed="rId3">
            <a:alphaModFix/>
          </a:blip>
          <a:stretch>
            <a:fillRect/>
          </a:stretch>
        </p:blipFill>
        <p:spPr>
          <a:xfrm>
            <a:off x="251325" y="309063"/>
            <a:ext cx="2359325" cy="493000"/>
          </a:xfrm>
          <a:prstGeom prst="rect">
            <a:avLst/>
          </a:prstGeom>
          <a:noFill/>
          <a:ln>
            <a:noFill/>
          </a:ln>
        </p:spPr>
      </p:pic>
      <p:pic>
        <p:nvPicPr>
          <p:cNvPr id="187" name="Google Shape;187;p24"/>
          <p:cNvPicPr preferRelativeResize="0"/>
          <p:nvPr/>
        </p:nvPicPr>
        <p:blipFill rotWithShape="1">
          <a:blip r:embed="rId4">
            <a:alphaModFix/>
          </a:blip>
          <a:srcRect l="5831" t="6678" r="4037" b="4747"/>
          <a:stretch/>
        </p:blipFill>
        <p:spPr>
          <a:xfrm>
            <a:off x="7284675" y="55075"/>
            <a:ext cx="1720751" cy="1001025"/>
          </a:xfrm>
          <a:prstGeom prst="rect">
            <a:avLst/>
          </a:prstGeom>
          <a:noFill/>
          <a:ln>
            <a:noFill/>
          </a:ln>
        </p:spPr>
      </p:pic>
      <p:pic>
        <p:nvPicPr>
          <p:cNvPr id="188" name="Google Shape;188;p24"/>
          <p:cNvPicPr preferRelativeResize="0"/>
          <p:nvPr/>
        </p:nvPicPr>
        <p:blipFill rotWithShape="1">
          <a:blip r:embed="rId5">
            <a:alphaModFix/>
          </a:blip>
          <a:srcRect/>
          <a:stretch/>
        </p:blipFill>
        <p:spPr>
          <a:xfrm>
            <a:off x="4435240" y="1564200"/>
            <a:ext cx="4570186" cy="3237000"/>
          </a:xfrm>
          <a:prstGeom prst="rect">
            <a:avLst/>
          </a:prstGeom>
          <a:noFill/>
          <a:ln>
            <a:noFill/>
          </a:ln>
        </p:spPr>
      </p:pic>
      <p:sp>
        <p:nvSpPr>
          <p:cNvPr id="189" name="Google Shape;189;p24"/>
          <p:cNvSpPr txBox="1">
            <a:spLocks noGrp="1"/>
          </p:cNvSpPr>
          <p:nvPr>
            <p:ph type="subTitle" idx="4294967295"/>
          </p:nvPr>
        </p:nvSpPr>
        <p:spPr>
          <a:xfrm>
            <a:off x="311700" y="1349725"/>
            <a:ext cx="3993900" cy="323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LCDR Scott Hughey, M.D., M.B.A.,</a:t>
            </a:r>
            <a:endParaRPr sz="1400"/>
          </a:p>
          <a:p>
            <a:pPr marL="0" lvl="0" indent="457200" algn="l" rtl="0">
              <a:spcBef>
                <a:spcPts val="0"/>
              </a:spcBef>
              <a:spcAft>
                <a:spcPts val="0"/>
              </a:spcAft>
              <a:buNone/>
            </a:pPr>
            <a:r>
              <a:rPr lang="en" sz="1200"/>
              <a:t> Anesthesiologist, Naval Hospital Okinawa</a:t>
            </a:r>
            <a:endParaRPr sz="1200"/>
          </a:p>
          <a:p>
            <a:pPr marL="0" lvl="0" indent="0" algn="l" rtl="0">
              <a:spcBef>
                <a:spcPts val="0"/>
              </a:spcBef>
              <a:spcAft>
                <a:spcPts val="0"/>
              </a:spcAft>
              <a:buNone/>
            </a:pPr>
            <a:endParaRPr sz="1400"/>
          </a:p>
          <a:p>
            <a:pPr marL="0" lvl="0" indent="0" algn="l" rtl="0">
              <a:spcBef>
                <a:spcPts val="0"/>
              </a:spcBef>
              <a:spcAft>
                <a:spcPts val="0"/>
              </a:spcAft>
              <a:buNone/>
            </a:pPr>
            <a:r>
              <a:rPr lang="en" sz="1400"/>
              <a:t>LCDR Kyle Checchi, M.D., M.Sc.</a:t>
            </a:r>
            <a:endParaRPr sz="1400"/>
          </a:p>
          <a:p>
            <a:pPr marL="0" lvl="0" indent="457200" algn="l" rtl="0">
              <a:spcBef>
                <a:spcPts val="0"/>
              </a:spcBef>
              <a:spcAft>
                <a:spcPts val="0"/>
              </a:spcAft>
              <a:buNone/>
            </a:pPr>
            <a:r>
              <a:rPr lang="en" sz="1200"/>
              <a:t>General Surgeon, Naval Hospital Okinawa</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400"/>
              <a:t>LCDR Jacob Cole, M.D., M.B.A.</a:t>
            </a:r>
            <a:endParaRPr sz="1400"/>
          </a:p>
          <a:p>
            <a:pPr marL="0" lvl="0" indent="457200" algn="l" rtl="0">
              <a:spcBef>
                <a:spcPts val="0"/>
              </a:spcBef>
              <a:spcAft>
                <a:spcPts val="0"/>
              </a:spcAft>
              <a:buNone/>
            </a:pPr>
            <a:r>
              <a:rPr lang="en" sz="1200"/>
              <a:t>Anesthesiologist, Naval Medical Center Portsmouth (Michaud Role 2)</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400"/>
              <a:t>LCDR Joshua Kotler, M.D.</a:t>
            </a:r>
            <a:endParaRPr sz="1400"/>
          </a:p>
          <a:p>
            <a:pPr marL="0" lvl="0" indent="457200" algn="l" rtl="0">
              <a:spcBef>
                <a:spcPts val="0"/>
              </a:spcBef>
              <a:spcAft>
                <a:spcPts val="0"/>
              </a:spcAft>
              <a:buNone/>
            </a:pPr>
            <a:r>
              <a:rPr lang="en" sz="1200"/>
              <a:t>Orthopedic Surgeon, III Marine Expeditionary Force</a:t>
            </a:r>
            <a:endParaRPr sz="1200"/>
          </a:p>
          <a:p>
            <a:pPr marL="0" lvl="0" indent="0" algn="l" rtl="0">
              <a:spcBef>
                <a:spcPts val="0"/>
              </a:spcBef>
              <a:spcAft>
                <a:spcPts val="1200"/>
              </a:spcAft>
              <a:buNone/>
            </a:pP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5"/>
          <p:cNvPicPr preferRelativeResize="0"/>
          <p:nvPr/>
        </p:nvPicPr>
        <p:blipFill>
          <a:blip r:embed="rId3">
            <a:alphaModFix/>
          </a:blip>
          <a:stretch>
            <a:fillRect/>
          </a:stretch>
        </p:blipFill>
        <p:spPr>
          <a:xfrm>
            <a:off x="251325" y="309063"/>
            <a:ext cx="2359325" cy="493000"/>
          </a:xfrm>
          <a:prstGeom prst="rect">
            <a:avLst/>
          </a:prstGeom>
          <a:noFill/>
          <a:ln>
            <a:noFill/>
          </a:ln>
        </p:spPr>
      </p:pic>
      <p:pic>
        <p:nvPicPr>
          <p:cNvPr id="195" name="Google Shape;195;p25"/>
          <p:cNvPicPr preferRelativeResize="0"/>
          <p:nvPr/>
        </p:nvPicPr>
        <p:blipFill rotWithShape="1">
          <a:blip r:embed="rId4">
            <a:alphaModFix/>
          </a:blip>
          <a:srcRect l="5831" t="6678" r="4037" b="4747"/>
          <a:stretch/>
        </p:blipFill>
        <p:spPr>
          <a:xfrm>
            <a:off x="7284675" y="55075"/>
            <a:ext cx="1720751" cy="1001025"/>
          </a:xfrm>
          <a:prstGeom prst="rect">
            <a:avLst/>
          </a:prstGeom>
          <a:noFill/>
          <a:ln>
            <a:noFill/>
          </a:ln>
        </p:spPr>
      </p:pic>
      <p:sp>
        <p:nvSpPr>
          <p:cNvPr id="196" name="Google Shape;196;p25"/>
          <p:cNvSpPr txBox="1"/>
          <p:nvPr/>
        </p:nvSpPr>
        <p:spPr>
          <a:xfrm>
            <a:off x="308750" y="1403175"/>
            <a:ext cx="4497300" cy="9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1"/>
                </a:solidFill>
                <a:latin typeface="Lato"/>
                <a:ea typeface="Lato"/>
                <a:cs typeface="Lato"/>
                <a:sym typeface="Lato"/>
              </a:rPr>
              <a:t>Questions?</a:t>
            </a:r>
            <a:endParaRPr sz="2400">
              <a:solidFill>
                <a:schemeClr val="accen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729450" y="1367075"/>
            <a:ext cx="7688700" cy="3444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700" b="1">
                <a:solidFill>
                  <a:srgbClr val="00007D"/>
                </a:solidFill>
                <a:latin typeface="Arial"/>
                <a:ea typeface="Arial"/>
                <a:cs typeface="Arial"/>
                <a:sym typeface="Arial"/>
              </a:rPr>
              <a:t>How To Claim CE Credit</a:t>
            </a:r>
            <a:endParaRPr sz="2600" b="1">
              <a:solidFill>
                <a:schemeClr val="dk2"/>
              </a:solidFill>
              <a:latin typeface="Raleway"/>
              <a:ea typeface="Raleway"/>
              <a:cs typeface="Raleway"/>
              <a:sym typeface="Raleway"/>
            </a:endParaRPr>
          </a:p>
          <a:p>
            <a:pPr marL="0" lvl="0" indent="0" algn="l" rtl="0">
              <a:spcBef>
                <a:spcPts val="0"/>
              </a:spcBef>
              <a:spcAft>
                <a:spcPts val="0"/>
              </a:spcAft>
              <a:buNone/>
            </a:pPr>
            <a:endParaRPr sz="1200" b="1">
              <a:solidFill>
                <a:srgbClr val="00007D"/>
              </a:solidFill>
              <a:latin typeface="Arial"/>
              <a:ea typeface="Arial"/>
              <a:cs typeface="Arial"/>
              <a:sym typeface="Arial"/>
            </a:endParaRPr>
          </a:p>
          <a:p>
            <a:pPr marL="254000" lvl="0" indent="-254000" algn="l" rtl="0">
              <a:spcBef>
                <a:spcPts val="0"/>
              </a:spcBef>
              <a:spcAft>
                <a:spcPts val="0"/>
              </a:spcAft>
              <a:buNone/>
            </a:pPr>
            <a:r>
              <a:rPr lang="en" sz="1350" b="1">
                <a:solidFill>
                  <a:srgbClr val="00007D"/>
                </a:solidFill>
                <a:latin typeface="Arial"/>
                <a:ea typeface="Arial"/>
                <a:cs typeface="Arial"/>
                <a:sym typeface="Arial"/>
              </a:rPr>
              <a:t>If you would like to receive continuing education credit for this activity, please visit:</a:t>
            </a:r>
            <a:endParaRPr sz="1350" b="1">
              <a:solidFill>
                <a:srgbClr val="00007D"/>
              </a:solidFill>
              <a:latin typeface="Arial"/>
              <a:ea typeface="Arial"/>
              <a:cs typeface="Arial"/>
              <a:sym typeface="Arial"/>
            </a:endParaRPr>
          </a:p>
          <a:p>
            <a:pPr marL="254000" lvl="0" indent="-254000" algn="ctr" rtl="0">
              <a:spcBef>
                <a:spcPts val="600"/>
              </a:spcBef>
              <a:spcAft>
                <a:spcPts val="0"/>
              </a:spcAft>
              <a:buNone/>
            </a:pPr>
            <a:r>
              <a:rPr lang="en" sz="1800" b="1">
                <a:solidFill>
                  <a:srgbClr val="00007D"/>
                </a:solidFill>
                <a:latin typeface="Arial"/>
                <a:ea typeface="Arial"/>
                <a:cs typeface="Arial"/>
                <a:sym typeface="Arial"/>
              </a:rPr>
              <a:t>amsus.cds.affinityced.com</a:t>
            </a:r>
            <a:endParaRPr sz="1200" b="1">
              <a:solidFill>
                <a:schemeClr val="dk2"/>
              </a:solidFill>
              <a:latin typeface="Arial"/>
              <a:ea typeface="Arial"/>
              <a:cs typeface="Arial"/>
              <a:sym typeface="Arial"/>
            </a:endParaRPr>
          </a:p>
        </p:txBody>
      </p:sp>
      <p:pic>
        <p:nvPicPr>
          <p:cNvPr id="202" name="Google Shape;202;p26"/>
          <p:cNvPicPr preferRelativeResize="0"/>
          <p:nvPr/>
        </p:nvPicPr>
        <p:blipFill>
          <a:blip r:embed="rId3">
            <a:alphaModFix/>
          </a:blip>
          <a:stretch>
            <a:fillRect/>
          </a:stretch>
        </p:blipFill>
        <p:spPr>
          <a:xfrm>
            <a:off x="251325" y="309063"/>
            <a:ext cx="2359325" cy="493000"/>
          </a:xfrm>
          <a:prstGeom prst="rect">
            <a:avLst/>
          </a:prstGeom>
          <a:noFill/>
          <a:ln>
            <a:noFill/>
          </a:ln>
        </p:spPr>
      </p:pic>
      <p:pic>
        <p:nvPicPr>
          <p:cNvPr id="203" name="Google Shape;203;p26"/>
          <p:cNvPicPr preferRelativeResize="0"/>
          <p:nvPr/>
        </p:nvPicPr>
        <p:blipFill rotWithShape="1">
          <a:blip r:embed="rId4">
            <a:alphaModFix/>
          </a:blip>
          <a:srcRect l="5831" t="6678" r="4037" b="4747"/>
          <a:stretch/>
        </p:blipFill>
        <p:spPr>
          <a:xfrm>
            <a:off x="7284675" y="55075"/>
            <a:ext cx="1720751" cy="100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body" idx="1"/>
          </p:nvPr>
        </p:nvSpPr>
        <p:spPr>
          <a:xfrm>
            <a:off x="729450" y="1367075"/>
            <a:ext cx="7688700" cy="3444900"/>
          </a:xfrm>
          <a:prstGeom prst="rect">
            <a:avLst/>
          </a:prstGeom>
        </p:spPr>
        <p:txBody>
          <a:bodyPr spcFirstLastPara="1" wrap="square" lIns="91425" tIns="91425" rIns="91425" bIns="91425" anchor="t" anchorCtr="0">
            <a:normAutofit fontScale="77500" lnSpcReduction="20000"/>
          </a:bodyPr>
          <a:lstStyle/>
          <a:p>
            <a:pPr marL="0" lvl="0" indent="0" algn="l" rtl="0">
              <a:lnSpc>
                <a:spcPct val="100000"/>
              </a:lnSpc>
              <a:spcBef>
                <a:spcPts val="0"/>
              </a:spcBef>
              <a:spcAft>
                <a:spcPts val="0"/>
              </a:spcAft>
              <a:buNone/>
            </a:pPr>
            <a:r>
              <a:rPr lang="en" sz="2600" b="1">
                <a:solidFill>
                  <a:schemeClr val="dk2"/>
                </a:solidFill>
                <a:latin typeface="Raleway"/>
                <a:ea typeface="Raleway"/>
                <a:cs typeface="Raleway"/>
                <a:sym typeface="Raleway"/>
              </a:rPr>
              <a:t>Disclosures</a:t>
            </a:r>
            <a:endParaRPr sz="1200" b="1">
              <a:solidFill>
                <a:srgbClr val="00007D"/>
              </a:solidFill>
              <a:latin typeface="Arial"/>
              <a:ea typeface="Arial"/>
              <a:cs typeface="Arial"/>
              <a:sym typeface="Arial"/>
            </a:endParaRPr>
          </a:p>
          <a:p>
            <a:pPr marL="254000" lvl="0" indent="-254000" algn="l" rtl="0">
              <a:spcBef>
                <a:spcPts val="1000"/>
              </a:spcBef>
              <a:spcAft>
                <a:spcPts val="0"/>
              </a:spcAft>
              <a:buNone/>
            </a:pPr>
            <a:r>
              <a:rPr lang="en" sz="1200" b="1">
                <a:solidFill>
                  <a:srgbClr val="00007D"/>
                </a:solidFill>
                <a:latin typeface="Arial"/>
                <a:ea typeface="Arial"/>
                <a:cs typeface="Arial"/>
                <a:sym typeface="Arial"/>
              </a:rPr>
              <a:t>Scott Hughey has no relevant financial or non-financial interests to disclose.</a:t>
            </a:r>
            <a:endParaRPr sz="1200" b="1">
              <a:solidFill>
                <a:srgbClr val="00007D"/>
              </a:solidFill>
              <a:latin typeface="Arial"/>
              <a:ea typeface="Arial"/>
              <a:cs typeface="Arial"/>
              <a:sym typeface="Arial"/>
            </a:endParaRPr>
          </a:p>
          <a:p>
            <a:pPr marL="254000" lvl="0" indent="-254000" algn="l" rtl="0">
              <a:spcBef>
                <a:spcPts val="1000"/>
              </a:spcBef>
              <a:spcAft>
                <a:spcPts val="0"/>
              </a:spcAft>
              <a:buNone/>
            </a:pPr>
            <a:r>
              <a:rPr lang="en" sz="1200" b="1">
                <a:solidFill>
                  <a:srgbClr val="00007D"/>
                </a:solidFill>
                <a:latin typeface="Arial"/>
                <a:ea typeface="Arial"/>
                <a:cs typeface="Arial"/>
                <a:sym typeface="Arial"/>
              </a:rPr>
              <a:t>Kyle Checchi has no relevant financial or non-financial interests to disclose.</a:t>
            </a:r>
            <a:endParaRPr sz="1200" b="1">
              <a:solidFill>
                <a:srgbClr val="00007D"/>
              </a:solidFill>
              <a:latin typeface="Arial"/>
              <a:ea typeface="Arial"/>
              <a:cs typeface="Arial"/>
              <a:sym typeface="Arial"/>
            </a:endParaRPr>
          </a:p>
          <a:p>
            <a:pPr marL="254000" lvl="0" indent="-254000" algn="l" rtl="0">
              <a:spcBef>
                <a:spcPts val="1000"/>
              </a:spcBef>
              <a:spcAft>
                <a:spcPts val="0"/>
              </a:spcAft>
              <a:buNone/>
            </a:pPr>
            <a:r>
              <a:rPr lang="en" sz="1200" b="1">
                <a:solidFill>
                  <a:srgbClr val="00007D"/>
                </a:solidFill>
                <a:latin typeface="Arial"/>
                <a:ea typeface="Arial"/>
                <a:cs typeface="Arial"/>
                <a:sym typeface="Arial"/>
              </a:rPr>
              <a:t>Josh Kotler has no relevant financial or non-financial interests to disclose.</a:t>
            </a:r>
            <a:endParaRPr sz="1200" b="1">
              <a:solidFill>
                <a:srgbClr val="00007D"/>
              </a:solidFill>
              <a:latin typeface="Arial"/>
              <a:ea typeface="Arial"/>
              <a:cs typeface="Arial"/>
              <a:sym typeface="Arial"/>
            </a:endParaRPr>
          </a:p>
          <a:p>
            <a:pPr marL="0" lvl="0" indent="0" algn="l" rtl="0">
              <a:spcBef>
                <a:spcPts val="1000"/>
              </a:spcBef>
              <a:spcAft>
                <a:spcPts val="0"/>
              </a:spcAft>
              <a:buNone/>
            </a:pPr>
            <a:r>
              <a:rPr lang="en" sz="1200" b="1">
                <a:solidFill>
                  <a:srgbClr val="00007D"/>
                </a:solidFill>
                <a:latin typeface="Arial"/>
                <a:ea typeface="Arial"/>
                <a:cs typeface="Arial"/>
                <a:sym typeface="Arial"/>
              </a:rPr>
              <a:t>Jacob Cole has no relevant financial or non-financial interests to disclose.</a:t>
            </a:r>
            <a:endParaRPr sz="1200" b="1">
              <a:solidFill>
                <a:srgbClr val="00007D"/>
              </a:solidFill>
              <a:latin typeface="Arial"/>
              <a:ea typeface="Arial"/>
              <a:cs typeface="Arial"/>
              <a:sym typeface="Arial"/>
            </a:endParaRPr>
          </a:p>
          <a:p>
            <a:pPr marL="0" lvl="0" indent="0" algn="l" rtl="0">
              <a:spcBef>
                <a:spcPts val="0"/>
              </a:spcBef>
              <a:spcAft>
                <a:spcPts val="0"/>
              </a:spcAft>
              <a:buNone/>
            </a:pPr>
            <a:endParaRPr sz="1200" b="1">
              <a:solidFill>
                <a:srgbClr val="00007D"/>
              </a:solidFill>
              <a:latin typeface="Arial"/>
              <a:ea typeface="Arial"/>
              <a:cs typeface="Arial"/>
              <a:sym typeface="Arial"/>
            </a:endParaRPr>
          </a:p>
          <a:p>
            <a:pPr marL="254000" lvl="0" indent="-254000" algn="l" rtl="0">
              <a:spcBef>
                <a:spcPts val="0"/>
              </a:spcBef>
              <a:spcAft>
                <a:spcPts val="0"/>
              </a:spcAft>
              <a:buNone/>
            </a:pPr>
            <a:endParaRPr sz="1200" b="1">
              <a:solidFill>
                <a:srgbClr val="00007D"/>
              </a:solidFill>
              <a:latin typeface="Arial"/>
              <a:ea typeface="Arial"/>
              <a:cs typeface="Arial"/>
              <a:sym typeface="Arial"/>
            </a:endParaRPr>
          </a:p>
          <a:p>
            <a:pPr marL="254000" lvl="0" indent="-254000" algn="l" rtl="0">
              <a:spcBef>
                <a:spcPts val="0"/>
              </a:spcBef>
              <a:spcAft>
                <a:spcPts val="0"/>
              </a:spcAft>
              <a:buNone/>
            </a:pPr>
            <a:r>
              <a:rPr lang="en" sz="1200" b="1">
                <a:solidFill>
                  <a:srgbClr val="00007D"/>
                </a:solidFill>
                <a:latin typeface="Arial"/>
                <a:ea typeface="Arial"/>
                <a:cs typeface="Arial"/>
                <a:sym typeface="Arial"/>
              </a:rPr>
              <a:t>Disclosure will be made when a product is discussed for an unapproved use.</a:t>
            </a:r>
            <a:endParaRPr sz="1200" b="1">
              <a:solidFill>
                <a:srgbClr val="00007D"/>
              </a:solidFill>
              <a:latin typeface="Arial"/>
              <a:ea typeface="Arial"/>
              <a:cs typeface="Arial"/>
              <a:sym typeface="Arial"/>
            </a:endParaRPr>
          </a:p>
          <a:p>
            <a:pPr marL="254000" lvl="0" indent="-254000" algn="l" rtl="0">
              <a:spcBef>
                <a:spcPts val="0"/>
              </a:spcBef>
              <a:spcAft>
                <a:spcPts val="0"/>
              </a:spcAft>
              <a:buNone/>
            </a:pPr>
            <a:endParaRPr sz="1200" b="1">
              <a:solidFill>
                <a:srgbClr val="00007D"/>
              </a:solidFill>
              <a:latin typeface="Arial"/>
              <a:ea typeface="Arial"/>
              <a:cs typeface="Arial"/>
              <a:sym typeface="Arial"/>
            </a:endParaRPr>
          </a:p>
          <a:p>
            <a:pPr marL="0" lvl="0" indent="0" algn="l" rtl="0">
              <a:spcBef>
                <a:spcPts val="0"/>
              </a:spcBef>
              <a:spcAft>
                <a:spcPts val="0"/>
              </a:spcAft>
              <a:buNone/>
            </a:pPr>
            <a:r>
              <a:rPr lang="en" sz="1200" b="1">
                <a:solidFill>
                  <a:srgbClr val="00007D"/>
                </a:solidFill>
                <a:latin typeface="Arial"/>
                <a:ea typeface="Arial"/>
                <a:cs typeface="Arial"/>
                <a:sym typeface="Arial"/>
              </a:rPr>
              <a:t>This continuing education activity is managed and accredited by AffinityCE, in collaboration with </a:t>
            </a:r>
            <a:endParaRPr sz="1200" b="1">
              <a:solidFill>
                <a:srgbClr val="00007D"/>
              </a:solidFill>
              <a:latin typeface="Arial"/>
              <a:ea typeface="Arial"/>
              <a:cs typeface="Arial"/>
              <a:sym typeface="Arial"/>
            </a:endParaRPr>
          </a:p>
          <a:p>
            <a:pPr marL="0" lvl="0" indent="0" algn="l" rtl="0">
              <a:spcBef>
                <a:spcPts val="0"/>
              </a:spcBef>
              <a:spcAft>
                <a:spcPts val="0"/>
              </a:spcAft>
              <a:buNone/>
            </a:pPr>
            <a:r>
              <a:rPr lang="en" sz="1200" b="1">
                <a:solidFill>
                  <a:srgbClr val="00007D"/>
                </a:solidFill>
                <a:latin typeface="Arial"/>
                <a:ea typeface="Arial"/>
                <a:cs typeface="Arial"/>
                <a:sym typeface="Arial"/>
              </a:rPr>
              <a:t>AMSUS. AffinityCE and AMSUS staff, as well as planners and reviewers, have no relevant financial interests to disclose. AffinityCE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endParaRPr sz="1200" b="1">
              <a:solidFill>
                <a:srgbClr val="00007D"/>
              </a:solidFill>
              <a:latin typeface="Arial"/>
              <a:ea typeface="Arial"/>
              <a:cs typeface="Arial"/>
              <a:sym typeface="Arial"/>
            </a:endParaRPr>
          </a:p>
          <a:p>
            <a:pPr marL="254000" lvl="0" indent="-254000" algn="l" rtl="0">
              <a:spcBef>
                <a:spcPts val="600"/>
              </a:spcBef>
              <a:spcAft>
                <a:spcPts val="0"/>
              </a:spcAft>
              <a:buNone/>
            </a:pPr>
            <a:r>
              <a:rPr lang="en" sz="1200" b="1">
                <a:solidFill>
                  <a:srgbClr val="00007D"/>
                </a:solidFill>
                <a:latin typeface="Arial"/>
                <a:ea typeface="Arial"/>
                <a:cs typeface="Arial"/>
                <a:sym typeface="Arial"/>
              </a:rPr>
              <a:t> </a:t>
            </a:r>
            <a:endParaRPr sz="1200" b="1">
              <a:solidFill>
                <a:srgbClr val="00007D"/>
              </a:solidFill>
              <a:latin typeface="Arial"/>
              <a:ea typeface="Arial"/>
              <a:cs typeface="Arial"/>
              <a:sym typeface="Arial"/>
            </a:endParaRPr>
          </a:p>
          <a:p>
            <a:pPr marL="0" lvl="0" indent="0" algn="l" rtl="0">
              <a:spcBef>
                <a:spcPts val="0"/>
              </a:spcBef>
              <a:spcAft>
                <a:spcPts val="0"/>
              </a:spcAft>
              <a:buNone/>
            </a:pPr>
            <a:r>
              <a:rPr lang="en" sz="1200" b="1">
                <a:solidFill>
                  <a:srgbClr val="00007D"/>
                </a:solidFill>
                <a:latin typeface="Arial"/>
                <a:ea typeface="Arial"/>
                <a:cs typeface="Arial"/>
                <a:sym typeface="Arial"/>
              </a:rPr>
              <a:t>Commercial support was not provided for this activity.</a:t>
            </a:r>
            <a:endParaRPr sz="1200" b="1">
              <a:solidFill>
                <a:srgbClr val="00007D"/>
              </a:solidFill>
              <a:latin typeface="Arial"/>
              <a:ea typeface="Arial"/>
              <a:cs typeface="Arial"/>
              <a:sym typeface="Arial"/>
            </a:endParaRPr>
          </a:p>
          <a:p>
            <a:pPr marL="0" lvl="0" indent="0" algn="l" rtl="0">
              <a:spcBef>
                <a:spcPts val="0"/>
              </a:spcBef>
              <a:spcAft>
                <a:spcPts val="1200"/>
              </a:spcAft>
              <a:buNone/>
            </a:pPr>
            <a:endParaRPr/>
          </a:p>
        </p:txBody>
      </p:sp>
      <p:pic>
        <p:nvPicPr>
          <p:cNvPr id="95" name="Google Shape;95;p14"/>
          <p:cNvPicPr preferRelativeResize="0"/>
          <p:nvPr/>
        </p:nvPicPr>
        <p:blipFill>
          <a:blip r:embed="rId3">
            <a:alphaModFix/>
          </a:blip>
          <a:stretch>
            <a:fillRect/>
          </a:stretch>
        </p:blipFill>
        <p:spPr>
          <a:xfrm>
            <a:off x="251325" y="309063"/>
            <a:ext cx="2359325" cy="493000"/>
          </a:xfrm>
          <a:prstGeom prst="rect">
            <a:avLst/>
          </a:prstGeom>
          <a:noFill/>
          <a:ln>
            <a:noFill/>
          </a:ln>
        </p:spPr>
      </p:pic>
      <p:pic>
        <p:nvPicPr>
          <p:cNvPr id="96" name="Google Shape;96;p14"/>
          <p:cNvPicPr preferRelativeResize="0"/>
          <p:nvPr/>
        </p:nvPicPr>
        <p:blipFill rotWithShape="1">
          <a:blip r:embed="rId4">
            <a:alphaModFix/>
          </a:blip>
          <a:srcRect l="5831" t="6678" r="4037" b="4747"/>
          <a:stretch/>
        </p:blipFill>
        <p:spPr>
          <a:xfrm>
            <a:off x="7284675" y="55075"/>
            <a:ext cx="1720751" cy="1001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body" idx="1"/>
          </p:nvPr>
        </p:nvSpPr>
        <p:spPr>
          <a:xfrm>
            <a:off x="729450" y="1367075"/>
            <a:ext cx="7688700" cy="3444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600" b="1">
                <a:solidFill>
                  <a:schemeClr val="dk2"/>
                </a:solidFill>
                <a:latin typeface="Raleway"/>
                <a:ea typeface="Raleway"/>
                <a:cs typeface="Raleway"/>
                <a:sym typeface="Raleway"/>
              </a:rPr>
              <a:t>Learning Outcomes</a:t>
            </a:r>
            <a:endParaRPr sz="1200" b="1">
              <a:solidFill>
                <a:srgbClr val="00007D"/>
              </a:solidFill>
              <a:latin typeface="Arial"/>
              <a:ea typeface="Arial"/>
              <a:cs typeface="Arial"/>
              <a:sym typeface="Arial"/>
            </a:endParaRPr>
          </a:p>
          <a:p>
            <a:pPr marL="0" lvl="0" indent="0" algn="l" rtl="0">
              <a:spcBef>
                <a:spcPts val="0"/>
              </a:spcBef>
              <a:spcAft>
                <a:spcPts val="0"/>
              </a:spcAft>
              <a:buNone/>
            </a:pPr>
            <a:endParaRPr sz="1200" b="1">
              <a:solidFill>
                <a:srgbClr val="00007D"/>
              </a:solidFill>
              <a:latin typeface="Arial"/>
              <a:ea typeface="Arial"/>
              <a:cs typeface="Arial"/>
              <a:sym typeface="Arial"/>
            </a:endParaRPr>
          </a:p>
          <a:p>
            <a:pPr marL="0" lvl="0" indent="0" algn="l" rtl="0">
              <a:spcBef>
                <a:spcPts val="0"/>
              </a:spcBef>
              <a:spcAft>
                <a:spcPts val="0"/>
              </a:spcAft>
              <a:buNone/>
            </a:pPr>
            <a:r>
              <a:rPr lang="en" sz="1200" b="1">
                <a:solidFill>
                  <a:schemeClr val="dk2"/>
                </a:solidFill>
                <a:latin typeface="Arial"/>
                <a:ea typeface="Arial"/>
                <a:cs typeface="Arial"/>
                <a:sym typeface="Arial"/>
              </a:rPr>
              <a:t>At the end of this activity, participants should be able to:</a:t>
            </a:r>
            <a:endParaRPr sz="1200" b="1">
              <a:solidFill>
                <a:schemeClr val="dk2"/>
              </a:solidFill>
              <a:latin typeface="Arial"/>
              <a:ea typeface="Arial"/>
              <a:cs typeface="Arial"/>
              <a:sym typeface="Arial"/>
            </a:endParaRPr>
          </a:p>
          <a:p>
            <a:pPr marL="0" lvl="0" indent="0" algn="l" rtl="0">
              <a:spcBef>
                <a:spcPts val="0"/>
              </a:spcBef>
              <a:spcAft>
                <a:spcPts val="0"/>
              </a:spcAft>
              <a:buNone/>
            </a:pPr>
            <a:endParaRPr sz="1200" b="1">
              <a:solidFill>
                <a:schemeClr val="dk2"/>
              </a:solidFill>
              <a:latin typeface="Arial"/>
              <a:ea typeface="Arial"/>
              <a:cs typeface="Arial"/>
              <a:sym typeface="Arial"/>
            </a:endParaRPr>
          </a:p>
          <a:p>
            <a:pPr marL="457200" lvl="0" indent="-304800" algn="l" rtl="0">
              <a:spcBef>
                <a:spcPts val="0"/>
              </a:spcBef>
              <a:spcAft>
                <a:spcPts val="0"/>
              </a:spcAft>
              <a:buClr>
                <a:schemeClr val="dk2"/>
              </a:buClr>
              <a:buSzPts val="1200"/>
              <a:buFont typeface="Arial"/>
              <a:buAutoNum type="arabicParenR"/>
            </a:pPr>
            <a:r>
              <a:rPr lang="en" sz="1200" b="1">
                <a:solidFill>
                  <a:schemeClr val="dk2"/>
                </a:solidFill>
                <a:latin typeface="Arial"/>
                <a:ea typeface="Arial"/>
                <a:cs typeface="Arial"/>
                <a:sym typeface="Arial"/>
              </a:rPr>
              <a:t>Understand the geographic challenges with medical care in CDMOs.</a:t>
            </a:r>
            <a:endParaRPr sz="1200" b="1">
              <a:solidFill>
                <a:schemeClr val="dk2"/>
              </a:solidFill>
              <a:latin typeface="Arial"/>
              <a:ea typeface="Arial"/>
              <a:cs typeface="Arial"/>
              <a:sym typeface="Arial"/>
            </a:endParaRPr>
          </a:p>
          <a:p>
            <a:pPr marL="457200" lvl="0" indent="-304800" algn="l" rtl="0">
              <a:spcBef>
                <a:spcPts val="0"/>
              </a:spcBef>
              <a:spcAft>
                <a:spcPts val="0"/>
              </a:spcAft>
              <a:buClr>
                <a:schemeClr val="dk2"/>
              </a:buClr>
              <a:buSzPts val="1200"/>
              <a:buFont typeface="Arial"/>
              <a:buAutoNum type="arabicParenR"/>
            </a:pPr>
            <a:r>
              <a:rPr lang="en" sz="1200" b="1">
                <a:solidFill>
                  <a:schemeClr val="dk2"/>
                </a:solidFill>
                <a:latin typeface="Arial"/>
                <a:ea typeface="Arial"/>
                <a:cs typeface="Arial"/>
                <a:sym typeface="Arial"/>
              </a:rPr>
              <a:t>Discuss some of the current doctrinal capabilities of the Role 1, Role 2, Role 3 facilities, medical and casualty evacuation</a:t>
            </a:r>
            <a:endParaRPr sz="1200" b="1">
              <a:solidFill>
                <a:schemeClr val="dk2"/>
              </a:solidFill>
              <a:latin typeface="Arial"/>
              <a:ea typeface="Arial"/>
              <a:cs typeface="Arial"/>
              <a:sym typeface="Arial"/>
            </a:endParaRPr>
          </a:p>
          <a:p>
            <a:pPr marL="457200" lvl="0" indent="-304800" algn="l" rtl="0">
              <a:spcBef>
                <a:spcPts val="0"/>
              </a:spcBef>
              <a:spcAft>
                <a:spcPts val="0"/>
              </a:spcAft>
              <a:buClr>
                <a:schemeClr val="dk2"/>
              </a:buClr>
              <a:buSzPts val="1200"/>
              <a:buFont typeface="Arial"/>
              <a:buAutoNum type="arabicParenR"/>
            </a:pPr>
            <a:r>
              <a:rPr lang="en" sz="1200" b="1">
                <a:solidFill>
                  <a:schemeClr val="dk2"/>
                </a:solidFill>
                <a:latin typeface="Arial"/>
                <a:ea typeface="Arial"/>
                <a:cs typeface="Arial"/>
                <a:sym typeface="Arial"/>
              </a:rPr>
              <a:t>Discuss potential mechanisms to mitigate these challenges</a:t>
            </a:r>
            <a:endParaRPr sz="1200" b="1">
              <a:solidFill>
                <a:schemeClr val="dk2"/>
              </a:solidFill>
              <a:latin typeface="Arial"/>
              <a:ea typeface="Arial"/>
              <a:cs typeface="Arial"/>
              <a:sym typeface="Arial"/>
            </a:endParaRPr>
          </a:p>
          <a:p>
            <a:pPr marL="0" lvl="0" indent="0" algn="l" rtl="0">
              <a:spcBef>
                <a:spcPts val="0"/>
              </a:spcBef>
              <a:spcAft>
                <a:spcPts val="1200"/>
              </a:spcAft>
              <a:buNone/>
            </a:pPr>
            <a:endParaRPr/>
          </a:p>
        </p:txBody>
      </p:sp>
      <p:pic>
        <p:nvPicPr>
          <p:cNvPr id="102" name="Google Shape;102;p15"/>
          <p:cNvPicPr preferRelativeResize="0"/>
          <p:nvPr/>
        </p:nvPicPr>
        <p:blipFill>
          <a:blip r:embed="rId3">
            <a:alphaModFix/>
          </a:blip>
          <a:stretch>
            <a:fillRect/>
          </a:stretch>
        </p:blipFill>
        <p:spPr>
          <a:xfrm>
            <a:off x="251325" y="309063"/>
            <a:ext cx="2359325" cy="493000"/>
          </a:xfrm>
          <a:prstGeom prst="rect">
            <a:avLst/>
          </a:prstGeom>
          <a:noFill/>
          <a:ln>
            <a:noFill/>
          </a:ln>
        </p:spPr>
      </p:pic>
      <p:pic>
        <p:nvPicPr>
          <p:cNvPr id="103" name="Google Shape;103;p15"/>
          <p:cNvPicPr preferRelativeResize="0"/>
          <p:nvPr/>
        </p:nvPicPr>
        <p:blipFill rotWithShape="1">
          <a:blip r:embed="rId4">
            <a:alphaModFix/>
          </a:blip>
          <a:srcRect l="5831" t="6678" r="4037" b="4747"/>
          <a:stretch/>
        </p:blipFill>
        <p:spPr>
          <a:xfrm>
            <a:off x="7284675" y="55075"/>
            <a:ext cx="1720751" cy="1001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body" idx="1"/>
          </p:nvPr>
        </p:nvSpPr>
        <p:spPr>
          <a:xfrm>
            <a:off x="729450" y="1367075"/>
            <a:ext cx="4757400" cy="732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600" b="1">
                <a:solidFill>
                  <a:schemeClr val="dk2"/>
                </a:solidFill>
                <a:latin typeface="Raleway"/>
                <a:ea typeface="Raleway"/>
                <a:cs typeface="Raleway"/>
                <a:sym typeface="Raleway"/>
              </a:rPr>
              <a:t>Naval Biotechnology Group</a:t>
            </a:r>
            <a:endParaRPr/>
          </a:p>
        </p:txBody>
      </p:sp>
      <p:pic>
        <p:nvPicPr>
          <p:cNvPr id="109" name="Google Shape;109;p16"/>
          <p:cNvPicPr preferRelativeResize="0"/>
          <p:nvPr/>
        </p:nvPicPr>
        <p:blipFill>
          <a:blip r:embed="rId3">
            <a:alphaModFix/>
          </a:blip>
          <a:stretch>
            <a:fillRect/>
          </a:stretch>
        </p:blipFill>
        <p:spPr>
          <a:xfrm>
            <a:off x="251325" y="309063"/>
            <a:ext cx="2359325" cy="493000"/>
          </a:xfrm>
          <a:prstGeom prst="rect">
            <a:avLst/>
          </a:prstGeom>
          <a:noFill/>
          <a:ln>
            <a:noFill/>
          </a:ln>
        </p:spPr>
      </p:pic>
      <p:pic>
        <p:nvPicPr>
          <p:cNvPr id="110" name="Google Shape;110;p16"/>
          <p:cNvPicPr preferRelativeResize="0"/>
          <p:nvPr/>
        </p:nvPicPr>
        <p:blipFill rotWithShape="1">
          <a:blip r:embed="rId4">
            <a:alphaModFix/>
          </a:blip>
          <a:srcRect l="5831" t="6678" r="4037" b="4747"/>
          <a:stretch/>
        </p:blipFill>
        <p:spPr>
          <a:xfrm>
            <a:off x="7284675" y="55075"/>
            <a:ext cx="1720751" cy="1001025"/>
          </a:xfrm>
          <a:prstGeom prst="rect">
            <a:avLst/>
          </a:prstGeom>
          <a:noFill/>
          <a:ln>
            <a:noFill/>
          </a:ln>
        </p:spPr>
      </p:pic>
      <p:pic>
        <p:nvPicPr>
          <p:cNvPr id="111" name="Google Shape;111;p16"/>
          <p:cNvPicPr preferRelativeResize="0"/>
          <p:nvPr/>
        </p:nvPicPr>
        <p:blipFill>
          <a:blip r:embed="rId5">
            <a:alphaModFix/>
          </a:blip>
          <a:stretch>
            <a:fillRect/>
          </a:stretch>
        </p:blipFill>
        <p:spPr>
          <a:xfrm>
            <a:off x="152400" y="2251475"/>
            <a:ext cx="3564902" cy="2474074"/>
          </a:xfrm>
          <a:prstGeom prst="rect">
            <a:avLst/>
          </a:prstGeom>
          <a:noFill/>
          <a:ln>
            <a:noFill/>
          </a:ln>
        </p:spPr>
      </p:pic>
      <p:pic>
        <p:nvPicPr>
          <p:cNvPr id="112" name="Google Shape;112;p16"/>
          <p:cNvPicPr preferRelativeResize="0"/>
          <p:nvPr/>
        </p:nvPicPr>
        <p:blipFill>
          <a:blip r:embed="rId6">
            <a:alphaModFix/>
          </a:blip>
          <a:stretch>
            <a:fillRect/>
          </a:stretch>
        </p:blipFill>
        <p:spPr>
          <a:xfrm>
            <a:off x="2840252" y="1928500"/>
            <a:ext cx="3652833" cy="2739625"/>
          </a:xfrm>
          <a:prstGeom prst="rect">
            <a:avLst/>
          </a:prstGeom>
          <a:noFill/>
          <a:ln>
            <a:noFill/>
          </a:ln>
        </p:spPr>
      </p:pic>
      <p:pic>
        <p:nvPicPr>
          <p:cNvPr id="113" name="Google Shape;113;p16"/>
          <p:cNvPicPr preferRelativeResize="0"/>
          <p:nvPr/>
        </p:nvPicPr>
        <p:blipFill>
          <a:blip r:embed="rId7">
            <a:alphaModFix/>
          </a:blip>
          <a:stretch>
            <a:fillRect/>
          </a:stretch>
        </p:blipFill>
        <p:spPr>
          <a:xfrm>
            <a:off x="6089350" y="802075"/>
            <a:ext cx="2641440" cy="352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7"/>
          <p:cNvPicPr preferRelativeResize="0"/>
          <p:nvPr/>
        </p:nvPicPr>
        <p:blipFill>
          <a:blip r:embed="rId3">
            <a:alphaModFix/>
          </a:blip>
          <a:stretch>
            <a:fillRect/>
          </a:stretch>
        </p:blipFill>
        <p:spPr>
          <a:xfrm>
            <a:off x="1854375" y="76200"/>
            <a:ext cx="5435262" cy="4991101"/>
          </a:xfrm>
          <a:prstGeom prst="rect">
            <a:avLst/>
          </a:prstGeom>
          <a:noFill/>
          <a:ln>
            <a:noFill/>
          </a:ln>
        </p:spPr>
      </p:pic>
      <p:sp>
        <p:nvSpPr>
          <p:cNvPr id="119" name="Google Shape;119;p17"/>
          <p:cNvSpPr/>
          <p:nvPr/>
        </p:nvSpPr>
        <p:spPr>
          <a:xfrm>
            <a:off x="5343150" y="751250"/>
            <a:ext cx="747600" cy="5370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7"/>
          <p:cNvSpPr txBox="1"/>
          <p:nvPr/>
        </p:nvSpPr>
        <p:spPr>
          <a:xfrm>
            <a:off x="6126925" y="896300"/>
            <a:ext cx="1248300" cy="2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Balad</a:t>
            </a:r>
            <a:endParaRPr/>
          </a:p>
        </p:txBody>
      </p:sp>
      <p:cxnSp>
        <p:nvCxnSpPr>
          <p:cNvPr id="121" name="Google Shape;121;p17"/>
          <p:cNvCxnSpPr/>
          <p:nvPr/>
        </p:nvCxnSpPr>
        <p:spPr>
          <a:xfrm>
            <a:off x="5814875" y="1135875"/>
            <a:ext cx="29100" cy="3091500"/>
          </a:xfrm>
          <a:prstGeom prst="straightConnector1">
            <a:avLst/>
          </a:prstGeom>
          <a:noFill/>
          <a:ln w="38100" cap="flat" cmpd="sng">
            <a:solidFill>
              <a:srgbClr val="FF0000"/>
            </a:solidFill>
            <a:prstDash val="solid"/>
            <a:round/>
            <a:headEnd type="triangle" w="med" len="med"/>
            <a:tailEnd type="triangle" w="med" len="med"/>
          </a:ln>
        </p:spPr>
      </p:cxnSp>
      <p:cxnSp>
        <p:nvCxnSpPr>
          <p:cNvPr id="122" name="Google Shape;122;p17"/>
          <p:cNvCxnSpPr/>
          <p:nvPr/>
        </p:nvCxnSpPr>
        <p:spPr>
          <a:xfrm rot="10800000" flipH="1">
            <a:off x="3390975" y="1143075"/>
            <a:ext cx="2322300" cy="2924700"/>
          </a:xfrm>
          <a:prstGeom prst="straightConnector1">
            <a:avLst/>
          </a:prstGeom>
          <a:noFill/>
          <a:ln w="38100" cap="flat" cmpd="sng">
            <a:solidFill>
              <a:srgbClr val="0000FF"/>
            </a:solidFill>
            <a:prstDash val="solid"/>
            <a:round/>
            <a:headEnd type="triangle" w="med" len="med"/>
            <a:tailEnd type="triangle" w="med" len="med"/>
          </a:ln>
        </p:spPr>
      </p:cxnSp>
      <p:sp>
        <p:nvSpPr>
          <p:cNvPr id="123" name="Google Shape;123;p17"/>
          <p:cNvSpPr txBox="1"/>
          <p:nvPr/>
        </p:nvSpPr>
        <p:spPr>
          <a:xfrm>
            <a:off x="3717575" y="2130100"/>
            <a:ext cx="1125000" cy="32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52 Miles</a:t>
            </a:r>
            <a:endParaRPr b="1">
              <a:solidFill>
                <a:srgbClr val="0000FF"/>
              </a:solidFill>
            </a:endParaRPr>
          </a:p>
        </p:txBody>
      </p:sp>
      <p:sp>
        <p:nvSpPr>
          <p:cNvPr id="124" name="Google Shape;124;p17"/>
          <p:cNvSpPr txBox="1"/>
          <p:nvPr/>
        </p:nvSpPr>
        <p:spPr>
          <a:xfrm>
            <a:off x="5945575" y="2518275"/>
            <a:ext cx="1125000" cy="32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43 Miles</a:t>
            </a:r>
            <a:endParaRPr b="1">
              <a:solidFill>
                <a:srgbClr val="FF0000"/>
              </a:solidFill>
            </a:endParaRPr>
          </a:p>
        </p:txBody>
      </p:sp>
      <p:pic>
        <p:nvPicPr>
          <p:cNvPr id="125" name="Google Shape;125;p17"/>
          <p:cNvPicPr preferRelativeResize="0"/>
          <p:nvPr/>
        </p:nvPicPr>
        <p:blipFill>
          <a:blip r:embed="rId4">
            <a:alphaModFix/>
          </a:blip>
          <a:stretch>
            <a:fillRect/>
          </a:stretch>
        </p:blipFill>
        <p:spPr>
          <a:xfrm>
            <a:off x="148250" y="258238"/>
            <a:ext cx="2359325" cy="493000"/>
          </a:xfrm>
          <a:prstGeom prst="rect">
            <a:avLst/>
          </a:prstGeom>
          <a:noFill/>
          <a:ln>
            <a:noFill/>
          </a:ln>
        </p:spPr>
      </p:pic>
      <p:pic>
        <p:nvPicPr>
          <p:cNvPr id="126" name="Google Shape;126;p17"/>
          <p:cNvPicPr preferRelativeResize="0"/>
          <p:nvPr/>
        </p:nvPicPr>
        <p:blipFill rotWithShape="1">
          <a:blip r:embed="rId5">
            <a:alphaModFix/>
          </a:blip>
          <a:srcRect l="5831" t="6678" r="4037" b="4747"/>
          <a:stretch/>
        </p:blipFill>
        <p:spPr>
          <a:xfrm>
            <a:off x="7375225" y="43625"/>
            <a:ext cx="1720751" cy="1001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8"/>
          <p:cNvPicPr preferRelativeResize="0"/>
          <p:nvPr/>
        </p:nvPicPr>
        <p:blipFill>
          <a:blip r:embed="rId3">
            <a:alphaModFix/>
          </a:blip>
          <a:stretch>
            <a:fillRect/>
          </a:stretch>
        </p:blipFill>
        <p:spPr>
          <a:xfrm>
            <a:off x="148250" y="258238"/>
            <a:ext cx="2359325" cy="493000"/>
          </a:xfrm>
          <a:prstGeom prst="rect">
            <a:avLst/>
          </a:prstGeom>
          <a:noFill/>
          <a:ln>
            <a:noFill/>
          </a:ln>
        </p:spPr>
      </p:pic>
      <p:pic>
        <p:nvPicPr>
          <p:cNvPr id="132" name="Google Shape;132;p18"/>
          <p:cNvPicPr preferRelativeResize="0"/>
          <p:nvPr/>
        </p:nvPicPr>
        <p:blipFill rotWithShape="1">
          <a:blip r:embed="rId4">
            <a:alphaModFix/>
          </a:blip>
          <a:srcRect l="5831" t="6678" r="4037" b="4747"/>
          <a:stretch/>
        </p:blipFill>
        <p:spPr>
          <a:xfrm>
            <a:off x="7375225" y="43625"/>
            <a:ext cx="1720751" cy="1001025"/>
          </a:xfrm>
          <a:prstGeom prst="rect">
            <a:avLst/>
          </a:prstGeom>
          <a:noFill/>
          <a:ln>
            <a:noFill/>
          </a:ln>
        </p:spPr>
      </p:pic>
      <p:pic>
        <p:nvPicPr>
          <p:cNvPr id="133" name="Google Shape;133;p18"/>
          <p:cNvPicPr preferRelativeResize="0"/>
          <p:nvPr/>
        </p:nvPicPr>
        <p:blipFill>
          <a:blip r:embed="rId5">
            <a:alphaModFix/>
          </a:blip>
          <a:stretch>
            <a:fillRect/>
          </a:stretch>
        </p:blipFill>
        <p:spPr>
          <a:xfrm>
            <a:off x="148250" y="1301500"/>
            <a:ext cx="5707000" cy="3501025"/>
          </a:xfrm>
          <a:prstGeom prst="rect">
            <a:avLst/>
          </a:prstGeom>
          <a:noFill/>
          <a:ln>
            <a:noFill/>
          </a:ln>
        </p:spPr>
      </p:pic>
      <p:sp>
        <p:nvSpPr>
          <p:cNvPr id="134" name="Google Shape;134;p18"/>
          <p:cNvSpPr txBox="1"/>
          <p:nvPr/>
        </p:nvSpPr>
        <p:spPr>
          <a:xfrm>
            <a:off x="1935300" y="4621425"/>
            <a:ext cx="5841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2A2A2A"/>
                </a:solidFill>
                <a:highlight>
                  <a:srgbClr val="FFFFFF"/>
                </a:highlight>
              </a:rPr>
              <a:t>Scott Hughey, Jacob Cole, Adam Brust, Kyle Checchi, Joshua Kotler, Andrew Lin, Surgical Casualty Care in Contested Distributed Maritime Operations: Lessons Learned From the Falklands War, </a:t>
            </a:r>
            <a:r>
              <a:rPr lang="en" sz="800" i="1">
                <a:solidFill>
                  <a:srgbClr val="2A2A2A"/>
                </a:solidFill>
                <a:highlight>
                  <a:srgbClr val="FFFFFF"/>
                </a:highlight>
              </a:rPr>
              <a:t>Military Medicine</a:t>
            </a:r>
            <a:r>
              <a:rPr lang="en" sz="800">
                <a:solidFill>
                  <a:srgbClr val="2A2A2A"/>
                </a:solidFill>
                <a:highlight>
                  <a:srgbClr val="FFFFFF"/>
                </a:highlight>
              </a:rPr>
              <a:t>, 2023;, usad304, </a:t>
            </a:r>
            <a:r>
              <a:rPr lang="en" sz="800">
                <a:solidFill>
                  <a:srgbClr val="006FB7"/>
                </a:solidFill>
                <a:highlight>
                  <a:srgbClr val="FFFFFF"/>
                </a:highlight>
                <a:uFill>
                  <a:noFill/>
                </a:uFill>
                <a:hlinkClick r:id="rId6">
                  <a:extLst>
                    <a:ext uri="{A12FA001-AC4F-418D-AE19-62706E023703}">
                      <ahyp:hlinkClr xmlns:ahyp="http://schemas.microsoft.com/office/drawing/2018/hyperlinkcolor" val="tx"/>
                    </a:ext>
                  </a:extLst>
                </a:hlinkClick>
              </a:rPr>
              <a:t>https://doi.org/10.1093/milmed/usad304</a:t>
            </a:r>
            <a:endParaRPr sz="800"/>
          </a:p>
        </p:txBody>
      </p:sp>
      <p:sp>
        <p:nvSpPr>
          <p:cNvPr id="135" name="Google Shape;135;p18"/>
          <p:cNvSpPr txBox="1"/>
          <p:nvPr/>
        </p:nvSpPr>
        <p:spPr>
          <a:xfrm>
            <a:off x="5944425" y="1301500"/>
            <a:ext cx="2907000" cy="18291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London to Falklands: 8,000 miles</a:t>
            </a:r>
            <a:endParaRPr sz="1300">
              <a:solidFill>
                <a:schemeClr val="accent1"/>
              </a:solidFill>
              <a:latin typeface="Lato"/>
              <a:ea typeface="Lato"/>
              <a:cs typeface="Lato"/>
              <a:sym typeface="Lato"/>
            </a:endParaRPr>
          </a:p>
          <a:p>
            <a:pPr marL="914400" lvl="0" indent="0" algn="l" rtl="0">
              <a:spcBef>
                <a:spcPts val="0"/>
              </a:spcBef>
              <a:spcAft>
                <a:spcPts val="0"/>
              </a:spcAft>
              <a:buNone/>
            </a:pPr>
            <a:endParaRPr sz="1300">
              <a:solidFill>
                <a:schemeClr val="accent1"/>
              </a:solidFill>
              <a:latin typeface="Lato"/>
              <a:ea typeface="Lato"/>
              <a:cs typeface="Lato"/>
              <a:sym typeface="Lato"/>
            </a:endParaRPr>
          </a:p>
          <a:p>
            <a:pPr marL="914400" lvl="1" indent="-304800" algn="l" rtl="0">
              <a:spcBef>
                <a:spcPts val="0"/>
              </a:spcBef>
              <a:spcAft>
                <a:spcPts val="0"/>
              </a:spcAft>
              <a:buClr>
                <a:schemeClr val="accent1"/>
              </a:buClr>
              <a:buSzPts val="1200"/>
              <a:buFont typeface="Lato"/>
              <a:buChar char="○"/>
            </a:pPr>
            <a:r>
              <a:rPr lang="en" sz="1200">
                <a:solidFill>
                  <a:schemeClr val="accent1"/>
                </a:solidFill>
                <a:latin typeface="Lato"/>
                <a:ea typeface="Lato"/>
                <a:cs typeface="Lato"/>
                <a:sym typeface="Lato"/>
              </a:rPr>
              <a:t>Washington, D.C. to Mumbai: 8,000 miles (to the east)</a:t>
            </a:r>
            <a:endParaRPr sz="1200">
              <a:solidFill>
                <a:schemeClr val="accent1"/>
              </a:solidFill>
              <a:latin typeface="Lato"/>
              <a:ea typeface="Lato"/>
              <a:cs typeface="Lato"/>
              <a:sym typeface="Lato"/>
            </a:endParaRPr>
          </a:p>
          <a:p>
            <a:pPr marL="914400" lvl="0" indent="0" algn="l" rtl="0">
              <a:spcBef>
                <a:spcPts val="0"/>
              </a:spcBef>
              <a:spcAft>
                <a:spcPts val="0"/>
              </a:spcAft>
              <a:buNone/>
            </a:pPr>
            <a:endParaRPr sz="1200">
              <a:solidFill>
                <a:schemeClr val="accent1"/>
              </a:solidFill>
              <a:latin typeface="Lato"/>
              <a:ea typeface="Lato"/>
              <a:cs typeface="Lato"/>
              <a:sym typeface="Lato"/>
            </a:endParaRPr>
          </a:p>
          <a:p>
            <a:pPr marL="914400" lvl="1" indent="-304800" algn="l" rtl="0">
              <a:spcBef>
                <a:spcPts val="0"/>
              </a:spcBef>
              <a:spcAft>
                <a:spcPts val="0"/>
              </a:spcAft>
              <a:buClr>
                <a:schemeClr val="accent1"/>
              </a:buClr>
              <a:buSzPts val="1200"/>
              <a:buFont typeface="Lato"/>
              <a:buChar char="○"/>
            </a:pPr>
            <a:r>
              <a:rPr lang="en" sz="1200">
                <a:solidFill>
                  <a:schemeClr val="accent1"/>
                </a:solidFill>
                <a:latin typeface="Lato"/>
                <a:ea typeface="Lato"/>
                <a:cs typeface="Lato"/>
                <a:sym typeface="Lato"/>
              </a:rPr>
              <a:t>Washington, D.C. to Hong Kong: 8,000 miles (to the west)</a:t>
            </a:r>
            <a:endParaRPr sz="1200">
              <a:solidFill>
                <a:schemeClr val="accent1"/>
              </a:solidFill>
              <a:latin typeface="Lato"/>
              <a:ea typeface="Lato"/>
              <a:cs typeface="Lato"/>
              <a:sym typeface="Lato"/>
            </a:endParaRPr>
          </a:p>
          <a:p>
            <a:pPr marL="914400" lvl="0" indent="0" algn="l" rtl="0">
              <a:spcBef>
                <a:spcPts val="0"/>
              </a:spcBef>
              <a:spcAft>
                <a:spcPts val="0"/>
              </a:spcAft>
              <a:buNone/>
            </a:pPr>
            <a:endParaRPr sz="1300">
              <a:solidFill>
                <a:schemeClr val="accent1"/>
              </a:solidFill>
              <a:latin typeface="Lato"/>
              <a:ea typeface="Lato"/>
              <a:cs typeface="Lato"/>
              <a:sym typeface="Lato"/>
            </a:endParaRPr>
          </a:p>
          <a:p>
            <a:pPr marL="0" lvl="0" indent="0" algn="l" rtl="0">
              <a:spcBef>
                <a:spcPts val="0"/>
              </a:spcBef>
              <a:spcAft>
                <a:spcPts val="0"/>
              </a:spcAft>
              <a:buNone/>
            </a:pPr>
            <a:endParaRPr sz="1300">
              <a:solidFill>
                <a:schemeClr val="accent1"/>
              </a:solidFill>
              <a:latin typeface="Lato"/>
              <a:ea typeface="Lato"/>
              <a:cs typeface="Lato"/>
              <a:sym typeface="Lato"/>
            </a:endParaRPr>
          </a:p>
          <a:p>
            <a:pPr marL="0" lvl="0" indent="0" algn="l" rtl="0">
              <a:spcBef>
                <a:spcPts val="0"/>
              </a:spcBef>
              <a:spcAft>
                <a:spcPts val="0"/>
              </a:spcAft>
              <a:buNone/>
            </a:pPr>
            <a:endParaRPr sz="1300">
              <a:solidFill>
                <a:schemeClr val="accent1"/>
              </a:solidFill>
              <a:latin typeface="Lato"/>
              <a:ea typeface="Lato"/>
              <a:cs typeface="Lato"/>
              <a:sym typeface="Lato"/>
            </a:endParaRPr>
          </a:p>
          <a:p>
            <a:pPr marL="0" lvl="0" indent="0" algn="l" rtl="0">
              <a:spcBef>
                <a:spcPts val="0"/>
              </a:spcBef>
              <a:spcAft>
                <a:spcPts val="0"/>
              </a:spcAft>
              <a:buNone/>
            </a:pPr>
            <a:endParaRPr sz="1300">
              <a:solidFill>
                <a:schemeClr val="accent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9"/>
          <p:cNvPicPr preferRelativeResize="0"/>
          <p:nvPr/>
        </p:nvPicPr>
        <p:blipFill>
          <a:blip r:embed="rId3">
            <a:alphaModFix/>
          </a:blip>
          <a:stretch>
            <a:fillRect/>
          </a:stretch>
        </p:blipFill>
        <p:spPr>
          <a:xfrm>
            <a:off x="251325" y="309063"/>
            <a:ext cx="2359325" cy="493000"/>
          </a:xfrm>
          <a:prstGeom prst="rect">
            <a:avLst/>
          </a:prstGeom>
          <a:noFill/>
          <a:ln>
            <a:noFill/>
          </a:ln>
        </p:spPr>
      </p:pic>
      <p:pic>
        <p:nvPicPr>
          <p:cNvPr id="141" name="Google Shape;141;p19"/>
          <p:cNvPicPr preferRelativeResize="0"/>
          <p:nvPr/>
        </p:nvPicPr>
        <p:blipFill rotWithShape="1">
          <a:blip r:embed="rId4">
            <a:alphaModFix/>
          </a:blip>
          <a:srcRect l="5831" t="6678" r="4037" b="4747"/>
          <a:stretch/>
        </p:blipFill>
        <p:spPr>
          <a:xfrm>
            <a:off x="7284675" y="55075"/>
            <a:ext cx="1720751" cy="1001025"/>
          </a:xfrm>
          <a:prstGeom prst="rect">
            <a:avLst/>
          </a:prstGeom>
          <a:noFill/>
          <a:ln>
            <a:noFill/>
          </a:ln>
        </p:spPr>
      </p:pic>
      <p:pic>
        <p:nvPicPr>
          <p:cNvPr id="142" name="Google Shape;142;p19"/>
          <p:cNvPicPr preferRelativeResize="0"/>
          <p:nvPr/>
        </p:nvPicPr>
        <p:blipFill>
          <a:blip r:embed="rId5">
            <a:alphaModFix/>
          </a:blip>
          <a:stretch>
            <a:fillRect/>
          </a:stretch>
        </p:blipFill>
        <p:spPr>
          <a:xfrm>
            <a:off x="2778025" y="1056101"/>
            <a:ext cx="3769849" cy="378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0"/>
          <p:cNvPicPr preferRelativeResize="0"/>
          <p:nvPr/>
        </p:nvPicPr>
        <p:blipFill>
          <a:blip r:embed="rId3">
            <a:alphaModFix/>
          </a:blip>
          <a:stretch>
            <a:fillRect/>
          </a:stretch>
        </p:blipFill>
        <p:spPr>
          <a:xfrm>
            <a:off x="251325" y="309063"/>
            <a:ext cx="2359325" cy="493000"/>
          </a:xfrm>
          <a:prstGeom prst="rect">
            <a:avLst/>
          </a:prstGeom>
          <a:noFill/>
          <a:ln>
            <a:noFill/>
          </a:ln>
        </p:spPr>
      </p:pic>
      <p:pic>
        <p:nvPicPr>
          <p:cNvPr id="148" name="Google Shape;148;p20"/>
          <p:cNvPicPr preferRelativeResize="0"/>
          <p:nvPr/>
        </p:nvPicPr>
        <p:blipFill rotWithShape="1">
          <a:blip r:embed="rId4">
            <a:alphaModFix/>
          </a:blip>
          <a:srcRect l="5831" t="6678" r="4037" b="4747"/>
          <a:stretch/>
        </p:blipFill>
        <p:spPr>
          <a:xfrm>
            <a:off x="7284675" y="55075"/>
            <a:ext cx="1720751" cy="1001025"/>
          </a:xfrm>
          <a:prstGeom prst="rect">
            <a:avLst/>
          </a:prstGeom>
          <a:noFill/>
          <a:ln>
            <a:noFill/>
          </a:ln>
        </p:spPr>
      </p:pic>
      <p:pic>
        <p:nvPicPr>
          <p:cNvPr id="149" name="Google Shape;149;p20"/>
          <p:cNvPicPr preferRelativeResize="0"/>
          <p:nvPr/>
        </p:nvPicPr>
        <p:blipFill>
          <a:blip r:embed="rId5">
            <a:alphaModFix/>
          </a:blip>
          <a:stretch>
            <a:fillRect/>
          </a:stretch>
        </p:blipFill>
        <p:spPr>
          <a:xfrm>
            <a:off x="152400" y="3446025"/>
            <a:ext cx="6112599" cy="1550150"/>
          </a:xfrm>
          <a:prstGeom prst="rect">
            <a:avLst/>
          </a:prstGeom>
          <a:noFill/>
          <a:ln>
            <a:noFill/>
          </a:ln>
        </p:spPr>
      </p:pic>
      <p:sp>
        <p:nvSpPr>
          <p:cNvPr id="150" name="Google Shape;150;p20"/>
          <p:cNvSpPr txBox="1"/>
          <p:nvPr/>
        </p:nvSpPr>
        <p:spPr>
          <a:xfrm>
            <a:off x="74875" y="4869600"/>
            <a:ext cx="6944400" cy="2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222222"/>
                </a:solidFill>
                <a:highlight>
                  <a:srgbClr val="FFFFFF"/>
                </a:highlight>
              </a:rPr>
              <a:t>Batty, Charles G. "Changes in the care of the battle casualty: lessons learned from the Falklands campaign." </a:t>
            </a:r>
            <a:r>
              <a:rPr lang="en" sz="800" i="1">
                <a:solidFill>
                  <a:srgbClr val="222222"/>
                </a:solidFill>
                <a:highlight>
                  <a:srgbClr val="FFFFFF"/>
                </a:highlight>
              </a:rPr>
              <a:t>Military medicine</a:t>
            </a:r>
            <a:r>
              <a:rPr lang="en" sz="800">
                <a:solidFill>
                  <a:srgbClr val="222222"/>
                </a:solidFill>
                <a:highlight>
                  <a:srgbClr val="FFFFFF"/>
                </a:highlight>
              </a:rPr>
              <a:t> 164.5 (1999): 336-340.</a:t>
            </a:r>
            <a:endParaRPr sz="800">
              <a:solidFill>
                <a:schemeClr val="accent1"/>
              </a:solidFill>
              <a:latin typeface="Lato"/>
              <a:ea typeface="Lato"/>
              <a:cs typeface="Lato"/>
              <a:sym typeface="Lato"/>
            </a:endParaRPr>
          </a:p>
        </p:txBody>
      </p:sp>
      <p:sp>
        <p:nvSpPr>
          <p:cNvPr id="151" name="Google Shape;151;p20"/>
          <p:cNvSpPr txBox="1"/>
          <p:nvPr/>
        </p:nvSpPr>
        <p:spPr>
          <a:xfrm>
            <a:off x="376875" y="1417225"/>
            <a:ext cx="2359200" cy="19206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*Limited aeromedical evacuation</a:t>
            </a:r>
            <a:endParaRPr sz="1300">
              <a:solidFill>
                <a:schemeClr val="accent1"/>
              </a:solidFill>
              <a:latin typeface="Lato"/>
              <a:ea typeface="Lato"/>
              <a:cs typeface="Lato"/>
              <a:sym typeface="Lato"/>
            </a:endParaRPr>
          </a:p>
          <a:p>
            <a:pPr marL="457200" lvl="0" indent="0" algn="l" rtl="0">
              <a:spcBef>
                <a:spcPts val="0"/>
              </a:spcBef>
              <a:spcAft>
                <a:spcPts val="0"/>
              </a:spcAft>
              <a:buNone/>
            </a:pPr>
            <a:endParaRPr sz="1300">
              <a:solidFill>
                <a:schemeClr val="accent1"/>
              </a:solidFill>
              <a:latin typeface="Lato"/>
              <a:ea typeface="Lato"/>
              <a:cs typeface="Lato"/>
              <a:sym typeface="Lato"/>
            </a:endParaRPr>
          </a:p>
          <a:p>
            <a:pPr marL="457200" lvl="0" indent="-311150" algn="l" rtl="0">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777 wounded; 255 killed</a:t>
            </a:r>
            <a:endParaRPr sz="1300">
              <a:solidFill>
                <a:schemeClr val="accent1"/>
              </a:solidFill>
              <a:latin typeface="Lato"/>
              <a:ea typeface="Lato"/>
              <a:cs typeface="Lato"/>
              <a:sym typeface="Lato"/>
            </a:endParaRPr>
          </a:p>
          <a:p>
            <a:pPr marL="457200" lvl="0" indent="-311150" algn="l" rtl="0">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241 patients arrived to the FST</a:t>
            </a:r>
            <a:endParaRPr sz="1300">
              <a:solidFill>
                <a:schemeClr val="accent1"/>
              </a:solidFill>
              <a:latin typeface="Lato"/>
              <a:ea typeface="Lato"/>
              <a:cs typeface="Lato"/>
              <a:sym typeface="Lato"/>
            </a:endParaRPr>
          </a:p>
          <a:p>
            <a:pPr marL="457200" lvl="0" indent="-311150" algn="l" rtl="0">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3 died </a:t>
            </a:r>
            <a:endParaRPr sz="1300">
              <a:solidFill>
                <a:schemeClr val="accent1"/>
              </a:solidFill>
              <a:latin typeface="Lato"/>
              <a:ea typeface="Lato"/>
              <a:cs typeface="Lato"/>
              <a:sym typeface="Lato"/>
            </a:endParaRPr>
          </a:p>
        </p:txBody>
      </p:sp>
      <p:pic>
        <p:nvPicPr>
          <p:cNvPr id="152" name="Google Shape;152;p20"/>
          <p:cNvPicPr preferRelativeResize="0"/>
          <p:nvPr/>
        </p:nvPicPr>
        <p:blipFill>
          <a:blip r:embed="rId6">
            <a:alphaModFix/>
          </a:blip>
          <a:stretch>
            <a:fillRect/>
          </a:stretch>
        </p:blipFill>
        <p:spPr>
          <a:xfrm>
            <a:off x="2957400" y="1056100"/>
            <a:ext cx="2831400" cy="2201414"/>
          </a:xfrm>
          <a:prstGeom prst="rect">
            <a:avLst/>
          </a:prstGeom>
          <a:noFill/>
          <a:ln>
            <a:noFill/>
          </a:ln>
        </p:spPr>
      </p:pic>
      <p:pic>
        <p:nvPicPr>
          <p:cNvPr id="153" name="Google Shape;153;p20"/>
          <p:cNvPicPr preferRelativeResize="0"/>
          <p:nvPr/>
        </p:nvPicPr>
        <p:blipFill>
          <a:blip r:embed="rId7">
            <a:alphaModFix/>
          </a:blip>
          <a:stretch>
            <a:fillRect/>
          </a:stretch>
        </p:blipFill>
        <p:spPr>
          <a:xfrm>
            <a:off x="6182288" y="1177100"/>
            <a:ext cx="2907386" cy="3141224"/>
          </a:xfrm>
          <a:prstGeom prst="rect">
            <a:avLst/>
          </a:prstGeom>
          <a:noFill/>
          <a:ln>
            <a:noFill/>
          </a:ln>
        </p:spPr>
      </p:pic>
      <p:sp>
        <p:nvSpPr>
          <p:cNvPr id="154" name="Google Shape;154;p20"/>
          <p:cNvSpPr txBox="1"/>
          <p:nvPr/>
        </p:nvSpPr>
        <p:spPr>
          <a:xfrm>
            <a:off x="6274600" y="4375325"/>
            <a:ext cx="2730900" cy="2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2E414F"/>
                </a:solidFill>
                <a:highlight>
                  <a:srgbClr val="FFFFFF"/>
                </a:highlight>
                <a:latin typeface="Roboto"/>
                <a:ea typeface="Roboto"/>
                <a:cs typeface="Roboto"/>
                <a:sym typeface="Roboto"/>
              </a:rPr>
              <a:t>Bellamy, Ronald F.. “The causes of death in conventional land warfare: implications for combat casualty care research.” </a:t>
            </a:r>
            <a:r>
              <a:rPr lang="en" sz="800" i="1">
                <a:solidFill>
                  <a:srgbClr val="2E414F"/>
                </a:solidFill>
                <a:latin typeface="Roboto"/>
                <a:ea typeface="Roboto"/>
                <a:cs typeface="Roboto"/>
                <a:sym typeface="Roboto"/>
              </a:rPr>
              <a:t>Military medicine</a:t>
            </a:r>
            <a:r>
              <a:rPr lang="en" sz="800">
                <a:solidFill>
                  <a:srgbClr val="2E414F"/>
                </a:solidFill>
                <a:highlight>
                  <a:srgbClr val="FFFFFF"/>
                </a:highlight>
                <a:latin typeface="Roboto"/>
                <a:ea typeface="Roboto"/>
                <a:cs typeface="Roboto"/>
                <a:sym typeface="Roboto"/>
              </a:rPr>
              <a:t> 149 2 (1984): 55-62 .</a:t>
            </a:r>
            <a:endParaRPr sz="800">
              <a:solidFill>
                <a:schemeClr val="accent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1"/>
          <p:cNvPicPr preferRelativeResize="0"/>
          <p:nvPr/>
        </p:nvPicPr>
        <p:blipFill>
          <a:blip r:embed="rId3">
            <a:alphaModFix/>
          </a:blip>
          <a:stretch>
            <a:fillRect/>
          </a:stretch>
        </p:blipFill>
        <p:spPr>
          <a:xfrm>
            <a:off x="251325" y="309063"/>
            <a:ext cx="2359325" cy="493000"/>
          </a:xfrm>
          <a:prstGeom prst="rect">
            <a:avLst/>
          </a:prstGeom>
          <a:noFill/>
          <a:ln>
            <a:noFill/>
          </a:ln>
        </p:spPr>
      </p:pic>
      <p:pic>
        <p:nvPicPr>
          <p:cNvPr id="160" name="Google Shape;160;p21"/>
          <p:cNvPicPr preferRelativeResize="0"/>
          <p:nvPr/>
        </p:nvPicPr>
        <p:blipFill rotWithShape="1">
          <a:blip r:embed="rId4">
            <a:alphaModFix/>
          </a:blip>
          <a:srcRect l="5831" t="6678" r="4037" b="4747"/>
          <a:stretch/>
        </p:blipFill>
        <p:spPr>
          <a:xfrm>
            <a:off x="7284675" y="55075"/>
            <a:ext cx="1720751" cy="1001025"/>
          </a:xfrm>
          <a:prstGeom prst="rect">
            <a:avLst/>
          </a:prstGeom>
          <a:noFill/>
          <a:ln>
            <a:noFill/>
          </a:ln>
        </p:spPr>
      </p:pic>
      <p:pic>
        <p:nvPicPr>
          <p:cNvPr id="161" name="Google Shape;161;p21"/>
          <p:cNvPicPr preferRelativeResize="0"/>
          <p:nvPr/>
        </p:nvPicPr>
        <p:blipFill rotWithShape="1">
          <a:blip r:embed="rId5">
            <a:alphaModFix/>
          </a:blip>
          <a:srcRect/>
          <a:stretch/>
        </p:blipFill>
        <p:spPr>
          <a:xfrm>
            <a:off x="4435240" y="1564200"/>
            <a:ext cx="4570186" cy="3237000"/>
          </a:xfrm>
          <a:prstGeom prst="rect">
            <a:avLst/>
          </a:prstGeom>
          <a:noFill/>
          <a:ln>
            <a:noFill/>
          </a:ln>
        </p:spPr>
      </p:pic>
      <p:sp>
        <p:nvSpPr>
          <p:cNvPr id="162" name="Google Shape;162;p21"/>
          <p:cNvSpPr txBox="1">
            <a:spLocks noGrp="1"/>
          </p:cNvSpPr>
          <p:nvPr>
            <p:ph type="subTitle" idx="4294967295"/>
          </p:nvPr>
        </p:nvSpPr>
        <p:spPr>
          <a:xfrm>
            <a:off x="311700" y="1349725"/>
            <a:ext cx="3993900" cy="323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LCDR Scott Hughey, M.D., M.B.A.,</a:t>
            </a:r>
            <a:endParaRPr sz="1400"/>
          </a:p>
          <a:p>
            <a:pPr marL="0" lvl="0" indent="457200" algn="l" rtl="0">
              <a:spcBef>
                <a:spcPts val="0"/>
              </a:spcBef>
              <a:spcAft>
                <a:spcPts val="0"/>
              </a:spcAft>
              <a:buNone/>
            </a:pPr>
            <a:r>
              <a:rPr lang="en" sz="1200"/>
              <a:t> Anesthesiologist, Naval Hospital Okinawa</a:t>
            </a:r>
            <a:endParaRPr sz="1200"/>
          </a:p>
          <a:p>
            <a:pPr marL="0" lvl="0" indent="0" algn="l" rtl="0">
              <a:spcBef>
                <a:spcPts val="0"/>
              </a:spcBef>
              <a:spcAft>
                <a:spcPts val="0"/>
              </a:spcAft>
              <a:buNone/>
            </a:pPr>
            <a:endParaRPr sz="1400"/>
          </a:p>
          <a:p>
            <a:pPr marL="0" lvl="0" indent="0" algn="l" rtl="0">
              <a:spcBef>
                <a:spcPts val="0"/>
              </a:spcBef>
              <a:spcAft>
                <a:spcPts val="0"/>
              </a:spcAft>
              <a:buNone/>
            </a:pPr>
            <a:r>
              <a:rPr lang="en" sz="1400"/>
              <a:t>LCDR Kyle Checchi, M.D., M.Sc.</a:t>
            </a:r>
            <a:endParaRPr sz="1400"/>
          </a:p>
          <a:p>
            <a:pPr marL="0" lvl="0" indent="457200" algn="l" rtl="0">
              <a:spcBef>
                <a:spcPts val="0"/>
              </a:spcBef>
              <a:spcAft>
                <a:spcPts val="0"/>
              </a:spcAft>
              <a:buNone/>
            </a:pPr>
            <a:r>
              <a:rPr lang="en" sz="1200"/>
              <a:t>General Surgeon, Naval Hospital Okinawa</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400"/>
              <a:t>LCDR Jacob Cole, M.D., M.B.A.</a:t>
            </a:r>
            <a:endParaRPr sz="1400"/>
          </a:p>
          <a:p>
            <a:pPr marL="0" lvl="0" indent="457200" algn="l" rtl="0">
              <a:spcBef>
                <a:spcPts val="0"/>
              </a:spcBef>
              <a:spcAft>
                <a:spcPts val="0"/>
              </a:spcAft>
              <a:buNone/>
            </a:pPr>
            <a:r>
              <a:rPr lang="en" sz="1200"/>
              <a:t>Anesthesiologist, Naval Medical Center Portsmouth (Michaud Role 2)</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400"/>
              <a:t>LCDR Joshua Kotler, M.D.</a:t>
            </a:r>
            <a:endParaRPr sz="1400"/>
          </a:p>
          <a:p>
            <a:pPr marL="0" lvl="0" indent="457200" algn="l" rtl="0">
              <a:spcBef>
                <a:spcPts val="0"/>
              </a:spcBef>
              <a:spcAft>
                <a:spcPts val="0"/>
              </a:spcAft>
              <a:buNone/>
            </a:pPr>
            <a:r>
              <a:rPr lang="en" sz="1200"/>
              <a:t>Orthopedic Surgeon, III Marine Expeditionary Force</a:t>
            </a:r>
            <a:endParaRPr sz="1200"/>
          </a:p>
          <a:p>
            <a:pPr marL="0" lvl="0" indent="0" algn="l" rtl="0">
              <a:spcBef>
                <a:spcPts val="0"/>
              </a:spcBef>
              <a:spcAft>
                <a:spcPts val="1200"/>
              </a:spcAft>
              <a:buNone/>
            </a:pPr>
            <a:endParaRPr sz="12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C7CAAE6-4ACA-4386-9A1D-2DEFEC27EB0C}"/>
</file>

<file path=customXml/itemProps2.xml><?xml version="1.0" encoding="utf-8"?>
<ds:datastoreItem xmlns:ds="http://schemas.openxmlformats.org/officeDocument/2006/customXml" ds:itemID="{B35584CC-95B2-4FBA-B680-DD53F3D93E98}"/>
</file>

<file path=customXml/itemProps3.xml><?xml version="1.0" encoding="utf-8"?>
<ds:datastoreItem xmlns:ds="http://schemas.openxmlformats.org/officeDocument/2006/customXml" ds:itemID="{FFC88829-55EC-4585-B3A1-1DABF53916E0}"/>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On-screen Show (16:9)</PresentationFormat>
  <Paragraphs>82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Lato</vt:lpstr>
      <vt:lpstr>Roboto</vt:lpstr>
      <vt:lpstr>Raleway</vt:lpstr>
      <vt:lpstr>Calibri</vt:lpstr>
      <vt:lpstr>Arial</vt:lpstr>
      <vt:lpstr>Streamline</vt:lpstr>
      <vt:lpstr>Medical Care in Contested Distributed Maritime Operations: An AMSUS Panel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Care in Contested Distributed Maritime Operations: An AMSUS Panel Discussion</dc:title>
  <dc:creator>Lori Lawrence</dc:creator>
  <cp:lastModifiedBy>Lori Lawrence</cp:lastModifiedBy>
  <cp:revision>1</cp:revision>
  <dcterms:modified xsi:type="dcterms:W3CDTF">2024-02-01T12:56:31Z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ies>
</file>