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64" r:id="rId6"/>
    <p:sldMasterId id="2147483666" r:id="rId7"/>
    <p:sldMasterId id="2147483668" r:id="rId8"/>
    <p:sldMasterId id="2147483670" r:id="rId9"/>
    <p:sldMasterId id="2147483672" r:id="rId10"/>
    <p:sldMasterId id="2147483674" r:id="rId11"/>
    <p:sldMasterId id="2147483676" r:id="rId12"/>
    <p:sldMasterId id="2147483678" r:id="rId13"/>
    <p:sldMasterId id="2147483680" r:id="rId14"/>
    <p:sldMasterId id="2147483682" r:id="rId15"/>
    <p:sldMasterId id="2147483684" r:id="rId16"/>
    <p:sldMasterId id="2147483686" r:id="rId17"/>
    <p:sldMasterId id="2147483688" r:id="rId18"/>
    <p:sldMasterId id="2147483690" r:id="rId19"/>
    <p:sldMasterId id="2147483692" r:id="rId20"/>
  </p:sldMasterIdLst>
  <p:notesMasterIdLst>
    <p:notesMasterId r:id="rId72"/>
  </p:notesMasterIdLst>
  <p:handoutMasterIdLst>
    <p:handoutMasterId r:id="rId73"/>
  </p:handoutMasterIdLst>
  <p:sldIdLst>
    <p:sldId id="372" r:id="rId21"/>
    <p:sldId id="264" r:id="rId22"/>
    <p:sldId id="259" r:id="rId23"/>
    <p:sldId id="320" r:id="rId24"/>
    <p:sldId id="371" r:id="rId25"/>
    <p:sldId id="292" r:id="rId26"/>
    <p:sldId id="321" r:id="rId27"/>
    <p:sldId id="322" r:id="rId28"/>
    <p:sldId id="325" r:id="rId29"/>
    <p:sldId id="326" r:id="rId30"/>
    <p:sldId id="323" r:id="rId31"/>
    <p:sldId id="324" r:id="rId32"/>
    <p:sldId id="340" r:id="rId33"/>
    <p:sldId id="256" r:id="rId34"/>
    <p:sldId id="333" r:id="rId35"/>
    <p:sldId id="327" r:id="rId36"/>
    <p:sldId id="328" r:id="rId37"/>
    <p:sldId id="332" r:id="rId38"/>
    <p:sldId id="334" r:id="rId39"/>
    <p:sldId id="329" r:id="rId40"/>
    <p:sldId id="330" r:id="rId41"/>
    <p:sldId id="331" r:id="rId42"/>
    <p:sldId id="335" r:id="rId43"/>
    <p:sldId id="337" r:id="rId44"/>
    <p:sldId id="374" r:id="rId45"/>
    <p:sldId id="338" r:id="rId46"/>
    <p:sldId id="339" r:id="rId47"/>
    <p:sldId id="341" r:id="rId48"/>
    <p:sldId id="342" r:id="rId49"/>
    <p:sldId id="343" r:id="rId50"/>
    <p:sldId id="344" r:id="rId51"/>
    <p:sldId id="345" r:id="rId52"/>
    <p:sldId id="350" r:id="rId53"/>
    <p:sldId id="346" r:id="rId54"/>
    <p:sldId id="347" r:id="rId55"/>
    <p:sldId id="354" r:id="rId56"/>
    <p:sldId id="355" r:id="rId57"/>
    <p:sldId id="356" r:id="rId58"/>
    <p:sldId id="357" r:id="rId59"/>
    <p:sldId id="358" r:id="rId60"/>
    <p:sldId id="359" r:id="rId61"/>
    <p:sldId id="360" r:id="rId62"/>
    <p:sldId id="364" r:id="rId63"/>
    <p:sldId id="363" r:id="rId64"/>
    <p:sldId id="361" r:id="rId65"/>
    <p:sldId id="362" r:id="rId66"/>
    <p:sldId id="365" r:id="rId67"/>
    <p:sldId id="370" r:id="rId68"/>
    <p:sldId id="366" r:id="rId69"/>
    <p:sldId id="367" r:id="rId70"/>
    <p:sldId id="368" r:id="rId7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2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90" autoAdjust="0"/>
    <p:restoredTop sz="92208" autoAdjust="0"/>
  </p:normalViewPr>
  <p:slideViewPr>
    <p:cSldViewPr snapToGrid="0">
      <p:cViewPr varScale="1">
        <p:scale>
          <a:sx n="60" d="100"/>
          <a:sy n="60" d="100"/>
        </p:scale>
        <p:origin x="180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51.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9.xml"/><Relationship Id="rId11" Type="http://schemas.openxmlformats.org/officeDocument/2006/relationships/slideMaster" Target="slideMasters/slideMaster8.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61" Type="http://schemas.openxmlformats.org/officeDocument/2006/relationships/slide" Target="slides/slide4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1.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17.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5606"/>
          </a:xfrm>
          <a:prstGeom prst="rect">
            <a:avLst/>
          </a:prstGeom>
        </p:spPr>
        <p:txBody>
          <a:bodyPr vert="horz" lIns="90590" tIns="45295" rIns="90590" bIns="45295" rtlCol="0"/>
          <a:lstStyle>
            <a:lvl1pPr algn="l">
              <a:defRPr sz="1200"/>
            </a:lvl1pPr>
          </a:lstStyle>
          <a:p>
            <a:endParaRPr lang="en-US"/>
          </a:p>
        </p:txBody>
      </p:sp>
      <p:sp>
        <p:nvSpPr>
          <p:cNvPr id="3" name="Date Placeholder 2"/>
          <p:cNvSpPr>
            <a:spLocks noGrp="1"/>
          </p:cNvSpPr>
          <p:nvPr>
            <p:ph type="dt" sz="quarter" idx="1"/>
          </p:nvPr>
        </p:nvSpPr>
        <p:spPr>
          <a:xfrm>
            <a:off x="3970673" y="0"/>
            <a:ext cx="3038155" cy="465606"/>
          </a:xfrm>
          <a:prstGeom prst="rect">
            <a:avLst/>
          </a:prstGeom>
        </p:spPr>
        <p:txBody>
          <a:bodyPr vert="horz" lIns="90590" tIns="45295" rIns="90590" bIns="45295" rtlCol="0"/>
          <a:lstStyle>
            <a:lvl1pPr algn="r">
              <a:defRPr sz="1200"/>
            </a:lvl1pPr>
          </a:lstStyle>
          <a:p>
            <a:fld id="{40BB9B44-3574-4F94-B21D-B8BCA63F2182}" type="datetimeFigureOut">
              <a:rPr lang="en-US" smtClean="0"/>
              <a:t>1/28/2024</a:t>
            </a:fld>
            <a:endParaRPr lang="en-US"/>
          </a:p>
        </p:txBody>
      </p:sp>
      <p:sp>
        <p:nvSpPr>
          <p:cNvPr id="4" name="Footer Placeholder 3"/>
          <p:cNvSpPr>
            <a:spLocks noGrp="1"/>
          </p:cNvSpPr>
          <p:nvPr>
            <p:ph type="ftr" sz="quarter" idx="2"/>
          </p:nvPr>
        </p:nvSpPr>
        <p:spPr>
          <a:xfrm>
            <a:off x="0" y="8830794"/>
            <a:ext cx="3038155" cy="465606"/>
          </a:xfrm>
          <a:prstGeom prst="rect">
            <a:avLst/>
          </a:prstGeom>
        </p:spPr>
        <p:txBody>
          <a:bodyPr vert="horz" lIns="90590" tIns="45295" rIns="90590" bIns="45295" rtlCol="0" anchor="b"/>
          <a:lstStyle>
            <a:lvl1pPr algn="l">
              <a:defRPr sz="1200"/>
            </a:lvl1pPr>
          </a:lstStyle>
          <a:p>
            <a:endParaRPr lang="en-US"/>
          </a:p>
        </p:txBody>
      </p:sp>
      <p:sp>
        <p:nvSpPr>
          <p:cNvPr id="5" name="Slide Number Placeholder 4"/>
          <p:cNvSpPr>
            <a:spLocks noGrp="1"/>
          </p:cNvSpPr>
          <p:nvPr>
            <p:ph type="sldNum" sz="quarter" idx="3"/>
          </p:nvPr>
        </p:nvSpPr>
        <p:spPr>
          <a:xfrm>
            <a:off x="3970673" y="8830794"/>
            <a:ext cx="3038155" cy="465606"/>
          </a:xfrm>
          <a:prstGeom prst="rect">
            <a:avLst/>
          </a:prstGeom>
        </p:spPr>
        <p:txBody>
          <a:bodyPr vert="horz" lIns="90590" tIns="45295" rIns="90590" bIns="45295" rtlCol="0" anchor="b"/>
          <a:lstStyle>
            <a:lvl1pPr algn="r">
              <a:defRPr sz="1200"/>
            </a:lvl1pPr>
          </a:lstStyle>
          <a:p>
            <a:fld id="{C349ADA4-D059-4DC3-A5C5-C0A5D1126E90}" type="slidenum">
              <a:rPr lang="en-US" smtClean="0"/>
              <a:t>‹#›</a:t>
            </a:fld>
            <a:endParaRPr lang="en-US"/>
          </a:p>
        </p:txBody>
      </p:sp>
    </p:spTree>
    <p:extLst>
      <p:ext uri="{BB962C8B-B14F-4D97-AF65-F5344CB8AC3E}">
        <p14:creationId xmlns:p14="http://schemas.microsoft.com/office/powerpoint/2010/main" val="1885242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1" tIns="46586" rIns="93171" bIns="46586" rtlCol="0"/>
          <a:lstStyle>
            <a:lvl1pPr algn="r">
              <a:defRPr sz="1200"/>
            </a:lvl1pPr>
          </a:lstStyle>
          <a:p>
            <a:fld id="{E71D2A11-EB88-4CE6-99A0-C09B5D20BFEA}" type="datetimeFigureOut">
              <a:rPr lang="en-US" smtClean="0"/>
              <a:t>1/28/2024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1" tIns="46586" rIns="93171"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1" tIns="46586" rIns="93171"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1" tIns="46586" rIns="93171"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1" tIns="46586" rIns="93171" bIns="46586" rtlCol="0" anchor="b"/>
          <a:lstStyle>
            <a:lvl1pPr algn="r">
              <a:defRPr sz="1200"/>
            </a:lvl1pPr>
          </a:lstStyle>
          <a:p>
            <a:fld id="{E53EAAE8-D37C-4295-9C45-032E850F0688}" type="slidenum">
              <a:rPr lang="en-US" smtClean="0"/>
              <a:t>‹#›</a:t>
            </a:fld>
            <a:endParaRPr lang="en-US"/>
          </a:p>
        </p:txBody>
      </p:sp>
    </p:spTree>
    <p:extLst>
      <p:ext uri="{BB962C8B-B14F-4D97-AF65-F5344CB8AC3E}">
        <p14:creationId xmlns:p14="http://schemas.microsoft.com/office/powerpoint/2010/main" val="3232853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53782" indent="-289916">
              <a:defRPr>
                <a:solidFill>
                  <a:schemeClr val="tx1"/>
                </a:solidFill>
                <a:latin typeface="Verdana" pitchFamily="34" charset="0"/>
              </a:defRPr>
            </a:lvl2pPr>
            <a:lvl3pPr marL="1159664" indent="-231932">
              <a:defRPr>
                <a:solidFill>
                  <a:schemeClr val="tx1"/>
                </a:solidFill>
                <a:latin typeface="Verdana" pitchFamily="34" charset="0"/>
              </a:defRPr>
            </a:lvl3pPr>
            <a:lvl4pPr marL="1623529" indent="-231932">
              <a:defRPr>
                <a:solidFill>
                  <a:schemeClr val="tx1"/>
                </a:solidFill>
                <a:latin typeface="Verdana" pitchFamily="34" charset="0"/>
              </a:defRPr>
            </a:lvl4pPr>
            <a:lvl5pPr marL="2087395" indent="-231932">
              <a:defRPr>
                <a:solidFill>
                  <a:schemeClr val="tx1"/>
                </a:solidFill>
                <a:latin typeface="Verdana" pitchFamily="34" charset="0"/>
              </a:defRPr>
            </a:lvl5pPr>
            <a:lvl6pPr marL="2551262" indent="-231932" eaLnBrk="0" fontAlgn="base" hangingPunct="0">
              <a:spcBef>
                <a:spcPct val="0"/>
              </a:spcBef>
              <a:spcAft>
                <a:spcPct val="0"/>
              </a:spcAft>
              <a:defRPr>
                <a:solidFill>
                  <a:schemeClr val="tx1"/>
                </a:solidFill>
                <a:latin typeface="Verdana" pitchFamily="34" charset="0"/>
              </a:defRPr>
            </a:lvl6pPr>
            <a:lvl7pPr marL="3015125" indent="-231932" eaLnBrk="0" fontAlgn="base" hangingPunct="0">
              <a:spcBef>
                <a:spcPct val="0"/>
              </a:spcBef>
              <a:spcAft>
                <a:spcPct val="0"/>
              </a:spcAft>
              <a:defRPr>
                <a:solidFill>
                  <a:schemeClr val="tx1"/>
                </a:solidFill>
                <a:latin typeface="Verdana" pitchFamily="34" charset="0"/>
              </a:defRPr>
            </a:lvl7pPr>
            <a:lvl8pPr marL="3478992" indent="-231932" eaLnBrk="0" fontAlgn="base" hangingPunct="0">
              <a:spcBef>
                <a:spcPct val="0"/>
              </a:spcBef>
              <a:spcAft>
                <a:spcPct val="0"/>
              </a:spcAft>
              <a:defRPr>
                <a:solidFill>
                  <a:schemeClr val="tx1"/>
                </a:solidFill>
                <a:latin typeface="Verdana" pitchFamily="34" charset="0"/>
              </a:defRPr>
            </a:lvl8pPr>
            <a:lvl9pPr marL="3942857" indent="-231932" eaLnBrk="0" fontAlgn="base" hangingPunct="0">
              <a:spcBef>
                <a:spcPct val="0"/>
              </a:spcBef>
              <a:spcAft>
                <a:spcPct val="0"/>
              </a:spcAft>
              <a:defRPr>
                <a:solidFill>
                  <a:schemeClr val="tx1"/>
                </a:solidFill>
                <a:latin typeface="Verdana" pitchFamily="34" charset="0"/>
              </a:defRPr>
            </a:lvl9pPr>
          </a:lstStyle>
          <a:p>
            <a:fld id="{1BE1AAD4-A79F-411C-B81B-0B4E09F9FFA5}" type="slidenum">
              <a:rPr lang="en-US" smtClean="0">
                <a:latin typeface="Arial" charset="0"/>
              </a:rPr>
              <a:pPr/>
              <a:t>2</a:t>
            </a:fld>
            <a:endParaRPr lang="en-US" dirty="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287797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53806" indent="-289926">
              <a:defRPr>
                <a:solidFill>
                  <a:schemeClr val="tx1"/>
                </a:solidFill>
                <a:latin typeface="Verdana" pitchFamily="34" charset="0"/>
              </a:defRPr>
            </a:lvl2pPr>
            <a:lvl3pPr marL="1159702" indent="-231940">
              <a:defRPr>
                <a:solidFill>
                  <a:schemeClr val="tx1"/>
                </a:solidFill>
                <a:latin typeface="Verdana" pitchFamily="34" charset="0"/>
              </a:defRPr>
            </a:lvl3pPr>
            <a:lvl4pPr marL="1623583" indent="-231940">
              <a:defRPr>
                <a:solidFill>
                  <a:schemeClr val="tx1"/>
                </a:solidFill>
                <a:latin typeface="Verdana" pitchFamily="34" charset="0"/>
              </a:defRPr>
            </a:lvl4pPr>
            <a:lvl5pPr marL="2087463" indent="-231940">
              <a:defRPr>
                <a:solidFill>
                  <a:schemeClr val="tx1"/>
                </a:solidFill>
                <a:latin typeface="Verdana" pitchFamily="34" charset="0"/>
              </a:defRPr>
            </a:lvl5pPr>
            <a:lvl6pPr marL="2551345" indent="-231940" eaLnBrk="0" fontAlgn="base" hangingPunct="0">
              <a:spcBef>
                <a:spcPct val="0"/>
              </a:spcBef>
              <a:spcAft>
                <a:spcPct val="0"/>
              </a:spcAft>
              <a:defRPr>
                <a:solidFill>
                  <a:schemeClr val="tx1"/>
                </a:solidFill>
                <a:latin typeface="Verdana" pitchFamily="34" charset="0"/>
              </a:defRPr>
            </a:lvl6pPr>
            <a:lvl7pPr marL="3015224" indent="-231940" eaLnBrk="0" fontAlgn="base" hangingPunct="0">
              <a:spcBef>
                <a:spcPct val="0"/>
              </a:spcBef>
              <a:spcAft>
                <a:spcPct val="0"/>
              </a:spcAft>
              <a:defRPr>
                <a:solidFill>
                  <a:schemeClr val="tx1"/>
                </a:solidFill>
                <a:latin typeface="Verdana" pitchFamily="34" charset="0"/>
              </a:defRPr>
            </a:lvl7pPr>
            <a:lvl8pPr marL="3479105" indent="-231940" eaLnBrk="0" fontAlgn="base" hangingPunct="0">
              <a:spcBef>
                <a:spcPct val="0"/>
              </a:spcBef>
              <a:spcAft>
                <a:spcPct val="0"/>
              </a:spcAft>
              <a:defRPr>
                <a:solidFill>
                  <a:schemeClr val="tx1"/>
                </a:solidFill>
                <a:latin typeface="Verdana" pitchFamily="34" charset="0"/>
              </a:defRPr>
            </a:lvl8pPr>
            <a:lvl9pPr marL="3942986" indent="-231940" eaLnBrk="0" fontAlgn="base" hangingPunct="0">
              <a:spcBef>
                <a:spcPct val="0"/>
              </a:spcBef>
              <a:spcAft>
                <a:spcPct val="0"/>
              </a:spcAft>
              <a:defRPr>
                <a:solidFill>
                  <a:schemeClr val="tx1"/>
                </a:solidFill>
                <a:latin typeface="Verdana" pitchFamily="34" charset="0"/>
              </a:defRPr>
            </a:lvl9pPr>
          </a:lstStyle>
          <a:p>
            <a:pPr>
              <a:defRPr/>
            </a:pPr>
            <a:fld id="{E96F2C3F-CAD4-4B70-A234-FBCD5DA8C743}" type="slidenum">
              <a:rPr lang="en-US" smtClean="0">
                <a:solidFill>
                  <a:prstClr val="black"/>
                </a:solidFill>
                <a:latin typeface="Arial" charset="0"/>
              </a:rPr>
              <a:pPr>
                <a:defRPr/>
              </a:pPr>
              <a:t>36</a:t>
            </a:fld>
            <a:endParaRPr lang="en-US" dirty="0">
              <a:solidFill>
                <a:prstClr val="black"/>
              </a:solidFill>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fontAlgn="base"/>
            <a:r>
              <a:rPr lang="en-US" b="0" i="0" dirty="0">
                <a:solidFill>
                  <a:srgbClr val="2A2A2A"/>
                </a:solidFill>
                <a:effectLst/>
                <a:latin typeface="Merriweather" panose="00000500000000000000" pitchFamily="2" charset="0"/>
              </a:rPr>
              <a:t>Pages should be numbered.</a:t>
            </a:r>
          </a:p>
          <a:p>
            <a:pPr algn="l" fontAlgn="base"/>
            <a:r>
              <a:rPr lang="en-US" b="0" i="0" dirty="0">
                <a:solidFill>
                  <a:srgbClr val="2A2A2A"/>
                </a:solidFill>
                <a:effectLst/>
                <a:latin typeface="Merriweather" panose="00000500000000000000" pitchFamily="2" charset="0"/>
              </a:rPr>
              <a:t>Lines should be double spaced.</a:t>
            </a:r>
          </a:p>
          <a:p>
            <a:pPr algn="l" fontAlgn="base"/>
            <a:r>
              <a:rPr lang="en-US" b="0" i="0" dirty="0">
                <a:solidFill>
                  <a:srgbClr val="2A2A2A"/>
                </a:solidFill>
                <a:effectLst/>
                <a:latin typeface="Merriweather" panose="00000500000000000000" pitchFamily="2" charset="0"/>
              </a:rPr>
              <a:t>Manuscripts should be structured using the following components:</a:t>
            </a:r>
          </a:p>
          <a:p>
            <a:pPr eaLnBrk="1" hangingPunct="1"/>
            <a:endParaRPr lang="en-US" dirty="0"/>
          </a:p>
        </p:txBody>
      </p:sp>
    </p:spTree>
    <p:extLst>
      <p:ext uri="{BB962C8B-B14F-4D97-AF65-F5344CB8AC3E}">
        <p14:creationId xmlns:p14="http://schemas.microsoft.com/office/powerpoint/2010/main" val="989697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53806" indent="-289926">
              <a:defRPr>
                <a:solidFill>
                  <a:schemeClr val="tx1"/>
                </a:solidFill>
                <a:latin typeface="Verdana" pitchFamily="34" charset="0"/>
              </a:defRPr>
            </a:lvl2pPr>
            <a:lvl3pPr marL="1159702" indent="-231940">
              <a:defRPr>
                <a:solidFill>
                  <a:schemeClr val="tx1"/>
                </a:solidFill>
                <a:latin typeface="Verdana" pitchFamily="34" charset="0"/>
              </a:defRPr>
            </a:lvl3pPr>
            <a:lvl4pPr marL="1623583" indent="-231940">
              <a:defRPr>
                <a:solidFill>
                  <a:schemeClr val="tx1"/>
                </a:solidFill>
                <a:latin typeface="Verdana" pitchFamily="34" charset="0"/>
              </a:defRPr>
            </a:lvl4pPr>
            <a:lvl5pPr marL="2087463" indent="-231940">
              <a:defRPr>
                <a:solidFill>
                  <a:schemeClr val="tx1"/>
                </a:solidFill>
                <a:latin typeface="Verdana" pitchFamily="34" charset="0"/>
              </a:defRPr>
            </a:lvl5pPr>
            <a:lvl6pPr marL="2551345" indent="-231940" eaLnBrk="0" fontAlgn="base" hangingPunct="0">
              <a:spcBef>
                <a:spcPct val="0"/>
              </a:spcBef>
              <a:spcAft>
                <a:spcPct val="0"/>
              </a:spcAft>
              <a:defRPr>
                <a:solidFill>
                  <a:schemeClr val="tx1"/>
                </a:solidFill>
                <a:latin typeface="Verdana" pitchFamily="34" charset="0"/>
              </a:defRPr>
            </a:lvl6pPr>
            <a:lvl7pPr marL="3015224" indent="-231940" eaLnBrk="0" fontAlgn="base" hangingPunct="0">
              <a:spcBef>
                <a:spcPct val="0"/>
              </a:spcBef>
              <a:spcAft>
                <a:spcPct val="0"/>
              </a:spcAft>
              <a:defRPr>
                <a:solidFill>
                  <a:schemeClr val="tx1"/>
                </a:solidFill>
                <a:latin typeface="Verdana" pitchFamily="34" charset="0"/>
              </a:defRPr>
            </a:lvl7pPr>
            <a:lvl8pPr marL="3479105" indent="-231940" eaLnBrk="0" fontAlgn="base" hangingPunct="0">
              <a:spcBef>
                <a:spcPct val="0"/>
              </a:spcBef>
              <a:spcAft>
                <a:spcPct val="0"/>
              </a:spcAft>
              <a:defRPr>
                <a:solidFill>
                  <a:schemeClr val="tx1"/>
                </a:solidFill>
                <a:latin typeface="Verdana" pitchFamily="34" charset="0"/>
              </a:defRPr>
            </a:lvl8pPr>
            <a:lvl9pPr marL="3942986" indent="-231940" eaLnBrk="0" fontAlgn="base" hangingPunct="0">
              <a:spcBef>
                <a:spcPct val="0"/>
              </a:spcBef>
              <a:spcAft>
                <a:spcPct val="0"/>
              </a:spcAft>
              <a:defRPr>
                <a:solidFill>
                  <a:schemeClr val="tx1"/>
                </a:solidFill>
                <a:latin typeface="Verdana" pitchFamily="34" charset="0"/>
              </a:defRPr>
            </a:lvl9pPr>
          </a:lstStyle>
          <a:p>
            <a:fld id="{C3E741B0-CB7D-4249-8392-E152671F4B95}" type="slidenum">
              <a:rPr lang="en-US" smtClean="0">
                <a:solidFill>
                  <a:prstClr val="black"/>
                </a:solidFill>
                <a:latin typeface="Arial" charset="0"/>
              </a:rPr>
              <a:pPr/>
              <a:t>44</a:t>
            </a:fld>
            <a:endParaRPr lang="en-US" dirty="0">
              <a:solidFill>
                <a:prstClr val="black"/>
              </a:solidFill>
              <a:latin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781516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53806" indent="-289926">
              <a:defRPr>
                <a:solidFill>
                  <a:schemeClr val="tx1"/>
                </a:solidFill>
                <a:latin typeface="Verdana" pitchFamily="34" charset="0"/>
              </a:defRPr>
            </a:lvl2pPr>
            <a:lvl3pPr marL="1159702" indent="-231940">
              <a:defRPr>
                <a:solidFill>
                  <a:schemeClr val="tx1"/>
                </a:solidFill>
                <a:latin typeface="Verdana" pitchFamily="34" charset="0"/>
              </a:defRPr>
            </a:lvl3pPr>
            <a:lvl4pPr marL="1623583" indent="-231940">
              <a:defRPr>
                <a:solidFill>
                  <a:schemeClr val="tx1"/>
                </a:solidFill>
                <a:latin typeface="Verdana" pitchFamily="34" charset="0"/>
              </a:defRPr>
            </a:lvl4pPr>
            <a:lvl5pPr marL="2087463" indent="-231940">
              <a:defRPr>
                <a:solidFill>
                  <a:schemeClr val="tx1"/>
                </a:solidFill>
                <a:latin typeface="Verdana" pitchFamily="34" charset="0"/>
              </a:defRPr>
            </a:lvl5pPr>
            <a:lvl6pPr marL="2551345" indent="-231940" eaLnBrk="0" fontAlgn="base" hangingPunct="0">
              <a:spcBef>
                <a:spcPct val="0"/>
              </a:spcBef>
              <a:spcAft>
                <a:spcPct val="0"/>
              </a:spcAft>
              <a:defRPr>
                <a:solidFill>
                  <a:schemeClr val="tx1"/>
                </a:solidFill>
                <a:latin typeface="Verdana" pitchFamily="34" charset="0"/>
              </a:defRPr>
            </a:lvl6pPr>
            <a:lvl7pPr marL="3015224" indent="-231940" eaLnBrk="0" fontAlgn="base" hangingPunct="0">
              <a:spcBef>
                <a:spcPct val="0"/>
              </a:spcBef>
              <a:spcAft>
                <a:spcPct val="0"/>
              </a:spcAft>
              <a:defRPr>
                <a:solidFill>
                  <a:schemeClr val="tx1"/>
                </a:solidFill>
                <a:latin typeface="Verdana" pitchFamily="34" charset="0"/>
              </a:defRPr>
            </a:lvl7pPr>
            <a:lvl8pPr marL="3479105" indent="-231940" eaLnBrk="0" fontAlgn="base" hangingPunct="0">
              <a:spcBef>
                <a:spcPct val="0"/>
              </a:spcBef>
              <a:spcAft>
                <a:spcPct val="0"/>
              </a:spcAft>
              <a:defRPr>
                <a:solidFill>
                  <a:schemeClr val="tx1"/>
                </a:solidFill>
                <a:latin typeface="Verdana" pitchFamily="34" charset="0"/>
              </a:defRPr>
            </a:lvl8pPr>
            <a:lvl9pPr marL="3942986" indent="-231940" eaLnBrk="0" fontAlgn="base" hangingPunct="0">
              <a:spcBef>
                <a:spcPct val="0"/>
              </a:spcBef>
              <a:spcAft>
                <a:spcPct val="0"/>
              </a:spcAft>
              <a:defRPr>
                <a:solidFill>
                  <a:schemeClr val="tx1"/>
                </a:solidFill>
                <a:latin typeface="Verdana" pitchFamily="34" charset="0"/>
              </a:defRPr>
            </a:lvl9pPr>
          </a:lstStyle>
          <a:p>
            <a:fld id="{C6237B45-CD7B-426A-9A7F-E3BD824397BB}" type="slidenum">
              <a:rPr lang="en-US" smtClean="0">
                <a:solidFill>
                  <a:prstClr val="black"/>
                </a:solidFill>
                <a:latin typeface="Arial" charset="0"/>
              </a:rPr>
              <a:pPr/>
              <a:t>45</a:t>
            </a:fld>
            <a:endParaRPr lang="en-US" dirty="0">
              <a:solidFill>
                <a:prstClr val="black"/>
              </a:solidFill>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27369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53806" indent="-289926">
              <a:defRPr>
                <a:solidFill>
                  <a:schemeClr val="tx1"/>
                </a:solidFill>
                <a:latin typeface="Verdana" pitchFamily="34" charset="0"/>
              </a:defRPr>
            </a:lvl2pPr>
            <a:lvl3pPr marL="1159702" indent="-231940">
              <a:defRPr>
                <a:solidFill>
                  <a:schemeClr val="tx1"/>
                </a:solidFill>
                <a:latin typeface="Verdana" pitchFamily="34" charset="0"/>
              </a:defRPr>
            </a:lvl3pPr>
            <a:lvl4pPr marL="1623583" indent="-231940">
              <a:defRPr>
                <a:solidFill>
                  <a:schemeClr val="tx1"/>
                </a:solidFill>
                <a:latin typeface="Verdana" pitchFamily="34" charset="0"/>
              </a:defRPr>
            </a:lvl4pPr>
            <a:lvl5pPr marL="2087463" indent="-231940">
              <a:defRPr>
                <a:solidFill>
                  <a:schemeClr val="tx1"/>
                </a:solidFill>
                <a:latin typeface="Verdana" pitchFamily="34" charset="0"/>
              </a:defRPr>
            </a:lvl5pPr>
            <a:lvl6pPr marL="2551345" indent="-231940" eaLnBrk="0" fontAlgn="base" hangingPunct="0">
              <a:spcBef>
                <a:spcPct val="0"/>
              </a:spcBef>
              <a:spcAft>
                <a:spcPct val="0"/>
              </a:spcAft>
              <a:defRPr>
                <a:solidFill>
                  <a:schemeClr val="tx1"/>
                </a:solidFill>
                <a:latin typeface="Verdana" pitchFamily="34" charset="0"/>
              </a:defRPr>
            </a:lvl6pPr>
            <a:lvl7pPr marL="3015224" indent="-231940" eaLnBrk="0" fontAlgn="base" hangingPunct="0">
              <a:spcBef>
                <a:spcPct val="0"/>
              </a:spcBef>
              <a:spcAft>
                <a:spcPct val="0"/>
              </a:spcAft>
              <a:defRPr>
                <a:solidFill>
                  <a:schemeClr val="tx1"/>
                </a:solidFill>
                <a:latin typeface="Verdana" pitchFamily="34" charset="0"/>
              </a:defRPr>
            </a:lvl7pPr>
            <a:lvl8pPr marL="3479105" indent="-231940" eaLnBrk="0" fontAlgn="base" hangingPunct="0">
              <a:spcBef>
                <a:spcPct val="0"/>
              </a:spcBef>
              <a:spcAft>
                <a:spcPct val="0"/>
              </a:spcAft>
              <a:defRPr>
                <a:solidFill>
                  <a:schemeClr val="tx1"/>
                </a:solidFill>
                <a:latin typeface="Verdana" pitchFamily="34" charset="0"/>
              </a:defRPr>
            </a:lvl8pPr>
            <a:lvl9pPr marL="3942986" indent="-231940" eaLnBrk="0" fontAlgn="base" hangingPunct="0">
              <a:spcBef>
                <a:spcPct val="0"/>
              </a:spcBef>
              <a:spcAft>
                <a:spcPct val="0"/>
              </a:spcAft>
              <a:defRPr>
                <a:solidFill>
                  <a:schemeClr val="tx1"/>
                </a:solidFill>
                <a:latin typeface="Verdana" pitchFamily="34" charset="0"/>
              </a:defRPr>
            </a:lvl9pPr>
          </a:lstStyle>
          <a:p>
            <a:fld id="{89569A6E-821E-4CCC-B29B-1528D0686DE5}" type="slidenum">
              <a:rPr lang="en-US" smtClean="0">
                <a:solidFill>
                  <a:prstClr val="black"/>
                </a:solidFill>
                <a:latin typeface="Arial" charset="0"/>
              </a:rPr>
              <a:pPr/>
              <a:t>46</a:t>
            </a:fld>
            <a:endParaRPr lang="en-US" dirty="0">
              <a:solidFill>
                <a:prstClr val="black"/>
              </a:solidFill>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716686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53806" indent="-289926">
              <a:defRPr>
                <a:solidFill>
                  <a:schemeClr val="tx1"/>
                </a:solidFill>
                <a:latin typeface="Verdana" pitchFamily="34" charset="0"/>
              </a:defRPr>
            </a:lvl2pPr>
            <a:lvl3pPr marL="1159702" indent="-231940">
              <a:defRPr>
                <a:solidFill>
                  <a:schemeClr val="tx1"/>
                </a:solidFill>
                <a:latin typeface="Verdana" pitchFamily="34" charset="0"/>
              </a:defRPr>
            </a:lvl3pPr>
            <a:lvl4pPr marL="1623583" indent="-231940">
              <a:defRPr>
                <a:solidFill>
                  <a:schemeClr val="tx1"/>
                </a:solidFill>
                <a:latin typeface="Verdana" pitchFamily="34" charset="0"/>
              </a:defRPr>
            </a:lvl4pPr>
            <a:lvl5pPr marL="2087463" indent="-231940">
              <a:defRPr>
                <a:solidFill>
                  <a:schemeClr val="tx1"/>
                </a:solidFill>
                <a:latin typeface="Verdana" pitchFamily="34" charset="0"/>
              </a:defRPr>
            </a:lvl5pPr>
            <a:lvl6pPr marL="2551345" indent="-231940" eaLnBrk="0" fontAlgn="base" hangingPunct="0">
              <a:spcBef>
                <a:spcPct val="0"/>
              </a:spcBef>
              <a:spcAft>
                <a:spcPct val="0"/>
              </a:spcAft>
              <a:defRPr>
                <a:solidFill>
                  <a:schemeClr val="tx1"/>
                </a:solidFill>
                <a:latin typeface="Verdana" pitchFamily="34" charset="0"/>
              </a:defRPr>
            </a:lvl6pPr>
            <a:lvl7pPr marL="3015224" indent="-231940" eaLnBrk="0" fontAlgn="base" hangingPunct="0">
              <a:spcBef>
                <a:spcPct val="0"/>
              </a:spcBef>
              <a:spcAft>
                <a:spcPct val="0"/>
              </a:spcAft>
              <a:defRPr>
                <a:solidFill>
                  <a:schemeClr val="tx1"/>
                </a:solidFill>
                <a:latin typeface="Verdana" pitchFamily="34" charset="0"/>
              </a:defRPr>
            </a:lvl7pPr>
            <a:lvl8pPr marL="3479105" indent="-231940" eaLnBrk="0" fontAlgn="base" hangingPunct="0">
              <a:spcBef>
                <a:spcPct val="0"/>
              </a:spcBef>
              <a:spcAft>
                <a:spcPct val="0"/>
              </a:spcAft>
              <a:defRPr>
                <a:solidFill>
                  <a:schemeClr val="tx1"/>
                </a:solidFill>
                <a:latin typeface="Verdana" pitchFamily="34" charset="0"/>
              </a:defRPr>
            </a:lvl8pPr>
            <a:lvl9pPr marL="3942986" indent="-231940" eaLnBrk="0" fontAlgn="base" hangingPunct="0">
              <a:spcBef>
                <a:spcPct val="0"/>
              </a:spcBef>
              <a:spcAft>
                <a:spcPct val="0"/>
              </a:spcAft>
              <a:defRPr>
                <a:solidFill>
                  <a:schemeClr val="tx1"/>
                </a:solidFill>
                <a:latin typeface="Verdana" pitchFamily="34" charset="0"/>
              </a:defRPr>
            </a:lvl9pPr>
          </a:lstStyle>
          <a:p>
            <a:fld id="{F835A6FF-8038-49AA-A51B-A4B67A1FB168}" type="slidenum">
              <a:rPr lang="en-US" smtClean="0">
                <a:solidFill>
                  <a:prstClr val="black"/>
                </a:solidFill>
                <a:latin typeface="Arial" charset="0"/>
              </a:rPr>
              <a:pPr/>
              <a:t>50</a:t>
            </a:fld>
            <a:endParaRPr lang="en-US" dirty="0">
              <a:solidFill>
                <a:prstClr val="black"/>
              </a:solidFill>
              <a:latin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263897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53806" indent="-289926">
              <a:defRPr>
                <a:solidFill>
                  <a:schemeClr val="tx1"/>
                </a:solidFill>
                <a:latin typeface="Verdana" pitchFamily="34" charset="0"/>
              </a:defRPr>
            </a:lvl2pPr>
            <a:lvl3pPr marL="1159702" indent="-231940">
              <a:defRPr>
                <a:solidFill>
                  <a:schemeClr val="tx1"/>
                </a:solidFill>
                <a:latin typeface="Verdana" pitchFamily="34" charset="0"/>
              </a:defRPr>
            </a:lvl3pPr>
            <a:lvl4pPr marL="1623583" indent="-231940">
              <a:defRPr>
                <a:solidFill>
                  <a:schemeClr val="tx1"/>
                </a:solidFill>
                <a:latin typeface="Verdana" pitchFamily="34" charset="0"/>
              </a:defRPr>
            </a:lvl4pPr>
            <a:lvl5pPr marL="2087463" indent="-231940">
              <a:defRPr>
                <a:solidFill>
                  <a:schemeClr val="tx1"/>
                </a:solidFill>
                <a:latin typeface="Verdana" pitchFamily="34" charset="0"/>
              </a:defRPr>
            </a:lvl5pPr>
            <a:lvl6pPr marL="2551345" indent="-231940" eaLnBrk="0" fontAlgn="base" hangingPunct="0">
              <a:spcBef>
                <a:spcPct val="0"/>
              </a:spcBef>
              <a:spcAft>
                <a:spcPct val="0"/>
              </a:spcAft>
              <a:defRPr>
                <a:solidFill>
                  <a:schemeClr val="tx1"/>
                </a:solidFill>
                <a:latin typeface="Verdana" pitchFamily="34" charset="0"/>
              </a:defRPr>
            </a:lvl6pPr>
            <a:lvl7pPr marL="3015224" indent="-231940" eaLnBrk="0" fontAlgn="base" hangingPunct="0">
              <a:spcBef>
                <a:spcPct val="0"/>
              </a:spcBef>
              <a:spcAft>
                <a:spcPct val="0"/>
              </a:spcAft>
              <a:defRPr>
                <a:solidFill>
                  <a:schemeClr val="tx1"/>
                </a:solidFill>
                <a:latin typeface="Verdana" pitchFamily="34" charset="0"/>
              </a:defRPr>
            </a:lvl7pPr>
            <a:lvl8pPr marL="3479105" indent="-231940" eaLnBrk="0" fontAlgn="base" hangingPunct="0">
              <a:spcBef>
                <a:spcPct val="0"/>
              </a:spcBef>
              <a:spcAft>
                <a:spcPct val="0"/>
              </a:spcAft>
              <a:defRPr>
                <a:solidFill>
                  <a:schemeClr val="tx1"/>
                </a:solidFill>
                <a:latin typeface="Verdana" pitchFamily="34" charset="0"/>
              </a:defRPr>
            </a:lvl8pPr>
            <a:lvl9pPr marL="3942986" indent="-231940" eaLnBrk="0" fontAlgn="base" hangingPunct="0">
              <a:spcBef>
                <a:spcPct val="0"/>
              </a:spcBef>
              <a:spcAft>
                <a:spcPct val="0"/>
              </a:spcAft>
              <a:defRPr>
                <a:solidFill>
                  <a:schemeClr val="tx1"/>
                </a:solidFill>
                <a:latin typeface="Verdana" pitchFamily="34" charset="0"/>
              </a:defRPr>
            </a:lvl9pPr>
          </a:lstStyle>
          <a:p>
            <a:fld id="{79E91336-0384-4123-BB79-B12DEC0AA3D2}" type="slidenum">
              <a:rPr lang="en-US" smtClean="0">
                <a:solidFill>
                  <a:prstClr val="black"/>
                </a:solidFill>
                <a:latin typeface="Arial" charset="0"/>
              </a:rPr>
              <a:pPr/>
              <a:t>51</a:t>
            </a:fld>
            <a:endParaRPr lang="en-US" dirty="0">
              <a:solidFill>
                <a:prstClr val="black"/>
              </a:solidFill>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028740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F737CE-FEB5-446D-BEAF-D9ABF3D43AD0}" type="datetimeFigureOut">
              <a:rPr lang="en-US" smtClean="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7E33B1-ABA7-4520-AF7E-8541B6F31162}" type="slidenum">
              <a:rPr lang="en-US" smtClean="0"/>
              <a:t>‹#›</a:t>
            </a:fld>
            <a:endParaRPr lang="en-US" dirty="0"/>
          </a:p>
        </p:txBody>
      </p:sp>
    </p:spTree>
    <p:extLst>
      <p:ext uri="{BB962C8B-B14F-4D97-AF65-F5344CB8AC3E}">
        <p14:creationId xmlns:p14="http://schemas.microsoft.com/office/powerpoint/2010/main" val="1162522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F737CE-FEB5-446D-BEAF-D9ABF3D43AD0}" type="datetimeFigureOut">
              <a:rPr lang="en-US" smtClean="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7E33B1-ABA7-4520-AF7E-8541B6F31162}" type="slidenum">
              <a:rPr lang="en-US" smtClean="0"/>
              <a:t>‹#›</a:t>
            </a:fld>
            <a:endParaRPr lang="en-US" dirty="0"/>
          </a:p>
        </p:txBody>
      </p:sp>
    </p:spTree>
    <p:extLst>
      <p:ext uri="{BB962C8B-B14F-4D97-AF65-F5344CB8AC3E}">
        <p14:creationId xmlns:p14="http://schemas.microsoft.com/office/powerpoint/2010/main" val="3331002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F737CE-FEB5-446D-BEAF-D9ABF3D43AD0}" type="datetimeFigureOut">
              <a:rPr lang="en-US" smtClean="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7E33B1-ABA7-4520-AF7E-8541B6F31162}" type="slidenum">
              <a:rPr lang="en-US" smtClean="0"/>
              <a:t>‹#›</a:t>
            </a:fld>
            <a:endParaRPr lang="en-US" dirty="0"/>
          </a:p>
        </p:txBody>
      </p:sp>
    </p:spTree>
    <p:extLst>
      <p:ext uri="{BB962C8B-B14F-4D97-AF65-F5344CB8AC3E}">
        <p14:creationId xmlns:p14="http://schemas.microsoft.com/office/powerpoint/2010/main" val="3822628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F737CE-FEB5-446D-BEAF-D9ABF3D43AD0}" type="datetimeFigureOut">
              <a:rPr lang="en-US" smtClean="0">
                <a:solidFill>
                  <a:prstClr val="black">
                    <a:tint val="75000"/>
                  </a:prstClr>
                </a:solidFill>
              </a:rPr>
              <a:pPr/>
              <a:t>1/28/2024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7E33B1-ABA7-4520-AF7E-8541B6F311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5089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F737CE-FEB5-446D-BEAF-D9ABF3D43AD0}" type="datetimeFigureOut">
              <a:rPr lang="en-US" smtClean="0">
                <a:solidFill>
                  <a:prstClr val="black">
                    <a:tint val="75000"/>
                  </a:prstClr>
                </a:solidFill>
              </a:rPr>
              <a:pPr/>
              <a:t>1/28/2024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7E33B1-ABA7-4520-AF7E-8541B6F311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7509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F737CE-FEB5-446D-BEAF-D9ABF3D43AD0}" type="datetimeFigureOut">
              <a:rPr lang="en-US" smtClean="0">
                <a:solidFill>
                  <a:prstClr val="black">
                    <a:tint val="75000"/>
                  </a:prstClr>
                </a:solidFill>
              </a:rPr>
              <a:pPr/>
              <a:t>1/28/2024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7E33B1-ABA7-4520-AF7E-8541B6F311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1752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F737CE-FEB5-446D-BEAF-D9ABF3D43AD0}" type="datetimeFigureOut">
              <a:rPr lang="en-US" smtClean="0">
                <a:solidFill>
                  <a:prstClr val="black">
                    <a:tint val="75000"/>
                  </a:prstClr>
                </a:solidFill>
              </a:rPr>
              <a:pPr/>
              <a:t>1/28/2024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7E33B1-ABA7-4520-AF7E-8541B6F311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274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F737CE-FEB5-446D-BEAF-D9ABF3D43AD0}" type="datetimeFigureOut">
              <a:rPr lang="en-US" smtClean="0">
                <a:solidFill>
                  <a:prstClr val="black">
                    <a:tint val="75000"/>
                  </a:prstClr>
                </a:solidFill>
              </a:rPr>
              <a:pPr/>
              <a:t>1/28/2024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7E33B1-ABA7-4520-AF7E-8541B6F311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5221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F737CE-FEB5-446D-BEAF-D9ABF3D43AD0}" type="datetimeFigureOut">
              <a:rPr lang="en-US" smtClean="0">
                <a:solidFill>
                  <a:prstClr val="black">
                    <a:tint val="75000"/>
                  </a:prstClr>
                </a:solidFill>
              </a:rPr>
              <a:pPr/>
              <a:t>1/28/2024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7E33B1-ABA7-4520-AF7E-8541B6F311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8985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F737CE-FEB5-446D-BEAF-D9ABF3D43AD0}" type="datetimeFigureOut">
              <a:rPr lang="en-US" smtClean="0">
                <a:solidFill>
                  <a:prstClr val="black">
                    <a:tint val="75000"/>
                  </a:prstClr>
                </a:solidFill>
              </a:rPr>
              <a:pPr/>
              <a:t>1/28/2024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7E33B1-ABA7-4520-AF7E-8541B6F311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4476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F737CE-FEB5-446D-BEAF-D9ABF3D43AD0}" type="datetimeFigureOut">
              <a:rPr lang="en-US" smtClean="0">
                <a:solidFill>
                  <a:prstClr val="black">
                    <a:tint val="75000"/>
                  </a:prstClr>
                </a:solidFill>
              </a:rPr>
              <a:pPr/>
              <a:t>1/28/2024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7E33B1-ABA7-4520-AF7E-8541B6F311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10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F737CE-FEB5-446D-BEAF-D9ABF3D43AD0}" type="datetimeFigureOut">
              <a:rPr lang="en-US" smtClean="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7E33B1-ABA7-4520-AF7E-8541B6F31162}" type="slidenum">
              <a:rPr lang="en-US" smtClean="0"/>
              <a:t>‹#›</a:t>
            </a:fld>
            <a:endParaRPr lang="en-US" dirty="0"/>
          </a:p>
        </p:txBody>
      </p:sp>
    </p:spTree>
    <p:extLst>
      <p:ext uri="{BB962C8B-B14F-4D97-AF65-F5344CB8AC3E}">
        <p14:creationId xmlns:p14="http://schemas.microsoft.com/office/powerpoint/2010/main" val="4287255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F737CE-FEB5-446D-BEAF-D9ABF3D43AD0}" type="datetimeFigureOut">
              <a:rPr lang="en-US" smtClean="0">
                <a:solidFill>
                  <a:prstClr val="black">
                    <a:tint val="75000"/>
                  </a:prstClr>
                </a:solidFill>
              </a:rPr>
              <a:pPr/>
              <a:t>1/28/2024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7E33B1-ABA7-4520-AF7E-8541B6F311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3628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F737CE-FEB5-446D-BEAF-D9ABF3D43AD0}" type="datetimeFigureOut">
              <a:rPr lang="en-US" smtClean="0">
                <a:solidFill>
                  <a:prstClr val="black">
                    <a:tint val="75000"/>
                  </a:prstClr>
                </a:solidFill>
              </a:rPr>
              <a:pPr/>
              <a:t>1/28/2024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7E33B1-ABA7-4520-AF7E-8541B6F311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2469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F737CE-FEB5-446D-BEAF-D9ABF3D43AD0}" type="datetimeFigureOut">
              <a:rPr lang="en-US" smtClean="0">
                <a:solidFill>
                  <a:prstClr val="black">
                    <a:tint val="75000"/>
                  </a:prstClr>
                </a:solidFill>
              </a:rPr>
              <a:pPr/>
              <a:t>1/28/2024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7E33B1-ABA7-4520-AF7E-8541B6F311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3444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F737CE-FEB5-446D-BEAF-D9ABF3D43AD0}" type="datetimeFigureOut">
              <a:rPr lang="en-US" smtClean="0">
                <a:solidFill>
                  <a:prstClr val="black">
                    <a:tint val="75000"/>
                  </a:prstClr>
                </a:solidFill>
              </a:rPr>
              <a:pPr/>
              <a:t>1/28/2024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7E33B1-ABA7-4520-AF7E-8541B6F311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2727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F737CE-FEB5-446D-BEAF-D9ABF3D43AD0}" type="datetimeFigureOut">
              <a:rPr lang="en-US" smtClean="0">
                <a:solidFill>
                  <a:prstClr val="black">
                    <a:tint val="75000"/>
                  </a:prstClr>
                </a:solidFill>
              </a:rPr>
              <a:pPr/>
              <a:t>1/28/2024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7E33B1-ABA7-4520-AF7E-8541B6F311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5716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F737CE-FEB5-446D-BEAF-D9ABF3D43AD0}" type="datetimeFigureOut">
              <a:rPr lang="en-US" smtClean="0">
                <a:solidFill>
                  <a:prstClr val="black">
                    <a:tint val="75000"/>
                  </a:prstClr>
                </a:solidFill>
              </a:rPr>
              <a:pPr/>
              <a:t>1/28/2024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7E33B1-ABA7-4520-AF7E-8541B6F311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3162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solidFill>
                <a:prstClr val="black">
                  <a:tint val="75000"/>
                </a:prstClr>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4F83076A-DA83-438D-A932-B3B5C2355A9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9061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5CCE18D-77A9-1C4E-AD1F-60040675B544}"/>
              </a:ext>
            </a:extLst>
          </p:cNvPr>
          <p:cNvSpPr>
            <a:spLocks noGrp="1"/>
          </p:cNvSpPr>
          <p:nvPr>
            <p:ph type="dt" sz="half" idx="10"/>
          </p:nvPr>
        </p:nvSpPr>
        <p:spPr>
          <a:xfrm rot="19140000">
            <a:off x="201613" y="5870575"/>
            <a:ext cx="2176462" cy="201613"/>
          </a:xfrm>
          <a:prstGeom prst="rect">
            <a:avLst/>
          </a:prstGeom>
        </p:spPr>
        <p:txBody>
          <a:bodyPr/>
          <a:lstStyle>
            <a:lvl1pPr>
              <a:defRPr/>
            </a:lvl1pPr>
          </a:lstStyle>
          <a:p>
            <a:pPr>
              <a:defRPr/>
            </a:pPr>
            <a:fld id="{CFD9C503-69B3-9C46-B8FB-760CB6BA4BE7}" type="datetime1">
              <a:rPr lang="en-US" altLang="x-none"/>
              <a:pPr>
                <a:defRPr/>
              </a:pPr>
              <a:t>1/28/2024</a:t>
            </a:fld>
            <a:endParaRPr lang="en-US" altLang="x-none" dirty="0"/>
          </a:p>
        </p:txBody>
      </p:sp>
      <p:sp>
        <p:nvSpPr>
          <p:cNvPr id="5" name="Footer Placeholder 4">
            <a:extLst>
              <a:ext uri="{FF2B5EF4-FFF2-40B4-BE49-F238E27FC236}">
                <a16:creationId xmlns:a16="http://schemas.microsoft.com/office/drawing/2014/main" id="{5BF9669B-C3FE-6846-8DDF-F4C79F18D7B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140E610-30D3-3E4C-94FD-3F2EC6321407}"/>
              </a:ext>
            </a:extLst>
          </p:cNvPr>
          <p:cNvSpPr>
            <a:spLocks noGrp="1"/>
          </p:cNvSpPr>
          <p:nvPr>
            <p:ph type="sldNum" sz="quarter" idx="12"/>
          </p:nvPr>
        </p:nvSpPr>
        <p:spPr>
          <a:ln/>
        </p:spPr>
        <p:txBody>
          <a:bodyPr/>
          <a:lstStyle>
            <a:lvl1pPr>
              <a:defRPr/>
            </a:lvl1pPr>
          </a:lstStyle>
          <a:p>
            <a:pPr>
              <a:defRPr/>
            </a:pPr>
            <a:fld id="{5BA8FF1C-B830-F147-8CC4-422DAAA69349}" type="slidenum">
              <a:rPr lang="en-US" altLang="x-none"/>
              <a:pPr>
                <a:defRPr/>
              </a:pPr>
              <a:t>‹#›</a:t>
            </a:fld>
            <a:endParaRPr lang="en-US" altLang="x-none" dirty="0"/>
          </a:p>
        </p:txBody>
      </p:sp>
    </p:spTree>
    <p:extLst>
      <p:ext uri="{BB962C8B-B14F-4D97-AF65-F5344CB8AC3E}">
        <p14:creationId xmlns:p14="http://schemas.microsoft.com/office/powerpoint/2010/main" val="40258346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5" name="Date Placeholder 3">
            <a:extLst>
              <a:ext uri="{FF2B5EF4-FFF2-40B4-BE49-F238E27FC236}">
                <a16:creationId xmlns:a16="http://schemas.microsoft.com/office/drawing/2014/main" id="{714683BF-B1F3-764C-BA41-7E9CD2A83009}"/>
              </a:ext>
            </a:extLst>
          </p:cNvPr>
          <p:cNvSpPr>
            <a:spLocks noGrp="1"/>
          </p:cNvSpPr>
          <p:nvPr>
            <p:ph type="dt" sz="half" idx="10"/>
          </p:nvPr>
        </p:nvSpPr>
        <p:spPr>
          <a:xfrm rot="19140000">
            <a:off x="201613" y="5870575"/>
            <a:ext cx="2176462" cy="201613"/>
          </a:xfrm>
          <a:prstGeom prst="rect">
            <a:avLst/>
          </a:prstGeom>
        </p:spPr>
        <p:txBody>
          <a:bodyPr/>
          <a:lstStyle>
            <a:lvl1pPr>
              <a:defRPr/>
            </a:lvl1pPr>
          </a:lstStyle>
          <a:p>
            <a:pPr>
              <a:defRPr/>
            </a:pPr>
            <a:fld id="{72C4CFB2-559B-C54F-B6F7-D464FEC131EE}" type="datetime1">
              <a:rPr lang="en-US" altLang="x-none"/>
              <a:pPr>
                <a:defRPr/>
              </a:pPr>
              <a:t>1/28/2024</a:t>
            </a:fld>
            <a:endParaRPr lang="en-US" altLang="x-none" dirty="0"/>
          </a:p>
        </p:txBody>
      </p:sp>
      <p:sp>
        <p:nvSpPr>
          <p:cNvPr id="6" name="Footer Placeholder 4">
            <a:extLst>
              <a:ext uri="{FF2B5EF4-FFF2-40B4-BE49-F238E27FC236}">
                <a16:creationId xmlns:a16="http://schemas.microsoft.com/office/drawing/2014/main" id="{4B4BAB7E-33FC-C248-99F9-A4C1F2C71C5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5B25CA52-0E35-7344-A5A5-B720B625A31E}"/>
              </a:ext>
            </a:extLst>
          </p:cNvPr>
          <p:cNvSpPr>
            <a:spLocks noGrp="1"/>
          </p:cNvSpPr>
          <p:nvPr>
            <p:ph type="sldNum" sz="quarter" idx="12"/>
          </p:nvPr>
        </p:nvSpPr>
        <p:spPr>
          <a:ln/>
        </p:spPr>
        <p:txBody>
          <a:bodyPr/>
          <a:lstStyle>
            <a:lvl1pPr>
              <a:defRPr/>
            </a:lvl1pPr>
          </a:lstStyle>
          <a:p>
            <a:pPr>
              <a:defRPr/>
            </a:pPr>
            <a:fld id="{132DE52A-757A-F44D-A56C-E4B61F5F9495}" type="slidenum">
              <a:rPr lang="en-US" altLang="x-none"/>
              <a:pPr>
                <a:defRPr/>
              </a:pPr>
              <a:t>‹#›</a:t>
            </a:fld>
            <a:endParaRPr lang="en-US" altLang="x-none" dirty="0"/>
          </a:p>
        </p:txBody>
      </p:sp>
    </p:spTree>
    <p:extLst>
      <p:ext uri="{BB962C8B-B14F-4D97-AF65-F5344CB8AC3E}">
        <p14:creationId xmlns:p14="http://schemas.microsoft.com/office/powerpoint/2010/main" val="2202617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CC61135-D954-0F43-92A2-9B9B852F59E6}"/>
              </a:ext>
            </a:extLst>
          </p:cNvPr>
          <p:cNvSpPr>
            <a:spLocks noGrp="1"/>
          </p:cNvSpPr>
          <p:nvPr>
            <p:ph type="dt" sz="half" idx="10"/>
          </p:nvPr>
        </p:nvSpPr>
        <p:spPr>
          <a:xfrm rot="19140000">
            <a:off x="201613" y="5870575"/>
            <a:ext cx="2176462" cy="201613"/>
          </a:xfrm>
          <a:prstGeom prst="rect">
            <a:avLst/>
          </a:prstGeom>
        </p:spPr>
        <p:txBody>
          <a:bodyPr/>
          <a:lstStyle>
            <a:lvl1pPr>
              <a:defRPr/>
            </a:lvl1pPr>
          </a:lstStyle>
          <a:p>
            <a:pPr>
              <a:defRPr/>
            </a:pPr>
            <a:fld id="{81A70692-417E-AA4E-BDEE-3AF97DC8FFA7}" type="datetime1">
              <a:rPr lang="en-US" altLang="x-none"/>
              <a:pPr>
                <a:defRPr/>
              </a:pPr>
              <a:t>1/28/2024</a:t>
            </a:fld>
            <a:endParaRPr lang="en-US" altLang="x-none" dirty="0"/>
          </a:p>
        </p:txBody>
      </p:sp>
      <p:sp>
        <p:nvSpPr>
          <p:cNvPr id="8" name="Footer Placeholder 4">
            <a:extLst>
              <a:ext uri="{FF2B5EF4-FFF2-40B4-BE49-F238E27FC236}">
                <a16:creationId xmlns:a16="http://schemas.microsoft.com/office/drawing/2014/main" id="{1DB97AD1-FA93-F748-B4DA-334CF5ADB1F4}"/>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446249C4-5942-F349-86E9-CB8C751F1D54}"/>
              </a:ext>
            </a:extLst>
          </p:cNvPr>
          <p:cNvSpPr>
            <a:spLocks noGrp="1"/>
          </p:cNvSpPr>
          <p:nvPr>
            <p:ph type="sldNum" sz="quarter" idx="12"/>
          </p:nvPr>
        </p:nvSpPr>
        <p:spPr>
          <a:ln/>
        </p:spPr>
        <p:txBody>
          <a:bodyPr/>
          <a:lstStyle>
            <a:lvl1pPr>
              <a:defRPr/>
            </a:lvl1pPr>
          </a:lstStyle>
          <a:p>
            <a:pPr>
              <a:defRPr/>
            </a:pPr>
            <a:fld id="{7261DD14-D0F2-F74C-AB18-96999227CDCC}" type="slidenum">
              <a:rPr lang="en-US" altLang="x-none"/>
              <a:pPr>
                <a:defRPr/>
              </a:pPr>
              <a:t>‹#›</a:t>
            </a:fld>
            <a:endParaRPr lang="en-US" altLang="x-none" dirty="0"/>
          </a:p>
        </p:txBody>
      </p:sp>
    </p:spTree>
    <p:extLst>
      <p:ext uri="{BB962C8B-B14F-4D97-AF65-F5344CB8AC3E}">
        <p14:creationId xmlns:p14="http://schemas.microsoft.com/office/powerpoint/2010/main" val="2371381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7"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F737CE-FEB5-446D-BEAF-D9ABF3D43AD0}" type="datetimeFigureOut">
              <a:rPr lang="en-US" smtClean="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7E33B1-ABA7-4520-AF7E-8541B6F31162}" type="slidenum">
              <a:rPr lang="en-US" smtClean="0"/>
              <a:t>‹#›</a:t>
            </a:fld>
            <a:endParaRPr lang="en-US" dirty="0"/>
          </a:p>
        </p:txBody>
      </p:sp>
    </p:spTree>
    <p:extLst>
      <p:ext uri="{BB962C8B-B14F-4D97-AF65-F5344CB8AC3E}">
        <p14:creationId xmlns:p14="http://schemas.microsoft.com/office/powerpoint/2010/main" val="1469661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7CD8D29-5E2D-F943-B20B-4F9F9DB6BBC9}"/>
              </a:ext>
            </a:extLst>
          </p:cNvPr>
          <p:cNvSpPr>
            <a:spLocks noGrp="1"/>
          </p:cNvSpPr>
          <p:nvPr>
            <p:ph type="dt" sz="half" idx="10"/>
          </p:nvPr>
        </p:nvSpPr>
        <p:spPr>
          <a:xfrm rot="19140000">
            <a:off x="201613" y="5870575"/>
            <a:ext cx="2176462" cy="201613"/>
          </a:xfrm>
          <a:prstGeom prst="rect">
            <a:avLst/>
          </a:prstGeom>
        </p:spPr>
        <p:txBody>
          <a:bodyPr/>
          <a:lstStyle>
            <a:lvl1pPr>
              <a:defRPr/>
            </a:lvl1pPr>
          </a:lstStyle>
          <a:p>
            <a:pPr>
              <a:defRPr/>
            </a:pPr>
            <a:fld id="{F3382846-E54D-FF45-B73A-902B0A33217D}" type="datetime1">
              <a:rPr lang="en-US" altLang="x-none"/>
              <a:pPr>
                <a:defRPr/>
              </a:pPr>
              <a:t>1/28/2024</a:t>
            </a:fld>
            <a:endParaRPr lang="en-US" altLang="x-none" dirty="0"/>
          </a:p>
        </p:txBody>
      </p:sp>
      <p:sp>
        <p:nvSpPr>
          <p:cNvPr id="4" name="Footer Placeholder 4">
            <a:extLst>
              <a:ext uri="{FF2B5EF4-FFF2-40B4-BE49-F238E27FC236}">
                <a16:creationId xmlns:a16="http://schemas.microsoft.com/office/drawing/2014/main" id="{371D0732-3AD9-2843-8F0E-AFECA56B6939}"/>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E188156B-D307-D84C-8DC3-DE58D4093A9C}"/>
              </a:ext>
            </a:extLst>
          </p:cNvPr>
          <p:cNvSpPr>
            <a:spLocks noGrp="1"/>
          </p:cNvSpPr>
          <p:nvPr>
            <p:ph type="sldNum" sz="quarter" idx="12"/>
          </p:nvPr>
        </p:nvSpPr>
        <p:spPr>
          <a:ln/>
        </p:spPr>
        <p:txBody>
          <a:bodyPr/>
          <a:lstStyle>
            <a:lvl1pPr>
              <a:defRPr/>
            </a:lvl1pPr>
          </a:lstStyle>
          <a:p>
            <a:pPr>
              <a:defRPr/>
            </a:pPr>
            <a:fld id="{8036FA59-D544-E94F-9677-FEDCE1390405}" type="slidenum">
              <a:rPr lang="en-US" altLang="x-none"/>
              <a:pPr>
                <a:defRPr/>
              </a:pPr>
              <a:t>‹#›</a:t>
            </a:fld>
            <a:endParaRPr lang="en-US" altLang="x-none" dirty="0"/>
          </a:p>
        </p:txBody>
      </p:sp>
    </p:spTree>
    <p:extLst>
      <p:ext uri="{BB962C8B-B14F-4D97-AF65-F5344CB8AC3E}">
        <p14:creationId xmlns:p14="http://schemas.microsoft.com/office/powerpoint/2010/main" val="4045188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237781B-68CA-AF49-A5DD-F99A9FBFA1AE}"/>
              </a:ext>
            </a:extLst>
          </p:cNvPr>
          <p:cNvSpPr>
            <a:spLocks noGrp="1"/>
          </p:cNvSpPr>
          <p:nvPr>
            <p:ph type="dt" sz="half" idx="10"/>
          </p:nvPr>
        </p:nvSpPr>
        <p:spPr>
          <a:xfrm rot="19140000">
            <a:off x="201613" y="5870575"/>
            <a:ext cx="2176462" cy="201613"/>
          </a:xfrm>
          <a:prstGeom prst="rect">
            <a:avLst/>
          </a:prstGeom>
        </p:spPr>
        <p:txBody>
          <a:bodyPr/>
          <a:lstStyle>
            <a:lvl1pPr>
              <a:defRPr/>
            </a:lvl1pPr>
          </a:lstStyle>
          <a:p>
            <a:pPr>
              <a:defRPr/>
            </a:pPr>
            <a:fld id="{B08B5F74-D515-B441-BE01-95091C9432B7}" type="datetime1">
              <a:rPr lang="en-US" altLang="x-none"/>
              <a:pPr>
                <a:defRPr/>
              </a:pPr>
              <a:t>1/28/2024</a:t>
            </a:fld>
            <a:endParaRPr lang="en-US" altLang="x-none" dirty="0"/>
          </a:p>
        </p:txBody>
      </p:sp>
      <p:sp>
        <p:nvSpPr>
          <p:cNvPr id="3" name="Footer Placeholder 4">
            <a:extLst>
              <a:ext uri="{FF2B5EF4-FFF2-40B4-BE49-F238E27FC236}">
                <a16:creationId xmlns:a16="http://schemas.microsoft.com/office/drawing/2014/main" id="{43230A46-93B6-3840-A1DD-C0E7B158ED42}"/>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0C5856A9-4C7B-A74A-8048-D3BB5F59C4B9}"/>
              </a:ext>
            </a:extLst>
          </p:cNvPr>
          <p:cNvSpPr>
            <a:spLocks noGrp="1"/>
          </p:cNvSpPr>
          <p:nvPr>
            <p:ph type="sldNum" sz="quarter" idx="12"/>
          </p:nvPr>
        </p:nvSpPr>
        <p:spPr>
          <a:ln/>
        </p:spPr>
        <p:txBody>
          <a:bodyPr/>
          <a:lstStyle>
            <a:lvl1pPr>
              <a:defRPr/>
            </a:lvl1pPr>
          </a:lstStyle>
          <a:p>
            <a:pPr>
              <a:defRPr/>
            </a:pPr>
            <a:fld id="{975AF19B-FA52-4B49-834A-42942F1F7E75}" type="slidenum">
              <a:rPr lang="en-US" altLang="x-none"/>
              <a:pPr>
                <a:defRPr/>
              </a:pPr>
              <a:t>‹#›</a:t>
            </a:fld>
            <a:endParaRPr lang="en-US" altLang="x-none" dirty="0"/>
          </a:p>
        </p:txBody>
      </p:sp>
    </p:spTree>
    <p:extLst>
      <p:ext uri="{BB962C8B-B14F-4D97-AF65-F5344CB8AC3E}">
        <p14:creationId xmlns:p14="http://schemas.microsoft.com/office/powerpoint/2010/main" val="20851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AEA4FEAD-82B0-364C-B14D-B080C5EEF362}"/>
              </a:ext>
            </a:extLst>
          </p:cNvPr>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ight Triangle 5">
            <a:extLst>
              <a:ext uri="{FF2B5EF4-FFF2-40B4-BE49-F238E27FC236}">
                <a16:creationId xmlns:a16="http://schemas.microsoft.com/office/drawing/2014/main" id="{E4ED1842-8069-6E4D-9D7D-A005F45875C6}"/>
              </a:ext>
            </a:extLst>
          </p:cNvPr>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605A4714-E774-FE4F-B8B1-26602E7F4751}"/>
              </a:ext>
            </a:extLst>
          </p:cNvPr>
          <p:cNvSpPr>
            <a:spLocks noGrp="1"/>
          </p:cNvSpPr>
          <p:nvPr>
            <p:ph type="dt" sz="half" idx="10"/>
          </p:nvPr>
        </p:nvSpPr>
        <p:spPr>
          <a:xfrm rot="19140000">
            <a:off x="201613" y="5870575"/>
            <a:ext cx="2176462" cy="201613"/>
          </a:xfrm>
          <a:prstGeom prst="rect">
            <a:avLst/>
          </a:prstGeom>
        </p:spPr>
        <p:txBody>
          <a:bodyPr/>
          <a:lstStyle>
            <a:lvl1pPr>
              <a:defRPr/>
            </a:lvl1pPr>
          </a:lstStyle>
          <a:p>
            <a:pPr>
              <a:defRPr/>
            </a:pPr>
            <a:fld id="{8E34CECA-D3CA-814F-978E-100D2244CBE1}" type="datetime1">
              <a:rPr lang="en-US" altLang="x-none"/>
              <a:pPr>
                <a:defRPr/>
              </a:pPr>
              <a:t>1/28/2024</a:t>
            </a:fld>
            <a:endParaRPr lang="en-US" altLang="x-none" dirty="0"/>
          </a:p>
        </p:txBody>
      </p:sp>
      <p:sp>
        <p:nvSpPr>
          <p:cNvPr id="8" name="Footer Placeholder 5">
            <a:extLst>
              <a:ext uri="{FF2B5EF4-FFF2-40B4-BE49-F238E27FC236}">
                <a16:creationId xmlns:a16="http://schemas.microsoft.com/office/drawing/2014/main" id="{CACCE1A2-5C56-EE40-8571-08D994E4E167}"/>
              </a:ext>
            </a:extLst>
          </p:cNvPr>
          <p:cNvSpPr>
            <a:spLocks noGrp="1"/>
          </p:cNvSpPr>
          <p:nvPr>
            <p:ph type="ftr" sz="quarter" idx="11"/>
          </p:nvPr>
        </p:nvSpPr>
        <p:spPr/>
        <p:txBody>
          <a:bodyPr/>
          <a:lstStyle>
            <a:lvl1pPr>
              <a:defRPr>
                <a:solidFill>
                  <a:schemeClr val="tx2"/>
                </a:solidFill>
              </a:defRPr>
            </a:lvl1pPr>
          </a:lstStyle>
          <a:p>
            <a:pPr>
              <a:defRPr/>
            </a:pPr>
            <a:endParaRPr lang="en-US" dirty="0"/>
          </a:p>
        </p:txBody>
      </p:sp>
      <p:sp>
        <p:nvSpPr>
          <p:cNvPr id="9" name="Slide Number Placeholder 6">
            <a:extLst>
              <a:ext uri="{FF2B5EF4-FFF2-40B4-BE49-F238E27FC236}">
                <a16:creationId xmlns:a16="http://schemas.microsoft.com/office/drawing/2014/main" id="{8D83550B-EB7D-F146-BB05-95FEF9211B96}"/>
              </a:ext>
            </a:extLst>
          </p:cNvPr>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71E35C1A-633A-8348-85E5-BAC37C6FACB7}" type="slidenum">
              <a:rPr lang="en-US" altLang="x-none"/>
              <a:pPr>
                <a:defRPr/>
              </a:pPr>
              <a:t>‹#›</a:t>
            </a:fld>
            <a:endParaRPr lang="en-US" altLang="x-none" dirty="0"/>
          </a:p>
        </p:txBody>
      </p:sp>
    </p:spTree>
    <p:extLst>
      <p:ext uri="{BB962C8B-B14F-4D97-AF65-F5344CB8AC3E}">
        <p14:creationId xmlns:p14="http://schemas.microsoft.com/office/powerpoint/2010/main" val="2557501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C198DBBF-FA6D-0643-828F-E209AC44172B}"/>
              </a:ext>
            </a:extLst>
          </p:cNvPr>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Freeform 5">
            <a:extLst>
              <a:ext uri="{FF2B5EF4-FFF2-40B4-BE49-F238E27FC236}">
                <a16:creationId xmlns:a16="http://schemas.microsoft.com/office/drawing/2014/main" id="{FB2401A9-DC66-544D-BEDC-185D7B87DF34}"/>
              </a:ext>
            </a:extLst>
          </p:cNvPr>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dirty="0"/>
              <a:t>Click icon to add picture</a:t>
            </a: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150CF4F9-5ED1-B549-86A4-7123A1A50F25}"/>
              </a:ext>
            </a:extLst>
          </p:cNvPr>
          <p:cNvSpPr>
            <a:spLocks noGrp="1"/>
          </p:cNvSpPr>
          <p:nvPr>
            <p:ph type="dt" sz="half" idx="15"/>
          </p:nvPr>
        </p:nvSpPr>
        <p:spPr>
          <a:xfrm rot="19140000">
            <a:off x="201613" y="5870575"/>
            <a:ext cx="2176462" cy="201613"/>
          </a:xfrm>
          <a:prstGeom prst="rect">
            <a:avLst/>
          </a:prstGeom>
        </p:spPr>
        <p:txBody>
          <a:bodyPr/>
          <a:lstStyle>
            <a:lvl1pPr>
              <a:defRPr/>
            </a:lvl1pPr>
          </a:lstStyle>
          <a:p>
            <a:pPr>
              <a:defRPr/>
            </a:pPr>
            <a:fld id="{6AC983EA-3A4C-6C4B-BBEB-A32D00542E45}" type="datetime1">
              <a:rPr lang="en-US" altLang="x-none"/>
              <a:pPr>
                <a:defRPr/>
              </a:pPr>
              <a:t>1/28/2024</a:t>
            </a:fld>
            <a:endParaRPr lang="en-US" altLang="x-none" dirty="0"/>
          </a:p>
        </p:txBody>
      </p:sp>
      <p:sp>
        <p:nvSpPr>
          <p:cNvPr id="8" name="Footer Placeholder 5">
            <a:extLst>
              <a:ext uri="{FF2B5EF4-FFF2-40B4-BE49-F238E27FC236}">
                <a16:creationId xmlns:a16="http://schemas.microsoft.com/office/drawing/2014/main" id="{5B1FD5E5-E708-9142-841B-5D74B8936A55}"/>
              </a:ext>
            </a:extLst>
          </p:cNvPr>
          <p:cNvSpPr>
            <a:spLocks noGrp="1"/>
          </p:cNvSpPr>
          <p:nvPr>
            <p:ph type="ftr" sz="quarter" idx="16"/>
          </p:nvPr>
        </p:nvSpPr>
        <p:spPr/>
        <p:txBody>
          <a:bodyPr/>
          <a:lstStyle>
            <a:lvl1pPr>
              <a:defRPr/>
            </a:lvl1pPr>
          </a:lstStyle>
          <a:p>
            <a:pPr>
              <a:defRPr/>
            </a:pPr>
            <a:endParaRPr lang="en-US" dirty="0"/>
          </a:p>
        </p:txBody>
      </p:sp>
      <p:sp>
        <p:nvSpPr>
          <p:cNvPr id="9" name="Slide Number Placeholder 6">
            <a:extLst>
              <a:ext uri="{FF2B5EF4-FFF2-40B4-BE49-F238E27FC236}">
                <a16:creationId xmlns:a16="http://schemas.microsoft.com/office/drawing/2014/main" id="{7EB53295-56DA-4A4C-A3FF-CCAB092234AA}"/>
              </a:ext>
            </a:extLst>
          </p:cNvPr>
          <p:cNvSpPr>
            <a:spLocks noGrp="1"/>
          </p:cNvSpPr>
          <p:nvPr>
            <p:ph type="sldNum" sz="quarter" idx="17"/>
          </p:nvPr>
        </p:nvSpPr>
        <p:spPr/>
        <p:txBody>
          <a:bodyPr/>
          <a:lstStyle>
            <a:lvl1pPr>
              <a:defRPr/>
            </a:lvl1pPr>
          </a:lstStyle>
          <a:p>
            <a:pPr>
              <a:defRPr/>
            </a:pPr>
            <a:fld id="{667F6D82-0771-C84D-A5D2-7248F9508713}" type="slidenum">
              <a:rPr lang="en-US" altLang="x-none"/>
              <a:pPr>
                <a:defRPr/>
              </a:pPr>
              <a:t>‹#›</a:t>
            </a:fld>
            <a:endParaRPr lang="en-US" altLang="x-none" dirty="0"/>
          </a:p>
        </p:txBody>
      </p:sp>
    </p:spTree>
    <p:extLst>
      <p:ext uri="{BB962C8B-B14F-4D97-AF65-F5344CB8AC3E}">
        <p14:creationId xmlns:p14="http://schemas.microsoft.com/office/powerpoint/2010/main" val="12613580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D14695-4A3E-8546-8FF0-A4AA2D4C506F}"/>
              </a:ext>
            </a:extLst>
          </p:cNvPr>
          <p:cNvSpPr>
            <a:spLocks noGrp="1"/>
          </p:cNvSpPr>
          <p:nvPr>
            <p:ph type="dt" sz="half" idx="10"/>
          </p:nvPr>
        </p:nvSpPr>
        <p:spPr>
          <a:xfrm rot="19140000">
            <a:off x="201613" y="5870575"/>
            <a:ext cx="2176462" cy="201613"/>
          </a:xfrm>
          <a:prstGeom prst="rect">
            <a:avLst/>
          </a:prstGeom>
        </p:spPr>
        <p:txBody>
          <a:bodyPr/>
          <a:lstStyle>
            <a:lvl1pPr>
              <a:defRPr/>
            </a:lvl1pPr>
          </a:lstStyle>
          <a:p>
            <a:pPr>
              <a:defRPr/>
            </a:pPr>
            <a:fld id="{6F1ABF1F-979E-0D43-BDB9-7A1662F1A3E4}" type="datetime1">
              <a:rPr lang="en-US" altLang="x-none"/>
              <a:pPr>
                <a:defRPr/>
              </a:pPr>
              <a:t>1/28/2024</a:t>
            </a:fld>
            <a:endParaRPr lang="en-US" altLang="x-none" dirty="0"/>
          </a:p>
        </p:txBody>
      </p:sp>
      <p:sp>
        <p:nvSpPr>
          <p:cNvPr id="5" name="Footer Placeholder 4">
            <a:extLst>
              <a:ext uri="{FF2B5EF4-FFF2-40B4-BE49-F238E27FC236}">
                <a16:creationId xmlns:a16="http://schemas.microsoft.com/office/drawing/2014/main" id="{8EA3B6EE-4ABE-5948-8F26-A328EE80FC0B}"/>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CEAADF22-12BB-4945-9563-46860BC246AA}"/>
              </a:ext>
            </a:extLst>
          </p:cNvPr>
          <p:cNvSpPr>
            <a:spLocks noGrp="1"/>
          </p:cNvSpPr>
          <p:nvPr>
            <p:ph type="sldNum" sz="quarter" idx="12"/>
          </p:nvPr>
        </p:nvSpPr>
        <p:spPr>
          <a:ln/>
        </p:spPr>
        <p:txBody>
          <a:bodyPr/>
          <a:lstStyle>
            <a:lvl1pPr>
              <a:defRPr/>
            </a:lvl1pPr>
          </a:lstStyle>
          <a:p>
            <a:pPr>
              <a:defRPr/>
            </a:pPr>
            <a:fld id="{62717720-BE6A-8A47-ABB2-1C0FCC5948D4}" type="slidenum">
              <a:rPr lang="en-US" altLang="x-none"/>
              <a:pPr>
                <a:defRPr/>
              </a:pPr>
              <a:t>‹#›</a:t>
            </a:fld>
            <a:endParaRPr lang="en-US" altLang="x-none" dirty="0"/>
          </a:p>
        </p:txBody>
      </p:sp>
    </p:spTree>
    <p:extLst>
      <p:ext uri="{BB962C8B-B14F-4D97-AF65-F5344CB8AC3E}">
        <p14:creationId xmlns:p14="http://schemas.microsoft.com/office/powerpoint/2010/main" val="29527016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C11C1-7FAF-0341-84E9-3F0C374EDE89}"/>
              </a:ext>
            </a:extLst>
          </p:cNvPr>
          <p:cNvSpPr>
            <a:spLocks noGrp="1"/>
          </p:cNvSpPr>
          <p:nvPr>
            <p:ph type="dt" sz="half" idx="10"/>
          </p:nvPr>
        </p:nvSpPr>
        <p:spPr>
          <a:xfrm rot="19140000">
            <a:off x="201613" y="5870575"/>
            <a:ext cx="2176462" cy="201613"/>
          </a:xfrm>
          <a:prstGeom prst="rect">
            <a:avLst/>
          </a:prstGeom>
        </p:spPr>
        <p:txBody>
          <a:bodyPr/>
          <a:lstStyle>
            <a:lvl1pPr>
              <a:defRPr/>
            </a:lvl1pPr>
          </a:lstStyle>
          <a:p>
            <a:pPr>
              <a:defRPr/>
            </a:pPr>
            <a:fld id="{7A6A0795-3871-5A40-80AC-8B6F9D70D997}" type="datetime1">
              <a:rPr lang="en-US" altLang="x-none"/>
              <a:pPr>
                <a:defRPr/>
              </a:pPr>
              <a:t>1/28/2024</a:t>
            </a:fld>
            <a:endParaRPr lang="en-US" altLang="x-none" dirty="0"/>
          </a:p>
        </p:txBody>
      </p:sp>
      <p:sp>
        <p:nvSpPr>
          <p:cNvPr id="5" name="Footer Placeholder 4">
            <a:extLst>
              <a:ext uri="{FF2B5EF4-FFF2-40B4-BE49-F238E27FC236}">
                <a16:creationId xmlns:a16="http://schemas.microsoft.com/office/drawing/2014/main" id="{6F405CDE-CC4E-AB43-AB95-0F54A0638819}"/>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657A378-73B8-9946-89FC-2ED4EDBA8133}"/>
              </a:ext>
            </a:extLst>
          </p:cNvPr>
          <p:cNvSpPr>
            <a:spLocks noGrp="1"/>
          </p:cNvSpPr>
          <p:nvPr>
            <p:ph type="sldNum" sz="quarter" idx="12"/>
          </p:nvPr>
        </p:nvSpPr>
        <p:spPr>
          <a:ln/>
        </p:spPr>
        <p:txBody>
          <a:bodyPr/>
          <a:lstStyle>
            <a:lvl1pPr>
              <a:defRPr/>
            </a:lvl1pPr>
          </a:lstStyle>
          <a:p>
            <a:pPr>
              <a:defRPr/>
            </a:pPr>
            <a:fld id="{D7AC9240-AF64-E640-9481-E6DCD1422F27}" type="slidenum">
              <a:rPr lang="en-US" altLang="x-none"/>
              <a:pPr>
                <a:defRPr/>
              </a:pPr>
              <a:t>‹#›</a:t>
            </a:fld>
            <a:endParaRPr lang="en-US" altLang="x-none" dirty="0"/>
          </a:p>
        </p:txBody>
      </p:sp>
    </p:spTree>
    <p:extLst>
      <p:ext uri="{BB962C8B-B14F-4D97-AF65-F5344CB8AC3E}">
        <p14:creationId xmlns:p14="http://schemas.microsoft.com/office/powerpoint/2010/main" val="768997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F737CE-FEB5-446D-BEAF-D9ABF3D43AD0}" type="datetimeFigureOut">
              <a:rPr lang="en-US" smtClean="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7E33B1-ABA7-4520-AF7E-8541B6F31162}" type="slidenum">
              <a:rPr lang="en-US" smtClean="0"/>
              <a:t>‹#›</a:t>
            </a:fld>
            <a:endParaRPr lang="en-US" dirty="0"/>
          </a:p>
        </p:txBody>
      </p:sp>
    </p:spTree>
    <p:extLst>
      <p:ext uri="{BB962C8B-B14F-4D97-AF65-F5344CB8AC3E}">
        <p14:creationId xmlns:p14="http://schemas.microsoft.com/office/powerpoint/2010/main" val="3388870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F737CE-FEB5-446D-BEAF-D9ABF3D43AD0}" type="datetimeFigureOut">
              <a:rPr lang="en-US" smtClean="0"/>
              <a:t>1/28/2024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7E33B1-ABA7-4520-AF7E-8541B6F31162}" type="slidenum">
              <a:rPr lang="en-US" smtClean="0"/>
              <a:t>‹#›</a:t>
            </a:fld>
            <a:endParaRPr lang="en-US" dirty="0"/>
          </a:p>
        </p:txBody>
      </p:sp>
    </p:spTree>
    <p:extLst>
      <p:ext uri="{BB962C8B-B14F-4D97-AF65-F5344CB8AC3E}">
        <p14:creationId xmlns:p14="http://schemas.microsoft.com/office/powerpoint/2010/main" val="3146629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F737CE-FEB5-446D-BEAF-D9ABF3D43AD0}" type="datetimeFigureOut">
              <a:rPr lang="en-US" smtClean="0"/>
              <a:t>1/28/2024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7E33B1-ABA7-4520-AF7E-8541B6F31162}" type="slidenum">
              <a:rPr lang="en-US" smtClean="0"/>
              <a:t>‹#›</a:t>
            </a:fld>
            <a:endParaRPr lang="en-US" dirty="0"/>
          </a:p>
        </p:txBody>
      </p:sp>
    </p:spTree>
    <p:extLst>
      <p:ext uri="{BB962C8B-B14F-4D97-AF65-F5344CB8AC3E}">
        <p14:creationId xmlns:p14="http://schemas.microsoft.com/office/powerpoint/2010/main" val="2303418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737CE-FEB5-446D-BEAF-D9ABF3D43AD0}" type="datetimeFigureOut">
              <a:rPr lang="en-US" smtClean="0"/>
              <a:t>1/28/2024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7E33B1-ABA7-4520-AF7E-8541B6F31162}" type="slidenum">
              <a:rPr lang="en-US" smtClean="0"/>
              <a:t>‹#›</a:t>
            </a:fld>
            <a:endParaRPr lang="en-US" dirty="0"/>
          </a:p>
        </p:txBody>
      </p:sp>
    </p:spTree>
    <p:extLst>
      <p:ext uri="{BB962C8B-B14F-4D97-AF65-F5344CB8AC3E}">
        <p14:creationId xmlns:p14="http://schemas.microsoft.com/office/powerpoint/2010/main" val="231611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F737CE-FEB5-446D-BEAF-D9ABF3D43AD0}" type="datetimeFigureOut">
              <a:rPr lang="en-US" smtClean="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7E33B1-ABA7-4520-AF7E-8541B6F31162}" type="slidenum">
              <a:rPr lang="en-US" smtClean="0"/>
              <a:t>‹#›</a:t>
            </a:fld>
            <a:endParaRPr lang="en-US" dirty="0"/>
          </a:p>
        </p:txBody>
      </p:sp>
    </p:spTree>
    <p:extLst>
      <p:ext uri="{BB962C8B-B14F-4D97-AF65-F5344CB8AC3E}">
        <p14:creationId xmlns:p14="http://schemas.microsoft.com/office/powerpoint/2010/main" val="411714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F737CE-FEB5-446D-BEAF-D9ABF3D43AD0}" type="datetimeFigureOut">
              <a:rPr lang="en-US" smtClean="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7E33B1-ABA7-4520-AF7E-8541B6F31162}" type="slidenum">
              <a:rPr lang="en-US" smtClean="0"/>
              <a:t>‹#›</a:t>
            </a:fld>
            <a:endParaRPr lang="en-US" dirty="0"/>
          </a:p>
        </p:txBody>
      </p:sp>
    </p:spTree>
    <p:extLst>
      <p:ext uri="{BB962C8B-B14F-4D97-AF65-F5344CB8AC3E}">
        <p14:creationId xmlns:p14="http://schemas.microsoft.com/office/powerpoint/2010/main" val="671991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theme" Target="../theme/theme17.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737CE-FEB5-446D-BEAF-D9ABF3D43AD0}" type="datetimeFigureOut">
              <a:rPr lang="en-US" smtClean="0"/>
              <a:t>1/28/2024</a:t>
            </a:fld>
            <a:endParaRPr lang="en-US" dirty="0"/>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33B1-ABA7-4520-AF7E-8541B6F31162}" type="slidenum">
              <a:rPr lang="en-US" smtClean="0"/>
              <a:t>‹#›</a:t>
            </a:fld>
            <a:endParaRPr lang="en-US" dirty="0"/>
          </a:p>
        </p:txBody>
      </p:sp>
    </p:spTree>
    <p:extLst>
      <p:ext uri="{BB962C8B-B14F-4D97-AF65-F5344CB8AC3E}">
        <p14:creationId xmlns:p14="http://schemas.microsoft.com/office/powerpoint/2010/main" val="3099615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737CE-FEB5-446D-BEAF-D9ABF3D43AD0}" type="datetimeFigureOut">
              <a:rPr lang="en-US" smtClean="0">
                <a:solidFill>
                  <a:prstClr val="black">
                    <a:tint val="75000"/>
                  </a:prstClr>
                </a:solidFill>
              </a:rPr>
              <a:pPr/>
              <a:t>1/28/2024</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33B1-ABA7-4520-AF7E-8541B6F311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3151863"/>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737CE-FEB5-446D-BEAF-D9ABF3D43AD0}" type="datetimeFigureOut">
              <a:rPr lang="en-US" smtClean="0">
                <a:solidFill>
                  <a:prstClr val="black">
                    <a:tint val="75000"/>
                  </a:prstClr>
                </a:solidFill>
              </a:rPr>
              <a:pPr/>
              <a:t>1/28/2024</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33B1-ABA7-4520-AF7E-8541B6F311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0220236"/>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737CE-FEB5-446D-BEAF-D9ABF3D43AD0}" type="datetimeFigureOut">
              <a:rPr lang="en-US" smtClean="0">
                <a:solidFill>
                  <a:prstClr val="black">
                    <a:tint val="75000"/>
                  </a:prstClr>
                </a:solidFill>
              </a:rPr>
              <a:pPr/>
              <a:t>1/28/2024</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33B1-ABA7-4520-AF7E-8541B6F311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7565381"/>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737CE-FEB5-446D-BEAF-D9ABF3D43AD0}" type="datetimeFigureOut">
              <a:rPr lang="en-US" smtClean="0">
                <a:solidFill>
                  <a:prstClr val="black">
                    <a:tint val="75000"/>
                  </a:prstClr>
                </a:solidFill>
              </a:rPr>
              <a:pPr/>
              <a:t>1/28/2024</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33B1-ABA7-4520-AF7E-8541B6F311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2948106"/>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737CE-FEB5-446D-BEAF-D9ABF3D43AD0}" type="datetimeFigureOut">
              <a:rPr lang="en-US" smtClean="0">
                <a:solidFill>
                  <a:prstClr val="black">
                    <a:tint val="75000"/>
                  </a:prstClr>
                </a:solidFill>
              </a:rPr>
              <a:pPr/>
              <a:t>1/28/2024</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33B1-ABA7-4520-AF7E-8541B6F311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3416686"/>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737CE-FEB5-446D-BEAF-D9ABF3D43AD0}" type="datetimeFigureOut">
              <a:rPr lang="en-US" smtClean="0">
                <a:solidFill>
                  <a:prstClr val="black">
                    <a:tint val="75000"/>
                  </a:prstClr>
                </a:solidFill>
              </a:rPr>
              <a:pPr/>
              <a:t>1/28/2024</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33B1-ABA7-4520-AF7E-8541B6F311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3244327"/>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737CE-FEB5-446D-BEAF-D9ABF3D43AD0}" type="datetimeFigureOut">
              <a:rPr lang="en-US" smtClean="0">
                <a:solidFill>
                  <a:prstClr val="black">
                    <a:tint val="75000"/>
                  </a:prstClr>
                </a:solidFill>
              </a:rPr>
              <a:pPr/>
              <a:t>1/28/2024</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33B1-ABA7-4520-AF7E-8541B6F311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213011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713EA9-1D54-B94B-8BDC-6B841670CC0E}"/>
              </a:ext>
            </a:extLst>
          </p:cNvPr>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34EDC196-EF3B-FB43-8716-DC39EA2EE119}"/>
              </a:ext>
            </a:extLst>
          </p:cNvPr>
          <p:cNvSpPr>
            <a:spLocks noGrp="1"/>
          </p:cNvSpPr>
          <p:nvPr>
            <p:ph type="body" idx="1"/>
          </p:nvPr>
        </p:nvSpPr>
        <p:spPr bwMode="auto">
          <a:xfrm>
            <a:off x="822325"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436D10DC-5E3C-BE43-92EF-6F11A60F49CF}"/>
              </a:ext>
            </a:extLst>
          </p:cNvPr>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eaLnBrk="1" fontAlgn="auto" hangingPunct="1">
              <a:spcBef>
                <a:spcPts val="0"/>
              </a:spcBef>
              <a:spcAft>
                <a:spcPts val="0"/>
              </a:spcAft>
              <a:defRPr sz="1000" cap="all" spc="200" baseline="0">
                <a:solidFill>
                  <a:srgbClr val="FFFFFF"/>
                </a:solidFill>
                <a:latin typeface="+mn-lt"/>
                <a:ea typeface="+mn-ea"/>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818E20B5-9B1A-7C49-BAAE-3B3B566DA784}"/>
              </a:ext>
            </a:extLst>
          </p:cNvPr>
          <p:cNvSpPr>
            <a:spLocks noGrp="1"/>
          </p:cNvSpPr>
          <p:nvPr>
            <p:ph type="sldNum" sz="quarter" idx="4"/>
          </p:nvPr>
        </p:nvSpPr>
        <p:spPr>
          <a:xfrm>
            <a:off x="8401050" y="6170613"/>
            <a:ext cx="503238" cy="503237"/>
          </a:xfrm>
          <a:prstGeom prst="ellipse">
            <a:avLst/>
          </a:prstGeom>
          <a:ln w="19050">
            <a:solidFill>
              <a:srgbClr val="FFFFFF"/>
            </a:solidFill>
          </a:ln>
        </p:spPr>
        <p:txBody>
          <a:bodyPr vert="horz" wrap="square" lIns="9144" tIns="9144" rIns="9144" bIns="9144" numCol="1" anchor="ctr" anchorCtr="0" compatLnSpc="1">
            <a:prstTxWarp prst="textNoShape">
              <a:avLst/>
            </a:prstTxWarp>
            <a:normAutofit/>
          </a:bodyPr>
          <a:lstStyle>
            <a:lvl1pPr algn="ctr" eaLnBrk="1" hangingPunct="1">
              <a:defRPr sz="1600">
                <a:solidFill>
                  <a:srgbClr val="FFFFFF"/>
                </a:solidFill>
                <a:latin typeface="Calibri" charset="0"/>
                <a:ea typeface="ＭＳ Ｐゴシック" charset="-128"/>
              </a:defRPr>
            </a:lvl1pPr>
          </a:lstStyle>
          <a:p>
            <a:pPr>
              <a:defRPr/>
            </a:pPr>
            <a:fld id="{8D2B1182-192B-574D-A45E-5407A4B60D05}" type="slidenum">
              <a:rPr lang="en-US" altLang="x-none"/>
              <a:pPr>
                <a:defRPr/>
              </a:pPr>
              <a:t>‹#›</a:t>
            </a:fld>
            <a:endParaRPr lang="en-US" altLang="x-none" dirty="0"/>
          </a:p>
        </p:txBody>
      </p:sp>
    </p:spTree>
    <p:extLst>
      <p:ext uri="{BB962C8B-B14F-4D97-AF65-F5344CB8AC3E}">
        <p14:creationId xmlns:p14="http://schemas.microsoft.com/office/powerpoint/2010/main" val="181245073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txStyles>
    <p:titleStyle>
      <a:lvl1pPr algn="l" rtl="0" eaLnBrk="0" fontAlgn="base" hangingPunct="0">
        <a:spcBef>
          <a:spcPct val="0"/>
        </a:spcBef>
        <a:spcAft>
          <a:spcPct val="0"/>
        </a:spcAft>
        <a:defRPr sz="2800" kern="1200" cap="all">
          <a:solidFill>
            <a:schemeClr val="tx1"/>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2800">
          <a:solidFill>
            <a:schemeClr val="tx1"/>
          </a:solidFill>
          <a:latin typeface="Calibri" pitchFamily="34" charset="0"/>
          <a:ea typeface="ＭＳ Ｐゴシック" pitchFamily="-109" charset="-128"/>
          <a:cs typeface="ＭＳ Ｐゴシック" pitchFamily="-109" charset="-128"/>
        </a:defRPr>
      </a:lvl2pPr>
      <a:lvl3pPr algn="l" rtl="0" eaLnBrk="0" fontAlgn="base" hangingPunct="0">
        <a:spcBef>
          <a:spcPct val="0"/>
        </a:spcBef>
        <a:spcAft>
          <a:spcPct val="0"/>
        </a:spcAft>
        <a:defRPr sz="2800">
          <a:solidFill>
            <a:schemeClr val="tx1"/>
          </a:solidFill>
          <a:latin typeface="Calibri" pitchFamily="34" charset="0"/>
          <a:ea typeface="ＭＳ Ｐゴシック" pitchFamily="-109" charset="-128"/>
          <a:cs typeface="ＭＳ Ｐゴシック" pitchFamily="-109" charset="-128"/>
        </a:defRPr>
      </a:lvl3pPr>
      <a:lvl4pPr algn="l" rtl="0" eaLnBrk="0" fontAlgn="base" hangingPunct="0">
        <a:spcBef>
          <a:spcPct val="0"/>
        </a:spcBef>
        <a:spcAft>
          <a:spcPct val="0"/>
        </a:spcAft>
        <a:defRPr sz="2800">
          <a:solidFill>
            <a:schemeClr val="tx1"/>
          </a:solidFill>
          <a:latin typeface="Calibri" pitchFamily="34" charset="0"/>
          <a:ea typeface="ＭＳ Ｐゴシック" pitchFamily="-109" charset="-128"/>
          <a:cs typeface="ＭＳ Ｐゴシック" pitchFamily="-109" charset="-128"/>
        </a:defRPr>
      </a:lvl4pPr>
      <a:lvl5pPr algn="l" rtl="0" eaLnBrk="0" fontAlgn="base" hangingPunct="0">
        <a:spcBef>
          <a:spcPct val="0"/>
        </a:spcBef>
        <a:spcAft>
          <a:spcPct val="0"/>
        </a:spcAft>
        <a:defRPr sz="2800">
          <a:solidFill>
            <a:schemeClr val="tx1"/>
          </a:solidFill>
          <a:latin typeface="Calibri" pitchFamily="34" charset="0"/>
          <a:ea typeface="ＭＳ Ｐゴシック" pitchFamily="-109" charset="-128"/>
          <a:cs typeface="ＭＳ Ｐゴシック" pitchFamily="-109" charset="-128"/>
        </a:defRPr>
      </a:lvl5pPr>
      <a:lvl6pPr marL="457200" algn="l" rtl="0" fontAlgn="base">
        <a:spcBef>
          <a:spcPct val="0"/>
        </a:spcBef>
        <a:spcAft>
          <a:spcPct val="0"/>
        </a:spcAft>
        <a:defRPr sz="2800">
          <a:solidFill>
            <a:schemeClr val="tx1"/>
          </a:solidFill>
          <a:latin typeface="Calibri" pitchFamily="34" charset="0"/>
        </a:defRPr>
      </a:lvl6pPr>
      <a:lvl7pPr marL="914400" algn="l" rtl="0" fontAlgn="base">
        <a:spcBef>
          <a:spcPct val="0"/>
        </a:spcBef>
        <a:spcAft>
          <a:spcPct val="0"/>
        </a:spcAft>
        <a:defRPr sz="2800">
          <a:solidFill>
            <a:schemeClr val="tx1"/>
          </a:solidFill>
          <a:latin typeface="Calibri" pitchFamily="34" charset="0"/>
        </a:defRPr>
      </a:lvl7pPr>
      <a:lvl8pPr marL="1371600" algn="l" rtl="0" fontAlgn="base">
        <a:spcBef>
          <a:spcPct val="0"/>
        </a:spcBef>
        <a:spcAft>
          <a:spcPct val="0"/>
        </a:spcAft>
        <a:defRPr sz="2800">
          <a:solidFill>
            <a:schemeClr val="tx1"/>
          </a:solidFill>
          <a:latin typeface="Calibri" pitchFamily="34" charset="0"/>
        </a:defRPr>
      </a:lvl8pPr>
      <a:lvl9pPr marL="1828800" algn="l" rtl="0" fontAlgn="base">
        <a:spcBef>
          <a:spcPct val="0"/>
        </a:spcBef>
        <a:spcAft>
          <a:spcPct val="0"/>
        </a:spcAft>
        <a:defRPr sz="2800">
          <a:solidFill>
            <a:schemeClr val="tx1"/>
          </a:solidFill>
          <a:latin typeface="Calibri" pitchFamily="34" charset="0"/>
        </a:defRPr>
      </a:lvl9pPr>
    </p:titleStyle>
    <p:bodyStyle>
      <a:lvl1pPr marL="342900" indent="-342900" algn="l" rtl="0" eaLnBrk="0" fontAlgn="base" hangingPunct="0">
        <a:spcBef>
          <a:spcPts val="800"/>
        </a:spcBef>
        <a:spcAft>
          <a:spcPct val="0"/>
        </a:spcAft>
        <a:buFont typeface="Arial" panose="020B0604020202020204" pitchFamily="34" charset="0"/>
        <a:defRPr sz="1600" b="1" kern="1200">
          <a:solidFill>
            <a:schemeClr val="tx1"/>
          </a:solidFill>
          <a:latin typeface="+mn-lt"/>
          <a:ea typeface="ＭＳ Ｐゴシック" pitchFamily="-109" charset="-128"/>
          <a:cs typeface="ＭＳ Ｐゴシック" pitchFamily="-109" charset="-128"/>
        </a:defRPr>
      </a:lvl1pPr>
      <a:lvl2pPr marL="1730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ＭＳ Ｐゴシック" pitchFamily="-109" charset="-128"/>
          <a:cs typeface="+mn-cs"/>
        </a:defRPr>
      </a:lvl2pPr>
      <a:lvl3pPr marL="4016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ＭＳ Ｐゴシック" pitchFamily="-109" charset="-128"/>
          <a:cs typeface="+mn-cs"/>
        </a:defRPr>
      </a:lvl3pPr>
      <a:lvl4pPr marL="6302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ＭＳ Ｐゴシック" pitchFamily="-109" charset="-128"/>
          <a:cs typeface="+mn-cs"/>
        </a:defRPr>
      </a:lvl4pPr>
      <a:lvl5pPr marL="8588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ＭＳ Ｐゴシック" pitchFamily="-109" charset="-128"/>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737CE-FEB5-446D-BEAF-D9ABF3D43AD0}" type="datetimeFigureOut">
              <a:rPr lang="en-US" smtClean="0">
                <a:solidFill>
                  <a:prstClr val="black">
                    <a:tint val="75000"/>
                  </a:prstClr>
                </a:solidFill>
              </a:rPr>
              <a:pPr/>
              <a:t>1/28/2024</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33B1-ABA7-4520-AF7E-8541B6F311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6566492"/>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737CE-FEB5-446D-BEAF-D9ABF3D43AD0}" type="datetimeFigureOut">
              <a:rPr lang="en-US" smtClean="0">
                <a:solidFill>
                  <a:prstClr val="black">
                    <a:tint val="75000"/>
                  </a:prstClr>
                </a:solidFill>
              </a:rPr>
              <a:pPr/>
              <a:t>1/28/2024</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33B1-ABA7-4520-AF7E-8541B6F311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9102802"/>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737CE-FEB5-446D-BEAF-D9ABF3D43AD0}" type="datetimeFigureOut">
              <a:rPr lang="en-US" smtClean="0">
                <a:solidFill>
                  <a:prstClr val="black">
                    <a:tint val="75000"/>
                  </a:prstClr>
                </a:solidFill>
              </a:rPr>
              <a:pPr/>
              <a:t>1/28/2024</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33B1-ABA7-4520-AF7E-8541B6F311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048882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737CE-FEB5-446D-BEAF-D9ABF3D43AD0}" type="datetimeFigureOut">
              <a:rPr lang="en-US" smtClean="0">
                <a:solidFill>
                  <a:prstClr val="black">
                    <a:tint val="75000"/>
                  </a:prstClr>
                </a:solidFill>
              </a:rPr>
              <a:pPr/>
              <a:t>1/28/2024</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33B1-ABA7-4520-AF7E-8541B6F311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558645"/>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737CE-FEB5-446D-BEAF-D9ABF3D43AD0}" type="datetimeFigureOut">
              <a:rPr lang="en-US" smtClean="0">
                <a:solidFill>
                  <a:prstClr val="black">
                    <a:tint val="75000"/>
                  </a:prstClr>
                </a:solidFill>
              </a:rPr>
              <a:pPr/>
              <a:t>1/28/2024</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33B1-ABA7-4520-AF7E-8541B6F311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9437247"/>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737CE-FEB5-446D-BEAF-D9ABF3D43AD0}" type="datetimeFigureOut">
              <a:rPr lang="en-US" smtClean="0">
                <a:solidFill>
                  <a:prstClr val="black">
                    <a:tint val="75000"/>
                  </a:prstClr>
                </a:solidFill>
              </a:rPr>
              <a:pPr/>
              <a:t>1/28/2024</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33B1-ABA7-4520-AF7E-8541B6F311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9966085"/>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737CE-FEB5-446D-BEAF-D9ABF3D43AD0}" type="datetimeFigureOut">
              <a:rPr lang="en-US" smtClean="0">
                <a:solidFill>
                  <a:prstClr val="black">
                    <a:tint val="75000"/>
                  </a:prstClr>
                </a:solidFill>
              </a:rPr>
              <a:pPr/>
              <a:t>1/28/2024</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33B1-ABA7-4520-AF7E-8541B6F311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3307044"/>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737CE-FEB5-446D-BEAF-D9ABF3D43AD0}" type="datetimeFigureOut">
              <a:rPr lang="en-US" smtClean="0">
                <a:solidFill>
                  <a:prstClr val="black">
                    <a:tint val="75000"/>
                  </a:prstClr>
                </a:solidFill>
              </a:rPr>
              <a:pPr/>
              <a:t>1/28/2024</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33B1-ABA7-4520-AF7E-8541B6F311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1456713"/>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hyperlink" Target="https://academic.oup.com/journals/pages/authors/language_services" TargetMode="Externa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hyperlink" Target="https://academic.oup.com/journals/pages/authors/preparing_your_manuscript/language_services" TargetMode="Externa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6A93F7D-7974-4934-A086-228F78BB41FE}"/>
              </a:ext>
            </a:extLst>
          </p:cNvPr>
          <p:cNvSpPr>
            <a:spLocks noGrp="1"/>
          </p:cNvSpPr>
          <p:nvPr>
            <p:ph type="title"/>
          </p:nvPr>
        </p:nvSpPr>
        <p:spPr>
          <a:xfrm>
            <a:off x="423206" y="353746"/>
            <a:ext cx="4375013" cy="2399728"/>
          </a:xfrm>
        </p:spPr>
        <p:txBody>
          <a:bodyPr vert="horz" lIns="91440" tIns="45720" rIns="91440" bIns="45720" rtlCol="0" anchor="b">
            <a:normAutofit fontScale="90000"/>
          </a:bodyPr>
          <a:lstStyle/>
          <a:p>
            <a:pPr algn="ctr"/>
            <a:r>
              <a:rPr lang="en-US" sz="2800" b="1" kern="1200" dirty="0">
                <a:solidFill>
                  <a:schemeClr val="tx1"/>
                </a:solidFill>
                <a:latin typeface="Aharoni" panose="02010803020104030203" pitchFamily="2" charset="-79"/>
                <a:cs typeface="Aharoni" panose="02010803020104030203" pitchFamily="2" charset="-79"/>
              </a:rPr>
              <a:t>Adding Your Findings to the Body of Knowledge: </a:t>
            </a:r>
            <a:br>
              <a:rPr lang="en-US" sz="2800" b="1" kern="1200" dirty="0">
                <a:solidFill>
                  <a:schemeClr val="tx1"/>
                </a:solidFill>
                <a:latin typeface="Aharoni" panose="02010803020104030203" pitchFamily="2" charset="-79"/>
                <a:cs typeface="Aharoni" panose="02010803020104030203" pitchFamily="2" charset="-79"/>
              </a:rPr>
            </a:br>
            <a:r>
              <a:rPr lang="en-US" sz="2800" b="1" kern="1200" dirty="0">
                <a:solidFill>
                  <a:schemeClr val="tx1"/>
                </a:solidFill>
                <a:latin typeface="Aharoni" panose="02010803020104030203" pitchFamily="2" charset="-79"/>
                <a:cs typeface="Aharoni" panose="02010803020104030203" pitchFamily="2" charset="-79"/>
              </a:rPr>
              <a:t>The Expectations, Roles and Processes Associated with Publishing in the Medical Literature</a:t>
            </a:r>
            <a:br>
              <a:rPr lang="en-US" sz="2800" b="1" kern="1200" dirty="0">
                <a:solidFill>
                  <a:schemeClr val="tx1"/>
                </a:solidFill>
                <a:latin typeface="Aharoni" panose="02010803020104030203" pitchFamily="2" charset="-79"/>
                <a:cs typeface="Aharoni" panose="02010803020104030203" pitchFamily="2" charset="-79"/>
              </a:rPr>
            </a:br>
            <a:endParaRPr lang="en-US" sz="2800" b="1" kern="1200" dirty="0">
              <a:solidFill>
                <a:schemeClr val="tx1"/>
              </a:solidFill>
              <a:latin typeface="Aharoni" panose="02010803020104030203" pitchFamily="2" charset="-79"/>
              <a:cs typeface="Aharoni" panose="02010803020104030203" pitchFamily="2" charset="-79"/>
            </a:endParaRPr>
          </a:p>
        </p:txBody>
      </p:sp>
      <p:sp>
        <p:nvSpPr>
          <p:cNvPr id="29" name="Rectangle 28">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descr="Issue Cover">
            <a:extLst>
              <a:ext uri="{FF2B5EF4-FFF2-40B4-BE49-F238E27FC236}">
                <a16:creationId xmlns:a16="http://schemas.microsoft.com/office/drawing/2014/main" id="{BC654F48-BFC9-42A8-A34F-DA9679D07F4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5306975" y="941001"/>
            <a:ext cx="3413819" cy="456698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156A7B73-D8BF-4322-A2A1-A4A70726110A}"/>
              </a:ext>
            </a:extLst>
          </p:cNvPr>
          <p:cNvSpPr txBox="1"/>
          <p:nvPr/>
        </p:nvSpPr>
        <p:spPr>
          <a:xfrm>
            <a:off x="6344253" y="4430767"/>
            <a:ext cx="2456847" cy="646331"/>
          </a:xfrm>
          <a:prstGeom prst="rect">
            <a:avLst/>
          </a:prstGeom>
          <a:noFill/>
        </p:spPr>
        <p:txBody>
          <a:bodyPr wrap="square">
            <a:spAutoFit/>
          </a:bodyPr>
          <a:lstStyle/>
          <a:p>
            <a:r>
              <a:rPr lang="en-US" sz="1200" dirty="0">
                <a:latin typeface="Arial Rounded MT Bold" panose="020F0704030504030204" pitchFamily="34" charset="0"/>
              </a:rPr>
              <a:t>Stephen W. Rothwell PhD</a:t>
            </a:r>
          </a:p>
          <a:p>
            <a:r>
              <a:rPr lang="en-US" sz="1200" dirty="0">
                <a:latin typeface="Arial Rounded MT Bold" panose="020F0704030504030204" pitchFamily="34" charset="0"/>
              </a:rPr>
              <a:t>Editor in Chief</a:t>
            </a:r>
          </a:p>
          <a:p>
            <a:r>
              <a:rPr lang="en-US" sz="1200" dirty="0">
                <a:latin typeface="Arial Rounded MT Bold" panose="020F0704030504030204" pitchFamily="34" charset="0"/>
              </a:rPr>
              <a:t>Military Medicine</a:t>
            </a:r>
            <a:endParaRPr lang="en-US" sz="1400" dirty="0">
              <a:latin typeface="Arial Rounded MT Bold" panose="020F0704030504030204" pitchFamily="34" charset="0"/>
            </a:endParaRPr>
          </a:p>
        </p:txBody>
      </p:sp>
      <p:pic>
        <p:nvPicPr>
          <p:cNvPr id="23" name="Content Placeholder 3">
            <a:extLst>
              <a:ext uri="{FF2B5EF4-FFF2-40B4-BE49-F238E27FC236}">
                <a16:creationId xmlns:a16="http://schemas.microsoft.com/office/drawing/2014/main" id="{F99748BA-6B4D-4423-8930-7F22A6440155}"/>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51595" y="3021013"/>
            <a:ext cx="4446624" cy="3334968"/>
          </a:xfrm>
        </p:spPr>
      </p:pic>
      <p:sp>
        <p:nvSpPr>
          <p:cNvPr id="24" name="TextBox 23">
            <a:extLst>
              <a:ext uri="{FF2B5EF4-FFF2-40B4-BE49-F238E27FC236}">
                <a16:creationId xmlns:a16="http://schemas.microsoft.com/office/drawing/2014/main" id="{96995389-9E44-4E37-BB40-07C3D5DF720E}"/>
              </a:ext>
            </a:extLst>
          </p:cNvPr>
          <p:cNvSpPr txBox="1"/>
          <p:nvPr/>
        </p:nvSpPr>
        <p:spPr>
          <a:xfrm>
            <a:off x="333705" y="3031698"/>
            <a:ext cx="4446624" cy="923330"/>
          </a:xfrm>
          <a:prstGeom prst="rect">
            <a:avLst/>
          </a:prstGeom>
          <a:noFill/>
        </p:spPr>
        <p:txBody>
          <a:bodyPr wrap="square">
            <a:spAutoFit/>
          </a:bodyPr>
          <a:lstStyle/>
          <a:p>
            <a:pPr algn="ctr">
              <a:buNone/>
            </a:pPr>
            <a:r>
              <a:rPr lang="en-US" sz="1800" b="1" dirty="0">
                <a:solidFill>
                  <a:schemeClr val="bg1"/>
                </a:solidFill>
                <a:latin typeface="+mj-lt"/>
              </a:rPr>
              <a:t>14 February 2024</a:t>
            </a:r>
          </a:p>
          <a:p>
            <a:pPr algn="ctr">
              <a:buNone/>
            </a:pPr>
            <a:r>
              <a:rPr lang="en-US" b="1" dirty="0">
                <a:solidFill>
                  <a:schemeClr val="bg1"/>
                </a:solidFill>
                <a:latin typeface="+mj-lt"/>
              </a:rPr>
              <a:t>3:20pm – 4:20pm</a:t>
            </a:r>
            <a:endParaRPr lang="en-US" sz="1800" b="1" dirty="0">
              <a:solidFill>
                <a:schemeClr val="bg1"/>
              </a:solidFill>
              <a:latin typeface="+mj-lt"/>
            </a:endParaRPr>
          </a:p>
          <a:p>
            <a:pPr algn="ctr">
              <a:buNone/>
            </a:pPr>
            <a:r>
              <a:rPr lang="en-US" sz="1800" b="1" dirty="0">
                <a:solidFill>
                  <a:schemeClr val="bg1"/>
                </a:solidFill>
                <a:latin typeface="+mj-lt"/>
              </a:rPr>
              <a:t>National Harbor, MD</a:t>
            </a:r>
          </a:p>
        </p:txBody>
      </p:sp>
      <p:pic>
        <p:nvPicPr>
          <p:cNvPr id="25" name="Picture 2">
            <a:extLst>
              <a:ext uri="{FF2B5EF4-FFF2-40B4-BE49-F238E27FC236}">
                <a16:creationId xmlns:a16="http://schemas.microsoft.com/office/drawing/2014/main" id="{4C08C195-0488-4666-8F1B-3596B3EFB5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9237" y="5635767"/>
            <a:ext cx="19208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545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30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B37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2"/>
          <a:stretch>
            <a:fillRect/>
          </a:stretch>
        </p:blipFill>
        <p:spPr>
          <a:xfrm>
            <a:off x="6465356" y="3283288"/>
            <a:ext cx="1462672" cy="307160"/>
          </a:xfrm>
          <a:prstGeom prst="rect">
            <a:avLst/>
          </a:prstGeom>
        </p:spPr>
      </p:pic>
      <p:sp>
        <p:nvSpPr>
          <p:cNvPr id="6" name="TextBox 5">
            <a:extLst>
              <a:ext uri="{FF2B5EF4-FFF2-40B4-BE49-F238E27FC236}">
                <a16:creationId xmlns:a16="http://schemas.microsoft.com/office/drawing/2014/main" id="{FD5C00A8-656A-4F7C-96F8-93A843F8F514}"/>
              </a:ext>
            </a:extLst>
          </p:cNvPr>
          <p:cNvSpPr txBox="1"/>
          <p:nvPr/>
        </p:nvSpPr>
        <p:spPr>
          <a:xfrm>
            <a:off x="357965" y="1449647"/>
            <a:ext cx="5936773" cy="4952638"/>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Invaluable process of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formulating an answerable question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reviewing pertinent literature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gathering and evaluating data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drawing conclusions based upon the results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discussing their significance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Advancing knowledge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Information sharing - dissemination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Provide outcomes basis for changes in military/federal healthcare policies or practices</a:t>
            </a:r>
          </a:p>
        </p:txBody>
      </p:sp>
      <p:sp>
        <p:nvSpPr>
          <p:cNvPr id="10" name="TextBox 9">
            <a:extLst>
              <a:ext uri="{FF2B5EF4-FFF2-40B4-BE49-F238E27FC236}">
                <a16:creationId xmlns:a16="http://schemas.microsoft.com/office/drawing/2014/main" id="{D3492D4E-C85C-4889-8EE5-44F0C0015E57}"/>
              </a:ext>
            </a:extLst>
          </p:cNvPr>
          <p:cNvSpPr txBox="1"/>
          <p:nvPr/>
        </p:nvSpPr>
        <p:spPr>
          <a:xfrm>
            <a:off x="545335" y="554948"/>
            <a:ext cx="5936772" cy="707886"/>
          </a:xfrm>
          <a:prstGeom prst="rect">
            <a:avLst/>
          </a:prstGeom>
          <a:noFill/>
        </p:spPr>
        <p:txBody>
          <a:bodyPr wrap="square">
            <a:spAutoFit/>
          </a:bodyPr>
          <a:lstStyle/>
          <a:p>
            <a:r>
              <a:rPr kumimoji="0" lang="en-US" sz="4000" b="0" i="1"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t>Why should we publish?</a:t>
            </a:r>
            <a:endParaRPr lang="en-US" dirty="0"/>
          </a:p>
        </p:txBody>
      </p:sp>
    </p:spTree>
    <p:extLst>
      <p:ext uri="{BB962C8B-B14F-4D97-AF65-F5344CB8AC3E}">
        <p14:creationId xmlns:p14="http://schemas.microsoft.com/office/powerpoint/2010/main" val="1244543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30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B37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2"/>
          <a:stretch>
            <a:fillRect/>
          </a:stretch>
        </p:blipFill>
        <p:spPr>
          <a:xfrm>
            <a:off x="6465356" y="3283288"/>
            <a:ext cx="1462672" cy="307160"/>
          </a:xfrm>
          <a:prstGeom prst="rect">
            <a:avLst/>
          </a:prstGeom>
        </p:spPr>
      </p:pic>
      <p:sp>
        <p:nvSpPr>
          <p:cNvPr id="9" name="Rectangle 3">
            <a:extLst>
              <a:ext uri="{FF2B5EF4-FFF2-40B4-BE49-F238E27FC236}">
                <a16:creationId xmlns:a16="http://schemas.microsoft.com/office/drawing/2014/main" id="{3C337C97-B7AA-4433-B385-E0FBB8878C85}"/>
              </a:ext>
            </a:extLst>
          </p:cNvPr>
          <p:cNvSpPr>
            <a:spLocks noGrp="1" noChangeArrowheads="1"/>
          </p:cNvSpPr>
          <p:nvPr>
            <p:ph idx="1"/>
          </p:nvPr>
        </p:nvSpPr>
        <p:spPr>
          <a:xfrm>
            <a:off x="198992" y="1895068"/>
            <a:ext cx="7886700" cy="4351338"/>
          </a:xfrm>
        </p:spPr>
        <p:txBody>
          <a:bodyPr>
            <a:normAutofit lnSpcReduction="10000"/>
          </a:bodyPr>
          <a:lstStyle/>
          <a:p>
            <a:pPr eaLnBrk="1" hangingPunct="1">
              <a:lnSpc>
                <a:spcPct val="90000"/>
              </a:lnSpc>
            </a:pPr>
            <a:r>
              <a:rPr lang="en-US" sz="2400" dirty="0"/>
              <a:t>Provide a </a:t>
            </a:r>
            <a:r>
              <a:rPr lang="en-US" sz="2400" u="sng" dirty="0"/>
              <a:t>searchable, referenced </a:t>
            </a:r>
            <a:r>
              <a:rPr lang="en-US" sz="2400" dirty="0"/>
              <a:t>record of findings</a:t>
            </a:r>
          </a:p>
          <a:p>
            <a:pPr eaLnBrk="1" hangingPunct="1">
              <a:lnSpc>
                <a:spcPct val="90000"/>
              </a:lnSpc>
            </a:pPr>
            <a:r>
              <a:rPr lang="en-US" sz="2400" dirty="0"/>
              <a:t>Promotion and/or career advancement</a:t>
            </a:r>
          </a:p>
          <a:p>
            <a:pPr eaLnBrk="1" hangingPunct="1">
              <a:lnSpc>
                <a:spcPct val="90000"/>
              </a:lnSpc>
            </a:pPr>
            <a:r>
              <a:rPr lang="en-US" sz="2400" dirty="0"/>
              <a:t>Validation of productivity</a:t>
            </a:r>
          </a:p>
          <a:p>
            <a:pPr lvl="2" eaLnBrk="1" hangingPunct="1">
              <a:lnSpc>
                <a:spcPct val="90000"/>
              </a:lnSpc>
            </a:pPr>
            <a:r>
              <a:rPr lang="en-US" sz="2400" dirty="0"/>
              <a:t>Curriculum vitae enhancement</a:t>
            </a:r>
          </a:p>
          <a:p>
            <a:pPr lvl="2" eaLnBrk="1" hangingPunct="1">
              <a:lnSpc>
                <a:spcPct val="90000"/>
              </a:lnSpc>
            </a:pPr>
            <a:r>
              <a:rPr lang="en-US" sz="2400" dirty="0"/>
              <a:t>Annual performance review</a:t>
            </a:r>
          </a:p>
          <a:p>
            <a:pPr lvl="2"/>
            <a:r>
              <a:rPr lang="en-US" sz="2400" dirty="0"/>
              <a:t>Contribution to the effectiveness of </a:t>
            </a:r>
          </a:p>
          <a:p>
            <a:pPr marL="914400" lvl="2" indent="0">
              <a:buNone/>
            </a:pPr>
            <a:r>
              <a:rPr lang="en-US" sz="2400" dirty="0"/>
              <a:t>    the “team”</a:t>
            </a:r>
          </a:p>
          <a:p>
            <a:r>
              <a:rPr lang="en-US" sz="2400" dirty="0"/>
              <a:t>Mentoring/transferring of “corporate knowledge”</a:t>
            </a:r>
          </a:p>
          <a:p>
            <a:pPr marL="0" indent="0">
              <a:buNone/>
            </a:pPr>
            <a:r>
              <a:rPr lang="en-US" sz="2400" dirty="0"/>
              <a:t>    to colleagues and mentees</a:t>
            </a:r>
          </a:p>
          <a:p>
            <a:pPr eaLnBrk="1" hangingPunct="1">
              <a:lnSpc>
                <a:spcPct val="90000"/>
              </a:lnSpc>
            </a:pPr>
            <a:r>
              <a:rPr lang="en-US" sz="2400" dirty="0"/>
              <a:t>Expanding the boundaries of scientific knowledge</a:t>
            </a:r>
          </a:p>
          <a:p>
            <a:r>
              <a:rPr lang="en-US" sz="2400" dirty="0"/>
              <a:t>Supplement the current experts in field</a:t>
            </a:r>
          </a:p>
          <a:p>
            <a:pPr eaLnBrk="1" hangingPunct="1">
              <a:lnSpc>
                <a:spcPct val="90000"/>
              </a:lnSpc>
            </a:pPr>
            <a:endParaRPr lang="en-US" sz="2400" dirty="0"/>
          </a:p>
          <a:p>
            <a:pPr lvl="1" eaLnBrk="1" hangingPunct="1">
              <a:lnSpc>
                <a:spcPct val="90000"/>
              </a:lnSpc>
            </a:pPr>
            <a:endParaRPr lang="en-US" sz="2400" dirty="0"/>
          </a:p>
        </p:txBody>
      </p:sp>
      <p:sp>
        <p:nvSpPr>
          <p:cNvPr id="10" name="Rectangle 2">
            <a:extLst>
              <a:ext uri="{FF2B5EF4-FFF2-40B4-BE49-F238E27FC236}">
                <a16:creationId xmlns:a16="http://schemas.microsoft.com/office/drawing/2014/main" id="{F55DB5B5-5B3F-4030-8E51-612900ED648B}"/>
              </a:ext>
            </a:extLst>
          </p:cNvPr>
          <p:cNvSpPr>
            <a:spLocks noGrp="1" noChangeArrowheads="1"/>
          </p:cNvSpPr>
          <p:nvPr>
            <p:ph type="title"/>
          </p:nvPr>
        </p:nvSpPr>
        <p:spPr>
          <a:xfrm>
            <a:off x="0" y="89216"/>
            <a:ext cx="7886700" cy="1325563"/>
          </a:xfrm>
        </p:spPr>
        <p:txBody>
          <a:bodyPr>
            <a:normAutofit/>
          </a:bodyPr>
          <a:lstStyle/>
          <a:p>
            <a:pPr eaLnBrk="1" hangingPunct="1"/>
            <a:r>
              <a:rPr lang="en-US" sz="3200" dirty="0">
                <a:latin typeface="Comic Sans MS" panose="030F0702030302020204" pitchFamily="66" charset="0"/>
              </a:rPr>
              <a:t>Why should “</a:t>
            </a:r>
            <a:r>
              <a:rPr lang="en-US" sz="3200" dirty="0">
                <a:solidFill>
                  <a:srgbClr val="FF0000"/>
                </a:solidFill>
                <a:latin typeface="Comic Sans MS" panose="030F0702030302020204" pitchFamily="66" charset="0"/>
              </a:rPr>
              <a:t>YOU</a:t>
            </a:r>
            <a:r>
              <a:rPr lang="en-US" sz="3200" dirty="0">
                <a:latin typeface="Comic Sans MS" panose="030F0702030302020204" pitchFamily="66" charset="0"/>
              </a:rPr>
              <a:t>” want to publish?</a:t>
            </a:r>
          </a:p>
        </p:txBody>
      </p:sp>
    </p:spTree>
    <p:extLst>
      <p:ext uri="{BB962C8B-B14F-4D97-AF65-F5344CB8AC3E}">
        <p14:creationId xmlns:p14="http://schemas.microsoft.com/office/powerpoint/2010/main" val="3572348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30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B37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2"/>
          <a:stretch>
            <a:fillRect/>
          </a:stretch>
        </p:blipFill>
        <p:spPr>
          <a:xfrm>
            <a:off x="6465356" y="3283288"/>
            <a:ext cx="1462672" cy="307160"/>
          </a:xfrm>
          <a:prstGeom prst="rect">
            <a:avLst/>
          </a:prstGeom>
        </p:spPr>
      </p:pic>
      <p:sp>
        <p:nvSpPr>
          <p:cNvPr id="6" name="Rectangle 2"/>
          <p:cNvSpPr>
            <a:spLocks noGrp="1" noChangeArrowheads="1"/>
          </p:cNvSpPr>
          <p:nvPr>
            <p:ph type="title"/>
          </p:nvPr>
        </p:nvSpPr>
        <p:spPr>
          <a:xfrm>
            <a:off x="0" y="494949"/>
            <a:ext cx="7189435" cy="1636746"/>
          </a:xfrm>
        </p:spPr>
        <p:txBody>
          <a:bodyPr>
            <a:normAutofit fontScale="90000"/>
          </a:bodyPr>
          <a:lstStyle/>
          <a:p>
            <a:pPr algn="ctr" eaLnBrk="1" hangingPunct="1"/>
            <a:br>
              <a:rPr lang="en-US" sz="2700" dirty="0">
                <a:latin typeface="+mn-lt"/>
              </a:rPr>
            </a:br>
            <a:r>
              <a:rPr lang="en-US" sz="3100" dirty="0">
                <a:latin typeface="Comic Sans MS" panose="030F0702030302020204" pitchFamily="66" charset="0"/>
              </a:rPr>
              <a:t>Selecting best journal for your article</a:t>
            </a:r>
            <a:br>
              <a:rPr lang="en-US" sz="2700" dirty="0"/>
            </a:br>
            <a:r>
              <a:rPr lang="en-US" sz="3000" dirty="0"/>
              <a:t>								</a:t>
            </a:r>
            <a:endParaRPr lang="en-US" sz="1600" b="1" i="1" dirty="0"/>
          </a:p>
        </p:txBody>
      </p:sp>
      <p:sp>
        <p:nvSpPr>
          <p:cNvPr id="2" name="TextBox 1">
            <a:extLst>
              <a:ext uri="{FF2B5EF4-FFF2-40B4-BE49-F238E27FC236}">
                <a16:creationId xmlns:a16="http://schemas.microsoft.com/office/drawing/2014/main" id="{E76BC1F9-6675-4CB2-A984-907DD65D1E81}"/>
              </a:ext>
            </a:extLst>
          </p:cNvPr>
          <p:cNvSpPr txBox="1"/>
          <p:nvPr/>
        </p:nvSpPr>
        <p:spPr>
          <a:xfrm>
            <a:off x="739793" y="2401200"/>
            <a:ext cx="5113432" cy="2071336"/>
          </a:xfrm>
          <a:prstGeom prst="rect">
            <a:avLst/>
          </a:prstGeom>
          <a:noFill/>
        </p:spPr>
        <p:txBody>
          <a:bodyPr wrap="square" rtlCol="0">
            <a:spAutoFit/>
          </a:bodyPr>
          <a:lstStyle/>
          <a:p>
            <a:pPr marR="0" lvl="1" algn="ctr" defTabSz="914400" rtl="0" eaLnBrk="1" fontAlgn="auto" latinLnBrk="0" hangingPunct="1">
              <a:lnSpc>
                <a:spcPct val="90000"/>
              </a:lnSpc>
              <a:spcBef>
                <a:spcPts val="500"/>
              </a:spcBef>
              <a:spcAft>
                <a:spcPts val="0"/>
              </a:spcAft>
              <a:buClrTx/>
              <a:buSzTx/>
              <a:tabLst/>
              <a:defRPr/>
            </a:pPr>
            <a:endParaRPr lang="en-US" sz="2400" dirty="0"/>
          </a:p>
          <a:p>
            <a:pPr marL="0" marR="0" lvl="0" indent="0" algn="ctr" defTabSz="914400" rtl="0" eaLnBrk="1" fontAlgn="auto" latinLnBrk="0" hangingPunct="1">
              <a:lnSpc>
                <a:spcPts val="1350"/>
              </a:lnSpc>
              <a:spcBef>
                <a:spcPts val="0"/>
              </a:spcBef>
              <a:spcAft>
                <a:spcPts val="0"/>
              </a:spcAft>
              <a:buClrTx/>
              <a:buSzTx/>
              <a:buFont typeface="Arial" panose="020B0604020202020204" pitchFamily="34" charset="0"/>
              <a:buNone/>
              <a:tabLst/>
              <a:defRPr/>
            </a:pPr>
            <a:r>
              <a:rPr lang="en-US" b="1" dirty="0">
                <a:latin typeface="Helvetica" panose="020B0604020202020204" pitchFamily="34" charset="0"/>
                <a:ea typeface="Times New Roman" panose="02020603050405020304" pitchFamily="18" charset="0"/>
                <a:cs typeface="Times New Roman" panose="02020603050405020304" pitchFamily="18" charset="0"/>
              </a:rPr>
              <a:t>Anthony J. LaPorta, COL (Ret), MD</a:t>
            </a:r>
          </a:p>
          <a:p>
            <a:pPr marL="0" marR="0" lvl="0" indent="0" algn="ctr" defTabSz="914400" rtl="0" eaLnBrk="1" fontAlgn="auto" latinLnBrk="0" hangingPunct="1">
              <a:lnSpc>
                <a:spcPts val="135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effectLst/>
              <a:uLnTx/>
              <a:uFillTx/>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ts val="135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effectLst/>
                <a:uLnTx/>
                <a:uFillTx/>
                <a:latin typeface="Helvetica" panose="020B0604020202020204" pitchFamily="34" charset="0"/>
                <a:ea typeface="Times New Roman" panose="02020603050405020304" pitchFamily="18" charset="0"/>
                <a:cs typeface="Times New Roman" panose="02020603050405020304" pitchFamily="18" charset="0"/>
              </a:rPr>
              <a:t>Associate Editor, Military Medicine</a:t>
            </a:r>
          </a:p>
          <a:p>
            <a:pPr marL="0" marR="0" lvl="0" indent="0" algn="ctr" defTabSz="914400" rtl="0" eaLnBrk="1" fontAlgn="auto" latinLnBrk="0" hangingPunct="1">
              <a:lnSpc>
                <a:spcPct val="100000"/>
              </a:lnSpc>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effectLst/>
              <a:uLnTx/>
              <a:uFillTx/>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effectLst/>
                <a:uLnTx/>
                <a:uFillTx/>
                <a:latin typeface="Helvetica" panose="020B0604020202020204" pitchFamily="34" charset="0"/>
                <a:ea typeface="Times New Roman" panose="02020603050405020304" pitchFamily="18" charset="0"/>
                <a:cs typeface="Times New Roman" panose="02020603050405020304" pitchFamily="18" charset="0"/>
              </a:rPr>
              <a:t>Professor of Clinical Surgery</a:t>
            </a:r>
          </a:p>
          <a:p>
            <a:pPr marL="0" marR="0" lvl="0" indent="0" algn="ctr" defTabSz="914400" rtl="0" eaLnBrk="1" fontAlgn="auto" latinLnBrk="0" hangingPunct="1">
              <a:lnSpc>
                <a:spcPct val="100000"/>
              </a:lnSpc>
              <a:spcAft>
                <a:spcPts val="0"/>
              </a:spcAft>
              <a:buClrTx/>
              <a:buSzTx/>
              <a:buFont typeface="Arial" panose="020B0604020202020204" pitchFamily="34" charset="0"/>
              <a:buNone/>
              <a:tabLst/>
              <a:defRPr/>
            </a:pPr>
            <a:r>
              <a:rPr lang="en-US" dirty="0">
                <a:latin typeface="Helvetica" panose="020B0604020202020204" pitchFamily="34" charset="0"/>
                <a:ea typeface="Times New Roman" panose="02020603050405020304" pitchFamily="18" charset="0"/>
                <a:cs typeface="Times New Roman" panose="02020603050405020304" pitchFamily="18" charset="0"/>
              </a:rPr>
              <a:t>Rocky Vista College of Osteopathic Medicine</a:t>
            </a:r>
          </a:p>
          <a:p>
            <a:pPr marL="0" marR="0" lvl="0" indent="0" algn="ctr" defTabSz="914400" rtl="0" eaLnBrk="1" fontAlgn="auto" latinLnBrk="0" hangingPunct="1">
              <a:lnSpc>
                <a:spcPct val="100000"/>
              </a:lnSpc>
              <a:spcAft>
                <a:spcPts val="0"/>
              </a:spcAft>
              <a:buClrTx/>
              <a:buSzTx/>
              <a:buFont typeface="Arial" panose="020B0604020202020204" pitchFamily="34" charset="0"/>
              <a:buNone/>
              <a:tabLst/>
              <a:defRPr/>
            </a:pPr>
            <a:r>
              <a:rPr lang="en-US" dirty="0">
                <a:latin typeface="Helvetica" panose="020B0604020202020204" pitchFamily="34" charset="0"/>
                <a:ea typeface="Times New Roman" panose="02020603050405020304" pitchFamily="18" charset="0"/>
                <a:cs typeface="Times New Roman" panose="02020603050405020304" pitchFamily="18" charset="0"/>
              </a:rPr>
              <a:t>Billings, Montana</a:t>
            </a:r>
            <a:endParaRPr lang="en-US" dirty="0"/>
          </a:p>
        </p:txBody>
      </p:sp>
    </p:spTree>
    <p:extLst>
      <p:ext uri="{BB962C8B-B14F-4D97-AF65-F5344CB8AC3E}">
        <p14:creationId xmlns:p14="http://schemas.microsoft.com/office/powerpoint/2010/main" val="857839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30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B37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2"/>
          <a:stretch>
            <a:fillRect/>
          </a:stretch>
        </p:blipFill>
        <p:spPr>
          <a:xfrm>
            <a:off x="6465356" y="3283288"/>
            <a:ext cx="1462672" cy="307160"/>
          </a:xfrm>
          <a:prstGeom prst="rect">
            <a:avLst/>
          </a:prstGeom>
        </p:spPr>
      </p:pic>
      <p:sp>
        <p:nvSpPr>
          <p:cNvPr id="5" name="Rectangle 3"/>
          <p:cNvSpPr>
            <a:spLocks noGrp="1" noChangeArrowheads="1"/>
          </p:cNvSpPr>
          <p:nvPr>
            <p:ph idx="1"/>
          </p:nvPr>
        </p:nvSpPr>
        <p:spPr>
          <a:xfrm>
            <a:off x="457201" y="2055302"/>
            <a:ext cx="5921654" cy="4307749"/>
          </a:xfrm>
        </p:spPr>
        <p:txBody>
          <a:bodyPr>
            <a:normAutofit/>
          </a:bodyPr>
          <a:lstStyle/>
          <a:p>
            <a:pPr lvl="0" eaLnBrk="1" hangingPunct="1">
              <a:lnSpc>
                <a:spcPct val="120000"/>
              </a:lnSpc>
              <a:spcAft>
                <a:spcPts val="600"/>
              </a:spcAft>
            </a:pPr>
            <a:r>
              <a:rPr lang="en-US" sz="2400" dirty="0"/>
              <a:t>Publishing a scholarly article is a major step in developing as a professional.</a:t>
            </a:r>
            <a:endParaRPr kumimoji="0" lang="en-US" altLang="en-US" sz="2400" b="0" i="0" u="none" strike="noStrike" cap="none" normalizeH="0" baseline="0" dirty="0">
              <a:ln>
                <a:noFill/>
              </a:ln>
              <a:effectLst/>
              <a:latin typeface="+mn-lt"/>
            </a:endParaRPr>
          </a:p>
          <a:p>
            <a:pPr lvl="0" eaLnBrk="1" hangingPunct="1">
              <a:lnSpc>
                <a:spcPct val="120000"/>
              </a:lnSpc>
              <a:spcAft>
                <a:spcPts val="600"/>
              </a:spcAft>
            </a:pPr>
            <a:r>
              <a:rPr kumimoji="0" lang="en-US" altLang="en-US" sz="2400" b="0" i="0" u="none" strike="noStrike" cap="none" normalizeH="0" baseline="0" dirty="0">
                <a:ln>
                  <a:noFill/>
                </a:ln>
                <a:effectLst/>
                <a:latin typeface="+mn-lt"/>
              </a:rPr>
              <a:t>A bad journal can hurt your future</a:t>
            </a:r>
          </a:p>
          <a:p>
            <a:pPr lvl="0" eaLnBrk="1" hangingPunct="1">
              <a:lnSpc>
                <a:spcPct val="120000"/>
              </a:lnSpc>
              <a:spcAft>
                <a:spcPts val="600"/>
              </a:spcAft>
            </a:pPr>
            <a:r>
              <a:rPr lang="en-US" altLang="en-US" sz="2400" dirty="0"/>
              <a:t>Once your paper is published, it is very difficult to unpublish</a:t>
            </a:r>
            <a:endParaRPr kumimoji="0" lang="en-US" altLang="en-US" sz="2400" b="0" i="0" u="none" strike="noStrike" cap="none" normalizeH="0" baseline="0" dirty="0">
              <a:ln>
                <a:noFill/>
              </a:ln>
              <a:effectLst/>
              <a:latin typeface="+mn-lt"/>
            </a:endParaRPr>
          </a:p>
        </p:txBody>
      </p:sp>
      <p:sp>
        <p:nvSpPr>
          <p:cNvPr id="6" name="Rectangle 2"/>
          <p:cNvSpPr>
            <a:spLocks noGrp="1" noChangeArrowheads="1"/>
          </p:cNvSpPr>
          <p:nvPr>
            <p:ph type="title"/>
          </p:nvPr>
        </p:nvSpPr>
        <p:spPr>
          <a:xfrm>
            <a:off x="628650" y="494949"/>
            <a:ext cx="6240677" cy="1636746"/>
          </a:xfrm>
        </p:spPr>
        <p:txBody>
          <a:bodyPr>
            <a:normAutofit fontScale="90000"/>
          </a:bodyPr>
          <a:lstStyle/>
          <a:p>
            <a:pPr eaLnBrk="1" hangingPunct="1"/>
            <a:br>
              <a:rPr lang="en-US" sz="2700" dirty="0">
                <a:latin typeface="+mn-lt"/>
              </a:rPr>
            </a:br>
            <a:br>
              <a:rPr lang="en-US" sz="2700" dirty="0">
                <a:latin typeface="+mn-lt"/>
              </a:rPr>
            </a:br>
            <a:r>
              <a:rPr lang="en-US" sz="3600" dirty="0">
                <a:latin typeface="Comic Sans MS" panose="030F0702030302020204" pitchFamily="66" charset="0"/>
              </a:rPr>
              <a:t>Selecting best journal for your article</a:t>
            </a:r>
            <a:br>
              <a:rPr lang="en-US" sz="3600" dirty="0"/>
            </a:br>
            <a:br>
              <a:rPr lang="en-US" sz="3000" dirty="0"/>
            </a:br>
            <a:r>
              <a:rPr lang="en-US" sz="3000" dirty="0"/>
              <a:t>								</a:t>
            </a:r>
            <a:endParaRPr lang="en-US" sz="1600" b="1" i="1" dirty="0"/>
          </a:p>
        </p:txBody>
      </p:sp>
    </p:spTree>
    <p:extLst>
      <p:ext uri="{BB962C8B-B14F-4D97-AF65-F5344CB8AC3E}">
        <p14:creationId xmlns:p14="http://schemas.microsoft.com/office/powerpoint/2010/main" val="865624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1532861"/>
            <a:ext cx="569714" cy="428322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6"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8" y="1332124"/>
            <a:ext cx="361991" cy="4141061"/>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8" name="Freeform: Shape 37">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6" y="1334793"/>
            <a:ext cx="3000047" cy="394334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4" name="Title 3">
            <a:extLst>
              <a:ext uri="{FF2B5EF4-FFF2-40B4-BE49-F238E27FC236}">
                <a16:creationId xmlns:a16="http://schemas.microsoft.com/office/drawing/2014/main" id="{925797BC-BD45-0D49-A2E9-06DFE0095777}"/>
              </a:ext>
            </a:extLst>
          </p:cNvPr>
          <p:cNvSpPr>
            <a:spLocks noGrp="1"/>
          </p:cNvSpPr>
          <p:nvPr>
            <p:ph type="title"/>
          </p:nvPr>
        </p:nvSpPr>
        <p:spPr>
          <a:xfrm>
            <a:off x="701155" y="1593954"/>
            <a:ext cx="2541314" cy="3420728"/>
          </a:xfrm>
        </p:spPr>
        <p:txBody>
          <a:bodyPr>
            <a:normAutofit/>
          </a:bodyPr>
          <a:lstStyle/>
          <a:p>
            <a:r>
              <a:rPr lang="en-US" sz="3000" dirty="0">
                <a:solidFill>
                  <a:srgbClr val="FFFFFF"/>
                </a:solidFill>
              </a:rPr>
              <a:t>BE  AWARE OF PREDATOR JOURNALS!</a:t>
            </a:r>
          </a:p>
        </p:txBody>
      </p:sp>
      <p:sp>
        <p:nvSpPr>
          <p:cNvPr id="40"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7" y="1871476"/>
            <a:ext cx="4991698" cy="3938735"/>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7" name="Content Placeholder 4">
            <a:extLst>
              <a:ext uri="{FF2B5EF4-FFF2-40B4-BE49-F238E27FC236}">
                <a16:creationId xmlns:a16="http://schemas.microsoft.com/office/drawing/2014/main" id="{86B45559-2B2D-E44C-84C9-3C91A0F93737}"/>
              </a:ext>
            </a:extLst>
          </p:cNvPr>
          <p:cNvSpPr>
            <a:spLocks noGrp="1"/>
          </p:cNvSpPr>
          <p:nvPr>
            <p:ph idx="1"/>
          </p:nvPr>
        </p:nvSpPr>
        <p:spPr>
          <a:xfrm>
            <a:off x="3916397" y="2146964"/>
            <a:ext cx="4461623" cy="3250972"/>
          </a:xfrm>
        </p:spPr>
        <p:txBody>
          <a:bodyPr anchor="ctr">
            <a:normAutofit/>
          </a:bodyPr>
          <a:lstStyle/>
          <a:p>
            <a:r>
              <a:rPr lang="en-US" sz="1800" dirty="0">
                <a:solidFill>
                  <a:srgbClr val="FFFF00"/>
                </a:solidFill>
              </a:rPr>
              <a:t>Emails or websites have old salutations or hyperbolic language.</a:t>
            </a:r>
          </a:p>
          <a:p>
            <a:r>
              <a:rPr lang="en-US" sz="1800" dirty="0">
                <a:solidFill>
                  <a:srgbClr val="FFFF00"/>
                </a:solidFill>
              </a:rPr>
              <a:t>You are being recruited by a group that is not germane to your research</a:t>
            </a:r>
          </a:p>
          <a:p>
            <a:r>
              <a:rPr lang="en-US" sz="1800" dirty="0">
                <a:solidFill>
                  <a:srgbClr val="FFFF00"/>
                </a:solidFill>
              </a:rPr>
              <a:t>The journal, conference or publisher is very similar to an established group</a:t>
            </a:r>
          </a:p>
          <a:p>
            <a:r>
              <a:rPr lang="en-US" sz="1800" dirty="0">
                <a:solidFill>
                  <a:srgbClr val="FFFF00"/>
                </a:solidFill>
              </a:rPr>
              <a:t>Promises a quick review and early acceptance</a:t>
            </a:r>
          </a:p>
          <a:p>
            <a:r>
              <a:rPr lang="en-US" sz="1800" dirty="0">
                <a:solidFill>
                  <a:srgbClr val="FFFF00"/>
                </a:solidFill>
              </a:rPr>
              <a:t>You cannot verify the editorial staff.</a:t>
            </a:r>
          </a:p>
          <a:p>
            <a:r>
              <a:rPr lang="en-US" sz="1800" dirty="0">
                <a:solidFill>
                  <a:srgbClr val="FFFF00"/>
                </a:solidFill>
              </a:rPr>
              <a:t>Excessive cost for publication</a:t>
            </a:r>
          </a:p>
        </p:txBody>
      </p:sp>
      <p:sp>
        <p:nvSpPr>
          <p:cNvPr id="2" name="TextBox 1">
            <a:extLst>
              <a:ext uri="{FF2B5EF4-FFF2-40B4-BE49-F238E27FC236}">
                <a16:creationId xmlns:a16="http://schemas.microsoft.com/office/drawing/2014/main" id="{446698F8-352A-4DB4-AA90-88B272CC86B9}"/>
              </a:ext>
            </a:extLst>
          </p:cNvPr>
          <p:cNvSpPr txBox="1"/>
          <p:nvPr/>
        </p:nvSpPr>
        <p:spPr>
          <a:xfrm>
            <a:off x="4233709" y="568618"/>
            <a:ext cx="1980029" cy="646331"/>
          </a:xfrm>
          <a:prstGeom prst="rect">
            <a:avLst/>
          </a:prstGeom>
          <a:noFill/>
        </p:spPr>
        <p:txBody>
          <a:bodyPr wrap="none" rtlCol="0">
            <a:spAutoFit/>
          </a:bodyPr>
          <a:lstStyle/>
          <a:p>
            <a:r>
              <a:rPr lang="en-US" sz="3600" dirty="0">
                <a:solidFill>
                  <a:srgbClr val="FF0000"/>
                </a:solidFill>
                <a:latin typeface="Comic Sans MS" panose="030F0702030302020204" pitchFamily="66" charset="0"/>
              </a:rPr>
              <a:t>Warning</a:t>
            </a:r>
          </a:p>
        </p:txBody>
      </p:sp>
    </p:spTree>
    <p:extLst>
      <p:ext uri="{BB962C8B-B14F-4D97-AF65-F5344CB8AC3E}">
        <p14:creationId xmlns:p14="http://schemas.microsoft.com/office/powerpoint/2010/main" val="266480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endCondLst>
                                    <p:cond evt="onNext" delay="0">
                                      <p:tgtEl>
                                        <p:sldTgt/>
                                      </p:tgtEl>
                                    </p:cond>
                                  </p:endCondLst>
                                  <p:childTnLst>
                                    <p:animEffect transition="out" filter="fade">
                                      <p:cBhvr>
                                        <p:cTn id="6" dur="2000" tmFilter="0, 0; .2, .5; .8, .5; 1, 0"/>
                                        <p:tgtEl>
                                          <p:spTgt spid="2">
                                            <p:txEl>
                                              <p:pRg st="0" end="0"/>
                                            </p:txEl>
                                          </p:spTgt>
                                        </p:tgtEl>
                                      </p:cBhvr>
                                    </p:animEffect>
                                    <p:animScale>
                                      <p:cBhvr>
                                        <p:cTn id="7" dur="1000" autoRev="1" fill="hold"/>
                                        <p:tgtEl>
                                          <p:spTgt spid="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30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B37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2"/>
          <a:stretch>
            <a:fillRect/>
          </a:stretch>
        </p:blipFill>
        <p:spPr>
          <a:xfrm>
            <a:off x="6465356" y="3283288"/>
            <a:ext cx="1462672" cy="307160"/>
          </a:xfrm>
          <a:prstGeom prst="rect">
            <a:avLst/>
          </a:prstGeom>
        </p:spPr>
      </p:pic>
      <p:sp>
        <p:nvSpPr>
          <p:cNvPr id="5" name="Rectangle 3"/>
          <p:cNvSpPr>
            <a:spLocks noGrp="1" noChangeArrowheads="1"/>
          </p:cNvSpPr>
          <p:nvPr>
            <p:ph idx="1"/>
          </p:nvPr>
        </p:nvSpPr>
        <p:spPr>
          <a:xfrm>
            <a:off x="457200" y="2055303"/>
            <a:ext cx="6512011" cy="3951988"/>
          </a:xfrm>
        </p:spPr>
        <p:txBody>
          <a:bodyPr>
            <a:normAutofit/>
          </a:bodyPr>
          <a:lstStyle/>
          <a:p>
            <a:pPr eaLnBrk="1" hangingPunct="1">
              <a:lnSpc>
                <a:spcPct val="80000"/>
              </a:lnSpc>
            </a:pPr>
            <a:r>
              <a:rPr lang="en-US" sz="2800" dirty="0"/>
              <a:t>Know the journal – For </a:t>
            </a:r>
            <a:r>
              <a:rPr lang="en-US" sz="2800" i="1" dirty="0"/>
              <a:t>Military Medicine</a:t>
            </a:r>
            <a:r>
              <a:rPr lang="en-US" sz="2800" dirty="0"/>
              <a:t> topics include:</a:t>
            </a:r>
          </a:p>
          <a:p>
            <a:pPr lvl="1">
              <a:lnSpc>
                <a:spcPct val="100000"/>
              </a:lnSpc>
            </a:pPr>
            <a:r>
              <a:rPr lang="en-US" dirty="0"/>
              <a:t>Military and Federal health concerns</a:t>
            </a:r>
          </a:p>
          <a:p>
            <a:pPr lvl="1">
              <a:lnSpc>
                <a:spcPct val="100000"/>
              </a:lnSpc>
            </a:pPr>
            <a:r>
              <a:rPr lang="en-US" dirty="0"/>
              <a:t>Operational Medicine</a:t>
            </a:r>
          </a:p>
          <a:p>
            <a:pPr lvl="1">
              <a:lnSpc>
                <a:spcPct val="100000"/>
              </a:lnSpc>
            </a:pPr>
            <a:r>
              <a:rPr lang="en-US" dirty="0"/>
              <a:t>Public Health topics</a:t>
            </a:r>
          </a:p>
          <a:p>
            <a:pPr lvl="1">
              <a:lnSpc>
                <a:spcPct val="100000"/>
              </a:lnSpc>
            </a:pPr>
            <a:r>
              <a:rPr lang="en-US" dirty="0"/>
              <a:t>Nursing</a:t>
            </a:r>
          </a:p>
          <a:p>
            <a:pPr lvl="1">
              <a:lnSpc>
                <a:spcPct val="100000"/>
              </a:lnSpc>
            </a:pPr>
            <a:r>
              <a:rPr lang="en-US" dirty="0"/>
              <a:t>Allied Health professions</a:t>
            </a:r>
          </a:p>
          <a:p>
            <a:pPr lvl="1">
              <a:lnSpc>
                <a:spcPct val="100000"/>
              </a:lnSpc>
            </a:pPr>
            <a:r>
              <a:rPr lang="en-US" dirty="0"/>
              <a:t>International/NATO/Global Health Initiatives</a:t>
            </a:r>
          </a:p>
          <a:p>
            <a:pPr eaLnBrk="1" hangingPunct="1">
              <a:lnSpc>
                <a:spcPct val="80000"/>
              </a:lnSpc>
            </a:pPr>
            <a:endParaRPr lang="en-US" sz="2800" dirty="0"/>
          </a:p>
          <a:p>
            <a:pPr lvl="1" eaLnBrk="1" hangingPunct="1">
              <a:lnSpc>
                <a:spcPct val="80000"/>
              </a:lnSpc>
              <a:buFont typeface="Wingdings" pitchFamily="2" charset="2"/>
              <a:buNone/>
            </a:pPr>
            <a:endParaRPr lang="en-US" sz="2200" dirty="0"/>
          </a:p>
        </p:txBody>
      </p:sp>
      <p:sp>
        <p:nvSpPr>
          <p:cNvPr id="6" name="Rectangle 2"/>
          <p:cNvSpPr>
            <a:spLocks noGrp="1" noChangeArrowheads="1"/>
          </p:cNvSpPr>
          <p:nvPr>
            <p:ph type="title"/>
          </p:nvPr>
        </p:nvSpPr>
        <p:spPr>
          <a:xfrm>
            <a:off x="628650" y="494949"/>
            <a:ext cx="6240677" cy="1636746"/>
          </a:xfrm>
        </p:spPr>
        <p:txBody>
          <a:bodyPr>
            <a:normAutofit fontScale="90000"/>
          </a:bodyPr>
          <a:lstStyle/>
          <a:p>
            <a:pPr eaLnBrk="1" hangingPunct="1">
              <a:lnSpc>
                <a:spcPct val="100000"/>
              </a:lnSpc>
            </a:pPr>
            <a:br>
              <a:rPr lang="en-US" sz="2700" dirty="0">
                <a:latin typeface="+mn-lt"/>
              </a:rPr>
            </a:br>
            <a:br>
              <a:rPr lang="en-US" sz="2700" dirty="0">
                <a:latin typeface="+mn-lt"/>
              </a:rPr>
            </a:br>
            <a:r>
              <a:rPr lang="en-US" sz="3600" dirty="0">
                <a:latin typeface="Comic Sans MS" panose="030F0702030302020204" pitchFamily="66" charset="0"/>
              </a:rPr>
              <a:t>Selecting best journal for your article</a:t>
            </a:r>
            <a:br>
              <a:rPr lang="en-US" sz="3600" dirty="0"/>
            </a:br>
            <a:br>
              <a:rPr lang="en-US" sz="3000" dirty="0"/>
            </a:br>
            <a:r>
              <a:rPr lang="en-US" sz="3000" dirty="0"/>
              <a:t>								</a:t>
            </a:r>
            <a:endParaRPr lang="en-US" sz="1600" b="1" i="1" dirty="0"/>
          </a:p>
        </p:txBody>
      </p:sp>
    </p:spTree>
    <p:extLst>
      <p:ext uri="{BB962C8B-B14F-4D97-AF65-F5344CB8AC3E}">
        <p14:creationId xmlns:p14="http://schemas.microsoft.com/office/powerpoint/2010/main" val="4247834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30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B37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2"/>
          <a:stretch>
            <a:fillRect/>
          </a:stretch>
        </p:blipFill>
        <p:spPr>
          <a:xfrm>
            <a:off x="6465356" y="3283288"/>
            <a:ext cx="1462672" cy="307160"/>
          </a:xfrm>
          <a:prstGeom prst="rect">
            <a:avLst/>
          </a:prstGeom>
        </p:spPr>
      </p:pic>
      <p:sp>
        <p:nvSpPr>
          <p:cNvPr id="12" name="TextBox 11">
            <a:extLst>
              <a:ext uri="{FF2B5EF4-FFF2-40B4-BE49-F238E27FC236}">
                <a16:creationId xmlns:a16="http://schemas.microsoft.com/office/drawing/2014/main" id="{BB4C1399-7B5D-48BA-9FD4-F0C759693D2E}"/>
              </a:ext>
            </a:extLst>
          </p:cNvPr>
          <p:cNvSpPr txBox="1"/>
          <p:nvPr/>
        </p:nvSpPr>
        <p:spPr>
          <a:xfrm>
            <a:off x="728433" y="2282765"/>
            <a:ext cx="5401134" cy="3457357"/>
          </a:xfrm>
          <a:prstGeom prst="rect">
            <a:avLst/>
          </a:prstGeom>
          <a:noFill/>
        </p:spPr>
        <p:txBody>
          <a:bodyPr wrap="square">
            <a:spAutoFit/>
          </a:bodyPr>
          <a:lstStyle/>
          <a:p>
            <a:pPr marL="228600" marR="0" lvl="0" indent="-228600" algn="l" defTabSz="914400" rtl="0" eaLnBrk="1" fontAlgn="auto" latinLnBrk="0" hangingPunct="1">
              <a:spcBef>
                <a:spcPts val="1000"/>
              </a:spcBef>
              <a:spcAft>
                <a:spcPts val="600"/>
              </a:spcAft>
              <a:buClr>
                <a:srgbClr val="2DA2BF"/>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322BD"/>
                </a:solidFill>
                <a:effectLst/>
                <a:uLnTx/>
                <a:uFillTx/>
                <a:latin typeface="Calibri"/>
                <a:ea typeface="+mn-ea"/>
                <a:cs typeface="+mn-cs"/>
              </a:rPr>
              <a:t>Write to a general healthcare audience. </a:t>
            </a:r>
          </a:p>
          <a:p>
            <a:pPr marL="228600" marR="0" lvl="0" indent="-228600" algn="l" defTabSz="914400" rtl="0" eaLnBrk="1" fontAlgn="auto" latinLnBrk="0" hangingPunct="1">
              <a:spcBef>
                <a:spcPts val="1000"/>
              </a:spcBef>
              <a:spcAft>
                <a:spcPts val="600"/>
              </a:spcAft>
              <a:buClr>
                <a:srgbClr val="2DA2BF"/>
              </a:buClr>
              <a:buSzTx/>
              <a:buFont typeface="Arial" panose="020B0604020202020204" pitchFamily="34" charset="0"/>
              <a:buChar char="•"/>
              <a:tabLst/>
              <a:defRPr/>
            </a:pPr>
            <a:r>
              <a:rPr kumimoji="0" lang="en-US" sz="2400" b="0" i="1" u="none" strike="noStrike" kern="1200" cap="none" spc="0" normalizeH="0" baseline="0" noProof="0" dirty="0">
                <a:ln>
                  <a:noFill/>
                </a:ln>
                <a:solidFill>
                  <a:srgbClr val="0322BD"/>
                </a:solidFill>
                <a:effectLst/>
                <a:uLnTx/>
                <a:uFillTx/>
                <a:latin typeface="Calibri"/>
                <a:ea typeface="+mn-ea"/>
                <a:cs typeface="+mn-cs"/>
              </a:rPr>
              <a:t>Military Medicine</a:t>
            </a:r>
            <a:r>
              <a:rPr kumimoji="0" lang="en-US" sz="2400" b="1" i="1" u="none" strike="noStrike" kern="1200" cap="none" spc="0" normalizeH="0" baseline="0" noProof="0" dirty="0">
                <a:ln>
                  <a:noFill/>
                </a:ln>
                <a:solidFill>
                  <a:srgbClr val="0322BD"/>
                </a:solidFill>
                <a:effectLst/>
                <a:uLnTx/>
                <a:uFillTx/>
                <a:latin typeface="Calibri"/>
                <a:ea typeface="+mn-ea"/>
                <a:cs typeface="+mn-cs"/>
              </a:rPr>
              <a:t> </a:t>
            </a:r>
            <a:r>
              <a:rPr kumimoji="0" lang="en-US" sz="2400" b="0" i="0" u="none" strike="noStrike" kern="1200" cap="none" spc="0" normalizeH="0" baseline="0" noProof="0" dirty="0">
                <a:ln>
                  <a:noFill/>
                </a:ln>
                <a:solidFill>
                  <a:srgbClr val="0322BD"/>
                </a:solidFill>
                <a:effectLst/>
                <a:uLnTx/>
                <a:uFillTx/>
                <a:latin typeface="Calibri"/>
                <a:ea typeface="+mn-ea"/>
                <a:cs typeface="+mn-cs"/>
              </a:rPr>
              <a:t>is a mainstream professional journal whose readers come from all biomedical and healthcare disciplines. </a:t>
            </a:r>
          </a:p>
          <a:p>
            <a:pPr marL="228600" marR="0" lvl="0" indent="-228600" algn="l" defTabSz="914400" rtl="0" eaLnBrk="1" fontAlgn="auto" latinLnBrk="0" hangingPunct="1">
              <a:spcBef>
                <a:spcPts val="1000"/>
              </a:spcBef>
              <a:spcAft>
                <a:spcPts val="600"/>
              </a:spcAft>
              <a:buClr>
                <a:srgbClr val="2DA2BF"/>
              </a:buClr>
              <a:buSzTx/>
              <a:buFont typeface="Arial" panose="020B0604020202020204" pitchFamily="34" charset="0"/>
              <a:buChar char="•"/>
              <a:tabLst/>
              <a:defRPr/>
            </a:pPr>
            <a:r>
              <a:rPr kumimoji="0" lang="en-US" sz="2400" b="0" i="0" u="sng" strike="noStrike" kern="1200" cap="none" spc="0" normalizeH="0" baseline="0" noProof="0" dirty="0">
                <a:ln>
                  <a:noFill/>
                </a:ln>
                <a:solidFill>
                  <a:srgbClr val="FF0000"/>
                </a:solidFill>
                <a:effectLst/>
                <a:uLnTx/>
                <a:uFillTx/>
                <a:latin typeface="Calibri"/>
                <a:ea typeface="+mn-ea"/>
                <a:cs typeface="+mn-cs"/>
              </a:rPr>
              <a:t>Essential</a:t>
            </a:r>
            <a:r>
              <a:rPr kumimoji="0" lang="en-US" sz="2400" b="0" i="0" u="none" strike="noStrike" kern="1200" cap="none" spc="0" normalizeH="0" baseline="0" noProof="0" dirty="0">
                <a:ln>
                  <a:noFill/>
                </a:ln>
                <a:solidFill>
                  <a:srgbClr val="FF0000"/>
                </a:solidFill>
                <a:effectLst/>
                <a:uLnTx/>
                <a:uFillTx/>
                <a:latin typeface="Calibri"/>
                <a:ea typeface="+mn-ea"/>
                <a:cs typeface="+mn-cs"/>
              </a:rPr>
              <a:t> to follow the specific published Guidelines for Authors for a given journal </a:t>
            </a:r>
            <a:endParaRPr kumimoji="0" lang="en-US" sz="26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8DCD9D81-3E7D-4241-B69C-3F52FF139B9D}"/>
              </a:ext>
            </a:extLst>
          </p:cNvPr>
          <p:cNvSpPr txBox="1"/>
          <p:nvPr/>
        </p:nvSpPr>
        <p:spPr>
          <a:xfrm>
            <a:off x="400444" y="693082"/>
            <a:ext cx="6353504" cy="1077218"/>
          </a:xfrm>
          <a:prstGeom prst="rect">
            <a:avLst/>
          </a:prstGeom>
          <a:noFill/>
        </p:spPr>
        <p:txBody>
          <a:bodyPr wrap="square">
            <a:spAutoFit/>
          </a:bodyPr>
          <a:lstStyle/>
          <a:p>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t>Development of articles for a variety of healthcare audiences</a:t>
            </a:r>
            <a:endParaRPr lang="en-US" sz="3200" dirty="0">
              <a:latin typeface="Comic Sans MS" panose="030F0702030302020204" pitchFamily="66" charset="0"/>
            </a:endParaRPr>
          </a:p>
        </p:txBody>
      </p:sp>
    </p:spTree>
    <p:extLst>
      <p:ext uri="{BB962C8B-B14F-4D97-AF65-F5344CB8AC3E}">
        <p14:creationId xmlns:p14="http://schemas.microsoft.com/office/powerpoint/2010/main" val="52277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30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B37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2"/>
          <a:stretch>
            <a:fillRect/>
          </a:stretch>
        </p:blipFill>
        <p:spPr>
          <a:xfrm>
            <a:off x="6465356" y="3283288"/>
            <a:ext cx="1462672" cy="307160"/>
          </a:xfrm>
          <a:prstGeom prst="rect">
            <a:avLst/>
          </a:prstGeom>
        </p:spPr>
      </p:pic>
      <p:sp>
        <p:nvSpPr>
          <p:cNvPr id="6" name="TextBox 5">
            <a:extLst>
              <a:ext uri="{FF2B5EF4-FFF2-40B4-BE49-F238E27FC236}">
                <a16:creationId xmlns:a16="http://schemas.microsoft.com/office/drawing/2014/main" id="{257D9DB2-0FE6-4838-9D3D-3952E372C007}"/>
              </a:ext>
            </a:extLst>
          </p:cNvPr>
          <p:cNvSpPr txBox="1"/>
          <p:nvPr/>
        </p:nvSpPr>
        <p:spPr>
          <a:xfrm>
            <a:off x="387832" y="273496"/>
            <a:ext cx="6315666"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Development of articles for a variety of healthcare audiences</a:t>
            </a:r>
          </a:p>
        </p:txBody>
      </p:sp>
      <p:sp>
        <p:nvSpPr>
          <p:cNvPr id="8" name="TextBox 7">
            <a:extLst>
              <a:ext uri="{FF2B5EF4-FFF2-40B4-BE49-F238E27FC236}">
                <a16:creationId xmlns:a16="http://schemas.microsoft.com/office/drawing/2014/main" id="{3CCF00DA-4B20-4ED8-8BFA-783444187362}"/>
              </a:ext>
            </a:extLst>
          </p:cNvPr>
          <p:cNvSpPr txBox="1"/>
          <p:nvPr/>
        </p:nvSpPr>
        <p:spPr>
          <a:xfrm>
            <a:off x="293239" y="1873094"/>
            <a:ext cx="6082336" cy="3336811"/>
          </a:xfrm>
          <a:prstGeom prst="rect">
            <a:avLst/>
          </a:prstGeom>
          <a:noFill/>
        </p:spPr>
        <p:txBody>
          <a:bodyPr wrap="square">
            <a:spAutoFit/>
          </a:bodyPr>
          <a:lstStyle/>
          <a:p>
            <a:pPr marL="228600" marR="0" lvl="0" indent="-228600" algn="l" defTabSz="914400" rtl="0" eaLnBrk="1" fontAlgn="auto" latinLnBrk="0" hangingPunct="1">
              <a:spcBef>
                <a:spcPts val="1000"/>
              </a:spcBef>
              <a:spcAft>
                <a:spcPts val="600"/>
              </a:spcAft>
              <a:buClr>
                <a:srgbClr val="2DA2BF"/>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0322BD"/>
                </a:solidFill>
                <a:effectLst/>
                <a:uLnTx/>
                <a:uFillTx/>
                <a:latin typeface="Calibri"/>
                <a:ea typeface="+mn-ea"/>
                <a:cs typeface="+mn-cs"/>
              </a:rPr>
              <a:t>Conclusions must match the data presented in a precise fashion. </a:t>
            </a:r>
          </a:p>
          <a:p>
            <a:pPr marL="228600" marR="0" lvl="0" indent="-228600" algn="l" defTabSz="914400" rtl="0" eaLnBrk="1" fontAlgn="auto" latinLnBrk="0" hangingPunct="1">
              <a:spcBef>
                <a:spcPts val="1000"/>
              </a:spcBef>
              <a:spcAft>
                <a:spcPts val="600"/>
              </a:spcAft>
              <a:buClr>
                <a:srgbClr val="2DA2BF"/>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Scientific manuscripts should never be in the form of </a:t>
            </a:r>
          </a:p>
          <a:p>
            <a:pPr marL="800100" marR="0" lvl="1" indent="-342900" algn="l" defTabSz="914400" rtl="0" eaLnBrk="1" fontAlgn="auto" latinLnBrk="0" hangingPunct="1">
              <a:spcBef>
                <a:spcPts val="500"/>
              </a:spcBef>
              <a:spcAft>
                <a:spcPts val="600"/>
              </a:spcAft>
              <a:buClr>
                <a:srgbClr val="2DA2BF"/>
              </a:buClr>
              <a:buSzTx/>
              <a:buFont typeface="Courier New" panose="02070309020205020404" pitchFamily="49" charset="0"/>
              <a:buChar char="o"/>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a military after-action report	</a:t>
            </a:r>
          </a:p>
          <a:p>
            <a:pPr marL="800100" marR="0" lvl="1" indent="-342900" algn="l" defTabSz="914400" rtl="0" eaLnBrk="1" fontAlgn="auto" latinLnBrk="0" hangingPunct="1">
              <a:spcBef>
                <a:spcPts val="500"/>
              </a:spcBef>
              <a:spcAft>
                <a:spcPts val="600"/>
              </a:spcAft>
              <a:buClr>
                <a:srgbClr val="2DA2BF"/>
              </a:buClr>
              <a:buSzTx/>
              <a:buFont typeface="Courier New" panose="02070309020205020404" pitchFamily="49" charset="0"/>
              <a:buChar char="o"/>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a governmental briefing </a:t>
            </a:r>
          </a:p>
          <a:p>
            <a:pPr marL="800100" marR="0" lvl="1" indent="-342900" algn="l" defTabSz="914400" rtl="0" eaLnBrk="1" fontAlgn="auto" latinLnBrk="0" hangingPunct="1">
              <a:spcBef>
                <a:spcPts val="500"/>
              </a:spcBef>
              <a:spcAft>
                <a:spcPts val="600"/>
              </a:spcAft>
              <a:buClr>
                <a:srgbClr val="2DA2BF"/>
              </a:buClr>
              <a:buSzTx/>
              <a:buFont typeface="Courier New" panose="02070309020205020404" pitchFamily="49" charset="0"/>
              <a:buChar char="o"/>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or a podium PowerPoint presentation.</a:t>
            </a:r>
          </a:p>
        </p:txBody>
      </p:sp>
    </p:spTree>
    <p:extLst>
      <p:ext uri="{BB962C8B-B14F-4D97-AF65-F5344CB8AC3E}">
        <p14:creationId xmlns:p14="http://schemas.microsoft.com/office/powerpoint/2010/main" val="3733398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30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B37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2"/>
          <a:stretch>
            <a:fillRect/>
          </a:stretch>
        </p:blipFill>
        <p:spPr>
          <a:xfrm>
            <a:off x="6465356" y="3283288"/>
            <a:ext cx="1462672" cy="307160"/>
          </a:xfrm>
          <a:prstGeom prst="rect">
            <a:avLst/>
          </a:prstGeom>
        </p:spPr>
      </p:pic>
      <p:sp>
        <p:nvSpPr>
          <p:cNvPr id="12" name="TextBox 11">
            <a:extLst>
              <a:ext uri="{FF2B5EF4-FFF2-40B4-BE49-F238E27FC236}">
                <a16:creationId xmlns:a16="http://schemas.microsoft.com/office/drawing/2014/main" id="{BB4C1399-7B5D-48BA-9FD4-F0C759693D2E}"/>
              </a:ext>
            </a:extLst>
          </p:cNvPr>
          <p:cNvSpPr txBox="1"/>
          <p:nvPr/>
        </p:nvSpPr>
        <p:spPr>
          <a:xfrm>
            <a:off x="366394" y="2037556"/>
            <a:ext cx="5401134" cy="4902624"/>
          </a:xfrm>
          <a:prstGeom prst="rect">
            <a:avLst/>
          </a:prstGeom>
          <a:noFill/>
        </p:spPr>
        <p:txBody>
          <a:bodyPr wrap="square">
            <a:spAutoFit/>
          </a:bodyPr>
          <a:lstStyle/>
          <a:p>
            <a:pPr marL="342900" lvl="0" indent="-342900">
              <a:lnSpc>
                <a:spcPct val="80000"/>
              </a:lnSpc>
              <a:spcAft>
                <a:spcPts val="1000"/>
              </a:spcAft>
              <a:buClr>
                <a:srgbClr val="2DA2BF"/>
              </a:buClr>
              <a:buFont typeface="Arial" panose="020B0604020202020204" pitchFamily="34" charset="0"/>
              <a:buChar char="•"/>
            </a:pPr>
            <a:r>
              <a:rPr lang="en-US" sz="2400" i="1" dirty="0">
                <a:solidFill>
                  <a:srgbClr val="0322BD"/>
                </a:solidFill>
              </a:rPr>
              <a:t>Avoid overly lengthy introductions</a:t>
            </a:r>
            <a:r>
              <a:rPr lang="en-US" sz="2400" dirty="0">
                <a:solidFill>
                  <a:prstClr val="black"/>
                </a:solidFill>
              </a:rPr>
              <a:t>. The introduction should provide just enough background so the reader can appreciate the context of the main body. </a:t>
            </a:r>
          </a:p>
          <a:p>
            <a:pPr marL="342900" lvl="0" indent="-342900">
              <a:lnSpc>
                <a:spcPct val="80000"/>
              </a:lnSpc>
              <a:spcAft>
                <a:spcPts val="1000"/>
              </a:spcAft>
              <a:buClr>
                <a:srgbClr val="2DA2BF"/>
              </a:buClr>
              <a:buFont typeface="Arial" panose="020B0604020202020204" pitchFamily="34" charset="0"/>
              <a:buChar char="•"/>
            </a:pPr>
            <a:r>
              <a:rPr lang="en-US" sz="2400" i="1" dirty="0">
                <a:solidFill>
                  <a:srgbClr val="0322BD"/>
                </a:solidFill>
              </a:rPr>
              <a:t>Avoid or minimize use of acronyms and abbreviations.</a:t>
            </a:r>
            <a:r>
              <a:rPr lang="en-US" sz="2400" dirty="0">
                <a:solidFill>
                  <a:prstClr val="black"/>
                </a:solidFill>
              </a:rPr>
              <a:t> In most cases they obscure instead of clarify. </a:t>
            </a:r>
          </a:p>
          <a:p>
            <a:pPr marL="342900" lvl="0" indent="-342900">
              <a:lnSpc>
                <a:spcPct val="80000"/>
              </a:lnSpc>
              <a:spcAft>
                <a:spcPts val="1000"/>
              </a:spcAft>
              <a:buClr>
                <a:srgbClr val="2DA2BF"/>
              </a:buClr>
              <a:buFont typeface="Arial" panose="020B0604020202020204" pitchFamily="34" charset="0"/>
              <a:buChar char="•"/>
            </a:pPr>
            <a:r>
              <a:rPr lang="en-US" sz="2400" dirty="0"/>
              <a:t>Use only abbreviations and acronyms that are readily retrieved through a quick literature search.</a:t>
            </a:r>
          </a:p>
          <a:p>
            <a:pPr marL="342900" lvl="0" indent="-342900">
              <a:lnSpc>
                <a:spcPct val="80000"/>
              </a:lnSpc>
              <a:spcAft>
                <a:spcPts val="1000"/>
              </a:spcAft>
              <a:buClr>
                <a:srgbClr val="2DA2BF"/>
              </a:buClr>
              <a:buFont typeface="Arial" panose="020B0604020202020204" pitchFamily="34" charset="0"/>
              <a:buChar char="•"/>
            </a:pPr>
            <a:r>
              <a:rPr lang="en-US" sz="2400" dirty="0">
                <a:solidFill>
                  <a:prstClr val="black"/>
                </a:solidFill>
              </a:rPr>
              <a:t>Define each acronym or abbreviation the </a:t>
            </a:r>
            <a:r>
              <a:rPr lang="en-US" sz="2400" i="1" dirty="0">
                <a:solidFill>
                  <a:srgbClr val="0322BD"/>
                </a:solidFill>
              </a:rPr>
              <a:t>first time </a:t>
            </a:r>
            <a:r>
              <a:rPr lang="en-US" sz="2400" dirty="0">
                <a:solidFill>
                  <a:prstClr val="black"/>
                </a:solidFill>
              </a:rPr>
              <a:t>it is used.</a:t>
            </a:r>
          </a:p>
          <a:p>
            <a:pPr marL="228600" marR="0" lvl="0" indent="-228600" algn="l" defTabSz="914400" rtl="0" eaLnBrk="1" fontAlgn="auto" latinLnBrk="0" hangingPunct="1">
              <a:lnSpc>
                <a:spcPct val="80000"/>
              </a:lnSpc>
              <a:spcBef>
                <a:spcPts val="1000"/>
              </a:spcBef>
              <a:spcAft>
                <a:spcPts val="600"/>
              </a:spcAft>
              <a:buClr>
                <a:srgbClr val="2DA2BF"/>
              </a:buClr>
              <a:buSzTx/>
              <a:buFont typeface="Arial" panose="020B0604020202020204"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8DCD9D81-3E7D-4241-B69C-3F52FF139B9D}"/>
              </a:ext>
            </a:extLst>
          </p:cNvPr>
          <p:cNvSpPr txBox="1"/>
          <p:nvPr/>
        </p:nvSpPr>
        <p:spPr>
          <a:xfrm>
            <a:off x="400444" y="693082"/>
            <a:ext cx="6353504" cy="1077218"/>
          </a:xfrm>
          <a:prstGeom prst="rect">
            <a:avLst/>
          </a:prstGeom>
          <a:noFill/>
        </p:spPr>
        <p:txBody>
          <a:bodyPr wrap="square">
            <a:spAutoFit/>
          </a:bodyPr>
          <a:lstStyle/>
          <a:p>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t>Development of articles for a variety of healthcare audiences</a:t>
            </a:r>
            <a:endParaRPr lang="en-US" sz="3200" dirty="0">
              <a:latin typeface="Comic Sans MS" panose="030F0702030302020204" pitchFamily="66" charset="0"/>
            </a:endParaRPr>
          </a:p>
        </p:txBody>
      </p:sp>
    </p:spTree>
    <p:extLst>
      <p:ext uri="{BB962C8B-B14F-4D97-AF65-F5344CB8AC3E}">
        <p14:creationId xmlns:p14="http://schemas.microsoft.com/office/powerpoint/2010/main" val="3128463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30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B37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2"/>
          <a:stretch>
            <a:fillRect/>
          </a:stretch>
        </p:blipFill>
        <p:spPr>
          <a:xfrm>
            <a:off x="6465356" y="3283288"/>
            <a:ext cx="1462672" cy="307160"/>
          </a:xfrm>
          <a:prstGeom prst="rect">
            <a:avLst/>
          </a:prstGeom>
        </p:spPr>
      </p:pic>
      <p:sp>
        <p:nvSpPr>
          <p:cNvPr id="10" name="TextBox 9">
            <a:extLst>
              <a:ext uri="{FF2B5EF4-FFF2-40B4-BE49-F238E27FC236}">
                <a16:creationId xmlns:a16="http://schemas.microsoft.com/office/drawing/2014/main" id="{767D922D-8D6F-4223-9088-A222A011ACE1}"/>
              </a:ext>
            </a:extLst>
          </p:cNvPr>
          <p:cNvSpPr txBox="1"/>
          <p:nvPr/>
        </p:nvSpPr>
        <p:spPr>
          <a:xfrm>
            <a:off x="329185" y="198405"/>
            <a:ext cx="6737298" cy="2554545"/>
          </a:xfrm>
          <a:prstGeom prst="rect">
            <a:avLst/>
          </a:prstGeom>
          <a:noFill/>
        </p:spPr>
        <p:txBody>
          <a:bodyPr wrap="square">
            <a:spAutoFit/>
          </a:bodyPr>
          <a:lstStyle/>
          <a:p>
            <a:pPr algn="ctr"/>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t>Military Medicine Article Categories</a:t>
            </a:r>
          </a:p>
          <a:p>
            <a:pPr algn="ctr"/>
            <a:endParaRPr lang="en-US" sz="3200" dirty="0">
              <a:solidFill>
                <a:prstClr val="black"/>
              </a:solidFill>
              <a:latin typeface="Comic Sans MS" panose="030F0702030302020204" pitchFamily="66" charset="0"/>
              <a:ea typeface="+mj-ea"/>
              <a:cs typeface="+mj-cs"/>
            </a:endParaRPr>
          </a:p>
          <a:p>
            <a:pPr algn="ctr"/>
            <a:r>
              <a:rPr lang="en-US" sz="3200" i="1" dirty="0">
                <a:solidFill>
                  <a:srgbClr val="0322BD"/>
                </a:solidFill>
                <a:ea typeface="+mj-ea"/>
                <a:cs typeface="+mj-cs"/>
              </a:rPr>
              <a:t>Selecting Best Type of Article</a:t>
            </a:r>
            <a:endParaRPr lang="en-US" sz="3200" i="1" dirty="0">
              <a:solidFill>
                <a:srgbClr val="0322BD"/>
              </a:solidFill>
            </a:endParaRPr>
          </a:p>
          <a:p>
            <a:pPr algn="ctr"/>
            <a:endPar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j-ea"/>
              <a:cs typeface="+mj-cs"/>
            </a:endParaRPr>
          </a:p>
        </p:txBody>
      </p:sp>
      <p:sp>
        <p:nvSpPr>
          <p:cNvPr id="2" name="TextBox 1">
            <a:extLst>
              <a:ext uri="{FF2B5EF4-FFF2-40B4-BE49-F238E27FC236}">
                <a16:creationId xmlns:a16="http://schemas.microsoft.com/office/drawing/2014/main" id="{8462AFF4-18C1-4359-9A06-98C489D57D0A}"/>
              </a:ext>
            </a:extLst>
          </p:cNvPr>
          <p:cNvSpPr txBox="1"/>
          <p:nvPr/>
        </p:nvSpPr>
        <p:spPr>
          <a:xfrm>
            <a:off x="1623950" y="2752950"/>
            <a:ext cx="3926588" cy="3046988"/>
          </a:xfrm>
          <a:prstGeom prst="rect">
            <a:avLst/>
          </a:prstGeom>
          <a:noFill/>
        </p:spPr>
        <p:txBody>
          <a:bodyPr wrap="none" rtlCol="0">
            <a:spAutoFit/>
          </a:bodyPr>
          <a:lstStyle/>
          <a:p>
            <a:r>
              <a:rPr lang="en-US" sz="2400" dirty="0"/>
              <a:t>Feature Articles</a:t>
            </a:r>
          </a:p>
          <a:p>
            <a:r>
              <a:rPr lang="en-US" sz="2400" dirty="0"/>
              <a:t>Reviews</a:t>
            </a:r>
          </a:p>
          <a:p>
            <a:r>
              <a:rPr lang="en-US" sz="2400" dirty="0"/>
              <a:t>Brief Reports</a:t>
            </a:r>
          </a:p>
          <a:p>
            <a:r>
              <a:rPr lang="en-US" sz="2400" dirty="0"/>
              <a:t>Quality Improvement Projects</a:t>
            </a:r>
          </a:p>
          <a:p>
            <a:r>
              <a:rPr lang="en-US" sz="2400" dirty="0"/>
              <a:t>Commentaries</a:t>
            </a:r>
          </a:p>
          <a:p>
            <a:r>
              <a:rPr lang="en-US" sz="2400" dirty="0"/>
              <a:t>Case Reports</a:t>
            </a:r>
          </a:p>
          <a:p>
            <a:r>
              <a:rPr lang="en-US" sz="2400" dirty="0"/>
              <a:t>Column Contributions</a:t>
            </a:r>
          </a:p>
          <a:p>
            <a:r>
              <a:rPr lang="en-US" sz="2400" dirty="0"/>
              <a:t>Letters to the Editor</a:t>
            </a:r>
          </a:p>
        </p:txBody>
      </p:sp>
    </p:spTree>
    <p:extLst>
      <p:ext uri="{BB962C8B-B14F-4D97-AF65-F5344CB8AC3E}">
        <p14:creationId xmlns:p14="http://schemas.microsoft.com/office/powerpoint/2010/main" val="2654241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20150" y="804019"/>
            <a:ext cx="6123772" cy="1916483"/>
          </a:xfrm>
        </p:spPr>
        <p:txBody>
          <a:bodyPr>
            <a:normAutofit fontScale="90000"/>
          </a:bodyPr>
          <a:lstStyle/>
          <a:p>
            <a:pPr eaLnBrk="1" hangingPunct="1"/>
            <a:r>
              <a:rPr lang="en-US" sz="2800" dirty="0">
                <a:latin typeface="Comic Sans MS" panose="030F0702030302020204" pitchFamily="66" charset="0"/>
              </a:rPr>
              <a:t>The importance of communicating  evidence based, high-science, patient centered journal content: An Author/Reviewers Guide </a:t>
            </a:r>
            <a:br>
              <a:rPr lang="en-US" sz="2800" dirty="0">
                <a:latin typeface="Comic Sans MS" panose="030F0702030302020204" pitchFamily="66" charset="0"/>
              </a:rPr>
            </a:br>
            <a:br>
              <a:rPr lang="en-US" sz="2800" dirty="0">
                <a:latin typeface="Comic Sans MS" panose="030F0702030302020204" pitchFamily="66" charset="0"/>
              </a:rPr>
            </a:br>
            <a:r>
              <a:rPr lang="en-US" sz="2800" dirty="0">
                <a:solidFill>
                  <a:srgbClr val="0322BD"/>
                </a:solidFill>
                <a:latin typeface="Comic Sans MS" panose="030F0702030302020204" pitchFamily="66" charset="0"/>
              </a:rPr>
              <a:t>brought to you by the Editors of</a:t>
            </a:r>
            <a:br>
              <a:rPr lang="en-US" sz="2800" dirty="0">
                <a:solidFill>
                  <a:srgbClr val="0322BD"/>
                </a:solidFill>
                <a:latin typeface="Comic Sans MS" panose="030F0702030302020204" pitchFamily="66" charset="0"/>
              </a:rPr>
            </a:br>
            <a:r>
              <a:rPr lang="en-US" sz="2800" dirty="0">
                <a:solidFill>
                  <a:srgbClr val="0322BD"/>
                </a:solidFill>
                <a:latin typeface="Comic Sans MS" panose="030F0702030302020204" pitchFamily="66" charset="0"/>
              </a:rPr>
              <a:t> Military Medicine</a:t>
            </a:r>
          </a:p>
        </p:txBody>
      </p:sp>
      <p:sp>
        <p:nvSpPr>
          <p:cNvPr id="5123" name="Rectangle 3"/>
          <p:cNvSpPr>
            <a:spLocks noGrp="1" noChangeArrowheads="1"/>
          </p:cNvSpPr>
          <p:nvPr>
            <p:ph idx="1"/>
          </p:nvPr>
        </p:nvSpPr>
        <p:spPr>
          <a:xfrm>
            <a:off x="341584" y="2423393"/>
            <a:ext cx="6847851" cy="4288453"/>
          </a:xfrm>
        </p:spPr>
        <p:txBody>
          <a:bodyPr anchor="ctr">
            <a:normAutofit/>
          </a:bodyPr>
          <a:lstStyle/>
          <a:p>
            <a:pPr lvl="1" eaLnBrk="1" hangingPunct="1">
              <a:lnSpc>
                <a:spcPct val="110000"/>
              </a:lnSpc>
            </a:pPr>
            <a:r>
              <a:rPr lang="en-US" sz="1900" dirty="0"/>
              <a:t>Stephen W. Rothwell, Ph.D., Editor-In-Chief</a:t>
            </a:r>
          </a:p>
          <a:p>
            <a:pPr lvl="1" eaLnBrk="1" hangingPunct="1">
              <a:lnSpc>
                <a:spcPct val="110000"/>
              </a:lnSpc>
            </a:pPr>
            <a:r>
              <a:rPr lang="en-US" sz="1900" dirty="0"/>
              <a:t>Laura Talbot, Col (Ret) RN, PhD, EdD, Editor</a:t>
            </a:r>
          </a:p>
          <a:p>
            <a:pPr lvl="1">
              <a:lnSpc>
                <a:spcPct val="110000"/>
              </a:lnSpc>
            </a:pPr>
            <a:r>
              <a:rPr lang="en-US" sz="1900" dirty="0"/>
              <a:t>Anthony J. LaPorta, COL (Ret), MD, Associate Editor</a:t>
            </a:r>
          </a:p>
          <a:p>
            <a:pPr lvl="1">
              <a:lnSpc>
                <a:spcPct val="110000"/>
              </a:lnSpc>
            </a:pPr>
            <a:r>
              <a:rPr lang="en-US" sz="1900" dirty="0"/>
              <a:t>Ramey L. Wilson, COL (Ret), MD, MPH, Associate Editor</a:t>
            </a:r>
          </a:p>
          <a:p>
            <a:pPr lvl="1">
              <a:lnSpc>
                <a:spcPct val="110000"/>
              </a:lnSpc>
            </a:pPr>
            <a:r>
              <a:rPr lang="en-US" sz="1900" dirty="0"/>
              <a:t>G. Richard Holt, COL (Ret), MD, Associate Editor</a:t>
            </a:r>
          </a:p>
          <a:p>
            <a:pPr lvl="1">
              <a:lnSpc>
                <a:spcPct val="110000"/>
              </a:lnSpc>
            </a:pPr>
            <a:r>
              <a:rPr lang="en-US" sz="1900" dirty="0"/>
              <a:t>William H.J. Haffner, CAPT (Ret), MD, Editor Emeritus</a:t>
            </a:r>
          </a:p>
        </p:txBody>
      </p:sp>
      <p:sp>
        <p:nvSpPr>
          <p:cNvPr id="72" name="Rectangle 7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2A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Oval 7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B77D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65356" y="3230237"/>
            <a:ext cx="1462672" cy="4132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2326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30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B37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2"/>
          <a:stretch>
            <a:fillRect/>
          </a:stretch>
        </p:blipFill>
        <p:spPr>
          <a:xfrm>
            <a:off x="6465356" y="3283288"/>
            <a:ext cx="1462672" cy="307160"/>
          </a:xfrm>
          <a:prstGeom prst="rect">
            <a:avLst/>
          </a:prstGeom>
        </p:spPr>
      </p:pic>
      <p:sp>
        <p:nvSpPr>
          <p:cNvPr id="8" name="TextBox 7">
            <a:extLst>
              <a:ext uri="{FF2B5EF4-FFF2-40B4-BE49-F238E27FC236}">
                <a16:creationId xmlns:a16="http://schemas.microsoft.com/office/drawing/2014/main" id="{C592F15C-E4E4-4772-9308-252814B5515C}"/>
              </a:ext>
            </a:extLst>
          </p:cNvPr>
          <p:cNvSpPr txBox="1"/>
          <p:nvPr/>
        </p:nvSpPr>
        <p:spPr>
          <a:xfrm>
            <a:off x="460858" y="2385728"/>
            <a:ext cx="6004498" cy="3596882"/>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Presents new research findings with complete data to validate conclusions and discussion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Important “housekeeping” considerations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(applicable to all articles)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IRB approval requirements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Study design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Statistical analysis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Local clearance processes</a:t>
            </a:r>
          </a:p>
        </p:txBody>
      </p:sp>
      <p:sp>
        <p:nvSpPr>
          <p:cNvPr id="10" name="TextBox 9">
            <a:extLst>
              <a:ext uri="{FF2B5EF4-FFF2-40B4-BE49-F238E27FC236}">
                <a16:creationId xmlns:a16="http://schemas.microsoft.com/office/drawing/2014/main" id="{767D922D-8D6F-4223-9088-A222A011ACE1}"/>
              </a:ext>
            </a:extLst>
          </p:cNvPr>
          <p:cNvSpPr txBox="1"/>
          <p:nvPr/>
        </p:nvSpPr>
        <p:spPr>
          <a:xfrm>
            <a:off x="329185" y="198405"/>
            <a:ext cx="6737298" cy="2062103"/>
          </a:xfrm>
          <a:prstGeom prst="rect">
            <a:avLst/>
          </a:prstGeom>
          <a:noFill/>
        </p:spPr>
        <p:txBody>
          <a:bodyPr wrap="square">
            <a:spAutoFit/>
          </a:bodyPr>
          <a:lstStyle/>
          <a:p>
            <a:pPr algn="ctr"/>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t>Military Medicine Article Categories</a:t>
            </a:r>
          </a:p>
          <a:p>
            <a:endParaRPr kumimoji="0" lang="en-US" sz="3200" b="0" i="0" u="none" strike="noStrike" kern="1200" cap="none" spc="0" normalizeH="0" baseline="0" noProof="0" dirty="0">
              <a:ln>
                <a:noFill/>
              </a:ln>
              <a:solidFill>
                <a:prstClr val="black"/>
              </a:solidFill>
              <a:effectLst/>
              <a:uLnTx/>
              <a:uFillTx/>
              <a:latin typeface="Calibri"/>
              <a:ea typeface="+mj-ea"/>
              <a:cs typeface="+mj-cs"/>
            </a:endParaRPr>
          </a:p>
          <a:p>
            <a:r>
              <a:rPr kumimoji="0" lang="en-US" sz="3200" b="0" i="0" u="none" strike="noStrike" kern="1200" cap="none" spc="0" normalizeH="0" baseline="0" noProof="0" dirty="0">
                <a:ln>
                  <a:noFill/>
                </a:ln>
                <a:solidFill>
                  <a:prstClr val="black"/>
                </a:solidFill>
                <a:effectLst/>
                <a:uLnTx/>
                <a:uFillTx/>
                <a:latin typeface="Calibri"/>
                <a:ea typeface="+mj-ea"/>
                <a:cs typeface="+mj-cs"/>
              </a:rPr>
              <a:t>  </a:t>
            </a:r>
            <a:r>
              <a:rPr kumimoji="0" lang="en-US" sz="3200" b="1" i="0" u="none" strike="noStrike" kern="1200" cap="none" spc="0" normalizeH="0" baseline="0" noProof="0" dirty="0">
                <a:ln>
                  <a:noFill/>
                </a:ln>
                <a:solidFill>
                  <a:srgbClr val="0322BD"/>
                </a:solidFill>
                <a:effectLst/>
                <a:uLnTx/>
                <a:uFillTx/>
                <a:latin typeface="Calibri"/>
                <a:ea typeface="+mj-ea"/>
                <a:cs typeface="+mj-cs"/>
              </a:rPr>
              <a:t>1.  The Feature Article</a:t>
            </a:r>
            <a:endParaRPr lang="en-US" sz="3200" b="1" dirty="0">
              <a:solidFill>
                <a:srgbClr val="0322BD"/>
              </a:solidFill>
            </a:endParaRPr>
          </a:p>
        </p:txBody>
      </p:sp>
    </p:spTree>
    <p:extLst>
      <p:ext uri="{BB962C8B-B14F-4D97-AF65-F5344CB8AC3E}">
        <p14:creationId xmlns:p14="http://schemas.microsoft.com/office/powerpoint/2010/main" val="3439309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30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B37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2"/>
          <a:stretch>
            <a:fillRect/>
          </a:stretch>
        </p:blipFill>
        <p:spPr>
          <a:xfrm>
            <a:off x="6465356" y="3283288"/>
            <a:ext cx="1462672" cy="307160"/>
          </a:xfrm>
          <a:prstGeom prst="rect">
            <a:avLst/>
          </a:prstGeom>
        </p:spPr>
      </p:pic>
      <p:sp>
        <p:nvSpPr>
          <p:cNvPr id="6" name="TextBox 5">
            <a:extLst>
              <a:ext uri="{FF2B5EF4-FFF2-40B4-BE49-F238E27FC236}">
                <a16:creationId xmlns:a16="http://schemas.microsoft.com/office/drawing/2014/main" id="{BE20FDD2-75D9-4B57-8A7C-CCD3BE55E404}"/>
              </a:ext>
            </a:extLst>
          </p:cNvPr>
          <p:cNvSpPr txBox="1"/>
          <p:nvPr/>
        </p:nvSpPr>
        <p:spPr>
          <a:xfrm>
            <a:off x="214986" y="1208552"/>
            <a:ext cx="6653174" cy="5499647"/>
          </a:xfrm>
          <a:prstGeom prst="rect">
            <a:avLst/>
          </a:prstGeom>
          <a:noFill/>
        </p:spPr>
        <p:txBody>
          <a:bodyPr wrap="square">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2800" b="0" i="1" u="none" strike="noStrike" kern="1200" cap="none" spc="0" normalizeH="0" baseline="0" noProof="0" dirty="0">
                <a:ln>
                  <a:noFill/>
                </a:ln>
                <a:solidFill>
                  <a:srgbClr val="0322BD"/>
                </a:solidFill>
                <a:effectLst/>
                <a:uLnTx/>
                <a:uFillTx/>
                <a:latin typeface="Calibri"/>
                <a:ea typeface="+mn-ea"/>
                <a:cs typeface="+mn-cs"/>
              </a:rPr>
              <a:t>Original Research contributions</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Prospective Clinical Trials</a:t>
            </a:r>
          </a:p>
          <a:p>
            <a:pPr marL="0" marR="0" lvl="0" indent="0" algn="l" defTabSz="914400" rtl="0" eaLnBrk="1" fontAlgn="auto" latinLnBrk="0" hangingPunct="1">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Retrospective Clinical Analysis</a:t>
            </a:r>
          </a:p>
          <a:p>
            <a:pPr marL="0" marR="0" lvl="0" indent="0" algn="l" defTabSz="914400" rtl="0" eaLnBrk="1" fontAlgn="auto" latinLnBrk="0" hangingPunct="1">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Laboratory Research</a:t>
            </a:r>
          </a:p>
          <a:p>
            <a:pPr marL="0" marR="0" lvl="0" indent="0" algn="l" defTabSz="914400" rtl="0" eaLnBrk="1" fontAlgn="auto" latinLnBrk="0" hangingPunct="1">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Systematic Reviews with meta-analysis</a:t>
            </a:r>
          </a:p>
          <a:p>
            <a:pPr marL="0" marR="0" lvl="0" indent="0" algn="l" defTabSz="914400" rtl="0" eaLnBrk="1" fontAlgn="auto" latinLnBrk="0" hangingPunct="1">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800100" marR="0" lvl="1"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Complete reports of up to 4,000 words </a:t>
            </a:r>
          </a:p>
          <a:p>
            <a:pPr marL="800100" marR="0" lvl="1"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Structured Summary (abstract) of 250-500 words</a:t>
            </a:r>
          </a:p>
          <a:p>
            <a:pPr marL="800100" marR="0" lvl="1"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Limited to four tables/figures</a:t>
            </a:r>
          </a:p>
          <a:p>
            <a:pPr marL="800100" marR="0" lvl="1"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Limited to 40 references</a:t>
            </a:r>
          </a:p>
          <a:p>
            <a:pPr marL="457200" marR="0" lvl="1" indent="0" algn="l" defTabSz="914400" rtl="0" eaLnBrk="1" fontAlgn="auto" latinLnBrk="0" hangingPunct="1">
              <a:lnSpc>
                <a:spcPct val="8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EE0C9B93-D398-4379-A110-19D0122C0F4E}"/>
              </a:ext>
            </a:extLst>
          </p:cNvPr>
          <p:cNvSpPr txBox="1"/>
          <p:nvPr/>
        </p:nvSpPr>
        <p:spPr>
          <a:xfrm>
            <a:off x="214986" y="303208"/>
            <a:ext cx="3498073" cy="490840"/>
          </a:xfrm>
          <a:prstGeom prst="rect">
            <a:avLst/>
          </a:prstGeom>
          <a:noFill/>
        </p:spPr>
        <p:txBody>
          <a:bodyPr wrap="non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rPr>
              <a:t>Feature Articles </a:t>
            </a:r>
          </a:p>
        </p:txBody>
      </p:sp>
    </p:spTree>
    <p:extLst>
      <p:ext uri="{BB962C8B-B14F-4D97-AF65-F5344CB8AC3E}">
        <p14:creationId xmlns:p14="http://schemas.microsoft.com/office/powerpoint/2010/main" val="3915346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30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B37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2"/>
          <a:stretch>
            <a:fillRect/>
          </a:stretch>
        </p:blipFill>
        <p:spPr>
          <a:xfrm>
            <a:off x="6465356" y="3283288"/>
            <a:ext cx="1462672" cy="307160"/>
          </a:xfrm>
          <a:prstGeom prst="rect">
            <a:avLst/>
          </a:prstGeom>
        </p:spPr>
      </p:pic>
      <p:sp>
        <p:nvSpPr>
          <p:cNvPr id="6" name="TextBox 5">
            <a:extLst>
              <a:ext uri="{FF2B5EF4-FFF2-40B4-BE49-F238E27FC236}">
                <a16:creationId xmlns:a16="http://schemas.microsoft.com/office/drawing/2014/main" id="{7DDED4F9-5872-4A46-92B8-A537471A6B6A}"/>
              </a:ext>
            </a:extLst>
          </p:cNvPr>
          <p:cNvSpPr txBox="1"/>
          <p:nvPr/>
        </p:nvSpPr>
        <p:spPr>
          <a:xfrm>
            <a:off x="471831" y="456840"/>
            <a:ext cx="4572000" cy="490840"/>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Review Articles </a:t>
            </a:r>
          </a:p>
        </p:txBody>
      </p:sp>
      <p:sp>
        <p:nvSpPr>
          <p:cNvPr id="8" name="TextBox 7">
            <a:extLst>
              <a:ext uri="{FF2B5EF4-FFF2-40B4-BE49-F238E27FC236}">
                <a16:creationId xmlns:a16="http://schemas.microsoft.com/office/drawing/2014/main" id="{5ABB75F0-96EA-462C-825E-1FF91C3443C0}"/>
              </a:ext>
            </a:extLst>
          </p:cNvPr>
          <p:cNvSpPr txBox="1"/>
          <p:nvPr/>
        </p:nvSpPr>
        <p:spPr>
          <a:xfrm>
            <a:off x="302893" y="1183448"/>
            <a:ext cx="5841188" cy="5386090"/>
          </a:xfrm>
          <a:prstGeom prst="rect">
            <a:avLst/>
          </a:prstGeom>
          <a:noFill/>
        </p:spPr>
        <p:txBody>
          <a:bodyPr wrap="square">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2400" b="0" i="1" u="none" strike="noStrike" kern="1200" cap="none" spc="0" normalizeH="0" baseline="0" noProof="0" dirty="0">
                <a:ln>
                  <a:noFill/>
                </a:ln>
                <a:solidFill>
                  <a:srgbClr val="0322BD"/>
                </a:solidFill>
                <a:effectLst/>
                <a:uLnTx/>
                <a:uFillTx/>
                <a:latin typeface="Calibri"/>
                <a:ea typeface="+mn-ea"/>
                <a:cs typeface="+mn-cs"/>
              </a:rPr>
              <a:t>Scholarly Reviews and Practice Guidelines </a:t>
            </a:r>
            <a:r>
              <a:rPr kumimoji="0" lang="en-US" sz="2400" b="0" i="0" u="none" strike="noStrike" kern="1200" cap="none" spc="0" normalizeH="0" baseline="0" noProof="0" dirty="0">
                <a:ln>
                  <a:noFill/>
                </a:ln>
                <a:solidFill>
                  <a:prstClr val="black"/>
                </a:solidFill>
                <a:effectLst/>
                <a:uLnTx/>
                <a:uFillTx/>
                <a:latin typeface="Calibri"/>
                <a:ea typeface="+mn-ea"/>
                <a:cs typeface="+mn-cs"/>
              </a:rPr>
              <a:t>that thoughtfully integrate current literature with the goal of guiding policy or practice</a:t>
            </a:r>
          </a:p>
          <a:p>
            <a:pPr marL="0" marR="0" lvl="0" indent="0" algn="l" defTabSz="914400" rtl="0" eaLnBrk="1" fontAlgn="auto" latinLnBrk="0" hangingPunct="1">
              <a:spcBef>
                <a:spcPts val="0"/>
              </a:spcBef>
              <a:spcAft>
                <a:spcPts val="0"/>
              </a:spcAft>
              <a:buClrTx/>
              <a:buSzTx/>
              <a:buFontTx/>
              <a:buNone/>
              <a:tabLst/>
              <a:defRPr/>
            </a:pPr>
            <a:endParaRPr lang="en-US" sz="2400" dirty="0">
              <a:solidFill>
                <a:prstClr val="black"/>
              </a:solidFill>
              <a:latin typeface="Calibri"/>
            </a:endParaRPr>
          </a:p>
          <a:p>
            <a:pPr>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Goal: </a:t>
            </a:r>
            <a:r>
              <a:rPr lang="en-US" sz="2000" dirty="0"/>
              <a:t>Integrate already published data to add new relevance</a:t>
            </a:r>
          </a:p>
          <a:p>
            <a:pPr marL="457200" marR="0" lvl="1" indent="0" algn="l" defTabSz="914400" rtl="0" eaLnBrk="1" fontAlgn="auto" latinLnBrk="0" hangingPunct="1">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800100" marR="0" lvl="1"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Complete reports of up to 4,000 words </a:t>
            </a:r>
          </a:p>
          <a:p>
            <a:pPr marL="800100" marR="0" lvl="1"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Structured Summary (abstract) of 250-500 words</a:t>
            </a:r>
          </a:p>
          <a:p>
            <a:pPr marL="800100" marR="0" lvl="1"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Limited to four tables/figures</a:t>
            </a:r>
          </a:p>
          <a:p>
            <a:pPr marL="800100" marR="0" lvl="1"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Limited to appropriate references</a:t>
            </a:r>
          </a:p>
          <a:p>
            <a:pPr marL="800100" marR="0" lvl="1"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Follow PRISMA guidelines for review </a:t>
            </a:r>
          </a:p>
          <a:p>
            <a:pPr marL="914400" lvl="1">
              <a:defRPr/>
            </a:pPr>
            <a:r>
              <a:rPr lang="en-US" sz="1400" b="0" i="0" dirty="0">
                <a:solidFill>
                  <a:srgbClr val="333333"/>
                </a:solidFill>
                <a:effectLst/>
                <a:latin typeface="Helvetica Neue"/>
              </a:rPr>
              <a:t>	Preferred Reporting Items for Systematic 	Reviews and Meta-Analyses</a:t>
            </a:r>
          </a:p>
          <a:p>
            <a:pPr marL="914400" lvl="1">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R="0" lvl="1" algn="l" defTabSz="914400" rtl="0" eaLnBrk="1" fontAlgn="auto" latinLnBrk="0" hangingPunct="1">
              <a:spcBef>
                <a:spcPts val="0"/>
              </a:spcBef>
              <a:spcAft>
                <a:spcPts val="0"/>
              </a:spcAft>
              <a:buClrTx/>
              <a:buSzTx/>
              <a:tabLst/>
              <a:defRPr/>
            </a:pPr>
            <a:r>
              <a:rPr kumimoji="0" lang="en-US" sz="2000" b="0" i="0" u="none" strike="noStrike" kern="1200" cap="none" spc="0" normalizeH="0" baseline="0" noProof="0" dirty="0">
                <a:ln>
                  <a:noFill/>
                </a:ln>
                <a:solidFill>
                  <a:srgbClr val="0322BD"/>
                </a:solidFill>
                <a:effectLst/>
                <a:uLnTx/>
                <a:uFillTx/>
                <a:latin typeface="Calibri"/>
                <a:ea typeface="+mn-ea"/>
                <a:cs typeface="+mn-cs"/>
              </a:rPr>
              <a:t>http://www.prisma-statement.org/</a:t>
            </a:r>
          </a:p>
        </p:txBody>
      </p:sp>
    </p:spTree>
    <p:extLst>
      <p:ext uri="{BB962C8B-B14F-4D97-AF65-F5344CB8AC3E}">
        <p14:creationId xmlns:p14="http://schemas.microsoft.com/office/powerpoint/2010/main" val="2093007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E2872FD9-2D32-4D24-9B76-FD2668914A6F}"/>
              </a:ext>
            </a:extLst>
          </p:cNvPr>
          <p:cNvPicPr>
            <a:picLocks noChangeAspect="1"/>
          </p:cNvPicPr>
          <p:nvPr/>
        </p:nvPicPr>
        <p:blipFill rotWithShape="1">
          <a:blip r:embed="rId2">
            <a:extLst>
              <a:ext uri="{28A0092B-C50C-407E-A947-70E740481C1C}">
                <a14:useLocalDpi xmlns:a14="http://schemas.microsoft.com/office/drawing/2010/main" val="0"/>
              </a:ext>
            </a:extLst>
          </a:blip>
          <a:srcRect r="5984" b="2"/>
          <a:stretch/>
        </p:blipFill>
        <p:spPr>
          <a:xfrm>
            <a:off x="20" y="1282"/>
            <a:ext cx="9143980" cy="6856718"/>
          </a:xfrm>
          <a:prstGeom prst="rect">
            <a:avLst/>
          </a:prstGeom>
        </p:spPr>
      </p:pic>
      <p:sp>
        <p:nvSpPr>
          <p:cNvPr id="3" name="Rectangle 2">
            <a:extLst>
              <a:ext uri="{FF2B5EF4-FFF2-40B4-BE49-F238E27FC236}">
                <a16:creationId xmlns:a16="http://schemas.microsoft.com/office/drawing/2014/main" id="{EE8C46EA-DF16-CC7F-7301-EBE9831F2D16}"/>
              </a:ext>
            </a:extLst>
          </p:cNvPr>
          <p:cNvSpPr/>
          <p:nvPr/>
        </p:nvSpPr>
        <p:spPr>
          <a:xfrm>
            <a:off x="4017523" y="233464"/>
            <a:ext cx="4250988" cy="1429966"/>
          </a:xfrm>
          <a:prstGeom prst="rect">
            <a:avLst/>
          </a:prstGeom>
          <a:ln w="57150">
            <a:solidFill>
              <a:srgbClr val="0322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0"/>
                <a:solidFill>
                  <a:srgbClr val="FFFF00"/>
                </a:solidFill>
                <a:effectLst>
                  <a:outerShdw blurRad="38100" dist="19050" dir="2700000" algn="tl" rotWithShape="0">
                    <a:schemeClr val="dk1">
                      <a:alpha val="40000"/>
                    </a:schemeClr>
                  </a:outerShdw>
                </a:effectLst>
              </a:rPr>
              <a:t>Sample:</a:t>
            </a:r>
          </a:p>
          <a:p>
            <a:pPr algn="ctr"/>
            <a:r>
              <a:rPr lang="en-US" sz="2000" b="1" dirty="0">
                <a:ln w="0"/>
                <a:solidFill>
                  <a:srgbClr val="FFFF00"/>
                </a:solidFill>
                <a:effectLst>
                  <a:outerShdw blurRad="38100" dist="19050" dir="2700000" algn="tl" rotWithShape="0">
                    <a:schemeClr val="dk1">
                      <a:alpha val="40000"/>
                    </a:schemeClr>
                  </a:outerShdw>
                </a:effectLst>
              </a:rPr>
              <a:t>Please refer to the website to see the entire listing</a:t>
            </a:r>
          </a:p>
        </p:txBody>
      </p:sp>
    </p:spTree>
    <p:extLst>
      <p:ext uri="{BB962C8B-B14F-4D97-AF65-F5344CB8AC3E}">
        <p14:creationId xmlns:p14="http://schemas.microsoft.com/office/powerpoint/2010/main" val="4134702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30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B37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2"/>
          <a:stretch>
            <a:fillRect/>
          </a:stretch>
        </p:blipFill>
        <p:spPr>
          <a:xfrm>
            <a:off x="6465356" y="3283288"/>
            <a:ext cx="1462672" cy="307160"/>
          </a:xfrm>
          <a:prstGeom prst="rect">
            <a:avLst/>
          </a:prstGeom>
        </p:spPr>
      </p:pic>
      <p:sp>
        <p:nvSpPr>
          <p:cNvPr id="8" name="TextBox 7">
            <a:extLst>
              <a:ext uri="{FF2B5EF4-FFF2-40B4-BE49-F238E27FC236}">
                <a16:creationId xmlns:a16="http://schemas.microsoft.com/office/drawing/2014/main" id="{5ABB75F0-96EA-462C-825E-1FF91C3443C0}"/>
              </a:ext>
            </a:extLst>
          </p:cNvPr>
          <p:cNvSpPr txBox="1"/>
          <p:nvPr/>
        </p:nvSpPr>
        <p:spPr>
          <a:xfrm>
            <a:off x="302893" y="363683"/>
            <a:ext cx="5841188" cy="6386557"/>
          </a:xfrm>
          <a:prstGeom prst="rect">
            <a:avLst/>
          </a:prstGeom>
          <a:noFill/>
        </p:spPr>
        <p:txBody>
          <a:bodyPr wrap="square">
            <a:spAutoFit/>
          </a:bodyPr>
          <a:lstStyle/>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omic Sans MS" panose="030F0702030302020204" pitchFamily="66" charset="0"/>
              </a:rPr>
              <a:t>Brief Reports</a:t>
            </a:r>
          </a:p>
          <a:p>
            <a:pPr marL="685800" marR="0" lvl="1" indent="-228600" algn="l"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Up to 3,000 words, plus Structured Summary of 250-500 words</a:t>
            </a:r>
          </a:p>
          <a:p>
            <a:pPr marL="685800" marR="0" lvl="1" indent="-228600" algn="l"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4 Tables/Figures</a:t>
            </a:r>
          </a:p>
          <a:p>
            <a:pPr marL="685800" marR="0" lvl="1" indent="-228600" algn="l"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Often a report of preliminary findings</a:t>
            </a:r>
          </a:p>
          <a:p>
            <a:pPr marL="685800" marR="0" lvl="1" indent="-228600" algn="l" defTabSz="914400" rtl="0" eaLnBrk="1" fontAlgn="auto" latinLnBrk="0" hangingPunct="1">
              <a:spcBef>
                <a:spcPts val="5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omic Sans MS" panose="030F0702030302020204" pitchFamily="66" charset="0"/>
              </a:rPr>
              <a:t>Quality Improvement Projects</a:t>
            </a:r>
          </a:p>
          <a:p>
            <a:pPr marL="685800" marR="0" lvl="1" indent="-228600" algn="l"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Up to 3,000 words, plus Structured Summary of 250-500 words</a:t>
            </a:r>
          </a:p>
          <a:p>
            <a:pPr marL="685800" marR="0" lvl="1" indent="-228600" algn="l"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Calibri"/>
                <a:ea typeface="+mn-ea"/>
                <a:cs typeface="+mn-cs"/>
              </a:rPr>
              <a:t>Guidelines for SQUIRE 2.0</a:t>
            </a:r>
          </a:p>
          <a:p>
            <a:pPr marL="685800" marR="0" lvl="1" indent="-228600" algn="l" defTabSz="914400" rtl="0" eaLnBrk="1" fontAlgn="auto" latinLnBrk="0" hangingPunct="1">
              <a:spcBef>
                <a:spcPts val="5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p>
            <a:pPr marL="685800" marR="0" lvl="1" indent="-228600" algn="l" defTabSz="914400" rtl="0" eaLnBrk="1" fontAlgn="auto" latinLnBrk="0" hangingPunct="1">
              <a:spcBef>
                <a:spcPts val="5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omic Sans MS" panose="030F0702030302020204" pitchFamily="66" charset="0"/>
              </a:rPr>
              <a:t>Case Reports </a:t>
            </a:r>
            <a:r>
              <a:rPr kumimoji="0" lang="en-US" sz="1600" b="0" i="0" u="none" strike="noStrike" kern="1200" cap="none" spc="0" normalizeH="0" baseline="0" noProof="0" dirty="0">
                <a:ln>
                  <a:noFill/>
                </a:ln>
                <a:solidFill>
                  <a:prstClr val="black"/>
                </a:solidFill>
                <a:effectLst/>
                <a:uLnTx/>
                <a:uFillTx/>
                <a:latin typeface="Calibri"/>
                <a:ea typeface="+mn-ea"/>
                <a:cs typeface="+mn-cs"/>
              </a:rPr>
              <a:t>with reviews of the historical literature</a:t>
            </a:r>
          </a:p>
          <a:p>
            <a:pPr marL="685800" marR="0" lvl="1" indent="-228600" algn="l"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Fewer than </a:t>
            </a:r>
            <a:r>
              <a:rPr kumimoji="0" lang="en-US" sz="1600" b="0" i="0" u="none" strike="noStrike" kern="1200" cap="none" spc="0" normalizeH="0" baseline="0" noProof="0" dirty="0">
                <a:ln>
                  <a:noFill/>
                </a:ln>
                <a:solidFill>
                  <a:srgbClr val="FF0000"/>
                </a:solidFill>
                <a:effectLst/>
                <a:uLnTx/>
                <a:uFillTx/>
                <a:latin typeface="Calibri"/>
                <a:ea typeface="+mn-ea"/>
                <a:cs typeface="+mn-cs"/>
              </a:rPr>
              <a:t>2,000</a:t>
            </a:r>
            <a:r>
              <a:rPr kumimoji="0" lang="en-US" sz="1600" b="0" i="0" u="none" strike="noStrike" kern="1200" cap="none" spc="0" normalizeH="0" baseline="0" noProof="0" dirty="0">
                <a:ln>
                  <a:noFill/>
                </a:ln>
                <a:solidFill>
                  <a:prstClr val="black"/>
                </a:solidFill>
                <a:effectLst/>
                <a:uLnTx/>
                <a:uFillTx/>
                <a:latin typeface="Calibri"/>
                <a:ea typeface="+mn-ea"/>
                <a:cs typeface="+mn-cs"/>
              </a:rPr>
              <a:t> words, plus Structured Summary of 250-500 words</a:t>
            </a:r>
          </a:p>
          <a:p>
            <a:pPr marL="685800" marR="0" lvl="1" indent="-228600" algn="l"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How is this case different or unique?</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descr="Graphical user interface, text, application, email&#10;&#10;Description automatically generated">
            <a:extLst>
              <a:ext uri="{FF2B5EF4-FFF2-40B4-BE49-F238E27FC236}">
                <a16:creationId xmlns:a16="http://schemas.microsoft.com/office/drawing/2014/main" id="{5D7C7AF8-AAA5-494A-9EA2-29DFC2F122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6" y="3429000"/>
            <a:ext cx="3872416" cy="1548019"/>
          </a:xfrm>
          <a:prstGeom prst="rect">
            <a:avLst/>
          </a:prstGeom>
        </p:spPr>
      </p:pic>
    </p:spTree>
    <p:extLst>
      <p:ext uri="{BB962C8B-B14F-4D97-AF65-F5344CB8AC3E}">
        <p14:creationId xmlns:p14="http://schemas.microsoft.com/office/powerpoint/2010/main" val="3711422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30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B37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2"/>
          <a:stretch>
            <a:fillRect/>
          </a:stretch>
        </p:blipFill>
        <p:spPr>
          <a:xfrm>
            <a:off x="6465356" y="3283288"/>
            <a:ext cx="1462672" cy="307160"/>
          </a:xfrm>
          <a:prstGeom prst="rect">
            <a:avLst/>
          </a:prstGeom>
        </p:spPr>
      </p:pic>
      <p:sp>
        <p:nvSpPr>
          <p:cNvPr id="6" name="TextBox 5">
            <a:extLst>
              <a:ext uri="{FF2B5EF4-FFF2-40B4-BE49-F238E27FC236}">
                <a16:creationId xmlns:a16="http://schemas.microsoft.com/office/drawing/2014/main" id="{7DDED4F9-5872-4A46-92B8-A537471A6B6A}"/>
              </a:ext>
            </a:extLst>
          </p:cNvPr>
          <p:cNvSpPr txBox="1"/>
          <p:nvPr/>
        </p:nvSpPr>
        <p:spPr>
          <a:xfrm>
            <a:off x="0" y="456840"/>
            <a:ext cx="7189435" cy="888961"/>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3200" i="1" u="none" strike="noStrike" kern="1200" cap="none" spc="0" normalizeH="0" baseline="0" noProof="0" dirty="0">
                <a:ln>
                  <a:noFill/>
                </a:ln>
                <a:effectLst/>
                <a:uLnTx/>
                <a:uFillTx/>
                <a:latin typeface="Calibri"/>
                <a:ea typeface="+mn-ea"/>
                <a:cs typeface="+mn-cs"/>
              </a:rPr>
              <a:t>Advice From Prof. (SIR) Peter</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3200" i="1" u="none" strike="noStrike" kern="1200" cap="none" spc="0" normalizeH="0" baseline="0" noProof="0" dirty="0">
                <a:ln>
                  <a:noFill/>
                </a:ln>
                <a:effectLst/>
                <a:uLnTx/>
                <a:uFillTx/>
                <a:latin typeface="Calibri"/>
                <a:ea typeface="+mn-ea"/>
                <a:cs typeface="+mn-cs"/>
              </a:rPr>
              <a:t>Morris University of Oxford 1976</a:t>
            </a:r>
            <a:endParaRPr kumimoji="0" lang="en-US" sz="3200" i="0" u="none" strike="noStrike" kern="1200" cap="none" spc="0" normalizeH="0" baseline="0" noProof="0" dirty="0">
              <a:ln>
                <a:noFill/>
              </a:ln>
              <a:effectLst/>
              <a:uLnTx/>
              <a:uFillTx/>
              <a:latin typeface="Comic Sans MS" panose="030F0702030302020204" pitchFamily="66" charset="0"/>
              <a:ea typeface="+mn-ea"/>
              <a:cs typeface="+mn-cs"/>
            </a:endParaRPr>
          </a:p>
        </p:txBody>
      </p:sp>
      <p:sp>
        <p:nvSpPr>
          <p:cNvPr id="8" name="TextBox 7">
            <a:extLst>
              <a:ext uri="{FF2B5EF4-FFF2-40B4-BE49-F238E27FC236}">
                <a16:creationId xmlns:a16="http://schemas.microsoft.com/office/drawing/2014/main" id="{5ABB75F0-96EA-462C-825E-1FF91C3443C0}"/>
              </a:ext>
            </a:extLst>
          </p:cNvPr>
          <p:cNvSpPr txBox="1"/>
          <p:nvPr/>
        </p:nvSpPr>
        <p:spPr>
          <a:xfrm>
            <a:off x="262128" y="1586429"/>
            <a:ext cx="6606031" cy="4647426"/>
          </a:xfrm>
          <a:prstGeom prst="rect">
            <a:avLst/>
          </a:prstGeom>
          <a:noFill/>
        </p:spPr>
        <p:txBody>
          <a:bodyPr wrap="square">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2800" b="1" i="1" u="sng" strike="noStrike" kern="1200" cap="none" spc="0" normalizeH="0" baseline="0" noProof="0" dirty="0">
                <a:ln>
                  <a:noFill/>
                </a:ln>
                <a:effectLst/>
                <a:uLnTx/>
                <a:uFillTx/>
                <a:latin typeface="Calibri"/>
                <a:ea typeface="+mn-ea"/>
                <a:cs typeface="+mn-cs"/>
              </a:rPr>
              <a:t>Quality </a:t>
            </a:r>
            <a:r>
              <a:rPr kumimoji="0" lang="en-US" sz="2400" b="1" i="1" u="sng" strike="noStrike" kern="1200" cap="none" spc="0" normalizeH="0" baseline="0" noProof="0" dirty="0">
                <a:ln>
                  <a:noFill/>
                </a:ln>
                <a:effectLst/>
                <a:uLnTx/>
                <a:uFillTx/>
                <a:latin typeface="Calibri"/>
                <a:ea typeface="+mn-ea"/>
                <a:cs typeface="+mn-cs"/>
              </a:rPr>
              <a:t>Care is:</a:t>
            </a:r>
          </a:p>
          <a:p>
            <a:pPr marL="0" marR="0" lvl="0" indent="0" algn="l" defTabSz="914400" rtl="0" eaLnBrk="1" fontAlgn="auto" latinLnBrk="0" hangingPunct="1">
              <a:spcBef>
                <a:spcPts val="0"/>
              </a:spcBef>
              <a:spcAft>
                <a:spcPts val="0"/>
              </a:spcAft>
              <a:buClrTx/>
              <a:buSzTx/>
              <a:buFontTx/>
              <a:buNone/>
              <a:tabLst/>
              <a:defRPr/>
            </a:pPr>
            <a:endParaRPr kumimoji="0" lang="en-US" sz="2400" b="0" i="1"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spcBef>
                <a:spcPts val="0"/>
              </a:spcBef>
              <a:spcAft>
                <a:spcPts val="0"/>
              </a:spcAft>
              <a:buClrTx/>
              <a:buSzTx/>
              <a:buFontTx/>
              <a:buNone/>
              <a:tabLst/>
              <a:defRPr/>
            </a:pPr>
            <a:r>
              <a:rPr kumimoji="0" lang="en-US" sz="2000" b="0" i="1" u="none" strike="noStrike" kern="1200" cap="none" spc="0" normalizeH="0" baseline="0" noProof="0" dirty="0">
                <a:ln>
                  <a:noFill/>
                </a:ln>
                <a:effectLst/>
                <a:uLnTx/>
                <a:uFillTx/>
                <a:latin typeface="Calibri"/>
                <a:ea typeface="+mn-ea"/>
                <a:cs typeface="+mn-cs"/>
              </a:rPr>
              <a:t>• What You are Doing is in the </a:t>
            </a:r>
            <a:r>
              <a:rPr kumimoji="0" lang="en-US" sz="2000" b="0" i="1" u="none" strike="noStrike" kern="1200" cap="none" spc="0" normalizeH="0" baseline="0" noProof="0" dirty="0">
                <a:ln>
                  <a:noFill/>
                </a:ln>
                <a:solidFill>
                  <a:srgbClr val="FF0000"/>
                </a:solidFill>
                <a:effectLst/>
                <a:uLnTx/>
                <a:uFillTx/>
                <a:latin typeface="Calibri"/>
                <a:ea typeface="+mn-ea"/>
                <a:cs typeface="+mn-cs"/>
              </a:rPr>
              <a:t>Majority</a:t>
            </a:r>
            <a:r>
              <a:rPr kumimoji="0" lang="en-US" sz="2000" b="0" i="1" u="none" strike="noStrike" kern="1200" cap="none" spc="0" normalizeH="0" baseline="0" noProof="0" dirty="0">
                <a:ln>
                  <a:noFill/>
                </a:ln>
                <a:effectLst/>
                <a:uLnTx/>
                <a:uFillTx/>
                <a:latin typeface="Calibri"/>
                <a:ea typeface="+mn-ea"/>
                <a:cs typeface="+mn-cs"/>
              </a:rPr>
              <a:t> of Literature</a:t>
            </a:r>
          </a:p>
          <a:p>
            <a:pPr marL="0" marR="0" lvl="0" indent="0" algn="l" defTabSz="914400" rtl="0" eaLnBrk="1" fontAlgn="auto" latinLnBrk="0" hangingPunct="1">
              <a:spcBef>
                <a:spcPts val="0"/>
              </a:spcBef>
              <a:spcAft>
                <a:spcPts val="0"/>
              </a:spcAft>
              <a:buClrTx/>
              <a:buSzTx/>
              <a:buFontTx/>
              <a:buNone/>
              <a:tabLst/>
              <a:defRPr/>
            </a:pPr>
            <a:endParaRPr kumimoji="0" lang="en-US" sz="2000" b="0" i="1"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spcBef>
                <a:spcPts val="0"/>
              </a:spcBef>
              <a:spcAft>
                <a:spcPts val="0"/>
              </a:spcAft>
              <a:buClrTx/>
              <a:buSzTx/>
              <a:buFontTx/>
              <a:buNone/>
              <a:tabLst/>
              <a:defRPr/>
            </a:pPr>
            <a:r>
              <a:rPr kumimoji="0" lang="en-US" sz="2000" b="0" i="1" u="none" strike="noStrike" kern="1200" cap="none" spc="0" normalizeH="0" baseline="0" noProof="0" dirty="0">
                <a:ln>
                  <a:noFill/>
                </a:ln>
                <a:effectLst/>
                <a:uLnTx/>
                <a:uFillTx/>
                <a:latin typeface="Calibri"/>
                <a:ea typeface="+mn-ea"/>
                <a:cs typeface="+mn-cs"/>
              </a:rPr>
              <a:t>• What You are Doing is in the </a:t>
            </a:r>
            <a:r>
              <a:rPr kumimoji="0" lang="en-US" sz="2000" b="0" i="1" u="none" strike="noStrike" kern="1200" cap="none" spc="0" normalizeH="0" baseline="0" noProof="0" dirty="0">
                <a:ln>
                  <a:noFill/>
                </a:ln>
                <a:solidFill>
                  <a:srgbClr val="FF0000"/>
                </a:solidFill>
                <a:effectLst/>
                <a:uLnTx/>
                <a:uFillTx/>
                <a:latin typeface="Calibri"/>
                <a:ea typeface="+mn-ea"/>
                <a:cs typeface="+mn-cs"/>
              </a:rPr>
              <a:t>Minority</a:t>
            </a:r>
            <a:r>
              <a:rPr kumimoji="0" lang="en-US" sz="2000" b="0" i="1" u="none" strike="noStrike" kern="1200" cap="none" spc="0" normalizeH="0" baseline="0" noProof="0" dirty="0">
                <a:ln>
                  <a:noFill/>
                </a:ln>
                <a:effectLst/>
                <a:uLnTx/>
                <a:uFillTx/>
                <a:latin typeface="Calibri"/>
                <a:ea typeface="+mn-ea"/>
                <a:cs typeface="+mn-cs"/>
              </a:rPr>
              <a:t> of Literature</a:t>
            </a:r>
          </a:p>
          <a:p>
            <a:pPr marL="0" marR="0" lvl="0" indent="0" algn="l" defTabSz="914400" rtl="0" eaLnBrk="1" fontAlgn="auto" latinLnBrk="0" hangingPunct="1">
              <a:spcBef>
                <a:spcPts val="0"/>
              </a:spcBef>
              <a:spcAft>
                <a:spcPts val="0"/>
              </a:spcAft>
              <a:buClrTx/>
              <a:buSzTx/>
              <a:buFontTx/>
              <a:buNone/>
              <a:tabLst/>
              <a:defRPr/>
            </a:pPr>
            <a:endParaRPr kumimoji="0" lang="en-US" sz="2000" b="0" i="1"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spcBef>
                <a:spcPts val="0"/>
              </a:spcBef>
              <a:spcAft>
                <a:spcPts val="0"/>
              </a:spcAft>
              <a:buClrTx/>
              <a:buSzTx/>
              <a:buFontTx/>
              <a:buNone/>
              <a:tabLst/>
              <a:defRPr/>
            </a:pPr>
            <a:r>
              <a:rPr kumimoji="0" lang="en-US" sz="2000" b="0" i="1" u="none" strike="noStrike" kern="1200" cap="none" spc="0" normalizeH="0" baseline="0" noProof="0" dirty="0">
                <a:ln>
                  <a:noFill/>
                </a:ln>
                <a:effectLst/>
                <a:uLnTx/>
                <a:uFillTx/>
                <a:latin typeface="Calibri"/>
                <a:ea typeface="+mn-ea"/>
                <a:cs typeface="+mn-cs"/>
              </a:rPr>
              <a:t>• The Action is </a:t>
            </a:r>
            <a:r>
              <a:rPr kumimoji="0" lang="en-US" sz="2000" b="0" i="1" u="none" strike="noStrike" kern="1200" cap="none" spc="0" normalizeH="0" baseline="0" noProof="0" dirty="0">
                <a:ln>
                  <a:noFill/>
                </a:ln>
                <a:solidFill>
                  <a:srgbClr val="FF0000"/>
                </a:solidFill>
                <a:effectLst/>
                <a:uLnTx/>
                <a:uFillTx/>
                <a:latin typeface="Calibri"/>
                <a:ea typeface="+mn-ea"/>
                <a:cs typeface="+mn-cs"/>
              </a:rPr>
              <a:t>Desperation</a:t>
            </a:r>
            <a:r>
              <a:rPr kumimoji="0" lang="en-US" sz="2000" b="0" i="1" u="none" strike="noStrike" kern="1200" cap="none" spc="0" normalizeH="0" baseline="0" noProof="0" dirty="0">
                <a:ln>
                  <a:noFill/>
                </a:ln>
                <a:effectLst/>
                <a:uLnTx/>
                <a:uFillTx/>
                <a:latin typeface="Calibri"/>
                <a:ea typeface="+mn-ea"/>
                <a:cs typeface="+mn-cs"/>
              </a:rPr>
              <a:t> Being Used for Life, Limb, or Eyesight</a:t>
            </a:r>
          </a:p>
          <a:p>
            <a:pPr marL="0" marR="0" lvl="0" indent="0" algn="l" defTabSz="914400" rtl="0" eaLnBrk="1" fontAlgn="auto" latinLnBrk="0" hangingPunct="1">
              <a:spcBef>
                <a:spcPts val="0"/>
              </a:spcBef>
              <a:spcAft>
                <a:spcPts val="0"/>
              </a:spcAft>
              <a:buClrTx/>
              <a:buSzTx/>
              <a:buFontTx/>
              <a:buNone/>
              <a:tabLst/>
              <a:defRPr/>
            </a:pPr>
            <a:endParaRPr kumimoji="0" lang="en-US" sz="2000" b="0" i="1"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spcBef>
                <a:spcPts val="0"/>
              </a:spcBef>
              <a:spcAft>
                <a:spcPts val="0"/>
              </a:spcAft>
              <a:buClrTx/>
              <a:buSzTx/>
              <a:buFontTx/>
              <a:buNone/>
              <a:tabLst/>
              <a:defRPr/>
            </a:pPr>
            <a:r>
              <a:rPr kumimoji="0" lang="en-US" sz="2000" b="0" i="1" u="none" strike="noStrike" kern="1200" cap="none" spc="0" normalizeH="0" baseline="0" noProof="0" dirty="0">
                <a:ln>
                  <a:noFill/>
                </a:ln>
                <a:effectLst/>
                <a:uLnTx/>
                <a:uFillTx/>
                <a:latin typeface="Calibri"/>
                <a:ea typeface="+mn-ea"/>
                <a:cs typeface="+mn-cs"/>
              </a:rPr>
              <a:t>• Otherwise, it is EXPERIMENTAL and Requires an Ethical Review AKA an IRB</a:t>
            </a:r>
          </a:p>
          <a:p>
            <a:pPr marL="0" marR="0" lvl="0" indent="0" algn="l" defTabSz="914400" rtl="0" eaLnBrk="1" fontAlgn="auto" latinLnBrk="0" hangingPunct="1">
              <a:spcBef>
                <a:spcPts val="0"/>
              </a:spcBef>
              <a:spcAft>
                <a:spcPts val="0"/>
              </a:spcAft>
              <a:buClrTx/>
              <a:buSzTx/>
              <a:buFontTx/>
              <a:buNone/>
              <a:tabLst/>
              <a:defRPr/>
            </a:pPr>
            <a:endParaRPr kumimoji="0" lang="en-US" sz="2000" b="0" i="1"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spcBef>
                <a:spcPts val="0"/>
              </a:spcBef>
              <a:spcAft>
                <a:spcPts val="0"/>
              </a:spcAft>
              <a:buClrTx/>
              <a:buSzTx/>
              <a:buFontTx/>
              <a:buNone/>
              <a:tabLst/>
              <a:defRPr/>
            </a:pPr>
            <a:r>
              <a:rPr kumimoji="0" lang="en-US" sz="2000" b="0" i="1" u="none" strike="noStrike" kern="1200" cap="none" spc="0" normalizeH="0" baseline="0" noProof="0" dirty="0">
                <a:ln>
                  <a:noFill/>
                </a:ln>
                <a:effectLst/>
                <a:uLnTx/>
                <a:uFillTx/>
                <a:latin typeface="Calibri"/>
                <a:ea typeface="+mn-ea"/>
                <a:cs typeface="+mn-cs"/>
              </a:rPr>
              <a:t>• This has served me well keeping me out of trouble and setting the standard </a:t>
            </a:r>
            <a:r>
              <a:rPr kumimoji="0" lang="en-US" sz="2400" b="0" i="1" u="none" strike="noStrike" kern="1200" cap="none" spc="0" normalizeH="0" baseline="0" noProof="0" dirty="0">
                <a:ln>
                  <a:noFill/>
                </a:ln>
                <a:effectLst/>
                <a:uLnTx/>
                <a:uFillTx/>
                <a:latin typeface="Calibri"/>
                <a:ea typeface="+mn-ea"/>
                <a:cs typeface="+mn-cs"/>
              </a:rPr>
              <a:t>for my staff.</a:t>
            </a:r>
            <a:endParaRPr kumimoji="0" lang="en-US" sz="2000" b="0"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2511061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30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B37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2"/>
          <a:stretch>
            <a:fillRect/>
          </a:stretch>
        </p:blipFill>
        <p:spPr>
          <a:xfrm>
            <a:off x="6465356" y="3283288"/>
            <a:ext cx="1462672" cy="307160"/>
          </a:xfrm>
          <a:prstGeom prst="rect">
            <a:avLst/>
          </a:prstGeom>
        </p:spPr>
      </p:pic>
      <p:sp>
        <p:nvSpPr>
          <p:cNvPr id="10" name="TextBox 9">
            <a:extLst>
              <a:ext uri="{FF2B5EF4-FFF2-40B4-BE49-F238E27FC236}">
                <a16:creationId xmlns:a16="http://schemas.microsoft.com/office/drawing/2014/main" id="{7C9422CB-B857-4DFB-876B-7352D1947217}"/>
              </a:ext>
            </a:extLst>
          </p:cNvPr>
          <p:cNvSpPr txBox="1"/>
          <p:nvPr/>
        </p:nvSpPr>
        <p:spPr>
          <a:xfrm>
            <a:off x="126353" y="725644"/>
            <a:ext cx="6448349" cy="4973156"/>
          </a:xfrm>
          <a:prstGeom prst="rect">
            <a:avLst/>
          </a:prstGeom>
          <a:noFill/>
        </p:spPr>
        <p:txBody>
          <a:bodyPr wrap="square">
            <a:spAutoFit/>
          </a:bodyPr>
          <a:lstStyle/>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rPr>
              <a:t>Commentary-Discretion of the Editorial Staff</a:t>
            </a:r>
          </a:p>
          <a:p>
            <a:pPr marL="685800" marR="0" lvl="1" indent="-228600" algn="l"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Fewer than 2,500 words, 250 abstract, limited number of references, no tables</a:t>
            </a:r>
          </a:p>
          <a:p>
            <a:pPr marL="685800" marR="0" lvl="1" indent="-228600" algn="l"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Commentary on contemporary issues often evolving or Controversial Issues</a:t>
            </a:r>
            <a:endParaRPr lang="en-US" sz="2400" dirty="0">
              <a:solidFill>
                <a:prstClr val="black"/>
              </a:solidFill>
              <a:latin typeface="Calibri"/>
            </a:endParaRPr>
          </a:p>
          <a:p>
            <a:pPr marR="0" lvl="1" algn="l" defTabSz="914400" rtl="0" eaLnBrk="1" fontAlgn="auto" latinLnBrk="0" hangingPunct="1">
              <a:spcBef>
                <a:spcPts val="50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rPr>
              <a:t>Letters to the editor</a:t>
            </a:r>
          </a:p>
          <a:p>
            <a:pPr marL="685800" marR="0" lvl="1" indent="-228600" algn="l"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Fewer than 1000 words, no abstract, “references available upon request”</a:t>
            </a:r>
          </a:p>
          <a:p>
            <a:pPr marL="685800" marR="0" lvl="1" indent="-228600" algn="l"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Generally, in reaction to a published article, with a response invited from original author</a:t>
            </a:r>
          </a:p>
        </p:txBody>
      </p:sp>
    </p:spTree>
    <p:extLst>
      <p:ext uri="{BB962C8B-B14F-4D97-AF65-F5344CB8AC3E}">
        <p14:creationId xmlns:p14="http://schemas.microsoft.com/office/powerpoint/2010/main" val="1735937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30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B37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2"/>
          <a:stretch>
            <a:fillRect/>
          </a:stretch>
        </p:blipFill>
        <p:spPr>
          <a:xfrm>
            <a:off x="6465356" y="3283288"/>
            <a:ext cx="1462672" cy="307160"/>
          </a:xfrm>
          <a:prstGeom prst="rect">
            <a:avLst/>
          </a:prstGeom>
        </p:spPr>
      </p:pic>
      <p:sp>
        <p:nvSpPr>
          <p:cNvPr id="10" name="TextBox 9">
            <a:extLst>
              <a:ext uri="{FF2B5EF4-FFF2-40B4-BE49-F238E27FC236}">
                <a16:creationId xmlns:a16="http://schemas.microsoft.com/office/drawing/2014/main" id="{7C9422CB-B857-4DFB-876B-7352D1947217}"/>
              </a:ext>
            </a:extLst>
          </p:cNvPr>
          <p:cNvSpPr txBox="1"/>
          <p:nvPr/>
        </p:nvSpPr>
        <p:spPr>
          <a:xfrm>
            <a:off x="292608" y="882662"/>
            <a:ext cx="6448349" cy="50465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rPr>
              <a:t>                        Columns</a:t>
            </a:r>
          </a:p>
          <a:p>
            <a:pPr marL="0" marR="0" lvl="0" indent="0" algn="l" defTabSz="914400" rtl="0" eaLnBrk="1" fontAlgn="auto" latinLnBrk="0" hangingPunct="1">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ndParaRPr>
          </a:p>
          <a:p>
            <a:pPr marL="0" marR="0" lvl="0" indent="0" algn="l" defTabSz="914400" rtl="0" eaLnBrk="1" fontAlgn="auto" latinLnBrk="0" hangingPunct="1">
              <a:spcBef>
                <a:spcPts val="0"/>
              </a:spcBef>
              <a:spcAft>
                <a:spcPts val="0"/>
              </a:spcAft>
              <a:buClrTx/>
              <a:buSzTx/>
              <a:buFontTx/>
              <a:buNone/>
              <a:tabLst/>
              <a:defRPr/>
            </a:pPr>
            <a:r>
              <a:rPr lang="en-US" sz="2400" i="1" dirty="0">
                <a:solidFill>
                  <a:srgbClr val="0322BD"/>
                </a:solidFill>
              </a:rPr>
              <a:t>Each column has its own managing editor</a:t>
            </a:r>
          </a:p>
          <a:p>
            <a:pPr marL="0" marR="0" lvl="0" indent="0" algn="l" defTabSz="914400" rtl="0" eaLnBrk="1" fontAlgn="auto" latinLnBrk="0" hangingPunct="1">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ndParaRPr>
          </a:p>
          <a:p>
            <a:pPr marL="457200" marR="0" lvl="1" indent="0" algn="l"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1200 words total</a:t>
            </a:r>
          </a:p>
          <a:p>
            <a:pPr marL="457200" marR="0" lvl="1" indent="0" algn="l"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Unstructured Abstract of  50 words </a:t>
            </a:r>
          </a:p>
          <a:p>
            <a:pPr marL="457200" marR="0" lvl="1" indent="0" algn="l" defTabSz="914400" rtl="0" eaLnBrk="1" fontAlgn="auto" latinLnBrk="0" hangingPunct="1">
              <a:spcBef>
                <a:spcPts val="0"/>
              </a:spcBef>
              <a:spcAft>
                <a:spcPts val="0"/>
              </a:spcAft>
              <a:buClrTx/>
              <a:buSzTx/>
              <a:buFontTx/>
              <a:buNone/>
              <a:tabLst/>
              <a:defRPr/>
            </a:pPr>
            <a:r>
              <a:rPr lang="en-US" sz="2400" dirty="0">
                <a:solidFill>
                  <a:prstClr val="black"/>
                </a:solidFill>
                <a:latin typeface="Calibri"/>
              </a:rPr>
              <a:t>Topics:</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1200150" marR="0" lvl="2" indent="-2857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Global Health</a:t>
            </a:r>
          </a:p>
          <a:p>
            <a:pPr marL="1200150" marR="0" lvl="2" indent="-2857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History of Medicine</a:t>
            </a:r>
          </a:p>
          <a:p>
            <a:pPr marL="1200150" lvl="2" indent="-285750">
              <a:buFont typeface="Arial" panose="020B0604020202020204" pitchFamily="34" charset="0"/>
              <a:buChar char="•"/>
              <a:defRPr/>
            </a:pPr>
            <a:r>
              <a:rPr lang="en-US" sz="2400" dirty="0">
                <a:solidFill>
                  <a:prstClr val="black"/>
                </a:solidFill>
              </a:rPr>
              <a:t>Leadership</a:t>
            </a:r>
          </a:p>
          <a:p>
            <a:pPr marL="1200150" marR="0" lvl="2" indent="-2857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Student column: A view through the Scope</a:t>
            </a:r>
          </a:p>
          <a:p>
            <a:pPr marR="0" lvl="0" algn="l" defTabSz="914400" rtl="0" eaLnBrk="1" fontAlgn="auto" latinLnBrk="0" hangingPunct="1">
              <a:lnSpc>
                <a:spcPct val="90000"/>
              </a:lnSpc>
              <a:spcBef>
                <a:spcPts val="100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930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30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B37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2"/>
          <a:stretch>
            <a:fillRect/>
          </a:stretch>
        </p:blipFill>
        <p:spPr>
          <a:xfrm>
            <a:off x="6465356" y="3283288"/>
            <a:ext cx="1462672" cy="307160"/>
          </a:xfrm>
          <a:prstGeom prst="rect">
            <a:avLst/>
          </a:prstGeom>
        </p:spPr>
      </p:pic>
      <p:sp>
        <p:nvSpPr>
          <p:cNvPr id="8" name="TextBox 7">
            <a:extLst>
              <a:ext uri="{FF2B5EF4-FFF2-40B4-BE49-F238E27FC236}">
                <a16:creationId xmlns:a16="http://schemas.microsoft.com/office/drawing/2014/main" id="{D397460F-B6B1-4C09-B2C2-5D1B1359D355}"/>
              </a:ext>
            </a:extLst>
          </p:cNvPr>
          <p:cNvSpPr txBox="1"/>
          <p:nvPr/>
        </p:nvSpPr>
        <p:spPr>
          <a:xfrm>
            <a:off x="349911" y="2495411"/>
            <a:ext cx="5753405" cy="1867178"/>
          </a:xfrm>
          <a:prstGeom prst="rect">
            <a:avLst/>
          </a:prstGeom>
          <a:noFill/>
        </p:spPr>
        <p:txBody>
          <a:bodyPr wrap="square">
            <a:spAutoFit/>
          </a:bodyPr>
          <a:lstStyle/>
          <a:p>
            <a:pPr marL="914400" marR="0" lvl="2"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effectLst/>
              <a:uLnTx/>
              <a:uFillTx/>
              <a:latin typeface="Calibri"/>
              <a:ea typeface="+mn-ea"/>
              <a:cs typeface="+mn-cs"/>
            </a:endParaRPr>
          </a:p>
          <a:p>
            <a:pPr marL="0" marR="0" lvl="0" indent="0" algn="ctr" defTabSz="914400" rtl="0" eaLnBrk="1" fontAlgn="auto" latinLnBrk="0" hangingPunct="1">
              <a:lnSpc>
                <a:spcPts val="135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effectLst/>
                <a:uLnTx/>
                <a:uFillTx/>
                <a:latin typeface="Helvetica" panose="020B0604020202020204" pitchFamily="34" charset="0"/>
                <a:ea typeface="Times New Roman" panose="02020603050405020304" pitchFamily="18" charset="0"/>
                <a:cs typeface="Times New Roman" panose="02020603050405020304" pitchFamily="18" charset="0"/>
              </a:rPr>
              <a:t>Laura Talbot, PhD, EdD, RN</a:t>
            </a:r>
            <a:br>
              <a:rPr kumimoji="0" lang="en-US" sz="1800" b="0" i="0" u="none" strike="noStrike" kern="1200" cap="none" spc="0" normalizeH="0" baseline="0" noProof="0" dirty="0">
                <a:ln>
                  <a:noFill/>
                </a:ln>
                <a:effectLst/>
                <a:uLnTx/>
                <a:uFillTx/>
                <a:latin typeface="Helvetica" panose="020B0604020202020204" pitchFamily="34" charset="0"/>
                <a:ea typeface="Times New Roman" panose="02020603050405020304" pitchFamily="18" charset="0"/>
                <a:cs typeface="Times New Roman" panose="02020603050405020304" pitchFamily="18" charset="0"/>
              </a:rPr>
            </a:br>
            <a:endParaRPr kumimoji="0" lang="en-US" sz="1800" b="0" i="0" u="none" strike="noStrike" kern="1200" cap="none" spc="0" normalizeH="0" baseline="0" noProof="0" dirty="0">
              <a:ln>
                <a:noFill/>
              </a:ln>
              <a:effectLst/>
              <a:uLnTx/>
              <a:uFillTx/>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ts val="135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effectLst/>
                <a:uLnTx/>
                <a:uFillTx/>
                <a:latin typeface="Helvetica" panose="020B0604020202020204" pitchFamily="34" charset="0"/>
                <a:ea typeface="Times New Roman" panose="02020603050405020304" pitchFamily="18" charset="0"/>
                <a:cs typeface="Times New Roman" panose="02020603050405020304" pitchFamily="18" charset="0"/>
              </a:rPr>
              <a:t>Editor, Military Medicine</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effectLst/>
                <a:uLnTx/>
                <a:uFillTx/>
                <a:latin typeface="Helvetica" panose="020B0604020202020204" pitchFamily="34" charset="0"/>
                <a:ea typeface="Times New Roman" panose="02020603050405020304" pitchFamily="18" charset="0"/>
                <a:cs typeface="Times New Roman" panose="02020603050405020304" pitchFamily="18" charset="0"/>
              </a:rPr>
              <a:t>		      Professor 			                    The University of Tennessee Health Science Center</a:t>
            </a:r>
            <a:br>
              <a:rPr kumimoji="0" lang="en-US" sz="1800" b="0" i="0" u="none" strike="noStrike" kern="1200" cap="none" spc="0" normalizeH="0" baseline="0" noProof="0" dirty="0">
                <a:ln>
                  <a:noFill/>
                </a:ln>
                <a:effectLst/>
                <a:uLnTx/>
                <a:uFillTx/>
                <a:latin typeface="Helvetica" panose="020B0604020202020204" pitchFamily="34" charset="0"/>
                <a:ea typeface="Times New Roman" panose="02020603050405020304" pitchFamily="18" charset="0"/>
                <a:cs typeface="Times New Roman" panose="02020603050405020304" pitchFamily="18" charset="0"/>
              </a:rPr>
            </a:br>
            <a:r>
              <a:rPr kumimoji="0" lang="en-US" sz="1800" b="0" i="0" u="none" strike="noStrike" kern="1200" cap="none" spc="0" normalizeH="0" baseline="0" noProof="0" dirty="0">
                <a:ln>
                  <a:noFill/>
                </a:ln>
                <a:effectLst/>
                <a:uLnTx/>
                <a:uFillTx/>
                <a:latin typeface="Helvetica" panose="020B0604020202020204" pitchFamily="34" charset="0"/>
                <a:ea typeface="Times New Roman" panose="02020603050405020304" pitchFamily="18" charset="0"/>
                <a:cs typeface="Times New Roman" panose="02020603050405020304" pitchFamily="18" charset="0"/>
              </a:rPr>
              <a:t>College of Medicine, Department of Neurology</a:t>
            </a:r>
            <a:endParaRPr lang="en-US" dirty="0"/>
          </a:p>
        </p:txBody>
      </p:sp>
      <p:sp>
        <p:nvSpPr>
          <p:cNvPr id="3" name="TextBox 2">
            <a:extLst>
              <a:ext uri="{FF2B5EF4-FFF2-40B4-BE49-F238E27FC236}">
                <a16:creationId xmlns:a16="http://schemas.microsoft.com/office/drawing/2014/main" id="{98094B82-7CF0-4A14-868F-CC3C8FD4B82A}"/>
              </a:ext>
            </a:extLst>
          </p:cNvPr>
          <p:cNvSpPr txBox="1"/>
          <p:nvPr/>
        </p:nvSpPr>
        <p:spPr>
          <a:xfrm>
            <a:off x="1112609" y="1453558"/>
            <a:ext cx="5352747" cy="584775"/>
          </a:xfrm>
          <a:prstGeom prst="rect">
            <a:avLst/>
          </a:prstGeom>
          <a:noFill/>
        </p:spPr>
        <p:txBody>
          <a:bodyPr wrap="none" rtlCol="0">
            <a:spAutoFit/>
          </a:bodyPr>
          <a:lstStyle/>
          <a:p>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t>Formatting the Manuscript</a:t>
            </a:r>
            <a:endParaRPr lang="en-US" sz="3200" dirty="0">
              <a:latin typeface="Comic Sans MS" panose="030F0702030302020204" pitchFamily="66" charset="0"/>
            </a:endParaRPr>
          </a:p>
        </p:txBody>
      </p:sp>
    </p:spTree>
    <p:extLst>
      <p:ext uri="{BB962C8B-B14F-4D97-AF65-F5344CB8AC3E}">
        <p14:creationId xmlns:p14="http://schemas.microsoft.com/office/powerpoint/2010/main" val="1828118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30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B37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2"/>
          <a:stretch>
            <a:fillRect/>
          </a:stretch>
        </p:blipFill>
        <p:spPr>
          <a:xfrm>
            <a:off x="6465356" y="3283288"/>
            <a:ext cx="1462672" cy="307160"/>
          </a:xfrm>
          <a:prstGeom prst="rect">
            <a:avLst/>
          </a:prstGeom>
        </p:spPr>
      </p:pic>
      <p:sp>
        <p:nvSpPr>
          <p:cNvPr id="6" name="TextBox 5">
            <a:extLst>
              <a:ext uri="{FF2B5EF4-FFF2-40B4-BE49-F238E27FC236}">
                <a16:creationId xmlns:a16="http://schemas.microsoft.com/office/drawing/2014/main" id="{DC56A64A-CAB1-4AA0-A724-E7034D3A6897}"/>
              </a:ext>
            </a:extLst>
          </p:cNvPr>
          <p:cNvSpPr txBox="1"/>
          <p:nvPr/>
        </p:nvSpPr>
        <p:spPr>
          <a:xfrm>
            <a:off x="424290" y="1307946"/>
            <a:ext cx="5870448" cy="5119350"/>
          </a:xfrm>
          <a:prstGeom prst="rect">
            <a:avLst/>
          </a:prstGeom>
          <a:noFill/>
        </p:spPr>
        <p:txBody>
          <a:bodyPr wrap="square">
            <a:spAutoFit/>
          </a:bodyPr>
          <a:lstStyle/>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Title page – includes standard information such as key words and author contact information (</a:t>
            </a:r>
            <a:r>
              <a:rPr kumimoji="0" lang="en-US" sz="2000" b="0" i="0" u="none" strike="noStrike" kern="1200" cap="none" spc="0" normalizeH="0" baseline="0" noProof="0" dirty="0">
                <a:ln>
                  <a:noFill/>
                </a:ln>
                <a:solidFill>
                  <a:srgbClr val="FF0000"/>
                </a:solidFill>
                <a:effectLst/>
                <a:uLnTx/>
                <a:uFillTx/>
                <a:latin typeface="Calibri"/>
                <a:ea typeface="+mn-ea"/>
                <a:cs typeface="+mn-cs"/>
              </a:rPr>
              <a:t>See Guidelines for template</a:t>
            </a:r>
            <a:r>
              <a:rPr kumimoji="0" lang="en-US" sz="2000" b="0" i="0" u="none" strike="noStrike" kern="1200" cap="none" spc="0" normalizeH="0" baseline="0" noProof="0" dirty="0">
                <a:ln>
                  <a:noFill/>
                </a:ln>
                <a:solidFill>
                  <a:prstClr val="black"/>
                </a:solidFill>
                <a:effectLst/>
                <a:uLnTx/>
                <a:uFillTx/>
                <a:latin typeface="Calibri"/>
                <a:ea typeface="+mn-ea"/>
                <a:cs typeface="+mn-cs"/>
              </a:rPr>
              <a:t>)</a:t>
            </a:r>
          </a:p>
          <a:p>
            <a:pPr marL="228600" marR="0" lvl="0" indent="-228600" algn="l" defTabSz="914400" rtl="0" eaLnBrk="1" fontAlgn="base" latinLnBrk="0" hangingPunct="1">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A2A2A"/>
                </a:solidFill>
                <a:effectLst/>
                <a:uLnTx/>
                <a:uFillTx/>
                <a:latin typeface="Calibri"/>
                <a:ea typeface="+mn-ea"/>
                <a:cs typeface="+mn-cs"/>
              </a:rPr>
              <a:t>Number of words, pages, tables, figures and references</a:t>
            </a:r>
          </a:p>
          <a:p>
            <a:pPr marL="228600" marR="0" lvl="0" indent="-228600" algn="l" defTabSz="914400" rtl="0" eaLnBrk="1" fontAlgn="base" latinLnBrk="0" hangingPunct="1">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A2A2A"/>
                </a:solidFill>
                <a:effectLst/>
                <a:uLnTx/>
                <a:uFillTx/>
                <a:latin typeface="Calibri"/>
                <a:ea typeface="+mn-ea"/>
                <a:cs typeface="+mn-cs"/>
              </a:rPr>
              <a:t>Corresponding author/guarantor’s name and email address, order of authorship</a:t>
            </a:r>
          </a:p>
          <a:p>
            <a:pPr marL="228600" marR="0" lvl="0" indent="-228600" algn="l" defTabSz="914400" rtl="0" eaLnBrk="1" fontAlgn="base" latinLnBrk="0" hangingPunct="1">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A2A2A"/>
                </a:solidFill>
                <a:effectLst/>
                <a:uLnTx/>
                <a:uFillTx/>
                <a:latin typeface="Calibri"/>
                <a:ea typeface="+mn-ea"/>
                <a:cs typeface="+mn-cs"/>
              </a:rPr>
              <a:t>Title of the manuscript</a:t>
            </a:r>
          </a:p>
          <a:p>
            <a:pPr marL="228600" marR="0" lvl="0" indent="-228600" algn="l" defTabSz="914400" rtl="0" eaLnBrk="1" fontAlgn="base" latinLnBrk="0" hangingPunct="1">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A2A2A"/>
                </a:solidFill>
                <a:effectLst/>
                <a:uLnTx/>
                <a:uFillTx/>
                <a:latin typeface="Calibri"/>
                <a:ea typeface="+mn-ea"/>
                <a:cs typeface="+mn-cs"/>
              </a:rPr>
              <a:t>Short title (running head) of 50 characters or less</a:t>
            </a:r>
          </a:p>
          <a:p>
            <a:pPr marL="228600" marR="0" lvl="0" indent="-228600" algn="l" defTabSz="914400" rtl="0" eaLnBrk="1" fontAlgn="base" latinLnBrk="0" hangingPunct="1">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A2A2A"/>
                </a:solidFill>
                <a:effectLst/>
                <a:uLnTx/>
                <a:uFillTx/>
                <a:latin typeface="Calibri"/>
                <a:ea typeface="+mn-ea"/>
                <a:cs typeface="+mn-cs"/>
              </a:rPr>
              <a:t>Previous presentations </a:t>
            </a:r>
          </a:p>
          <a:p>
            <a:pPr marL="228600" marR="0" lvl="0" indent="-228600" algn="l" defTabSz="914400" rtl="0" eaLnBrk="1" fontAlgn="base" latinLnBrk="0" hangingPunct="1">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A2A2A"/>
                </a:solidFill>
                <a:effectLst/>
                <a:uLnTx/>
                <a:uFillTx/>
                <a:latin typeface="Calibri"/>
                <a:ea typeface="+mn-ea"/>
                <a:cs typeface="+mn-cs"/>
              </a:rPr>
              <a:t>All funding sources</a:t>
            </a:r>
          </a:p>
          <a:p>
            <a:pPr marL="228600" marR="0" lvl="0" indent="-228600" algn="l" defTabSz="914400" rtl="0" eaLnBrk="1" fontAlgn="base" latinLnBrk="0" hangingPunct="1">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A2A2A"/>
                </a:solidFill>
                <a:effectLst/>
                <a:uLnTx/>
                <a:uFillTx/>
                <a:latin typeface="Calibri"/>
                <a:ea typeface="+mn-ea"/>
                <a:cs typeface="+mn-cs"/>
              </a:rPr>
              <a:t>Conflict of interest</a:t>
            </a:r>
          </a:p>
          <a:p>
            <a:pPr marL="228600" marR="0" lvl="0" indent="-228600" algn="l" defTabSz="914400" rtl="0" eaLnBrk="1" fontAlgn="base" latinLnBrk="0" hangingPunct="1">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A2A2A"/>
                </a:solidFill>
                <a:effectLst/>
                <a:uLnTx/>
                <a:uFillTx/>
                <a:latin typeface="Calibri"/>
                <a:ea typeface="+mn-ea"/>
                <a:cs typeface="+mn-cs"/>
              </a:rPr>
              <a:t>Registration numbers for IRB, ClinicalTrials.gov, etc.</a:t>
            </a:r>
          </a:p>
        </p:txBody>
      </p:sp>
      <p:sp>
        <p:nvSpPr>
          <p:cNvPr id="3" name="TextBox 2">
            <a:extLst>
              <a:ext uri="{FF2B5EF4-FFF2-40B4-BE49-F238E27FC236}">
                <a16:creationId xmlns:a16="http://schemas.microsoft.com/office/drawing/2014/main" id="{48C51DAD-DBB1-4659-9C34-AC9CA7989822}"/>
              </a:ext>
            </a:extLst>
          </p:cNvPr>
          <p:cNvSpPr txBox="1"/>
          <p:nvPr/>
        </p:nvSpPr>
        <p:spPr>
          <a:xfrm>
            <a:off x="2388443" y="519973"/>
            <a:ext cx="2098651" cy="584775"/>
          </a:xfrm>
          <a:prstGeom prst="rect">
            <a:avLst/>
          </a:prstGeom>
          <a:noFill/>
        </p:spPr>
        <p:txBody>
          <a:bodyPr wrap="none" rtlCol="0">
            <a:spAutoFit/>
          </a:bodyPr>
          <a:lstStyle/>
          <a:p>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t>Title Page</a:t>
            </a:r>
            <a:endParaRPr lang="en-US" sz="3200" dirty="0">
              <a:latin typeface="Comic Sans MS" panose="030F0702030302020204" pitchFamily="66" charset="0"/>
            </a:endParaRPr>
          </a:p>
        </p:txBody>
      </p:sp>
    </p:spTree>
    <p:extLst>
      <p:ext uri="{BB962C8B-B14F-4D97-AF65-F5344CB8AC3E}">
        <p14:creationId xmlns:p14="http://schemas.microsoft.com/office/powerpoint/2010/main" val="616686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40699" y="687480"/>
            <a:ext cx="5605629" cy="994172"/>
          </a:xfrm>
        </p:spPr>
        <p:txBody>
          <a:bodyPr>
            <a:normAutofit/>
          </a:bodyPr>
          <a:lstStyle/>
          <a:p>
            <a:r>
              <a:rPr lang="en-US" sz="3850" dirty="0">
                <a:latin typeface="Comic Sans MS" panose="030F0702030302020204" pitchFamily="66" charset="0"/>
              </a:rPr>
              <a:t>Learning Objectives:</a:t>
            </a:r>
          </a:p>
        </p:txBody>
      </p:sp>
      <p:sp>
        <p:nvSpPr>
          <p:cNvPr id="5" name="Subtitle 4"/>
          <p:cNvSpPr>
            <a:spLocks noGrp="1"/>
          </p:cNvSpPr>
          <p:nvPr>
            <p:ph idx="1"/>
          </p:nvPr>
        </p:nvSpPr>
        <p:spPr>
          <a:xfrm>
            <a:off x="279912" y="1696334"/>
            <a:ext cx="6014825" cy="4907666"/>
          </a:xfrm>
        </p:spPr>
        <p:txBody>
          <a:bodyPr anchor="ctr">
            <a:normAutofit/>
          </a:bodyPr>
          <a:lstStyle/>
          <a:p>
            <a:pPr marL="0" indent="0">
              <a:buNone/>
            </a:pPr>
            <a:r>
              <a:rPr lang="en-US" sz="2400" b="1" i="1" spc="-5" dirty="0">
                <a:latin typeface="Calibri" panose="020F0502020204030204" pitchFamily="34" charset="0"/>
                <a:ea typeface="Calibri" panose="020F0502020204030204" pitchFamily="34" charset="0"/>
                <a:cs typeface="Times New Roman" panose="02020603050405020304" pitchFamily="18" charset="0"/>
              </a:rPr>
              <a:t>At the end of this session, the participant will be able to:</a:t>
            </a:r>
          </a:p>
          <a:p>
            <a:pPr marL="0" indent="0">
              <a:buNone/>
            </a:pPr>
            <a:r>
              <a:rPr lang="en-US" sz="2000" i="1" spc="-5" dirty="0">
                <a:latin typeface="Calibri" panose="020F0502020204030204" pitchFamily="34" charset="0"/>
                <a:ea typeface="Calibri" panose="020F0502020204030204" pitchFamily="34" charset="0"/>
                <a:cs typeface="Times New Roman" panose="02020603050405020304" pitchFamily="18" charset="0"/>
              </a:rPr>
              <a:t>1. Summarize the importance of publishing research, quality improvement and case reports in peer-reviewed literature to improve patient care</a:t>
            </a:r>
          </a:p>
          <a:p>
            <a:pPr marL="0" indent="0">
              <a:buNone/>
            </a:pPr>
            <a:r>
              <a:rPr lang="en-US" sz="2000" i="1" spc="-5" dirty="0">
                <a:latin typeface="Calibri" panose="020F0502020204030204" pitchFamily="34" charset="0"/>
                <a:ea typeface="Calibri" panose="020F0502020204030204" pitchFamily="34" charset="0"/>
                <a:cs typeface="Times New Roman" panose="02020603050405020304" pitchFamily="18" charset="0"/>
              </a:rPr>
              <a:t>2. Describe the manuscript submission process for the Military Medicine, a peer-reviewed medical journal.</a:t>
            </a:r>
          </a:p>
          <a:p>
            <a:pPr marL="0" indent="0">
              <a:buNone/>
            </a:pPr>
            <a:r>
              <a:rPr lang="en-US" sz="2000" i="1" spc="-5" dirty="0">
                <a:latin typeface="Calibri" panose="020F0502020204030204" pitchFamily="34" charset="0"/>
                <a:ea typeface="Calibri" panose="020F0502020204030204" pitchFamily="34" charset="0"/>
                <a:cs typeface="Times New Roman" panose="02020603050405020304" pitchFamily="18" charset="0"/>
              </a:rPr>
              <a:t>3. List the key steps in the preparation and submission of an article to a peer-reviewed medical journal.</a:t>
            </a:r>
          </a:p>
          <a:p>
            <a:pPr marL="0" indent="0">
              <a:buNone/>
            </a:pPr>
            <a:r>
              <a:rPr lang="en-US" sz="2000" i="1" spc="-5" dirty="0">
                <a:latin typeface="Calibri" panose="020F0502020204030204" pitchFamily="34" charset="0"/>
                <a:ea typeface="Calibri" panose="020F0502020204030204" pitchFamily="34" charset="0"/>
                <a:cs typeface="Times New Roman" panose="02020603050405020304" pitchFamily="18" charset="0"/>
              </a:rPr>
              <a:t>4. Describe the roles and responsibilities of being a peer-reviewer of a medical or health journal.</a:t>
            </a:r>
            <a:endParaRPr lang="en-US" sz="1600" dirty="0"/>
          </a:p>
        </p:txBody>
      </p:sp>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30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B37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2"/>
          <a:stretch>
            <a:fillRect/>
          </a:stretch>
        </p:blipFill>
        <p:spPr>
          <a:xfrm>
            <a:off x="6465356" y="3283288"/>
            <a:ext cx="1462672" cy="307160"/>
          </a:xfrm>
          <a:prstGeom prst="rect">
            <a:avLst/>
          </a:prstGeom>
        </p:spPr>
      </p:pic>
    </p:spTree>
    <p:extLst>
      <p:ext uri="{BB962C8B-B14F-4D97-AF65-F5344CB8AC3E}">
        <p14:creationId xmlns:p14="http://schemas.microsoft.com/office/powerpoint/2010/main" val="963871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30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B37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2"/>
          <a:stretch>
            <a:fillRect/>
          </a:stretch>
        </p:blipFill>
        <p:spPr>
          <a:xfrm>
            <a:off x="6465356" y="3283288"/>
            <a:ext cx="1462672" cy="307160"/>
          </a:xfrm>
          <a:prstGeom prst="rect">
            <a:avLst/>
          </a:prstGeom>
        </p:spPr>
      </p:pic>
      <p:sp>
        <p:nvSpPr>
          <p:cNvPr id="6" name="TextBox 5">
            <a:extLst>
              <a:ext uri="{FF2B5EF4-FFF2-40B4-BE49-F238E27FC236}">
                <a16:creationId xmlns:a16="http://schemas.microsoft.com/office/drawing/2014/main" id="{498F5485-F4FB-424F-B1C9-01BA32AB68C4}"/>
              </a:ext>
            </a:extLst>
          </p:cNvPr>
          <p:cNvSpPr txBox="1"/>
          <p:nvPr/>
        </p:nvSpPr>
        <p:spPr>
          <a:xfrm>
            <a:off x="728434" y="1769255"/>
            <a:ext cx="4572000" cy="3926716"/>
          </a:xfrm>
          <a:prstGeom prst="rect">
            <a:avLst/>
          </a:prstGeom>
          <a:noFill/>
        </p:spPr>
        <p:txBody>
          <a:bodyPr wrap="square">
            <a:spAutoFit/>
          </a:bodyPr>
          <a:lstStyle/>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Structured Summary of 250-500 words</a:t>
            </a:r>
          </a:p>
          <a:p>
            <a:pPr marL="685800" marR="0" lvl="1" indent="-228600" algn="l"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State what is important about the study</a:t>
            </a:r>
          </a:p>
          <a:p>
            <a:pPr marL="685800" marR="0" lvl="1" indent="-228600" algn="l"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Accessible through PubMed and other search engines</a:t>
            </a:r>
          </a:p>
          <a:p>
            <a:pPr marL="685800" marR="0" lvl="1" indent="-228600" algn="l"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Consistency with the manuscript! </a:t>
            </a:r>
          </a:p>
          <a:p>
            <a:pPr marL="685800" marR="0" lvl="1" indent="-228600" algn="l"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Accuracy, clarity, clarity, clarity!</a:t>
            </a:r>
          </a:p>
          <a:p>
            <a:pPr marL="685800" marR="0" lvl="1" indent="-228600" algn="l"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Appears in print and on-line versions of the Journal</a:t>
            </a:r>
          </a:p>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A2A2A"/>
                </a:solidFill>
                <a:effectLst/>
                <a:uLnTx/>
                <a:uFillTx/>
                <a:latin typeface="Calibri"/>
                <a:ea typeface="+mn-ea"/>
                <a:cs typeface="+mn-cs"/>
              </a:rPr>
              <a:t>Case Reports require an </a:t>
            </a:r>
            <a:r>
              <a:rPr kumimoji="0" lang="en-US" sz="2000" b="0" i="1" u="none" strike="noStrike" kern="1200" cap="none" spc="0" normalizeH="0" baseline="0" noProof="0" dirty="0">
                <a:ln>
                  <a:noFill/>
                </a:ln>
                <a:solidFill>
                  <a:srgbClr val="2A2A2A"/>
                </a:solidFill>
                <a:effectLst/>
                <a:uLnTx/>
                <a:uFillTx/>
                <a:latin typeface="Calibri"/>
                <a:ea typeface="+mn-ea"/>
                <a:cs typeface="+mn-cs"/>
              </a:rPr>
              <a:t>unstructured</a:t>
            </a:r>
            <a:r>
              <a:rPr kumimoji="0" lang="en-US" sz="2000" b="0" i="0" u="none" strike="noStrike" kern="1200" cap="none" spc="0" normalizeH="0" baseline="0" noProof="0" dirty="0">
                <a:ln>
                  <a:noFill/>
                </a:ln>
                <a:solidFill>
                  <a:srgbClr val="2A2A2A"/>
                </a:solidFill>
                <a:effectLst/>
                <a:uLnTx/>
                <a:uFillTx/>
                <a:latin typeface="Calibri"/>
                <a:ea typeface="+mn-ea"/>
                <a:cs typeface="+mn-cs"/>
              </a:rPr>
              <a:t> abstract (up to 250 words)</a:t>
            </a:r>
            <a:endParaRPr lang="en-US" sz="2000" dirty="0"/>
          </a:p>
        </p:txBody>
      </p:sp>
      <p:sp>
        <p:nvSpPr>
          <p:cNvPr id="3" name="TextBox 2">
            <a:extLst>
              <a:ext uri="{FF2B5EF4-FFF2-40B4-BE49-F238E27FC236}">
                <a16:creationId xmlns:a16="http://schemas.microsoft.com/office/drawing/2014/main" id="{69AA7585-433A-4A5E-AC7D-106349B3DC67}"/>
              </a:ext>
            </a:extLst>
          </p:cNvPr>
          <p:cNvSpPr txBox="1"/>
          <p:nvPr/>
        </p:nvSpPr>
        <p:spPr>
          <a:xfrm>
            <a:off x="1138575" y="744188"/>
            <a:ext cx="4352474" cy="584775"/>
          </a:xfrm>
          <a:prstGeom prst="rect">
            <a:avLst/>
          </a:prstGeom>
          <a:noFill/>
        </p:spPr>
        <p:txBody>
          <a:bodyPr wrap="none" rtlCol="0">
            <a:spAutoFit/>
          </a:bodyPr>
          <a:lstStyle/>
          <a:p>
            <a:r>
              <a:rPr lang="en-US" sz="3200" dirty="0">
                <a:latin typeface="Comic Sans MS" panose="030F0702030302020204" pitchFamily="66" charset="0"/>
              </a:rPr>
              <a:t>Summary or Abstract</a:t>
            </a:r>
          </a:p>
        </p:txBody>
      </p:sp>
    </p:spTree>
    <p:extLst>
      <p:ext uri="{BB962C8B-B14F-4D97-AF65-F5344CB8AC3E}">
        <p14:creationId xmlns:p14="http://schemas.microsoft.com/office/powerpoint/2010/main" val="653238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30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B37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2"/>
          <a:stretch>
            <a:fillRect/>
          </a:stretch>
        </p:blipFill>
        <p:spPr>
          <a:xfrm>
            <a:off x="6465356" y="3283288"/>
            <a:ext cx="1462672" cy="307160"/>
          </a:xfrm>
          <a:prstGeom prst="rect">
            <a:avLst/>
          </a:prstGeom>
        </p:spPr>
      </p:pic>
      <p:sp>
        <p:nvSpPr>
          <p:cNvPr id="2" name="Rectangle 1"/>
          <p:cNvSpPr/>
          <p:nvPr/>
        </p:nvSpPr>
        <p:spPr>
          <a:xfrm>
            <a:off x="894697" y="1717400"/>
            <a:ext cx="4572000" cy="4426853"/>
          </a:xfrm>
          <a:prstGeom prst="rect">
            <a:avLst/>
          </a:prstGeom>
        </p:spPr>
        <p:txBody>
          <a:bodyPr>
            <a:spAutoFit/>
          </a:bodyPr>
          <a:lstStyle/>
          <a:p>
            <a:pPr marL="228600" lvl="0" indent="-228600">
              <a:spcBef>
                <a:spcPts val="1000"/>
              </a:spcBef>
              <a:buFont typeface="Arial" panose="020B0604020202020204" pitchFamily="34" charset="0"/>
              <a:buChar char="•"/>
            </a:pPr>
            <a:r>
              <a:rPr lang="en-US" sz="2000" dirty="0">
                <a:solidFill>
                  <a:prstClr val="black"/>
                </a:solidFill>
              </a:rPr>
              <a:t>Introduction</a:t>
            </a:r>
          </a:p>
          <a:p>
            <a:pPr marL="228600" lvl="0" indent="-228600">
              <a:spcBef>
                <a:spcPts val="1000"/>
              </a:spcBef>
              <a:buFont typeface="Arial" panose="020B0604020202020204" pitchFamily="34" charset="0"/>
              <a:buChar char="•"/>
            </a:pPr>
            <a:r>
              <a:rPr lang="en-US" sz="2000" dirty="0">
                <a:solidFill>
                  <a:prstClr val="black"/>
                </a:solidFill>
              </a:rPr>
              <a:t>Methods</a:t>
            </a:r>
          </a:p>
          <a:p>
            <a:pPr marL="228600" lvl="0" indent="-228600">
              <a:spcBef>
                <a:spcPts val="1000"/>
              </a:spcBef>
              <a:buFont typeface="Arial" panose="020B0604020202020204" pitchFamily="34" charset="0"/>
              <a:buChar char="•"/>
            </a:pPr>
            <a:r>
              <a:rPr lang="en-US" sz="2000" dirty="0">
                <a:solidFill>
                  <a:prstClr val="black"/>
                </a:solidFill>
              </a:rPr>
              <a:t>Results</a:t>
            </a:r>
          </a:p>
          <a:p>
            <a:pPr marL="685800" lvl="1" indent="-228600">
              <a:spcBef>
                <a:spcPts val="500"/>
              </a:spcBef>
              <a:buFont typeface="Arial" panose="020B0604020202020204" pitchFamily="34" charset="0"/>
              <a:buChar char="•"/>
            </a:pPr>
            <a:r>
              <a:rPr lang="en-US" sz="2000" dirty="0">
                <a:solidFill>
                  <a:prstClr val="black"/>
                </a:solidFill>
              </a:rPr>
              <a:t>Graphs/figures versus tables</a:t>
            </a:r>
          </a:p>
          <a:p>
            <a:pPr marL="685800" lvl="1" indent="-228600">
              <a:spcBef>
                <a:spcPts val="500"/>
              </a:spcBef>
              <a:buFont typeface="Arial" panose="020B0604020202020204" pitchFamily="34" charset="0"/>
              <a:buChar char="•"/>
            </a:pPr>
            <a:r>
              <a:rPr lang="en-US" sz="2000" dirty="0">
                <a:solidFill>
                  <a:prstClr val="black"/>
                </a:solidFill>
              </a:rPr>
              <a:t>Tables versus text</a:t>
            </a:r>
          </a:p>
          <a:p>
            <a:pPr marL="685800" lvl="1" indent="-228600">
              <a:spcBef>
                <a:spcPts val="500"/>
              </a:spcBef>
              <a:buFont typeface="Arial" panose="020B0604020202020204" pitchFamily="34" charset="0"/>
              <a:buChar char="•"/>
            </a:pPr>
            <a:r>
              <a:rPr lang="en-US" sz="2000" dirty="0">
                <a:solidFill>
                  <a:prstClr val="black"/>
                </a:solidFill>
              </a:rPr>
              <a:t>Well-selected image or two</a:t>
            </a:r>
          </a:p>
          <a:p>
            <a:pPr marL="685800" lvl="1" indent="-228600">
              <a:spcBef>
                <a:spcPts val="500"/>
              </a:spcBef>
              <a:buFont typeface="Arial" panose="020B0604020202020204" pitchFamily="34" charset="0"/>
              <a:buChar char="•"/>
            </a:pPr>
            <a:r>
              <a:rPr lang="en-US" sz="2000" dirty="0">
                <a:solidFill>
                  <a:prstClr val="black"/>
                </a:solidFill>
              </a:rPr>
              <a:t>Visualize how these will look when reduced in print in black and white format in print, color on-line</a:t>
            </a:r>
          </a:p>
          <a:p>
            <a:pPr marL="228600" lvl="0" indent="-228600">
              <a:spcBef>
                <a:spcPts val="1000"/>
              </a:spcBef>
              <a:buFont typeface="Arial" panose="020B0604020202020204" pitchFamily="34" charset="0"/>
              <a:buChar char="•"/>
            </a:pPr>
            <a:r>
              <a:rPr lang="en-US" sz="2000" dirty="0">
                <a:solidFill>
                  <a:prstClr val="black"/>
                </a:solidFill>
              </a:rPr>
              <a:t>Provide sufficient detail for the reader to understand and even replicate the data analysis, but avoid excessive detail</a:t>
            </a:r>
          </a:p>
        </p:txBody>
      </p:sp>
      <p:sp>
        <p:nvSpPr>
          <p:cNvPr id="3" name="TextBox 2"/>
          <p:cNvSpPr txBox="1"/>
          <p:nvPr/>
        </p:nvSpPr>
        <p:spPr>
          <a:xfrm>
            <a:off x="3071715" y="786588"/>
            <a:ext cx="1124026" cy="584775"/>
          </a:xfrm>
          <a:prstGeom prst="rect">
            <a:avLst/>
          </a:prstGeom>
          <a:noFill/>
        </p:spPr>
        <p:txBody>
          <a:bodyPr wrap="none" rtlCol="0">
            <a:spAutoFit/>
          </a:bodyPr>
          <a:lstStyle/>
          <a:p>
            <a:r>
              <a:rPr lang="en-US" sz="3200" dirty="0">
                <a:latin typeface="Comic Sans MS" panose="030F0702030302020204" pitchFamily="66" charset="0"/>
              </a:rPr>
              <a:t>Text</a:t>
            </a:r>
          </a:p>
        </p:txBody>
      </p:sp>
    </p:spTree>
    <p:extLst>
      <p:ext uri="{BB962C8B-B14F-4D97-AF65-F5344CB8AC3E}">
        <p14:creationId xmlns:p14="http://schemas.microsoft.com/office/powerpoint/2010/main" val="2001949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30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B37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2"/>
          <a:stretch>
            <a:fillRect/>
          </a:stretch>
        </p:blipFill>
        <p:spPr>
          <a:xfrm>
            <a:off x="6465356" y="3283288"/>
            <a:ext cx="1462672" cy="307160"/>
          </a:xfrm>
          <a:prstGeom prst="rect">
            <a:avLst/>
          </a:prstGeom>
        </p:spPr>
      </p:pic>
      <p:sp>
        <p:nvSpPr>
          <p:cNvPr id="2" name="Rectangle 1"/>
          <p:cNvSpPr/>
          <p:nvPr/>
        </p:nvSpPr>
        <p:spPr>
          <a:xfrm>
            <a:off x="748520" y="986596"/>
            <a:ext cx="6915665" cy="523220"/>
          </a:xfrm>
          <a:prstGeom prst="rect">
            <a:avLst/>
          </a:prstGeom>
        </p:spPr>
        <p:txBody>
          <a:bodyPr wrap="square">
            <a:spAutoFit/>
          </a:bodyPr>
          <a:lstStyle/>
          <a:p>
            <a:r>
              <a:rPr lang="en-US" sz="2800" dirty="0">
                <a:solidFill>
                  <a:prstClr val="black"/>
                </a:solidFill>
                <a:latin typeface="Comic Sans MS" panose="030F0702030302020204" pitchFamily="66" charset="0"/>
                <a:ea typeface="+mj-ea"/>
                <a:cs typeface="+mj-cs"/>
              </a:rPr>
              <a:t>Format: Preparing the manuscript</a:t>
            </a:r>
            <a:endParaRPr lang="en-US" sz="2800" dirty="0">
              <a:latin typeface="Comic Sans MS" panose="030F0702030302020204" pitchFamily="66" charset="0"/>
            </a:endParaRPr>
          </a:p>
        </p:txBody>
      </p:sp>
      <p:sp>
        <p:nvSpPr>
          <p:cNvPr id="3" name="Rectangle 2"/>
          <p:cNvSpPr/>
          <p:nvPr/>
        </p:nvSpPr>
        <p:spPr>
          <a:xfrm>
            <a:off x="264591" y="1966894"/>
            <a:ext cx="5697082" cy="3798476"/>
          </a:xfrm>
          <a:prstGeom prst="rect">
            <a:avLst/>
          </a:prstGeom>
        </p:spPr>
        <p:txBody>
          <a:bodyPr wrap="square">
            <a:spAutoFit/>
          </a:bodyPr>
          <a:lstStyle/>
          <a:p>
            <a:pPr marL="228600" lvl="0" indent="-228600">
              <a:spcBef>
                <a:spcPts val="1000"/>
              </a:spcBef>
              <a:buFont typeface="Arial" panose="020B0604020202020204" pitchFamily="34" charset="0"/>
              <a:buChar char="•"/>
            </a:pPr>
            <a:r>
              <a:rPr lang="en-US" sz="2800" i="1" dirty="0">
                <a:solidFill>
                  <a:srgbClr val="0322BD"/>
                </a:solidFill>
              </a:rPr>
              <a:t>Statistical analysis, as appropriate</a:t>
            </a:r>
          </a:p>
          <a:p>
            <a:pPr marL="685800" lvl="1" indent="-228600">
              <a:spcBef>
                <a:spcPts val="500"/>
              </a:spcBef>
              <a:buFont typeface="Arial" panose="020B0604020202020204" pitchFamily="34" charset="0"/>
              <a:buChar char="•"/>
            </a:pPr>
            <a:r>
              <a:rPr lang="en-US" sz="2400" dirty="0">
                <a:solidFill>
                  <a:prstClr val="black"/>
                </a:solidFill>
              </a:rPr>
              <a:t>Based upon study design</a:t>
            </a:r>
          </a:p>
          <a:p>
            <a:pPr marL="685800" lvl="1" indent="-228600">
              <a:spcBef>
                <a:spcPts val="500"/>
              </a:spcBef>
              <a:buFont typeface="Arial" panose="020B0604020202020204" pitchFamily="34" charset="0"/>
              <a:buChar char="•"/>
            </a:pPr>
            <a:r>
              <a:rPr lang="en-US" sz="2400" dirty="0">
                <a:solidFill>
                  <a:prstClr val="black"/>
                </a:solidFill>
              </a:rPr>
              <a:t>P value significance – implies an hypothesis</a:t>
            </a:r>
          </a:p>
          <a:p>
            <a:pPr marL="685800" lvl="1" indent="-228600">
              <a:spcBef>
                <a:spcPts val="500"/>
              </a:spcBef>
              <a:buFont typeface="Arial" panose="020B0604020202020204" pitchFamily="34" charset="0"/>
              <a:buChar char="•"/>
            </a:pPr>
            <a:r>
              <a:rPr lang="en-US" sz="2400" dirty="0">
                <a:solidFill>
                  <a:prstClr val="black"/>
                </a:solidFill>
              </a:rPr>
              <a:t>Sample size issues</a:t>
            </a:r>
          </a:p>
          <a:p>
            <a:pPr marL="685800" lvl="1" indent="-228600">
              <a:spcBef>
                <a:spcPts val="500"/>
              </a:spcBef>
              <a:buFont typeface="Arial" panose="020B0604020202020204" pitchFamily="34" charset="0"/>
              <a:buChar char="•"/>
            </a:pPr>
            <a:r>
              <a:rPr lang="en-US" sz="2400" dirty="0">
                <a:solidFill>
                  <a:prstClr val="black"/>
                </a:solidFill>
              </a:rPr>
              <a:t>Bias, imprecise denominators, variable time frames, subjects lost to follow-up</a:t>
            </a:r>
          </a:p>
          <a:p>
            <a:pPr marL="685800" lvl="1" indent="-228600">
              <a:spcBef>
                <a:spcPts val="500"/>
              </a:spcBef>
              <a:buFont typeface="Arial" panose="020B0604020202020204" pitchFamily="34" charset="0"/>
              <a:buChar char="•"/>
            </a:pPr>
            <a:r>
              <a:rPr lang="en-US" sz="2400" dirty="0">
                <a:solidFill>
                  <a:prstClr val="black"/>
                </a:solidFill>
              </a:rPr>
              <a:t>Important role of a statistician consultant is stressed</a:t>
            </a:r>
          </a:p>
        </p:txBody>
      </p:sp>
    </p:spTree>
    <p:extLst>
      <p:ext uri="{BB962C8B-B14F-4D97-AF65-F5344CB8AC3E}">
        <p14:creationId xmlns:p14="http://schemas.microsoft.com/office/powerpoint/2010/main" val="2754969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30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B37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2"/>
          <a:stretch>
            <a:fillRect/>
          </a:stretch>
        </p:blipFill>
        <p:spPr>
          <a:xfrm>
            <a:off x="6465356" y="3283288"/>
            <a:ext cx="1462672" cy="307160"/>
          </a:xfrm>
          <a:prstGeom prst="rect">
            <a:avLst/>
          </a:prstGeom>
        </p:spPr>
      </p:pic>
      <p:sp>
        <p:nvSpPr>
          <p:cNvPr id="2" name="Rectangle 1"/>
          <p:cNvSpPr/>
          <p:nvPr/>
        </p:nvSpPr>
        <p:spPr>
          <a:xfrm>
            <a:off x="642404" y="793677"/>
            <a:ext cx="6915665" cy="523220"/>
          </a:xfrm>
          <a:prstGeom prst="rect">
            <a:avLst/>
          </a:prstGeom>
        </p:spPr>
        <p:txBody>
          <a:bodyPr wrap="square">
            <a:spAutoFit/>
          </a:bodyPr>
          <a:lstStyle/>
          <a:p>
            <a:r>
              <a:rPr lang="en-US" sz="2800" dirty="0">
                <a:solidFill>
                  <a:prstClr val="black"/>
                </a:solidFill>
                <a:latin typeface="Comic Sans MS" panose="030F0702030302020204" pitchFamily="66" charset="0"/>
                <a:ea typeface="+mj-ea"/>
                <a:cs typeface="+mj-cs"/>
              </a:rPr>
              <a:t>Format: Preparing the manuscript</a:t>
            </a:r>
            <a:endParaRPr lang="en-US" sz="2800" dirty="0">
              <a:latin typeface="Comic Sans MS" panose="030F0702030302020204" pitchFamily="66" charset="0"/>
            </a:endParaRPr>
          </a:p>
        </p:txBody>
      </p:sp>
      <p:sp>
        <p:nvSpPr>
          <p:cNvPr id="4" name="Rectangle 3"/>
          <p:cNvSpPr/>
          <p:nvPr/>
        </p:nvSpPr>
        <p:spPr>
          <a:xfrm>
            <a:off x="163541" y="1667642"/>
            <a:ext cx="6858000" cy="4852610"/>
          </a:xfrm>
          <a:prstGeom prst="rect">
            <a:avLst/>
          </a:prstGeom>
        </p:spPr>
        <p:txBody>
          <a:bodyPr wrap="square">
            <a:spAutoFit/>
          </a:bodyPr>
          <a:lstStyle/>
          <a:p>
            <a:pPr marL="228600" lvl="0" indent="-228600">
              <a:spcBef>
                <a:spcPts val="1000"/>
              </a:spcBef>
              <a:buFont typeface="Arial" panose="020B0604020202020204" pitchFamily="34" charset="0"/>
              <a:buChar char="•"/>
            </a:pPr>
            <a:r>
              <a:rPr lang="en-US" sz="2800" i="1" dirty="0">
                <a:solidFill>
                  <a:srgbClr val="0322BD"/>
                </a:solidFill>
              </a:rPr>
              <a:t>Discussion</a:t>
            </a:r>
          </a:p>
          <a:p>
            <a:pPr marL="685800" lvl="1" indent="-228600">
              <a:spcBef>
                <a:spcPts val="500"/>
              </a:spcBef>
              <a:buFont typeface="Arial" panose="020B0604020202020204" pitchFamily="34" charset="0"/>
              <a:buChar char="•"/>
            </a:pPr>
            <a:r>
              <a:rPr lang="en-US" sz="2400" dirty="0">
                <a:solidFill>
                  <a:prstClr val="black"/>
                </a:solidFill>
              </a:rPr>
              <a:t>First sentence should clearly state what was found and why it is important</a:t>
            </a:r>
          </a:p>
          <a:p>
            <a:pPr marL="685800" lvl="1" indent="-228600">
              <a:spcBef>
                <a:spcPts val="500"/>
              </a:spcBef>
              <a:buFont typeface="Arial" panose="020B0604020202020204" pitchFamily="34" charset="0"/>
              <a:buChar char="•"/>
            </a:pPr>
            <a:r>
              <a:rPr lang="en-US" sz="2400" dirty="0">
                <a:solidFill>
                  <a:prstClr val="black"/>
                </a:solidFill>
              </a:rPr>
              <a:t>Compare and contrast findings with the literature</a:t>
            </a:r>
          </a:p>
          <a:p>
            <a:pPr marL="1143000" lvl="2" indent="-228600">
              <a:spcBef>
                <a:spcPts val="500"/>
              </a:spcBef>
              <a:buFont typeface="Arial" panose="020B0604020202020204" pitchFamily="34" charset="0"/>
              <a:buChar char="•"/>
            </a:pPr>
            <a:r>
              <a:rPr lang="en-US" sz="2400" dirty="0">
                <a:solidFill>
                  <a:prstClr val="black"/>
                </a:solidFill>
              </a:rPr>
              <a:t>Importance of the literature review</a:t>
            </a:r>
          </a:p>
          <a:p>
            <a:pPr marL="1143000" lvl="2" indent="-228600">
              <a:spcBef>
                <a:spcPts val="500"/>
              </a:spcBef>
              <a:buFont typeface="Arial" panose="020B0604020202020204" pitchFamily="34" charset="0"/>
              <a:buChar char="•"/>
            </a:pPr>
            <a:r>
              <a:rPr lang="en-US" sz="2400" dirty="0">
                <a:solidFill>
                  <a:prstClr val="black"/>
                </a:solidFill>
              </a:rPr>
              <a:t>Reasonable number of references</a:t>
            </a:r>
          </a:p>
          <a:p>
            <a:pPr marL="685800" lvl="1" indent="-228600">
              <a:spcBef>
                <a:spcPts val="500"/>
              </a:spcBef>
              <a:buFont typeface="Arial" panose="020B0604020202020204" pitchFamily="34" charset="0"/>
              <a:buChar char="•"/>
            </a:pPr>
            <a:r>
              <a:rPr lang="en-US" sz="2400" dirty="0">
                <a:solidFill>
                  <a:prstClr val="black"/>
                </a:solidFill>
              </a:rPr>
              <a:t>Strengths and limitations of study</a:t>
            </a:r>
          </a:p>
          <a:p>
            <a:pPr marL="685800" lvl="1" indent="-228600">
              <a:spcBef>
                <a:spcPts val="500"/>
              </a:spcBef>
              <a:buFont typeface="Arial" panose="020B0604020202020204" pitchFamily="34" charset="0"/>
              <a:buChar char="•"/>
            </a:pPr>
            <a:r>
              <a:rPr lang="en-US" sz="2400" dirty="0">
                <a:solidFill>
                  <a:prstClr val="black"/>
                </a:solidFill>
              </a:rPr>
              <a:t>Recommendations for future study</a:t>
            </a:r>
          </a:p>
          <a:p>
            <a:pPr marL="228600" lvl="0" indent="-228600">
              <a:spcBef>
                <a:spcPts val="1000"/>
              </a:spcBef>
              <a:buFont typeface="Arial" panose="020B0604020202020204" pitchFamily="34" charset="0"/>
              <a:buChar char="•"/>
            </a:pPr>
            <a:r>
              <a:rPr lang="en-US" sz="2800" i="1" dirty="0">
                <a:solidFill>
                  <a:srgbClr val="0322BD"/>
                </a:solidFill>
              </a:rPr>
              <a:t>Conclusions</a:t>
            </a:r>
            <a:r>
              <a:rPr lang="en-US" sz="2800" dirty="0">
                <a:solidFill>
                  <a:prstClr val="black"/>
                </a:solidFill>
              </a:rPr>
              <a:t> – based only on the study results!</a:t>
            </a:r>
          </a:p>
        </p:txBody>
      </p:sp>
    </p:spTree>
    <p:extLst>
      <p:ext uri="{BB962C8B-B14F-4D97-AF65-F5344CB8AC3E}">
        <p14:creationId xmlns:p14="http://schemas.microsoft.com/office/powerpoint/2010/main" val="216439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30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B37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2"/>
          <a:stretch>
            <a:fillRect/>
          </a:stretch>
        </p:blipFill>
        <p:spPr>
          <a:xfrm>
            <a:off x="6465356" y="3532667"/>
            <a:ext cx="1462672" cy="307160"/>
          </a:xfrm>
          <a:prstGeom prst="rect">
            <a:avLst/>
          </a:prstGeom>
        </p:spPr>
      </p:pic>
      <p:sp>
        <p:nvSpPr>
          <p:cNvPr id="2" name="Rectangle 1"/>
          <p:cNvSpPr/>
          <p:nvPr/>
        </p:nvSpPr>
        <p:spPr>
          <a:xfrm>
            <a:off x="280086" y="1716168"/>
            <a:ext cx="6014652" cy="4247317"/>
          </a:xfrm>
          <a:prstGeom prst="rect">
            <a:avLst/>
          </a:prstGeom>
        </p:spPr>
        <p:txBody>
          <a:bodyPr wrap="square">
            <a:spAutoFit/>
          </a:bodyPr>
          <a:lstStyle/>
          <a:p>
            <a:pPr marL="228600" lvl="0" indent="-228600">
              <a:spcBef>
                <a:spcPts val="1000"/>
              </a:spcBef>
              <a:buFont typeface="Arial" panose="020B0604020202020204" pitchFamily="34" charset="0"/>
              <a:buChar char="•"/>
            </a:pPr>
            <a:r>
              <a:rPr lang="en-US" sz="2000" dirty="0">
                <a:solidFill>
                  <a:prstClr val="black"/>
                </a:solidFill>
              </a:rPr>
              <a:t>Using colloquial and slang language</a:t>
            </a:r>
          </a:p>
          <a:p>
            <a:pPr marL="228600" lvl="0" indent="-228600">
              <a:spcBef>
                <a:spcPts val="1000"/>
              </a:spcBef>
              <a:buFont typeface="Arial" panose="020B0604020202020204" pitchFamily="34" charset="0"/>
              <a:buChar char="•"/>
            </a:pPr>
            <a:r>
              <a:rPr lang="en-US" sz="2000" dirty="0">
                <a:solidFill>
                  <a:prstClr val="black"/>
                </a:solidFill>
              </a:rPr>
              <a:t>Subject, verb disagreements</a:t>
            </a:r>
          </a:p>
          <a:p>
            <a:pPr marL="228600" lvl="0" indent="-228600">
              <a:spcBef>
                <a:spcPts val="1000"/>
              </a:spcBef>
              <a:buFont typeface="Arial" panose="020B0604020202020204" pitchFamily="34" charset="0"/>
              <a:buChar char="•"/>
            </a:pPr>
            <a:r>
              <a:rPr lang="en-US" sz="2000" dirty="0">
                <a:solidFill>
                  <a:prstClr val="black"/>
                </a:solidFill>
              </a:rPr>
              <a:t>Using technical jargon without explanation of the terms</a:t>
            </a:r>
          </a:p>
          <a:p>
            <a:pPr marL="228600" lvl="0" indent="-228600">
              <a:spcBef>
                <a:spcPts val="1000"/>
              </a:spcBef>
              <a:buFont typeface="Arial" panose="020B0604020202020204" pitchFamily="34" charset="0"/>
              <a:buChar char="•"/>
            </a:pPr>
            <a:r>
              <a:rPr lang="en-US" sz="2000" dirty="0">
                <a:solidFill>
                  <a:prstClr val="black"/>
                </a:solidFill>
              </a:rPr>
              <a:t>Antecedent and pronoun disagreement</a:t>
            </a:r>
          </a:p>
          <a:p>
            <a:pPr marL="228600" lvl="0" indent="-228600">
              <a:spcBef>
                <a:spcPts val="1000"/>
              </a:spcBef>
              <a:buFont typeface="Arial" panose="020B0604020202020204" pitchFamily="34" charset="0"/>
              <a:buChar char="•"/>
            </a:pPr>
            <a:r>
              <a:rPr lang="en-US" sz="2000" dirty="0">
                <a:solidFill>
                  <a:prstClr val="black"/>
                </a:solidFill>
              </a:rPr>
              <a:t>Unclear pronoun references creating ambiguity</a:t>
            </a:r>
          </a:p>
          <a:p>
            <a:pPr marL="228600" lvl="0" indent="-228600">
              <a:spcBef>
                <a:spcPts val="1000"/>
              </a:spcBef>
              <a:buFont typeface="Arial" panose="020B0604020202020204" pitchFamily="34" charset="0"/>
              <a:buChar char="•"/>
            </a:pPr>
            <a:r>
              <a:rPr lang="en-US" sz="2000" dirty="0">
                <a:solidFill>
                  <a:prstClr val="black"/>
                </a:solidFill>
              </a:rPr>
              <a:t>Word confusion such as that/which, affect/effect, its/it’s, choose/chose, advice/advise, accept/except, proceed/precede; between/among; less/fewer; greater than/above; less than/below</a:t>
            </a:r>
          </a:p>
          <a:p>
            <a:pPr marL="228600" lvl="0" indent="-228600">
              <a:spcBef>
                <a:spcPts val="1000"/>
              </a:spcBef>
              <a:buFont typeface="Arial" panose="020B0604020202020204" pitchFamily="34" charset="0"/>
              <a:buChar char="•"/>
            </a:pPr>
            <a:r>
              <a:rPr lang="en-US" sz="2000" dirty="0">
                <a:solidFill>
                  <a:prstClr val="black"/>
                </a:solidFill>
              </a:rPr>
              <a:t>Strings of prepositional phrases</a:t>
            </a:r>
          </a:p>
        </p:txBody>
      </p:sp>
      <p:sp>
        <p:nvSpPr>
          <p:cNvPr id="3" name="Rectangle 2"/>
          <p:cNvSpPr/>
          <p:nvPr/>
        </p:nvSpPr>
        <p:spPr>
          <a:xfrm>
            <a:off x="0" y="649115"/>
            <a:ext cx="7570823" cy="523220"/>
          </a:xfrm>
          <a:prstGeom prst="rect">
            <a:avLst/>
          </a:prstGeom>
        </p:spPr>
        <p:txBody>
          <a:bodyPr wrap="square">
            <a:spAutoFit/>
          </a:bodyPr>
          <a:lstStyle/>
          <a:p>
            <a:r>
              <a:rPr lang="en-US" sz="2800" dirty="0">
                <a:solidFill>
                  <a:prstClr val="black"/>
                </a:solidFill>
                <a:latin typeface="Comic Sans MS" panose="030F0702030302020204" pitchFamily="66" charset="0"/>
                <a:ea typeface="+mj-ea"/>
                <a:cs typeface="+mj-cs"/>
              </a:rPr>
              <a:t>Common errors in manuscript preparation </a:t>
            </a:r>
            <a:endParaRPr lang="en-US" sz="2800" dirty="0">
              <a:latin typeface="Comic Sans MS" panose="030F0702030302020204" pitchFamily="66" charset="0"/>
            </a:endParaRPr>
          </a:p>
        </p:txBody>
      </p:sp>
    </p:spTree>
    <p:extLst>
      <p:ext uri="{BB962C8B-B14F-4D97-AF65-F5344CB8AC3E}">
        <p14:creationId xmlns:p14="http://schemas.microsoft.com/office/powerpoint/2010/main" val="371614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30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B37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2"/>
          <a:stretch>
            <a:fillRect/>
          </a:stretch>
        </p:blipFill>
        <p:spPr>
          <a:xfrm>
            <a:off x="6465356" y="3283288"/>
            <a:ext cx="1462672" cy="307160"/>
          </a:xfrm>
          <a:prstGeom prst="rect">
            <a:avLst/>
          </a:prstGeom>
        </p:spPr>
      </p:pic>
      <p:sp>
        <p:nvSpPr>
          <p:cNvPr id="2" name="Rectangle 1"/>
          <p:cNvSpPr/>
          <p:nvPr/>
        </p:nvSpPr>
        <p:spPr>
          <a:xfrm>
            <a:off x="55418" y="661346"/>
            <a:ext cx="7357763" cy="523220"/>
          </a:xfrm>
          <a:prstGeom prst="rect">
            <a:avLst/>
          </a:prstGeom>
        </p:spPr>
        <p:txBody>
          <a:bodyPr wrap="square">
            <a:spAutoFit/>
          </a:bodyPr>
          <a:lstStyle/>
          <a:p>
            <a:pPr lvl="0"/>
            <a:r>
              <a:rPr lang="en-US" sz="2800" dirty="0">
                <a:solidFill>
                  <a:prstClr val="black"/>
                </a:solidFill>
                <a:latin typeface="Comic Sans MS" panose="030F0702030302020204" pitchFamily="66" charset="0"/>
              </a:rPr>
              <a:t>Common errors in manuscript preparation </a:t>
            </a:r>
          </a:p>
        </p:txBody>
      </p:sp>
      <p:sp>
        <p:nvSpPr>
          <p:cNvPr id="3" name="Rectangle 2"/>
          <p:cNvSpPr/>
          <p:nvPr/>
        </p:nvSpPr>
        <p:spPr>
          <a:xfrm>
            <a:off x="160637" y="1711607"/>
            <a:ext cx="6314303" cy="4939814"/>
          </a:xfrm>
          <a:prstGeom prst="rect">
            <a:avLst/>
          </a:prstGeom>
        </p:spPr>
        <p:txBody>
          <a:bodyPr wrap="square">
            <a:spAutoFit/>
          </a:bodyPr>
          <a:lstStyle/>
          <a:p>
            <a:pPr marL="228600" lvl="0" indent="-228600">
              <a:spcBef>
                <a:spcPts val="1000"/>
              </a:spcBef>
              <a:buFont typeface="Arial" panose="020B0604020202020204" pitchFamily="34" charset="0"/>
              <a:buChar char="•"/>
            </a:pPr>
            <a:r>
              <a:rPr lang="en-US" sz="2000" dirty="0">
                <a:solidFill>
                  <a:prstClr val="black"/>
                </a:solidFill>
              </a:rPr>
              <a:t>First use of acronyms without spelling them out; Orphan abbreviations</a:t>
            </a:r>
          </a:p>
          <a:p>
            <a:pPr marL="228600" lvl="0" indent="-228600">
              <a:spcBef>
                <a:spcPts val="1000"/>
              </a:spcBef>
              <a:buFont typeface="Arial" panose="020B0604020202020204" pitchFamily="34" charset="0"/>
              <a:buChar char="•"/>
            </a:pPr>
            <a:r>
              <a:rPr lang="en-US" sz="2000" dirty="0">
                <a:solidFill>
                  <a:prstClr val="black"/>
                </a:solidFill>
              </a:rPr>
              <a:t>Using too many acronyms</a:t>
            </a:r>
          </a:p>
          <a:p>
            <a:pPr marL="228600" lvl="0" indent="-228600">
              <a:spcBef>
                <a:spcPts val="1000"/>
              </a:spcBef>
              <a:buFont typeface="Arial" panose="020B0604020202020204" pitchFamily="34" charset="0"/>
              <a:buChar char="•"/>
            </a:pPr>
            <a:r>
              <a:rPr lang="en-US" sz="2000" dirty="0">
                <a:solidFill>
                  <a:prstClr val="black"/>
                </a:solidFill>
              </a:rPr>
              <a:t>Lack of transition sentences between paragraphs</a:t>
            </a:r>
          </a:p>
          <a:p>
            <a:pPr marL="228600" lvl="0" indent="-228600">
              <a:spcBef>
                <a:spcPts val="1000"/>
              </a:spcBef>
              <a:buFont typeface="Arial" panose="020B0604020202020204" pitchFamily="34" charset="0"/>
              <a:buChar char="•"/>
            </a:pPr>
            <a:r>
              <a:rPr lang="en-US" sz="2000" dirty="0">
                <a:solidFill>
                  <a:prstClr val="black"/>
                </a:solidFill>
              </a:rPr>
              <a:t>Lack of introductory sentences to a new paragraph</a:t>
            </a:r>
          </a:p>
          <a:p>
            <a:pPr marL="228600" lvl="0" indent="-228600">
              <a:spcBef>
                <a:spcPts val="1000"/>
              </a:spcBef>
              <a:buFont typeface="Arial" panose="020B0604020202020204" pitchFamily="34" charset="0"/>
              <a:buChar char="•"/>
            </a:pPr>
            <a:r>
              <a:rPr lang="en-US" sz="2000" dirty="0">
                <a:solidFill>
                  <a:prstClr val="black"/>
                </a:solidFill>
              </a:rPr>
              <a:t>Unverified claims; Overstating the findings</a:t>
            </a:r>
          </a:p>
          <a:p>
            <a:pPr marL="228600" lvl="0" indent="-228600">
              <a:spcBef>
                <a:spcPts val="1000"/>
              </a:spcBef>
              <a:buFont typeface="Arial" panose="020B0604020202020204" pitchFamily="34" charset="0"/>
              <a:buChar char="•"/>
            </a:pPr>
            <a:r>
              <a:rPr lang="en-US" sz="2000" dirty="0">
                <a:solidFill>
                  <a:prstClr val="black"/>
                </a:solidFill>
              </a:rPr>
              <a:t>Passive versus active verb voice</a:t>
            </a:r>
          </a:p>
          <a:p>
            <a:pPr marL="228600" lvl="0" indent="-228600">
              <a:spcBef>
                <a:spcPts val="1000"/>
              </a:spcBef>
              <a:buFont typeface="Arial" panose="020B0604020202020204" pitchFamily="34" charset="0"/>
              <a:buChar char="•"/>
            </a:pPr>
            <a:r>
              <a:rPr lang="en-US" sz="2000" dirty="0">
                <a:solidFill>
                  <a:prstClr val="black"/>
                </a:solidFill>
              </a:rPr>
              <a:t>Spell check does not know the difference between “there” and “their”.</a:t>
            </a:r>
          </a:p>
          <a:p>
            <a:pPr marL="228600" lvl="0" indent="-228600">
              <a:spcBef>
                <a:spcPts val="1000"/>
              </a:spcBef>
              <a:buFont typeface="Arial" panose="020B0604020202020204" pitchFamily="34" charset="0"/>
              <a:buChar char="•"/>
            </a:pPr>
            <a:r>
              <a:rPr lang="en-US" sz="2000" dirty="0">
                <a:solidFill>
                  <a:prstClr val="black"/>
                </a:solidFill>
              </a:rPr>
              <a:t>Datum is singular, data is plural</a:t>
            </a:r>
          </a:p>
          <a:p>
            <a:pPr marL="228600" lvl="0" indent="-228600">
              <a:spcBef>
                <a:spcPts val="1000"/>
              </a:spcBef>
              <a:buFont typeface="Arial" panose="020B0604020202020204" pitchFamily="34" charset="0"/>
              <a:buChar char="•"/>
            </a:pPr>
            <a:r>
              <a:rPr lang="en-US" sz="2000" dirty="0">
                <a:solidFill>
                  <a:prstClr val="black"/>
                </a:solidFill>
              </a:rPr>
              <a:t>“This” on its own creates an ambiguous antecedent</a:t>
            </a:r>
          </a:p>
          <a:p>
            <a:pPr marL="228600" lvl="0" indent="-228600">
              <a:spcBef>
                <a:spcPts val="1000"/>
              </a:spcBef>
              <a:buFont typeface="Arial" panose="020B0604020202020204" pitchFamily="34" charset="0"/>
              <a:buChar char="•"/>
            </a:pPr>
            <a:r>
              <a:rPr lang="en-US" sz="2000" dirty="0">
                <a:solidFill>
                  <a:prstClr val="black"/>
                </a:solidFill>
              </a:rPr>
              <a:t>Failure to be concise</a:t>
            </a:r>
          </a:p>
        </p:txBody>
      </p:sp>
    </p:spTree>
    <p:extLst>
      <p:ext uri="{BB962C8B-B14F-4D97-AF65-F5344CB8AC3E}">
        <p14:creationId xmlns:p14="http://schemas.microsoft.com/office/powerpoint/2010/main" val="2218695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610942"/>
            <a:ext cx="7173885" cy="1799735"/>
          </a:xfrm>
        </p:spPr>
        <p:txBody>
          <a:bodyPr>
            <a:normAutofit/>
          </a:bodyPr>
          <a:lstStyle/>
          <a:p>
            <a:pPr algn="ctr" eaLnBrk="1" hangingPunct="1"/>
            <a:r>
              <a:rPr lang="en-US" sz="3200" dirty="0">
                <a:latin typeface="Comic Sans MS" panose="030F0702030302020204" pitchFamily="66" charset="0"/>
              </a:rPr>
              <a:t>Peer Reviewers</a:t>
            </a:r>
          </a:p>
        </p:txBody>
      </p:sp>
      <p:sp>
        <p:nvSpPr>
          <p:cNvPr id="5" name="TextBox 4">
            <a:extLst>
              <a:ext uri="{FF2B5EF4-FFF2-40B4-BE49-F238E27FC236}">
                <a16:creationId xmlns:a16="http://schemas.microsoft.com/office/drawing/2014/main" id="{D2A47563-8322-7BF9-99E0-9293E1013003}"/>
              </a:ext>
            </a:extLst>
          </p:cNvPr>
          <p:cNvSpPr txBox="1"/>
          <p:nvPr/>
        </p:nvSpPr>
        <p:spPr>
          <a:xfrm>
            <a:off x="622351" y="2375988"/>
            <a:ext cx="5113432" cy="2071336"/>
          </a:xfrm>
          <a:prstGeom prst="rect">
            <a:avLst/>
          </a:prstGeom>
          <a:noFill/>
        </p:spPr>
        <p:txBody>
          <a:bodyPr wrap="square" rtlCol="0">
            <a:spAutoFit/>
          </a:bodyPr>
          <a:lstStyle/>
          <a:p>
            <a:pPr marR="0" lvl="1" algn="ctr" defTabSz="914400" rtl="0" eaLnBrk="1" fontAlgn="auto" latinLnBrk="0" hangingPunct="1">
              <a:lnSpc>
                <a:spcPct val="90000"/>
              </a:lnSpc>
              <a:spcBef>
                <a:spcPts val="500"/>
              </a:spcBef>
              <a:spcAft>
                <a:spcPts val="0"/>
              </a:spcAft>
              <a:buClrTx/>
              <a:buSzTx/>
              <a:tabLst/>
              <a:defRPr/>
            </a:pPr>
            <a:endParaRPr lang="en-US" sz="2400" dirty="0"/>
          </a:p>
          <a:p>
            <a:pPr marL="0" marR="0" lvl="0" indent="0" algn="ctr" defTabSz="914400" rtl="0" eaLnBrk="1" fontAlgn="auto" latinLnBrk="0" hangingPunct="1">
              <a:lnSpc>
                <a:spcPts val="1350"/>
              </a:lnSpc>
              <a:spcBef>
                <a:spcPts val="0"/>
              </a:spcBef>
              <a:spcAft>
                <a:spcPts val="0"/>
              </a:spcAft>
              <a:buClrTx/>
              <a:buSzTx/>
              <a:buFont typeface="Arial" panose="020B0604020202020204" pitchFamily="34" charset="0"/>
              <a:buNone/>
              <a:tabLst/>
              <a:defRPr/>
            </a:pPr>
            <a:r>
              <a:rPr lang="en-US" b="1" dirty="0">
                <a:latin typeface="Helvetica" panose="020B0604020202020204" pitchFamily="34" charset="0"/>
                <a:ea typeface="Times New Roman" panose="02020603050405020304" pitchFamily="18" charset="0"/>
                <a:cs typeface="Times New Roman" panose="02020603050405020304" pitchFamily="18" charset="0"/>
              </a:rPr>
              <a:t>Ramey L. Wilson, COL (Ret), MD, MPH, FACP</a:t>
            </a:r>
          </a:p>
          <a:p>
            <a:pPr marL="0" marR="0" lvl="0" indent="0" algn="ctr" defTabSz="914400" rtl="0" eaLnBrk="1" fontAlgn="auto" latinLnBrk="0" hangingPunct="1">
              <a:lnSpc>
                <a:spcPts val="135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effectLst/>
              <a:uLnTx/>
              <a:uFillTx/>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ts val="135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effectLst/>
                <a:uLnTx/>
                <a:uFillTx/>
                <a:latin typeface="Helvetica" panose="020B0604020202020204" pitchFamily="34" charset="0"/>
                <a:ea typeface="Times New Roman" panose="02020603050405020304" pitchFamily="18" charset="0"/>
                <a:cs typeface="Times New Roman" panose="02020603050405020304" pitchFamily="18" charset="0"/>
              </a:rPr>
              <a:t>Associate Editor, Military Medicine</a:t>
            </a:r>
          </a:p>
          <a:p>
            <a:pPr marL="0" marR="0" lvl="0" indent="0" algn="ctr" defTabSz="914400" rtl="0" eaLnBrk="1" fontAlgn="auto" latinLnBrk="0" hangingPunct="1">
              <a:lnSpc>
                <a:spcPct val="100000"/>
              </a:lnSpc>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effectLst/>
              <a:uLnTx/>
              <a:uFillTx/>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effectLst/>
                <a:uLnTx/>
                <a:uFillTx/>
                <a:latin typeface="Helvetica" panose="020B0604020202020204" pitchFamily="34" charset="0"/>
                <a:ea typeface="Times New Roman" panose="02020603050405020304" pitchFamily="18" charset="0"/>
                <a:cs typeface="Times New Roman" panose="02020603050405020304" pitchFamily="18" charset="0"/>
              </a:rPr>
              <a:t>Professor of Medicine (</a:t>
            </a:r>
            <a:r>
              <a:rPr lang="en-US" dirty="0">
                <a:latin typeface="Helvetica" panose="020B0604020202020204" pitchFamily="34" charset="0"/>
                <a:ea typeface="Times New Roman" panose="02020603050405020304" pitchFamily="18" charset="0"/>
                <a:cs typeface="Times New Roman" panose="02020603050405020304" pitchFamily="18" charset="0"/>
              </a:rPr>
              <a:t>Adjunct)</a:t>
            </a:r>
          </a:p>
          <a:p>
            <a:pPr marL="0" marR="0" lvl="0" indent="0" algn="ctr" defTabSz="914400" rtl="0" eaLnBrk="1" fontAlgn="auto" latinLnBrk="0" hangingPunct="1">
              <a:lnSpc>
                <a:spcPct val="100000"/>
              </a:lnSpc>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effectLst/>
                <a:uLnTx/>
                <a:uFillTx/>
                <a:latin typeface="Helvetica" panose="020B0604020202020204" pitchFamily="34" charset="0"/>
                <a:ea typeface="Times New Roman" panose="02020603050405020304" pitchFamily="18" charset="0"/>
                <a:cs typeface="Times New Roman" panose="02020603050405020304" pitchFamily="18" charset="0"/>
              </a:rPr>
              <a:t>Unifor</a:t>
            </a:r>
            <a:r>
              <a:rPr lang="en-US" dirty="0">
                <a:latin typeface="Helvetica" panose="020B0604020202020204" pitchFamily="34" charset="0"/>
                <a:ea typeface="Times New Roman" panose="02020603050405020304" pitchFamily="18" charset="0"/>
                <a:cs typeface="Times New Roman" panose="02020603050405020304" pitchFamily="18" charset="0"/>
              </a:rPr>
              <a:t>med Services University</a:t>
            </a:r>
          </a:p>
          <a:p>
            <a:pPr marL="0" marR="0" lvl="0" indent="0" algn="ctr" defTabSz="914400" rtl="0" eaLnBrk="1" fontAlgn="auto" latinLnBrk="0" hangingPunct="1">
              <a:lnSpc>
                <a:spcPct val="100000"/>
              </a:lnSpc>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effectLst/>
                <a:uLnTx/>
                <a:uFillTx/>
                <a:latin typeface="Helvetica" panose="020B0604020202020204" pitchFamily="34" charset="0"/>
                <a:ea typeface="Times New Roman" panose="02020603050405020304" pitchFamily="18" charset="0"/>
                <a:cs typeface="Times New Roman" panose="02020603050405020304" pitchFamily="18" charset="0"/>
              </a:rPr>
              <a:t>Bethesda, </a:t>
            </a:r>
            <a:r>
              <a:rPr lang="en-US" dirty="0">
                <a:latin typeface="Helvetica" panose="020B0604020202020204" pitchFamily="34" charset="0"/>
                <a:ea typeface="Times New Roman" panose="02020603050405020304" pitchFamily="18" charset="0"/>
                <a:cs typeface="Times New Roman" panose="02020603050405020304" pitchFamily="18" charset="0"/>
              </a:rPr>
              <a:t>Maryland</a:t>
            </a:r>
            <a:endParaRPr lang="en-US" dirty="0"/>
          </a:p>
        </p:txBody>
      </p:sp>
    </p:spTree>
    <p:extLst>
      <p:ext uri="{BB962C8B-B14F-4D97-AF65-F5344CB8AC3E}">
        <p14:creationId xmlns:p14="http://schemas.microsoft.com/office/powerpoint/2010/main" val="3388133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488949" y="1533525"/>
            <a:ext cx="6536921" cy="4351338"/>
          </a:xfrm>
        </p:spPr>
        <p:txBody>
          <a:bodyPr/>
          <a:lstStyle/>
          <a:p>
            <a:pPr>
              <a:lnSpc>
                <a:spcPct val="100000"/>
              </a:lnSpc>
            </a:pPr>
            <a:r>
              <a:rPr lang="en-US" dirty="0"/>
              <a:t>The Journal depends very heavily on peer reviewers - they are the unsung heroes of the operation.</a:t>
            </a:r>
          </a:p>
          <a:p>
            <a:pPr>
              <a:lnSpc>
                <a:spcPct val="100000"/>
              </a:lnSpc>
            </a:pPr>
            <a:r>
              <a:rPr lang="en-US" dirty="0"/>
              <a:t>Thank you, reviewers!</a:t>
            </a:r>
          </a:p>
        </p:txBody>
      </p:sp>
      <p:sp>
        <p:nvSpPr>
          <p:cNvPr id="41986" name="Title 1"/>
          <p:cNvSpPr>
            <a:spLocks noGrp="1"/>
          </p:cNvSpPr>
          <p:nvPr>
            <p:ph type="title"/>
          </p:nvPr>
        </p:nvSpPr>
        <p:spPr/>
        <p:txBody>
          <a:bodyPr>
            <a:normAutofit/>
          </a:bodyPr>
          <a:lstStyle/>
          <a:p>
            <a:r>
              <a:rPr lang="en-US" sz="3600" dirty="0">
                <a:latin typeface="Comic Sans MS" panose="030F0702030302020204" pitchFamily="66" charset="0"/>
              </a:rPr>
              <a:t>The Peer Review Process</a:t>
            </a:r>
          </a:p>
        </p:txBody>
      </p:sp>
      <p:pic>
        <p:nvPicPr>
          <p:cNvPr id="4" name="Picture 3">
            <a:extLst>
              <a:ext uri="{FF2B5EF4-FFF2-40B4-BE49-F238E27FC236}">
                <a16:creationId xmlns:a16="http://schemas.microsoft.com/office/drawing/2014/main" id="{FF26DAB5-DF55-4FE1-9BC5-E34519B279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6" t="20831" r="9097" b="16580"/>
          <a:stretch/>
        </p:blipFill>
        <p:spPr>
          <a:xfrm>
            <a:off x="898334" y="3940232"/>
            <a:ext cx="5186584" cy="2696329"/>
          </a:xfrm>
          <a:prstGeom prst="rect">
            <a:avLst/>
          </a:prstGeom>
          <a:noFill/>
          <a:ln w="19050">
            <a:solidFill>
              <a:schemeClr val="tx1"/>
            </a:solidFill>
          </a:ln>
        </p:spPr>
      </p:pic>
    </p:spTree>
    <p:extLst>
      <p:ext uri="{BB962C8B-B14F-4D97-AF65-F5344CB8AC3E}">
        <p14:creationId xmlns:p14="http://schemas.microsoft.com/office/powerpoint/2010/main" val="994727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495647" y="1562792"/>
            <a:ext cx="5880216" cy="4289368"/>
          </a:xfrm>
        </p:spPr>
        <p:txBody>
          <a:bodyPr>
            <a:normAutofit fontScale="92500" lnSpcReduction="20000"/>
          </a:bodyPr>
          <a:lstStyle/>
          <a:p>
            <a:pPr marL="0" indent="0">
              <a:lnSpc>
                <a:spcPct val="110000"/>
              </a:lnSpc>
              <a:buNone/>
            </a:pPr>
            <a:r>
              <a:rPr lang="en-US" b="0" i="0" dirty="0">
                <a:solidFill>
                  <a:srgbClr val="000000"/>
                </a:solidFill>
                <a:effectLst/>
              </a:rPr>
              <a:t>In order to conduct an appropriate peer review the reviewer must…</a:t>
            </a:r>
          </a:p>
          <a:p>
            <a:pPr marL="0" indent="0">
              <a:lnSpc>
                <a:spcPct val="110000"/>
              </a:lnSpc>
              <a:buNone/>
            </a:pPr>
            <a:endParaRPr lang="en-US" sz="600" b="0" i="0" dirty="0">
              <a:solidFill>
                <a:srgbClr val="000000"/>
              </a:solidFill>
              <a:effectLst/>
            </a:endParaRPr>
          </a:p>
          <a:p>
            <a:pPr lvl="1">
              <a:lnSpc>
                <a:spcPct val="110000"/>
              </a:lnSpc>
            </a:pPr>
            <a:r>
              <a:rPr lang="en-US" dirty="0">
                <a:solidFill>
                  <a:srgbClr val="000000"/>
                </a:solidFill>
              </a:rPr>
              <a:t>be f</a:t>
            </a:r>
            <a:r>
              <a:rPr lang="en-US" b="0" i="0" dirty="0">
                <a:solidFill>
                  <a:srgbClr val="000000"/>
                </a:solidFill>
                <a:effectLst/>
              </a:rPr>
              <a:t>amiliar with the field and technical approaches</a:t>
            </a:r>
          </a:p>
          <a:p>
            <a:pPr lvl="1">
              <a:lnSpc>
                <a:spcPct val="110000"/>
              </a:lnSpc>
            </a:pPr>
            <a:r>
              <a:rPr lang="en-US" b="0" i="0" dirty="0">
                <a:solidFill>
                  <a:srgbClr val="000000"/>
                </a:solidFill>
                <a:effectLst/>
              </a:rPr>
              <a:t>grasp the principles of good science,</a:t>
            </a:r>
          </a:p>
          <a:p>
            <a:pPr lvl="1">
              <a:lnSpc>
                <a:spcPct val="110000"/>
              </a:lnSpc>
            </a:pPr>
            <a:r>
              <a:rPr lang="en-US" dirty="0">
                <a:solidFill>
                  <a:srgbClr val="000000"/>
                </a:solidFill>
              </a:rPr>
              <a:t>understand the </a:t>
            </a:r>
            <a:r>
              <a:rPr lang="en-US" b="0" i="0" dirty="0">
                <a:solidFill>
                  <a:srgbClr val="000000"/>
                </a:solidFill>
                <a:effectLst/>
              </a:rPr>
              <a:t>appropriate use statistics and methodological processes</a:t>
            </a:r>
          </a:p>
          <a:p>
            <a:pPr lvl="1">
              <a:lnSpc>
                <a:spcPct val="110000"/>
              </a:lnSpc>
            </a:pPr>
            <a:r>
              <a:rPr lang="en-US" dirty="0">
                <a:solidFill>
                  <a:srgbClr val="000000"/>
                </a:solidFill>
              </a:rPr>
              <a:t>be “</a:t>
            </a:r>
            <a:r>
              <a:rPr lang="en-US" b="0" i="0" dirty="0">
                <a:solidFill>
                  <a:srgbClr val="000000"/>
                </a:solidFill>
                <a:effectLst/>
              </a:rPr>
              <a:t>perennially skeptical” </a:t>
            </a:r>
          </a:p>
          <a:p>
            <a:pPr marL="0" indent="0">
              <a:lnSpc>
                <a:spcPct val="110000"/>
              </a:lnSpc>
              <a:buNone/>
            </a:pPr>
            <a:r>
              <a:rPr lang="en-US" dirty="0">
                <a:solidFill>
                  <a:srgbClr val="000000"/>
                </a:solidFill>
              </a:rPr>
              <a:t>“</a:t>
            </a:r>
            <a:r>
              <a:rPr lang="en-US" b="0" i="0" dirty="0">
                <a:solidFill>
                  <a:srgbClr val="000000"/>
                </a:solidFill>
                <a:effectLst/>
              </a:rPr>
              <a:t>It has been said that the job of a reviewer is to see what the authors have not seen.”</a:t>
            </a:r>
          </a:p>
        </p:txBody>
      </p:sp>
      <p:sp>
        <p:nvSpPr>
          <p:cNvPr id="41986" name="Title 1"/>
          <p:cNvSpPr>
            <a:spLocks noGrp="1"/>
          </p:cNvSpPr>
          <p:nvPr>
            <p:ph type="title"/>
          </p:nvPr>
        </p:nvSpPr>
        <p:spPr/>
        <p:txBody>
          <a:bodyPr>
            <a:normAutofit/>
          </a:bodyPr>
          <a:lstStyle/>
          <a:p>
            <a:r>
              <a:rPr lang="en-US" sz="3600" dirty="0">
                <a:latin typeface="Comic Sans MS" panose="030F0702030302020204" pitchFamily="66" charset="0"/>
              </a:rPr>
              <a:t>The Peer Review Process</a:t>
            </a:r>
            <a:endParaRPr lang="en-US" sz="3600" dirty="0">
              <a:latin typeface="+mn-lt"/>
            </a:endParaRPr>
          </a:p>
        </p:txBody>
      </p:sp>
      <p:sp>
        <p:nvSpPr>
          <p:cNvPr id="2" name="TextBox 1">
            <a:extLst>
              <a:ext uri="{FF2B5EF4-FFF2-40B4-BE49-F238E27FC236}">
                <a16:creationId xmlns:a16="http://schemas.microsoft.com/office/drawing/2014/main" id="{D57A77B2-C7D9-43E2-8BBE-181CE5FB66E2}"/>
              </a:ext>
            </a:extLst>
          </p:cNvPr>
          <p:cNvSpPr txBox="1"/>
          <p:nvPr/>
        </p:nvSpPr>
        <p:spPr>
          <a:xfrm>
            <a:off x="105296" y="6083062"/>
            <a:ext cx="7057505" cy="738664"/>
          </a:xfrm>
          <a:prstGeom prst="rect">
            <a:avLst/>
          </a:prstGeom>
          <a:noFill/>
        </p:spPr>
        <p:txBody>
          <a:bodyPr wrap="square" rtlCol="0">
            <a:spAutoFit/>
          </a:bodyPr>
          <a:lstStyle/>
          <a:p>
            <a:r>
              <a:rPr lang="en-US" sz="1400" dirty="0">
                <a:solidFill>
                  <a:prstClr val="black"/>
                </a:solidFill>
              </a:rPr>
              <a:t>Adapted from </a:t>
            </a:r>
            <a:r>
              <a:rPr lang="en-US" sz="1400" dirty="0">
                <a:solidFill>
                  <a:srgbClr val="212121"/>
                </a:solidFill>
              </a:rPr>
              <a:t>Hill JA. How to Review a Manuscript. J </a:t>
            </a:r>
            <a:r>
              <a:rPr lang="en-US" sz="1400" dirty="0" err="1">
                <a:solidFill>
                  <a:srgbClr val="212121"/>
                </a:solidFill>
              </a:rPr>
              <a:t>Electrocardiol</a:t>
            </a:r>
            <a:r>
              <a:rPr lang="en-US" sz="1400" dirty="0">
                <a:solidFill>
                  <a:srgbClr val="212121"/>
                </a:solidFill>
              </a:rPr>
              <a:t>. 2016 Mar-Apr;49(2):109-11. </a:t>
            </a:r>
            <a:r>
              <a:rPr lang="en-US" sz="1400" dirty="0" err="1">
                <a:solidFill>
                  <a:srgbClr val="212121"/>
                </a:solidFill>
              </a:rPr>
              <a:t>doi</a:t>
            </a:r>
            <a:r>
              <a:rPr lang="en-US" sz="1400" dirty="0">
                <a:solidFill>
                  <a:srgbClr val="212121"/>
                </a:solidFill>
              </a:rPr>
              <a:t>: 10.1016/j.jelectrocard.2016.01.001. </a:t>
            </a:r>
            <a:r>
              <a:rPr lang="en-US" sz="1400" dirty="0" err="1">
                <a:solidFill>
                  <a:srgbClr val="212121"/>
                </a:solidFill>
              </a:rPr>
              <a:t>Epub</a:t>
            </a:r>
            <a:r>
              <a:rPr lang="en-US" sz="1400" dirty="0">
                <a:solidFill>
                  <a:srgbClr val="212121"/>
                </a:solidFill>
              </a:rPr>
              <a:t> 2016 Jan 9. PMID: 26850498; PMCID: PMC4775410.</a:t>
            </a:r>
            <a:r>
              <a:rPr lang="en-US" sz="1400" dirty="0">
                <a:solidFill>
                  <a:prstClr val="black"/>
                </a:solidFill>
              </a:rPr>
              <a:t> </a:t>
            </a:r>
          </a:p>
        </p:txBody>
      </p:sp>
    </p:spTree>
    <p:extLst>
      <p:ext uri="{BB962C8B-B14F-4D97-AF65-F5344CB8AC3E}">
        <p14:creationId xmlns:p14="http://schemas.microsoft.com/office/powerpoint/2010/main" val="2220020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628649" y="1825625"/>
            <a:ext cx="6129597" cy="4351338"/>
          </a:xfrm>
        </p:spPr>
        <p:txBody>
          <a:bodyPr>
            <a:normAutofit/>
          </a:bodyPr>
          <a:lstStyle/>
          <a:p>
            <a:pPr>
              <a:lnSpc>
                <a:spcPct val="100000"/>
              </a:lnSpc>
            </a:pPr>
            <a:r>
              <a:rPr lang="en-US" sz="2800" dirty="0"/>
              <a:t>Reviewers perform the most detailed reading and analysis of a manuscript</a:t>
            </a:r>
          </a:p>
          <a:p>
            <a:pPr>
              <a:lnSpc>
                <a:spcPct val="100000"/>
              </a:lnSpc>
            </a:pPr>
            <a:r>
              <a:rPr lang="en-US" sz="2800" dirty="0"/>
              <a:t>Reviewers provide confidential comments to the Editor (only)</a:t>
            </a:r>
          </a:p>
          <a:p>
            <a:pPr>
              <a:lnSpc>
                <a:spcPct val="100000"/>
              </a:lnSpc>
            </a:pPr>
            <a:r>
              <a:rPr lang="en-US" sz="2800" dirty="0"/>
              <a:t>Reviewers provide more detailed comments to the authors, either directly in Editorial Manager or by attaching a Word or WordPerfect </a:t>
            </a:r>
            <a:r>
              <a:rPr lang="en-US" dirty="0"/>
              <a:t>file (requires full Adobe Acrobat)</a:t>
            </a:r>
          </a:p>
          <a:p>
            <a:pPr>
              <a:buFont typeface="Wingdings" pitchFamily="2" charset="2"/>
              <a:buNone/>
            </a:pPr>
            <a:endParaRPr lang="en-US" dirty="0"/>
          </a:p>
        </p:txBody>
      </p:sp>
      <p:sp>
        <p:nvSpPr>
          <p:cNvPr id="43010" name="Title 1"/>
          <p:cNvSpPr>
            <a:spLocks noGrp="1"/>
          </p:cNvSpPr>
          <p:nvPr>
            <p:ph type="title"/>
          </p:nvPr>
        </p:nvSpPr>
        <p:spPr/>
        <p:txBody>
          <a:bodyPr>
            <a:normAutofit/>
          </a:bodyPr>
          <a:lstStyle/>
          <a:p>
            <a:r>
              <a:rPr lang="en-US" sz="3600" dirty="0">
                <a:latin typeface="Comic Sans MS" panose="030F0702030302020204" pitchFamily="66" charset="0"/>
              </a:rPr>
              <a:t>The Peer Review Process</a:t>
            </a:r>
            <a:endParaRPr lang="en-US" sz="3600" dirty="0">
              <a:latin typeface="+mn-lt"/>
            </a:endParaRPr>
          </a:p>
        </p:txBody>
      </p:sp>
    </p:spTree>
    <p:extLst>
      <p:ext uri="{BB962C8B-B14F-4D97-AF65-F5344CB8AC3E}">
        <p14:creationId xmlns:p14="http://schemas.microsoft.com/office/powerpoint/2010/main" val="914958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30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B37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2"/>
          <a:stretch>
            <a:fillRect/>
          </a:stretch>
        </p:blipFill>
        <p:spPr>
          <a:xfrm>
            <a:off x="6465356" y="3283288"/>
            <a:ext cx="1462672" cy="307160"/>
          </a:xfrm>
          <a:prstGeom prst="rect">
            <a:avLst/>
          </a:prstGeom>
        </p:spPr>
      </p:pic>
      <p:sp>
        <p:nvSpPr>
          <p:cNvPr id="8" name="Rectangle 8">
            <a:extLst>
              <a:ext uri="{FF2B5EF4-FFF2-40B4-BE49-F238E27FC236}">
                <a16:creationId xmlns:a16="http://schemas.microsoft.com/office/drawing/2014/main" id="{797F9232-B2CE-4730-8A5F-77E83E196F75}"/>
              </a:ext>
            </a:extLst>
          </p:cNvPr>
          <p:cNvSpPr txBox="1">
            <a:spLocks noChangeArrowheads="1"/>
          </p:cNvSpPr>
          <p:nvPr/>
        </p:nvSpPr>
        <p:spPr>
          <a:xfrm>
            <a:off x="1" y="1607276"/>
            <a:ext cx="6294738" cy="50475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sz="2400" dirty="0"/>
              <a:t>	</a:t>
            </a:r>
            <a:r>
              <a:rPr lang="en-US" sz="1800" dirty="0"/>
              <a:t>The opinions and assertions expressed herein are those of the authors and do not necessarily reflect the official policy or position of the Uniformed Services University, the Department of Defense, AMSUS or any academic or governmental/military organization. </a:t>
            </a:r>
          </a:p>
          <a:p>
            <a:pPr>
              <a:buFont typeface="Wingdings" pitchFamily="2" charset="2"/>
              <a:buNone/>
            </a:pPr>
            <a:r>
              <a:rPr lang="en-US" sz="1800" dirty="0">
                <a:ea typeface="ＭＳ Ｐゴシック" charset="-128"/>
              </a:rPr>
              <a:t>    This continuing education activity is managed and accredited by </a:t>
            </a:r>
            <a:r>
              <a:rPr lang="en-US" sz="1800" dirty="0" err="1">
                <a:ea typeface="ＭＳ Ｐゴシック" charset="-128"/>
              </a:rPr>
              <a:t>AffinityCE</a:t>
            </a:r>
            <a:r>
              <a:rPr lang="en-US" sz="1800" dirty="0">
                <a:ea typeface="ＭＳ Ｐゴシック" charset="-128"/>
              </a:rPr>
              <a:t> in collaboration with AMSUS. </a:t>
            </a:r>
            <a:r>
              <a:rPr lang="en-US" sz="1800" dirty="0" err="1">
                <a:ea typeface="ＭＳ Ｐゴシック" charset="-128"/>
              </a:rPr>
              <a:t>AffinityCE</a:t>
            </a:r>
            <a:r>
              <a:rPr lang="en-US" sz="1800" dirty="0">
                <a:ea typeface="ＭＳ Ｐゴシック" charset="-128"/>
              </a:rPr>
              <a:t> and AMSUS staff as well as Planners and Reviewers, have no relevant financial or non-financial interests to disclose.</a:t>
            </a:r>
          </a:p>
          <a:p>
            <a:pPr>
              <a:buFont typeface="Wingdings" pitchFamily="2" charset="2"/>
              <a:buNone/>
            </a:pPr>
            <a:r>
              <a:rPr lang="en-US" sz="1800" dirty="0">
                <a:ea typeface="ＭＳ Ｐゴシック" charset="-128"/>
              </a:rPr>
              <a:t>    Commercial Support was not received for this activity </a:t>
            </a:r>
            <a:endParaRPr lang="en-US" sz="1800" dirty="0"/>
          </a:p>
          <a:p>
            <a:pPr>
              <a:buFont typeface="Wingdings" pitchFamily="2" charset="2"/>
              <a:buNone/>
            </a:pPr>
            <a:r>
              <a:rPr lang="en-US" sz="1800" dirty="0"/>
              <a:t>    This work was prepared by a military or civilian employee of the US Government as part of the individual’s official duties and therefore is in the public domain and does not possess copyright protection (public domain information may be freely distributed and copied; however, as a courtesy it is requested that the Uniformed Services University and the author be given an appropriate acknowledgement). </a:t>
            </a:r>
          </a:p>
        </p:txBody>
      </p:sp>
      <p:sp>
        <p:nvSpPr>
          <p:cNvPr id="9" name="TextBox 8">
            <a:extLst>
              <a:ext uri="{FF2B5EF4-FFF2-40B4-BE49-F238E27FC236}">
                <a16:creationId xmlns:a16="http://schemas.microsoft.com/office/drawing/2014/main" id="{56C6A39E-923B-4763-A5E8-885A0D7350A9}"/>
              </a:ext>
            </a:extLst>
          </p:cNvPr>
          <p:cNvSpPr txBox="1"/>
          <p:nvPr/>
        </p:nvSpPr>
        <p:spPr>
          <a:xfrm>
            <a:off x="329156" y="533851"/>
            <a:ext cx="6498239" cy="461665"/>
          </a:xfrm>
          <a:prstGeom prst="rect">
            <a:avLst/>
          </a:prstGeom>
          <a:noFill/>
        </p:spPr>
        <p:txBody>
          <a:bodyPr wrap="square">
            <a:spAutoFit/>
          </a:bodyPr>
          <a:lstStyle/>
          <a:p>
            <a:pPr algn="ctr"/>
            <a:r>
              <a:rPr lang="en-US" sz="2400" dirty="0">
                <a:latin typeface="Comic Sans MS" panose="030F0702030302020204" pitchFamily="66" charset="0"/>
              </a:rPr>
              <a:t>Disclaimer</a:t>
            </a:r>
            <a:endParaRPr lang="en-US" sz="2400" dirty="0"/>
          </a:p>
        </p:txBody>
      </p:sp>
    </p:spTree>
    <p:extLst>
      <p:ext uri="{BB962C8B-B14F-4D97-AF65-F5344CB8AC3E}">
        <p14:creationId xmlns:p14="http://schemas.microsoft.com/office/powerpoint/2010/main" val="28944402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545523" y="1817313"/>
            <a:ext cx="6204412" cy="4351338"/>
          </a:xfrm>
        </p:spPr>
        <p:txBody>
          <a:bodyPr/>
          <a:lstStyle/>
          <a:p>
            <a:pPr eaLnBrk="1" hangingPunct="1">
              <a:lnSpc>
                <a:spcPct val="100000"/>
              </a:lnSpc>
            </a:pPr>
            <a:r>
              <a:rPr lang="en-US" sz="2800" dirty="0"/>
              <a:t>Authors are blinded to the reviewers but reviewers see authors’ names and institutions</a:t>
            </a:r>
          </a:p>
          <a:p>
            <a:pPr eaLnBrk="1" hangingPunct="1">
              <a:lnSpc>
                <a:spcPct val="100000"/>
              </a:lnSpc>
            </a:pPr>
            <a:r>
              <a:rPr lang="en-US" sz="2800" dirty="0"/>
              <a:t>Two peer reviewers are assigned to each manuscript and sometimes a third reviewer</a:t>
            </a:r>
          </a:p>
          <a:p>
            <a:pPr eaLnBrk="1" hangingPunct="1">
              <a:lnSpc>
                <a:spcPct val="100000"/>
              </a:lnSpc>
              <a:buFont typeface="Wingdings" pitchFamily="2" charset="2"/>
              <a:buNone/>
            </a:pPr>
            <a:endParaRPr lang="en-US" sz="1000" dirty="0"/>
          </a:p>
          <a:p>
            <a:pPr eaLnBrk="1" hangingPunct="1"/>
            <a:endParaRPr lang="en-US" dirty="0"/>
          </a:p>
        </p:txBody>
      </p:sp>
      <p:sp>
        <p:nvSpPr>
          <p:cNvPr id="44034" name="Rectangle 2"/>
          <p:cNvSpPr>
            <a:spLocks noGrp="1" noChangeArrowheads="1"/>
          </p:cNvSpPr>
          <p:nvPr>
            <p:ph type="title"/>
          </p:nvPr>
        </p:nvSpPr>
        <p:spPr/>
        <p:txBody>
          <a:bodyPr>
            <a:normAutofit/>
          </a:bodyPr>
          <a:lstStyle/>
          <a:p>
            <a:r>
              <a:rPr lang="en-US" sz="3600" dirty="0">
                <a:latin typeface="Comic Sans MS" panose="030F0702030302020204" pitchFamily="66" charset="0"/>
              </a:rPr>
              <a:t>The Peer Review Process</a:t>
            </a:r>
            <a:endParaRPr lang="en-US" sz="3600" dirty="0">
              <a:latin typeface="+mn-lt"/>
            </a:endParaRPr>
          </a:p>
        </p:txBody>
      </p:sp>
    </p:spTree>
    <p:extLst>
      <p:ext uri="{BB962C8B-B14F-4D97-AF65-F5344CB8AC3E}">
        <p14:creationId xmlns:p14="http://schemas.microsoft.com/office/powerpoint/2010/main" val="3669243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878031" y="1825624"/>
            <a:ext cx="4866063" cy="4782993"/>
          </a:xfrm>
        </p:spPr>
        <p:txBody>
          <a:bodyPr/>
          <a:lstStyle/>
          <a:p>
            <a:r>
              <a:rPr lang="en-US" dirty="0"/>
              <a:t>Timely</a:t>
            </a:r>
          </a:p>
          <a:p>
            <a:r>
              <a:rPr lang="en-US" dirty="0"/>
              <a:t>Complete</a:t>
            </a:r>
          </a:p>
          <a:p>
            <a:r>
              <a:rPr lang="en-US" dirty="0"/>
              <a:t>Provides clear recommendations to the editors</a:t>
            </a:r>
          </a:p>
          <a:p>
            <a:r>
              <a:rPr lang="en-US" dirty="0"/>
              <a:t>Provides honest, straightforward comments to the authors in positive constructive language</a:t>
            </a:r>
          </a:p>
          <a:p>
            <a:endParaRPr lang="en-US" dirty="0"/>
          </a:p>
        </p:txBody>
      </p:sp>
      <p:sp>
        <p:nvSpPr>
          <p:cNvPr id="45058" name="Title 1"/>
          <p:cNvSpPr>
            <a:spLocks noGrp="1"/>
          </p:cNvSpPr>
          <p:nvPr>
            <p:ph type="title"/>
          </p:nvPr>
        </p:nvSpPr>
        <p:spPr>
          <a:xfrm>
            <a:off x="1119101" y="406691"/>
            <a:ext cx="5560832" cy="1325563"/>
          </a:xfrm>
        </p:spPr>
        <p:txBody>
          <a:bodyPr>
            <a:normAutofit/>
          </a:bodyPr>
          <a:lstStyle/>
          <a:p>
            <a:r>
              <a:rPr lang="en-US" sz="3200" dirty="0">
                <a:latin typeface="Comic Sans MS" panose="030F0702030302020204" pitchFamily="66" charset="0"/>
              </a:rPr>
              <a:t>The Peer Review Process</a:t>
            </a:r>
            <a:endParaRPr lang="en-US" sz="3200" dirty="0">
              <a:latin typeface="+mn-lt"/>
            </a:endParaRPr>
          </a:p>
        </p:txBody>
      </p:sp>
    </p:spTree>
    <p:extLst>
      <p:ext uri="{BB962C8B-B14F-4D97-AF65-F5344CB8AC3E}">
        <p14:creationId xmlns:p14="http://schemas.microsoft.com/office/powerpoint/2010/main" val="3901556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628650" y="1825625"/>
            <a:ext cx="5365750" cy="4351338"/>
          </a:xfrm>
        </p:spPr>
        <p:txBody>
          <a:bodyPr/>
          <a:lstStyle/>
          <a:p>
            <a:pPr>
              <a:lnSpc>
                <a:spcPct val="100000"/>
              </a:lnSpc>
            </a:pPr>
            <a:r>
              <a:rPr lang="en-US" dirty="0"/>
              <a:t>Provides actionable recommendations to improve the manuscript</a:t>
            </a:r>
          </a:p>
          <a:p>
            <a:pPr>
              <a:lnSpc>
                <a:spcPct val="100000"/>
              </a:lnSpc>
            </a:pPr>
            <a:r>
              <a:rPr lang="en-US" dirty="0"/>
              <a:t>Ideal length is one page</a:t>
            </a:r>
          </a:p>
          <a:p>
            <a:pPr>
              <a:lnSpc>
                <a:spcPct val="100000"/>
              </a:lnSpc>
            </a:pPr>
            <a:r>
              <a:rPr lang="en-US" dirty="0"/>
              <a:t>Even with a recommendation for rejection, the goal is always to help by mentoring authors toward improving their future written submissions</a:t>
            </a:r>
          </a:p>
        </p:txBody>
      </p:sp>
      <p:sp>
        <p:nvSpPr>
          <p:cNvPr id="46082" name="Title 1"/>
          <p:cNvSpPr>
            <a:spLocks noGrp="1"/>
          </p:cNvSpPr>
          <p:nvPr>
            <p:ph type="title"/>
          </p:nvPr>
        </p:nvSpPr>
        <p:spPr/>
        <p:txBody>
          <a:bodyPr>
            <a:normAutofit/>
          </a:bodyPr>
          <a:lstStyle/>
          <a:p>
            <a:r>
              <a:rPr lang="en-US" sz="3600" dirty="0">
                <a:latin typeface="Comic Sans MS" panose="030F0702030302020204" pitchFamily="66" charset="0"/>
              </a:rPr>
              <a:t>The Peer Review Process</a:t>
            </a:r>
            <a:endParaRPr lang="en-US" sz="3600" dirty="0">
              <a:latin typeface="+mn-lt"/>
            </a:endParaRPr>
          </a:p>
        </p:txBody>
      </p:sp>
    </p:spTree>
    <p:extLst>
      <p:ext uri="{BB962C8B-B14F-4D97-AF65-F5344CB8AC3E}">
        <p14:creationId xmlns:p14="http://schemas.microsoft.com/office/powerpoint/2010/main" val="12279561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a:xfrm>
            <a:off x="628650" y="1825625"/>
            <a:ext cx="5467350" cy="4351338"/>
          </a:xfrm>
        </p:spPr>
        <p:txBody>
          <a:bodyPr>
            <a:normAutofit/>
          </a:bodyPr>
          <a:lstStyle/>
          <a:p>
            <a:pPr eaLnBrk="1" hangingPunct="1">
              <a:lnSpc>
                <a:spcPct val="100000"/>
              </a:lnSpc>
            </a:pPr>
            <a:r>
              <a:rPr lang="en-US" sz="2800" dirty="0"/>
              <a:t>Expect to review 2-4 manuscripts a year</a:t>
            </a:r>
          </a:p>
          <a:p>
            <a:pPr eaLnBrk="1" hangingPunct="1">
              <a:lnSpc>
                <a:spcPct val="100000"/>
              </a:lnSpc>
            </a:pPr>
            <a:r>
              <a:rPr lang="en-US" sz="2800" dirty="0"/>
              <a:t>Invitation is extended by e-mail to your address of record </a:t>
            </a:r>
          </a:p>
          <a:p>
            <a:pPr eaLnBrk="1" hangingPunct="1">
              <a:lnSpc>
                <a:spcPct val="100000"/>
              </a:lnSpc>
            </a:pPr>
            <a:r>
              <a:rPr lang="en-US" sz="2800" dirty="0"/>
              <a:t>Accept the offer if you are reasonably able to provide a timely review</a:t>
            </a:r>
          </a:p>
          <a:p>
            <a:pPr eaLnBrk="1" hangingPunct="1">
              <a:lnSpc>
                <a:spcPct val="100000"/>
              </a:lnSpc>
            </a:pPr>
            <a:r>
              <a:rPr lang="en-US" sz="2800" dirty="0"/>
              <a:t>Suggest other reviewers if topic is outside area of your expertise</a:t>
            </a:r>
          </a:p>
          <a:p>
            <a:endParaRPr lang="en-US" dirty="0"/>
          </a:p>
        </p:txBody>
      </p:sp>
      <p:sp>
        <p:nvSpPr>
          <p:cNvPr id="48130" name="Title 1"/>
          <p:cNvSpPr>
            <a:spLocks noGrp="1"/>
          </p:cNvSpPr>
          <p:nvPr>
            <p:ph type="title"/>
          </p:nvPr>
        </p:nvSpPr>
        <p:spPr/>
        <p:txBody>
          <a:bodyPr>
            <a:normAutofit/>
          </a:bodyPr>
          <a:lstStyle/>
          <a:p>
            <a:r>
              <a:rPr lang="en-US" sz="3200" dirty="0">
                <a:latin typeface="Comic Sans MS" panose="030F0702030302020204" pitchFamily="66" charset="0"/>
              </a:rPr>
              <a:t>Process to Become a Reviewer</a:t>
            </a:r>
            <a:endParaRPr lang="en-US" sz="3200" dirty="0">
              <a:latin typeface="+mn-lt"/>
            </a:endParaRPr>
          </a:p>
        </p:txBody>
      </p:sp>
    </p:spTree>
    <p:extLst>
      <p:ext uri="{BB962C8B-B14F-4D97-AF65-F5344CB8AC3E}">
        <p14:creationId xmlns:p14="http://schemas.microsoft.com/office/powerpoint/2010/main" val="2608562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628650" y="1825625"/>
            <a:ext cx="5746750" cy="4351338"/>
          </a:xfrm>
        </p:spPr>
        <p:txBody>
          <a:bodyPr>
            <a:normAutofit lnSpcReduction="10000"/>
          </a:bodyPr>
          <a:lstStyle/>
          <a:p>
            <a:pPr eaLnBrk="1" hangingPunct="1">
              <a:lnSpc>
                <a:spcPct val="100000"/>
              </a:lnSpc>
            </a:pPr>
            <a:r>
              <a:rPr lang="en-US" sz="2800" dirty="0"/>
              <a:t>We are always looking for reviewers!</a:t>
            </a:r>
          </a:p>
          <a:p>
            <a:pPr eaLnBrk="1" hangingPunct="1">
              <a:lnSpc>
                <a:spcPct val="100000"/>
              </a:lnSpc>
            </a:pPr>
            <a:r>
              <a:rPr lang="en-US" sz="2800" dirty="0"/>
              <a:t>Download an application from Journal’s web site</a:t>
            </a:r>
          </a:p>
          <a:p>
            <a:pPr eaLnBrk="1" hangingPunct="1">
              <a:lnSpc>
                <a:spcPct val="100000"/>
              </a:lnSpc>
            </a:pPr>
            <a:r>
              <a:rPr lang="en-US" sz="2800" dirty="0"/>
              <a:t>Submit form to the </a:t>
            </a:r>
            <a:r>
              <a:rPr lang="en-US" sz="2800" i="1" dirty="0"/>
              <a:t>Military Medicine </a:t>
            </a:r>
            <a:r>
              <a:rPr lang="en-US" sz="2800" dirty="0"/>
              <a:t>office by e-mail or fax</a:t>
            </a:r>
          </a:p>
          <a:p>
            <a:pPr eaLnBrk="1" hangingPunct="1">
              <a:lnSpc>
                <a:spcPct val="100000"/>
              </a:lnSpc>
            </a:pPr>
            <a:r>
              <a:rPr lang="en-US" sz="2800" dirty="0"/>
              <a:t>Include topical areas of interest and expertise</a:t>
            </a:r>
          </a:p>
          <a:p>
            <a:pPr eaLnBrk="1" hangingPunct="1">
              <a:lnSpc>
                <a:spcPct val="100000"/>
              </a:lnSpc>
            </a:pPr>
            <a:r>
              <a:rPr lang="en-US" sz="2800" dirty="0"/>
              <a:t>Include current Curriculum Vitae (CV)</a:t>
            </a:r>
          </a:p>
        </p:txBody>
      </p:sp>
      <p:sp>
        <p:nvSpPr>
          <p:cNvPr id="47106" name="Rectangle 2"/>
          <p:cNvSpPr>
            <a:spLocks noGrp="1" noChangeArrowheads="1"/>
          </p:cNvSpPr>
          <p:nvPr>
            <p:ph type="title"/>
          </p:nvPr>
        </p:nvSpPr>
        <p:spPr/>
        <p:txBody>
          <a:bodyPr>
            <a:normAutofit/>
          </a:bodyPr>
          <a:lstStyle/>
          <a:p>
            <a:pPr eaLnBrk="1" hangingPunct="1"/>
            <a:r>
              <a:rPr lang="en-US" sz="3200" dirty="0">
                <a:latin typeface="Comic Sans MS" panose="030F0702030302020204" pitchFamily="66" charset="0"/>
              </a:rPr>
              <a:t>Process to Become a Reviewer</a:t>
            </a:r>
          </a:p>
        </p:txBody>
      </p:sp>
    </p:spTree>
    <p:extLst>
      <p:ext uri="{BB962C8B-B14F-4D97-AF65-F5344CB8AC3E}">
        <p14:creationId xmlns:p14="http://schemas.microsoft.com/office/powerpoint/2010/main" val="3289246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628650" y="1825624"/>
            <a:ext cx="5416550" cy="5032375"/>
          </a:xfrm>
        </p:spPr>
        <p:txBody>
          <a:bodyPr>
            <a:normAutofit/>
          </a:bodyPr>
          <a:lstStyle/>
          <a:p>
            <a:pPr eaLnBrk="1" hangingPunct="1"/>
            <a:r>
              <a:rPr lang="en-US" sz="2400" dirty="0"/>
              <a:t>Rare for a manuscript to be accepted at initial submission</a:t>
            </a:r>
          </a:p>
          <a:p>
            <a:pPr eaLnBrk="1" hangingPunct="1"/>
            <a:r>
              <a:rPr lang="en-US" sz="2400" dirty="0"/>
              <a:t>Expect recommendations for revision</a:t>
            </a:r>
          </a:p>
          <a:p>
            <a:pPr eaLnBrk="1" hangingPunct="1"/>
            <a:r>
              <a:rPr lang="en-US" sz="2400" dirty="0"/>
              <a:t>Essential to address all recommendations in the revision and to provide comments in the responses to reviewer box</a:t>
            </a:r>
          </a:p>
          <a:p>
            <a:pPr eaLnBrk="1" hangingPunct="1"/>
            <a:r>
              <a:rPr lang="en-US" sz="2400" dirty="0"/>
              <a:t>Do not delay too long in striving for the perfect manuscript.  Timeliness of publication is important</a:t>
            </a:r>
          </a:p>
          <a:p>
            <a:pPr eaLnBrk="1" hangingPunct="1"/>
            <a:r>
              <a:rPr lang="en-US" sz="2400" dirty="0"/>
              <a:t>Rejection letters – maintain perspective and move ahead</a:t>
            </a:r>
          </a:p>
        </p:txBody>
      </p:sp>
      <p:sp>
        <p:nvSpPr>
          <p:cNvPr id="35842" name="Rectangle 2"/>
          <p:cNvSpPr>
            <a:spLocks noGrp="1" noChangeArrowheads="1"/>
          </p:cNvSpPr>
          <p:nvPr>
            <p:ph type="title"/>
          </p:nvPr>
        </p:nvSpPr>
        <p:spPr>
          <a:xfrm>
            <a:off x="600364" y="230192"/>
            <a:ext cx="7886700" cy="1325563"/>
          </a:xfrm>
        </p:spPr>
        <p:txBody>
          <a:bodyPr>
            <a:normAutofit/>
          </a:bodyPr>
          <a:lstStyle/>
          <a:p>
            <a:pPr eaLnBrk="1" hangingPunct="1"/>
            <a:r>
              <a:rPr lang="en-US" sz="2800" dirty="0">
                <a:latin typeface="Comic Sans MS" panose="030F0702030302020204" pitchFamily="66" charset="0"/>
              </a:rPr>
              <a:t>Reviewers’ and Editor’s Comments</a:t>
            </a:r>
          </a:p>
        </p:txBody>
      </p:sp>
    </p:spTree>
    <p:extLst>
      <p:ext uri="{BB962C8B-B14F-4D97-AF65-F5344CB8AC3E}">
        <p14:creationId xmlns:p14="http://schemas.microsoft.com/office/powerpoint/2010/main" val="2630750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583827" y="1536700"/>
            <a:ext cx="5537573" cy="4881563"/>
          </a:xfrm>
        </p:spPr>
        <p:txBody>
          <a:bodyPr>
            <a:normAutofit fontScale="92500" lnSpcReduction="20000"/>
          </a:bodyPr>
          <a:lstStyle/>
          <a:p>
            <a:pPr eaLnBrk="1" hangingPunct="1">
              <a:lnSpc>
                <a:spcPct val="110000"/>
              </a:lnSpc>
            </a:pPr>
            <a:r>
              <a:rPr lang="en-US" sz="2400" dirty="0"/>
              <a:t>Guidelines - yes; hard and fast rules – no</a:t>
            </a:r>
          </a:p>
          <a:p>
            <a:pPr eaLnBrk="1" hangingPunct="1">
              <a:lnSpc>
                <a:spcPct val="110000"/>
              </a:lnSpc>
            </a:pPr>
            <a:r>
              <a:rPr lang="en-US" sz="2400" dirty="0"/>
              <a:t>Reviewers and Editors serve as mentors as well as evaluators</a:t>
            </a:r>
          </a:p>
          <a:p>
            <a:pPr lvl="1" eaLnBrk="1" hangingPunct="1">
              <a:lnSpc>
                <a:spcPct val="110000"/>
              </a:lnSpc>
            </a:pPr>
            <a:r>
              <a:rPr lang="en-US" sz="2400" dirty="0"/>
              <a:t>Improve manuscript</a:t>
            </a:r>
          </a:p>
          <a:p>
            <a:pPr lvl="1" eaLnBrk="1" hangingPunct="1">
              <a:lnSpc>
                <a:spcPct val="110000"/>
              </a:lnSpc>
            </a:pPr>
            <a:r>
              <a:rPr lang="en-US" sz="2400" dirty="0"/>
              <a:t>Sometimes suggest another venue or a fresh look at topic</a:t>
            </a:r>
          </a:p>
          <a:p>
            <a:pPr lvl="1" eaLnBrk="1" hangingPunct="1">
              <a:lnSpc>
                <a:spcPct val="110000"/>
              </a:lnSpc>
            </a:pPr>
            <a:r>
              <a:rPr lang="en-US" sz="2400" dirty="0"/>
              <a:t>Constructive appraisals, though there are personal differences. </a:t>
            </a:r>
          </a:p>
          <a:p>
            <a:pPr eaLnBrk="1" hangingPunct="1">
              <a:lnSpc>
                <a:spcPct val="110000"/>
              </a:lnSpc>
            </a:pPr>
            <a:r>
              <a:rPr lang="en-US" sz="2400" dirty="0"/>
              <a:t>Criteria for Acceptance:</a:t>
            </a:r>
          </a:p>
          <a:p>
            <a:pPr lvl="1" eaLnBrk="1" hangingPunct="1">
              <a:lnSpc>
                <a:spcPct val="110000"/>
              </a:lnSpc>
            </a:pPr>
            <a:r>
              <a:rPr lang="en-US" sz="2400" dirty="0"/>
              <a:t>Interest to the readers of </a:t>
            </a:r>
            <a:r>
              <a:rPr lang="en-US" sz="2400" i="1" dirty="0"/>
              <a:t>Military Medicine</a:t>
            </a:r>
          </a:p>
          <a:p>
            <a:pPr lvl="1" eaLnBrk="1" hangingPunct="1">
              <a:lnSpc>
                <a:spcPct val="110000"/>
              </a:lnSpc>
            </a:pPr>
            <a:r>
              <a:rPr lang="en-US" sz="2400" dirty="0"/>
              <a:t>Absence of major flaws or fuzzy thinking</a:t>
            </a:r>
          </a:p>
          <a:p>
            <a:pPr lvl="1" eaLnBrk="1" hangingPunct="1">
              <a:lnSpc>
                <a:spcPct val="110000"/>
              </a:lnSpc>
            </a:pPr>
            <a:r>
              <a:rPr lang="en-US" sz="2400" dirty="0"/>
              <a:t>Appropriate format, style, and clarity</a:t>
            </a:r>
          </a:p>
        </p:txBody>
      </p:sp>
      <p:sp>
        <p:nvSpPr>
          <p:cNvPr id="34818" name="Rectangle 2"/>
          <p:cNvSpPr>
            <a:spLocks noGrp="1" noChangeArrowheads="1"/>
          </p:cNvSpPr>
          <p:nvPr>
            <p:ph type="title"/>
          </p:nvPr>
        </p:nvSpPr>
        <p:spPr>
          <a:xfrm>
            <a:off x="583827" y="234875"/>
            <a:ext cx="7886700" cy="1125914"/>
          </a:xfrm>
        </p:spPr>
        <p:txBody>
          <a:bodyPr>
            <a:normAutofit fontScale="90000"/>
          </a:bodyPr>
          <a:lstStyle/>
          <a:p>
            <a:pPr eaLnBrk="1" hangingPunct="1"/>
            <a:br>
              <a:rPr lang="en-US" sz="4000" dirty="0">
                <a:latin typeface="+mn-lt"/>
              </a:rPr>
            </a:br>
            <a:r>
              <a:rPr lang="en-US" sz="4000" b="1" dirty="0">
                <a:latin typeface="+mn-lt"/>
              </a:rPr>
              <a:t>Ac</a:t>
            </a:r>
            <a:r>
              <a:rPr lang="en-US" sz="3600" b="1" dirty="0">
                <a:latin typeface="Comic Sans MS" panose="030F0702030302020204" pitchFamily="66" charset="0"/>
              </a:rPr>
              <a:t>ceptance criteria</a:t>
            </a:r>
            <a:br>
              <a:rPr lang="en-US" dirty="0"/>
            </a:br>
            <a:r>
              <a:rPr lang="en-US" dirty="0"/>
              <a:t>								</a:t>
            </a:r>
            <a:endParaRPr lang="en-US" sz="1800" b="0" dirty="0"/>
          </a:p>
        </p:txBody>
      </p:sp>
    </p:spTree>
    <p:extLst>
      <p:ext uri="{BB962C8B-B14F-4D97-AF65-F5344CB8AC3E}">
        <p14:creationId xmlns:p14="http://schemas.microsoft.com/office/powerpoint/2010/main" val="35428330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93305" y="2489491"/>
            <a:ext cx="6511059" cy="1325563"/>
          </a:xfrm>
        </p:spPr>
        <p:txBody>
          <a:bodyPr>
            <a:normAutofit/>
          </a:bodyPr>
          <a:lstStyle/>
          <a:p>
            <a:br>
              <a:rPr lang="en-US" sz="3600" dirty="0">
                <a:solidFill>
                  <a:schemeClr val="accent3"/>
                </a:solidFill>
                <a:latin typeface="Cambria" panose="02040503050406030204" pitchFamily="18" charset="0"/>
              </a:rPr>
            </a:br>
            <a:r>
              <a:rPr lang="en-US" sz="3200" dirty="0">
                <a:latin typeface="Comic Sans MS" panose="030F0702030302020204" pitchFamily="66" charset="0"/>
              </a:rPr>
              <a:t>International Perspective</a:t>
            </a:r>
          </a:p>
        </p:txBody>
      </p:sp>
    </p:spTree>
    <p:extLst>
      <p:ext uri="{BB962C8B-B14F-4D97-AF65-F5344CB8AC3E}">
        <p14:creationId xmlns:p14="http://schemas.microsoft.com/office/powerpoint/2010/main" val="3769425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628650" y="1584324"/>
            <a:ext cx="5505450" cy="5273675"/>
          </a:xfrm>
        </p:spPr>
        <p:txBody>
          <a:bodyPr>
            <a:normAutofit fontScale="77500" lnSpcReduction="20000"/>
          </a:bodyPr>
          <a:lstStyle/>
          <a:p>
            <a:pPr algn="l" fontAlgn="base">
              <a:lnSpc>
                <a:spcPct val="110000"/>
              </a:lnSpc>
            </a:pPr>
            <a:r>
              <a:rPr lang="en-US" sz="2600" b="0" i="0" dirty="0">
                <a:solidFill>
                  <a:srgbClr val="2A2A2A"/>
                </a:solidFill>
                <a:effectLst/>
              </a:rPr>
              <a:t>Authors who are not native speakers of English who submit manuscripts to international journals often receive negative comments from referees or editors about the English</a:t>
            </a:r>
          </a:p>
          <a:p>
            <a:pPr algn="l" fontAlgn="base">
              <a:lnSpc>
                <a:spcPct val="110000"/>
              </a:lnSpc>
            </a:pPr>
            <a:r>
              <a:rPr lang="en-US" sz="2600" b="0" i="0" dirty="0">
                <a:solidFill>
                  <a:srgbClr val="2A2A2A"/>
                </a:solidFill>
                <a:effectLst/>
              </a:rPr>
              <a:t>language usage in their manuscripts can contribute to a decision to reject a paper. </a:t>
            </a:r>
          </a:p>
          <a:p>
            <a:pPr algn="l" fontAlgn="base">
              <a:lnSpc>
                <a:spcPct val="110000"/>
              </a:lnSpc>
            </a:pPr>
            <a:r>
              <a:rPr lang="en-US" sz="2600" b="0" i="0" dirty="0">
                <a:solidFill>
                  <a:srgbClr val="2A2A2A"/>
                </a:solidFill>
                <a:effectLst/>
              </a:rPr>
              <a:t>To help reduce the possibility of such problems, we strongly encourage such authors to take at least one of the following steps:</a:t>
            </a:r>
          </a:p>
          <a:p>
            <a:pPr lvl="1" fontAlgn="base">
              <a:lnSpc>
                <a:spcPct val="110000"/>
              </a:lnSpc>
            </a:pPr>
            <a:r>
              <a:rPr lang="en-US" sz="2600" b="0" i="0" dirty="0">
                <a:solidFill>
                  <a:srgbClr val="2A2A2A"/>
                </a:solidFill>
                <a:effectLst/>
              </a:rPr>
              <a:t>Have your manuscript reviewed for clarity by a colleague whose native language is English.</a:t>
            </a:r>
          </a:p>
          <a:p>
            <a:pPr lvl="1" fontAlgn="base">
              <a:lnSpc>
                <a:spcPct val="110000"/>
              </a:lnSpc>
            </a:pPr>
            <a:r>
              <a:rPr lang="en-US" sz="2600" b="0" i="0" dirty="0">
                <a:solidFill>
                  <a:srgbClr val="2A2A2A"/>
                </a:solidFill>
                <a:effectLst/>
              </a:rPr>
              <a:t>Use a service such as one of those listed here: </a:t>
            </a:r>
            <a:r>
              <a:rPr lang="en-US" sz="2600" b="0" i="0" u="none" strike="noStrike" dirty="0">
                <a:solidFill>
                  <a:srgbClr val="006FB7"/>
                </a:solidFill>
                <a:effectLst/>
                <a:hlinkClick r:id="rId2"/>
              </a:rPr>
              <a:t>Language Services</a:t>
            </a:r>
            <a:endParaRPr lang="en-US" sz="2600" b="0" i="0" dirty="0">
              <a:solidFill>
                <a:srgbClr val="2A2A2A"/>
              </a:solidFill>
              <a:effectLst/>
            </a:endParaRPr>
          </a:p>
          <a:p>
            <a:pPr marL="342900" marR="0" lvl="0" indent="-342900">
              <a:lnSpc>
                <a:spcPct val="107000"/>
              </a:lnSpc>
              <a:spcBef>
                <a:spcPts val="0"/>
              </a:spcBef>
              <a:spcAft>
                <a:spcPts val="80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986" name="Title 1"/>
          <p:cNvSpPr>
            <a:spLocks noGrp="1"/>
          </p:cNvSpPr>
          <p:nvPr>
            <p:ph type="title"/>
          </p:nvPr>
        </p:nvSpPr>
        <p:spPr>
          <a:xfrm>
            <a:off x="628650" y="258761"/>
            <a:ext cx="5974281" cy="1325563"/>
          </a:xfrm>
        </p:spPr>
        <p:txBody>
          <a:bodyPr>
            <a:normAutofit/>
          </a:bodyPr>
          <a:lstStyle/>
          <a:p>
            <a:r>
              <a:rPr lang="en-US" sz="3600" dirty="0">
                <a:latin typeface="Comic Sans MS" panose="030F0702030302020204" pitchFamily="66" charset="0"/>
              </a:rPr>
              <a:t>International Perspective</a:t>
            </a:r>
            <a:endParaRPr lang="en-US" sz="3600" dirty="0">
              <a:latin typeface="+mn-lt"/>
            </a:endParaRPr>
          </a:p>
        </p:txBody>
      </p:sp>
    </p:spTree>
    <p:extLst>
      <p:ext uri="{BB962C8B-B14F-4D97-AF65-F5344CB8AC3E}">
        <p14:creationId xmlns:p14="http://schemas.microsoft.com/office/powerpoint/2010/main" val="2555704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5AF0F-1614-4E6F-BC9F-7C825300F003}"/>
              </a:ext>
            </a:extLst>
          </p:cNvPr>
          <p:cNvSpPr>
            <a:spLocks noGrp="1"/>
          </p:cNvSpPr>
          <p:nvPr>
            <p:ph type="title"/>
          </p:nvPr>
        </p:nvSpPr>
        <p:spPr/>
        <p:txBody>
          <a:bodyPr>
            <a:normAutofit/>
          </a:bodyPr>
          <a:lstStyle/>
          <a:p>
            <a:r>
              <a:rPr lang="en-US" sz="3200" dirty="0">
                <a:latin typeface="Comic Sans MS" panose="030F0702030302020204" pitchFamily="66" charset="0"/>
              </a:rPr>
              <a:t>Editing Services</a:t>
            </a:r>
          </a:p>
        </p:txBody>
      </p:sp>
      <p:sp>
        <p:nvSpPr>
          <p:cNvPr id="3" name="Content Placeholder 2">
            <a:extLst>
              <a:ext uri="{FF2B5EF4-FFF2-40B4-BE49-F238E27FC236}">
                <a16:creationId xmlns:a16="http://schemas.microsoft.com/office/drawing/2014/main" id="{B1A6C0EB-EAAE-4EE9-AFA4-B8F3AC0EEA88}"/>
              </a:ext>
            </a:extLst>
          </p:cNvPr>
          <p:cNvSpPr>
            <a:spLocks noGrp="1"/>
          </p:cNvSpPr>
          <p:nvPr>
            <p:ph idx="1"/>
          </p:nvPr>
        </p:nvSpPr>
        <p:spPr>
          <a:xfrm>
            <a:off x="628650" y="1825625"/>
            <a:ext cx="5581650" cy="4667248"/>
          </a:xfrm>
        </p:spPr>
        <p:txBody>
          <a:bodyPr/>
          <a:lstStyle/>
          <a:p>
            <a:pPr marL="342900" marR="0" lvl="0" indent="-342900">
              <a:lnSpc>
                <a:spcPct val="100000"/>
              </a:lnSpc>
              <a:spcBef>
                <a:spcPts val="0"/>
              </a:spcBef>
              <a:spcAft>
                <a:spcPts val="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Oxford press, our publisher, offers editing services for authors especially when English is a second language. Here is a link that may be helpful.</a:t>
            </a:r>
          </a:p>
          <a:p>
            <a:pPr marL="342900" marR="0" lvl="0" indent="-342900">
              <a:lnSpc>
                <a:spcPct val="100000"/>
              </a:lnSpc>
              <a:spcBef>
                <a:spcPts val="0"/>
              </a:spcBef>
              <a:spcAft>
                <a:spcPts val="800"/>
              </a:spcAft>
              <a:buFont typeface="Symbol" panose="05050102010706020507" pitchFamily="18" charset="2"/>
              <a:buChar char=""/>
            </a:pPr>
            <a:r>
              <a:rPr lang="en-US" u="sng" dirty="0">
                <a:solidFill>
                  <a:srgbClr val="0000FF"/>
                </a:solidFill>
                <a:effectLst/>
                <a:ea typeface="Calibri" panose="020F0502020204030204" pitchFamily="34" charset="0"/>
                <a:cs typeface="Times New Roman" panose="02020603050405020304" pitchFamily="18" charset="0"/>
                <a:hlinkClick r:id="rId2"/>
              </a:rPr>
              <a:t>Language services | Journals | Oxford Academic (oup.com)</a:t>
            </a:r>
            <a:endParaRPr lang="en-US" u="sng" dirty="0">
              <a:solidFill>
                <a:srgbClr val="0000FF"/>
              </a:solidFill>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34963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30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B37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2"/>
          <a:stretch>
            <a:fillRect/>
          </a:stretch>
        </p:blipFill>
        <p:spPr>
          <a:xfrm>
            <a:off x="6465356" y="3283288"/>
            <a:ext cx="1462672" cy="307160"/>
          </a:xfrm>
          <a:prstGeom prst="rect">
            <a:avLst/>
          </a:prstGeom>
        </p:spPr>
      </p:pic>
      <p:sp>
        <p:nvSpPr>
          <p:cNvPr id="8" name="Rectangle 8">
            <a:extLst>
              <a:ext uri="{FF2B5EF4-FFF2-40B4-BE49-F238E27FC236}">
                <a16:creationId xmlns:a16="http://schemas.microsoft.com/office/drawing/2014/main" id="{797F9232-B2CE-4730-8A5F-77E83E196F75}"/>
              </a:ext>
            </a:extLst>
          </p:cNvPr>
          <p:cNvSpPr txBox="1">
            <a:spLocks noChangeArrowheads="1"/>
          </p:cNvSpPr>
          <p:nvPr/>
        </p:nvSpPr>
        <p:spPr>
          <a:xfrm>
            <a:off x="143513" y="1734276"/>
            <a:ext cx="6878027" cy="51237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1800" dirty="0"/>
              <a:t>    Other than the exception below, the authors nor our family members have any financial interest in any commercial product, service, or organization providing financial support for this presentation.</a:t>
            </a:r>
          </a:p>
          <a:p>
            <a:pPr>
              <a:buNone/>
            </a:pPr>
            <a:endParaRPr lang="en-US" sz="1800" dirty="0"/>
          </a:p>
          <a:p>
            <a:pPr>
              <a:buNone/>
            </a:pPr>
            <a:r>
              <a:rPr lang="en-US" sz="1800" dirty="0"/>
              <a:t>    Potential Conflict of interests</a:t>
            </a:r>
          </a:p>
          <a:p>
            <a:pPr lvl="1"/>
            <a:r>
              <a:rPr lang="en-US" sz="1800" dirty="0"/>
              <a:t>Stephen Rothwell, PhD, Editor in Chief</a:t>
            </a:r>
          </a:p>
          <a:p>
            <a:pPr marL="914400" lvl="2" indent="0">
              <a:buFont typeface="Arial" panose="020B0604020202020204" pitchFamily="34" charset="0"/>
              <a:buNone/>
            </a:pPr>
            <a:r>
              <a:rPr lang="en-US" sz="1800" dirty="0"/>
              <a:t>Royalty Payments, St. Teresa Medical</a:t>
            </a:r>
          </a:p>
          <a:p>
            <a:pPr marL="914400" lvl="2" indent="0">
              <a:buFont typeface="Arial" panose="020B0604020202020204" pitchFamily="34" charset="0"/>
              <a:buNone/>
            </a:pPr>
            <a:endParaRPr lang="en-US" sz="1800" dirty="0"/>
          </a:p>
          <a:p>
            <a:pPr marL="0" indent="0">
              <a:buNone/>
            </a:pPr>
            <a:r>
              <a:rPr lang="en-US" sz="1800" dirty="0"/>
              <a:t>   The following have no Potential Conflicts of Interest to declare:</a:t>
            </a:r>
          </a:p>
          <a:p>
            <a:pPr lvl="1"/>
            <a:r>
              <a:rPr lang="en-US" sz="1800" dirty="0"/>
              <a:t>Laura Talbot, RN, PhD, </a:t>
            </a:r>
            <a:r>
              <a:rPr lang="en-US" sz="1800" dirty="0" err="1"/>
              <a:t>EdD</a:t>
            </a:r>
            <a:r>
              <a:rPr lang="en-US" sz="1800" dirty="0"/>
              <a:t>, Editor</a:t>
            </a:r>
          </a:p>
          <a:p>
            <a:pPr lvl="1"/>
            <a:r>
              <a:rPr lang="en-US" sz="1800" dirty="0"/>
              <a:t>Ramey L. Wilson, MD, MPH, Associate Editor</a:t>
            </a:r>
          </a:p>
          <a:p>
            <a:pPr lvl="1"/>
            <a:r>
              <a:rPr lang="en-US" sz="1800" dirty="0"/>
              <a:t>Anthony J. </a:t>
            </a:r>
            <a:r>
              <a:rPr lang="en-US" sz="1800" dirty="0" err="1"/>
              <a:t>LaPorta</a:t>
            </a:r>
            <a:r>
              <a:rPr lang="en-US" sz="1800" dirty="0"/>
              <a:t>, MD, Associate Editor</a:t>
            </a:r>
          </a:p>
          <a:p>
            <a:pPr lvl="1"/>
            <a:endParaRPr lang="en-US" sz="300" dirty="0"/>
          </a:p>
          <a:p>
            <a:pPr>
              <a:buFont typeface="Wingdings" pitchFamily="2" charset="2"/>
              <a:buNone/>
            </a:pPr>
            <a:endParaRPr lang="en-US" sz="500" dirty="0"/>
          </a:p>
          <a:p>
            <a:pPr>
              <a:buFont typeface="Wingdings" pitchFamily="2" charset="2"/>
              <a:buNone/>
            </a:pPr>
            <a:endParaRPr lang="en-US" sz="500" dirty="0"/>
          </a:p>
        </p:txBody>
      </p:sp>
      <p:sp>
        <p:nvSpPr>
          <p:cNvPr id="9" name="TextBox 8">
            <a:extLst>
              <a:ext uri="{FF2B5EF4-FFF2-40B4-BE49-F238E27FC236}">
                <a16:creationId xmlns:a16="http://schemas.microsoft.com/office/drawing/2014/main" id="{56C6A39E-923B-4763-A5E8-885A0D7350A9}"/>
              </a:ext>
            </a:extLst>
          </p:cNvPr>
          <p:cNvSpPr txBox="1"/>
          <p:nvPr/>
        </p:nvSpPr>
        <p:spPr>
          <a:xfrm>
            <a:off x="523300" y="649186"/>
            <a:ext cx="6498239" cy="461665"/>
          </a:xfrm>
          <a:prstGeom prst="rect">
            <a:avLst/>
          </a:prstGeom>
          <a:noFill/>
        </p:spPr>
        <p:txBody>
          <a:bodyPr wrap="square">
            <a:spAutoFit/>
          </a:bodyPr>
          <a:lstStyle/>
          <a:p>
            <a:pPr algn="ctr"/>
            <a:r>
              <a:rPr lang="en-US" sz="2400" dirty="0">
                <a:latin typeface="Comic Sans MS" panose="030F0702030302020204" pitchFamily="66" charset="0"/>
              </a:rPr>
              <a:t>Conflicts of Interest</a:t>
            </a:r>
            <a:endParaRPr lang="en-US" sz="2400" dirty="0"/>
          </a:p>
        </p:txBody>
      </p:sp>
    </p:spTree>
    <p:extLst>
      <p:ext uri="{BB962C8B-B14F-4D97-AF65-F5344CB8AC3E}">
        <p14:creationId xmlns:p14="http://schemas.microsoft.com/office/powerpoint/2010/main" val="29370396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539750" y="1508124"/>
            <a:ext cx="5734050" cy="6340475"/>
          </a:xfrm>
        </p:spPr>
        <p:txBody>
          <a:bodyPr>
            <a:normAutofit/>
          </a:bodyPr>
          <a:lstStyle/>
          <a:p>
            <a:pPr eaLnBrk="1" hangingPunct="1">
              <a:lnSpc>
                <a:spcPct val="100000"/>
              </a:lnSpc>
            </a:pPr>
            <a:r>
              <a:rPr lang="en-US" sz="2400" dirty="0"/>
              <a:t>During this session we discussed the importance of publishing our work in our career development and advancement of healthcare science.  </a:t>
            </a:r>
          </a:p>
          <a:p>
            <a:pPr eaLnBrk="1" hangingPunct="1">
              <a:lnSpc>
                <a:spcPct val="100000"/>
              </a:lnSpc>
            </a:pPr>
            <a:r>
              <a:rPr lang="en-US" sz="2400" dirty="0"/>
              <a:t>Selected the most appropriate format for presenting our research.</a:t>
            </a:r>
          </a:p>
          <a:p>
            <a:pPr eaLnBrk="1" hangingPunct="1">
              <a:lnSpc>
                <a:spcPct val="100000"/>
              </a:lnSpc>
            </a:pPr>
            <a:r>
              <a:rPr lang="en-US" sz="2400" dirty="0"/>
              <a:t>Discussed several key steps in the preparation and submission of a manuscript. </a:t>
            </a:r>
          </a:p>
          <a:p>
            <a:pPr eaLnBrk="1" hangingPunct="1">
              <a:lnSpc>
                <a:spcPct val="100000"/>
              </a:lnSpc>
            </a:pPr>
            <a:r>
              <a:rPr lang="en-US" sz="2400" dirty="0"/>
              <a:t>Developed a greater understanding of the importance of the peer review process.</a:t>
            </a:r>
          </a:p>
        </p:txBody>
      </p:sp>
      <p:sp>
        <p:nvSpPr>
          <p:cNvPr id="49154" name="Rectangle 2"/>
          <p:cNvSpPr>
            <a:spLocks noGrp="1" noChangeArrowheads="1"/>
          </p:cNvSpPr>
          <p:nvPr>
            <p:ph type="title"/>
          </p:nvPr>
        </p:nvSpPr>
        <p:spPr>
          <a:xfrm>
            <a:off x="240722" y="182561"/>
            <a:ext cx="6548005" cy="1325563"/>
          </a:xfrm>
        </p:spPr>
        <p:txBody>
          <a:bodyPr>
            <a:normAutofit/>
          </a:bodyPr>
          <a:lstStyle/>
          <a:p>
            <a:pPr algn="ctr" eaLnBrk="1" hangingPunct="1"/>
            <a:br>
              <a:rPr lang="en-US" sz="3600" dirty="0"/>
            </a:br>
            <a:r>
              <a:rPr lang="en-US" sz="3600" dirty="0">
                <a:latin typeface="Comic Sans MS" panose="030F0702030302020204" pitchFamily="66" charset="0"/>
              </a:rPr>
              <a:t>Summary</a:t>
            </a:r>
            <a:endParaRPr lang="en-US" b="0" dirty="0"/>
          </a:p>
        </p:txBody>
      </p:sp>
    </p:spTree>
    <p:extLst>
      <p:ext uri="{BB962C8B-B14F-4D97-AF65-F5344CB8AC3E}">
        <p14:creationId xmlns:p14="http://schemas.microsoft.com/office/powerpoint/2010/main" val="35475283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en-US" sz="3200" dirty="0">
                <a:latin typeface="Comic Sans MS" panose="030F0702030302020204" pitchFamily="66" charset="0"/>
              </a:rPr>
              <a:t>Conclusion</a:t>
            </a:r>
          </a:p>
        </p:txBody>
      </p:sp>
      <p:sp>
        <p:nvSpPr>
          <p:cNvPr id="50179" name="Rectangle 3"/>
          <p:cNvSpPr>
            <a:spLocks noGrp="1" noChangeArrowheads="1"/>
          </p:cNvSpPr>
          <p:nvPr>
            <p:ph type="body" sz="half" idx="1"/>
          </p:nvPr>
        </p:nvSpPr>
        <p:spPr>
          <a:xfrm>
            <a:off x="533400" y="1676400"/>
            <a:ext cx="4419600" cy="4978400"/>
          </a:xfrm>
        </p:spPr>
        <p:txBody>
          <a:bodyPr>
            <a:normAutofit fontScale="92500" lnSpcReduction="10000"/>
          </a:bodyPr>
          <a:lstStyle/>
          <a:p>
            <a:pPr eaLnBrk="1" hangingPunct="1">
              <a:lnSpc>
                <a:spcPct val="100000"/>
              </a:lnSpc>
            </a:pPr>
            <a:r>
              <a:rPr lang="en-US" sz="2800" dirty="0"/>
              <a:t>Participants should now be very familiar with how to go about submitting to our Journal  </a:t>
            </a:r>
          </a:p>
          <a:p>
            <a:pPr eaLnBrk="1" hangingPunct="1">
              <a:lnSpc>
                <a:spcPct val="100000"/>
              </a:lnSpc>
            </a:pPr>
            <a:r>
              <a:rPr lang="en-US" sz="2800" dirty="0"/>
              <a:t>The Editorial Staff looks forward to your participation as an author and a reviewer</a:t>
            </a:r>
          </a:p>
          <a:p>
            <a:pPr>
              <a:lnSpc>
                <a:spcPct val="100000"/>
              </a:lnSpc>
            </a:pPr>
            <a:r>
              <a:rPr lang="en-US" sz="2800" dirty="0"/>
              <a:t>Let’s do it and have some fun in the process</a:t>
            </a:r>
          </a:p>
          <a:p>
            <a:pPr>
              <a:lnSpc>
                <a:spcPct val="100000"/>
              </a:lnSpc>
            </a:pPr>
            <a:r>
              <a:rPr lang="en-US" dirty="0"/>
              <a:t>QUESTIONS?</a:t>
            </a:r>
            <a:endParaRPr lang="en-US" sz="2800" dirty="0"/>
          </a:p>
          <a:p>
            <a:pPr eaLnBrk="1" hangingPunct="1">
              <a:buFont typeface="Wingdings" pitchFamily="2" charset="2"/>
              <a:buNone/>
            </a:pPr>
            <a:endParaRPr lang="en-US" sz="2600" dirty="0"/>
          </a:p>
          <a:p>
            <a:pPr eaLnBrk="1" hangingPunct="1">
              <a:buFont typeface="Wingdings" pitchFamily="2" charset="2"/>
              <a:buNone/>
            </a:pPr>
            <a:r>
              <a:rPr lang="en-US" sz="2600" dirty="0"/>
              <a:t>	</a:t>
            </a:r>
          </a:p>
          <a:p>
            <a:pPr eaLnBrk="1" hangingPunct="1">
              <a:buFont typeface="Wingdings" pitchFamily="2" charset="2"/>
              <a:buNone/>
            </a:pPr>
            <a:endParaRPr lang="en-US" sz="700" dirty="0"/>
          </a:p>
          <a:p>
            <a:pPr eaLnBrk="1" hangingPunct="1">
              <a:buFont typeface="Wingdings" pitchFamily="2" charset="2"/>
              <a:buNone/>
            </a:pPr>
            <a:endParaRPr lang="en-US" sz="700" dirty="0"/>
          </a:p>
          <a:p>
            <a:pPr eaLnBrk="1" hangingPunct="1">
              <a:buFont typeface="Wingdings" pitchFamily="2" charset="2"/>
              <a:buNone/>
            </a:pPr>
            <a:endParaRPr lang="en-US" sz="700" dirty="0"/>
          </a:p>
        </p:txBody>
      </p:sp>
      <p:sp>
        <p:nvSpPr>
          <p:cNvPr id="5" name="Content Placeholder 4"/>
          <p:cNvSpPr>
            <a:spLocks noGrp="1"/>
          </p:cNvSpPr>
          <p:nvPr>
            <p:ph sz="half" idx="2"/>
          </p:nvPr>
        </p:nvSpPr>
        <p:spPr/>
        <p:txBody>
          <a:bodyPr/>
          <a:lstStyle/>
          <a:p>
            <a:endParaRPr lang="en-US" dirty="0"/>
          </a:p>
          <a:p>
            <a:endParaRPr lang="en-US" dirty="0"/>
          </a:p>
          <a:p>
            <a:pPr lvl="0"/>
            <a:endParaRPr lang="en-US" dirty="0">
              <a:solidFill>
                <a:prstClr val="black"/>
              </a:solidFill>
            </a:endParaRPr>
          </a:p>
          <a:p>
            <a:pPr lvl="0"/>
            <a:endParaRPr lang="en-US" dirty="0">
              <a:solidFill>
                <a:prstClr val="black"/>
              </a:solidFill>
            </a:endParaRPr>
          </a:p>
          <a:p>
            <a:endParaRPr lang="en-US" dirty="0"/>
          </a:p>
        </p:txBody>
      </p:sp>
      <p:pic>
        <p:nvPicPr>
          <p:cNvPr id="9" name="Picture 8"/>
          <p:cNvPicPr>
            <a:picLocks noChangeAspect="1"/>
          </p:cNvPicPr>
          <p:nvPr/>
        </p:nvPicPr>
        <p:blipFill>
          <a:blip r:embed="rId3"/>
          <a:stretch>
            <a:fillRect/>
          </a:stretch>
        </p:blipFill>
        <p:spPr>
          <a:xfrm>
            <a:off x="5191565" y="1375043"/>
            <a:ext cx="3137607" cy="4009757"/>
          </a:xfrm>
          <a:prstGeom prst="rect">
            <a:avLst/>
          </a:prstGeom>
        </p:spPr>
      </p:pic>
    </p:spTree>
    <p:extLst>
      <p:ext uri="{BB962C8B-B14F-4D97-AF65-F5344CB8AC3E}">
        <p14:creationId xmlns:p14="http://schemas.microsoft.com/office/powerpoint/2010/main" val="1361717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479C3852-5688-964A-9360-320D3911BBCD}"/>
              </a:ext>
            </a:extLst>
          </p:cNvPr>
          <p:cNvSpPr>
            <a:spLocks noGrp="1"/>
          </p:cNvSpPr>
          <p:nvPr>
            <p:ph type="title"/>
          </p:nvPr>
        </p:nvSpPr>
        <p:spPr bwMode="auto">
          <a:xfrm>
            <a:off x="1371600" y="1066800"/>
            <a:ext cx="6172200" cy="549275"/>
          </a:xfrm>
        </p:spPr>
        <p:txBody>
          <a:bodyPr wrap="square" numCol="1" anchorCtr="0" compatLnSpc="1">
            <a:prstTxWarp prst="textNoShape">
              <a:avLst/>
            </a:prstTxWarp>
          </a:bodyPr>
          <a:lstStyle/>
          <a:p>
            <a:pPr algn="ctr" eaLnBrk="1" hangingPunct="1">
              <a:defRPr/>
            </a:pPr>
            <a:r>
              <a:rPr lang="en-US" altLang="x-none" sz="3600" b="1" dirty="0">
                <a:solidFill>
                  <a:srgbClr val="000090"/>
                </a:solidFill>
                <a:latin typeface="+mn-lt"/>
                <a:ea typeface="ＭＳ Ｐゴシック" charset="-128"/>
                <a:cs typeface="+mn-cs"/>
              </a:rPr>
              <a:t>How To Claim CE/CME Credit for this meeting</a:t>
            </a:r>
          </a:p>
        </p:txBody>
      </p:sp>
      <p:sp>
        <p:nvSpPr>
          <p:cNvPr id="18434" name="Content Placeholder 2">
            <a:extLst>
              <a:ext uri="{FF2B5EF4-FFF2-40B4-BE49-F238E27FC236}">
                <a16:creationId xmlns:a16="http://schemas.microsoft.com/office/drawing/2014/main" id="{3144FFD0-F986-314A-AE8B-5FEA503C37E3}"/>
              </a:ext>
            </a:extLst>
          </p:cNvPr>
          <p:cNvSpPr>
            <a:spLocks noGrp="1"/>
          </p:cNvSpPr>
          <p:nvPr>
            <p:ph idx="1"/>
          </p:nvPr>
        </p:nvSpPr>
        <p:spPr>
          <a:xfrm>
            <a:off x="381000" y="2213981"/>
            <a:ext cx="8382000" cy="2430037"/>
          </a:xfrm>
        </p:spPr>
        <p:txBody>
          <a:bodyPr/>
          <a:lstStyle/>
          <a:p>
            <a:pPr algn="ctr"/>
            <a:r>
              <a:rPr lang="en-US" sz="1800" dirty="0">
                <a:ea typeface="ＭＳ Ｐゴシック" charset="-128"/>
                <a:cs typeface="+mn-cs"/>
              </a:rPr>
              <a:t>If you registered to receive continuing education credit for this activity, </a:t>
            </a:r>
          </a:p>
          <a:p>
            <a:pPr algn="ctr"/>
            <a:r>
              <a:rPr lang="en-US" sz="1800" dirty="0">
                <a:ea typeface="ＭＳ Ｐゴシック" charset="-128"/>
                <a:cs typeface="+mn-cs"/>
              </a:rPr>
              <a:t>please visit the following link to complete the post-course evaluations:</a:t>
            </a:r>
          </a:p>
          <a:p>
            <a:pPr algn="ctr"/>
            <a:endParaRPr lang="en-US" dirty="0">
              <a:ea typeface="ＭＳ Ｐゴシック" charset="-128"/>
              <a:cs typeface="+mn-cs"/>
            </a:endParaRPr>
          </a:p>
          <a:p>
            <a:pPr algn="ctr"/>
            <a:r>
              <a:rPr lang="en-US" sz="4400" dirty="0">
                <a:ea typeface="ＭＳ Ｐゴシック" charset="-128"/>
                <a:cs typeface="+mn-cs"/>
              </a:rPr>
              <a:t>amsus.cds.pesgce.com</a:t>
            </a:r>
          </a:p>
          <a:p>
            <a:endParaRPr lang="en-US" altLang="x-none" dirty="0">
              <a:solidFill>
                <a:srgbClr val="000090"/>
              </a:solidFill>
              <a:ea typeface="ＭＳ Ｐゴシック" charset="-128"/>
              <a:cs typeface="+mn-cs"/>
            </a:endParaRPr>
          </a:p>
        </p:txBody>
      </p:sp>
    </p:spTree>
    <p:extLst>
      <p:ext uri="{BB962C8B-B14F-4D97-AF65-F5344CB8AC3E}">
        <p14:creationId xmlns:p14="http://schemas.microsoft.com/office/powerpoint/2010/main" val="907231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30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B37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2"/>
          <a:stretch>
            <a:fillRect/>
          </a:stretch>
        </p:blipFill>
        <p:spPr>
          <a:xfrm>
            <a:off x="6465356" y="3283288"/>
            <a:ext cx="1462672" cy="307160"/>
          </a:xfrm>
          <a:prstGeom prst="rect">
            <a:avLst/>
          </a:prstGeom>
        </p:spPr>
      </p:pic>
      <p:sp>
        <p:nvSpPr>
          <p:cNvPr id="6" name="TextBox 5">
            <a:extLst>
              <a:ext uri="{FF2B5EF4-FFF2-40B4-BE49-F238E27FC236}">
                <a16:creationId xmlns:a16="http://schemas.microsoft.com/office/drawing/2014/main" id="{F7DD7B2E-E2CE-4B4D-9E77-25D19FBEF03D}"/>
              </a:ext>
            </a:extLst>
          </p:cNvPr>
          <p:cNvSpPr txBox="1"/>
          <p:nvPr/>
        </p:nvSpPr>
        <p:spPr>
          <a:xfrm>
            <a:off x="413131" y="211488"/>
            <a:ext cx="6582579" cy="1938992"/>
          </a:xfrm>
          <a:prstGeom prst="rect">
            <a:avLst/>
          </a:prstGeom>
          <a:noFill/>
        </p:spPr>
        <p:txBody>
          <a:bodyPr wrap="square">
            <a:spAutoFit/>
          </a:bodyPr>
          <a:lstStyle/>
          <a:p>
            <a:r>
              <a:rPr kumimoji="0" lang="en-US" sz="4000" b="0" i="0"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t>Introduction</a:t>
            </a:r>
            <a:br>
              <a:rPr kumimoji="0" lang="en-US" sz="4000" b="0" i="0"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br>
            <a:r>
              <a:rPr kumimoji="0" lang="en-US" sz="4000" b="0" i="0"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t>		</a:t>
            </a:r>
            <a:r>
              <a:rPr kumimoji="0" lang="en-US" sz="3100" b="0" i="0" u="none" strike="noStrike" kern="1200" cap="none" spc="0" normalizeH="0" baseline="0" noProof="0" dirty="0">
                <a:ln>
                  <a:noFill/>
                </a:ln>
                <a:solidFill>
                  <a:srgbClr val="0322BD"/>
                </a:solidFill>
                <a:effectLst/>
                <a:uLnTx/>
                <a:uFillTx/>
                <a:latin typeface="Comic Sans MS" panose="030F0702030302020204" pitchFamily="66" charset="0"/>
                <a:ea typeface="+mj-ea"/>
                <a:cs typeface="+mj-cs"/>
              </a:rPr>
              <a:t>Dr. Stephen  Rothwell </a:t>
            </a:r>
            <a:br>
              <a:rPr kumimoji="0" lang="en-US" sz="4000" b="0" i="0" u="none" strike="noStrike" kern="1200" cap="none" spc="0" normalizeH="0" baseline="0" noProof="0" dirty="0">
                <a:ln>
                  <a:noFill/>
                </a:ln>
                <a:solidFill>
                  <a:srgbClr val="0322BD"/>
                </a:solidFill>
                <a:effectLst/>
                <a:uLnTx/>
                <a:uFillTx/>
                <a:latin typeface="Comic Sans MS" panose="030F0702030302020204" pitchFamily="66" charset="0"/>
                <a:ea typeface="+mj-ea"/>
                <a:cs typeface="+mj-cs"/>
              </a:rPr>
            </a:br>
            <a:r>
              <a:rPr kumimoji="0" lang="en-US" sz="4000" b="0" i="0" u="none" strike="noStrike" kern="1200" cap="none" spc="0" normalizeH="0" baseline="0" noProof="0" dirty="0">
                <a:ln>
                  <a:noFill/>
                </a:ln>
                <a:solidFill>
                  <a:srgbClr val="0322BD"/>
                </a:solidFill>
                <a:effectLst/>
                <a:uLnTx/>
                <a:uFillTx/>
                <a:latin typeface="Comic Sans MS" panose="030F0702030302020204" pitchFamily="66" charset="0"/>
                <a:ea typeface="+mj-ea"/>
                <a:cs typeface="+mj-cs"/>
              </a:rPr>
              <a:t>		</a:t>
            </a:r>
            <a:r>
              <a:rPr kumimoji="0" lang="en-US" sz="3100" b="0" i="0" u="none" strike="noStrike" kern="1200" cap="none" spc="0" normalizeH="0" baseline="0" noProof="0" dirty="0">
                <a:ln>
                  <a:noFill/>
                </a:ln>
                <a:solidFill>
                  <a:srgbClr val="0322BD"/>
                </a:solidFill>
                <a:effectLst/>
                <a:uLnTx/>
                <a:uFillTx/>
                <a:latin typeface="Comic Sans MS" panose="030F0702030302020204" pitchFamily="66" charset="0"/>
                <a:ea typeface="+mj-ea"/>
                <a:cs typeface="+mj-cs"/>
              </a:rPr>
              <a:t>Editor in Chief</a:t>
            </a:r>
            <a:endParaRPr lang="en-US" dirty="0">
              <a:solidFill>
                <a:srgbClr val="0322BD"/>
              </a:solidFill>
            </a:endParaRPr>
          </a:p>
        </p:txBody>
      </p:sp>
      <p:sp>
        <p:nvSpPr>
          <p:cNvPr id="8" name="TextBox 7">
            <a:extLst>
              <a:ext uri="{FF2B5EF4-FFF2-40B4-BE49-F238E27FC236}">
                <a16:creationId xmlns:a16="http://schemas.microsoft.com/office/drawing/2014/main" id="{1C5E585E-70D4-4E19-A4CC-EDD4E217AC1F}"/>
              </a:ext>
            </a:extLst>
          </p:cNvPr>
          <p:cNvSpPr txBox="1"/>
          <p:nvPr/>
        </p:nvSpPr>
        <p:spPr>
          <a:xfrm>
            <a:off x="0" y="2150480"/>
            <a:ext cx="6775373" cy="3785652"/>
          </a:xfrm>
          <a:prstGeom prst="rect">
            <a:avLst/>
          </a:prstGeom>
          <a:noFill/>
        </p:spPr>
        <p:txBody>
          <a:bodyPr wrap="square">
            <a:spAutoFit/>
          </a:bodyPr>
          <a:lstStyle/>
          <a:p>
            <a:pPr marL="0" indent="0" eaLnBrk="1" hangingPunct="1">
              <a:buNone/>
            </a:pPr>
            <a:r>
              <a:rPr lang="en-US" sz="2400" dirty="0"/>
              <a:t>This session builds on our collective views based upon –</a:t>
            </a:r>
          </a:p>
          <a:p>
            <a:pPr lvl="1" eaLnBrk="1" hangingPunct="1">
              <a:buFont typeface="Arial" pitchFamily="34" charset="0"/>
              <a:buChar char="•"/>
            </a:pPr>
            <a:r>
              <a:rPr lang="en-US" sz="2400" dirty="0"/>
              <a:t>Years of experience as members of the </a:t>
            </a:r>
          </a:p>
          <a:p>
            <a:pPr lvl="1" eaLnBrk="1" hangingPunct="1"/>
            <a:r>
              <a:rPr lang="en-US" sz="2400" dirty="0"/>
              <a:t>       Editorial Board and Journal Staff</a:t>
            </a:r>
          </a:p>
          <a:p>
            <a:pPr lvl="1" eaLnBrk="1" hangingPunct="1">
              <a:buFont typeface="Arial" pitchFamily="34" charset="0"/>
              <a:buChar char="•"/>
            </a:pPr>
            <a:r>
              <a:rPr lang="en-US" sz="2400" dirty="0"/>
              <a:t>Significant numbers of publications</a:t>
            </a:r>
          </a:p>
          <a:p>
            <a:pPr lvl="1">
              <a:buFont typeface="Arial" pitchFamily="34" charset="0"/>
              <a:buChar char="•"/>
            </a:pPr>
            <a:r>
              <a:rPr lang="en-US" sz="2400" dirty="0"/>
              <a:t>Personal reflections</a:t>
            </a:r>
          </a:p>
          <a:p>
            <a:pPr lvl="1">
              <a:buFont typeface="Arial" pitchFamily="34" charset="0"/>
              <a:buChar char="•"/>
            </a:pPr>
            <a:r>
              <a:rPr lang="en-US" sz="2400" dirty="0"/>
              <a:t>Evaluations from previous presentations</a:t>
            </a:r>
          </a:p>
          <a:p>
            <a:pPr lvl="1" eaLnBrk="1" hangingPunct="1">
              <a:buFont typeface="Arial" pitchFamily="34" charset="0"/>
              <a:buChar char="•"/>
            </a:pPr>
            <a:endParaRPr lang="en-US" sz="2400" dirty="0"/>
          </a:p>
          <a:p>
            <a:pPr lvl="1" eaLnBrk="1" hangingPunct="1"/>
            <a:r>
              <a:rPr lang="en-US" sz="2400" dirty="0"/>
              <a:t>But these views are personal observations and have not been approved by DOD, DHHS, or VA</a:t>
            </a:r>
          </a:p>
        </p:txBody>
      </p:sp>
    </p:spTree>
    <p:extLst>
      <p:ext uri="{BB962C8B-B14F-4D97-AF65-F5344CB8AC3E}">
        <p14:creationId xmlns:p14="http://schemas.microsoft.com/office/powerpoint/2010/main" val="618700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30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B37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2"/>
          <a:stretch>
            <a:fillRect/>
          </a:stretch>
        </p:blipFill>
        <p:spPr>
          <a:xfrm>
            <a:off x="6465356" y="3283288"/>
            <a:ext cx="1462672" cy="307160"/>
          </a:xfrm>
          <a:prstGeom prst="rect">
            <a:avLst/>
          </a:prstGeom>
        </p:spPr>
      </p:pic>
      <p:sp>
        <p:nvSpPr>
          <p:cNvPr id="10" name="TextBox 9">
            <a:extLst>
              <a:ext uri="{FF2B5EF4-FFF2-40B4-BE49-F238E27FC236}">
                <a16:creationId xmlns:a16="http://schemas.microsoft.com/office/drawing/2014/main" id="{D3492D4E-C85C-4889-8EE5-44F0C0015E57}"/>
              </a:ext>
            </a:extLst>
          </p:cNvPr>
          <p:cNvSpPr txBox="1"/>
          <p:nvPr/>
        </p:nvSpPr>
        <p:spPr>
          <a:xfrm>
            <a:off x="1411097" y="409033"/>
            <a:ext cx="4572000" cy="707886"/>
          </a:xfrm>
          <a:prstGeom prst="rect">
            <a:avLst/>
          </a:prstGeom>
          <a:noFill/>
        </p:spPr>
        <p:txBody>
          <a:bodyPr wrap="square">
            <a:spAutoFit/>
          </a:bodyPr>
          <a:lstStyle/>
          <a:p>
            <a:r>
              <a:rPr kumimoji="0" lang="en-US" sz="4000" b="0" i="1"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t>Military Medicine</a:t>
            </a:r>
            <a:endParaRPr lang="en-US" dirty="0"/>
          </a:p>
        </p:txBody>
      </p:sp>
      <p:sp>
        <p:nvSpPr>
          <p:cNvPr id="12" name="TextBox 11">
            <a:extLst>
              <a:ext uri="{FF2B5EF4-FFF2-40B4-BE49-F238E27FC236}">
                <a16:creationId xmlns:a16="http://schemas.microsoft.com/office/drawing/2014/main" id="{1FEA418E-2090-4560-9786-31599BBC3DD3}"/>
              </a:ext>
            </a:extLst>
          </p:cNvPr>
          <p:cNvSpPr txBox="1"/>
          <p:nvPr/>
        </p:nvSpPr>
        <p:spPr>
          <a:xfrm>
            <a:off x="62140" y="1390653"/>
            <a:ext cx="6232597" cy="5710794"/>
          </a:xfrm>
          <a:prstGeom prst="rect">
            <a:avLst/>
          </a:prstGeom>
          <a:noFill/>
        </p:spPr>
        <p:txBody>
          <a:bodyPr wrap="square">
            <a:spAutoFit/>
          </a:bodyPr>
          <a:lstStyle/>
          <a:p>
            <a:pPr>
              <a:lnSpc>
                <a:spcPct val="90000"/>
              </a:lnSpc>
            </a:pPr>
            <a:r>
              <a:rPr lang="en-US" sz="2800" b="1" dirty="0"/>
              <a:t>    Objectives of this Journal </a:t>
            </a:r>
            <a:r>
              <a:rPr lang="en-US" sz="2800" dirty="0"/>
              <a:t>–</a:t>
            </a:r>
          </a:p>
          <a:p>
            <a:pPr lvl="1">
              <a:lnSpc>
                <a:spcPct val="90000"/>
              </a:lnSpc>
              <a:buClr>
                <a:srgbClr val="2DA2BF"/>
              </a:buClr>
            </a:pPr>
            <a:endParaRPr lang="en-US" sz="2400" dirty="0">
              <a:solidFill>
                <a:prstClr val="black"/>
              </a:solidFill>
            </a:endParaRPr>
          </a:p>
          <a:p>
            <a:pPr marL="800100" lvl="1" indent="-342900">
              <a:lnSpc>
                <a:spcPct val="90000"/>
              </a:lnSpc>
              <a:spcAft>
                <a:spcPts val="1000"/>
              </a:spcAft>
              <a:buClr>
                <a:srgbClr val="2DA2BF"/>
              </a:buClr>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Calibri"/>
                <a:ea typeface="+mn-ea"/>
                <a:cs typeface="+mn-cs"/>
              </a:rPr>
              <a:t>Provide a forum for responsible discussion of common ideas and problems related to federal and international health</a:t>
            </a:r>
            <a:endParaRPr lang="en-US" sz="2400" dirty="0">
              <a:solidFill>
                <a:prstClr val="black"/>
              </a:solidFill>
            </a:endParaRPr>
          </a:p>
          <a:p>
            <a:pPr marL="800100" lvl="1" indent="-342900">
              <a:lnSpc>
                <a:spcPct val="90000"/>
              </a:lnSpc>
              <a:spcAft>
                <a:spcPts val="1000"/>
              </a:spcAft>
              <a:buClr>
                <a:srgbClr val="2DA2BF"/>
              </a:buClr>
              <a:buFont typeface="Arial" panose="020B0604020202020204" pitchFamily="34" charset="0"/>
              <a:buChar char="•"/>
            </a:pPr>
            <a:r>
              <a:rPr lang="en-US" sz="2400" dirty="0">
                <a:solidFill>
                  <a:prstClr val="black"/>
                </a:solidFill>
              </a:rPr>
              <a:t>Facilitate communication within and across fields</a:t>
            </a:r>
          </a:p>
          <a:p>
            <a:pPr marL="800100" lvl="1" indent="-342900">
              <a:lnSpc>
                <a:spcPct val="90000"/>
              </a:lnSpc>
              <a:spcAft>
                <a:spcPts val="1000"/>
              </a:spcAft>
              <a:buClr>
                <a:srgbClr val="2DA2BF"/>
              </a:buClr>
              <a:buFont typeface="Arial" panose="020B0604020202020204" pitchFamily="34" charset="0"/>
              <a:buChar char="•"/>
            </a:pPr>
            <a:r>
              <a:rPr lang="en-US" sz="2400" dirty="0">
                <a:solidFill>
                  <a:prstClr val="black"/>
                </a:solidFill>
              </a:rPr>
              <a:t>Provide a prestige publication for members’ writings</a:t>
            </a:r>
          </a:p>
          <a:p>
            <a:pPr marL="800100" lvl="1" indent="-342900">
              <a:lnSpc>
                <a:spcPct val="90000"/>
              </a:lnSpc>
              <a:spcAft>
                <a:spcPts val="1000"/>
              </a:spcAft>
              <a:buClr>
                <a:srgbClr val="2DA2BF"/>
              </a:buClr>
              <a:buFont typeface="Arial" panose="020B0604020202020204" pitchFamily="34" charset="0"/>
              <a:buChar char="•"/>
            </a:pPr>
            <a:r>
              <a:rPr lang="en-US" sz="2400" dirty="0">
                <a:solidFill>
                  <a:prstClr val="black"/>
                </a:solidFill>
              </a:rPr>
              <a:t>Provide an historic, fully searchable reference file for published lessons learned over many years of operational medicine and applied public health</a:t>
            </a:r>
          </a:p>
          <a:p>
            <a:pPr marL="800100" lvl="1" indent="-342900">
              <a:lnSpc>
                <a:spcPct val="90000"/>
              </a:lnSpc>
              <a:buClr>
                <a:srgbClr val="2DA2BF"/>
              </a:buClr>
              <a:buFont typeface="Arial" panose="020B0604020202020204" pitchFamily="34" charset="0"/>
              <a:buChar char="•"/>
            </a:pPr>
            <a:endParaRPr lang="en-US" sz="2400" dirty="0">
              <a:solidFill>
                <a:prstClr val="black"/>
              </a:solidFill>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5153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30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B37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2"/>
          <a:stretch>
            <a:fillRect/>
          </a:stretch>
        </p:blipFill>
        <p:spPr>
          <a:xfrm>
            <a:off x="6465356" y="3283288"/>
            <a:ext cx="1462672" cy="307160"/>
          </a:xfrm>
          <a:prstGeom prst="rect">
            <a:avLst/>
          </a:prstGeom>
        </p:spPr>
      </p:pic>
      <p:sp>
        <p:nvSpPr>
          <p:cNvPr id="6" name="TextBox 5">
            <a:extLst>
              <a:ext uri="{FF2B5EF4-FFF2-40B4-BE49-F238E27FC236}">
                <a16:creationId xmlns:a16="http://schemas.microsoft.com/office/drawing/2014/main" id="{FD5C00A8-656A-4F7C-96F8-93A843F8F514}"/>
              </a:ext>
            </a:extLst>
          </p:cNvPr>
          <p:cNvSpPr txBox="1"/>
          <p:nvPr/>
        </p:nvSpPr>
        <p:spPr>
          <a:xfrm>
            <a:off x="192794" y="1527802"/>
            <a:ext cx="5936773" cy="4051878"/>
          </a:xfrm>
          <a:prstGeom prst="rect">
            <a:avLst/>
          </a:prstGeom>
          <a:noFill/>
        </p:spPr>
        <p:txBody>
          <a:bodyPr wrap="square">
            <a:spAutoFit/>
          </a:bodyPr>
          <a:lstStyle/>
          <a:p>
            <a:pPr eaLnBrk="1" hangingPunct="1">
              <a:lnSpc>
                <a:spcPct val="90000"/>
              </a:lnSpc>
            </a:pPr>
            <a:r>
              <a:rPr lang="en-US" sz="2800" b="1" dirty="0"/>
              <a:t>Mission of this Journal </a:t>
            </a:r>
            <a:r>
              <a:rPr lang="en-US" sz="2800" dirty="0"/>
              <a:t>–</a:t>
            </a:r>
          </a:p>
          <a:p>
            <a:pPr eaLnBrk="1" hangingPunct="1">
              <a:lnSpc>
                <a:spcPct val="90000"/>
              </a:lnSpc>
            </a:pPr>
            <a:endParaRPr lang="en-US" sz="2800" dirty="0"/>
          </a:p>
          <a:p>
            <a:pPr lvl="1" eaLnBrk="1" hangingPunct="1">
              <a:lnSpc>
                <a:spcPct val="90000"/>
              </a:lnSpc>
            </a:pPr>
            <a:r>
              <a:rPr lang="en-US" sz="2400" dirty="0"/>
              <a:t>Promote awareness of federal medicine, especially -</a:t>
            </a:r>
          </a:p>
          <a:p>
            <a:pPr marL="1257300" lvl="2" indent="-342900" eaLnBrk="1" hangingPunct="1">
              <a:lnSpc>
                <a:spcPct val="90000"/>
              </a:lnSpc>
              <a:spcAft>
                <a:spcPts val="500"/>
              </a:spcAft>
              <a:buFont typeface="Arial" panose="020B0604020202020204" pitchFamily="34" charset="0"/>
              <a:buChar char="•"/>
            </a:pPr>
            <a:r>
              <a:rPr lang="en-US" sz="2400" dirty="0"/>
              <a:t>Operational medicine (e.g., military, natural disaster response)</a:t>
            </a:r>
          </a:p>
          <a:p>
            <a:pPr marL="1257300" lvl="2" indent="-342900" eaLnBrk="1" hangingPunct="1">
              <a:lnSpc>
                <a:spcPct val="90000"/>
              </a:lnSpc>
              <a:spcAft>
                <a:spcPts val="500"/>
              </a:spcAft>
              <a:buFont typeface="Arial" panose="020B0604020202020204" pitchFamily="34" charset="0"/>
              <a:buChar char="•"/>
            </a:pPr>
            <a:r>
              <a:rPr lang="en-US" sz="2400" dirty="0"/>
              <a:t>Applied public health</a:t>
            </a:r>
          </a:p>
          <a:p>
            <a:pPr marL="1257300" lvl="2" indent="-342900" eaLnBrk="1" hangingPunct="1">
              <a:lnSpc>
                <a:spcPct val="90000"/>
              </a:lnSpc>
              <a:spcAft>
                <a:spcPts val="500"/>
              </a:spcAft>
              <a:buFont typeface="Arial" panose="020B0604020202020204" pitchFamily="34" charset="0"/>
              <a:buChar char="•"/>
            </a:pPr>
            <a:r>
              <a:rPr lang="en-US" sz="2400" dirty="0"/>
              <a:t>Veterans’ health</a:t>
            </a:r>
          </a:p>
          <a:p>
            <a:pPr marL="1257300" lvl="2" indent="-342900" eaLnBrk="1" hangingPunct="1">
              <a:lnSpc>
                <a:spcPct val="90000"/>
              </a:lnSpc>
              <a:spcAft>
                <a:spcPts val="500"/>
              </a:spcAft>
              <a:buFont typeface="Arial" panose="020B0604020202020204" pitchFamily="34" charset="0"/>
              <a:buChar char="•"/>
            </a:pPr>
            <a:r>
              <a:rPr lang="en-US" sz="2400" dirty="0"/>
              <a:t>Other relevant medical/health related topics of interest to the broad range of AMSUS members</a:t>
            </a:r>
          </a:p>
        </p:txBody>
      </p:sp>
      <p:sp>
        <p:nvSpPr>
          <p:cNvPr id="10" name="TextBox 9">
            <a:extLst>
              <a:ext uri="{FF2B5EF4-FFF2-40B4-BE49-F238E27FC236}">
                <a16:creationId xmlns:a16="http://schemas.microsoft.com/office/drawing/2014/main" id="{D3492D4E-C85C-4889-8EE5-44F0C0015E57}"/>
              </a:ext>
            </a:extLst>
          </p:cNvPr>
          <p:cNvSpPr txBox="1"/>
          <p:nvPr/>
        </p:nvSpPr>
        <p:spPr>
          <a:xfrm>
            <a:off x="1343003" y="486854"/>
            <a:ext cx="4572000" cy="707886"/>
          </a:xfrm>
          <a:prstGeom prst="rect">
            <a:avLst/>
          </a:prstGeom>
          <a:noFill/>
        </p:spPr>
        <p:txBody>
          <a:bodyPr wrap="square">
            <a:spAutoFit/>
          </a:bodyPr>
          <a:lstStyle/>
          <a:p>
            <a:r>
              <a:rPr kumimoji="0" lang="en-US" sz="4000" b="0" i="1"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t>Military Medicine</a:t>
            </a:r>
            <a:endParaRPr lang="en-US" dirty="0"/>
          </a:p>
        </p:txBody>
      </p:sp>
    </p:spTree>
    <p:extLst>
      <p:ext uri="{BB962C8B-B14F-4D97-AF65-F5344CB8AC3E}">
        <p14:creationId xmlns:p14="http://schemas.microsoft.com/office/powerpoint/2010/main" val="3542677854"/>
      </p:ext>
    </p:extLst>
  </p:cSld>
  <p:clrMapOvr>
    <a:masterClrMapping/>
  </p:clrMapOvr>
</p:sld>
</file>

<file path=ppt/theme/_rels/them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1bcc60b-506b-4ef3-9855-672da6bb1521" xsi:nil="true"/>
    <lcf76f155ced4ddcb4097134ff3c332f xmlns="b97c1a8e-5110-464a-816e-55fe5fabc99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8D398BABD7B14B8E6CF8EA13DAA0AC" ma:contentTypeVersion="18" ma:contentTypeDescription="Create a new document." ma:contentTypeScope="" ma:versionID="3673f64236be8888e6c375b381601f1d">
  <xsd:schema xmlns:xsd="http://www.w3.org/2001/XMLSchema" xmlns:xs="http://www.w3.org/2001/XMLSchema" xmlns:p="http://schemas.microsoft.com/office/2006/metadata/properties" xmlns:ns2="b97c1a8e-5110-464a-816e-55fe5fabc994" xmlns:ns3="e1bcc60b-506b-4ef3-9855-672da6bb1521" targetNamespace="http://schemas.microsoft.com/office/2006/metadata/properties" ma:root="true" ma:fieldsID="97c65d9f1112f9414d3f934a725e8cd9" ns2:_="" ns3:_="">
    <xsd:import namespace="b97c1a8e-5110-464a-816e-55fe5fabc994"/>
    <xsd:import namespace="e1bcc60b-506b-4ef3-9855-672da6bb15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c1a8e-5110-464a-816e-55fe5fabc9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65c3611-4041-4eb9-8f79-39f8bcbd20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bcc60b-506b-4ef3-9855-672da6bb152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199bf2-fc42-442e-927a-aac1be7ef19d}" ma:internalName="TaxCatchAll" ma:showField="CatchAllData" ma:web="e1bcc60b-506b-4ef3-9855-672da6bb15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BE6195-9DBD-4AC1-AB44-773E480C533C}">
  <ds:schemaRefs>
    <ds:schemaRef ds:uri="http://schemas.microsoft.com/sharepoint/v3/contenttype/forms"/>
  </ds:schemaRefs>
</ds:datastoreItem>
</file>

<file path=customXml/itemProps2.xml><?xml version="1.0" encoding="utf-8"?>
<ds:datastoreItem xmlns:ds="http://schemas.openxmlformats.org/officeDocument/2006/customXml" ds:itemID="{21E22A7B-C9BD-4234-946F-A4FB4D04CA7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C0924FC-5084-47BE-8394-49C1EA23899E}"/>
</file>

<file path=docProps/app.xml><?xml version="1.0" encoding="utf-8"?>
<Properties xmlns="http://schemas.openxmlformats.org/officeDocument/2006/extended-properties" xmlns:vt="http://schemas.openxmlformats.org/officeDocument/2006/docPropsVTypes">
  <TotalTime>1207</TotalTime>
  <Words>2963</Words>
  <Application>Microsoft Office PowerPoint</Application>
  <PresentationFormat>On-screen Show (4:3)</PresentationFormat>
  <Paragraphs>395</Paragraphs>
  <Slides>51</Slides>
  <Notes>7</Notes>
  <HiddenSlides>0</HiddenSlides>
  <MMClips>0</MMClips>
  <ScaleCrop>false</ScaleCrop>
  <HeadingPairs>
    <vt:vector size="6" baseType="variant">
      <vt:variant>
        <vt:lpstr>Fonts Used</vt:lpstr>
      </vt:variant>
      <vt:variant>
        <vt:i4>14</vt:i4>
      </vt:variant>
      <vt:variant>
        <vt:lpstr>Theme</vt:lpstr>
      </vt:variant>
      <vt:variant>
        <vt:i4>17</vt:i4>
      </vt:variant>
      <vt:variant>
        <vt:lpstr>Slide Titles</vt:lpstr>
      </vt:variant>
      <vt:variant>
        <vt:i4>51</vt:i4>
      </vt:variant>
    </vt:vector>
  </HeadingPairs>
  <TitlesOfParts>
    <vt:vector size="82" baseType="lpstr">
      <vt:lpstr>ＭＳ Ｐゴシック</vt:lpstr>
      <vt:lpstr>Aharoni</vt:lpstr>
      <vt:lpstr>Arial</vt:lpstr>
      <vt:lpstr>Arial Rounded MT Bold</vt:lpstr>
      <vt:lpstr>Calibri</vt:lpstr>
      <vt:lpstr>Calibri Light</vt:lpstr>
      <vt:lpstr>Cambria</vt:lpstr>
      <vt:lpstr>Comic Sans MS</vt:lpstr>
      <vt:lpstr>Courier New</vt:lpstr>
      <vt:lpstr>Helvetica</vt:lpstr>
      <vt:lpstr>Helvetica Neue</vt:lpstr>
      <vt:lpstr>Merriweather</vt:lpstr>
      <vt:lpstr>Symbol</vt:lpstr>
      <vt:lpstr>Wingdings</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Angles</vt:lpstr>
      <vt:lpstr>Adding Your Findings to the Body of Knowledge:  The Expectations, Roles and Processes Associated with Publishing in the Medical Literature </vt:lpstr>
      <vt:lpstr>The importance of communicating  evidence based, high-science, patient centered journal content: An Author/Reviewers Guide   brought to you by the Editors of  Military Medicine</vt:lpstr>
      <vt:lpstr>Learning Objectives:</vt:lpstr>
      <vt:lpstr>PowerPoint Presentation</vt:lpstr>
      <vt:lpstr>PowerPoint Presentation</vt:lpstr>
      <vt:lpstr>How To Claim CE/CME Credit for this meeting</vt:lpstr>
      <vt:lpstr>PowerPoint Presentation</vt:lpstr>
      <vt:lpstr>PowerPoint Presentation</vt:lpstr>
      <vt:lpstr>PowerPoint Presentation</vt:lpstr>
      <vt:lpstr>PowerPoint Presentation</vt:lpstr>
      <vt:lpstr>Why should “YOU” want to publish?</vt:lpstr>
      <vt:lpstr> Selecting best journal for your article         </vt:lpstr>
      <vt:lpstr>  Selecting best journal for your article          </vt:lpstr>
      <vt:lpstr>BE  AWARE OF PREDATOR JOURNALS!</vt:lpstr>
      <vt:lpstr>  Selecting best journal for your article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Peer Reviewers</vt:lpstr>
      <vt:lpstr>The Peer Review Process</vt:lpstr>
      <vt:lpstr>The Peer Review Process</vt:lpstr>
      <vt:lpstr>The Peer Review Process</vt:lpstr>
      <vt:lpstr>The Peer Review Process</vt:lpstr>
      <vt:lpstr>The Peer Review Process</vt:lpstr>
      <vt:lpstr>The Peer Review Process</vt:lpstr>
      <vt:lpstr>Process to Become a Reviewer</vt:lpstr>
      <vt:lpstr>Process to Become a Reviewer</vt:lpstr>
      <vt:lpstr>Reviewers’ and Editor’s Comments</vt:lpstr>
      <vt:lpstr> Acceptance criteria         </vt:lpstr>
      <vt:lpstr> International Perspective</vt:lpstr>
      <vt:lpstr>International Perspective</vt:lpstr>
      <vt:lpstr>Editing Services</vt:lpstr>
      <vt:lpstr> Summary</vt:lpstr>
      <vt:lpstr>Conclusion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Lawrence</dc:creator>
  <cp:lastModifiedBy>Lori Lawrence</cp:lastModifiedBy>
  <cp:revision>100</cp:revision>
  <cp:lastPrinted>2016-11-08T17:55:22Z</cp:lastPrinted>
  <dcterms:created xsi:type="dcterms:W3CDTF">2015-01-09T18:15:30Z</dcterms:created>
  <dcterms:modified xsi:type="dcterms:W3CDTF">2024-01-28T15:36:50Z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0x0101004E8D398BABD7B14B8E6CF8EA13DAA0AC</vt:lpwstr>
  </property>
</Properties>
</file>