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handoutMasterIdLst>
    <p:handoutMasterId r:id="rId29"/>
  </p:handoutMasterIdLst>
  <p:sldIdLst>
    <p:sldId id="2147379123" r:id="rId5"/>
    <p:sldId id="2147379125" r:id="rId6"/>
    <p:sldId id="2147379126" r:id="rId7"/>
    <p:sldId id="2147379108" r:id="rId8"/>
    <p:sldId id="2147379110" r:id="rId9"/>
    <p:sldId id="2147379112" r:id="rId10"/>
    <p:sldId id="2147379111" r:id="rId11"/>
    <p:sldId id="559" r:id="rId12"/>
    <p:sldId id="2147379113" r:id="rId13"/>
    <p:sldId id="564" r:id="rId14"/>
    <p:sldId id="2147379122" r:id="rId15"/>
    <p:sldId id="2147379121" r:id="rId16"/>
    <p:sldId id="565" r:id="rId17"/>
    <p:sldId id="2147379114" r:id="rId18"/>
    <p:sldId id="2147379116" r:id="rId19"/>
    <p:sldId id="2147379117" r:id="rId20"/>
    <p:sldId id="2147379118" r:id="rId21"/>
    <p:sldId id="2147379119" r:id="rId22"/>
    <p:sldId id="2147379120" r:id="rId23"/>
    <p:sldId id="2147379129" r:id="rId24"/>
    <p:sldId id="2147379127" r:id="rId25"/>
    <p:sldId id="2147379128" r:id="rId26"/>
    <p:sldId id="264" r:id="rId27"/>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97D09D-57A2-B89A-C6F9-A8D22ACA8F8B}" name="Pinder, Evette D LCDR USPHS DODHRA SAPRO (USA)" initials="PEDLUDS(" userId="Pinder, Evette D LCDR USPHS DODHRA SAPRO (USA)" providerId="None"/>
  <p188:author id="{518A72A8-DE00-3C77-0663-3487D16CEF8F}" name="Wilken, Jason@CDPH" initials="WJ" userId="S::Jason.Wilken@cdph.ca.gov::7b0ff1b5-e126-46e2-891d-ccc911742842" providerId="AD"/>
  <p188:author id="{B0960FCF-A8B3-2919-C6F6-F59C89EBF107}" name="Downie, Diane (Dee Dee) (CDC/IOD/OPHDST)" initials="DD(D(" userId="S::ftl9@cdc.gov::e33b7f83-e99d-4b87-9034-6e3696a48592" providerId="AD"/>
  <p188:author id="{1F7CF2E2-FF38-82D8-5F27-DC0E84E5E5D4}" name="Tierney, Linda (CDC/IOD/ORR/DSLR)" initials="TL(" userId="S::fvi8@cdc.gov::a5d79891-24d1-4a2f-b47f-0ab9ca50c5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asha Afanaseva" initials="DA" lastIdx="7" clrIdx="6">
    <p:extLst>
      <p:ext uri="{19B8F6BF-5375-455C-9EA6-DF929625EA0E}">
        <p15:presenceInfo xmlns:p15="http://schemas.microsoft.com/office/powerpoint/2012/main" userId="S::DAfanaseva@forsmarshgroup.com::55ca33ab-e73d-419a-bd5c-9f0b97b9bd2d" providerId="AD"/>
      </p:ext>
    </p:extLst>
  </p:cmAuthor>
  <p:cmAuthor id="1" name="Rose Hooks" initials="RH" lastIdx="28" clrIdx="0">
    <p:extLst>
      <p:ext uri="{19B8F6BF-5375-455C-9EA6-DF929625EA0E}">
        <p15:presenceInfo xmlns:p15="http://schemas.microsoft.com/office/powerpoint/2012/main" userId="S::RHooks@forsmarshgroup.com::aa188701-bca4-47e2-a7c9-06806e46b251" providerId="AD"/>
      </p:ext>
    </p:extLst>
  </p:cmAuthor>
  <p:cmAuthor id="8" name="Orsega, Susan (OS/OASH)" initials="OS(" lastIdx="3" clrIdx="7">
    <p:extLst>
      <p:ext uri="{19B8F6BF-5375-455C-9EA6-DF929625EA0E}">
        <p15:presenceInfo xmlns:p15="http://schemas.microsoft.com/office/powerpoint/2012/main" userId="S-1-5-21-1747495209-1248221918-2216747781-214402" providerId="AD"/>
      </p:ext>
    </p:extLst>
  </p:cmAuthor>
  <p:cmAuthor id="2" name="Hillarie Turner" initials="HT" lastIdx="7" clrIdx="1">
    <p:extLst>
      <p:ext uri="{19B8F6BF-5375-455C-9EA6-DF929625EA0E}">
        <p15:presenceInfo xmlns:p15="http://schemas.microsoft.com/office/powerpoint/2012/main" userId="S-1-5-21-3243076003-2867352681-1694583156-1168" providerId="AD"/>
      </p:ext>
    </p:extLst>
  </p:cmAuthor>
  <p:cmAuthor id="9" name="Chevez, Armando@CDPH" initials="CA" lastIdx="6" clrIdx="8">
    <p:extLst>
      <p:ext uri="{19B8F6BF-5375-455C-9EA6-DF929625EA0E}">
        <p15:presenceInfo xmlns:p15="http://schemas.microsoft.com/office/powerpoint/2012/main" userId="S-1-5-21-4097889286-3091099877-3853663367-13306" providerId="AD"/>
      </p:ext>
    </p:extLst>
  </p:cmAuthor>
  <p:cmAuthor id="3" name="Channer, Amber (OS/OASH)" initials="CA(" lastIdx="3" clrIdx="2">
    <p:extLst>
      <p:ext uri="{19B8F6BF-5375-455C-9EA6-DF929625EA0E}">
        <p15:presenceInfo xmlns:p15="http://schemas.microsoft.com/office/powerpoint/2012/main" userId="S-1-5-21-1747495209-1248221918-2216747781-170555" providerId="AD"/>
      </p:ext>
    </p:extLst>
  </p:cmAuthor>
  <p:cmAuthor id="10" name="Smorodinsky, Svetlana@CDPH" initials="SS" lastIdx="13" clrIdx="9">
    <p:extLst>
      <p:ext uri="{19B8F6BF-5375-455C-9EA6-DF929625EA0E}">
        <p15:presenceInfo xmlns:p15="http://schemas.microsoft.com/office/powerpoint/2012/main" userId="S::Svetlana.Smorodinsky@cdph.ca.gov::37365f0a-9247-4e5b-848a-cc1b65f3b6ba" providerId="AD"/>
      </p:ext>
    </p:extLst>
  </p:cmAuthor>
  <p:cmAuthor id="4" name="Chambers, Zakiya (OS/OASH)" initials="CZ(" lastIdx="4" clrIdx="3">
    <p:extLst>
      <p:ext uri="{19B8F6BF-5375-455C-9EA6-DF929625EA0E}">
        <p15:presenceInfo xmlns:p15="http://schemas.microsoft.com/office/powerpoint/2012/main" userId="S-1-5-21-1747495209-1248221918-2216747781-164441" providerId="AD"/>
      </p:ext>
    </p:extLst>
  </p:cmAuthor>
  <p:cmAuthor id="5" name="Anderson, Whitney (OS/OASH)" initials="AW(" lastIdx="4" clrIdx="4">
    <p:extLst>
      <p:ext uri="{19B8F6BF-5375-455C-9EA6-DF929625EA0E}">
        <p15:presenceInfo xmlns:p15="http://schemas.microsoft.com/office/powerpoint/2012/main" userId="S-1-5-21-1747495209-1248221918-2216747781-227122" providerId="AD"/>
      </p:ext>
    </p:extLst>
  </p:cmAuthor>
  <p:cmAuthor id="6" name="Migliaccio-Grabill, Kate (HHS/OASH)" initials="MK(" lastIdx="2" clrIdx="5">
    <p:extLst>
      <p:ext uri="{19B8F6BF-5375-455C-9EA6-DF929625EA0E}">
        <p15:presenceInfo xmlns:p15="http://schemas.microsoft.com/office/powerpoint/2012/main" userId="S-1-5-21-1747495209-1248221918-2216747781-190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9AA6"/>
    <a:srgbClr val="DDE4E7"/>
    <a:srgbClr val="9EB3BC"/>
    <a:srgbClr val="6F8E9C"/>
    <a:srgbClr val="92A9B4"/>
    <a:srgbClr val="242EF0"/>
    <a:srgbClr val="0033CC"/>
    <a:srgbClr val="000000"/>
    <a:srgbClr val="E6E6E6"/>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64042" autoAdjust="0"/>
  </p:normalViewPr>
  <p:slideViewPr>
    <p:cSldViewPr snapToGrid="0">
      <p:cViewPr varScale="1">
        <p:scale>
          <a:sx n="43" d="100"/>
          <a:sy n="43" d="100"/>
        </p:scale>
        <p:origin x="1388" y="36"/>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2" d="100"/>
          <a:sy n="82"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CBB90-F2FC-455A-B292-F134192980F1}" type="doc">
      <dgm:prSet loTypeId="urn:microsoft.com/office/officeart/2005/8/layout/venn1" loCatId="relationship" qsTypeId="urn:microsoft.com/office/officeart/2005/8/quickstyle/simple4" qsCatId="simple" csTypeId="urn:microsoft.com/office/officeart/2005/8/colors/accent1_2" csCatId="accent1" phldr="1"/>
      <dgm:spPr/>
    </dgm:pt>
    <dgm:pt modelId="{B5D3DFB4-B360-475F-9E45-5AAF3CCF8925}" type="pres">
      <dgm:prSet presAssocID="{84ACBB90-F2FC-455A-B292-F134192980F1}" presName="compositeShape" presStyleCnt="0">
        <dgm:presLayoutVars>
          <dgm:chMax val="7"/>
          <dgm:dir/>
          <dgm:resizeHandles val="exact"/>
        </dgm:presLayoutVars>
      </dgm:prSet>
      <dgm:spPr/>
    </dgm:pt>
  </dgm:ptLst>
  <dgm:cxnLst>
    <dgm:cxn modelId="{D2BB302D-39F3-47CF-B1DC-BFC628A65373}" type="presOf" srcId="{84ACBB90-F2FC-455A-B292-F134192980F1}" destId="{B5D3DFB4-B360-475F-9E45-5AAF3CCF8925}" srcOrd="0"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CC66B6-05A1-4AE2-9DF3-7C980981F3B7}" type="doc">
      <dgm:prSet loTypeId="urn:microsoft.com/office/officeart/2011/layout/HexagonRadial" loCatId="cycle" qsTypeId="urn:microsoft.com/office/officeart/2005/8/quickstyle/simple2" qsCatId="simple" csTypeId="urn:microsoft.com/office/officeart/2005/8/colors/colorful5" csCatId="colorful" phldr="1"/>
      <dgm:spPr/>
      <dgm:t>
        <a:bodyPr/>
        <a:lstStyle/>
        <a:p>
          <a:endParaRPr lang="en-US"/>
        </a:p>
      </dgm:t>
    </dgm:pt>
    <dgm:pt modelId="{F4C16414-2A02-426A-89EB-40D06C3AA7DA}">
      <dgm:prSet phldrT="[Text]"/>
      <dgm:spPr/>
      <dgm:t>
        <a:bodyPr/>
        <a:lstStyle/>
        <a:p>
          <a:r>
            <a:rPr lang="en-US" dirty="0"/>
            <a:t>HUB lead agency</a:t>
          </a:r>
        </a:p>
      </dgm:t>
    </dgm:pt>
    <dgm:pt modelId="{CEF3CF59-5F61-4FBE-BAD3-A872F4254C57}" type="parTrans" cxnId="{BC39A30A-BA09-4453-AFB1-D6E09020F81B}">
      <dgm:prSet/>
      <dgm:spPr/>
      <dgm:t>
        <a:bodyPr/>
        <a:lstStyle/>
        <a:p>
          <a:endParaRPr lang="en-US"/>
        </a:p>
      </dgm:t>
    </dgm:pt>
    <dgm:pt modelId="{3A37FF28-22BD-4622-894C-70BBD0A7A2A9}" type="sibTrans" cxnId="{BC39A30A-BA09-4453-AFB1-D6E09020F81B}">
      <dgm:prSet/>
      <dgm:spPr/>
      <dgm:t>
        <a:bodyPr/>
        <a:lstStyle/>
        <a:p>
          <a:endParaRPr lang="en-US"/>
        </a:p>
      </dgm:t>
    </dgm:pt>
    <dgm:pt modelId="{9FA21E00-E748-41EA-9C86-8C97B68F1A6D}">
      <dgm:prSet phldrT="[Text]"/>
      <dgm:spPr/>
      <dgm:t>
        <a:bodyPr/>
        <a:lstStyle/>
        <a:p>
          <a:r>
            <a:rPr lang="en-US" b="0"/>
            <a:t>Non-profits</a:t>
          </a:r>
          <a:endParaRPr lang="en-US" dirty="0"/>
        </a:p>
      </dgm:t>
    </dgm:pt>
    <dgm:pt modelId="{39598DC2-55AC-435E-AD35-AF6F516A2D3A}" type="parTrans" cxnId="{BDB4C6C1-06DD-46FA-8677-288959E5A283}">
      <dgm:prSet/>
      <dgm:spPr/>
      <dgm:t>
        <a:bodyPr/>
        <a:lstStyle/>
        <a:p>
          <a:endParaRPr lang="en-US"/>
        </a:p>
      </dgm:t>
    </dgm:pt>
    <dgm:pt modelId="{CDECCD7E-3796-4FD8-BD04-52965A864E3A}" type="sibTrans" cxnId="{BDB4C6C1-06DD-46FA-8677-288959E5A283}">
      <dgm:prSet/>
      <dgm:spPr/>
      <dgm:t>
        <a:bodyPr/>
        <a:lstStyle/>
        <a:p>
          <a:endParaRPr lang="en-US"/>
        </a:p>
      </dgm:t>
    </dgm:pt>
    <dgm:pt modelId="{C01C07F2-5575-4859-8F6F-49078ABA2E26}">
      <dgm:prSet phldrT="[Text]"/>
      <dgm:spPr/>
      <dgm:t>
        <a:bodyPr/>
        <a:lstStyle/>
        <a:p>
          <a:r>
            <a:rPr lang="en-US" b="0"/>
            <a:t>Faith-based organizations</a:t>
          </a:r>
          <a:endParaRPr lang="en-US" dirty="0"/>
        </a:p>
      </dgm:t>
    </dgm:pt>
    <dgm:pt modelId="{6C69AFDB-5563-4E50-B89A-1375272C6233}" type="parTrans" cxnId="{8D9B209E-F0F1-4432-B6D9-4A26BD374729}">
      <dgm:prSet/>
      <dgm:spPr/>
      <dgm:t>
        <a:bodyPr/>
        <a:lstStyle/>
        <a:p>
          <a:endParaRPr lang="en-US"/>
        </a:p>
      </dgm:t>
    </dgm:pt>
    <dgm:pt modelId="{01F2021D-6527-471E-852A-71277790F8D3}" type="sibTrans" cxnId="{8D9B209E-F0F1-4432-B6D9-4A26BD374729}">
      <dgm:prSet/>
      <dgm:spPr/>
      <dgm:t>
        <a:bodyPr/>
        <a:lstStyle/>
        <a:p>
          <a:endParaRPr lang="en-US"/>
        </a:p>
      </dgm:t>
    </dgm:pt>
    <dgm:pt modelId="{7679FB5B-CD27-4FE4-BC56-98D83ED67942}">
      <dgm:prSet phldrT="[Text]"/>
      <dgm:spPr/>
      <dgm:t>
        <a:bodyPr/>
        <a:lstStyle/>
        <a:p>
          <a:r>
            <a:rPr lang="en-US" b="0" dirty="0"/>
            <a:t>Federal, state, and local public advocates</a:t>
          </a:r>
          <a:endParaRPr lang="en-US" dirty="0"/>
        </a:p>
      </dgm:t>
    </dgm:pt>
    <dgm:pt modelId="{0031750F-8108-4C53-8C34-0F64CA59F749}" type="parTrans" cxnId="{F3AC72B0-C904-4B9F-834C-D8ECEE8FAAD2}">
      <dgm:prSet/>
      <dgm:spPr/>
      <dgm:t>
        <a:bodyPr/>
        <a:lstStyle/>
        <a:p>
          <a:endParaRPr lang="en-US"/>
        </a:p>
      </dgm:t>
    </dgm:pt>
    <dgm:pt modelId="{4C5B1834-F5A9-49B6-A322-DA9961C699C7}" type="sibTrans" cxnId="{F3AC72B0-C904-4B9F-834C-D8ECEE8FAAD2}">
      <dgm:prSet/>
      <dgm:spPr/>
      <dgm:t>
        <a:bodyPr/>
        <a:lstStyle/>
        <a:p>
          <a:endParaRPr lang="en-US"/>
        </a:p>
      </dgm:t>
    </dgm:pt>
    <dgm:pt modelId="{F639ED16-FD37-4471-AA77-4F5D725BB6D2}">
      <dgm:prSet phldrT="[Text]"/>
      <dgm:spPr/>
      <dgm:t>
        <a:bodyPr/>
        <a:lstStyle/>
        <a:p>
          <a:r>
            <a:rPr lang="en-US" b="0"/>
            <a:t>Academic and philanthropic partners</a:t>
          </a:r>
          <a:endParaRPr lang="en-US" dirty="0"/>
        </a:p>
      </dgm:t>
    </dgm:pt>
    <dgm:pt modelId="{D07B7594-C718-4E32-9D67-3E014023CE94}" type="parTrans" cxnId="{DE4B37DD-F458-4CF9-9000-36380D837272}">
      <dgm:prSet/>
      <dgm:spPr/>
      <dgm:t>
        <a:bodyPr/>
        <a:lstStyle/>
        <a:p>
          <a:endParaRPr lang="en-US"/>
        </a:p>
      </dgm:t>
    </dgm:pt>
    <dgm:pt modelId="{C43F4849-87E6-445A-A5AE-BA21DF7CC81C}" type="sibTrans" cxnId="{DE4B37DD-F458-4CF9-9000-36380D837272}">
      <dgm:prSet/>
      <dgm:spPr/>
      <dgm:t>
        <a:bodyPr/>
        <a:lstStyle/>
        <a:p>
          <a:endParaRPr lang="en-US"/>
        </a:p>
      </dgm:t>
    </dgm:pt>
    <dgm:pt modelId="{3ACA74D1-5200-4268-A446-8B85BDF1F54D}">
      <dgm:prSet phldrT="[Text]"/>
      <dgm:spPr/>
      <dgm:t>
        <a:bodyPr/>
        <a:lstStyle/>
        <a:p>
          <a:r>
            <a:rPr lang="en-US" dirty="0"/>
            <a:t>Business</a:t>
          </a:r>
        </a:p>
      </dgm:t>
    </dgm:pt>
    <dgm:pt modelId="{85A46164-4EB5-4A0F-8673-CE2F5C6E147F}" type="parTrans" cxnId="{E4F07577-2EDC-4741-835B-7722D1828436}">
      <dgm:prSet/>
      <dgm:spPr/>
      <dgm:t>
        <a:bodyPr/>
        <a:lstStyle/>
        <a:p>
          <a:endParaRPr lang="en-US"/>
        </a:p>
      </dgm:t>
    </dgm:pt>
    <dgm:pt modelId="{A2B6242B-9A7E-4122-941C-1A1141BCDA19}" type="sibTrans" cxnId="{E4F07577-2EDC-4741-835B-7722D1828436}">
      <dgm:prSet/>
      <dgm:spPr/>
      <dgm:t>
        <a:bodyPr/>
        <a:lstStyle/>
        <a:p>
          <a:endParaRPr lang="en-US"/>
        </a:p>
      </dgm:t>
    </dgm:pt>
    <dgm:pt modelId="{CA108D88-9BDD-43D0-BAA8-7EA8EC26484A}">
      <dgm:prSet phldrT="[Text]"/>
      <dgm:spPr/>
      <dgm:t>
        <a:bodyPr/>
        <a:lstStyle/>
        <a:p>
          <a:r>
            <a:rPr lang="en-US" b="0"/>
            <a:t>Residents</a:t>
          </a:r>
          <a:endParaRPr lang="en-US"/>
        </a:p>
        <a:p>
          <a:r>
            <a:rPr lang="en-US" b="0"/>
            <a:t>Private businesses</a:t>
          </a:r>
          <a:endParaRPr lang="en-US" dirty="0"/>
        </a:p>
      </dgm:t>
    </dgm:pt>
    <dgm:pt modelId="{EF613BEC-F500-419D-8BC3-7F0E404E3D5D}" type="parTrans" cxnId="{36ED2118-8CE5-482C-B221-7697B5858C77}">
      <dgm:prSet/>
      <dgm:spPr/>
      <dgm:t>
        <a:bodyPr/>
        <a:lstStyle/>
        <a:p>
          <a:endParaRPr lang="en-US"/>
        </a:p>
      </dgm:t>
    </dgm:pt>
    <dgm:pt modelId="{50B35B2C-2AC4-4913-835A-5403604BF373}" type="sibTrans" cxnId="{36ED2118-8CE5-482C-B221-7697B5858C77}">
      <dgm:prSet/>
      <dgm:spPr/>
      <dgm:t>
        <a:bodyPr/>
        <a:lstStyle/>
        <a:p>
          <a:endParaRPr lang="en-US"/>
        </a:p>
      </dgm:t>
    </dgm:pt>
    <dgm:pt modelId="{964A9A92-A955-4233-94A5-2CBB54B6D5AD}" type="pres">
      <dgm:prSet presAssocID="{7ECC66B6-05A1-4AE2-9DF3-7C980981F3B7}" presName="Name0" presStyleCnt="0">
        <dgm:presLayoutVars>
          <dgm:chMax val="1"/>
          <dgm:chPref val="1"/>
          <dgm:dir/>
          <dgm:animOne val="branch"/>
          <dgm:animLvl val="lvl"/>
        </dgm:presLayoutVars>
      </dgm:prSet>
      <dgm:spPr/>
    </dgm:pt>
    <dgm:pt modelId="{45309382-24BF-427C-920B-24F90508FFFB}" type="pres">
      <dgm:prSet presAssocID="{F4C16414-2A02-426A-89EB-40D06C3AA7DA}" presName="Parent" presStyleLbl="node0" presStyleIdx="0" presStyleCnt="1">
        <dgm:presLayoutVars>
          <dgm:chMax val="6"/>
          <dgm:chPref val="6"/>
        </dgm:presLayoutVars>
      </dgm:prSet>
      <dgm:spPr/>
    </dgm:pt>
    <dgm:pt modelId="{0BDA68E4-F5B4-4F3B-90DD-0FD06C5C4C6A}" type="pres">
      <dgm:prSet presAssocID="{9FA21E00-E748-41EA-9C86-8C97B68F1A6D}" presName="Accent1" presStyleCnt="0"/>
      <dgm:spPr/>
    </dgm:pt>
    <dgm:pt modelId="{8DBB00AC-2201-42D0-85D4-1219D10A7882}" type="pres">
      <dgm:prSet presAssocID="{9FA21E00-E748-41EA-9C86-8C97B68F1A6D}" presName="Accent" presStyleLbl="bgShp" presStyleIdx="0" presStyleCnt="6"/>
      <dgm:spPr/>
    </dgm:pt>
    <dgm:pt modelId="{BD32BC86-F654-42C4-8A7A-0378C61D9AA9}" type="pres">
      <dgm:prSet presAssocID="{9FA21E00-E748-41EA-9C86-8C97B68F1A6D}" presName="Child1" presStyleLbl="node1" presStyleIdx="0" presStyleCnt="6">
        <dgm:presLayoutVars>
          <dgm:chMax val="0"/>
          <dgm:chPref val="0"/>
          <dgm:bulletEnabled val="1"/>
        </dgm:presLayoutVars>
      </dgm:prSet>
      <dgm:spPr/>
    </dgm:pt>
    <dgm:pt modelId="{D8D8793C-9545-4CB0-B85F-C999FF005D47}" type="pres">
      <dgm:prSet presAssocID="{C01C07F2-5575-4859-8F6F-49078ABA2E26}" presName="Accent2" presStyleCnt="0"/>
      <dgm:spPr/>
    </dgm:pt>
    <dgm:pt modelId="{632264EA-555F-451E-9EF8-441515CCC164}" type="pres">
      <dgm:prSet presAssocID="{C01C07F2-5575-4859-8F6F-49078ABA2E26}" presName="Accent" presStyleLbl="bgShp" presStyleIdx="1" presStyleCnt="6"/>
      <dgm:spPr/>
    </dgm:pt>
    <dgm:pt modelId="{89CA7656-CBD7-4D9C-ADC2-9AFD1FFD9C16}" type="pres">
      <dgm:prSet presAssocID="{C01C07F2-5575-4859-8F6F-49078ABA2E26}" presName="Child2" presStyleLbl="node1" presStyleIdx="1" presStyleCnt="6">
        <dgm:presLayoutVars>
          <dgm:chMax val="0"/>
          <dgm:chPref val="0"/>
          <dgm:bulletEnabled val="1"/>
        </dgm:presLayoutVars>
      </dgm:prSet>
      <dgm:spPr/>
    </dgm:pt>
    <dgm:pt modelId="{196F8F92-B0C9-4BA5-8D44-6F0BE3F24769}" type="pres">
      <dgm:prSet presAssocID="{7679FB5B-CD27-4FE4-BC56-98D83ED67942}" presName="Accent3" presStyleCnt="0"/>
      <dgm:spPr/>
    </dgm:pt>
    <dgm:pt modelId="{76D40E7C-A207-4A8B-8401-506F0B793402}" type="pres">
      <dgm:prSet presAssocID="{7679FB5B-CD27-4FE4-BC56-98D83ED67942}" presName="Accent" presStyleLbl="bgShp" presStyleIdx="2" presStyleCnt="6"/>
      <dgm:spPr/>
    </dgm:pt>
    <dgm:pt modelId="{917E2AFA-1F05-4C24-8BA3-CE7458704A6E}" type="pres">
      <dgm:prSet presAssocID="{7679FB5B-CD27-4FE4-BC56-98D83ED67942}" presName="Child3" presStyleLbl="node1" presStyleIdx="2" presStyleCnt="6">
        <dgm:presLayoutVars>
          <dgm:chMax val="0"/>
          <dgm:chPref val="0"/>
          <dgm:bulletEnabled val="1"/>
        </dgm:presLayoutVars>
      </dgm:prSet>
      <dgm:spPr/>
    </dgm:pt>
    <dgm:pt modelId="{BA475150-0EB8-4E16-8820-3C2AA15512B3}" type="pres">
      <dgm:prSet presAssocID="{F639ED16-FD37-4471-AA77-4F5D725BB6D2}" presName="Accent4" presStyleCnt="0"/>
      <dgm:spPr/>
    </dgm:pt>
    <dgm:pt modelId="{4DC6D1DE-26FE-4B43-A3DD-91F1E295D00F}" type="pres">
      <dgm:prSet presAssocID="{F639ED16-FD37-4471-AA77-4F5D725BB6D2}" presName="Accent" presStyleLbl="bgShp" presStyleIdx="3" presStyleCnt="6"/>
      <dgm:spPr/>
    </dgm:pt>
    <dgm:pt modelId="{0996D9BC-68E8-49EF-9882-95E0DDBC6A13}" type="pres">
      <dgm:prSet presAssocID="{F639ED16-FD37-4471-AA77-4F5D725BB6D2}" presName="Child4" presStyleLbl="node1" presStyleIdx="3" presStyleCnt="6">
        <dgm:presLayoutVars>
          <dgm:chMax val="0"/>
          <dgm:chPref val="0"/>
          <dgm:bulletEnabled val="1"/>
        </dgm:presLayoutVars>
      </dgm:prSet>
      <dgm:spPr/>
    </dgm:pt>
    <dgm:pt modelId="{DEDABD90-99BF-4D6C-837E-E3ADDD8C993C}" type="pres">
      <dgm:prSet presAssocID="{3ACA74D1-5200-4268-A446-8B85BDF1F54D}" presName="Accent5" presStyleCnt="0"/>
      <dgm:spPr/>
    </dgm:pt>
    <dgm:pt modelId="{F9336724-7494-40EB-ADBF-A9AAF77899F9}" type="pres">
      <dgm:prSet presAssocID="{3ACA74D1-5200-4268-A446-8B85BDF1F54D}" presName="Accent" presStyleLbl="bgShp" presStyleIdx="4" presStyleCnt="6"/>
      <dgm:spPr/>
    </dgm:pt>
    <dgm:pt modelId="{B041A192-338F-4303-8859-F573FDCC4D76}" type="pres">
      <dgm:prSet presAssocID="{3ACA74D1-5200-4268-A446-8B85BDF1F54D}" presName="Child5" presStyleLbl="node1" presStyleIdx="4" presStyleCnt="6">
        <dgm:presLayoutVars>
          <dgm:chMax val="0"/>
          <dgm:chPref val="0"/>
          <dgm:bulletEnabled val="1"/>
        </dgm:presLayoutVars>
      </dgm:prSet>
      <dgm:spPr/>
    </dgm:pt>
    <dgm:pt modelId="{2CD5EB59-9B2C-4F53-BE2F-6B3C4D6F71C9}" type="pres">
      <dgm:prSet presAssocID="{CA108D88-9BDD-43D0-BAA8-7EA8EC26484A}" presName="Accent6" presStyleCnt="0"/>
      <dgm:spPr/>
    </dgm:pt>
    <dgm:pt modelId="{ACB79206-A3C1-4E90-8015-8D431742F8F0}" type="pres">
      <dgm:prSet presAssocID="{CA108D88-9BDD-43D0-BAA8-7EA8EC26484A}" presName="Accent" presStyleLbl="bgShp" presStyleIdx="5" presStyleCnt="6"/>
      <dgm:spPr/>
    </dgm:pt>
    <dgm:pt modelId="{A4249BE4-EDF0-45BF-8EC4-635165DBF4F8}" type="pres">
      <dgm:prSet presAssocID="{CA108D88-9BDD-43D0-BAA8-7EA8EC26484A}" presName="Child6" presStyleLbl="node1" presStyleIdx="5" presStyleCnt="6">
        <dgm:presLayoutVars>
          <dgm:chMax val="0"/>
          <dgm:chPref val="0"/>
          <dgm:bulletEnabled val="1"/>
        </dgm:presLayoutVars>
      </dgm:prSet>
      <dgm:spPr/>
    </dgm:pt>
  </dgm:ptLst>
  <dgm:cxnLst>
    <dgm:cxn modelId="{BC39A30A-BA09-4453-AFB1-D6E09020F81B}" srcId="{7ECC66B6-05A1-4AE2-9DF3-7C980981F3B7}" destId="{F4C16414-2A02-426A-89EB-40D06C3AA7DA}" srcOrd="0" destOrd="0" parTransId="{CEF3CF59-5F61-4FBE-BAD3-A872F4254C57}" sibTransId="{3A37FF28-22BD-4622-894C-70BBD0A7A2A9}"/>
    <dgm:cxn modelId="{36ED2118-8CE5-482C-B221-7697B5858C77}" srcId="{F4C16414-2A02-426A-89EB-40D06C3AA7DA}" destId="{CA108D88-9BDD-43D0-BAA8-7EA8EC26484A}" srcOrd="5" destOrd="0" parTransId="{EF613BEC-F500-419D-8BC3-7F0E404E3D5D}" sibTransId="{50B35B2C-2AC4-4913-835A-5403604BF373}"/>
    <dgm:cxn modelId="{22DA0220-87CB-4B2C-9AF0-142CF9284AF8}" type="presOf" srcId="{9FA21E00-E748-41EA-9C86-8C97B68F1A6D}" destId="{BD32BC86-F654-42C4-8A7A-0378C61D9AA9}" srcOrd="0" destOrd="0" presId="urn:microsoft.com/office/officeart/2011/layout/HexagonRadial"/>
    <dgm:cxn modelId="{763A0729-2777-482E-B765-0F4750D3256F}" type="presOf" srcId="{F4C16414-2A02-426A-89EB-40D06C3AA7DA}" destId="{45309382-24BF-427C-920B-24F90508FFFB}" srcOrd="0" destOrd="0" presId="urn:microsoft.com/office/officeart/2011/layout/HexagonRadial"/>
    <dgm:cxn modelId="{D0F3C72E-7FDF-4E6F-830E-3A71B9D9DC0D}" type="presOf" srcId="{7679FB5B-CD27-4FE4-BC56-98D83ED67942}" destId="{917E2AFA-1F05-4C24-8BA3-CE7458704A6E}" srcOrd="0" destOrd="0" presId="urn:microsoft.com/office/officeart/2011/layout/HexagonRadial"/>
    <dgm:cxn modelId="{6D6B9B39-0BA2-449F-A89A-8A257F17C2FF}" type="presOf" srcId="{F639ED16-FD37-4471-AA77-4F5D725BB6D2}" destId="{0996D9BC-68E8-49EF-9882-95E0DDBC6A13}" srcOrd="0" destOrd="0" presId="urn:microsoft.com/office/officeart/2011/layout/HexagonRadial"/>
    <dgm:cxn modelId="{E4F07577-2EDC-4741-835B-7722D1828436}" srcId="{F4C16414-2A02-426A-89EB-40D06C3AA7DA}" destId="{3ACA74D1-5200-4268-A446-8B85BDF1F54D}" srcOrd="4" destOrd="0" parTransId="{85A46164-4EB5-4A0F-8673-CE2F5C6E147F}" sibTransId="{A2B6242B-9A7E-4122-941C-1A1141BCDA19}"/>
    <dgm:cxn modelId="{C53CF481-1F0A-457A-A28B-F28C8CD8C0AC}" type="presOf" srcId="{C01C07F2-5575-4859-8F6F-49078ABA2E26}" destId="{89CA7656-CBD7-4D9C-ADC2-9AFD1FFD9C16}" srcOrd="0" destOrd="0" presId="urn:microsoft.com/office/officeart/2011/layout/HexagonRadial"/>
    <dgm:cxn modelId="{8D9B209E-F0F1-4432-B6D9-4A26BD374729}" srcId="{F4C16414-2A02-426A-89EB-40D06C3AA7DA}" destId="{C01C07F2-5575-4859-8F6F-49078ABA2E26}" srcOrd="1" destOrd="0" parTransId="{6C69AFDB-5563-4E50-B89A-1375272C6233}" sibTransId="{01F2021D-6527-471E-852A-71277790F8D3}"/>
    <dgm:cxn modelId="{F3AC72B0-C904-4B9F-834C-D8ECEE8FAAD2}" srcId="{F4C16414-2A02-426A-89EB-40D06C3AA7DA}" destId="{7679FB5B-CD27-4FE4-BC56-98D83ED67942}" srcOrd="2" destOrd="0" parTransId="{0031750F-8108-4C53-8C34-0F64CA59F749}" sibTransId="{4C5B1834-F5A9-49B6-A322-DA9961C699C7}"/>
    <dgm:cxn modelId="{805B79B5-1484-4315-A9CE-12B196E38650}" type="presOf" srcId="{7ECC66B6-05A1-4AE2-9DF3-7C980981F3B7}" destId="{964A9A92-A955-4233-94A5-2CBB54B6D5AD}" srcOrd="0" destOrd="0" presId="urn:microsoft.com/office/officeart/2011/layout/HexagonRadial"/>
    <dgm:cxn modelId="{49866CB8-FC87-439A-9B3D-FF2E3F34E8A7}" type="presOf" srcId="{CA108D88-9BDD-43D0-BAA8-7EA8EC26484A}" destId="{A4249BE4-EDF0-45BF-8EC4-635165DBF4F8}" srcOrd="0" destOrd="0" presId="urn:microsoft.com/office/officeart/2011/layout/HexagonRadial"/>
    <dgm:cxn modelId="{BDB4C6C1-06DD-46FA-8677-288959E5A283}" srcId="{F4C16414-2A02-426A-89EB-40D06C3AA7DA}" destId="{9FA21E00-E748-41EA-9C86-8C97B68F1A6D}" srcOrd="0" destOrd="0" parTransId="{39598DC2-55AC-435E-AD35-AF6F516A2D3A}" sibTransId="{CDECCD7E-3796-4FD8-BD04-52965A864E3A}"/>
    <dgm:cxn modelId="{DE4B37DD-F458-4CF9-9000-36380D837272}" srcId="{F4C16414-2A02-426A-89EB-40D06C3AA7DA}" destId="{F639ED16-FD37-4471-AA77-4F5D725BB6D2}" srcOrd="3" destOrd="0" parTransId="{D07B7594-C718-4E32-9D67-3E014023CE94}" sibTransId="{C43F4849-87E6-445A-A5AE-BA21DF7CC81C}"/>
    <dgm:cxn modelId="{D50EDEEA-14E8-4EED-B242-57033048854A}" type="presOf" srcId="{3ACA74D1-5200-4268-A446-8B85BDF1F54D}" destId="{B041A192-338F-4303-8859-F573FDCC4D76}" srcOrd="0" destOrd="0" presId="urn:microsoft.com/office/officeart/2011/layout/HexagonRadial"/>
    <dgm:cxn modelId="{B35B33D6-FA5D-4AFB-A6B9-0AD23D5C6326}" type="presParOf" srcId="{964A9A92-A955-4233-94A5-2CBB54B6D5AD}" destId="{45309382-24BF-427C-920B-24F90508FFFB}" srcOrd="0" destOrd="0" presId="urn:microsoft.com/office/officeart/2011/layout/HexagonRadial"/>
    <dgm:cxn modelId="{2A72C706-8415-4F5E-BB23-53FED9BCACDA}" type="presParOf" srcId="{964A9A92-A955-4233-94A5-2CBB54B6D5AD}" destId="{0BDA68E4-F5B4-4F3B-90DD-0FD06C5C4C6A}" srcOrd="1" destOrd="0" presId="urn:microsoft.com/office/officeart/2011/layout/HexagonRadial"/>
    <dgm:cxn modelId="{C491A35E-13AA-41F3-8500-7F90D58275AE}" type="presParOf" srcId="{0BDA68E4-F5B4-4F3B-90DD-0FD06C5C4C6A}" destId="{8DBB00AC-2201-42D0-85D4-1219D10A7882}" srcOrd="0" destOrd="0" presId="urn:microsoft.com/office/officeart/2011/layout/HexagonRadial"/>
    <dgm:cxn modelId="{8A160DD0-E27D-4F1A-8289-F95DE39ABF1B}" type="presParOf" srcId="{964A9A92-A955-4233-94A5-2CBB54B6D5AD}" destId="{BD32BC86-F654-42C4-8A7A-0378C61D9AA9}" srcOrd="2" destOrd="0" presId="urn:microsoft.com/office/officeart/2011/layout/HexagonRadial"/>
    <dgm:cxn modelId="{05E0A491-491C-4B56-8155-DD3AE1631AC5}" type="presParOf" srcId="{964A9A92-A955-4233-94A5-2CBB54B6D5AD}" destId="{D8D8793C-9545-4CB0-B85F-C999FF005D47}" srcOrd="3" destOrd="0" presId="urn:microsoft.com/office/officeart/2011/layout/HexagonRadial"/>
    <dgm:cxn modelId="{5373395E-CA27-4171-94B8-AC50788232FE}" type="presParOf" srcId="{D8D8793C-9545-4CB0-B85F-C999FF005D47}" destId="{632264EA-555F-451E-9EF8-441515CCC164}" srcOrd="0" destOrd="0" presId="urn:microsoft.com/office/officeart/2011/layout/HexagonRadial"/>
    <dgm:cxn modelId="{82AEE877-6378-4C95-BA55-61CAEC30366F}" type="presParOf" srcId="{964A9A92-A955-4233-94A5-2CBB54B6D5AD}" destId="{89CA7656-CBD7-4D9C-ADC2-9AFD1FFD9C16}" srcOrd="4" destOrd="0" presId="urn:microsoft.com/office/officeart/2011/layout/HexagonRadial"/>
    <dgm:cxn modelId="{9A8FB939-6FB4-458B-AB84-C3033F79979F}" type="presParOf" srcId="{964A9A92-A955-4233-94A5-2CBB54B6D5AD}" destId="{196F8F92-B0C9-4BA5-8D44-6F0BE3F24769}" srcOrd="5" destOrd="0" presId="urn:microsoft.com/office/officeart/2011/layout/HexagonRadial"/>
    <dgm:cxn modelId="{83E6171F-6649-4F91-9B61-075D9F84F040}" type="presParOf" srcId="{196F8F92-B0C9-4BA5-8D44-6F0BE3F24769}" destId="{76D40E7C-A207-4A8B-8401-506F0B793402}" srcOrd="0" destOrd="0" presId="urn:microsoft.com/office/officeart/2011/layout/HexagonRadial"/>
    <dgm:cxn modelId="{DFCC3AB5-ECFA-4BD9-BE3F-370DD7E1DE32}" type="presParOf" srcId="{964A9A92-A955-4233-94A5-2CBB54B6D5AD}" destId="{917E2AFA-1F05-4C24-8BA3-CE7458704A6E}" srcOrd="6" destOrd="0" presId="urn:microsoft.com/office/officeart/2011/layout/HexagonRadial"/>
    <dgm:cxn modelId="{218794E1-915F-483D-A497-21F82F8C0AAA}" type="presParOf" srcId="{964A9A92-A955-4233-94A5-2CBB54B6D5AD}" destId="{BA475150-0EB8-4E16-8820-3C2AA15512B3}" srcOrd="7" destOrd="0" presId="urn:microsoft.com/office/officeart/2011/layout/HexagonRadial"/>
    <dgm:cxn modelId="{9D123E3C-4E89-4DA7-994B-2EBDAF07EDE2}" type="presParOf" srcId="{BA475150-0EB8-4E16-8820-3C2AA15512B3}" destId="{4DC6D1DE-26FE-4B43-A3DD-91F1E295D00F}" srcOrd="0" destOrd="0" presId="urn:microsoft.com/office/officeart/2011/layout/HexagonRadial"/>
    <dgm:cxn modelId="{6BBFA427-777C-4363-82DB-6A6D6A182973}" type="presParOf" srcId="{964A9A92-A955-4233-94A5-2CBB54B6D5AD}" destId="{0996D9BC-68E8-49EF-9882-95E0DDBC6A13}" srcOrd="8" destOrd="0" presId="urn:microsoft.com/office/officeart/2011/layout/HexagonRadial"/>
    <dgm:cxn modelId="{8FDFCD59-BD57-4411-A62A-CD2AD795A315}" type="presParOf" srcId="{964A9A92-A955-4233-94A5-2CBB54B6D5AD}" destId="{DEDABD90-99BF-4D6C-837E-E3ADDD8C993C}" srcOrd="9" destOrd="0" presId="urn:microsoft.com/office/officeart/2011/layout/HexagonRadial"/>
    <dgm:cxn modelId="{E9991BCA-A4C8-4E00-99A6-04FE6394E405}" type="presParOf" srcId="{DEDABD90-99BF-4D6C-837E-E3ADDD8C993C}" destId="{F9336724-7494-40EB-ADBF-A9AAF77899F9}" srcOrd="0" destOrd="0" presId="urn:microsoft.com/office/officeart/2011/layout/HexagonRadial"/>
    <dgm:cxn modelId="{64FA86E9-93C6-4216-A22B-C830D19F17DC}" type="presParOf" srcId="{964A9A92-A955-4233-94A5-2CBB54B6D5AD}" destId="{B041A192-338F-4303-8859-F573FDCC4D76}" srcOrd="10" destOrd="0" presId="urn:microsoft.com/office/officeart/2011/layout/HexagonRadial"/>
    <dgm:cxn modelId="{827C9073-310E-424B-890F-95BE6F83F5C2}" type="presParOf" srcId="{964A9A92-A955-4233-94A5-2CBB54B6D5AD}" destId="{2CD5EB59-9B2C-4F53-BE2F-6B3C4D6F71C9}" srcOrd="11" destOrd="0" presId="urn:microsoft.com/office/officeart/2011/layout/HexagonRadial"/>
    <dgm:cxn modelId="{2A202152-D080-4AD7-9484-B9D53B2865DE}" type="presParOf" srcId="{2CD5EB59-9B2C-4F53-BE2F-6B3C4D6F71C9}" destId="{ACB79206-A3C1-4E90-8015-8D431742F8F0}" srcOrd="0" destOrd="0" presId="urn:microsoft.com/office/officeart/2011/layout/HexagonRadial"/>
    <dgm:cxn modelId="{B39667F0-2DC7-4833-8B69-9C1D49FB3C73}" type="presParOf" srcId="{964A9A92-A955-4233-94A5-2CBB54B6D5AD}" destId="{A4249BE4-EDF0-45BF-8EC4-635165DBF4F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9382-24BF-427C-920B-24F90508FFFB}">
      <dsp:nvSpPr>
        <dsp:cNvPr id="0" name=""/>
        <dsp:cNvSpPr/>
      </dsp:nvSpPr>
      <dsp:spPr>
        <a:xfrm>
          <a:off x="2120001" y="1367596"/>
          <a:ext cx="1738274" cy="1503677"/>
        </a:xfrm>
        <a:prstGeom prst="hexagon">
          <a:avLst>
            <a:gd name="adj" fmla="val 28570"/>
            <a:gd name="vf" fmla="val 11547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HUB lead agency</a:t>
          </a:r>
        </a:p>
      </dsp:txBody>
      <dsp:txXfrm>
        <a:off x="2408057" y="1616776"/>
        <a:ext cx="1162162" cy="1005317"/>
      </dsp:txXfrm>
    </dsp:sp>
    <dsp:sp modelId="{632264EA-555F-451E-9EF8-441515CCC164}">
      <dsp:nvSpPr>
        <dsp:cNvPr id="0" name=""/>
        <dsp:cNvSpPr/>
      </dsp:nvSpPr>
      <dsp:spPr>
        <a:xfrm>
          <a:off x="3208495" y="648188"/>
          <a:ext cx="655845" cy="565097"/>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2BC86-F654-42C4-8A7A-0378C61D9AA9}">
      <dsp:nvSpPr>
        <dsp:cNvPr id="0" name=""/>
        <dsp:cNvSpPr/>
      </dsp:nvSpPr>
      <dsp:spPr>
        <a:xfrm>
          <a:off x="2280121" y="0"/>
          <a:ext cx="1424503" cy="1232362"/>
        </a:xfrm>
        <a:prstGeom prst="hexagon">
          <a:avLst>
            <a:gd name="adj" fmla="val 28570"/>
            <a:gd name="vf" fmla="val 11547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Non-profits</a:t>
          </a:r>
          <a:endParaRPr lang="en-US" sz="1200" kern="1200" dirty="0"/>
        </a:p>
      </dsp:txBody>
      <dsp:txXfrm>
        <a:off x="2516192" y="204229"/>
        <a:ext cx="952361" cy="823904"/>
      </dsp:txXfrm>
    </dsp:sp>
    <dsp:sp modelId="{76D40E7C-A207-4A8B-8401-506F0B793402}">
      <dsp:nvSpPr>
        <dsp:cNvPr id="0" name=""/>
        <dsp:cNvSpPr/>
      </dsp:nvSpPr>
      <dsp:spPr>
        <a:xfrm>
          <a:off x="3973918" y="1704620"/>
          <a:ext cx="655845" cy="565097"/>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A7656-CBD7-4D9C-ADC2-9AFD1FFD9C16}">
      <dsp:nvSpPr>
        <dsp:cNvPr id="0" name=""/>
        <dsp:cNvSpPr/>
      </dsp:nvSpPr>
      <dsp:spPr>
        <a:xfrm>
          <a:off x="3586556" y="757985"/>
          <a:ext cx="1424503" cy="1232362"/>
        </a:xfrm>
        <a:prstGeom prst="hexagon">
          <a:avLst>
            <a:gd name="adj" fmla="val 28570"/>
            <a:gd name="vf" fmla="val 115470"/>
          </a:avLst>
        </a:prstGeom>
        <a:solidFill>
          <a:schemeClr val="accent5">
            <a:hueOff val="2595965"/>
            <a:satOff val="-13236"/>
            <a:lumOff val="160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Faith-based organizations</a:t>
          </a:r>
          <a:endParaRPr lang="en-US" sz="1200" kern="1200" dirty="0"/>
        </a:p>
      </dsp:txBody>
      <dsp:txXfrm>
        <a:off x="3822627" y="962214"/>
        <a:ext cx="952361" cy="823904"/>
      </dsp:txXfrm>
    </dsp:sp>
    <dsp:sp modelId="{4DC6D1DE-26FE-4B43-A3DD-91F1E295D00F}">
      <dsp:nvSpPr>
        <dsp:cNvPr id="0" name=""/>
        <dsp:cNvSpPr/>
      </dsp:nvSpPr>
      <dsp:spPr>
        <a:xfrm>
          <a:off x="3442206" y="2897133"/>
          <a:ext cx="655845" cy="565097"/>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E2AFA-1F05-4C24-8BA3-CE7458704A6E}">
      <dsp:nvSpPr>
        <dsp:cNvPr id="0" name=""/>
        <dsp:cNvSpPr/>
      </dsp:nvSpPr>
      <dsp:spPr>
        <a:xfrm>
          <a:off x="3586556" y="2248097"/>
          <a:ext cx="1424503" cy="1232362"/>
        </a:xfrm>
        <a:prstGeom prst="hexagon">
          <a:avLst>
            <a:gd name="adj" fmla="val 28570"/>
            <a:gd name="vf" fmla="val 115470"/>
          </a:avLst>
        </a:prstGeom>
        <a:solidFill>
          <a:schemeClr val="accent5">
            <a:hueOff val="5191930"/>
            <a:satOff val="-26472"/>
            <a:lumOff val="321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Federal, state, and local public advocates</a:t>
          </a:r>
          <a:endParaRPr lang="en-US" sz="1200" kern="1200" dirty="0"/>
        </a:p>
      </dsp:txBody>
      <dsp:txXfrm>
        <a:off x="3822627" y="2452326"/>
        <a:ext cx="952361" cy="823904"/>
      </dsp:txXfrm>
    </dsp:sp>
    <dsp:sp modelId="{F9336724-7494-40EB-ADBF-A9AAF77899F9}">
      <dsp:nvSpPr>
        <dsp:cNvPr id="0" name=""/>
        <dsp:cNvSpPr/>
      </dsp:nvSpPr>
      <dsp:spPr>
        <a:xfrm>
          <a:off x="2123236" y="3020920"/>
          <a:ext cx="655845" cy="565097"/>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6D9BC-68E8-49EF-9882-95E0DDBC6A13}">
      <dsp:nvSpPr>
        <dsp:cNvPr id="0" name=""/>
        <dsp:cNvSpPr/>
      </dsp:nvSpPr>
      <dsp:spPr>
        <a:xfrm>
          <a:off x="2280121" y="3006931"/>
          <a:ext cx="1424503" cy="1232362"/>
        </a:xfrm>
        <a:prstGeom prst="hexagon">
          <a:avLst>
            <a:gd name="adj" fmla="val 28570"/>
            <a:gd name="vf" fmla="val 115470"/>
          </a:avLst>
        </a:prstGeom>
        <a:solidFill>
          <a:schemeClr val="accent5">
            <a:hueOff val="7787896"/>
            <a:satOff val="-39709"/>
            <a:lumOff val="4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Academic and philanthropic partners</a:t>
          </a:r>
          <a:endParaRPr lang="en-US" sz="1200" kern="1200" dirty="0"/>
        </a:p>
      </dsp:txBody>
      <dsp:txXfrm>
        <a:off x="2516192" y="3211160"/>
        <a:ext cx="952361" cy="823904"/>
      </dsp:txXfrm>
    </dsp:sp>
    <dsp:sp modelId="{ACB79206-A3C1-4E90-8015-8D431742F8F0}">
      <dsp:nvSpPr>
        <dsp:cNvPr id="0" name=""/>
        <dsp:cNvSpPr/>
      </dsp:nvSpPr>
      <dsp:spPr>
        <a:xfrm>
          <a:off x="1345278" y="1964912"/>
          <a:ext cx="655845" cy="565097"/>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41A192-338F-4303-8859-F573FDCC4D76}">
      <dsp:nvSpPr>
        <dsp:cNvPr id="0" name=""/>
        <dsp:cNvSpPr/>
      </dsp:nvSpPr>
      <dsp:spPr>
        <a:xfrm>
          <a:off x="967621" y="2248945"/>
          <a:ext cx="1424503" cy="1232362"/>
        </a:xfrm>
        <a:prstGeom prst="hexagon">
          <a:avLst>
            <a:gd name="adj" fmla="val 28570"/>
            <a:gd name="vf" fmla="val 115470"/>
          </a:avLst>
        </a:prstGeom>
        <a:solidFill>
          <a:schemeClr val="accent5">
            <a:hueOff val="10383861"/>
            <a:satOff val="-52945"/>
            <a:lumOff val="643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Business</a:t>
          </a:r>
        </a:p>
      </dsp:txBody>
      <dsp:txXfrm>
        <a:off x="1203692" y="2453174"/>
        <a:ext cx="952361" cy="823904"/>
      </dsp:txXfrm>
    </dsp:sp>
    <dsp:sp modelId="{A4249BE4-EDF0-45BF-8EC4-635165DBF4F8}">
      <dsp:nvSpPr>
        <dsp:cNvPr id="0" name=""/>
        <dsp:cNvSpPr/>
      </dsp:nvSpPr>
      <dsp:spPr>
        <a:xfrm>
          <a:off x="967621" y="756290"/>
          <a:ext cx="1424503" cy="1232362"/>
        </a:xfrm>
        <a:prstGeom prst="hexagon">
          <a:avLst>
            <a:gd name="adj" fmla="val 28570"/>
            <a:gd name="vf" fmla="val 115470"/>
          </a:avLst>
        </a:prstGeom>
        <a:solidFill>
          <a:schemeClr val="accent5">
            <a:hueOff val="12979826"/>
            <a:satOff val="-66181"/>
            <a:lumOff val="804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Residents</a:t>
          </a:r>
          <a:endParaRPr lang="en-US" sz="1200" kern="1200"/>
        </a:p>
        <a:p>
          <a:pPr marL="0" lvl="0" indent="0" algn="ctr" defTabSz="533400">
            <a:lnSpc>
              <a:spcPct val="90000"/>
            </a:lnSpc>
            <a:spcBef>
              <a:spcPct val="0"/>
            </a:spcBef>
            <a:spcAft>
              <a:spcPct val="35000"/>
            </a:spcAft>
            <a:buNone/>
          </a:pPr>
          <a:r>
            <a:rPr lang="en-US" sz="1200" b="0" kern="1200"/>
            <a:t>Private businesses</a:t>
          </a:r>
          <a:endParaRPr lang="en-US" sz="1200" kern="1200" dirty="0"/>
        </a:p>
      </dsp:txBody>
      <dsp:txXfrm>
        <a:off x="1203692" y="960519"/>
        <a:ext cx="952361" cy="82390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EF8C2-B48B-0F4B-8539-43205B1FCCCD}"/>
              </a:ext>
            </a:extLst>
          </p:cNvPr>
          <p:cNvSpPr>
            <a:spLocks noGrp="1"/>
          </p:cNvSpPr>
          <p:nvPr>
            <p:ph type="hdr" sz="quarter"/>
          </p:nvPr>
        </p:nvSpPr>
        <p:spPr>
          <a:xfrm>
            <a:off x="1" y="1"/>
            <a:ext cx="3077006" cy="471188"/>
          </a:xfrm>
          <a:prstGeom prst="rect">
            <a:avLst/>
          </a:prstGeom>
        </p:spPr>
        <p:txBody>
          <a:bodyPr vert="horz" lIns="92437" tIns="46218" rIns="92437" bIns="46218" rtlCol="0"/>
          <a:lstStyle>
            <a:lvl1pPr algn="l">
              <a:defRPr sz="1200"/>
            </a:lvl1pPr>
          </a:lstStyle>
          <a:p>
            <a:endParaRPr lang="en-US"/>
          </a:p>
        </p:txBody>
      </p:sp>
      <p:sp>
        <p:nvSpPr>
          <p:cNvPr id="3" name="Date Placeholder 2">
            <a:extLst>
              <a:ext uri="{FF2B5EF4-FFF2-40B4-BE49-F238E27FC236}">
                <a16:creationId xmlns:a16="http://schemas.microsoft.com/office/drawing/2014/main" id="{168986AC-67DB-C048-92B0-7D5AEF9FC89D}"/>
              </a:ext>
            </a:extLst>
          </p:cNvPr>
          <p:cNvSpPr>
            <a:spLocks noGrp="1"/>
          </p:cNvSpPr>
          <p:nvPr>
            <p:ph type="dt" sz="quarter" idx="1"/>
          </p:nvPr>
        </p:nvSpPr>
        <p:spPr>
          <a:xfrm>
            <a:off x="4020687" y="1"/>
            <a:ext cx="3077006" cy="471188"/>
          </a:xfrm>
          <a:prstGeom prst="rect">
            <a:avLst/>
          </a:prstGeom>
        </p:spPr>
        <p:txBody>
          <a:bodyPr vert="horz" lIns="92437" tIns="46218" rIns="92437" bIns="46218" rtlCol="0"/>
          <a:lstStyle>
            <a:lvl1pPr algn="r">
              <a:defRPr sz="1200"/>
            </a:lvl1pPr>
          </a:lstStyle>
          <a:p>
            <a:fld id="{26DCE9F3-03BA-3945-98EA-3A5C696CF1D2}" type="datetimeFigureOut">
              <a:rPr lang="en-US" smtClean="0"/>
              <a:t>2/8/2024</a:t>
            </a:fld>
            <a:endParaRPr lang="en-US"/>
          </a:p>
        </p:txBody>
      </p:sp>
      <p:sp>
        <p:nvSpPr>
          <p:cNvPr id="4" name="Footer Placeholder 3">
            <a:extLst>
              <a:ext uri="{FF2B5EF4-FFF2-40B4-BE49-F238E27FC236}">
                <a16:creationId xmlns:a16="http://schemas.microsoft.com/office/drawing/2014/main" id="{3C2EC8B2-A96C-BB4A-9377-F4214ED16B6A}"/>
              </a:ext>
            </a:extLst>
          </p:cNvPr>
          <p:cNvSpPr>
            <a:spLocks noGrp="1"/>
          </p:cNvSpPr>
          <p:nvPr>
            <p:ph type="ftr" sz="quarter" idx="2"/>
          </p:nvPr>
        </p:nvSpPr>
        <p:spPr>
          <a:xfrm>
            <a:off x="1" y="8914112"/>
            <a:ext cx="3077006" cy="471188"/>
          </a:xfrm>
          <a:prstGeom prst="rect">
            <a:avLst/>
          </a:prstGeom>
        </p:spPr>
        <p:txBody>
          <a:bodyPr vert="horz" lIns="92437" tIns="46218" rIns="92437" bIns="462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DCF35A-B37E-EE4F-8FAF-A2135B4AB86C}"/>
              </a:ext>
            </a:extLst>
          </p:cNvPr>
          <p:cNvSpPr>
            <a:spLocks noGrp="1"/>
          </p:cNvSpPr>
          <p:nvPr>
            <p:ph type="sldNum" sz="quarter" idx="3"/>
          </p:nvPr>
        </p:nvSpPr>
        <p:spPr>
          <a:xfrm>
            <a:off x="4020687" y="8914112"/>
            <a:ext cx="3077006" cy="471188"/>
          </a:xfrm>
          <a:prstGeom prst="rect">
            <a:avLst/>
          </a:prstGeom>
        </p:spPr>
        <p:txBody>
          <a:bodyPr vert="horz" lIns="92437" tIns="46218" rIns="92437" bIns="46218" rtlCol="0" anchor="b"/>
          <a:lstStyle>
            <a:lvl1pPr algn="r">
              <a:defRPr sz="1200"/>
            </a:lvl1pPr>
          </a:lstStyle>
          <a:p>
            <a:fld id="{9EA9C1A1-DAAB-7240-BEF9-7D72A1794528}" type="slidenum">
              <a:rPr lang="en-US" smtClean="0"/>
              <a:t>‹#›</a:t>
            </a:fld>
            <a:endParaRPr lang="en-US"/>
          </a:p>
        </p:txBody>
      </p:sp>
    </p:spTree>
    <p:extLst>
      <p:ext uri="{BB962C8B-B14F-4D97-AF65-F5344CB8AC3E}">
        <p14:creationId xmlns:p14="http://schemas.microsoft.com/office/powerpoint/2010/main" val="34250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3842" tIns="46921" rIns="93842" bIns="46921"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3842" tIns="46921" rIns="93842" bIns="46921" rtlCol="0"/>
          <a:lstStyle>
            <a:lvl1pPr algn="r">
              <a:defRPr sz="1200"/>
            </a:lvl1pPr>
          </a:lstStyle>
          <a:p>
            <a:fld id="{66E9AB1D-3143-4159-BCDA-BA06C92809A9}" type="datetimeFigureOut">
              <a:rPr lang="en-US" smtClean="0"/>
              <a:t>2/8/2024</a:t>
            </a:fld>
            <a:endParaRPr lang="en-US"/>
          </a:p>
        </p:txBody>
      </p:sp>
      <p:sp>
        <p:nvSpPr>
          <p:cNvPr id="4" name="Slide Image Placeholder 3"/>
          <p:cNvSpPr>
            <a:spLocks noGrp="1" noRot="1" noChangeAspect="1"/>
          </p:cNvSpPr>
          <p:nvPr>
            <p:ph type="sldImg" idx="2"/>
          </p:nvPr>
        </p:nvSpPr>
        <p:spPr>
          <a:xfrm>
            <a:off x="733425" y="1173163"/>
            <a:ext cx="5632450" cy="3168650"/>
          </a:xfrm>
          <a:prstGeom prst="rect">
            <a:avLst/>
          </a:prstGeom>
          <a:noFill/>
          <a:ln w="12700">
            <a:solidFill>
              <a:prstClr val="black"/>
            </a:solidFill>
          </a:ln>
        </p:spPr>
        <p:txBody>
          <a:bodyPr vert="horz" lIns="93842" tIns="46921" rIns="93842" bIns="46921"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3842" tIns="46921" rIns="93842" bIns="4692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8"/>
            <a:ext cx="3076363" cy="470894"/>
          </a:xfrm>
          <a:prstGeom prst="rect">
            <a:avLst/>
          </a:prstGeom>
        </p:spPr>
        <p:txBody>
          <a:bodyPr vert="horz" lIns="93842" tIns="46921" rIns="93842" bIns="46921"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8"/>
            <a:ext cx="3076363" cy="470894"/>
          </a:xfrm>
          <a:prstGeom prst="rect">
            <a:avLst/>
          </a:prstGeom>
        </p:spPr>
        <p:txBody>
          <a:bodyPr vert="horz" lIns="93842" tIns="46921" rIns="93842" bIns="46921" rtlCol="0" anchor="b"/>
          <a:lstStyle>
            <a:lvl1pPr algn="r">
              <a:defRPr sz="1200"/>
            </a:lvl1pPr>
          </a:lstStyle>
          <a:p>
            <a:fld id="{180E00C5-D18A-4FBB-B347-8B41F86CA479}" type="slidenum">
              <a:rPr lang="en-US" smtClean="0"/>
              <a:t>‹#›</a:t>
            </a:fld>
            <a:endParaRPr lang="en-US"/>
          </a:p>
        </p:txBody>
      </p:sp>
    </p:spTree>
    <p:extLst>
      <p:ext uri="{BB962C8B-B14F-4D97-AF65-F5344CB8AC3E}">
        <p14:creationId xmlns:p14="http://schemas.microsoft.com/office/powerpoint/2010/main" val="46494168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ocche@hhs.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for the opportunity to present on a framework for building climate resilience at the community level. </a:t>
            </a:r>
          </a:p>
        </p:txBody>
      </p:sp>
      <p:sp>
        <p:nvSpPr>
          <p:cNvPr id="4" name="Slide Number Placeholder 3"/>
          <p:cNvSpPr>
            <a:spLocks noGrp="1"/>
          </p:cNvSpPr>
          <p:nvPr>
            <p:ph type="sldNum" sz="quarter" idx="5"/>
          </p:nvPr>
        </p:nvSpPr>
        <p:spPr/>
        <p:txBody>
          <a:bodyPr/>
          <a:lstStyle/>
          <a:p>
            <a:fld id="{180E00C5-D18A-4FBB-B347-8B41F86CA479}" type="slidenum">
              <a:rPr lang="en-US" smtClean="0"/>
              <a:t>1</a:t>
            </a:fld>
            <a:endParaRPr lang="en-US"/>
          </a:p>
        </p:txBody>
      </p:sp>
    </p:spTree>
    <p:extLst>
      <p:ext uri="{BB962C8B-B14F-4D97-AF65-F5344CB8AC3E}">
        <p14:creationId xmlns:p14="http://schemas.microsoft.com/office/powerpoint/2010/main" val="312866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4325" y="392113"/>
            <a:ext cx="1389063" cy="781050"/>
          </a:xfrm>
        </p:spPr>
      </p:sp>
      <p:sp>
        <p:nvSpPr>
          <p:cNvPr id="3" name="Notes Placeholder 2"/>
          <p:cNvSpPr>
            <a:spLocks noGrp="1"/>
          </p:cNvSpPr>
          <p:nvPr>
            <p:ph type="body" idx="1"/>
          </p:nvPr>
        </p:nvSpPr>
        <p:spPr>
          <a:xfrm>
            <a:off x="709930" y="1348323"/>
            <a:ext cx="5679440" cy="7303308"/>
          </a:xfrm>
        </p:spPr>
        <p:txBody>
          <a:bodyPr/>
          <a:lstStyle/>
          <a:p>
            <a:pPr marL="0" marR="0" lvl="0" indent="0" algn="l" defTabSz="941923" rtl="0" eaLnBrk="1" fontAlgn="auto" latinLnBrk="0" hangingPunct="1">
              <a:lnSpc>
                <a:spcPct val="100000"/>
              </a:lnSpc>
              <a:spcBef>
                <a:spcPts val="0"/>
              </a:spcBef>
              <a:spcAft>
                <a:spcPts val="0"/>
              </a:spcAft>
              <a:buClr>
                <a:srgbClr val="000000"/>
              </a:buClr>
              <a:buSzPts val="1400"/>
              <a:buFont typeface="Arial"/>
              <a:buNone/>
              <a:tabLst/>
              <a:defRPr/>
            </a:pPr>
            <a:r>
              <a:rPr lang="en-US" dirty="0">
                <a:ea typeface="Calibri" panose="020F0502020204030204" pitchFamily="34" charset="0"/>
                <a:cs typeface="Times New Roman" panose="02020603050405020304" pitchFamily="18" charset="0"/>
              </a:rPr>
              <a:t>And here we highlight a resilience model championed by the Urban Sustainability Directors Network, a “resilience hub”.</a:t>
            </a:r>
          </a:p>
          <a:p>
            <a:pPr marL="0" marR="0" lvl="0" indent="0" algn="l" defTabSz="941923" rtl="0" eaLnBrk="1" fontAlgn="auto" latinLnBrk="0" hangingPunct="1">
              <a:lnSpc>
                <a:spcPct val="100000"/>
              </a:lnSpc>
              <a:spcBef>
                <a:spcPts val="0"/>
              </a:spcBef>
              <a:spcAft>
                <a:spcPts val="0"/>
              </a:spcAft>
              <a:buClr>
                <a:srgbClr val="000000"/>
              </a:buClr>
              <a:buSzPts val="1400"/>
              <a:buFont typeface="Arial"/>
              <a:buNone/>
              <a:tabLst/>
              <a:defRPr/>
            </a:pPr>
            <a:endParaRPr lang="en-US" dirty="0">
              <a:ea typeface="Calibri" panose="020F0502020204030204" pitchFamily="34" charset="0"/>
              <a:cs typeface="Times New Roman" panose="02020603050405020304" pitchFamily="18" charset="0"/>
            </a:endParaRPr>
          </a:p>
          <a:p>
            <a:pPr marL="0" indent="0" defTabSz="941923">
              <a:defRPr/>
            </a:pPr>
            <a:r>
              <a:rPr lang="en-US" dirty="0">
                <a:ea typeface="Calibri" panose="020F0502020204030204" pitchFamily="34" charset="0"/>
                <a:cs typeface="Times New Roman" panose="02020603050405020304" pitchFamily="18" charset="0"/>
              </a:rPr>
              <a:t>Resilience hubs provide direct health and societal benefit to communities at disproportionate risk of climate change-related health impacts. No two hubs are the same because no two communities are the same, but nevertheless resilience hubs share several key components. </a:t>
            </a:r>
          </a:p>
          <a:p>
            <a:pPr marL="0" indent="0" defTabSz="941923">
              <a:defRPr/>
            </a:pPr>
            <a:endParaRPr lang="en-US" dirty="0">
              <a:ea typeface="Calibri" panose="020F0502020204030204" pitchFamily="34" charset="0"/>
              <a:cs typeface="Times New Roman" panose="02020603050405020304" pitchFamily="18" charset="0"/>
            </a:endParaRPr>
          </a:p>
          <a:p>
            <a:pPr marL="0" indent="0" defTabSz="941923">
              <a:defRPr/>
            </a:pPr>
            <a:r>
              <a:rPr lang="en-US" dirty="0">
                <a:ea typeface="Calibri" panose="020F0502020204030204" pitchFamily="34" charset="0"/>
                <a:cs typeface="Times New Roman" panose="02020603050405020304" pitchFamily="18" charset="0"/>
              </a:rPr>
              <a:t>They are locally controlled, address local needs, and leverage local trusted structures. Year-round, they provide benefits to the community including services and programing, communications, building and landscape, power systems, and operations. And during times of disruption, the hub should be a physical resource for the community. It could be a distribution point for food and materiel and goods, but beyond that the hub should have some degree of energy independence and be able to provide power and broadband access, could serve as a heating or cooling or clean air shelter, and have emergency water reserves. </a:t>
            </a:r>
          </a:p>
          <a:p>
            <a:pPr marL="0" indent="0" defTabSz="941923">
              <a:defRPr/>
            </a:pPr>
            <a:endParaRPr lang="en-US" dirty="0">
              <a:ea typeface="Calibri" panose="020F0502020204030204" pitchFamily="34" charset="0"/>
              <a:cs typeface="Times New Roman" panose="02020603050405020304" pitchFamily="18" charset="0"/>
            </a:endParaRPr>
          </a:p>
          <a:p>
            <a:pPr marL="0" indent="0" defTabSz="941923">
              <a:defRPr/>
            </a:pPr>
            <a:r>
              <a:rPr lang="en-US" dirty="0">
                <a:ea typeface="Calibri" panose="020F0502020204030204" pitchFamily="34" charset="0"/>
                <a:cs typeface="Times New Roman" panose="02020603050405020304" pitchFamily="18" charset="0"/>
              </a:rPr>
              <a:t>The hub should have a clinical and/or public health component. The hub might be co-located with a community health center or have a satellite office for preventative services. Alternatively, the hub might have close ties with a safety net health center for patient identification and referral. Regardless, the hub exists in the community in partnership with health—bringing health into a hub connected to all these other services is what allows the hub to address the social determinants that affect climate related health outcomes. </a:t>
            </a:r>
          </a:p>
          <a:p>
            <a:pPr marL="0" indent="0" defTabSz="941923">
              <a:defRPr/>
            </a:pPr>
            <a:endParaRPr lang="en-US" dirty="0">
              <a:ea typeface="Calibri" panose="020F0502020204030204" pitchFamily="34" charset="0"/>
              <a:cs typeface="Times New Roman" panose="02020603050405020304" pitchFamily="18" charset="0"/>
            </a:endParaRPr>
          </a:p>
          <a:p>
            <a:pPr marL="0" indent="0" defTabSz="941923">
              <a:defRPr/>
            </a:pPr>
            <a:r>
              <a:rPr lang="en-US" dirty="0">
                <a:ea typeface="Calibri" panose="020F0502020204030204" pitchFamily="34" charset="0"/>
                <a:cs typeface="Times New Roman" panose="02020603050405020304" pitchFamily="18" charset="0"/>
              </a:rPr>
              <a:t>And the hub should provide community education and trusted information about climate change, including referrals to weatherization and energy efficiency services. Ideally, the hub can house civic and youth engagement programs. </a:t>
            </a:r>
          </a:p>
          <a:p>
            <a:pPr marL="0" indent="0" defTabSz="941923">
              <a:defRPr/>
            </a:pPr>
            <a:endParaRPr lang="en-US" dirty="0">
              <a:ea typeface="Calibri" panose="020F0502020204030204" pitchFamily="34" charset="0"/>
              <a:cs typeface="Times New Roman" panose="02020603050405020304" pitchFamily="18" charset="0"/>
            </a:endParaRPr>
          </a:p>
          <a:p>
            <a:pPr marL="0" indent="0" defTabSz="941923">
              <a:defRPr/>
            </a:pPr>
            <a:r>
              <a:rPr lang="en-US" dirty="0">
                <a:ea typeface="Calibri" panose="020F0502020204030204" pitchFamily="34" charset="0"/>
                <a:cs typeface="Times New Roman" panose="02020603050405020304" pitchFamily="18" charset="0"/>
              </a:rPr>
              <a:t>The hub should also be an integrated component of emergency management; the hub can efficiently assist the community during emergency responses as part of the local hazard mitigation plan. </a:t>
            </a: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10</a:t>
            </a:fld>
            <a:endParaRPr lang="en-US"/>
          </a:p>
        </p:txBody>
      </p:sp>
    </p:spTree>
    <p:extLst>
      <p:ext uri="{BB962C8B-B14F-4D97-AF65-F5344CB8AC3E}">
        <p14:creationId xmlns:p14="http://schemas.microsoft.com/office/powerpoint/2010/main" val="377744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2750" y="879475"/>
            <a:ext cx="3381375" cy="1901825"/>
          </a:xfrm>
        </p:spPr>
      </p:sp>
      <p:sp>
        <p:nvSpPr>
          <p:cNvPr id="3" name="Notes Placeholder 2"/>
          <p:cNvSpPr>
            <a:spLocks noGrp="1"/>
          </p:cNvSpPr>
          <p:nvPr>
            <p:ph type="body" idx="1"/>
          </p:nvPr>
        </p:nvSpPr>
        <p:spPr>
          <a:xfrm>
            <a:off x="709930" y="2908538"/>
            <a:ext cx="5679440" cy="6005869"/>
          </a:xfrm>
        </p:spPr>
        <p:txBody>
          <a:bodyPr/>
          <a:lstStyle/>
          <a:p>
            <a:r>
              <a:rPr lang="en-US" dirty="0"/>
              <a:t>There are three modes of operation of a resilience hub. The first Mode is everyday operations. Services and resources that address everyday stressors, such as food insecurity or childcare can be provided through the hub when there is no major disruption. </a:t>
            </a:r>
          </a:p>
          <a:p>
            <a:endParaRPr lang="en-US" dirty="0"/>
          </a:p>
          <a:p>
            <a:r>
              <a:rPr lang="en-US" dirty="0"/>
              <a:t>Disruption mode, is when an incident impacts the majority of the served community . This can be a short term disruption such as a severe weather event, or long term disruption such as COVID-19, or could also be concurrent disruptions. Resilience hubs can provide a location where response partners can bring resources and supplies to the community in a space the community trusts and has a sense of ownership. They can also serve as staging and coordination areas for Emergency Management. </a:t>
            </a:r>
          </a:p>
          <a:p>
            <a:endParaRPr lang="en-US" dirty="0"/>
          </a:p>
          <a:p>
            <a:r>
              <a:rPr lang="en-US" dirty="0"/>
              <a:t>Recovery mode is when resources and support are available, but the community may be experiencing barriers to access. The hub can facilitate recovery activities by again serving as a focal point for delivering resources to the community in a trusted space and identifying residents in need of additional support. </a:t>
            </a:r>
          </a:p>
          <a:p>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11</a:t>
            </a:fld>
            <a:endParaRPr lang="en-US"/>
          </a:p>
        </p:txBody>
      </p:sp>
    </p:spTree>
    <p:extLst>
      <p:ext uri="{BB962C8B-B14F-4D97-AF65-F5344CB8AC3E}">
        <p14:creationId xmlns:p14="http://schemas.microsoft.com/office/powerpoint/2010/main" val="1086642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193675"/>
            <a:ext cx="1347787" cy="758825"/>
          </a:xfrm>
        </p:spPr>
      </p:sp>
      <p:sp>
        <p:nvSpPr>
          <p:cNvPr id="3" name="Notes Placeholder 2"/>
          <p:cNvSpPr>
            <a:spLocks noGrp="1"/>
          </p:cNvSpPr>
          <p:nvPr>
            <p:ph type="body" idx="1"/>
          </p:nvPr>
        </p:nvSpPr>
        <p:spPr>
          <a:xfrm>
            <a:off x="709930" y="997187"/>
            <a:ext cx="5679440" cy="8194437"/>
          </a:xfrm>
        </p:spPr>
        <p:txBody>
          <a:bodyPr/>
          <a:lstStyle/>
          <a:p>
            <a:r>
              <a:rPr lang="en-US" dirty="0"/>
              <a:t>An ideal hub is resilient across 5 foundational areas: </a:t>
            </a:r>
          </a:p>
          <a:p>
            <a:r>
              <a:rPr lang="en-US" b="1" dirty="0"/>
              <a:t>*CLICK*</a:t>
            </a:r>
          </a:p>
          <a:p>
            <a:r>
              <a:rPr lang="en-US" dirty="0"/>
              <a:t>Resilient services and programs are determined by the community members to meet the community’s needs, and adjust to </a:t>
            </a:r>
            <a:r>
              <a:rPr lang="en-US" dirty="0" err="1"/>
              <a:t>theirneeds</a:t>
            </a:r>
            <a:r>
              <a:rPr lang="en-US" dirty="0"/>
              <a:t> over time. </a:t>
            </a:r>
          </a:p>
          <a:p>
            <a:r>
              <a:rPr lang="en-US" b="1" dirty="0"/>
              <a:t>*CLICK*</a:t>
            </a:r>
          </a:p>
          <a:p>
            <a:r>
              <a:rPr lang="en-US" dirty="0"/>
              <a:t>Resilient communications ensures accessible, reliable, and easily understood information is available in all three resilience modes.</a:t>
            </a:r>
          </a:p>
          <a:p>
            <a:r>
              <a:rPr lang="en-US" b="1" dirty="0"/>
              <a:t>*CLICK*</a:t>
            </a:r>
          </a:p>
          <a:p>
            <a:r>
              <a:rPr lang="en-US" dirty="0"/>
              <a:t>Resilient Building and Landscape ensure that the physical space addresses the needs of the community and is physically resilient to disruptions such as extreme weather. This may include expanding or retrofitting older, trusted spaces. </a:t>
            </a:r>
          </a:p>
          <a:p>
            <a:r>
              <a:rPr lang="en-US" b="1" dirty="0"/>
              <a:t>*CLICK*</a:t>
            </a:r>
          </a:p>
          <a:p>
            <a:r>
              <a:rPr lang="en-US" dirty="0"/>
              <a:t>Resilient power systems address community needs year round. The hub may include community space for charging stations and </a:t>
            </a:r>
            <a:r>
              <a:rPr lang="en-US" dirty="0" err="1"/>
              <a:t>wifi</a:t>
            </a:r>
            <a:r>
              <a:rPr lang="en-US" dirty="0"/>
              <a:t>. Resilient power systems may include renewable energy and storage systems or even a microgrid approach that reduces power bills and generates revenue, and also ensures sufficient backup power during times of disruption. </a:t>
            </a:r>
          </a:p>
          <a:p>
            <a:r>
              <a:rPr lang="en-US" b="1" dirty="0"/>
              <a:t>*CLICK*</a:t>
            </a:r>
          </a:p>
          <a:p>
            <a:r>
              <a:rPr lang="en-US" dirty="0"/>
              <a:t>Resilient operations means that the hub is accessible and its functions are supported by team members under different operating conditions; this could also be thought of as </a:t>
            </a:r>
            <a:r>
              <a:rPr lang="en-US" dirty="0" err="1"/>
              <a:t>ConOps</a:t>
            </a:r>
            <a:r>
              <a:rPr lang="en-US" dirty="0"/>
              <a:t>. For example, a hub might have to serve as a temporary warming shelter while also providing everyday childcare functions, in which case these two functions might have to occur in separate spaces of the hub for safety and security reasons.</a:t>
            </a:r>
          </a:p>
        </p:txBody>
      </p:sp>
      <p:sp>
        <p:nvSpPr>
          <p:cNvPr id="4" name="Slide Number Placeholder 3"/>
          <p:cNvSpPr>
            <a:spLocks noGrp="1"/>
          </p:cNvSpPr>
          <p:nvPr>
            <p:ph type="sldNum" sz="quarter" idx="5"/>
          </p:nvPr>
        </p:nvSpPr>
        <p:spPr/>
        <p:txBody>
          <a:bodyPr/>
          <a:lstStyle/>
          <a:p>
            <a:fld id="{180E00C5-D18A-4FBB-B347-8B41F86CA479}" type="slidenum">
              <a:rPr lang="en-US" smtClean="0"/>
              <a:t>12</a:t>
            </a:fld>
            <a:endParaRPr lang="en-US" dirty="0"/>
          </a:p>
        </p:txBody>
      </p:sp>
    </p:spTree>
    <p:extLst>
      <p:ext uri="{BB962C8B-B14F-4D97-AF65-F5344CB8AC3E}">
        <p14:creationId xmlns:p14="http://schemas.microsoft.com/office/powerpoint/2010/main" val="1289850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306388"/>
            <a:ext cx="1301750" cy="731837"/>
          </a:xfrm>
        </p:spPr>
      </p:sp>
      <p:sp>
        <p:nvSpPr>
          <p:cNvPr id="3" name="Notes Placeholder 2"/>
          <p:cNvSpPr>
            <a:spLocks noGrp="1"/>
          </p:cNvSpPr>
          <p:nvPr>
            <p:ph type="body" idx="1"/>
          </p:nvPr>
        </p:nvSpPr>
        <p:spPr>
          <a:xfrm>
            <a:off x="709930" y="1128706"/>
            <a:ext cx="5679440" cy="814424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Resilience hubs are built and controlled by the community and serve the community’s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Through its foundational areas, the hub addresses the social determinants of health through everyday community support, during disruptions, and during recovery.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The hub builds resilience by providing services to those at greatest risk. This can be realized by collocating a hub with an existing clinic, having a clinic satellite office, or leveraging safety net health centers, which are often places that people naturally turn to during crises and are well-versed in targeted outreach. A public health presence can also take the form of a satellite office for local community engagement such as immunization or maternal child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panose="020F0502020204030204" pitchFamily="34" charset="0"/>
                <a:cs typeface="Times New Roman" panose="02020603050405020304" pitchFamily="18" charset="0"/>
              </a:rPr>
              <a:t>*CLICK*</a:t>
            </a:r>
            <a:endParaRPr lang="en-US"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The hub also serves the community during times of disruption. Examples might include serving as a mass testing or vaccination site, being a clean air shelter, or serving as a staging point for distribution of resources. This requires integration into local emergency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Finally, the hub brings in state and local government services to help transform the surrounding community, and provide service access to historically underserved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Government agencies can address the social determinants of health and build resilience to climate change by supporting but not </a:t>
            </a:r>
            <a:r>
              <a:rPr lang="en-US" b="1" dirty="0">
                <a:ea typeface="Calibri" panose="020F0502020204030204" pitchFamily="34" charset="0"/>
                <a:cs typeface="Times New Roman" panose="02020603050405020304" pitchFamily="18" charset="0"/>
              </a:rPr>
              <a:t>dictating</a:t>
            </a:r>
            <a:r>
              <a:rPr lang="en-US" b="0" dirty="0">
                <a:ea typeface="Calibri" panose="020F0502020204030204" pitchFamily="34" charset="0"/>
                <a:cs typeface="Times New Roman" panose="02020603050405020304" pitchFamily="18" charset="0"/>
              </a:rPr>
              <a:t> a community-owned, community led hub.</a:t>
            </a:r>
            <a:r>
              <a:rPr lang="en-US" dirty="0">
                <a:ea typeface="Calibri" panose="020F0502020204030204" pitchFamily="34" charset="0"/>
                <a:cs typeface="Times New Roman" panose="02020603050405020304" pitchFamily="18" charset="0"/>
              </a:rPr>
              <a:t> I’ll spend the remainder of this presentation outlining an exciting new collaboration between the US Departments of Housing and Urban Development (or HUD), and Health and Human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13</a:t>
            </a:fld>
            <a:endParaRPr lang="en-US"/>
          </a:p>
        </p:txBody>
      </p:sp>
    </p:spTree>
    <p:extLst>
      <p:ext uri="{BB962C8B-B14F-4D97-AF65-F5344CB8AC3E}">
        <p14:creationId xmlns:p14="http://schemas.microsoft.com/office/powerpoint/2010/main" val="2286459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HUD has embraced an ambitious shift on spending and policies favoring zero-carbon energy, and on addressing climate and environmental justice issues in each of its program offices. These are outlined in HUD’s strategic plan, to advance sustainable communities by strengthening climate resilience and energy efficiency, promoting environmental justice, and recognizing housing’s role as essential to health; </a:t>
            </a:r>
            <a:r>
              <a:rPr lang="en-US" u="sng" dirty="0"/>
              <a:t>and</a:t>
            </a:r>
            <a:r>
              <a:rPr lang="en-US" dirty="0"/>
              <a:t> in HUD’s climate action plan to reduce the agency’s footprint and advance the building of more resilient, equitable, efficient, and sustainable housing infrastructure. </a:t>
            </a:r>
          </a:p>
        </p:txBody>
      </p:sp>
      <p:sp>
        <p:nvSpPr>
          <p:cNvPr id="4" name="Slide Number Placeholder 3"/>
          <p:cNvSpPr>
            <a:spLocks noGrp="1"/>
          </p:cNvSpPr>
          <p:nvPr>
            <p:ph type="sldNum" sz="quarter" idx="5"/>
          </p:nvPr>
        </p:nvSpPr>
        <p:spPr/>
        <p:txBody>
          <a:bodyPr/>
          <a:lstStyle/>
          <a:p>
            <a:fld id="{180E00C5-D18A-4FBB-B347-8B41F86CA479}" type="slidenum">
              <a:rPr lang="en-US" smtClean="0"/>
              <a:t>14</a:t>
            </a:fld>
            <a:endParaRPr lang="en-US"/>
          </a:p>
        </p:txBody>
      </p:sp>
    </p:spTree>
    <p:extLst>
      <p:ext uri="{BB962C8B-B14F-4D97-AF65-F5344CB8AC3E}">
        <p14:creationId xmlns:p14="http://schemas.microsoft.com/office/powerpoint/2010/main" val="410236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Predating HUD’s climate action strategy was the Promise Zone initiative, launched during the Obama Administration, targeted to high poverty urban, rural, and tribal communities. </a:t>
            </a:r>
          </a:p>
          <a:p>
            <a:endParaRPr lang="en-US" dirty="0"/>
          </a:p>
          <a:p>
            <a:r>
              <a:rPr lang="en-US" dirty="0"/>
              <a:t>The Promise Zone </a:t>
            </a:r>
            <a:r>
              <a:rPr lang="en-US" b="1" dirty="0"/>
              <a:t>supports</a:t>
            </a:r>
            <a:r>
              <a:rPr lang="en-US" dirty="0"/>
              <a:t>…not leads but </a:t>
            </a:r>
            <a:r>
              <a:rPr lang="en-US" b="1" dirty="0"/>
              <a:t>supports</a:t>
            </a:r>
            <a:r>
              <a:rPr lang="en-US" dirty="0"/>
              <a:t>…applicant communities for 10-years, and supports 22 communities and numerous finalist communities.</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15</a:t>
            </a:fld>
            <a:endParaRPr lang="en-US"/>
          </a:p>
        </p:txBody>
      </p:sp>
    </p:spTree>
    <p:extLst>
      <p:ext uri="{BB962C8B-B14F-4D97-AF65-F5344CB8AC3E}">
        <p14:creationId xmlns:p14="http://schemas.microsoft.com/office/powerpoint/2010/main" val="418069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515938"/>
            <a:ext cx="3111500" cy="1751012"/>
          </a:xfrm>
        </p:spPr>
      </p:sp>
      <p:sp>
        <p:nvSpPr>
          <p:cNvPr id="3" name="Notes Placeholder 2"/>
          <p:cNvSpPr>
            <a:spLocks noGrp="1"/>
          </p:cNvSpPr>
          <p:nvPr>
            <p:ph type="body" idx="1"/>
          </p:nvPr>
        </p:nvSpPr>
        <p:spPr>
          <a:xfrm>
            <a:off x="709930" y="2570645"/>
            <a:ext cx="5679440" cy="5776185"/>
          </a:xfrm>
        </p:spPr>
        <p:txBody>
          <a:bodyPr/>
          <a:lstStyle/>
          <a:p>
            <a:r>
              <a:rPr lang="en-US" dirty="0"/>
              <a:t>The Promise Zone follows a place based and collective impact model, supporting a local coalition with goals of economic development, improving educational opportunities, reducing crime, and leveraging private investment to improve the quality of life for all. Promise Zones accomplish this through intensive in-person technical assistance and bringing the </a:t>
            </a:r>
            <a:r>
              <a:rPr lang="en-US" u="sng" dirty="0"/>
              <a:t>power of convening</a:t>
            </a:r>
            <a:r>
              <a:rPr lang="en-US" dirty="0"/>
              <a:t>. Each promise zone brings an experienced program liaison, and several </a:t>
            </a:r>
            <a:r>
              <a:rPr lang="en-US" dirty="0" err="1"/>
              <a:t>Americorps</a:t>
            </a:r>
            <a:r>
              <a:rPr lang="en-US" dirty="0"/>
              <a:t> Vista staff, all of whom are assigned to and dedicated to a specific Promise Zone. Their duties include coordination and convening, both across local agencies and NGOs but also state and federal government and academia. Each Promise Zone therefore has dedicated staff for community organizing and coordination, for finding grant and other funding opportunities, for facilitating connections across government; they bring the power of convening and collective impact to their assigned communities. </a:t>
            </a:r>
          </a:p>
          <a:p>
            <a:endParaRPr lang="en-US" dirty="0"/>
          </a:p>
          <a:p>
            <a:r>
              <a:rPr lang="en-US" dirty="0"/>
              <a:t>And so we reached a perfect alignment of goals of HHS and HUD in the context of climate change—using a collective impact model and the power of convening to support resilience of a vulnerable community.</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16</a:t>
            </a:fld>
            <a:endParaRPr lang="en-US"/>
          </a:p>
        </p:txBody>
      </p:sp>
    </p:spTree>
    <p:extLst>
      <p:ext uri="{BB962C8B-B14F-4D97-AF65-F5344CB8AC3E}">
        <p14:creationId xmlns:p14="http://schemas.microsoft.com/office/powerpoint/2010/main" val="3873890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4516676"/>
            <a:ext cx="5679440" cy="4580432"/>
          </a:xfrm>
        </p:spPr>
        <p:txBody>
          <a:bodyPr/>
          <a:lstStyle/>
          <a:p>
            <a:pPr marL="91576" indent="0" defTabSz="941923">
              <a:defRPr/>
            </a:pPr>
            <a:r>
              <a:rPr lang="en-US" b="0" dirty="0"/>
              <a:t>Our pilot resilience hub is centered at La Familia Counseling Center in Sacramento, California. For more than 40 years, they’ve provided counseling, job training and placement, parenting, and health services programs to assist at-risk youth and disadvantaged families in a historically underserved community. La Familia also has a long history of partnering with city government, serving as a trusted site for delivery of needed services; for example, La Familia pivoted to respond to the shocks of the COVID-19 pandemic, serving as a testing and vaccination site and providing food assistance. </a:t>
            </a:r>
          </a:p>
          <a:p>
            <a:pPr marL="91576" indent="0" defTabSz="941923">
              <a:defRPr/>
            </a:pPr>
            <a:endParaRPr lang="en-US" b="0" dirty="0"/>
          </a:p>
          <a:p>
            <a:pPr marL="91576" indent="0" defTabSz="941923">
              <a:defRPr/>
            </a:pPr>
            <a:r>
              <a:rPr lang="en-US" b="0" dirty="0"/>
              <a:t>Sacramento is no stranger to climate-related emergencies, including floods, and also poor air quality from wildfire smoke. La Familia is within the HUD Sacramento Promise zone, and our efforts over two years have been an intentional decision to preposition financial and technical resources to build community resilience to the health impacts of climate change.</a:t>
            </a:r>
          </a:p>
          <a:p>
            <a:pPr marL="91576" indent="0" defTabSz="941923">
              <a:defRPr/>
            </a:pPr>
            <a:endParaRPr lang="en-US" b="0" dirty="0">
              <a:solidFill>
                <a:srgbClr val="7B4B9E"/>
              </a:solidFill>
            </a:endParaRPr>
          </a:p>
        </p:txBody>
      </p:sp>
      <p:sp>
        <p:nvSpPr>
          <p:cNvPr id="4" name="Slide Number Placeholder 3"/>
          <p:cNvSpPr>
            <a:spLocks noGrp="1"/>
          </p:cNvSpPr>
          <p:nvPr>
            <p:ph type="sldNum" sz="quarter" idx="5"/>
          </p:nvPr>
        </p:nvSpPr>
        <p:spPr/>
        <p:txBody>
          <a:bodyPr/>
          <a:lstStyle/>
          <a:p>
            <a:fld id="{180E00C5-D18A-4FBB-B347-8B41F86CA479}" type="slidenum">
              <a:rPr lang="en-US" smtClean="0"/>
              <a:t>17</a:t>
            </a:fld>
            <a:endParaRPr lang="en-US"/>
          </a:p>
        </p:txBody>
      </p:sp>
    </p:spTree>
    <p:extLst>
      <p:ext uri="{BB962C8B-B14F-4D97-AF65-F5344CB8AC3E}">
        <p14:creationId xmlns:p14="http://schemas.microsoft.com/office/powerpoint/2010/main" val="152694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422275"/>
            <a:ext cx="3662363" cy="2060575"/>
          </a:xfrm>
        </p:spPr>
      </p:sp>
      <p:sp>
        <p:nvSpPr>
          <p:cNvPr id="3" name="Notes Placeholder 2"/>
          <p:cNvSpPr>
            <a:spLocks noGrp="1"/>
          </p:cNvSpPr>
          <p:nvPr>
            <p:ph type="body" idx="1"/>
          </p:nvPr>
        </p:nvSpPr>
        <p:spPr>
          <a:xfrm>
            <a:off x="709930" y="2844918"/>
            <a:ext cx="5679440" cy="5712927"/>
          </a:xfrm>
        </p:spPr>
        <p:txBody>
          <a:bodyPr/>
          <a:lstStyle/>
          <a:p>
            <a:r>
              <a:rPr lang="en-US" dirty="0"/>
              <a:t>La Familia’s goals for building resilience are an excellent match to the resilience hub framework. La Familia is already a trusted fixture in their community, delivering year round services matched to the needs of the community. They plan to expand their behavioral health services, and they also plan to increase their health and public health footprint by incorporating a satellite office of a partner FQHC. They also plan to increase their employment, internship, education, and workforce skill building programs; for example, the neighborhood has an enormous number of vehicle servicing shops, and La Familia is interested in building workforce capacity for servicing zero emissions vehicles. As another example, La Familia is interested in using young people to help prepare their community for emergencies, a “youth resilience corps” for building neighborhood cohesion and preparedness.</a:t>
            </a:r>
          </a:p>
          <a:p>
            <a:endParaRPr lang="en-US" dirty="0"/>
          </a:p>
          <a:p>
            <a:r>
              <a:rPr lang="en-US" dirty="0"/>
              <a:t>La Familia has also prioritized the expansion of their own emergency preparedness capacity—they are interested in power solutions, in being capable of serving as an emergency shelter for extreme temperature or poor air quality events, for building out broadband access and food storage and preparation capacity.</a:t>
            </a:r>
          </a:p>
        </p:txBody>
      </p:sp>
      <p:sp>
        <p:nvSpPr>
          <p:cNvPr id="4" name="Slide Number Placeholder 3"/>
          <p:cNvSpPr>
            <a:spLocks noGrp="1"/>
          </p:cNvSpPr>
          <p:nvPr>
            <p:ph type="sldNum" sz="quarter" idx="5"/>
          </p:nvPr>
        </p:nvSpPr>
        <p:spPr/>
        <p:txBody>
          <a:bodyPr/>
          <a:lstStyle/>
          <a:p>
            <a:fld id="{180E00C5-D18A-4FBB-B347-8B41F86CA479}" type="slidenum">
              <a:rPr lang="en-US" smtClean="0"/>
              <a:t>18</a:t>
            </a:fld>
            <a:endParaRPr lang="en-US"/>
          </a:p>
        </p:txBody>
      </p:sp>
    </p:spTree>
    <p:extLst>
      <p:ext uri="{BB962C8B-B14F-4D97-AF65-F5344CB8AC3E}">
        <p14:creationId xmlns:p14="http://schemas.microsoft.com/office/powerpoint/2010/main" val="333497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504825"/>
            <a:ext cx="2816225" cy="1584325"/>
          </a:xfrm>
        </p:spPr>
      </p:sp>
      <p:sp>
        <p:nvSpPr>
          <p:cNvPr id="3" name="Notes Placeholder 2"/>
          <p:cNvSpPr>
            <a:spLocks noGrp="1"/>
          </p:cNvSpPr>
          <p:nvPr>
            <p:ph type="body" idx="1"/>
          </p:nvPr>
        </p:nvSpPr>
        <p:spPr>
          <a:xfrm>
            <a:off x="709930" y="2547198"/>
            <a:ext cx="5679440" cy="5459663"/>
          </a:xfrm>
        </p:spPr>
        <p:txBody>
          <a:bodyPr/>
          <a:lstStyle/>
          <a:p>
            <a:r>
              <a:rPr lang="en-US" dirty="0"/>
              <a:t>HUD and HHS have used a “stone soup” approach to bring in partners, to identify opportunities, to convene meetings with key government officials and funders. And La Familia is well on their way to being a fully capability resilience hub. Last September we held our second annual convening meeting, including city elected officials, HUD, and HHS representatives. La Familia is breaking ground next month on a new facility across the street from its main campus to house the expanded community services and emergency preparedness functions previously described. They received a $5M grant last November from the California Department of Food and Agriculture to help fund construction of this center. We are convening with the Office of the Governor’s “California Volunteers” program to identify options for making a sustainable youth climate resilience training program.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are getting attention. We are working through an initial request from elected officials and local CBOs to help support the development of a second resilience hub in the Sacramento promise zone.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defTabSz="924367">
              <a:defRPr/>
            </a:pPr>
            <a:r>
              <a:rPr lang="en-US" dirty="0"/>
              <a:t>There are many good directions that La Familia would like continue, and HUD and HHS are pleased to bring the power of convening to support them. However, it would be disingenuous to take too much credit—this is a community led, community owned venture, with partners from the private sector, city, county, state and federal government and academia, all working to bring resources to address the social determinants of health and build climate resilience in the La Familia neighborhood. </a:t>
            </a:r>
          </a:p>
          <a:p>
            <a:pPr defTabSz="924367">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19</a:t>
            </a:fld>
            <a:endParaRPr lang="en-US"/>
          </a:p>
        </p:txBody>
      </p:sp>
    </p:spTree>
    <p:extLst>
      <p:ext uri="{BB962C8B-B14F-4D97-AF65-F5344CB8AC3E}">
        <p14:creationId xmlns:p14="http://schemas.microsoft.com/office/powerpoint/2010/main" val="88192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E00C5-D18A-4FBB-B347-8B41F86CA479}" type="slidenum">
              <a:rPr lang="en-US" smtClean="0"/>
              <a:t>2</a:t>
            </a:fld>
            <a:endParaRPr lang="en-US"/>
          </a:p>
        </p:txBody>
      </p:sp>
    </p:spTree>
    <p:extLst>
      <p:ext uri="{BB962C8B-B14F-4D97-AF65-F5344CB8AC3E}">
        <p14:creationId xmlns:p14="http://schemas.microsoft.com/office/powerpoint/2010/main" val="989837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600" dirty="0"/>
              <a:t>Let me end by highlighting an HHS climate and health resource. Please consider signing up for the monthly Climate and Health Outlook produced by the HHS Office of Climate Change and Health Equity. The Outlook was created to inform health professionals and the public on how our health may be affected in the coming months by climate events, and to provide resources for proactive action. It’s easy to sign up, just email </a:t>
            </a:r>
            <a:r>
              <a:rPr lang="en-US" sz="1600" dirty="0">
                <a:hlinkClick r:id="rId3"/>
              </a:rPr>
              <a:t>ocche@hhs.gov</a:t>
            </a:r>
            <a:r>
              <a:rPr lang="en-US" sz="1600" dirty="0"/>
              <a:t> to be added to their distribution list.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20</a:t>
            </a:fld>
            <a:endParaRPr lang="en-US"/>
          </a:p>
        </p:txBody>
      </p:sp>
    </p:spTree>
    <p:extLst>
      <p:ext uri="{BB962C8B-B14F-4D97-AF65-F5344CB8AC3E}">
        <p14:creationId xmlns:p14="http://schemas.microsoft.com/office/powerpoint/2010/main" val="2890742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21</a:t>
            </a:fld>
            <a:endParaRPr lang="en-US"/>
          </a:p>
        </p:txBody>
      </p:sp>
    </p:spTree>
    <p:extLst>
      <p:ext uri="{BB962C8B-B14F-4D97-AF65-F5344CB8AC3E}">
        <p14:creationId xmlns:p14="http://schemas.microsoft.com/office/powerpoint/2010/main" val="2465888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E00C5-D18A-4FBB-B347-8B41F86CA479}" type="slidenum">
              <a:rPr lang="en-US" smtClean="0"/>
              <a:t>22</a:t>
            </a:fld>
            <a:endParaRPr lang="en-US"/>
          </a:p>
        </p:txBody>
      </p:sp>
    </p:spTree>
    <p:extLst>
      <p:ext uri="{BB962C8B-B14F-4D97-AF65-F5344CB8AC3E}">
        <p14:creationId xmlns:p14="http://schemas.microsoft.com/office/powerpoint/2010/main" val="1473905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367" rtl="0" eaLnBrk="1" fontAlgn="auto" latinLnBrk="0" hangingPunct="1">
              <a:lnSpc>
                <a:spcPct val="100000"/>
              </a:lnSpc>
              <a:spcBef>
                <a:spcPts val="0"/>
              </a:spcBef>
              <a:spcAft>
                <a:spcPts val="0"/>
              </a:spcAft>
              <a:buClrTx/>
              <a:buSzTx/>
              <a:buFontTx/>
              <a:buNone/>
              <a:tabLst/>
              <a:defRPr/>
            </a:pPr>
            <a:r>
              <a:rPr lang="en-US" dirty="0"/>
              <a:t>Shown here is a QR code linking to our article currently in press describing our model for building health equity into a climate resilience hub.</a:t>
            </a:r>
          </a:p>
          <a:p>
            <a:pPr defTabSz="924367">
              <a:defRPr/>
            </a:pPr>
            <a:endParaRPr lang="en-US" dirty="0"/>
          </a:p>
          <a:p>
            <a:pPr defTabSz="924367">
              <a:defRPr/>
            </a:pPr>
            <a:r>
              <a:rPr lang="en-US" dirty="0"/>
              <a:t>And with that, I thank you for your attention. </a:t>
            </a:r>
          </a:p>
        </p:txBody>
      </p:sp>
      <p:sp>
        <p:nvSpPr>
          <p:cNvPr id="4" name="Slide Number Placeholder 3"/>
          <p:cNvSpPr>
            <a:spLocks noGrp="1"/>
          </p:cNvSpPr>
          <p:nvPr>
            <p:ph type="sldNum" sz="quarter" idx="5"/>
          </p:nvPr>
        </p:nvSpPr>
        <p:spPr/>
        <p:txBody>
          <a:bodyPr/>
          <a:lstStyle/>
          <a:p>
            <a:fld id="{180E00C5-D18A-4FBB-B347-8B41F86CA479}" type="slidenum">
              <a:rPr lang="en-US" smtClean="0"/>
              <a:t>23</a:t>
            </a:fld>
            <a:endParaRPr lang="en-US"/>
          </a:p>
        </p:txBody>
      </p:sp>
    </p:spTree>
    <p:extLst>
      <p:ext uri="{BB962C8B-B14F-4D97-AF65-F5344CB8AC3E}">
        <p14:creationId xmlns:p14="http://schemas.microsoft.com/office/powerpoint/2010/main" val="414372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E00C5-D18A-4FBB-B347-8B41F86CA479}" type="slidenum">
              <a:rPr lang="en-US" smtClean="0"/>
              <a:t>3</a:t>
            </a:fld>
            <a:endParaRPr lang="en-US"/>
          </a:p>
        </p:txBody>
      </p:sp>
    </p:spTree>
    <p:extLst>
      <p:ext uri="{BB962C8B-B14F-4D97-AF65-F5344CB8AC3E}">
        <p14:creationId xmlns:p14="http://schemas.microsoft.com/office/powerpoint/2010/main" val="302659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1338" y="481013"/>
            <a:ext cx="3651250" cy="2054225"/>
          </a:xfrm>
        </p:spPr>
      </p:sp>
      <p:sp>
        <p:nvSpPr>
          <p:cNvPr id="3" name="Notes Placeholder 2"/>
          <p:cNvSpPr>
            <a:spLocks noGrp="1"/>
          </p:cNvSpPr>
          <p:nvPr>
            <p:ph type="body" idx="1"/>
          </p:nvPr>
        </p:nvSpPr>
        <p:spPr>
          <a:xfrm>
            <a:off x="709930" y="2711573"/>
            <a:ext cx="5679440" cy="6373812"/>
          </a:xfrm>
        </p:spPr>
        <p:txBody>
          <a:bodyPr/>
          <a:lstStyle/>
          <a:p>
            <a:r>
              <a:rPr lang="en-US" dirty="0"/>
              <a:t>President Biden has referred to climate change as an existential threat. A cycle of increasing atmospheric CO2, resulting in rising temperatures, more extreme weather, and sea level rise results in broad human health impacts: </a:t>
            </a:r>
          </a:p>
          <a:p>
            <a:pPr marL="285750" indent="-285750">
              <a:buFont typeface="Arial" panose="020B0604020202020204" pitchFamily="34" charset="0"/>
              <a:buChar char="•"/>
            </a:pPr>
            <a:r>
              <a:rPr lang="en-US" dirty="0"/>
              <a:t>Increased air pollution, exacerbating asthma and cardiovascular disease</a:t>
            </a:r>
          </a:p>
          <a:p>
            <a:pPr marL="285750" indent="-285750">
              <a:buFont typeface="Arial" panose="020B0604020202020204" pitchFamily="34" charset="0"/>
              <a:buChar char="•"/>
            </a:pPr>
            <a:r>
              <a:rPr lang="en-US" dirty="0"/>
              <a:t>Changes in vector ecology including expanded ranges of diseases such as Lyme and West Nile</a:t>
            </a:r>
          </a:p>
          <a:p>
            <a:pPr marL="285750" indent="-285750">
              <a:buFont typeface="Arial" panose="020B0604020202020204" pitchFamily="34" charset="0"/>
              <a:buChar char="•"/>
            </a:pPr>
            <a:r>
              <a:rPr lang="en-US" dirty="0"/>
              <a:t>Increasing allergens such as pollen and mold</a:t>
            </a:r>
          </a:p>
          <a:p>
            <a:pPr marL="285750" indent="-285750">
              <a:buFont typeface="Arial" panose="020B0604020202020204" pitchFamily="34" charset="0"/>
              <a:buChar char="•"/>
            </a:pPr>
            <a:r>
              <a:rPr lang="en-US" dirty="0"/>
              <a:t>Changes to the supply and quality of water and food, resulting in increase incidence of food and waterborne diseases, malnutrition, and diarrheal diseases</a:t>
            </a:r>
          </a:p>
          <a:p>
            <a:pPr marL="285750" indent="-285750">
              <a:buFont typeface="Arial" panose="020B0604020202020204" pitchFamily="34" charset="0"/>
              <a:buChar char="•"/>
            </a:pPr>
            <a:r>
              <a:rPr lang="en-US" dirty="0"/>
              <a:t>Environmental degradation such as desertification and sea water inundation resulting in crop failure, forced migration, civil conflict, and mental health problems</a:t>
            </a:r>
          </a:p>
          <a:p>
            <a:pPr marL="285750" indent="-285750">
              <a:buFont typeface="Arial" panose="020B0604020202020204" pitchFamily="34" charset="0"/>
              <a:buChar char="•"/>
            </a:pPr>
            <a:r>
              <a:rPr lang="en-US" dirty="0"/>
              <a:t>And of course, extreme heat, resulting in heat illness and cardiovascular failure</a:t>
            </a:r>
          </a:p>
          <a:p>
            <a:endParaRPr lang="en-US" dirty="0"/>
          </a:p>
          <a:p>
            <a:r>
              <a:rPr lang="en-US" dirty="0"/>
              <a:t>Everyone is exposed to the health risks associated with climate change. Quoting the United Nations Sustainable Development Goals: “t</a:t>
            </a:r>
            <a:r>
              <a:rPr lang="en-US" b="0" i="0" dirty="0">
                <a:effectLst/>
              </a:rPr>
              <a:t>he impacts of climate change will not be borne equally or fairly, between rich and poor, women and men, and older and younger generations.”</a:t>
            </a: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a:t>
            </a:fld>
            <a:endParaRPr lang="en-US"/>
          </a:p>
        </p:txBody>
      </p:sp>
    </p:spTree>
    <p:extLst>
      <p:ext uri="{BB962C8B-B14F-4D97-AF65-F5344CB8AC3E}">
        <p14:creationId xmlns:p14="http://schemas.microsoft.com/office/powerpoint/2010/main" val="355101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7288" y="234950"/>
            <a:ext cx="2244725" cy="1262063"/>
          </a:xfrm>
        </p:spPr>
      </p:sp>
      <p:sp>
        <p:nvSpPr>
          <p:cNvPr id="3" name="Notes Placeholder 2"/>
          <p:cNvSpPr>
            <a:spLocks noGrp="1"/>
          </p:cNvSpPr>
          <p:nvPr>
            <p:ph type="body" idx="1"/>
          </p:nvPr>
        </p:nvSpPr>
        <p:spPr>
          <a:xfrm>
            <a:off x="709930" y="1603485"/>
            <a:ext cx="5679440" cy="75463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disparity between exposure and health outcome, the question of who will </a:t>
            </a:r>
            <a:r>
              <a:rPr lang="en-US" u="sng" dirty="0"/>
              <a:t>suffer</a:t>
            </a:r>
            <a:r>
              <a:rPr lang="en-US" dirty="0"/>
              <a:t> most from the health impacts of climate change, is rooted in the social determinants of health. The CDC defines the Social Determinants of Health as the nonmedical factors that influence health outcomes. They are the conditions in which people are born, grow, work, live, and age, and the wider set of forces and daily systems shaping the conditions of daily life. These include economic policies and systems, development agendas, social norms, social policies, racism, and political systems. You might have heard other summary examples of the social determinants of health, such as how the zip code in which a person is born in is a better predictor of health outcomes than genetics or even access to healthcare services.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Healthy People 2030 highlights the social determinants of health across 5 broad categories: health care access and quality, the neighborhood and the built environment, social and community context, economic stability, and education access and quality. Addressing the social determinants of health is a key priority of the US Department of Health and Human Services. </a:t>
            </a:r>
          </a:p>
        </p:txBody>
      </p:sp>
      <p:sp>
        <p:nvSpPr>
          <p:cNvPr id="4" name="Slide Number Placeholder 3"/>
          <p:cNvSpPr>
            <a:spLocks noGrp="1"/>
          </p:cNvSpPr>
          <p:nvPr>
            <p:ph type="sldNum" sz="quarter" idx="5"/>
          </p:nvPr>
        </p:nvSpPr>
        <p:spPr/>
        <p:txBody>
          <a:bodyPr/>
          <a:lstStyle/>
          <a:p>
            <a:fld id="{180E00C5-D18A-4FBB-B347-8B41F86CA479}" type="slidenum">
              <a:rPr lang="en-US" smtClean="0"/>
              <a:t>5</a:t>
            </a:fld>
            <a:endParaRPr lang="en-US"/>
          </a:p>
        </p:txBody>
      </p:sp>
    </p:spTree>
    <p:extLst>
      <p:ext uri="{BB962C8B-B14F-4D97-AF65-F5344CB8AC3E}">
        <p14:creationId xmlns:p14="http://schemas.microsoft.com/office/powerpoint/2010/main" val="54441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0925" y="306388"/>
            <a:ext cx="2455863" cy="1381125"/>
          </a:xfrm>
        </p:spPr>
      </p:sp>
      <p:sp>
        <p:nvSpPr>
          <p:cNvPr id="3" name="Notes Placeholder 2"/>
          <p:cNvSpPr>
            <a:spLocks noGrp="1"/>
          </p:cNvSpPr>
          <p:nvPr>
            <p:ph type="body" idx="1"/>
          </p:nvPr>
        </p:nvSpPr>
        <p:spPr>
          <a:xfrm>
            <a:off x="709930" y="1855537"/>
            <a:ext cx="5679440" cy="6467847"/>
          </a:xfrm>
        </p:spPr>
        <p:txBody>
          <a:bodyPr/>
          <a:lstStyle/>
          <a:p>
            <a:r>
              <a:rPr lang="en-US" dirty="0"/>
              <a:t>The social determinants of health are similarly linked to climate-related vulnerability. </a:t>
            </a:r>
          </a:p>
          <a:p>
            <a:endParaRPr lang="en-US" dirty="0"/>
          </a:p>
          <a:p>
            <a:r>
              <a:rPr lang="en-US" dirty="0"/>
              <a:t>Who lives near sources of air pollution? Who lives near major roads and highways exposing them to high concentrations of diesel combustion, thereby increasing risk of asthma? Who lives in flood prone housing that harbors mold and other allergens? And then there is of course the question of capacity to participate in decision making. Those with the fewest resources are typically those with the least amount of social and political capital, and with the least amount of control over decisions made about their environment. </a:t>
            </a:r>
          </a:p>
          <a:p>
            <a:endParaRPr lang="en-US" dirty="0"/>
          </a:p>
          <a:p>
            <a:r>
              <a:rPr lang="en-US" dirty="0"/>
              <a:t>It is the neighborhood and the community that largely determine the environmental stressors and the mitigating factors that determine climate vulnerability. And disparities in these neighborhood and community factors therefore create unequal climate vulnerability. </a:t>
            </a:r>
          </a:p>
        </p:txBody>
      </p:sp>
      <p:sp>
        <p:nvSpPr>
          <p:cNvPr id="4" name="Slide Number Placeholder 3"/>
          <p:cNvSpPr>
            <a:spLocks noGrp="1"/>
          </p:cNvSpPr>
          <p:nvPr>
            <p:ph type="sldNum" sz="quarter" idx="5"/>
          </p:nvPr>
        </p:nvSpPr>
        <p:spPr/>
        <p:txBody>
          <a:bodyPr/>
          <a:lstStyle/>
          <a:p>
            <a:fld id="{180E00C5-D18A-4FBB-B347-8B41F86CA479}" type="slidenum">
              <a:rPr lang="en-US" smtClean="0"/>
              <a:t>6</a:t>
            </a:fld>
            <a:endParaRPr lang="en-US"/>
          </a:p>
        </p:txBody>
      </p:sp>
    </p:spTree>
    <p:extLst>
      <p:ext uri="{BB962C8B-B14F-4D97-AF65-F5344CB8AC3E}">
        <p14:creationId xmlns:p14="http://schemas.microsoft.com/office/powerpoint/2010/main" val="205723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that chronic conditions like diabetes, obesity, hypertension, cardiovascular disease, and respiratory disease contribute to poor outcomes from COVID-19. We also know that those underlying chronic diseases contribute to poor outcomes from climate change related extreme weather events such as heat waves, floods, and wildfire smoke. </a:t>
            </a:r>
          </a:p>
          <a:p>
            <a:endParaRPr lang="en-US" dirty="0"/>
          </a:p>
          <a:p>
            <a:r>
              <a:rPr lang="en-US" dirty="0"/>
              <a:t>Societal factors and the environment in which we are born, work, live, and age contribute to chronic conditions that determine outcomes from multiple risks, whether those risks are COVID-19 or whether they are climate change related. </a:t>
            </a:r>
          </a:p>
        </p:txBody>
      </p:sp>
      <p:sp>
        <p:nvSpPr>
          <p:cNvPr id="4" name="Slide Number Placeholder 3"/>
          <p:cNvSpPr>
            <a:spLocks noGrp="1"/>
          </p:cNvSpPr>
          <p:nvPr>
            <p:ph type="sldNum" sz="quarter" idx="5"/>
          </p:nvPr>
        </p:nvSpPr>
        <p:spPr/>
        <p:txBody>
          <a:bodyPr/>
          <a:lstStyle/>
          <a:p>
            <a:fld id="{180E00C5-D18A-4FBB-B347-8B41F86CA479}" type="slidenum">
              <a:rPr lang="en-US" smtClean="0"/>
              <a:t>7</a:t>
            </a:fld>
            <a:endParaRPr lang="en-US"/>
          </a:p>
        </p:txBody>
      </p:sp>
    </p:spTree>
    <p:extLst>
      <p:ext uri="{BB962C8B-B14F-4D97-AF65-F5344CB8AC3E}">
        <p14:creationId xmlns:p14="http://schemas.microsoft.com/office/powerpoint/2010/main" val="48302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health outcome disparities are a product of social determinants of health, it follows that effective solutions targeting the social determinants of health need to be </a:t>
            </a:r>
            <a:r>
              <a:rPr lang="en-US" u="sng" dirty="0"/>
              <a:t>locally</a:t>
            </a:r>
            <a:r>
              <a:rPr lang="en-US" dirty="0"/>
              <a:t> designed and locally managed.</a:t>
            </a:r>
          </a:p>
          <a:p>
            <a:pPr marL="0" marR="0">
              <a:spcBef>
                <a:spcPts val="0"/>
              </a:spcBef>
              <a:spcAft>
                <a:spcPts val="800"/>
              </a:spcAft>
            </a:pPr>
            <a:endParaRPr lang="en-US" dirty="0">
              <a:effectLst/>
              <a:ea typeface="Calibri" panose="020F0502020204030204" pitchFamily="34" charset="0"/>
            </a:endParaRPr>
          </a:p>
          <a:p>
            <a:pPr marL="0" marR="0">
              <a:spcBef>
                <a:spcPts val="0"/>
              </a:spcBef>
              <a:spcAft>
                <a:spcPts val="800"/>
              </a:spcAft>
            </a:pPr>
            <a:r>
              <a:rPr lang="en-US" dirty="0">
                <a:effectLst/>
                <a:ea typeface="Calibri" panose="020F0502020204030204" pitchFamily="34" charset="0"/>
              </a:rPr>
              <a:t>Indeed, first on the list of the 2021 Presidential COVID-19 Health Equity Task Force’s list of recommendations is to invest in </a:t>
            </a:r>
            <a:r>
              <a:rPr lang="en-US" u="sng" dirty="0">
                <a:effectLst/>
                <a:ea typeface="Calibri" panose="020F0502020204030204" pitchFamily="34" charset="0"/>
              </a:rPr>
              <a:t>community-led solutions </a:t>
            </a:r>
            <a:r>
              <a:rPr lang="en-US" dirty="0">
                <a:effectLst/>
                <a:ea typeface="Calibri" panose="020F0502020204030204" pitchFamily="34" charset="0"/>
              </a:rPr>
              <a:t>to address health equity with </a:t>
            </a:r>
            <a:r>
              <a:rPr lang="en-US" u="sng" dirty="0">
                <a:effectLst/>
                <a:ea typeface="Calibri" panose="020F0502020204030204" pitchFamily="34" charset="0"/>
              </a:rPr>
              <a:t>flexible funding options</a:t>
            </a:r>
            <a:r>
              <a:rPr lang="en-US" dirty="0">
                <a:effectLst/>
                <a:ea typeface="Calibri" panose="020F0502020204030204" pitchFamily="34" charset="0"/>
              </a:rPr>
              <a:t> to address the specific needs of the community.</a:t>
            </a:r>
            <a:r>
              <a:rPr lang="en-US" baseline="30000" dirty="0">
                <a:effectLst/>
                <a:ea typeface="Calibri" panose="020F0502020204030204" pitchFamily="34" charset="0"/>
              </a:rPr>
              <a:t> </a:t>
            </a:r>
            <a:endParaRPr lang="en-US" dirty="0">
              <a:effectLst/>
              <a:ea typeface="Calibri" panose="020F0502020204030204" pitchFamily="34" charset="0"/>
            </a:endParaRPr>
          </a:p>
          <a:p>
            <a:pPr marL="0" marR="0">
              <a:spcBef>
                <a:spcPts val="0"/>
              </a:spcBef>
              <a:spcAft>
                <a:spcPts val="800"/>
              </a:spcAft>
            </a:pPr>
            <a:endParaRPr lang="en-US" dirty="0">
              <a:effectLst/>
              <a:ea typeface="Calibri" panose="020F0502020204030204" pitchFamily="34" charset="0"/>
            </a:endParaRPr>
          </a:p>
          <a:p>
            <a:pPr marL="0" marR="0">
              <a:spcBef>
                <a:spcPts val="0"/>
              </a:spcBef>
              <a:spcAft>
                <a:spcPts val="800"/>
              </a:spcAft>
            </a:pPr>
            <a:r>
              <a:rPr lang="en-US" dirty="0">
                <a:effectLst/>
                <a:ea typeface="Calibri" panose="020F0502020204030204" pitchFamily="34" charset="0"/>
              </a:rPr>
              <a:t>Effective interventions must address the social determinants of health.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8</a:t>
            </a:fld>
            <a:endParaRPr lang="en-US"/>
          </a:p>
        </p:txBody>
      </p:sp>
    </p:spTree>
    <p:extLst>
      <p:ext uri="{BB962C8B-B14F-4D97-AF65-F5344CB8AC3E}">
        <p14:creationId xmlns:p14="http://schemas.microsoft.com/office/powerpoint/2010/main" val="117581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7450" y="461963"/>
            <a:ext cx="2525713" cy="1420812"/>
          </a:xfrm>
        </p:spPr>
      </p:sp>
      <p:sp>
        <p:nvSpPr>
          <p:cNvPr id="3" name="Notes Placeholder 2"/>
          <p:cNvSpPr>
            <a:spLocks noGrp="1"/>
          </p:cNvSpPr>
          <p:nvPr>
            <p:ph type="body" idx="1"/>
          </p:nvPr>
        </p:nvSpPr>
        <p:spPr>
          <a:xfrm>
            <a:off x="709930" y="2160337"/>
            <a:ext cx="5679440" cy="5799632"/>
          </a:xfrm>
        </p:spPr>
        <p:txBody>
          <a:bodyPr/>
          <a:lstStyle/>
          <a:p>
            <a:r>
              <a:rPr lang="en-US" dirty="0"/>
              <a:t>Resilience is a bit of a buzzword, and can mean different things to different agencies. Among the more common definitions of resilience is the ability of a community to bounce back after hazardous events rather than simply reacting to impacts. </a:t>
            </a:r>
          </a:p>
          <a:p>
            <a:endParaRPr lang="en-US" dirty="0"/>
          </a:p>
          <a:p>
            <a:r>
              <a:rPr lang="en-US" dirty="0"/>
              <a:t>However, that definition does not account for the underlying social determinants of health. Resilience is not simply the ability to bounce back to steady state, because we know that often that steady state is simply insufficient. Returning to an inequitable environment fails to address the health needs of the community.  </a:t>
            </a:r>
          </a:p>
          <a:p>
            <a:endParaRPr lang="en-US" dirty="0"/>
          </a:p>
          <a:p>
            <a:r>
              <a:rPr lang="en-US" dirty="0"/>
              <a:t>Consider this more holistic definition of resilience. Communities should be resilient year round, not just in the event of a major disturbance but in the face of all stressors. That is community resilience must address the social determinants of health during all times, not just during emergencies. </a:t>
            </a:r>
          </a:p>
        </p:txBody>
      </p:sp>
      <p:sp>
        <p:nvSpPr>
          <p:cNvPr id="4" name="Slide Number Placeholder 3"/>
          <p:cNvSpPr>
            <a:spLocks noGrp="1"/>
          </p:cNvSpPr>
          <p:nvPr>
            <p:ph type="sldNum" sz="quarter" idx="5"/>
          </p:nvPr>
        </p:nvSpPr>
        <p:spPr/>
        <p:txBody>
          <a:bodyPr/>
          <a:lstStyle/>
          <a:p>
            <a:fld id="{180E00C5-D18A-4FBB-B347-8B41F86CA479}" type="slidenum">
              <a:rPr lang="en-US" smtClean="0"/>
              <a:t>9</a:t>
            </a:fld>
            <a:endParaRPr lang="en-US"/>
          </a:p>
        </p:txBody>
      </p:sp>
    </p:spTree>
    <p:extLst>
      <p:ext uri="{BB962C8B-B14F-4D97-AF65-F5344CB8AC3E}">
        <p14:creationId xmlns:p14="http://schemas.microsoft.com/office/powerpoint/2010/main" val="1773777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7678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1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7262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EFE2DA-88B0-4584-AB42-8E875EA958A4}"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a:p>
        </p:txBody>
      </p:sp>
    </p:spTree>
    <p:extLst>
      <p:ext uri="{BB962C8B-B14F-4D97-AF65-F5344CB8AC3E}">
        <p14:creationId xmlns:p14="http://schemas.microsoft.com/office/powerpoint/2010/main" val="2364012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453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90742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2808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7662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1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975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776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2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86976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0" r:id="rId3"/>
    <p:sldLayoutId id="2147483673" r:id="rId4"/>
    <p:sldLayoutId id="2147483677" r:id="rId5"/>
    <p:sldLayoutId id="2147483674" r:id="rId6"/>
    <p:sldLayoutId id="2147483675" r:id="rId7"/>
    <p:sldLayoutId id="2147483676" r:id="rId8"/>
    <p:sldLayoutId id="2147483667" r:id="rId9"/>
    <p:sldLayoutId id="2147483678" r:id="rId10"/>
    <p:sldLayoutId id="2147483668"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jpe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10.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www.taylorfrancis.com/chapters/oa-edit/10.4324/9781003030720-6/resilience-hubs-kristin-baj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aylorfrancis.com/chapters/oa-edit/10.4324/9781003030720-6/resilience-hubs-kristin-baj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jpeg"/><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www.hud.gov/HUD-FY22-26-Strategic-Plan-Focus-Area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hud.gov/sites/dfiles/Main/documents/HUD-Climate-Action-Plan.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health.ucdavis.edu/news/headlines/health-and-human-services-secretary-xavier-becerra-visits-community-vaccine-clinics-in-sacramento--video/2021/05" TargetMode="Externa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mailto:ocche@hhs.gov" TargetMode="Externa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msus.cds.affinityced.com/hub.ph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dc.gov/climateandhealth/default.ht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cdc.gov/about/sdoh/"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www.cdc.gov/climateandhealth/default.htm" TargetMode="External"/><Relationship Id="rId4" Type="http://schemas.openxmlformats.org/officeDocument/2006/relationships/diagramLayout" Target="../diagrams/layout1.xml"/><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taylorfrancis.com/chapters/oa-edit/10.4324/9781003030720-6/resilience-hubs-kristin-baj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38B311-8960-944B-862B-45ACF102966D}"/>
              </a:ext>
            </a:extLst>
          </p:cNvPr>
          <p:cNvSpPr>
            <a:spLocks noGrp="1"/>
          </p:cNvSpPr>
          <p:nvPr>
            <p:ph type="ctrTitle"/>
          </p:nvPr>
        </p:nvSpPr>
        <p:spPr>
          <a:xfrm>
            <a:off x="902524" y="489513"/>
            <a:ext cx="8661400" cy="1539972"/>
          </a:xfrm>
        </p:spPr>
        <p:txBody>
          <a:bodyPr anchor="t" anchorCtr="0">
            <a:normAutofit fontScale="90000"/>
          </a:bodyPr>
          <a:lstStyle/>
          <a:p>
            <a:r>
              <a:rPr lang="en-US" sz="3600" dirty="0"/>
              <a:t>Public Health Implications of Climate Change: The Role of Youth, Mental Health, and Health Equity</a:t>
            </a:r>
          </a:p>
        </p:txBody>
      </p:sp>
      <p:sp>
        <p:nvSpPr>
          <p:cNvPr id="4" name="Text Placeholder 3">
            <a:extLst>
              <a:ext uri="{FF2B5EF4-FFF2-40B4-BE49-F238E27FC236}">
                <a16:creationId xmlns:a16="http://schemas.microsoft.com/office/drawing/2014/main" id="{D47A86FC-0C06-6746-9EF7-01F04F6842D6}"/>
              </a:ext>
            </a:extLst>
          </p:cNvPr>
          <p:cNvSpPr>
            <a:spLocks noGrp="1"/>
          </p:cNvSpPr>
          <p:nvPr>
            <p:ph type="body" sz="quarter" idx="12"/>
          </p:nvPr>
        </p:nvSpPr>
        <p:spPr/>
        <p:txBody>
          <a:bodyPr/>
          <a:lstStyle/>
          <a:p>
            <a:r>
              <a:rPr lang="en-US" dirty="0"/>
              <a:t>February 2024</a:t>
            </a:r>
          </a:p>
        </p:txBody>
      </p:sp>
      <p:pic>
        <p:nvPicPr>
          <p:cNvPr id="6" name="Picture 5" descr="A picture containing outdoor, several&#10;&#10;Description automatically generated">
            <a:extLst>
              <a:ext uri="{FF2B5EF4-FFF2-40B4-BE49-F238E27FC236}">
                <a16:creationId xmlns:a16="http://schemas.microsoft.com/office/drawing/2014/main" id="{14C5856C-6FD6-628C-CF79-93B0A03CA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6047"/>
            <a:ext cx="12192000" cy="3452440"/>
          </a:xfrm>
          <a:prstGeom prst="rect">
            <a:avLst/>
          </a:prstGeom>
        </p:spPr>
      </p:pic>
      <p:sp>
        <p:nvSpPr>
          <p:cNvPr id="2" name="Subtitle 8">
            <a:extLst>
              <a:ext uri="{FF2B5EF4-FFF2-40B4-BE49-F238E27FC236}">
                <a16:creationId xmlns:a16="http://schemas.microsoft.com/office/drawing/2014/main" id="{9B474FD4-35D0-D6A6-F0BD-11186F0E1F23}"/>
              </a:ext>
            </a:extLst>
          </p:cNvPr>
          <p:cNvSpPr>
            <a:spLocks noGrp="1"/>
          </p:cNvSpPr>
          <p:nvPr>
            <p:ph type="subTitle" idx="1"/>
          </p:nvPr>
        </p:nvSpPr>
        <p:spPr>
          <a:xfrm>
            <a:off x="902524" y="2001647"/>
            <a:ext cx="8401268" cy="914400"/>
          </a:xfrm>
        </p:spPr>
        <p:txBody>
          <a:bodyPr>
            <a:normAutofit lnSpcReduction="10000"/>
          </a:bodyPr>
          <a:lstStyle/>
          <a:p>
            <a:r>
              <a:rPr lang="en-US" sz="2800" i="1" dirty="0">
                <a:solidFill>
                  <a:schemeClr val="tx2">
                    <a:lumMod val="50000"/>
                  </a:schemeClr>
                </a:solidFill>
              </a:rPr>
              <a:t>Building Local Climate Health Equity into a Resilience Hub Framework </a:t>
            </a:r>
          </a:p>
        </p:txBody>
      </p:sp>
      <p:sp>
        <p:nvSpPr>
          <p:cNvPr id="7" name="Text Placeholder 6">
            <a:extLst>
              <a:ext uri="{FF2B5EF4-FFF2-40B4-BE49-F238E27FC236}">
                <a16:creationId xmlns:a16="http://schemas.microsoft.com/office/drawing/2014/main" id="{3C62F62F-A3AD-8650-C52C-AE85118E678C}"/>
              </a:ext>
            </a:extLst>
          </p:cNvPr>
          <p:cNvSpPr>
            <a:spLocks noGrp="1"/>
          </p:cNvSpPr>
          <p:nvPr>
            <p:ph type="body" sz="quarter" idx="10"/>
          </p:nvPr>
        </p:nvSpPr>
        <p:spPr>
          <a:xfrm>
            <a:off x="388866" y="6411588"/>
            <a:ext cx="7609525" cy="449725"/>
          </a:xfrm>
        </p:spPr>
        <p:txBody>
          <a:bodyPr>
            <a:normAutofit fontScale="70000" lnSpcReduction="20000"/>
          </a:bodyPr>
          <a:lstStyle/>
          <a:p>
            <a:r>
              <a:rPr lang="en-US" sz="3200" dirty="0"/>
              <a:t>CDR Jason Wilken, CDC Career Epidemiology Field Officer</a:t>
            </a:r>
          </a:p>
          <a:p>
            <a:endParaRPr lang="en-US" dirty="0"/>
          </a:p>
        </p:txBody>
      </p:sp>
    </p:spTree>
    <p:extLst>
      <p:ext uri="{BB962C8B-B14F-4D97-AF65-F5344CB8AC3E}">
        <p14:creationId xmlns:p14="http://schemas.microsoft.com/office/powerpoint/2010/main" val="5274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BD927-B7F5-D55C-4002-2BC1131710FC}"/>
              </a:ext>
            </a:extLst>
          </p:cNvPr>
          <p:cNvSpPr>
            <a:spLocks noGrp="1"/>
          </p:cNvSpPr>
          <p:nvPr>
            <p:ph type="title"/>
          </p:nvPr>
        </p:nvSpPr>
        <p:spPr/>
        <p:txBody>
          <a:bodyPr/>
          <a:lstStyle/>
          <a:p>
            <a:r>
              <a:rPr lang="en-US" dirty="0"/>
              <a:t>Resilience Hub</a:t>
            </a:r>
          </a:p>
        </p:txBody>
      </p:sp>
      <p:grpSp>
        <p:nvGrpSpPr>
          <p:cNvPr id="6" name="Group 5">
            <a:extLst>
              <a:ext uri="{FF2B5EF4-FFF2-40B4-BE49-F238E27FC236}">
                <a16:creationId xmlns:a16="http://schemas.microsoft.com/office/drawing/2014/main" id="{B441D382-EF74-1944-2391-CB332BC7E26F}"/>
              </a:ext>
            </a:extLst>
          </p:cNvPr>
          <p:cNvGrpSpPr/>
          <p:nvPr/>
        </p:nvGrpSpPr>
        <p:grpSpPr>
          <a:xfrm>
            <a:off x="1184363" y="1309509"/>
            <a:ext cx="9892938" cy="4699942"/>
            <a:chOff x="818606" y="2244133"/>
            <a:chExt cx="9892938" cy="4699942"/>
          </a:xfrm>
        </p:grpSpPr>
        <p:pic>
          <p:nvPicPr>
            <p:cNvPr id="7" name="Picture 2" descr="Placement PowerPoint templates, Slides and Graphics">
              <a:extLst>
                <a:ext uri="{FF2B5EF4-FFF2-40B4-BE49-F238E27FC236}">
                  <a16:creationId xmlns:a16="http://schemas.microsoft.com/office/drawing/2014/main" id="{D8288FC6-EF18-FD19-5C7C-64A6C5EA8B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6" t="23462" r="27378" b="17810"/>
            <a:stretch/>
          </p:blipFill>
          <p:spPr bwMode="auto">
            <a:xfrm>
              <a:off x="3927566" y="2244133"/>
              <a:ext cx="3735978" cy="4152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FF7505-F5AE-78DD-1448-375B74F5B2E1}"/>
                </a:ext>
              </a:extLst>
            </p:cNvPr>
            <p:cNvSpPr txBox="1"/>
            <p:nvPr/>
          </p:nvSpPr>
          <p:spPr>
            <a:xfrm>
              <a:off x="7096260" y="2350511"/>
              <a:ext cx="2239329" cy="1200329"/>
            </a:xfrm>
            <a:prstGeom prst="rect">
              <a:avLst/>
            </a:prstGeom>
            <a:solidFill>
              <a:schemeClr val="bg1"/>
            </a:solidFill>
          </p:spPr>
          <p:txBody>
            <a:bodyPr wrap="square">
              <a:spAutoFit/>
            </a:bodyPr>
            <a:lstStyle/>
            <a:p>
              <a:endParaRPr lang="en-US" b="1" dirty="0"/>
            </a:p>
            <a:p>
              <a:r>
                <a:rPr lang="en-US" b="1" dirty="0"/>
                <a:t>Place-based, trusted location(s)</a:t>
              </a:r>
            </a:p>
            <a:p>
              <a:endParaRPr lang="en-US" b="1" dirty="0"/>
            </a:p>
          </p:txBody>
        </p:sp>
        <p:sp>
          <p:nvSpPr>
            <p:cNvPr id="9" name="TextBox 8">
              <a:extLst>
                <a:ext uri="{FF2B5EF4-FFF2-40B4-BE49-F238E27FC236}">
                  <a16:creationId xmlns:a16="http://schemas.microsoft.com/office/drawing/2014/main" id="{86424412-79D5-7260-B00A-C48F70F7FDF0}"/>
                </a:ext>
              </a:extLst>
            </p:cNvPr>
            <p:cNvSpPr txBox="1"/>
            <p:nvPr/>
          </p:nvSpPr>
          <p:spPr>
            <a:xfrm>
              <a:off x="7663544" y="3989323"/>
              <a:ext cx="3048000" cy="646331"/>
            </a:xfrm>
            <a:prstGeom prst="rect">
              <a:avLst/>
            </a:prstGeom>
            <a:noFill/>
          </p:spPr>
          <p:txBody>
            <a:bodyPr wrap="square">
              <a:spAutoFit/>
            </a:bodyPr>
            <a:lstStyle/>
            <a:p>
              <a:r>
                <a:rPr lang="en-US" b="1" dirty="0"/>
                <a:t>Local control and locally identified needs. </a:t>
              </a:r>
            </a:p>
          </p:txBody>
        </p:sp>
        <p:sp>
          <p:nvSpPr>
            <p:cNvPr id="10" name="TextBox 9">
              <a:extLst>
                <a:ext uri="{FF2B5EF4-FFF2-40B4-BE49-F238E27FC236}">
                  <a16:creationId xmlns:a16="http://schemas.microsoft.com/office/drawing/2014/main" id="{1C680A53-7846-80A7-C402-A7164B032024}"/>
                </a:ext>
              </a:extLst>
            </p:cNvPr>
            <p:cNvSpPr txBox="1"/>
            <p:nvPr/>
          </p:nvSpPr>
          <p:spPr>
            <a:xfrm>
              <a:off x="7112450" y="5066638"/>
              <a:ext cx="3326673" cy="1877437"/>
            </a:xfrm>
            <a:prstGeom prst="rect">
              <a:avLst/>
            </a:prstGeom>
            <a:solidFill>
              <a:schemeClr val="bg1"/>
            </a:solidFill>
          </p:spPr>
          <p:txBody>
            <a:bodyPr wrap="square">
              <a:spAutoFit/>
            </a:bodyPr>
            <a:lstStyle/>
            <a:p>
              <a:r>
                <a:rPr lang="en-US" b="1" dirty="0"/>
                <a:t>Year-round community benefits (foundational areas)</a:t>
              </a:r>
            </a:p>
            <a:p>
              <a:pPr marL="285750" indent="-285750">
                <a:buFont typeface="Arial" panose="020B0604020202020204" pitchFamily="34" charset="0"/>
                <a:buChar char="•"/>
              </a:pPr>
              <a:r>
                <a:rPr lang="en-US" sz="1600" dirty="0"/>
                <a:t>Services and programming</a:t>
              </a:r>
            </a:p>
            <a:p>
              <a:pPr marL="285750" indent="-285750">
                <a:buFont typeface="Arial" panose="020B0604020202020204" pitchFamily="34" charset="0"/>
                <a:buChar char="•"/>
              </a:pPr>
              <a:r>
                <a:rPr lang="en-US" sz="1600" dirty="0"/>
                <a:t>Communications</a:t>
              </a:r>
            </a:p>
            <a:p>
              <a:pPr marL="285750" indent="-285750">
                <a:buFont typeface="Arial" panose="020B0604020202020204" pitchFamily="34" charset="0"/>
                <a:buChar char="•"/>
              </a:pPr>
              <a:r>
                <a:rPr lang="en-US" sz="1600" dirty="0"/>
                <a:t>Building and landscape</a:t>
              </a:r>
            </a:p>
            <a:p>
              <a:pPr marL="285750" indent="-285750">
                <a:buFont typeface="Arial" panose="020B0604020202020204" pitchFamily="34" charset="0"/>
                <a:buChar char="•"/>
              </a:pPr>
              <a:r>
                <a:rPr lang="en-US" sz="1600" dirty="0"/>
                <a:t>Power systems</a:t>
              </a:r>
            </a:p>
            <a:p>
              <a:pPr marL="285750" indent="-285750">
                <a:buFont typeface="Arial" panose="020B0604020202020204" pitchFamily="34" charset="0"/>
                <a:buChar char="•"/>
              </a:pPr>
              <a:r>
                <a:rPr lang="en-US" sz="1600" dirty="0"/>
                <a:t>Operations</a:t>
              </a:r>
              <a:endParaRPr lang="en-US" b="1" dirty="0"/>
            </a:p>
          </p:txBody>
        </p:sp>
        <p:sp>
          <p:nvSpPr>
            <p:cNvPr id="11" name="TextBox 10">
              <a:extLst>
                <a:ext uri="{FF2B5EF4-FFF2-40B4-BE49-F238E27FC236}">
                  <a16:creationId xmlns:a16="http://schemas.microsoft.com/office/drawing/2014/main" id="{52CBAECB-D556-0081-FDDD-69DDB35FD592}"/>
                </a:ext>
              </a:extLst>
            </p:cNvPr>
            <p:cNvSpPr txBox="1"/>
            <p:nvPr/>
          </p:nvSpPr>
          <p:spPr>
            <a:xfrm>
              <a:off x="1212946" y="5094993"/>
              <a:ext cx="3326674" cy="1415772"/>
            </a:xfrm>
            <a:prstGeom prst="rect">
              <a:avLst/>
            </a:prstGeom>
            <a:solidFill>
              <a:schemeClr val="bg1"/>
            </a:solidFill>
          </p:spPr>
          <p:txBody>
            <a:bodyPr wrap="square">
              <a:spAutoFit/>
            </a:bodyPr>
            <a:lstStyle/>
            <a:p>
              <a:pPr algn="r"/>
              <a:r>
                <a:rPr lang="en-US" b="1" dirty="0"/>
                <a:t>Linked to local hazard mitigation plan. Resources during disruptions, </a:t>
              </a:r>
              <a:r>
                <a:rPr lang="en-US" sz="1600" dirty="0"/>
                <a:t>e.g.: power, broadband, heating/ cooling, clean air, water</a:t>
              </a:r>
            </a:p>
          </p:txBody>
        </p:sp>
        <p:sp>
          <p:nvSpPr>
            <p:cNvPr id="12" name="TextBox 11">
              <a:extLst>
                <a:ext uri="{FF2B5EF4-FFF2-40B4-BE49-F238E27FC236}">
                  <a16:creationId xmlns:a16="http://schemas.microsoft.com/office/drawing/2014/main" id="{5BED2D35-9AB2-7472-DF59-40A3583AC9D9}"/>
                </a:ext>
              </a:extLst>
            </p:cNvPr>
            <p:cNvSpPr txBox="1"/>
            <p:nvPr/>
          </p:nvSpPr>
          <p:spPr>
            <a:xfrm>
              <a:off x="818606" y="3927136"/>
              <a:ext cx="3108960" cy="923330"/>
            </a:xfrm>
            <a:prstGeom prst="rect">
              <a:avLst/>
            </a:prstGeom>
            <a:noFill/>
          </p:spPr>
          <p:txBody>
            <a:bodyPr wrap="square">
              <a:spAutoFit/>
            </a:bodyPr>
            <a:lstStyle/>
            <a:p>
              <a:pPr algn="r"/>
              <a:r>
                <a:rPr lang="en-US" b="1" dirty="0"/>
                <a:t>Clinical and/or public health services (or has direct links/referrals)</a:t>
              </a:r>
            </a:p>
          </p:txBody>
        </p:sp>
        <p:sp>
          <p:nvSpPr>
            <p:cNvPr id="13" name="TextBox 12">
              <a:extLst>
                <a:ext uri="{FF2B5EF4-FFF2-40B4-BE49-F238E27FC236}">
                  <a16:creationId xmlns:a16="http://schemas.microsoft.com/office/drawing/2014/main" id="{C6917529-48EB-697C-3D70-28441F077D67}"/>
                </a:ext>
              </a:extLst>
            </p:cNvPr>
            <p:cNvSpPr txBox="1"/>
            <p:nvPr/>
          </p:nvSpPr>
          <p:spPr>
            <a:xfrm>
              <a:off x="933044" y="2565323"/>
              <a:ext cx="3483430" cy="923330"/>
            </a:xfrm>
            <a:prstGeom prst="rect">
              <a:avLst/>
            </a:prstGeom>
            <a:solidFill>
              <a:schemeClr val="bg1"/>
            </a:solidFill>
          </p:spPr>
          <p:txBody>
            <a:bodyPr wrap="square">
              <a:spAutoFit/>
            </a:bodyPr>
            <a:lstStyle/>
            <a:p>
              <a:pPr algn="r"/>
              <a:r>
                <a:rPr lang="en-US" b="1" dirty="0"/>
                <a:t>Climate information, education, and civic engagement (esp. youth)</a:t>
              </a:r>
            </a:p>
          </p:txBody>
        </p:sp>
        <p:sp>
          <p:nvSpPr>
            <p:cNvPr id="14" name="Oval 13">
              <a:extLst>
                <a:ext uri="{FF2B5EF4-FFF2-40B4-BE49-F238E27FC236}">
                  <a16:creationId xmlns:a16="http://schemas.microsoft.com/office/drawing/2014/main" id="{80739076-7D7F-3B9E-CA86-1F2136DC95C6}"/>
                </a:ext>
              </a:extLst>
            </p:cNvPr>
            <p:cNvSpPr/>
            <p:nvPr/>
          </p:nvSpPr>
          <p:spPr>
            <a:xfrm>
              <a:off x="5338355" y="4095701"/>
              <a:ext cx="862148" cy="539953"/>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Work from home Wi-Fi outline">
              <a:extLst>
                <a:ext uri="{FF2B5EF4-FFF2-40B4-BE49-F238E27FC236}">
                  <a16:creationId xmlns:a16="http://schemas.microsoft.com/office/drawing/2014/main" id="{D3F30F62-B55D-5EF0-2888-0ADD2C1364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286103" y="3853313"/>
              <a:ext cx="914400" cy="914400"/>
            </a:xfrm>
            <a:prstGeom prst="rect">
              <a:avLst/>
            </a:prstGeom>
          </p:spPr>
        </p:pic>
        <p:sp>
          <p:nvSpPr>
            <p:cNvPr id="16" name="Oval 15">
              <a:extLst>
                <a:ext uri="{FF2B5EF4-FFF2-40B4-BE49-F238E27FC236}">
                  <a16:creationId xmlns:a16="http://schemas.microsoft.com/office/drawing/2014/main" id="{79DF3289-EEE3-245C-0F3A-72AD4CCB24F1}"/>
                </a:ext>
              </a:extLst>
            </p:cNvPr>
            <p:cNvSpPr/>
            <p:nvPr/>
          </p:nvSpPr>
          <p:spPr>
            <a:xfrm>
              <a:off x="6096000" y="3099679"/>
              <a:ext cx="505097" cy="461665"/>
            </a:xfrm>
            <a:prstGeom prst="ellipse">
              <a:avLst/>
            </a:prstGeom>
            <a:solidFill>
              <a:srgbClr val="F0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108A7AA-F0FD-6CB5-DE4C-8253B1DBB57A}"/>
                </a:ext>
              </a:extLst>
            </p:cNvPr>
            <p:cNvSpPr/>
            <p:nvPr/>
          </p:nvSpPr>
          <p:spPr>
            <a:xfrm>
              <a:off x="6783977" y="4322993"/>
              <a:ext cx="505097" cy="461665"/>
            </a:xfrm>
            <a:prstGeom prst="ellipse">
              <a:avLst/>
            </a:prstGeom>
            <a:solidFill>
              <a:srgbClr val="F0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AD7449-7E7E-E756-C575-8DB41E35A9A1}"/>
                </a:ext>
              </a:extLst>
            </p:cNvPr>
            <p:cNvSpPr/>
            <p:nvPr/>
          </p:nvSpPr>
          <p:spPr>
            <a:xfrm>
              <a:off x="6200503" y="5533826"/>
              <a:ext cx="505097" cy="461665"/>
            </a:xfrm>
            <a:prstGeom prst="ellipse">
              <a:avLst/>
            </a:prstGeom>
            <a:solidFill>
              <a:srgbClr val="F0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204F03-FA6F-1402-804A-9E19C7C10FF9}"/>
                </a:ext>
              </a:extLst>
            </p:cNvPr>
            <p:cNvSpPr/>
            <p:nvPr/>
          </p:nvSpPr>
          <p:spPr>
            <a:xfrm>
              <a:off x="4935309" y="5537820"/>
              <a:ext cx="505097" cy="461665"/>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1D8CFF-6AB1-DCBF-AEA6-59DBD3FDFF1C}"/>
                </a:ext>
              </a:extLst>
            </p:cNvPr>
            <p:cNvSpPr/>
            <p:nvPr/>
          </p:nvSpPr>
          <p:spPr>
            <a:xfrm>
              <a:off x="4319452" y="4284136"/>
              <a:ext cx="505097" cy="461665"/>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3BF1C28-9D2D-1789-90F4-0E014795BE8F}"/>
                </a:ext>
              </a:extLst>
            </p:cNvPr>
            <p:cNvSpPr/>
            <p:nvPr/>
          </p:nvSpPr>
          <p:spPr>
            <a:xfrm>
              <a:off x="4919118" y="3089175"/>
              <a:ext cx="505097" cy="461665"/>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Badge Tick outline">
              <a:extLst>
                <a:ext uri="{FF2B5EF4-FFF2-40B4-BE49-F238E27FC236}">
                  <a16:creationId xmlns:a16="http://schemas.microsoft.com/office/drawing/2014/main" id="{29CE65ED-6F37-07CE-F02A-66439DF125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3021344"/>
              <a:ext cx="612727" cy="612727"/>
            </a:xfrm>
            <a:prstGeom prst="rect">
              <a:avLst/>
            </a:prstGeom>
          </p:spPr>
        </p:pic>
        <p:pic>
          <p:nvPicPr>
            <p:cNvPr id="23" name="Graphic 22" descr="Steering Wheel outline">
              <a:extLst>
                <a:ext uri="{FF2B5EF4-FFF2-40B4-BE49-F238E27FC236}">
                  <a16:creationId xmlns:a16="http://schemas.microsoft.com/office/drawing/2014/main" id="{E2A0CB44-5A40-FC90-12A5-05D2787322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1584" y="4247461"/>
              <a:ext cx="612727" cy="612727"/>
            </a:xfrm>
            <a:prstGeom prst="rect">
              <a:avLst/>
            </a:prstGeom>
          </p:spPr>
        </p:pic>
        <p:pic>
          <p:nvPicPr>
            <p:cNvPr id="24" name="Graphic 23" descr="Monthly calendar outline">
              <a:extLst>
                <a:ext uri="{FF2B5EF4-FFF2-40B4-BE49-F238E27FC236}">
                  <a16:creationId xmlns:a16="http://schemas.microsoft.com/office/drawing/2014/main" id="{12157640-951A-314E-38B3-51C164DBD3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27847" y="5490142"/>
              <a:ext cx="549032" cy="549032"/>
            </a:xfrm>
            <a:prstGeom prst="rect">
              <a:avLst/>
            </a:prstGeom>
          </p:spPr>
        </p:pic>
        <p:pic>
          <p:nvPicPr>
            <p:cNvPr id="25" name="Graphic 24" descr="Ambulance outline">
              <a:extLst>
                <a:ext uri="{FF2B5EF4-FFF2-40B4-BE49-F238E27FC236}">
                  <a16:creationId xmlns:a16="http://schemas.microsoft.com/office/drawing/2014/main" id="{DD6A779A-1054-458E-778F-DB458979F6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06536" y="5395327"/>
              <a:ext cx="687108" cy="687108"/>
            </a:xfrm>
            <a:prstGeom prst="rect">
              <a:avLst/>
            </a:prstGeom>
          </p:spPr>
        </p:pic>
        <p:pic>
          <p:nvPicPr>
            <p:cNvPr id="26" name="Graphic 25" descr="Medical outline">
              <a:extLst>
                <a:ext uri="{FF2B5EF4-FFF2-40B4-BE49-F238E27FC236}">
                  <a16:creationId xmlns:a16="http://schemas.microsoft.com/office/drawing/2014/main" id="{755CE41C-68AB-9991-4AC3-2D91B88A1C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58609" y="4258675"/>
              <a:ext cx="611607" cy="611607"/>
            </a:xfrm>
            <a:prstGeom prst="rect">
              <a:avLst/>
            </a:prstGeom>
          </p:spPr>
        </p:pic>
        <p:pic>
          <p:nvPicPr>
            <p:cNvPr id="27" name="Graphic 26" descr="Head with gears outline">
              <a:extLst>
                <a:ext uri="{FF2B5EF4-FFF2-40B4-BE49-F238E27FC236}">
                  <a16:creationId xmlns:a16="http://schemas.microsoft.com/office/drawing/2014/main" id="{E65D46EF-D126-10DB-60E7-EB2A3ADF50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89643" y="3066529"/>
              <a:ext cx="539954" cy="539954"/>
            </a:xfrm>
            <a:prstGeom prst="rect">
              <a:avLst/>
            </a:prstGeom>
          </p:spPr>
        </p:pic>
      </p:grpSp>
      <p:sp>
        <p:nvSpPr>
          <p:cNvPr id="2" name="Text Placeholder 3">
            <a:extLst>
              <a:ext uri="{FF2B5EF4-FFF2-40B4-BE49-F238E27FC236}">
                <a16:creationId xmlns:a16="http://schemas.microsoft.com/office/drawing/2014/main" id="{41C26ABF-77E7-54E4-9D4B-27AC7BA8A8A1}"/>
              </a:ext>
            </a:extLst>
          </p:cNvPr>
          <p:cNvSpPr>
            <a:spLocks noGrp="1"/>
          </p:cNvSpPr>
          <p:nvPr>
            <p:ph type="body" sz="quarter" idx="10"/>
          </p:nvPr>
        </p:nvSpPr>
        <p:spPr>
          <a:xfrm>
            <a:off x="3656818" y="6341319"/>
            <a:ext cx="7545248" cy="304800"/>
          </a:xfrm>
        </p:spPr>
        <p:txBody>
          <a:bodyPr/>
          <a:lstStyle/>
          <a:p>
            <a:r>
              <a:rPr lang="en-US" dirty="0"/>
              <a:t>Building Local Climate Health Equity into a Resilience Hub Framework</a:t>
            </a:r>
          </a:p>
        </p:txBody>
      </p:sp>
    </p:spTree>
    <p:extLst>
      <p:ext uri="{BB962C8B-B14F-4D97-AF65-F5344CB8AC3E}">
        <p14:creationId xmlns:p14="http://schemas.microsoft.com/office/powerpoint/2010/main" val="299790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775F4B-FD4D-3455-1C5E-65504DD37ECE}"/>
              </a:ext>
            </a:extLst>
          </p:cNvPr>
          <p:cNvSpPr>
            <a:spLocks noGrp="1"/>
          </p:cNvSpPr>
          <p:nvPr>
            <p:ph type="title"/>
          </p:nvPr>
        </p:nvSpPr>
        <p:spPr/>
        <p:txBody>
          <a:bodyPr/>
          <a:lstStyle/>
          <a:p>
            <a:r>
              <a:rPr lang="en-US" dirty="0"/>
              <a:t>Resilience Modes</a:t>
            </a:r>
          </a:p>
        </p:txBody>
      </p:sp>
      <p:sp>
        <p:nvSpPr>
          <p:cNvPr id="3" name="Content Placeholder 2">
            <a:extLst>
              <a:ext uri="{FF2B5EF4-FFF2-40B4-BE49-F238E27FC236}">
                <a16:creationId xmlns:a16="http://schemas.microsoft.com/office/drawing/2014/main" id="{AED8D30D-BE62-1050-6D48-A5441F6378D3}"/>
              </a:ext>
            </a:extLst>
          </p:cNvPr>
          <p:cNvSpPr>
            <a:spLocks noGrp="1"/>
          </p:cNvSpPr>
          <p:nvPr>
            <p:ph idx="1"/>
          </p:nvPr>
        </p:nvSpPr>
        <p:spPr>
          <a:xfrm>
            <a:off x="609600" y="1146412"/>
            <a:ext cx="10972800" cy="4547394"/>
          </a:xfrm>
        </p:spPr>
        <p:txBody>
          <a:bodyPr>
            <a:normAutofit fontScale="92500" lnSpcReduction="10000"/>
          </a:bodyPr>
          <a:lstStyle/>
          <a:p>
            <a:r>
              <a:rPr lang="en-US" dirty="0"/>
              <a:t>Everyday (non disruption)</a:t>
            </a:r>
          </a:p>
          <a:p>
            <a:pPr lvl="1"/>
            <a:r>
              <a:rPr lang="en-US" dirty="0"/>
              <a:t>All infrastructure and services are available</a:t>
            </a:r>
          </a:p>
          <a:p>
            <a:pPr lvl="1"/>
            <a:r>
              <a:rPr lang="en-US" dirty="0"/>
              <a:t>No major disruptions are present </a:t>
            </a:r>
          </a:p>
          <a:p>
            <a:pPr lvl="1"/>
            <a:r>
              <a:rPr lang="en-US" dirty="0"/>
              <a:t>Primary focus is on community services, programming, and relationship building </a:t>
            </a:r>
          </a:p>
          <a:p>
            <a:r>
              <a:rPr lang="en-US" dirty="0"/>
              <a:t>Disruption</a:t>
            </a:r>
          </a:p>
          <a:p>
            <a:pPr lvl="1"/>
            <a:r>
              <a:rPr lang="en-US" dirty="0"/>
              <a:t>Disruption to normal everyday function for any duration </a:t>
            </a:r>
          </a:p>
          <a:p>
            <a:pPr lvl="1"/>
            <a:r>
              <a:rPr lang="en-US" dirty="0"/>
              <a:t>Disruptions can include natural disasters, health disasters, and human-influenced disruptions </a:t>
            </a:r>
          </a:p>
          <a:p>
            <a:pPr lvl="1"/>
            <a:r>
              <a:rPr lang="en-US" dirty="0"/>
              <a:t>Disruption can vary from minutes to months or years </a:t>
            </a:r>
          </a:p>
          <a:p>
            <a:r>
              <a:rPr lang="en-US" dirty="0"/>
              <a:t>Recovery</a:t>
            </a:r>
          </a:p>
          <a:p>
            <a:pPr lvl="1"/>
            <a:r>
              <a:rPr lang="en-US" dirty="0"/>
              <a:t>Process of returning to everyday mode </a:t>
            </a:r>
          </a:p>
          <a:p>
            <a:pPr lvl="1"/>
            <a:r>
              <a:rPr lang="en-US" dirty="0"/>
              <a:t>The aftermath of the disruption during which the community works to restore normal or better conditions </a:t>
            </a:r>
          </a:p>
          <a:p>
            <a:pPr lvl="1"/>
            <a:r>
              <a:rPr lang="en-US" dirty="0"/>
              <a:t>Can last days to years </a:t>
            </a:r>
          </a:p>
          <a:p>
            <a:pPr lvl="1"/>
            <a:endParaRPr lang="en-US" dirty="0"/>
          </a:p>
        </p:txBody>
      </p:sp>
      <p:sp>
        <p:nvSpPr>
          <p:cNvPr id="9" name="Text Placeholder 3">
            <a:extLst>
              <a:ext uri="{FF2B5EF4-FFF2-40B4-BE49-F238E27FC236}">
                <a16:creationId xmlns:a16="http://schemas.microsoft.com/office/drawing/2014/main" id="{0BE371E5-E7E3-CD8E-390C-27A86E02DA24}"/>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
        <p:nvSpPr>
          <p:cNvPr id="12" name="TextBox 11">
            <a:extLst>
              <a:ext uri="{FF2B5EF4-FFF2-40B4-BE49-F238E27FC236}">
                <a16:creationId xmlns:a16="http://schemas.microsoft.com/office/drawing/2014/main" id="{F5C5F2DD-8818-B43F-79D0-B8060886EBAC}"/>
              </a:ext>
            </a:extLst>
          </p:cNvPr>
          <p:cNvSpPr txBox="1"/>
          <p:nvPr/>
        </p:nvSpPr>
        <p:spPr>
          <a:xfrm>
            <a:off x="5231219" y="5678848"/>
            <a:ext cx="6666614" cy="646331"/>
          </a:xfrm>
          <a:prstGeom prst="rect">
            <a:avLst/>
          </a:prstGeom>
          <a:noFill/>
        </p:spPr>
        <p:txBody>
          <a:bodyPr wrap="square">
            <a:spAutoFit/>
          </a:bodyPr>
          <a:lstStyle/>
          <a:p>
            <a:pPr marL="0" indent="0">
              <a:buNone/>
            </a:pPr>
            <a:r>
              <a:rPr lang="en-US" sz="1200" dirty="0">
                <a:solidFill>
                  <a:srgbClr val="040C28"/>
                </a:solidFill>
                <a:cs typeface="Calibri" panose="020F0502020204030204" pitchFamily="34" charset="0"/>
                <a:hlinkClick r:id="rId3"/>
              </a:rPr>
              <a:t>Adapted from: Baja K, </a:t>
            </a:r>
            <a:r>
              <a:rPr lang="en-US" sz="1200" dirty="0">
                <a:effectLst/>
                <a:ea typeface="Calibri" panose="020F0502020204030204" pitchFamily="34" charset="0"/>
                <a:hlinkClick r:id="rId3"/>
              </a:rPr>
              <a:t>Resilience hubs: shifting power to communities through action. In: </a:t>
            </a:r>
            <a:r>
              <a:rPr lang="en-US" sz="1200" dirty="0" err="1">
                <a:effectLst/>
                <a:ea typeface="Calibri" panose="020F0502020204030204" pitchFamily="34" charset="0"/>
                <a:hlinkClick r:id="rId3"/>
              </a:rPr>
              <a:t>Rajkovich</a:t>
            </a:r>
            <a:r>
              <a:rPr lang="en-US" sz="1200" dirty="0">
                <a:effectLst/>
                <a:ea typeface="Calibri" panose="020F0502020204030204" pitchFamily="34" charset="0"/>
                <a:hlinkClick r:id="rId3"/>
              </a:rPr>
              <a:t> NB, Holmes SH, eds. Climate adaptation and resilience across scales: from buildings to cities. 2022</a:t>
            </a:r>
            <a:endParaRPr lang="en-US" sz="1200" dirty="0">
              <a:solidFill>
                <a:srgbClr val="040C28"/>
              </a:solidFill>
              <a:cs typeface="Calibri" panose="020F0502020204030204" pitchFamily="34" charset="0"/>
            </a:endParaRPr>
          </a:p>
        </p:txBody>
      </p:sp>
    </p:spTree>
    <p:extLst>
      <p:ext uri="{BB962C8B-B14F-4D97-AF65-F5344CB8AC3E}">
        <p14:creationId xmlns:p14="http://schemas.microsoft.com/office/powerpoint/2010/main" val="16394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FCDFF57-8805-9F02-C807-30E1BD0B754F}"/>
              </a:ext>
            </a:extLst>
          </p:cNvPr>
          <p:cNvGraphicFramePr>
            <a:graphicFrameLocks noGrp="1"/>
          </p:cNvGraphicFramePr>
          <p:nvPr>
            <p:ph idx="1"/>
            <p:extLst>
              <p:ext uri="{D42A27DB-BD31-4B8C-83A1-F6EECF244321}">
                <p14:modId xmlns:p14="http://schemas.microsoft.com/office/powerpoint/2010/main" val="3923641454"/>
              </p:ext>
            </p:extLst>
          </p:nvPr>
        </p:nvGraphicFramePr>
        <p:xfrm>
          <a:off x="609600" y="1092162"/>
          <a:ext cx="10972800" cy="4618585"/>
        </p:xfrm>
        <a:graphic>
          <a:graphicData uri="http://schemas.openxmlformats.org/drawingml/2006/table">
            <a:tbl>
              <a:tblPr firstRow="1" bandRow="1">
                <a:tableStyleId>{21E4AEA4-8DFA-4A89-87EB-49C32662AFE0}</a:tableStyleId>
              </a:tblPr>
              <a:tblGrid>
                <a:gridCol w="2194560">
                  <a:extLst>
                    <a:ext uri="{9D8B030D-6E8A-4147-A177-3AD203B41FA5}">
                      <a16:colId xmlns:a16="http://schemas.microsoft.com/office/drawing/2014/main" val="2880511624"/>
                    </a:ext>
                  </a:extLst>
                </a:gridCol>
                <a:gridCol w="2194560">
                  <a:extLst>
                    <a:ext uri="{9D8B030D-6E8A-4147-A177-3AD203B41FA5}">
                      <a16:colId xmlns:a16="http://schemas.microsoft.com/office/drawing/2014/main" val="1111277952"/>
                    </a:ext>
                  </a:extLst>
                </a:gridCol>
                <a:gridCol w="2194560">
                  <a:extLst>
                    <a:ext uri="{9D8B030D-6E8A-4147-A177-3AD203B41FA5}">
                      <a16:colId xmlns:a16="http://schemas.microsoft.com/office/drawing/2014/main" val="3077206797"/>
                    </a:ext>
                  </a:extLst>
                </a:gridCol>
                <a:gridCol w="2194560">
                  <a:extLst>
                    <a:ext uri="{9D8B030D-6E8A-4147-A177-3AD203B41FA5}">
                      <a16:colId xmlns:a16="http://schemas.microsoft.com/office/drawing/2014/main" val="294615324"/>
                    </a:ext>
                  </a:extLst>
                </a:gridCol>
                <a:gridCol w="2194560">
                  <a:extLst>
                    <a:ext uri="{9D8B030D-6E8A-4147-A177-3AD203B41FA5}">
                      <a16:colId xmlns:a16="http://schemas.microsoft.com/office/drawing/2014/main" val="3843166924"/>
                    </a:ext>
                  </a:extLst>
                </a:gridCol>
              </a:tblGrid>
              <a:tr h="640945">
                <a:tc>
                  <a:txBody>
                    <a:bodyPr/>
                    <a:lstStyle/>
                    <a:p>
                      <a:pPr algn="ctr"/>
                      <a:r>
                        <a:rPr lang="en-US" sz="1800" dirty="0"/>
                        <a:t>Services and Programming</a:t>
                      </a:r>
                    </a:p>
                  </a:txBody>
                  <a:tcPr/>
                </a:tc>
                <a:tc>
                  <a:txBody>
                    <a:bodyPr/>
                    <a:lstStyle/>
                    <a:p>
                      <a:pPr algn="ctr"/>
                      <a:r>
                        <a:rPr lang="en-US" sz="1800" dirty="0"/>
                        <a:t>Communications</a:t>
                      </a:r>
                    </a:p>
                  </a:txBody>
                  <a:tcPr>
                    <a:solidFill>
                      <a:srgbClr val="6F8E9C"/>
                    </a:solidFill>
                  </a:tcPr>
                </a:tc>
                <a:tc>
                  <a:txBody>
                    <a:bodyPr/>
                    <a:lstStyle/>
                    <a:p>
                      <a:pPr algn="ctr"/>
                      <a:r>
                        <a:rPr lang="en-US" sz="1800" dirty="0"/>
                        <a:t>Building and Landscape</a:t>
                      </a:r>
                    </a:p>
                  </a:txBody>
                  <a:tcPr/>
                </a:tc>
                <a:tc>
                  <a:txBody>
                    <a:bodyPr/>
                    <a:lstStyle/>
                    <a:p>
                      <a:pPr algn="ctr"/>
                      <a:r>
                        <a:rPr lang="en-US" sz="1800" dirty="0"/>
                        <a:t>Power Systems</a:t>
                      </a:r>
                    </a:p>
                  </a:txBody>
                  <a:tcPr/>
                </a:tc>
                <a:tc>
                  <a:txBody>
                    <a:bodyPr/>
                    <a:lstStyle/>
                    <a:p>
                      <a:pPr algn="ctr"/>
                      <a:r>
                        <a:rPr lang="en-US" sz="1800" dirty="0"/>
                        <a:t>Operations</a:t>
                      </a:r>
                    </a:p>
                  </a:txBody>
                  <a:tcPr/>
                </a:tc>
                <a:extLst>
                  <a:ext uri="{0D108BD9-81ED-4DB2-BD59-A6C34878D82A}">
                    <a16:rowId xmlns:a16="http://schemas.microsoft.com/office/drawing/2014/main" val="3212476635"/>
                  </a:ext>
                </a:extLst>
              </a:tr>
              <a:tr h="3941499">
                <a:tc>
                  <a:txBody>
                    <a:bodyPr/>
                    <a:lstStyle/>
                    <a:p>
                      <a:r>
                        <a:rPr lang="en-US" sz="1500" dirty="0"/>
                        <a:t>The Hub has additional services and programs that build relationships, promote community preparedness, and improve the residents’ health and well-being</a:t>
                      </a:r>
                    </a:p>
                    <a:p>
                      <a:endParaRPr lang="en-US" sz="1500" dirty="0"/>
                    </a:p>
                    <a:p>
                      <a:endParaRPr lang="en-US" sz="1500" dirty="0"/>
                    </a:p>
                    <a:p>
                      <a:r>
                        <a:rPr lang="en-US" sz="1500" dirty="0"/>
                        <a:t>Examples:</a:t>
                      </a:r>
                    </a:p>
                    <a:p>
                      <a:pPr marL="285750" indent="-285750">
                        <a:buFont typeface="Arial" panose="020B0604020202020204" pitchFamily="34" charset="0"/>
                        <a:buChar char="•"/>
                      </a:pPr>
                      <a:r>
                        <a:rPr lang="en-US" sz="1500" dirty="0"/>
                        <a:t>Maker space</a:t>
                      </a:r>
                    </a:p>
                    <a:p>
                      <a:pPr marL="285750" indent="-285750">
                        <a:buFont typeface="Arial" panose="020B0604020202020204" pitchFamily="34" charset="0"/>
                        <a:buChar char="•"/>
                      </a:pPr>
                      <a:r>
                        <a:rPr lang="en-US" sz="1500" dirty="0"/>
                        <a:t>How-to courses</a:t>
                      </a:r>
                    </a:p>
                    <a:p>
                      <a:pPr marL="285750" indent="-285750">
                        <a:buFont typeface="Arial" panose="020B0604020202020204" pitchFamily="34" charset="0"/>
                        <a:buChar char="•"/>
                      </a:pPr>
                      <a:r>
                        <a:rPr lang="en-US" sz="1500" dirty="0"/>
                        <a:t>Job trainings and recruitment</a:t>
                      </a:r>
                    </a:p>
                    <a:p>
                      <a:pPr marL="285750" indent="-285750">
                        <a:buFont typeface="Arial" panose="020B0604020202020204" pitchFamily="34" charset="0"/>
                        <a:buChar char="•"/>
                      </a:pPr>
                      <a:r>
                        <a:rPr lang="en-US" sz="1500" dirty="0"/>
                        <a:t>Health Services</a:t>
                      </a:r>
                    </a:p>
                    <a:p>
                      <a:pPr marL="285750" indent="-285750">
                        <a:buFont typeface="Arial" panose="020B0604020202020204" pitchFamily="34" charset="0"/>
                        <a:buChar char="•"/>
                      </a:pPr>
                      <a:r>
                        <a:rPr lang="en-US" sz="1500" dirty="0"/>
                        <a:t>Nutrition Services</a:t>
                      </a:r>
                    </a:p>
                  </a:txBody>
                  <a:tcPr/>
                </a:tc>
                <a:tc>
                  <a:txBody>
                    <a:bodyPr/>
                    <a:lstStyle/>
                    <a:p>
                      <a:r>
                        <a:rPr lang="en-US" sz="1500" dirty="0"/>
                        <a:t>Building relationships and respect within the neighborhood (service area) year-round. Ensuring the ability to communicate within and outside the service area during disruptions.</a:t>
                      </a:r>
                    </a:p>
                    <a:p>
                      <a:endParaRPr lang="en-US" sz="1500" dirty="0"/>
                    </a:p>
                    <a:p>
                      <a:r>
                        <a:rPr lang="en-US" sz="1500" dirty="0"/>
                        <a:t>Examples:</a:t>
                      </a:r>
                    </a:p>
                    <a:p>
                      <a:pPr marL="285750" indent="-285750">
                        <a:buFont typeface="Arial" panose="020B0604020202020204" pitchFamily="34" charset="0"/>
                        <a:buChar char="•"/>
                      </a:pPr>
                      <a:r>
                        <a:rPr lang="en-US" sz="1500" dirty="0"/>
                        <a:t>CERT training with extra section for proactive outreach</a:t>
                      </a:r>
                    </a:p>
                    <a:p>
                      <a:pPr marL="285750" indent="-285750">
                        <a:buFont typeface="Arial" panose="020B0604020202020204" pitchFamily="34" charset="0"/>
                        <a:buChar char="•"/>
                      </a:pPr>
                      <a:r>
                        <a:rPr lang="en-US" sz="1500" dirty="0"/>
                        <a:t>Radio</a:t>
                      </a:r>
                    </a:p>
                    <a:p>
                      <a:pPr marL="285750" indent="-285750">
                        <a:buFont typeface="Arial" panose="020B0604020202020204" pitchFamily="34" charset="0"/>
                        <a:buChar char="•"/>
                      </a:pPr>
                      <a:r>
                        <a:rPr lang="en-US" sz="1500" dirty="0"/>
                        <a:t>Translated info</a:t>
                      </a:r>
                    </a:p>
                    <a:p>
                      <a:pPr marL="285750" indent="-285750">
                        <a:buFont typeface="Arial" panose="020B0604020202020204" pitchFamily="34" charset="0"/>
                        <a:buChar char="•"/>
                      </a:pPr>
                      <a:r>
                        <a:rPr lang="en-US" sz="1500" dirty="0"/>
                        <a:t>Culturally relevant</a:t>
                      </a:r>
                    </a:p>
                    <a:p>
                      <a:endParaRPr lang="en-US" sz="1500" dirty="0"/>
                    </a:p>
                  </a:txBody>
                  <a:tcPr/>
                </a:tc>
                <a:tc>
                  <a:txBody>
                    <a:bodyPr/>
                    <a:lstStyle/>
                    <a:p>
                      <a:r>
                        <a:rPr lang="en-US" sz="1500" dirty="0"/>
                        <a:t>Strengthening the resilience of the facility to ensure that it meets operational goals in all conditions. Identify opportunities to utilize surrounding landscape for resilience benefits. </a:t>
                      </a:r>
                    </a:p>
                    <a:p>
                      <a:endParaRPr lang="en-US" sz="1500" dirty="0"/>
                    </a:p>
                    <a:p>
                      <a:r>
                        <a:rPr lang="en-US" sz="1500" dirty="0"/>
                        <a:t>Examples:</a:t>
                      </a:r>
                    </a:p>
                    <a:p>
                      <a:pPr marL="285750" indent="-285750">
                        <a:buFont typeface="Arial" panose="020B0604020202020204" pitchFamily="34" charset="0"/>
                        <a:buChar char="•"/>
                      </a:pPr>
                      <a:r>
                        <a:rPr lang="en-US" sz="1500" dirty="0"/>
                        <a:t>Air filtration</a:t>
                      </a:r>
                    </a:p>
                    <a:p>
                      <a:pPr marL="285750" indent="-285750">
                        <a:buFont typeface="Arial" panose="020B0604020202020204" pitchFamily="34" charset="0"/>
                        <a:buChar char="•"/>
                      </a:pPr>
                      <a:r>
                        <a:rPr lang="en-US" sz="1500" dirty="0"/>
                        <a:t>Water capture and reuse</a:t>
                      </a:r>
                    </a:p>
                    <a:p>
                      <a:pPr marL="285750" indent="-285750">
                        <a:buFont typeface="Arial" panose="020B0604020202020204" pitchFamily="34" charset="0"/>
                        <a:buChar char="•"/>
                      </a:pPr>
                      <a:r>
                        <a:rPr lang="en-US" sz="1500" dirty="0"/>
                        <a:t>Weatherization</a:t>
                      </a:r>
                    </a:p>
                    <a:p>
                      <a:pPr marL="285750" indent="-285750">
                        <a:buFont typeface="Arial" panose="020B0604020202020204" pitchFamily="34" charset="0"/>
                        <a:buChar char="•"/>
                      </a:pPr>
                      <a:r>
                        <a:rPr lang="en-US" sz="1500" dirty="0"/>
                        <a:t>Earthquake-proof</a:t>
                      </a:r>
                    </a:p>
                    <a:p>
                      <a:pPr marL="285750" indent="-285750">
                        <a:buFont typeface="Arial" panose="020B0604020202020204" pitchFamily="34" charset="0"/>
                        <a:buChar char="•"/>
                      </a:pPr>
                      <a:r>
                        <a:rPr lang="en-US" sz="1500" dirty="0"/>
                        <a:t>Urban gardening</a:t>
                      </a:r>
                    </a:p>
                    <a:p>
                      <a:endParaRPr lang="en-US" sz="1500" dirty="0"/>
                    </a:p>
                  </a:txBody>
                  <a:tcPr/>
                </a:tc>
                <a:tc>
                  <a:txBody>
                    <a:bodyPr/>
                    <a:lstStyle/>
                    <a:p>
                      <a:r>
                        <a:rPr lang="en-US" sz="1500" dirty="0"/>
                        <a:t>Ensuring uninterrupted power to the facility during a hazard while also improving the cost effectiveness and sustainability of operations in all three resilience modes. </a:t>
                      </a:r>
                    </a:p>
                    <a:p>
                      <a:endParaRPr lang="en-US" sz="1500" dirty="0"/>
                    </a:p>
                    <a:p>
                      <a:r>
                        <a:rPr lang="en-US" sz="1500" dirty="0"/>
                        <a:t>Examples:</a:t>
                      </a:r>
                    </a:p>
                    <a:p>
                      <a:pPr marL="285750" indent="-285750">
                        <a:buFont typeface="Arial" panose="020B0604020202020204" pitchFamily="34" charset="0"/>
                        <a:buChar char="•"/>
                      </a:pPr>
                      <a:r>
                        <a:rPr lang="en-US" sz="1500" dirty="0"/>
                        <a:t>Hybrid power solutions including battery back up and generator</a:t>
                      </a:r>
                    </a:p>
                    <a:p>
                      <a:pPr marL="285750" indent="-285750">
                        <a:buFont typeface="Arial" panose="020B0604020202020204" pitchFamily="34" charset="0"/>
                        <a:buChar char="•"/>
                      </a:pPr>
                      <a:r>
                        <a:rPr lang="en-US" sz="1500" dirty="0"/>
                        <a:t>Solar panels</a:t>
                      </a:r>
                    </a:p>
                    <a:p>
                      <a:endParaRPr lang="en-US" sz="1500" dirty="0"/>
                    </a:p>
                  </a:txBody>
                  <a:tcPr/>
                </a:tc>
                <a:tc>
                  <a:txBody>
                    <a:bodyPr/>
                    <a:lstStyle/>
                    <a:p>
                      <a:r>
                        <a:rPr lang="en-US" sz="1500" dirty="0"/>
                        <a:t>Ensuring personnel and processes are in place to operate the facility year-round and also continue operating during disruption and recovery.</a:t>
                      </a:r>
                    </a:p>
                    <a:p>
                      <a:endParaRPr lang="en-US" sz="1500" dirty="0"/>
                    </a:p>
                    <a:p>
                      <a:endParaRPr lang="en-US" sz="1500" dirty="0"/>
                    </a:p>
                    <a:p>
                      <a:r>
                        <a:rPr lang="en-US" sz="1500" dirty="0"/>
                        <a:t>Examples:</a:t>
                      </a:r>
                    </a:p>
                    <a:p>
                      <a:pPr marL="285750" indent="-285750">
                        <a:buFont typeface="Arial" panose="020B0604020202020204" pitchFamily="34" charset="0"/>
                        <a:buChar char="•"/>
                      </a:pPr>
                      <a:r>
                        <a:rPr lang="en-US" sz="1500" dirty="0"/>
                        <a:t>Site leadership</a:t>
                      </a:r>
                    </a:p>
                    <a:p>
                      <a:pPr marL="285750" indent="-285750">
                        <a:buFont typeface="Arial" panose="020B0604020202020204" pitchFamily="34" charset="0"/>
                        <a:buChar char="•"/>
                      </a:pPr>
                      <a:r>
                        <a:rPr lang="en-US" sz="1500" dirty="0"/>
                        <a:t>Accessibility</a:t>
                      </a:r>
                    </a:p>
                    <a:p>
                      <a:pPr marL="285750" indent="-285750">
                        <a:buFont typeface="Arial" panose="020B0604020202020204" pitchFamily="34" charset="0"/>
                        <a:buChar char="•"/>
                      </a:pPr>
                      <a:r>
                        <a:rPr lang="en-US" sz="1500" dirty="0"/>
                        <a:t>Site retrofits and assigned task management</a:t>
                      </a:r>
                    </a:p>
                    <a:p>
                      <a:pPr marL="285750" indent="-285750">
                        <a:buFont typeface="Arial" panose="020B0604020202020204" pitchFamily="34" charset="0"/>
                        <a:buChar char="•"/>
                      </a:pPr>
                      <a:r>
                        <a:rPr lang="en-US" sz="1500" dirty="0"/>
                        <a:t>Roles in all three resilience modes.</a:t>
                      </a:r>
                    </a:p>
                  </a:txBody>
                  <a:tcPr/>
                </a:tc>
                <a:extLst>
                  <a:ext uri="{0D108BD9-81ED-4DB2-BD59-A6C34878D82A}">
                    <a16:rowId xmlns:a16="http://schemas.microsoft.com/office/drawing/2014/main" val="4096770657"/>
                  </a:ext>
                </a:extLst>
              </a:tr>
            </a:tbl>
          </a:graphicData>
        </a:graphic>
      </p:graphicFrame>
      <p:sp>
        <p:nvSpPr>
          <p:cNvPr id="4" name="Title 3">
            <a:extLst>
              <a:ext uri="{FF2B5EF4-FFF2-40B4-BE49-F238E27FC236}">
                <a16:creationId xmlns:a16="http://schemas.microsoft.com/office/drawing/2014/main" id="{D2775F4B-FD4D-3455-1C5E-65504DD37ECE}"/>
              </a:ext>
            </a:extLst>
          </p:cNvPr>
          <p:cNvSpPr>
            <a:spLocks noGrp="1"/>
          </p:cNvSpPr>
          <p:nvPr>
            <p:ph type="title"/>
          </p:nvPr>
        </p:nvSpPr>
        <p:spPr/>
        <p:txBody>
          <a:bodyPr/>
          <a:lstStyle/>
          <a:p>
            <a:r>
              <a:rPr lang="en-US" dirty="0"/>
              <a:t>Resilience Hubs—Foundational Areas</a:t>
            </a:r>
          </a:p>
        </p:txBody>
      </p:sp>
      <p:sp>
        <p:nvSpPr>
          <p:cNvPr id="2" name="Text Placeholder 3">
            <a:extLst>
              <a:ext uri="{FF2B5EF4-FFF2-40B4-BE49-F238E27FC236}">
                <a16:creationId xmlns:a16="http://schemas.microsoft.com/office/drawing/2014/main" id="{DE620D0D-4DF6-C96C-CAF4-79EF2DEDD27F}"/>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
        <p:nvSpPr>
          <p:cNvPr id="3" name="TextBox 2">
            <a:extLst>
              <a:ext uri="{FF2B5EF4-FFF2-40B4-BE49-F238E27FC236}">
                <a16:creationId xmlns:a16="http://schemas.microsoft.com/office/drawing/2014/main" id="{84B07767-60D7-C251-8016-FF63C57A9B95}"/>
              </a:ext>
            </a:extLst>
          </p:cNvPr>
          <p:cNvSpPr txBox="1"/>
          <p:nvPr/>
        </p:nvSpPr>
        <p:spPr>
          <a:xfrm>
            <a:off x="4713194" y="5678848"/>
            <a:ext cx="7184639" cy="461665"/>
          </a:xfrm>
          <a:prstGeom prst="rect">
            <a:avLst/>
          </a:prstGeom>
          <a:noFill/>
        </p:spPr>
        <p:txBody>
          <a:bodyPr wrap="square">
            <a:spAutoFit/>
          </a:bodyPr>
          <a:lstStyle/>
          <a:p>
            <a:pPr marL="0" indent="0">
              <a:buNone/>
            </a:pPr>
            <a:r>
              <a:rPr lang="en-US" sz="1200" dirty="0">
                <a:solidFill>
                  <a:srgbClr val="040C28"/>
                </a:solidFill>
                <a:cs typeface="Calibri" panose="020F0502020204030204" pitchFamily="34" charset="0"/>
                <a:hlinkClick r:id="rId3"/>
              </a:rPr>
              <a:t>Adapted from: Baja K, </a:t>
            </a:r>
            <a:r>
              <a:rPr lang="en-US" sz="1200" dirty="0">
                <a:effectLst/>
                <a:ea typeface="Calibri" panose="020F0502020204030204" pitchFamily="34" charset="0"/>
                <a:hlinkClick r:id="rId3"/>
              </a:rPr>
              <a:t>Resilience hubs: shifting power to communities through action. In: </a:t>
            </a:r>
            <a:r>
              <a:rPr lang="en-US" sz="1200" dirty="0" err="1">
                <a:effectLst/>
                <a:ea typeface="Calibri" panose="020F0502020204030204" pitchFamily="34" charset="0"/>
                <a:hlinkClick r:id="rId3"/>
              </a:rPr>
              <a:t>Rajkovich</a:t>
            </a:r>
            <a:r>
              <a:rPr lang="en-US" sz="1200" dirty="0">
                <a:effectLst/>
                <a:ea typeface="Calibri" panose="020F0502020204030204" pitchFamily="34" charset="0"/>
                <a:hlinkClick r:id="rId3"/>
              </a:rPr>
              <a:t> NB, Holmes SH, eds. Climate adaptation and resilience across scales: from buildings to cities. 2022</a:t>
            </a:r>
            <a:endParaRPr lang="en-US" sz="1200" dirty="0">
              <a:solidFill>
                <a:srgbClr val="040C28"/>
              </a:solidFill>
              <a:cs typeface="Calibri" panose="020F0502020204030204" pitchFamily="34" charset="0"/>
            </a:endParaRPr>
          </a:p>
        </p:txBody>
      </p:sp>
      <p:sp>
        <p:nvSpPr>
          <p:cNvPr id="5" name="Rectangle 4">
            <a:extLst>
              <a:ext uri="{FF2B5EF4-FFF2-40B4-BE49-F238E27FC236}">
                <a16:creationId xmlns:a16="http://schemas.microsoft.com/office/drawing/2014/main" id="{B4BD236C-5F2B-DEFE-2CBC-78C80334DD13}"/>
              </a:ext>
            </a:extLst>
          </p:cNvPr>
          <p:cNvSpPr/>
          <p:nvPr/>
        </p:nvSpPr>
        <p:spPr>
          <a:xfrm>
            <a:off x="609600" y="1092162"/>
            <a:ext cx="2175164" cy="458668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D0182F-AC8B-4146-D02A-CDAA12567CD3}"/>
              </a:ext>
            </a:extLst>
          </p:cNvPr>
          <p:cNvSpPr/>
          <p:nvPr/>
        </p:nvSpPr>
        <p:spPr>
          <a:xfrm>
            <a:off x="2812474" y="1092162"/>
            <a:ext cx="2175164" cy="458668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F2DFF2-67A7-68C2-9661-AB239122F13A}"/>
              </a:ext>
            </a:extLst>
          </p:cNvPr>
          <p:cNvSpPr/>
          <p:nvPr/>
        </p:nvSpPr>
        <p:spPr>
          <a:xfrm>
            <a:off x="5001493" y="1092162"/>
            <a:ext cx="2175164" cy="458668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DFC934-A51B-B3B3-F2DB-44728AC34E1B}"/>
              </a:ext>
            </a:extLst>
          </p:cNvPr>
          <p:cNvSpPr/>
          <p:nvPr/>
        </p:nvSpPr>
        <p:spPr>
          <a:xfrm>
            <a:off x="7190512" y="1092162"/>
            <a:ext cx="2175164" cy="458668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025D2-573B-B6B1-ED7A-81576D0F67C7}"/>
              </a:ext>
            </a:extLst>
          </p:cNvPr>
          <p:cNvSpPr/>
          <p:nvPr/>
        </p:nvSpPr>
        <p:spPr>
          <a:xfrm>
            <a:off x="9365676" y="1092162"/>
            <a:ext cx="2175164" cy="458668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P spid="10" grpId="0" animBg="1"/>
      <p:bldP spid="10" grpId="1"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BC371-7B0A-47A6-5BE7-49CA171E8D3F}"/>
              </a:ext>
            </a:extLst>
          </p:cNvPr>
          <p:cNvSpPr>
            <a:spLocks noGrp="1"/>
          </p:cNvSpPr>
          <p:nvPr>
            <p:ph type="title"/>
          </p:nvPr>
        </p:nvSpPr>
        <p:spPr/>
        <p:txBody>
          <a:bodyPr/>
          <a:lstStyle/>
          <a:p>
            <a:r>
              <a:rPr lang="en-US" dirty="0"/>
              <a:t>Building a Resilience Hub</a:t>
            </a:r>
          </a:p>
        </p:txBody>
      </p:sp>
      <p:grpSp>
        <p:nvGrpSpPr>
          <p:cNvPr id="4" name="Group 3">
            <a:extLst>
              <a:ext uri="{FF2B5EF4-FFF2-40B4-BE49-F238E27FC236}">
                <a16:creationId xmlns:a16="http://schemas.microsoft.com/office/drawing/2014/main" id="{0103E196-A5ED-C883-F8B4-A1D50C3A8FC4}"/>
              </a:ext>
            </a:extLst>
          </p:cNvPr>
          <p:cNvGrpSpPr/>
          <p:nvPr/>
        </p:nvGrpSpPr>
        <p:grpSpPr>
          <a:xfrm>
            <a:off x="3960203" y="3128763"/>
            <a:ext cx="7979201" cy="2938343"/>
            <a:chOff x="3960203" y="3128763"/>
            <a:chExt cx="7979201" cy="2938343"/>
          </a:xfrm>
        </p:grpSpPr>
        <p:pic>
          <p:nvPicPr>
            <p:cNvPr id="8" name="Picture 7">
              <a:extLst>
                <a:ext uri="{FF2B5EF4-FFF2-40B4-BE49-F238E27FC236}">
                  <a16:creationId xmlns:a16="http://schemas.microsoft.com/office/drawing/2014/main" id="{E13D4358-AA0C-0315-5BE4-A61C57C3E9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0203" y="3128763"/>
              <a:ext cx="4015615" cy="1229841"/>
            </a:xfrm>
            <a:prstGeom prst="rect">
              <a:avLst/>
            </a:prstGeom>
          </p:spPr>
        </p:pic>
        <p:sp>
          <p:nvSpPr>
            <p:cNvPr id="9" name="Arrow: Curved Right 8">
              <a:extLst>
                <a:ext uri="{FF2B5EF4-FFF2-40B4-BE49-F238E27FC236}">
                  <a16:creationId xmlns:a16="http://schemas.microsoft.com/office/drawing/2014/main" id="{3BF9FD12-378B-BC6A-70BD-5CFBAA065289}"/>
                </a:ext>
              </a:extLst>
            </p:cNvPr>
            <p:cNvSpPr/>
            <p:nvPr/>
          </p:nvSpPr>
          <p:spPr>
            <a:xfrm flipH="1" flipV="1">
              <a:off x="8121634" y="3544052"/>
              <a:ext cx="776941" cy="214794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188FBDD2-8994-81B6-C3C2-7B8846F57495}"/>
                </a:ext>
              </a:extLst>
            </p:cNvPr>
            <p:cNvSpPr txBox="1"/>
            <p:nvPr/>
          </p:nvSpPr>
          <p:spPr>
            <a:xfrm>
              <a:off x="4235372" y="4255671"/>
              <a:ext cx="3611231" cy="369332"/>
            </a:xfrm>
            <a:prstGeom prst="rect">
              <a:avLst/>
            </a:prstGeom>
            <a:noFill/>
          </p:spPr>
          <p:txBody>
            <a:bodyPr wrap="square" rtlCol="0">
              <a:spAutoFit/>
            </a:bodyPr>
            <a:lstStyle/>
            <a:p>
              <a:r>
                <a:rPr lang="en-US" dirty="0"/>
                <a:t>Climate health resilience hub</a:t>
              </a:r>
            </a:p>
          </p:txBody>
        </p:sp>
        <p:sp>
          <p:nvSpPr>
            <p:cNvPr id="11" name="TextBox 10">
              <a:extLst>
                <a:ext uri="{FF2B5EF4-FFF2-40B4-BE49-F238E27FC236}">
                  <a16:creationId xmlns:a16="http://schemas.microsoft.com/office/drawing/2014/main" id="{C30DA006-1BA3-09A5-B1BE-F8AA6382FE67}"/>
                </a:ext>
              </a:extLst>
            </p:cNvPr>
            <p:cNvSpPr txBox="1"/>
            <p:nvPr/>
          </p:nvSpPr>
          <p:spPr>
            <a:xfrm rot="16200000">
              <a:off x="8084043" y="4340090"/>
              <a:ext cx="890404" cy="369332"/>
            </a:xfrm>
            <a:prstGeom prst="rect">
              <a:avLst/>
            </a:prstGeom>
            <a:noFill/>
          </p:spPr>
          <p:txBody>
            <a:bodyPr wrap="square" rtlCol="0">
              <a:spAutoFit/>
            </a:bodyPr>
            <a:lstStyle/>
            <a:p>
              <a:r>
                <a:rPr lang="en-US" dirty="0"/>
                <a:t>Inputs</a:t>
              </a:r>
            </a:p>
          </p:txBody>
        </p:sp>
        <p:sp>
          <p:nvSpPr>
            <p:cNvPr id="12" name="TextBox 11">
              <a:extLst>
                <a:ext uri="{FF2B5EF4-FFF2-40B4-BE49-F238E27FC236}">
                  <a16:creationId xmlns:a16="http://schemas.microsoft.com/office/drawing/2014/main" id="{7EFC12C1-EC0E-1BD5-E9F1-2CB0764B4AF0}"/>
                </a:ext>
              </a:extLst>
            </p:cNvPr>
            <p:cNvSpPr txBox="1"/>
            <p:nvPr/>
          </p:nvSpPr>
          <p:spPr>
            <a:xfrm>
              <a:off x="8934269" y="3942022"/>
              <a:ext cx="3005135" cy="1384995"/>
            </a:xfrm>
            <a:prstGeom prst="rect">
              <a:avLst/>
            </a:prstGeom>
            <a:noFill/>
          </p:spPr>
          <p:txBody>
            <a:bodyPr wrap="square" rtlCol="0">
              <a:spAutoFit/>
            </a:bodyPr>
            <a:lstStyle/>
            <a:p>
              <a:r>
                <a:rPr lang="en-US" sz="1400" b="1" dirty="0"/>
                <a:t>Community-identified needs. Ex</a:t>
              </a:r>
              <a:r>
                <a:rPr lang="en-US" sz="1400" dirty="0"/>
                <a:t>:</a:t>
              </a:r>
            </a:p>
            <a:p>
              <a:pPr marL="742950" lvl="1" indent="-285750">
                <a:buFont typeface="Arial" panose="020B0604020202020204" pitchFamily="34" charset="0"/>
                <a:buChar char="•"/>
              </a:pPr>
              <a:r>
                <a:rPr lang="en-US" sz="1400" dirty="0"/>
                <a:t>Adult education</a:t>
              </a:r>
            </a:p>
            <a:p>
              <a:pPr marL="742950" lvl="1" indent="-285750">
                <a:buFont typeface="Arial" panose="020B0604020202020204" pitchFamily="34" charset="0"/>
                <a:buChar char="•"/>
              </a:pPr>
              <a:r>
                <a:rPr lang="en-US" sz="1400" dirty="0"/>
                <a:t>Counseling services</a:t>
              </a:r>
            </a:p>
            <a:p>
              <a:pPr marL="742950" lvl="1" indent="-285750">
                <a:buFont typeface="Arial" panose="020B0604020202020204" pitchFamily="34" charset="0"/>
                <a:buChar char="•"/>
              </a:pPr>
              <a:r>
                <a:rPr lang="en-US" sz="1400" dirty="0"/>
                <a:t>Job training/placement</a:t>
              </a:r>
            </a:p>
            <a:p>
              <a:pPr marL="742950" lvl="1" indent="-285750">
                <a:buFont typeface="Arial" panose="020B0604020202020204" pitchFamily="34" charset="0"/>
                <a:buChar char="•"/>
              </a:pPr>
              <a:r>
                <a:rPr lang="en-US" sz="1400" dirty="0"/>
                <a:t>Meal services</a:t>
              </a:r>
            </a:p>
            <a:p>
              <a:pPr marL="742950" lvl="1" indent="-285750">
                <a:buFont typeface="Arial" panose="020B0604020202020204" pitchFamily="34" charset="0"/>
                <a:buChar char="•"/>
              </a:pPr>
              <a:r>
                <a:rPr lang="en-US" sz="1400" dirty="0"/>
                <a:t>After-school programming</a:t>
              </a:r>
            </a:p>
          </p:txBody>
        </p:sp>
        <p:grpSp>
          <p:nvGrpSpPr>
            <p:cNvPr id="13" name="Group 12">
              <a:extLst>
                <a:ext uri="{FF2B5EF4-FFF2-40B4-BE49-F238E27FC236}">
                  <a16:creationId xmlns:a16="http://schemas.microsoft.com/office/drawing/2014/main" id="{B0EA4E5B-54FD-1F1A-4B20-041A0A78CF0C}"/>
                </a:ext>
              </a:extLst>
            </p:cNvPr>
            <p:cNvGrpSpPr/>
            <p:nvPr/>
          </p:nvGrpSpPr>
          <p:grpSpPr>
            <a:xfrm>
              <a:off x="4303866" y="4549685"/>
              <a:ext cx="3202177" cy="1332755"/>
              <a:chOff x="4446493" y="5438588"/>
              <a:chExt cx="3202177" cy="1332755"/>
            </a:xfrm>
          </p:grpSpPr>
          <p:pic>
            <p:nvPicPr>
              <p:cNvPr id="14" name="Picture 13" descr="Text, whiteboard&#10;&#10;Description automatically generated">
                <a:extLst>
                  <a:ext uri="{FF2B5EF4-FFF2-40B4-BE49-F238E27FC236}">
                    <a16:creationId xmlns:a16="http://schemas.microsoft.com/office/drawing/2014/main" id="{C0A62304-FD93-F99B-37F7-06BC4ED47E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25456" y="5541503"/>
                <a:ext cx="1923214" cy="1229840"/>
              </a:xfrm>
              <a:prstGeom prst="rect">
                <a:avLst/>
              </a:prstGeom>
            </p:spPr>
          </p:pic>
          <p:pic>
            <p:nvPicPr>
              <p:cNvPr id="15" name="Picture 14" descr="A picture containing text, receipt&#10;&#10;Description automatically generated">
                <a:extLst>
                  <a:ext uri="{FF2B5EF4-FFF2-40B4-BE49-F238E27FC236}">
                    <a16:creationId xmlns:a16="http://schemas.microsoft.com/office/drawing/2014/main" id="{717D9574-D672-9818-25C7-DC3FF70771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46493" y="5438588"/>
                <a:ext cx="1356659" cy="1248562"/>
              </a:xfrm>
              <a:prstGeom prst="rect">
                <a:avLst/>
              </a:prstGeom>
            </p:spPr>
          </p:pic>
        </p:grpSp>
        <p:sp>
          <p:nvSpPr>
            <p:cNvPr id="16" name="TextBox 15">
              <a:extLst>
                <a:ext uri="{FF2B5EF4-FFF2-40B4-BE49-F238E27FC236}">
                  <a16:creationId xmlns:a16="http://schemas.microsoft.com/office/drawing/2014/main" id="{0A168DAA-6030-5138-B955-9E39C234F92B}"/>
                </a:ext>
              </a:extLst>
            </p:cNvPr>
            <p:cNvSpPr txBox="1"/>
            <p:nvPr/>
          </p:nvSpPr>
          <p:spPr>
            <a:xfrm>
              <a:off x="5255963" y="5697774"/>
              <a:ext cx="2040308" cy="369332"/>
            </a:xfrm>
            <a:prstGeom prst="rect">
              <a:avLst/>
            </a:prstGeom>
            <a:noFill/>
          </p:spPr>
          <p:txBody>
            <a:bodyPr wrap="square" rtlCol="0">
              <a:spAutoFit/>
            </a:bodyPr>
            <a:lstStyle/>
            <a:p>
              <a:r>
                <a:rPr lang="en-US" dirty="0"/>
                <a:t>Community</a:t>
              </a:r>
            </a:p>
          </p:txBody>
        </p:sp>
      </p:grpSp>
      <p:grpSp>
        <p:nvGrpSpPr>
          <p:cNvPr id="33" name="Group 32">
            <a:extLst>
              <a:ext uri="{FF2B5EF4-FFF2-40B4-BE49-F238E27FC236}">
                <a16:creationId xmlns:a16="http://schemas.microsoft.com/office/drawing/2014/main" id="{D42BBF06-BFCC-ECA3-7DE8-6FCEF35D80BF}"/>
              </a:ext>
            </a:extLst>
          </p:cNvPr>
          <p:cNvGrpSpPr/>
          <p:nvPr/>
        </p:nvGrpSpPr>
        <p:grpSpPr>
          <a:xfrm>
            <a:off x="360168" y="1127757"/>
            <a:ext cx="5607841" cy="1849841"/>
            <a:chOff x="360168" y="1127757"/>
            <a:chExt cx="5607841" cy="1849841"/>
          </a:xfrm>
        </p:grpSpPr>
        <p:sp>
          <p:nvSpPr>
            <p:cNvPr id="7" name="Rectangle 6">
              <a:extLst>
                <a:ext uri="{FF2B5EF4-FFF2-40B4-BE49-F238E27FC236}">
                  <a16:creationId xmlns:a16="http://schemas.microsoft.com/office/drawing/2014/main" id="{21FF1DA3-774C-7390-4C7B-68085674A0C9}"/>
                </a:ext>
              </a:extLst>
            </p:cNvPr>
            <p:cNvSpPr/>
            <p:nvPr/>
          </p:nvSpPr>
          <p:spPr>
            <a:xfrm>
              <a:off x="370703" y="1147323"/>
              <a:ext cx="5597306" cy="1830275"/>
            </a:xfrm>
            <a:prstGeom prst="rect">
              <a:avLst/>
            </a:prstGeom>
            <a:solidFill>
              <a:srgbClr val="F4B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4D2666-973D-9A18-E2EF-E6D1067C6346}"/>
                </a:ext>
              </a:extLst>
            </p:cNvPr>
            <p:cNvSpPr txBox="1"/>
            <p:nvPr/>
          </p:nvSpPr>
          <p:spPr>
            <a:xfrm>
              <a:off x="467620" y="2104537"/>
              <a:ext cx="310535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Mass testing/vaccination sites</a:t>
              </a:r>
            </a:p>
            <a:p>
              <a:pPr marL="285750" indent="-285750">
                <a:buFont typeface="Arial" panose="020B0604020202020204" pitchFamily="34" charset="0"/>
                <a:buChar char="•"/>
              </a:pPr>
              <a:r>
                <a:rPr lang="en-US" sz="1400" dirty="0"/>
                <a:t>Cooling and clean air shelter</a:t>
              </a:r>
            </a:p>
            <a:p>
              <a:pPr marL="285750" indent="-285750">
                <a:buFont typeface="Arial" panose="020B0604020202020204" pitchFamily="34" charset="0"/>
                <a:buChar char="•"/>
              </a:pPr>
              <a:r>
                <a:rPr lang="en-US" sz="1400" dirty="0"/>
                <a:t>Resource distribution point</a:t>
              </a:r>
            </a:p>
          </p:txBody>
        </p:sp>
        <p:pic>
          <p:nvPicPr>
            <p:cNvPr id="22" name="Picture 21">
              <a:extLst>
                <a:ext uri="{FF2B5EF4-FFF2-40B4-BE49-F238E27FC236}">
                  <a16:creationId xmlns:a16="http://schemas.microsoft.com/office/drawing/2014/main" id="{72D3BE67-C947-A644-7214-3BAD62E0CDC8}"/>
                </a:ext>
              </a:extLst>
            </p:cNvPr>
            <p:cNvPicPr>
              <a:picLocks noChangeAspect="1"/>
            </p:cNvPicPr>
            <p:nvPr/>
          </p:nvPicPr>
          <p:blipFill>
            <a:blip r:embed="rId6"/>
            <a:stretch>
              <a:fillRect/>
            </a:stretch>
          </p:blipFill>
          <p:spPr>
            <a:xfrm>
              <a:off x="4192629" y="2314285"/>
              <a:ext cx="482585" cy="612694"/>
            </a:xfrm>
            <a:prstGeom prst="rect">
              <a:avLst/>
            </a:prstGeom>
          </p:spPr>
        </p:pic>
        <p:pic>
          <p:nvPicPr>
            <p:cNvPr id="23" name="Picture 22">
              <a:extLst>
                <a:ext uri="{FF2B5EF4-FFF2-40B4-BE49-F238E27FC236}">
                  <a16:creationId xmlns:a16="http://schemas.microsoft.com/office/drawing/2014/main" id="{70C2BA1B-7CE4-574F-199A-5D7EB7AA5ABC}"/>
                </a:ext>
              </a:extLst>
            </p:cNvPr>
            <p:cNvPicPr>
              <a:picLocks noChangeAspect="1"/>
            </p:cNvPicPr>
            <p:nvPr/>
          </p:nvPicPr>
          <p:blipFill>
            <a:blip r:embed="rId7">
              <a:extLst>
                <a:ext uri="{BEBA8EAE-BF5A-486C-A8C5-ECC9F3942E4B}">
                  <a14:imgProps xmlns:a14="http://schemas.microsoft.com/office/drawing/2010/main">
                    <a14:imgLayer r:embed="rId8">
                      <a14:imgEffect>
                        <a14:artisticPaintBrush/>
                      </a14:imgEffect>
                    </a14:imgLayer>
                  </a14:imgProps>
                </a:ext>
              </a:extLst>
            </a:blip>
            <a:stretch>
              <a:fillRect/>
            </a:stretch>
          </p:blipFill>
          <p:spPr>
            <a:xfrm>
              <a:off x="3528626" y="2331257"/>
              <a:ext cx="566031" cy="551447"/>
            </a:xfrm>
            <a:prstGeom prst="rect">
              <a:avLst/>
            </a:prstGeom>
          </p:spPr>
        </p:pic>
        <p:sp>
          <p:nvSpPr>
            <p:cNvPr id="25" name="TextBox 24">
              <a:extLst>
                <a:ext uri="{FF2B5EF4-FFF2-40B4-BE49-F238E27FC236}">
                  <a16:creationId xmlns:a16="http://schemas.microsoft.com/office/drawing/2014/main" id="{B71E4870-ECE1-23DE-ED43-60B4506AC4CD}"/>
                </a:ext>
              </a:extLst>
            </p:cNvPr>
            <p:cNvSpPr txBox="1"/>
            <p:nvPr/>
          </p:nvSpPr>
          <p:spPr>
            <a:xfrm>
              <a:off x="360168" y="1127757"/>
              <a:ext cx="1757064" cy="923330"/>
            </a:xfrm>
            <a:prstGeom prst="rect">
              <a:avLst/>
            </a:prstGeom>
            <a:noFill/>
          </p:spPr>
          <p:txBody>
            <a:bodyPr wrap="square" rtlCol="0">
              <a:spAutoFit/>
            </a:bodyPr>
            <a:lstStyle/>
            <a:p>
              <a:r>
                <a:rPr lang="en-US" sz="1800" u="sng" dirty="0"/>
                <a:t>Emergency preparedness/services</a:t>
              </a:r>
            </a:p>
          </p:txBody>
        </p:sp>
      </p:grpSp>
      <p:grpSp>
        <p:nvGrpSpPr>
          <p:cNvPr id="34" name="Group 33">
            <a:extLst>
              <a:ext uri="{FF2B5EF4-FFF2-40B4-BE49-F238E27FC236}">
                <a16:creationId xmlns:a16="http://schemas.microsoft.com/office/drawing/2014/main" id="{7B0FF93B-1B93-0D4E-80C1-D1E3C7CCA52F}"/>
              </a:ext>
            </a:extLst>
          </p:cNvPr>
          <p:cNvGrpSpPr/>
          <p:nvPr/>
        </p:nvGrpSpPr>
        <p:grpSpPr>
          <a:xfrm>
            <a:off x="5985398" y="1097228"/>
            <a:ext cx="6637983" cy="1880369"/>
            <a:chOff x="5985398" y="1097228"/>
            <a:chExt cx="6637983" cy="1880369"/>
          </a:xfrm>
        </p:grpSpPr>
        <p:sp>
          <p:nvSpPr>
            <p:cNvPr id="6" name="Rectangle 5">
              <a:extLst>
                <a:ext uri="{FF2B5EF4-FFF2-40B4-BE49-F238E27FC236}">
                  <a16:creationId xmlns:a16="http://schemas.microsoft.com/office/drawing/2014/main" id="{A25DAD4B-060D-22FB-83D7-B8F205147B32}"/>
                </a:ext>
              </a:extLst>
            </p:cNvPr>
            <p:cNvSpPr/>
            <p:nvPr/>
          </p:nvSpPr>
          <p:spPr>
            <a:xfrm>
              <a:off x="5985398" y="1134074"/>
              <a:ext cx="5597306" cy="1843523"/>
            </a:xfrm>
            <a:prstGeom prst="rect">
              <a:avLst/>
            </a:prstGeom>
            <a:solidFill>
              <a:srgbClr val="008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F38889E-57CC-31F1-8010-08CAD010A0E7}"/>
                </a:ext>
              </a:extLst>
            </p:cNvPr>
            <p:cNvPicPr>
              <a:picLocks noChangeAspect="1"/>
            </p:cNvPicPr>
            <p:nvPr/>
          </p:nvPicPr>
          <p:blipFill>
            <a:blip r:embed="rId9"/>
            <a:stretch>
              <a:fillRect/>
            </a:stretch>
          </p:blipFill>
          <p:spPr>
            <a:xfrm>
              <a:off x="7435045" y="2363971"/>
              <a:ext cx="680601" cy="562903"/>
            </a:xfrm>
            <a:prstGeom prst="rect">
              <a:avLst/>
            </a:prstGeom>
          </p:spPr>
        </p:pic>
        <p:sp>
          <p:nvSpPr>
            <p:cNvPr id="26" name="TextBox 25">
              <a:extLst>
                <a:ext uri="{FF2B5EF4-FFF2-40B4-BE49-F238E27FC236}">
                  <a16:creationId xmlns:a16="http://schemas.microsoft.com/office/drawing/2014/main" id="{2E07A0C0-4902-514F-CC97-59BF0962E649}"/>
                </a:ext>
              </a:extLst>
            </p:cNvPr>
            <p:cNvSpPr txBox="1"/>
            <p:nvPr/>
          </p:nvSpPr>
          <p:spPr>
            <a:xfrm>
              <a:off x="8315267" y="1962346"/>
              <a:ext cx="4308114"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Utilities prioritization/microgrid </a:t>
              </a:r>
            </a:p>
            <a:p>
              <a:pPr marL="285750" indent="-285750">
                <a:buFont typeface="Arial" panose="020B0604020202020204" pitchFamily="34" charset="0"/>
                <a:buChar char="•"/>
              </a:pPr>
              <a:r>
                <a:rPr lang="en-US" sz="1400" dirty="0"/>
                <a:t>Social services </a:t>
              </a:r>
            </a:p>
            <a:p>
              <a:pPr marL="285750" indent="-285750">
                <a:buFont typeface="Arial" panose="020B0604020202020204" pitchFamily="34" charset="0"/>
                <a:buChar char="•"/>
              </a:pPr>
              <a:r>
                <a:rPr lang="en-US" sz="1400" dirty="0"/>
                <a:t>Active transportation</a:t>
              </a:r>
            </a:p>
            <a:p>
              <a:pPr marL="285750" indent="-285750">
                <a:buFont typeface="Arial" panose="020B0604020202020204" pitchFamily="34" charset="0"/>
                <a:buChar char="•"/>
              </a:pPr>
              <a:r>
                <a:rPr lang="en-US" sz="1400" dirty="0"/>
                <a:t>Housing/employment assistance</a:t>
              </a:r>
            </a:p>
          </p:txBody>
        </p:sp>
        <p:sp>
          <p:nvSpPr>
            <p:cNvPr id="27" name="TextBox 26">
              <a:extLst>
                <a:ext uri="{FF2B5EF4-FFF2-40B4-BE49-F238E27FC236}">
                  <a16:creationId xmlns:a16="http://schemas.microsoft.com/office/drawing/2014/main" id="{1D6F74F3-BB57-5D45-0338-D927D37AB05B}"/>
                </a:ext>
              </a:extLst>
            </p:cNvPr>
            <p:cNvSpPr txBox="1"/>
            <p:nvPr/>
          </p:nvSpPr>
          <p:spPr>
            <a:xfrm>
              <a:off x="9655834" y="1097228"/>
              <a:ext cx="1757064" cy="923330"/>
            </a:xfrm>
            <a:prstGeom prst="rect">
              <a:avLst/>
            </a:prstGeom>
            <a:noFill/>
          </p:spPr>
          <p:txBody>
            <a:bodyPr wrap="square" rtlCol="0">
              <a:spAutoFit/>
            </a:bodyPr>
            <a:lstStyle/>
            <a:p>
              <a:r>
                <a:rPr lang="en-US" sz="1800" u="sng" dirty="0"/>
                <a:t>State and local government &amp; services</a:t>
              </a:r>
            </a:p>
          </p:txBody>
        </p:sp>
      </p:grpSp>
      <p:grpSp>
        <p:nvGrpSpPr>
          <p:cNvPr id="5" name="Group 4">
            <a:extLst>
              <a:ext uri="{FF2B5EF4-FFF2-40B4-BE49-F238E27FC236}">
                <a16:creationId xmlns:a16="http://schemas.microsoft.com/office/drawing/2014/main" id="{80D76488-A89A-FC54-9D0A-D1A6DFA81769}"/>
              </a:ext>
            </a:extLst>
          </p:cNvPr>
          <p:cNvGrpSpPr/>
          <p:nvPr/>
        </p:nvGrpSpPr>
        <p:grpSpPr>
          <a:xfrm>
            <a:off x="113563" y="3592649"/>
            <a:ext cx="3574711" cy="2058290"/>
            <a:chOff x="113563" y="3592649"/>
            <a:chExt cx="3574711" cy="2058290"/>
          </a:xfrm>
        </p:grpSpPr>
        <p:sp>
          <p:nvSpPr>
            <p:cNvPr id="28" name="Arrow: Curved Right 27">
              <a:extLst>
                <a:ext uri="{FF2B5EF4-FFF2-40B4-BE49-F238E27FC236}">
                  <a16:creationId xmlns:a16="http://schemas.microsoft.com/office/drawing/2014/main" id="{1D816114-A768-771E-FF3C-D45173E8A21A}"/>
                </a:ext>
              </a:extLst>
            </p:cNvPr>
            <p:cNvSpPr/>
            <p:nvPr/>
          </p:nvSpPr>
          <p:spPr>
            <a:xfrm>
              <a:off x="2911333" y="3592649"/>
              <a:ext cx="776941" cy="20582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0DBBE9D5-0109-0B5E-FA4B-01FD80DBE60C}"/>
                </a:ext>
              </a:extLst>
            </p:cNvPr>
            <p:cNvSpPr txBox="1"/>
            <p:nvPr/>
          </p:nvSpPr>
          <p:spPr>
            <a:xfrm>
              <a:off x="113563" y="4024685"/>
              <a:ext cx="3005135"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t>Services and programming</a:t>
              </a:r>
            </a:p>
            <a:p>
              <a:pPr marL="285750" indent="-285750">
                <a:buFont typeface="Arial" panose="020B0604020202020204" pitchFamily="34" charset="0"/>
                <a:buChar char="•"/>
              </a:pPr>
              <a:r>
                <a:rPr lang="en-US" sz="1400" b="1" dirty="0"/>
                <a:t>Communications</a:t>
              </a:r>
            </a:p>
            <a:p>
              <a:pPr marL="285750" indent="-285750">
                <a:buFont typeface="Arial" panose="020B0604020202020204" pitchFamily="34" charset="0"/>
                <a:buChar char="•"/>
              </a:pPr>
              <a:r>
                <a:rPr lang="en-US" sz="1400" b="1" dirty="0"/>
                <a:t>Building and landscape</a:t>
              </a:r>
            </a:p>
            <a:p>
              <a:pPr marL="285750" indent="-285750">
                <a:buFont typeface="Arial" panose="020B0604020202020204" pitchFamily="34" charset="0"/>
                <a:buChar char="•"/>
              </a:pPr>
              <a:r>
                <a:rPr lang="en-US" sz="1400" b="1" dirty="0"/>
                <a:t>Power systems</a:t>
              </a:r>
            </a:p>
            <a:p>
              <a:pPr marL="285750" indent="-285750">
                <a:buFont typeface="Arial" panose="020B0604020202020204" pitchFamily="34" charset="0"/>
                <a:buChar char="•"/>
              </a:pPr>
              <a:r>
                <a:rPr lang="en-US" sz="1400" b="1" dirty="0"/>
                <a:t>Operations</a:t>
              </a:r>
            </a:p>
          </p:txBody>
        </p:sp>
        <p:sp>
          <p:nvSpPr>
            <p:cNvPr id="30" name="TextBox 29">
              <a:extLst>
                <a:ext uri="{FF2B5EF4-FFF2-40B4-BE49-F238E27FC236}">
                  <a16:creationId xmlns:a16="http://schemas.microsoft.com/office/drawing/2014/main" id="{C5F750DA-B913-1C9B-EDB7-56F16B04F930}"/>
                </a:ext>
              </a:extLst>
            </p:cNvPr>
            <p:cNvSpPr txBox="1"/>
            <p:nvPr/>
          </p:nvSpPr>
          <p:spPr>
            <a:xfrm rot="16200000">
              <a:off x="2786836" y="4276679"/>
              <a:ext cx="1024172" cy="369332"/>
            </a:xfrm>
            <a:prstGeom prst="rect">
              <a:avLst/>
            </a:prstGeom>
            <a:noFill/>
          </p:spPr>
          <p:txBody>
            <a:bodyPr wrap="square" rtlCol="0">
              <a:spAutoFit/>
            </a:bodyPr>
            <a:lstStyle/>
            <a:p>
              <a:r>
                <a:rPr lang="en-US" dirty="0"/>
                <a:t>Outputs</a:t>
              </a:r>
            </a:p>
          </p:txBody>
        </p:sp>
      </p:grpSp>
      <p:grpSp>
        <p:nvGrpSpPr>
          <p:cNvPr id="32" name="Group 31">
            <a:extLst>
              <a:ext uri="{FF2B5EF4-FFF2-40B4-BE49-F238E27FC236}">
                <a16:creationId xmlns:a16="http://schemas.microsoft.com/office/drawing/2014/main" id="{FCF288FC-F074-76D5-1E10-B70B3FFE7155}"/>
              </a:ext>
            </a:extLst>
          </p:cNvPr>
          <p:cNvGrpSpPr/>
          <p:nvPr/>
        </p:nvGrpSpPr>
        <p:grpSpPr>
          <a:xfrm>
            <a:off x="2332817" y="1147321"/>
            <a:ext cx="7396063" cy="1843523"/>
            <a:chOff x="2332817" y="1147321"/>
            <a:chExt cx="7396063" cy="1843523"/>
          </a:xfrm>
        </p:grpSpPr>
        <p:sp>
          <p:nvSpPr>
            <p:cNvPr id="17" name="Isosceles Triangle 16">
              <a:extLst>
                <a:ext uri="{FF2B5EF4-FFF2-40B4-BE49-F238E27FC236}">
                  <a16:creationId xmlns:a16="http://schemas.microsoft.com/office/drawing/2014/main" id="{7BFC576B-413D-2EE7-FB39-897DD50085FF}"/>
                </a:ext>
              </a:extLst>
            </p:cNvPr>
            <p:cNvSpPr/>
            <p:nvPr/>
          </p:nvSpPr>
          <p:spPr>
            <a:xfrm rot="10800000">
              <a:off x="2332817" y="1147322"/>
              <a:ext cx="7396063" cy="1843522"/>
            </a:xfrm>
            <a:prstGeom prst="triangle">
              <a:avLst/>
            </a:prstGeom>
            <a:solidFill>
              <a:srgbClr val="0A8D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5EBE106-7200-7E06-2FF6-2786CD2F5743}"/>
                </a:ext>
              </a:extLst>
            </p:cNvPr>
            <p:cNvSpPr txBox="1"/>
            <p:nvPr/>
          </p:nvSpPr>
          <p:spPr>
            <a:xfrm>
              <a:off x="3952419" y="1189561"/>
              <a:ext cx="4362848" cy="369332"/>
            </a:xfrm>
            <a:prstGeom prst="rect">
              <a:avLst/>
            </a:prstGeom>
            <a:noFill/>
          </p:spPr>
          <p:txBody>
            <a:bodyPr wrap="square" rtlCol="0">
              <a:spAutoFit/>
            </a:bodyPr>
            <a:lstStyle/>
            <a:p>
              <a:pPr algn="ctr"/>
              <a:r>
                <a:rPr lang="en-US" sz="1800" u="sng" dirty="0"/>
                <a:t>Public health and medical services</a:t>
              </a:r>
            </a:p>
          </p:txBody>
        </p:sp>
        <p:pic>
          <p:nvPicPr>
            <p:cNvPr id="19" name="Picture 18">
              <a:extLst>
                <a:ext uri="{FF2B5EF4-FFF2-40B4-BE49-F238E27FC236}">
                  <a16:creationId xmlns:a16="http://schemas.microsoft.com/office/drawing/2014/main" id="{132DF8AF-B66A-9579-2DF3-05757C767A19}"/>
                </a:ext>
              </a:extLst>
            </p:cNvPr>
            <p:cNvPicPr>
              <a:picLocks noChangeAspect="1"/>
            </p:cNvPicPr>
            <p:nvPr/>
          </p:nvPicPr>
          <p:blipFill rotWithShape="1">
            <a:blip r:embed="rId10"/>
            <a:srcRect r="20069" b="10075"/>
            <a:stretch/>
          </p:blipFill>
          <p:spPr>
            <a:xfrm>
              <a:off x="8152882" y="1189561"/>
              <a:ext cx="479578" cy="502750"/>
            </a:xfrm>
            <a:prstGeom prst="rect">
              <a:avLst/>
            </a:prstGeom>
          </p:spPr>
        </p:pic>
        <p:pic>
          <p:nvPicPr>
            <p:cNvPr id="21" name="Picture 20">
              <a:extLst>
                <a:ext uri="{FF2B5EF4-FFF2-40B4-BE49-F238E27FC236}">
                  <a16:creationId xmlns:a16="http://schemas.microsoft.com/office/drawing/2014/main" id="{965CCE61-6EDB-A339-D0AC-31C40E782968}"/>
                </a:ext>
              </a:extLst>
            </p:cNvPr>
            <p:cNvPicPr>
              <a:picLocks noChangeAspect="1"/>
            </p:cNvPicPr>
            <p:nvPr/>
          </p:nvPicPr>
          <p:blipFill>
            <a:blip r:embed="rId11"/>
            <a:stretch>
              <a:fillRect/>
            </a:stretch>
          </p:blipFill>
          <p:spPr>
            <a:xfrm>
              <a:off x="3584951" y="1147321"/>
              <a:ext cx="611516" cy="598687"/>
            </a:xfrm>
            <a:prstGeom prst="rect">
              <a:avLst/>
            </a:prstGeom>
          </p:spPr>
        </p:pic>
        <p:sp>
          <p:nvSpPr>
            <p:cNvPr id="31" name="TextBox 30">
              <a:extLst>
                <a:ext uri="{FF2B5EF4-FFF2-40B4-BE49-F238E27FC236}">
                  <a16:creationId xmlns:a16="http://schemas.microsoft.com/office/drawing/2014/main" id="{72C5A0DA-E2B5-6B66-FBA1-D67534683824}"/>
                </a:ext>
              </a:extLst>
            </p:cNvPr>
            <p:cNvSpPr txBox="1"/>
            <p:nvPr/>
          </p:nvSpPr>
          <p:spPr>
            <a:xfrm>
              <a:off x="4268143" y="1497407"/>
              <a:ext cx="3669153" cy="738664"/>
            </a:xfrm>
            <a:custGeom>
              <a:avLst/>
              <a:gdLst>
                <a:gd name="connsiteX0" fmla="*/ 0 w 4013764"/>
                <a:gd name="connsiteY0" fmla="*/ 0 h 1384995"/>
                <a:gd name="connsiteX1" fmla="*/ 4013764 w 4013764"/>
                <a:gd name="connsiteY1" fmla="*/ 0 h 1384995"/>
                <a:gd name="connsiteX2" fmla="*/ 4013764 w 4013764"/>
                <a:gd name="connsiteY2" fmla="*/ 1384995 h 1384995"/>
                <a:gd name="connsiteX3" fmla="*/ 0 w 4013764"/>
                <a:gd name="connsiteY3" fmla="*/ 1384995 h 1384995"/>
                <a:gd name="connsiteX4" fmla="*/ 0 w 4013764"/>
                <a:gd name="connsiteY4" fmla="*/ 0 h 1384995"/>
                <a:gd name="connsiteX0" fmla="*/ 0 w 4013764"/>
                <a:gd name="connsiteY0" fmla="*/ 0 h 1384995"/>
                <a:gd name="connsiteX1" fmla="*/ 4013764 w 4013764"/>
                <a:gd name="connsiteY1" fmla="*/ 0 h 1384995"/>
                <a:gd name="connsiteX2" fmla="*/ 4013764 w 4013764"/>
                <a:gd name="connsiteY2" fmla="*/ 1384995 h 1384995"/>
                <a:gd name="connsiteX3" fmla="*/ 0 w 4013764"/>
                <a:gd name="connsiteY3" fmla="*/ 1384995 h 1384995"/>
                <a:gd name="connsiteX4" fmla="*/ 0 w 4013764"/>
                <a:gd name="connsiteY4" fmla="*/ 0 h 1384995"/>
                <a:gd name="connsiteX0" fmla="*/ 2 w 4013766"/>
                <a:gd name="connsiteY0" fmla="*/ 0 h 1384995"/>
                <a:gd name="connsiteX1" fmla="*/ 4013766 w 4013766"/>
                <a:gd name="connsiteY1" fmla="*/ 0 h 1384995"/>
                <a:gd name="connsiteX2" fmla="*/ 4013766 w 4013766"/>
                <a:gd name="connsiteY2" fmla="*/ 1384995 h 1384995"/>
                <a:gd name="connsiteX3" fmla="*/ 2 w 4013766"/>
                <a:gd name="connsiteY3" fmla="*/ 1384995 h 1384995"/>
                <a:gd name="connsiteX4" fmla="*/ 1269994 w 4013766"/>
                <a:gd name="connsiteY4" fmla="*/ 1178184 h 1384995"/>
                <a:gd name="connsiteX5" fmla="*/ 2 w 4013766"/>
                <a:gd name="connsiteY5" fmla="*/ 0 h 1384995"/>
                <a:gd name="connsiteX0" fmla="*/ 2 w 4013766"/>
                <a:gd name="connsiteY0" fmla="*/ 0 h 1384995"/>
                <a:gd name="connsiteX1" fmla="*/ 4013766 w 4013766"/>
                <a:gd name="connsiteY1" fmla="*/ 0 h 1384995"/>
                <a:gd name="connsiteX2" fmla="*/ 2495824 w 4013766"/>
                <a:gd name="connsiteY2" fmla="*/ 1092895 h 1384995"/>
                <a:gd name="connsiteX3" fmla="*/ 2 w 4013766"/>
                <a:gd name="connsiteY3" fmla="*/ 1384995 h 1384995"/>
                <a:gd name="connsiteX4" fmla="*/ 1269994 w 4013766"/>
                <a:gd name="connsiteY4" fmla="*/ 1178184 h 1384995"/>
                <a:gd name="connsiteX5" fmla="*/ 2 w 4013766"/>
                <a:gd name="connsiteY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766" h="1384995">
                  <a:moveTo>
                    <a:pt x="2" y="0"/>
                  </a:moveTo>
                  <a:lnTo>
                    <a:pt x="4013766" y="0"/>
                  </a:lnTo>
                  <a:lnTo>
                    <a:pt x="2495824" y="1092895"/>
                  </a:lnTo>
                  <a:cubicBezTo>
                    <a:pt x="301983" y="1060997"/>
                    <a:pt x="1337923" y="1384995"/>
                    <a:pt x="2" y="1384995"/>
                  </a:cubicBezTo>
                  <a:cubicBezTo>
                    <a:pt x="-2014" y="1360508"/>
                    <a:pt x="1272010" y="1202671"/>
                    <a:pt x="1269994" y="1178184"/>
                  </a:cubicBezTo>
                  <a:lnTo>
                    <a:pt x="2" y="0"/>
                  </a:lnTo>
                  <a:close/>
                </a:path>
              </a:pathLst>
            </a:custGeom>
            <a:noFill/>
          </p:spPr>
          <p:txBody>
            <a:bodyPr wrap="square" rtlCol="0">
              <a:spAutoFit/>
            </a:bodyPr>
            <a:lstStyle/>
            <a:p>
              <a:pPr algn="ctr"/>
              <a:r>
                <a:rPr lang="en-US" sz="1400" dirty="0"/>
                <a:t>Co-locate clinical/public health services</a:t>
              </a:r>
            </a:p>
            <a:p>
              <a:pPr algn="ctr"/>
              <a:r>
                <a:rPr lang="en-US" sz="1400" dirty="0"/>
                <a:t>Leverage safety net health centers.</a:t>
              </a:r>
            </a:p>
            <a:p>
              <a:pPr marL="285750" indent="-285750" algn="ctr">
                <a:buFont typeface="Arial" panose="020B0604020202020204" pitchFamily="34" charset="0"/>
                <a:buChar char="•"/>
              </a:pPr>
              <a:endParaRPr lang="en-US" sz="1400" dirty="0"/>
            </a:p>
          </p:txBody>
        </p:sp>
      </p:grpSp>
      <p:sp>
        <p:nvSpPr>
          <p:cNvPr id="2" name="Text Placeholder 3">
            <a:extLst>
              <a:ext uri="{FF2B5EF4-FFF2-40B4-BE49-F238E27FC236}">
                <a16:creationId xmlns:a16="http://schemas.microsoft.com/office/drawing/2014/main" id="{C309E12F-A64C-2E05-81A2-C7B0A1D399B1}"/>
              </a:ext>
            </a:extLst>
          </p:cNvPr>
          <p:cNvSpPr>
            <a:spLocks noGrp="1"/>
          </p:cNvSpPr>
          <p:nvPr>
            <p:ph type="body" sz="quarter" idx="10"/>
          </p:nvPr>
        </p:nvSpPr>
        <p:spPr>
          <a:xfrm>
            <a:off x="3656818" y="6341319"/>
            <a:ext cx="7545248" cy="304800"/>
          </a:xfrm>
        </p:spPr>
        <p:txBody>
          <a:bodyPr/>
          <a:lstStyle/>
          <a:p>
            <a:r>
              <a:rPr lang="en-US" dirty="0"/>
              <a:t>Building Local Climate Health Equity into a Resilience Hub Framework</a:t>
            </a:r>
          </a:p>
        </p:txBody>
      </p:sp>
    </p:spTree>
    <p:extLst>
      <p:ext uri="{BB962C8B-B14F-4D97-AF65-F5344CB8AC3E}">
        <p14:creationId xmlns:p14="http://schemas.microsoft.com/office/powerpoint/2010/main" val="332350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19CF58-1BEB-A482-1DCC-5723876E44FC}"/>
              </a:ext>
            </a:extLst>
          </p:cNvPr>
          <p:cNvSpPr>
            <a:spLocks noGrp="1"/>
          </p:cNvSpPr>
          <p:nvPr>
            <p:ph idx="1"/>
          </p:nvPr>
        </p:nvSpPr>
        <p:spPr>
          <a:xfrm>
            <a:off x="609600" y="1414215"/>
            <a:ext cx="7500182" cy="4279591"/>
          </a:xfrm>
        </p:spPr>
        <p:txBody>
          <a:bodyPr>
            <a:normAutofit fontScale="85000" lnSpcReduction="20000"/>
          </a:bodyPr>
          <a:lstStyle/>
          <a:p>
            <a:pPr marL="234950" indent="0">
              <a:buNone/>
            </a:pPr>
            <a:r>
              <a:rPr lang="en-US" dirty="0"/>
              <a:t>Historic shift in HUD spending and policies toward using low- and zero-carbon energy. Each HUD program office has committed specific, time-bound actions on climate and environmental justice</a:t>
            </a:r>
          </a:p>
          <a:p>
            <a:pPr marL="234950" indent="0">
              <a:buNone/>
            </a:pPr>
            <a:endParaRPr lang="en-US" dirty="0"/>
          </a:p>
          <a:p>
            <a:pPr marL="234950" indent="0">
              <a:buNone/>
            </a:pPr>
            <a:r>
              <a:rPr lang="en-US" b="1" dirty="0">
                <a:hlinkClick r:id="rId3"/>
              </a:rPr>
              <a:t>Strategic</a:t>
            </a:r>
            <a:r>
              <a:rPr lang="en-US" dirty="0">
                <a:hlinkClick r:id="rId3"/>
              </a:rPr>
              <a:t> </a:t>
            </a:r>
            <a:r>
              <a:rPr lang="en-US" b="1" dirty="0">
                <a:hlinkClick r:id="rId3"/>
              </a:rPr>
              <a:t>Plan</a:t>
            </a:r>
            <a:endParaRPr lang="en-US" b="1" dirty="0"/>
          </a:p>
          <a:p>
            <a:r>
              <a:rPr lang="en-US" dirty="0"/>
              <a:t>Goal 4: Advance Sustainable Communities describes how HUD advances sustainable communities by strengthening climate resilience and energy efficiency, promoting environmental justice, and recognizing housing’s role as essential to health</a:t>
            </a:r>
          </a:p>
          <a:p>
            <a:pPr marL="234950" indent="0">
              <a:buNone/>
            </a:pPr>
            <a:endParaRPr lang="en-US" dirty="0"/>
          </a:p>
          <a:p>
            <a:pPr marL="234950" indent="0">
              <a:buNone/>
            </a:pPr>
            <a:r>
              <a:rPr lang="en-US" b="1" dirty="0">
                <a:hlinkClick r:id="rId4"/>
              </a:rPr>
              <a:t>Climate Action Plan </a:t>
            </a:r>
            <a:r>
              <a:rPr lang="en-US" b="1" dirty="0"/>
              <a:t>(Nov 2021)</a:t>
            </a:r>
          </a:p>
          <a:p>
            <a:r>
              <a:rPr lang="en-US" dirty="0"/>
              <a:t>Reduce agency’s carbon footprint</a:t>
            </a:r>
          </a:p>
          <a:p>
            <a:r>
              <a:rPr lang="en-US" dirty="0"/>
              <a:t>Put our nation’s communities on the path to building more resilient, equitable, efficient, and sustainable housing infrastructure. </a:t>
            </a:r>
          </a:p>
        </p:txBody>
      </p:sp>
      <p:sp>
        <p:nvSpPr>
          <p:cNvPr id="4" name="Title 3">
            <a:extLst>
              <a:ext uri="{FF2B5EF4-FFF2-40B4-BE49-F238E27FC236}">
                <a16:creationId xmlns:a16="http://schemas.microsoft.com/office/drawing/2014/main" id="{4AE8EBB0-9B8A-828A-ABC6-68CF75158669}"/>
              </a:ext>
            </a:extLst>
          </p:cNvPr>
          <p:cNvSpPr>
            <a:spLocks noGrp="1"/>
          </p:cNvSpPr>
          <p:nvPr>
            <p:ph type="title"/>
          </p:nvPr>
        </p:nvSpPr>
        <p:spPr/>
        <p:txBody>
          <a:bodyPr>
            <a:normAutofit fontScale="90000"/>
          </a:bodyPr>
          <a:lstStyle/>
          <a:p>
            <a:r>
              <a:rPr lang="en-US" dirty="0"/>
              <a:t>U.S. Department of Housing and Urban Development (HUD) Climate Action Strategy</a:t>
            </a:r>
          </a:p>
        </p:txBody>
      </p:sp>
      <p:pic>
        <p:nvPicPr>
          <p:cNvPr id="6" name="Picture 5">
            <a:extLst>
              <a:ext uri="{FF2B5EF4-FFF2-40B4-BE49-F238E27FC236}">
                <a16:creationId xmlns:a16="http://schemas.microsoft.com/office/drawing/2014/main" id="{9554BAFA-3CEC-31A5-BC99-31A56D8277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9903" y="1414215"/>
            <a:ext cx="3387660" cy="4298952"/>
          </a:xfrm>
          <a:prstGeom prst="rect">
            <a:avLst/>
          </a:prstGeom>
        </p:spPr>
      </p:pic>
      <p:sp>
        <p:nvSpPr>
          <p:cNvPr id="8" name="TextBox 7">
            <a:extLst>
              <a:ext uri="{FF2B5EF4-FFF2-40B4-BE49-F238E27FC236}">
                <a16:creationId xmlns:a16="http://schemas.microsoft.com/office/drawing/2014/main" id="{F410884A-804A-4BA0-C48A-233EB0AABD8E}"/>
              </a:ext>
            </a:extLst>
          </p:cNvPr>
          <p:cNvSpPr txBox="1"/>
          <p:nvPr/>
        </p:nvSpPr>
        <p:spPr>
          <a:xfrm>
            <a:off x="8445266" y="5724807"/>
            <a:ext cx="3056934" cy="369332"/>
          </a:xfrm>
          <a:prstGeom prst="rect">
            <a:avLst/>
          </a:prstGeom>
          <a:noFill/>
        </p:spPr>
        <p:txBody>
          <a:bodyPr wrap="square">
            <a:spAutoFit/>
          </a:bodyPr>
          <a:lstStyle/>
          <a:p>
            <a:r>
              <a:rPr lang="en-US" dirty="0"/>
              <a:t>https://www.hud.gov/climate</a:t>
            </a:r>
          </a:p>
        </p:txBody>
      </p:sp>
      <p:sp>
        <p:nvSpPr>
          <p:cNvPr id="3" name="Text Placeholder 3">
            <a:extLst>
              <a:ext uri="{FF2B5EF4-FFF2-40B4-BE49-F238E27FC236}">
                <a16:creationId xmlns:a16="http://schemas.microsoft.com/office/drawing/2014/main" id="{EBC6C7E3-5844-9CA4-7F34-38EB1F60DEAA}"/>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360829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B23250-9D73-EF59-DED2-48C178ACDBDE}"/>
              </a:ext>
            </a:extLst>
          </p:cNvPr>
          <p:cNvSpPr>
            <a:spLocks noGrp="1"/>
          </p:cNvSpPr>
          <p:nvPr>
            <p:ph idx="1"/>
          </p:nvPr>
        </p:nvSpPr>
        <p:spPr>
          <a:xfrm>
            <a:off x="609600" y="1166648"/>
            <a:ext cx="3574474" cy="4729185"/>
          </a:xfrm>
        </p:spPr>
        <p:txBody>
          <a:bodyPr>
            <a:noAutofit/>
          </a:bodyPr>
          <a:lstStyle/>
          <a:p>
            <a:pPr marL="287338" indent="-198438"/>
            <a:r>
              <a:rPr lang="en-US" sz="1800" b="0" dirty="0">
                <a:solidFill>
                  <a:schemeClr val="tx1"/>
                </a:solidFill>
                <a:cs typeface="Calibri" panose="020F0502020204030204" pitchFamily="34" charset="0"/>
              </a:rPr>
              <a:t>In 2014 USG designated 22 PZs to facilitate community development in vulnerable, high poverty urban, rural and tribal communities.</a:t>
            </a:r>
          </a:p>
          <a:p>
            <a:pPr marL="287338" indent="-198438"/>
            <a:r>
              <a:rPr lang="en-US" sz="1800" b="0" dirty="0">
                <a:solidFill>
                  <a:schemeClr val="tx1"/>
                </a:solidFill>
                <a:cs typeface="Calibri" panose="020F0502020204030204" pitchFamily="34" charset="0"/>
              </a:rPr>
              <a:t>The program is run through HUD with leadership and collaboration from community partners.  </a:t>
            </a:r>
          </a:p>
          <a:p>
            <a:pPr marL="287338" indent="-198438"/>
            <a:r>
              <a:rPr lang="en-US" sz="1800" b="0" dirty="0">
                <a:solidFill>
                  <a:schemeClr val="tx1"/>
                </a:solidFill>
                <a:cs typeface="Calibri" panose="020F0502020204030204" pitchFamily="34" charset="0"/>
              </a:rPr>
              <a:t>Today, 2/3 of the 50 states have a PZ (designee or finalist). </a:t>
            </a:r>
          </a:p>
          <a:p>
            <a:pPr marL="88900" indent="0">
              <a:buNone/>
            </a:pPr>
            <a:endParaRPr lang="en-US" sz="1800" b="1" dirty="0">
              <a:solidFill>
                <a:schemeClr val="tx1"/>
              </a:solidFill>
              <a:cs typeface="Calibri" panose="020F0502020204030204" pitchFamily="34" charset="0"/>
            </a:endParaRPr>
          </a:p>
        </p:txBody>
      </p:sp>
      <p:sp>
        <p:nvSpPr>
          <p:cNvPr id="4" name="Title 3">
            <a:extLst>
              <a:ext uri="{FF2B5EF4-FFF2-40B4-BE49-F238E27FC236}">
                <a16:creationId xmlns:a16="http://schemas.microsoft.com/office/drawing/2014/main" id="{81CFD734-307B-27F5-A06E-33DE44898F9E}"/>
              </a:ext>
            </a:extLst>
          </p:cNvPr>
          <p:cNvSpPr>
            <a:spLocks noGrp="1"/>
          </p:cNvSpPr>
          <p:nvPr>
            <p:ph type="title"/>
          </p:nvPr>
        </p:nvSpPr>
        <p:spPr/>
        <p:txBody>
          <a:bodyPr>
            <a:normAutofit/>
          </a:bodyPr>
          <a:lstStyle/>
          <a:p>
            <a:r>
              <a:rPr lang="en-US" dirty="0"/>
              <a:t>Promise Zones (PZ)</a:t>
            </a:r>
          </a:p>
        </p:txBody>
      </p:sp>
      <p:pic>
        <p:nvPicPr>
          <p:cNvPr id="6" name="Picture 2">
            <a:extLst>
              <a:ext uri="{FF2B5EF4-FFF2-40B4-BE49-F238E27FC236}">
                <a16:creationId xmlns:a16="http://schemas.microsoft.com/office/drawing/2014/main" id="{F81BF525-C9CC-C4A0-9593-529D9E109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745" y="1221273"/>
            <a:ext cx="7321395" cy="4548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a:extLst>
              <a:ext uri="{FF2B5EF4-FFF2-40B4-BE49-F238E27FC236}">
                <a16:creationId xmlns:a16="http://schemas.microsoft.com/office/drawing/2014/main" id="{CC592471-7B39-1361-67BA-639A0EDACC8A}"/>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Building Local Climate Health Equity into a Resilience Hub Framework</a:t>
            </a:r>
          </a:p>
        </p:txBody>
      </p:sp>
    </p:spTree>
    <p:extLst>
      <p:ext uri="{BB962C8B-B14F-4D97-AF65-F5344CB8AC3E}">
        <p14:creationId xmlns:p14="http://schemas.microsoft.com/office/powerpoint/2010/main" val="411215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8DC4D0-3BFB-9090-9024-4A260FF3D29D}"/>
              </a:ext>
            </a:extLst>
          </p:cNvPr>
          <p:cNvSpPr>
            <a:spLocks noGrp="1"/>
          </p:cNvSpPr>
          <p:nvPr>
            <p:ph idx="1"/>
          </p:nvPr>
        </p:nvSpPr>
        <p:spPr>
          <a:xfrm>
            <a:off x="609599" y="1371815"/>
            <a:ext cx="6309815" cy="4321991"/>
          </a:xfrm>
        </p:spPr>
        <p:txBody>
          <a:bodyPr>
            <a:normAutofit/>
          </a:bodyPr>
          <a:lstStyle/>
          <a:p>
            <a:pPr marL="88900" indent="0">
              <a:buNone/>
            </a:pPr>
            <a:r>
              <a:rPr lang="en-US" sz="2400" b="0" dirty="0">
                <a:solidFill>
                  <a:schemeClr val="tx1"/>
                </a:solidFill>
                <a:latin typeface="+mj-lt"/>
                <a:cs typeface="Calibri" panose="020F0502020204030204" pitchFamily="34" charset="0"/>
              </a:rPr>
              <a:t>PZs represent a coalition aligned to: </a:t>
            </a:r>
          </a:p>
          <a:p>
            <a:pPr marL="639763" lvl="1" indent="-342900">
              <a:buFont typeface="Arial" panose="020B0604020202020204" pitchFamily="34" charset="0"/>
              <a:buChar char="•"/>
            </a:pPr>
            <a:r>
              <a:rPr lang="en-US" sz="2400" b="0" dirty="0">
                <a:solidFill>
                  <a:schemeClr val="tx1"/>
                </a:solidFill>
                <a:latin typeface="+mj-lt"/>
                <a:cs typeface="Calibri" panose="020F0502020204030204" pitchFamily="34" charset="0"/>
              </a:rPr>
              <a:t>Boost economic activity and job growth, </a:t>
            </a:r>
          </a:p>
          <a:p>
            <a:pPr marL="639763" lvl="1" indent="-342900">
              <a:buFont typeface="Arial" panose="020B0604020202020204" pitchFamily="34" charset="0"/>
              <a:buChar char="•"/>
            </a:pPr>
            <a:r>
              <a:rPr lang="en-US" sz="2400" b="0" dirty="0">
                <a:solidFill>
                  <a:schemeClr val="tx1"/>
                </a:solidFill>
                <a:latin typeface="+mj-lt"/>
                <a:cs typeface="Calibri" panose="020F0502020204030204" pitchFamily="34" charset="0"/>
              </a:rPr>
              <a:t>Improve educational opportunities, </a:t>
            </a:r>
          </a:p>
          <a:p>
            <a:pPr marL="639763" lvl="1" indent="-342900">
              <a:buFont typeface="Arial" panose="020B0604020202020204" pitchFamily="34" charset="0"/>
              <a:buChar char="•"/>
            </a:pPr>
            <a:r>
              <a:rPr lang="en-US" sz="2400" b="0" dirty="0">
                <a:solidFill>
                  <a:schemeClr val="tx1"/>
                </a:solidFill>
                <a:latin typeface="+mj-lt"/>
                <a:cs typeface="Calibri" panose="020F0502020204030204" pitchFamily="34" charset="0"/>
              </a:rPr>
              <a:t>Reduce crime,</a:t>
            </a:r>
          </a:p>
          <a:p>
            <a:pPr marL="639763" lvl="1" indent="-342900">
              <a:buFont typeface="Arial" panose="020B0604020202020204" pitchFamily="34" charset="0"/>
              <a:buChar char="•"/>
            </a:pPr>
            <a:r>
              <a:rPr lang="en-US" sz="2400" b="0" dirty="0">
                <a:solidFill>
                  <a:schemeClr val="tx1"/>
                </a:solidFill>
                <a:latin typeface="+mj-lt"/>
                <a:cs typeface="Calibri" panose="020F0502020204030204" pitchFamily="34" charset="0"/>
              </a:rPr>
              <a:t>Leverage private investment to improve the quality of life.</a:t>
            </a:r>
          </a:p>
          <a:p>
            <a:pPr marL="58738" lvl="1" indent="0">
              <a:buNone/>
            </a:pPr>
            <a:endParaRPr lang="en-US" sz="2400" b="0" dirty="0">
              <a:solidFill>
                <a:schemeClr val="tx1"/>
              </a:solidFill>
              <a:latin typeface="+mj-lt"/>
              <a:cs typeface="Calibri" panose="020F0502020204030204" pitchFamily="34" charset="0"/>
            </a:endParaRPr>
          </a:p>
          <a:p>
            <a:pPr marL="58738" lvl="1" indent="0">
              <a:buNone/>
            </a:pPr>
            <a:r>
              <a:rPr lang="en-US" sz="2400" b="0" dirty="0">
                <a:solidFill>
                  <a:schemeClr val="tx1"/>
                </a:solidFill>
                <a:latin typeface="+mj-lt"/>
                <a:cs typeface="Calibri" panose="020F0502020204030204" pitchFamily="34" charset="0"/>
              </a:rPr>
              <a:t>PZ bring power of convening</a:t>
            </a:r>
            <a:r>
              <a:rPr lang="en-US" sz="2400" dirty="0">
                <a:solidFill>
                  <a:schemeClr val="tx1"/>
                </a:solidFill>
                <a:latin typeface="+mj-lt"/>
                <a:cs typeface="Calibri" panose="020F0502020204030204" pitchFamily="34" charset="0"/>
              </a:rPr>
              <a:t> and</a:t>
            </a:r>
            <a:r>
              <a:rPr lang="en-US" sz="2400" b="0" dirty="0">
                <a:solidFill>
                  <a:schemeClr val="tx1"/>
                </a:solidFill>
                <a:latin typeface="+mj-lt"/>
                <a:cs typeface="Calibri" panose="020F0502020204030204" pitchFamily="34" charset="0"/>
              </a:rPr>
              <a:t> technical assistance to communities</a:t>
            </a:r>
          </a:p>
          <a:p>
            <a:pPr marL="234950" indent="0">
              <a:buNone/>
            </a:pPr>
            <a:endParaRPr lang="en-US" dirty="0">
              <a:latin typeface="+mj-lt"/>
            </a:endParaRPr>
          </a:p>
        </p:txBody>
      </p:sp>
      <p:sp>
        <p:nvSpPr>
          <p:cNvPr id="4" name="Title 3">
            <a:extLst>
              <a:ext uri="{FF2B5EF4-FFF2-40B4-BE49-F238E27FC236}">
                <a16:creationId xmlns:a16="http://schemas.microsoft.com/office/drawing/2014/main" id="{A8FF92B7-E72C-3838-A18F-F7658931AF5E}"/>
              </a:ext>
            </a:extLst>
          </p:cNvPr>
          <p:cNvSpPr>
            <a:spLocks noGrp="1"/>
          </p:cNvSpPr>
          <p:nvPr>
            <p:ph type="title"/>
          </p:nvPr>
        </p:nvSpPr>
        <p:spPr/>
        <p:txBody>
          <a:bodyPr>
            <a:normAutofit/>
          </a:bodyPr>
          <a:lstStyle/>
          <a:p>
            <a:r>
              <a:rPr lang="en-US" dirty="0"/>
              <a:t>Promise Zones: Place-Based and Collective Impact</a:t>
            </a:r>
          </a:p>
        </p:txBody>
      </p:sp>
      <p:graphicFrame>
        <p:nvGraphicFramePr>
          <p:cNvPr id="6" name="Diagram 5">
            <a:extLst>
              <a:ext uri="{FF2B5EF4-FFF2-40B4-BE49-F238E27FC236}">
                <a16:creationId xmlns:a16="http://schemas.microsoft.com/office/drawing/2014/main" id="{0FBF7249-439D-154A-2155-DD996F15B5B8}"/>
              </a:ext>
            </a:extLst>
          </p:cNvPr>
          <p:cNvGraphicFramePr/>
          <p:nvPr>
            <p:extLst>
              <p:ext uri="{D42A27DB-BD31-4B8C-83A1-F6EECF244321}">
                <p14:modId xmlns:p14="http://schemas.microsoft.com/office/powerpoint/2010/main" val="3362450177"/>
              </p:ext>
            </p:extLst>
          </p:nvPr>
        </p:nvGraphicFramePr>
        <p:xfrm>
          <a:off x="6213318" y="1309353"/>
          <a:ext cx="5978682" cy="4239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3">
            <a:extLst>
              <a:ext uri="{FF2B5EF4-FFF2-40B4-BE49-F238E27FC236}">
                <a16:creationId xmlns:a16="http://schemas.microsoft.com/office/drawing/2014/main" id="{668D360B-9AAE-C198-647C-B1270CCCAB2B}"/>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23273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805D37-CDE3-D2BA-6CDC-21C3F65093E3}"/>
              </a:ext>
            </a:extLst>
          </p:cNvPr>
          <p:cNvSpPr>
            <a:spLocks noGrp="1"/>
          </p:cNvSpPr>
          <p:nvPr>
            <p:ph type="title"/>
          </p:nvPr>
        </p:nvSpPr>
        <p:spPr>
          <a:xfrm>
            <a:off x="609600" y="484459"/>
            <a:ext cx="10775324" cy="887356"/>
          </a:xfrm>
        </p:spPr>
        <p:txBody>
          <a:bodyPr>
            <a:normAutofit/>
          </a:bodyPr>
          <a:lstStyle/>
          <a:p>
            <a:r>
              <a:rPr lang="en-US" dirty="0"/>
              <a:t>Resilience Hub Pilot: HHS and HUD Collaboration</a:t>
            </a:r>
          </a:p>
        </p:txBody>
      </p:sp>
      <p:sp>
        <p:nvSpPr>
          <p:cNvPr id="6" name="Freeform 19">
            <a:extLst>
              <a:ext uri="{FF2B5EF4-FFF2-40B4-BE49-F238E27FC236}">
                <a16:creationId xmlns:a16="http://schemas.microsoft.com/office/drawing/2014/main" id="{FAAAC7E7-3AD5-E0CB-DBC7-98F559C4F80A}"/>
              </a:ext>
            </a:extLst>
          </p:cNvPr>
          <p:cNvSpPr/>
          <p:nvPr/>
        </p:nvSpPr>
        <p:spPr>
          <a:xfrm>
            <a:off x="8749952" y="1242811"/>
            <a:ext cx="2832448" cy="4450995"/>
          </a:xfrm>
          <a:custGeom>
            <a:avLst/>
            <a:gdLst/>
            <a:ahLst/>
            <a:cxnLst/>
            <a:rect l="l" t="t" r="r" b="b"/>
            <a:pathLst>
              <a:path w="5490827" h="8628452">
                <a:moveTo>
                  <a:pt x="0" y="0"/>
                </a:moveTo>
                <a:lnTo>
                  <a:pt x="5490827" y="0"/>
                </a:lnTo>
                <a:lnTo>
                  <a:pt x="5490827" y="8628452"/>
                </a:lnTo>
                <a:lnTo>
                  <a:pt x="0" y="8628452"/>
                </a:lnTo>
                <a:lnTo>
                  <a:pt x="0" y="0"/>
                </a:lnTo>
                <a:close/>
              </a:path>
            </a:pathLst>
          </a:custGeom>
          <a:blipFill>
            <a:blip r:embed="rId3"/>
            <a:stretch>
              <a:fillRect l="-2423" r="-15433"/>
            </a:stretch>
          </a:blipFill>
        </p:spPr>
      </p:sp>
      <p:pic>
        <p:nvPicPr>
          <p:cNvPr id="1026" name="Picture 2">
            <a:extLst>
              <a:ext uri="{FF2B5EF4-FFF2-40B4-BE49-F238E27FC236}">
                <a16:creationId xmlns:a16="http://schemas.microsoft.com/office/drawing/2014/main" id="{8B6CAF07-E9E0-60E0-1BB6-5F1FEBA16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13" y="3595889"/>
            <a:ext cx="3333750"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39D738-3A38-9F91-AEB1-E3CFE1A906B3}"/>
              </a:ext>
            </a:extLst>
          </p:cNvPr>
          <p:cNvSpPr txBox="1"/>
          <p:nvPr/>
        </p:nvSpPr>
        <p:spPr>
          <a:xfrm>
            <a:off x="4138412" y="3595889"/>
            <a:ext cx="2944968" cy="1815882"/>
          </a:xfrm>
          <a:prstGeom prst="rect">
            <a:avLst/>
          </a:prstGeom>
          <a:noFill/>
        </p:spPr>
        <p:txBody>
          <a:bodyPr wrap="square">
            <a:spAutoFit/>
          </a:bodyPr>
          <a:lstStyle/>
          <a:p>
            <a:r>
              <a:rPr lang="en-US" sz="1600" b="0" i="0" dirty="0">
                <a:solidFill>
                  <a:srgbClr val="333333"/>
                </a:solidFill>
                <a:effectLst/>
                <a:latin typeface="+mj-lt"/>
              </a:rPr>
              <a:t>HHS Secretary Xavier Becerra tours La Familia Counseling Center where UC Davis Health provides COVID-19 vaccinations, May 21, 2021. </a:t>
            </a:r>
          </a:p>
          <a:p>
            <a:endParaRPr lang="en-US" sz="1600" b="0" i="0" dirty="0">
              <a:solidFill>
                <a:srgbClr val="333333"/>
              </a:solidFill>
              <a:effectLst/>
              <a:latin typeface="+mj-lt"/>
            </a:endParaRPr>
          </a:p>
          <a:p>
            <a:r>
              <a:rPr lang="en-US" sz="1600" b="0" i="0" dirty="0">
                <a:solidFill>
                  <a:srgbClr val="333333"/>
                </a:solidFill>
                <a:effectLst/>
                <a:latin typeface="+mj-lt"/>
              </a:rPr>
              <a:t>Photo credit: </a:t>
            </a:r>
            <a:r>
              <a:rPr lang="en-US" sz="1600" b="0" i="0" dirty="0">
                <a:solidFill>
                  <a:srgbClr val="333333"/>
                </a:solidFill>
                <a:effectLst/>
                <a:latin typeface="+mj-lt"/>
                <a:hlinkClick r:id="rId5"/>
              </a:rPr>
              <a:t>UC Davis Health</a:t>
            </a:r>
            <a:endParaRPr lang="en-US" sz="1600" dirty="0">
              <a:latin typeface="+mj-lt"/>
            </a:endParaRPr>
          </a:p>
        </p:txBody>
      </p:sp>
      <p:sp>
        <p:nvSpPr>
          <p:cNvPr id="11" name="Content Placeholder 1">
            <a:extLst>
              <a:ext uri="{FF2B5EF4-FFF2-40B4-BE49-F238E27FC236}">
                <a16:creationId xmlns:a16="http://schemas.microsoft.com/office/drawing/2014/main" id="{95FA180F-95C6-06C9-CFE6-257037A644CA}"/>
              </a:ext>
            </a:extLst>
          </p:cNvPr>
          <p:cNvSpPr>
            <a:spLocks noGrp="1"/>
          </p:cNvSpPr>
          <p:nvPr>
            <p:ph idx="1"/>
          </p:nvPr>
        </p:nvSpPr>
        <p:spPr>
          <a:xfrm>
            <a:off x="609600" y="1242812"/>
            <a:ext cx="7942876" cy="2271914"/>
          </a:xfrm>
        </p:spPr>
        <p:txBody>
          <a:bodyPr>
            <a:normAutofit fontScale="92500" lnSpcReduction="10000"/>
          </a:bodyPr>
          <a:lstStyle/>
          <a:p>
            <a:pPr marL="234950" indent="0">
              <a:buNone/>
            </a:pPr>
            <a:r>
              <a:rPr lang="en-US" dirty="0"/>
              <a:t>La Familia Counseling Center (LAFCC), Sacramento, CA</a:t>
            </a:r>
          </a:p>
          <a:p>
            <a:r>
              <a:rPr lang="en-US" dirty="0"/>
              <a:t>Longtime community fixture, offered services for 50 years</a:t>
            </a:r>
          </a:p>
          <a:p>
            <a:r>
              <a:rPr lang="en-US" dirty="0"/>
              <a:t>Located within the HUD Sacramento PZ</a:t>
            </a:r>
          </a:p>
          <a:p>
            <a:r>
              <a:rPr lang="en-US" dirty="0"/>
              <a:t>Serves a predominantly disadvantaged neighborhood in need of multiple modes of social and economic support</a:t>
            </a:r>
          </a:p>
          <a:p>
            <a:r>
              <a:rPr lang="en-US" dirty="0"/>
              <a:t>Acts as a public partner helping local government roll out social services, often during periods of public crisis</a:t>
            </a:r>
          </a:p>
        </p:txBody>
      </p:sp>
      <p:sp>
        <p:nvSpPr>
          <p:cNvPr id="2" name="Text Placeholder 3">
            <a:extLst>
              <a:ext uri="{FF2B5EF4-FFF2-40B4-BE49-F238E27FC236}">
                <a16:creationId xmlns:a16="http://schemas.microsoft.com/office/drawing/2014/main" id="{1C9B9A4E-A576-A900-9D14-6D4AA374E1F8}"/>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355640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9052DD-E011-6B35-9DDE-1742877D3DE0}"/>
              </a:ext>
            </a:extLst>
          </p:cNvPr>
          <p:cNvSpPr>
            <a:spLocks noGrp="1"/>
          </p:cNvSpPr>
          <p:nvPr>
            <p:ph idx="1"/>
          </p:nvPr>
        </p:nvSpPr>
        <p:spPr>
          <a:xfrm>
            <a:off x="609600" y="1242812"/>
            <a:ext cx="6782905" cy="4510288"/>
          </a:xfrm>
        </p:spPr>
        <p:txBody>
          <a:bodyPr>
            <a:normAutofit fontScale="85000" lnSpcReduction="20000"/>
          </a:bodyPr>
          <a:lstStyle/>
          <a:p>
            <a:r>
              <a:rPr lang="en-US" dirty="0"/>
              <a:t>Integrate health and social service delivery with climate change resilience-focused planning. </a:t>
            </a:r>
          </a:p>
          <a:p>
            <a:r>
              <a:rPr lang="en-US" dirty="0"/>
              <a:t>Year-round services: </a:t>
            </a:r>
          </a:p>
          <a:p>
            <a:pPr lvl="1"/>
            <a:r>
              <a:rPr lang="en-US" dirty="0"/>
              <a:t>Social services</a:t>
            </a:r>
          </a:p>
          <a:p>
            <a:pPr lvl="1"/>
            <a:r>
              <a:rPr lang="en-US" dirty="0"/>
              <a:t>Mental and public health services</a:t>
            </a:r>
          </a:p>
          <a:p>
            <a:pPr lvl="1"/>
            <a:r>
              <a:rPr lang="en-US" dirty="0"/>
              <a:t>FQHC satellite office</a:t>
            </a:r>
          </a:p>
          <a:p>
            <a:pPr lvl="1"/>
            <a:r>
              <a:rPr lang="en-US" dirty="0"/>
              <a:t>Legal assistance</a:t>
            </a:r>
          </a:p>
          <a:p>
            <a:pPr lvl="1"/>
            <a:r>
              <a:rPr lang="en-US" dirty="0"/>
              <a:t>Employment, internships, and workforce-related skill building</a:t>
            </a:r>
          </a:p>
          <a:p>
            <a:pPr lvl="1"/>
            <a:r>
              <a:rPr lang="en-US" dirty="0"/>
              <a:t>Education attainment through direct instruction and emergency intervention</a:t>
            </a:r>
          </a:p>
          <a:p>
            <a:r>
              <a:rPr lang="en-US" dirty="0"/>
              <a:t>Emergency preparedness capacity:</a:t>
            </a:r>
          </a:p>
          <a:p>
            <a:pPr lvl="1"/>
            <a:r>
              <a:rPr lang="en-US" dirty="0"/>
              <a:t>Solar and backup battery storage</a:t>
            </a:r>
          </a:p>
          <a:p>
            <a:pPr lvl="1"/>
            <a:r>
              <a:rPr lang="en-US" dirty="0"/>
              <a:t>Capability for overnight shelter, hospital grade air filtration</a:t>
            </a:r>
          </a:p>
          <a:p>
            <a:pPr lvl="1"/>
            <a:r>
              <a:rPr lang="en-US" dirty="0"/>
              <a:t>Potable water, showers, laundry facility</a:t>
            </a:r>
          </a:p>
          <a:p>
            <a:pPr lvl="1"/>
            <a:r>
              <a:rPr lang="en-US" dirty="0"/>
              <a:t>Broadband access</a:t>
            </a:r>
          </a:p>
          <a:p>
            <a:pPr lvl="1"/>
            <a:r>
              <a:rPr lang="en-US" dirty="0"/>
              <a:t>Food storage</a:t>
            </a:r>
          </a:p>
        </p:txBody>
      </p:sp>
      <p:sp>
        <p:nvSpPr>
          <p:cNvPr id="4" name="Title 3">
            <a:extLst>
              <a:ext uri="{FF2B5EF4-FFF2-40B4-BE49-F238E27FC236}">
                <a16:creationId xmlns:a16="http://schemas.microsoft.com/office/drawing/2014/main" id="{FD805D37-CDE3-D2BA-6CDC-21C3F65093E3}"/>
              </a:ext>
            </a:extLst>
          </p:cNvPr>
          <p:cNvSpPr>
            <a:spLocks noGrp="1"/>
          </p:cNvSpPr>
          <p:nvPr>
            <p:ph type="title"/>
          </p:nvPr>
        </p:nvSpPr>
        <p:spPr>
          <a:xfrm>
            <a:off x="609600" y="484459"/>
            <a:ext cx="10775324" cy="887356"/>
          </a:xfrm>
        </p:spPr>
        <p:txBody>
          <a:bodyPr>
            <a:normAutofit/>
          </a:bodyPr>
          <a:lstStyle/>
          <a:p>
            <a:r>
              <a:rPr lang="en-US" dirty="0"/>
              <a:t>LAFCC Resilience Hub Goals</a:t>
            </a:r>
          </a:p>
        </p:txBody>
      </p:sp>
      <p:grpSp>
        <p:nvGrpSpPr>
          <p:cNvPr id="3" name="Group 5">
            <a:extLst>
              <a:ext uri="{FF2B5EF4-FFF2-40B4-BE49-F238E27FC236}">
                <a16:creationId xmlns:a16="http://schemas.microsoft.com/office/drawing/2014/main" id="{5F069A5C-0745-6F4A-6D88-CDE67C34FCA4}"/>
              </a:ext>
            </a:extLst>
          </p:cNvPr>
          <p:cNvGrpSpPr/>
          <p:nvPr/>
        </p:nvGrpSpPr>
        <p:grpSpPr>
          <a:xfrm>
            <a:off x="7392505" y="1280050"/>
            <a:ext cx="4324691" cy="3094414"/>
            <a:chOff x="0" y="0"/>
            <a:chExt cx="11069162" cy="7920234"/>
          </a:xfrm>
        </p:grpSpPr>
        <p:pic>
          <p:nvPicPr>
            <p:cNvPr id="7" name="Picture 6">
              <a:extLst>
                <a:ext uri="{FF2B5EF4-FFF2-40B4-BE49-F238E27FC236}">
                  <a16:creationId xmlns:a16="http://schemas.microsoft.com/office/drawing/2014/main" id="{83CF7942-5264-A95F-0C41-DF22C89672E9}"/>
                </a:ext>
              </a:extLst>
            </p:cNvPr>
            <p:cNvPicPr>
              <a:picLocks noChangeAspect="1"/>
            </p:cNvPicPr>
            <p:nvPr/>
          </p:nvPicPr>
          <p:blipFill>
            <a:blip r:embed="rId3"/>
            <a:srcRect l="14012" r="14012"/>
            <a:stretch>
              <a:fillRect/>
            </a:stretch>
          </p:blipFill>
          <p:spPr>
            <a:xfrm>
              <a:off x="0" y="0"/>
              <a:ext cx="11069162" cy="7920234"/>
            </a:xfrm>
            <a:prstGeom prst="rect">
              <a:avLst/>
            </a:prstGeom>
          </p:spPr>
        </p:pic>
      </p:grpSp>
      <p:sp>
        <p:nvSpPr>
          <p:cNvPr id="9" name="TextBox 8">
            <a:extLst>
              <a:ext uri="{FF2B5EF4-FFF2-40B4-BE49-F238E27FC236}">
                <a16:creationId xmlns:a16="http://schemas.microsoft.com/office/drawing/2014/main" id="{0285620D-86EE-A4C5-02D9-505AD318E5DA}"/>
              </a:ext>
            </a:extLst>
          </p:cNvPr>
          <p:cNvSpPr txBox="1"/>
          <p:nvPr/>
        </p:nvSpPr>
        <p:spPr>
          <a:xfrm>
            <a:off x="7429299" y="4449950"/>
            <a:ext cx="4424563" cy="1077218"/>
          </a:xfrm>
          <a:prstGeom prst="rect">
            <a:avLst/>
          </a:prstGeom>
          <a:noFill/>
        </p:spPr>
        <p:txBody>
          <a:bodyPr wrap="square">
            <a:spAutoFit/>
          </a:bodyPr>
          <a:lstStyle/>
          <a:p>
            <a:r>
              <a:rPr lang="en-US" sz="1600" b="0" i="0" dirty="0">
                <a:solidFill>
                  <a:srgbClr val="333333"/>
                </a:solidFill>
                <a:effectLst/>
                <a:latin typeface="+mj-lt"/>
              </a:rPr>
              <a:t>La Familia Counseling Center’s planned Opportunity Center expansion. </a:t>
            </a:r>
          </a:p>
          <a:p>
            <a:endParaRPr lang="en-US" sz="1600" b="0" i="0" dirty="0">
              <a:solidFill>
                <a:srgbClr val="333333"/>
              </a:solidFill>
              <a:effectLst/>
              <a:latin typeface="+mj-lt"/>
            </a:endParaRPr>
          </a:p>
          <a:p>
            <a:r>
              <a:rPr lang="en-US" sz="1600" b="0" i="0" dirty="0">
                <a:solidFill>
                  <a:srgbClr val="333333"/>
                </a:solidFill>
                <a:effectLst/>
                <a:latin typeface="+mj-lt"/>
              </a:rPr>
              <a:t>Image credit: La Familia Counseling Center</a:t>
            </a:r>
            <a:endParaRPr lang="en-US" sz="1600" dirty="0">
              <a:latin typeface="+mj-lt"/>
            </a:endParaRPr>
          </a:p>
        </p:txBody>
      </p:sp>
      <p:sp>
        <p:nvSpPr>
          <p:cNvPr id="6" name="Text Placeholder 3">
            <a:extLst>
              <a:ext uri="{FF2B5EF4-FFF2-40B4-BE49-F238E27FC236}">
                <a16:creationId xmlns:a16="http://schemas.microsoft.com/office/drawing/2014/main" id="{3CD62084-9D8C-5D70-C63C-0F167692FC7B}"/>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303732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805D37-CDE3-D2BA-6CDC-21C3F65093E3}"/>
              </a:ext>
            </a:extLst>
          </p:cNvPr>
          <p:cNvSpPr>
            <a:spLocks noGrp="1"/>
          </p:cNvSpPr>
          <p:nvPr>
            <p:ph type="title"/>
          </p:nvPr>
        </p:nvSpPr>
        <p:spPr>
          <a:xfrm>
            <a:off x="609600" y="484459"/>
            <a:ext cx="10775324" cy="887356"/>
          </a:xfrm>
        </p:spPr>
        <p:txBody>
          <a:bodyPr>
            <a:normAutofit/>
          </a:bodyPr>
          <a:lstStyle/>
          <a:p>
            <a:r>
              <a:rPr lang="en-US" dirty="0"/>
              <a:t>Promise Zones and the Power of Convening</a:t>
            </a:r>
          </a:p>
        </p:txBody>
      </p:sp>
      <p:sp>
        <p:nvSpPr>
          <p:cNvPr id="10" name="Text Placeholder 2">
            <a:extLst>
              <a:ext uri="{FF2B5EF4-FFF2-40B4-BE49-F238E27FC236}">
                <a16:creationId xmlns:a16="http://schemas.microsoft.com/office/drawing/2014/main" id="{0CF126B2-56C2-6A9C-3222-457901C2AC9C}"/>
              </a:ext>
            </a:extLst>
          </p:cNvPr>
          <p:cNvSpPr txBox="1">
            <a:spLocks/>
          </p:cNvSpPr>
          <p:nvPr/>
        </p:nvSpPr>
        <p:spPr>
          <a:xfrm>
            <a:off x="776617" y="1318588"/>
            <a:ext cx="4592444" cy="1959088"/>
          </a:xfrm>
          <a:prstGeom prst="rect">
            <a:avLst/>
          </a:prstGeom>
        </p:spPr>
        <p:txBody>
          <a:bodyPr vert="horz" lIns="91440" tIns="45720" rIns="91440" bIns="45720" rtlCol="0">
            <a:normAutofit lnSpcReduction="10000"/>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374650" indent="-285750">
              <a:spcBef>
                <a:spcPts val="750"/>
              </a:spcBef>
            </a:pPr>
            <a:r>
              <a:rPr lang="en-US" sz="1600" b="1" dirty="0"/>
              <a:t>Expand clinical services</a:t>
            </a:r>
          </a:p>
          <a:p>
            <a:pPr marL="374650" indent="-285750">
              <a:spcBef>
                <a:spcPts val="750"/>
              </a:spcBef>
            </a:pPr>
            <a:r>
              <a:rPr lang="en-US" sz="1600" b="1" dirty="0"/>
              <a:t>Food insecurity</a:t>
            </a:r>
          </a:p>
          <a:p>
            <a:pPr marL="374650" indent="-285750">
              <a:spcBef>
                <a:spcPts val="750"/>
              </a:spcBef>
            </a:pPr>
            <a:r>
              <a:rPr lang="en-US" sz="1600" b="1" dirty="0"/>
              <a:t>Power and broadband</a:t>
            </a:r>
          </a:p>
          <a:p>
            <a:pPr marL="374650" indent="-285750">
              <a:spcBef>
                <a:spcPts val="750"/>
              </a:spcBef>
            </a:pPr>
            <a:r>
              <a:rPr lang="en-US" sz="1600" b="1" dirty="0"/>
              <a:t>Emergency preparedness</a:t>
            </a:r>
          </a:p>
          <a:p>
            <a:pPr marL="374650" indent="-285750">
              <a:spcBef>
                <a:spcPts val="750"/>
              </a:spcBef>
            </a:pPr>
            <a:r>
              <a:rPr lang="en-US" sz="1600" b="1" dirty="0"/>
              <a:t>Improve transit and walkability</a:t>
            </a:r>
          </a:p>
          <a:p>
            <a:pPr marL="374650" indent="-285750">
              <a:spcBef>
                <a:spcPts val="750"/>
              </a:spcBef>
            </a:pPr>
            <a:r>
              <a:rPr lang="en-US" sz="1600" b="1" dirty="0"/>
              <a:t>Youth engagement</a:t>
            </a:r>
          </a:p>
        </p:txBody>
      </p:sp>
      <p:sp>
        <p:nvSpPr>
          <p:cNvPr id="11" name="Text Placeholder 2">
            <a:extLst>
              <a:ext uri="{FF2B5EF4-FFF2-40B4-BE49-F238E27FC236}">
                <a16:creationId xmlns:a16="http://schemas.microsoft.com/office/drawing/2014/main" id="{20E6CDC4-F8DE-C599-F08C-56B08890B51A}"/>
              </a:ext>
            </a:extLst>
          </p:cNvPr>
          <p:cNvSpPr txBox="1">
            <a:spLocks/>
          </p:cNvSpPr>
          <p:nvPr/>
        </p:nvSpPr>
        <p:spPr>
          <a:xfrm>
            <a:off x="5503032" y="1167177"/>
            <a:ext cx="5627525" cy="22779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300" algn="l" rtl="0">
              <a:lnSpc>
                <a:spcPct val="90000"/>
              </a:lnSpc>
              <a:spcBef>
                <a:spcPts val="75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750"/>
              </a:spcBef>
              <a:spcAft>
                <a:spcPts val="0"/>
              </a:spcAft>
              <a:buClr>
                <a:schemeClr val="dk2"/>
              </a:buClr>
              <a:buSzPts val="2000"/>
              <a:buFont typeface="Noto Sans Symbols"/>
              <a:buChar char="▪"/>
              <a:defRPr sz="2000" b="1" i="0" u="none" strike="noStrike" cap="none">
                <a:solidFill>
                  <a:schemeClr val="dk2"/>
                </a:solidFill>
                <a:latin typeface="Arial"/>
                <a:ea typeface="Arial"/>
                <a:cs typeface="Arial"/>
                <a:sym typeface="Arial"/>
              </a:defRPr>
            </a:lvl2pPr>
            <a:lvl3pPr marL="1371600" marR="0" lvl="2" indent="-342900" algn="l" rtl="0">
              <a:lnSpc>
                <a:spcPct val="90000"/>
              </a:lnSpc>
              <a:spcBef>
                <a:spcPts val="75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20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r>
              <a:rPr lang="en-US" sz="1600" b="1" dirty="0">
                <a:latin typeface="+mn-lt"/>
                <a:cs typeface="Arial" panose="020B0604020202020204" pitchFamily="34" charset="0"/>
              </a:rPr>
              <a:t>SAMHSA &amp; MOU with local CHC</a:t>
            </a:r>
          </a:p>
          <a:p>
            <a:pPr>
              <a:lnSpc>
                <a:spcPct val="100000"/>
              </a:lnSpc>
            </a:pPr>
            <a:r>
              <a:rPr lang="en-US" sz="1600" b="1" dirty="0">
                <a:latin typeface="+mn-lt"/>
                <a:cs typeface="Arial" panose="020B0604020202020204" pitchFamily="34" charset="0"/>
              </a:rPr>
              <a:t>Regional food network</a:t>
            </a:r>
          </a:p>
          <a:p>
            <a:pPr>
              <a:lnSpc>
                <a:spcPct val="100000"/>
              </a:lnSpc>
            </a:pPr>
            <a:r>
              <a:rPr lang="en-US" sz="1600" b="1" dirty="0">
                <a:latin typeface="+mn-lt"/>
                <a:cs typeface="Arial" panose="020B0604020202020204" pitchFamily="34" charset="0"/>
              </a:rPr>
              <a:t>SF Federal Reserve, CA Strategic Growth Council</a:t>
            </a:r>
          </a:p>
          <a:p>
            <a:pPr>
              <a:lnSpc>
                <a:spcPct val="100000"/>
              </a:lnSpc>
            </a:pPr>
            <a:r>
              <a:rPr lang="en-US" sz="1600" b="1" dirty="0">
                <a:latin typeface="+mn-lt"/>
                <a:cs typeface="Arial" panose="020B0604020202020204" pitchFamily="34" charset="0"/>
              </a:rPr>
              <a:t>City and County Emergency Management</a:t>
            </a:r>
          </a:p>
          <a:p>
            <a:pPr>
              <a:lnSpc>
                <a:spcPct val="100000"/>
              </a:lnSpc>
            </a:pPr>
            <a:r>
              <a:rPr lang="en-US" sz="1600" b="1" dirty="0">
                <a:latin typeface="+mn-lt"/>
                <a:cs typeface="Arial" panose="020B0604020202020204" pitchFamily="34" charset="0"/>
              </a:rPr>
              <a:t>Sacramento Regional Transit</a:t>
            </a:r>
          </a:p>
          <a:p>
            <a:pPr>
              <a:lnSpc>
                <a:spcPct val="100000"/>
              </a:lnSpc>
            </a:pPr>
            <a:r>
              <a:rPr lang="en-US" sz="1600" b="1" dirty="0">
                <a:latin typeface="+mn-lt"/>
                <a:cs typeface="Arial" panose="020B0604020202020204" pitchFamily="34" charset="0"/>
              </a:rPr>
              <a:t>RAND Youth Resilience Corps model</a:t>
            </a:r>
            <a:endParaRPr lang="en-US" sz="1600" dirty="0">
              <a:latin typeface="+mn-lt"/>
              <a:cs typeface="Arial" panose="020B0604020202020204" pitchFamily="34" charset="0"/>
            </a:endParaRPr>
          </a:p>
          <a:p>
            <a:pPr lvl="1"/>
            <a:endParaRPr lang="en-US" sz="1600" dirty="0">
              <a:latin typeface="+mn-lt"/>
              <a:cs typeface="Arial" panose="020B0604020202020204" pitchFamily="34" charset="0"/>
            </a:endParaRPr>
          </a:p>
        </p:txBody>
      </p:sp>
      <p:sp>
        <p:nvSpPr>
          <p:cNvPr id="12" name="Arrow: Right 11">
            <a:extLst>
              <a:ext uri="{FF2B5EF4-FFF2-40B4-BE49-F238E27FC236}">
                <a16:creationId xmlns:a16="http://schemas.microsoft.com/office/drawing/2014/main" id="{0FAB7995-70EA-1846-ABB9-8DF8F7C5421B}"/>
              </a:ext>
            </a:extLst>
          </p:cNvPr>
          <p:cNvSpPr/>
          <p:nvPr/>
        </p:nvSpPr>
        <p:spPr>
          <a:xfrm>
            <a:off x="4238828" y="1854454"/>
            <a:ext cx="1264204" cy="887356"/>
          </a:xfrm>
          <a:prstGeom prst="rightArrow">
            <a:avLst/>
          </a:prstGeom>
          <a:solidFill>
            <a:srgbClr val="0100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17F073C-BF18-47F6-FC62-32DA8C80E0B5}"/>
              </a:ext>
            </a:extLst>
          </p:cNvPr>
          <p:cNvPicPr>
            <a:picLocks noChangeAspect="1"/>
          </p:cNvPicPr>
          <p:nvPr/>
        </p:nvPicPr>
        <p:blipFill>
          <a:blip r:embed="rId3"/>
          <a:stretch>
            <a:fillRect/>
          </a:stretch>
        </p:blipFill>
        <p:spPr>
          <a:xfrm>
            <a:off x="1258311" y="3299868"/>
            <a:ext cx="5076421" cy="2395138"/>
          </a:xfrm>
          <a:prstGeom prst="rect">
            <a:avLst/>
          </a:prstGeom>
        </p:spPr>
      </p:pic>
      <p:sp>
        <p:nvSpPr>
          <p:cNvPr id="20" name="TextBox 19">
            <a:extLst>
              <a:ext uri="{FF2B5EF4-FFF2-40B4-BE49-F238E27FC236}">
                <a16:creationId xmlns:a16="http://schemas.microsoft.com/office/drawing/2014/main" id="{87C4B65C-AB0E-A2AB-3722-96D61FAB0CAB}"/>
              </a:ext>
            </a:extLst>
          </p:cNvPr>
          <p:cNvSpPr txBox="1"/>
          <p:nvPr/>
        </p:nvSpPr>
        <p:spPr>
          <a:xfrm>
            <a:off x="2378243" y="5687091"/>
            <a:ext cx="3324726" cy="461665"/>
          </a:xfrm>
          <a:prstGeom prst="rect">
            <a:avLst/>
          </a:prstGeom>
          <a:noFill/>
        </p:spPr>
        <p:txBody>
          <a:bodyPr wrap="square">
            <a:spAutoFit/>
          </a:bodyPr>
          <a:lstStyle/>
          <a:p>
            <a:r>
              <a:rPr lang="en-US" sz="1200" dirty="0">
                <a:solidFill>
                  <a:srgbClr val="333333"/>
                </a:solidFill>
                <a:latin typeface="+mj-lt"/>
              </a:rPr>
              <a:t>LAFCC Climate Resilience Hub 2</a:t>
            </a:r>
            <a:r>
              <a:rPr lang="en-US" sz="1200" baseline="30000" dirty="0">
                <a:solidFill>
                  <a:srgbClr val="333333"/>
                </a:solidFill>
                <a:latin typeface="+mj-lt"/>
              </a:rPr>
              <a:t>nd</a:t>
            </a:r>
            <a:r>
              <a:rPr lang="en-US" sz="1200" dirty="0">
                <a:solidFill>
                  <a:srgbClr val="333333"/>
                </a:solidFill>
                <a:latin typeface="+mj-lt"/>
              </a:rPr>
              <a:t> annual convening, Sep 6, 2023</a:t>
            </a:r>
            <a:r>
              <a:rPr lang="en-US" sz="1200" b="0" i="0" dirty="0">
                <a:solidFill>
                  <a:srgbClr val="333333"/>
                </a:solidFill>
                <a:effectLst/>
                <a:latin typeface="+mj-lt"/>
              </a:rPr>
              <a:t>. Photo credit: HUD</a:t>
            </a:r>
            <a:endParaRPr lang="en-US" sz="1200" dirty="0">
              <a:latin typeface="+mj-lt"/>
            </a:endParaRPr>
          </a:p>
        </p:txBody>
      </p:sp>
      <p:pic>
        <p:nvPicPr>
          <p:cNvPr id="1026" name="Picture 2">
            <a:extLst>
              <a:ext uri="{FF2B5EF4-FFF2-40B4-BE49-F238E27FC236}">
                <a16:creationId xmlns:a16="http://schemas.microsoft.com/office/drawing/2014/main" id="{9FCCBB2C-5AEB-979A-6D66-ADE517989B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172" y="3299867"/>
            <a:ext cx="3179334" cy="23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807B48A-0CE2-851A-058B-360C74D25C03}"/>
              </a:ext>
            </a:extLst>
          </p:cNvPr>
          <p:cNvSpPr txBox="1"/>
          <p:nvPr/>
        </p:nvSpPr>
        <p:spPr>
          <a:xfrm>
            <a:off x="6874027" y="5685730"/>
            <a:ext cx="3647223" cy="461665"/>
          </a:xfrm>
          <a:prstGeom prst="rect">
            <a:avLst/>
          </a:prstGeom>
          <a:noFill/>
        </p:spPr>
        <p:txBody>
          <a:bodyPr wrap="square">
            <a:spAutoFit/>
          </a:bodyPr>
          <a:lstStyle/>
          <a:p>
            <a:r>
              <a:rPr lang="en-US" sz="1200" dirty="0">
                <a:solidFill>
                  <a:srgbClr val="333333"/>
                </a:solidFill>
                <a:latin typeface="+mj-lt"/>
              </a:rPr>
              <a:t>Awarding of $5M grant to LAFCC from California Department of Food and Agriculture, Nov 7, 2023 </a:t>
            </a:r>
            <a:endParaRPr lang="en-US" sz="1200" dirty="0">
              <a:latin typeface="+mj-lt"/>
            </a:endParaRPr>
          </a:p>
        </p:txBody>
      </p:sp>
      <p:sp>
        <p:nvSpPr>
          <p:cNvPr id="3" name="Text Placeholder 3">
            <a:extLst>
              <a:ext uri="{FF2B5EF4-FFF2-40B4-BE49-F238E27FC236}">
                <a16:creationId xmlns:a16="http://schemas.microsoft.com/office/drawing/2014/main" id="{5B1D6081-68F0-23F5-071B-9AB773A09552}"/>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167360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411BB-365D-0BB6-EED6-82EF2F1E6132}"/>
              </a:ext>
            </a:extLst>
          </p:cNvPr>
          <p:cNvSpPr>
            <a:spLocks noGrp="1"/>
          </p:cNvSpPr>
          <p:nvPr>
            <p:ph idx="1"/>
          </p:nvPr>
        </p:nvSpPr>
        <p:spPr/>
        <p:txBody>
          <a:bodyPr>
            <a:normAutofit fontScale="92500"/>
          </a:bodyPr>
          <a:lstStyle/>
          <a:p>
            <a:pPr marL="0" indent="0">
              <a:buNone/>
            </a:pPr>
            <a:r>
              <a:rPr lang="en-US" dirty="0">
                <a:solidFill>
                  <a:schemeClr val="tx1"/>
                </a:solidFill>
                <a:ea typeface="ＭＳ Ｐゴシック" charset="-128"/>
                <a:cs typeface="+mn-cs"/>
              </a:rPr>
              <a:t>CDR Jason Wilken has no relevant financial or non-financial interests to disclose.</a:t>
            </a:r>
          </a:p>
          <a:p>
            <a:pPr marL="9525" indent="0">
              <a:spcBef>
                <a:spcPts val="0"/>
              </a:spcBef>
            </a:pPr>
            <a:endParaRPr lang="en-US" dirty="0">
              <a:solidFill>
                <a:schemeClr val="tx1"/>
              </a:solidFill>
              <a:ea typeface="ＭＳ Ｐゴシック" charset="-128"/>
              <a:cs typeface="+mn-cs"/>
            </a:endParaRPr>
          </a:p>
          <a:p>
            <a:pPr marL="9525" indent="0">
              <a:spcBef>
                <a:spcPts val="0"/>
              </a:spcBef>
              <a:buNone/>
            </a:pPr>
            <a:r>
              <a:rPr lang="en-US" dirty="0">
                <a:solidFill>
                  <a:schemeClr val="tx1"/>
                </a:solidFill>
                <a:ea typeface="ＭＳ Ｐゴシック" charset="-128"/>
                <a:cs typeface="+mn-cs"/>
              </a:rPr>
              <a:t>This continuing education activity is managed and accredited by </a:t>
            </a:r>
            <a:r>
              <a:rPr lang="en-US" dirty="0" err="1">
                <a:solidFill>
                  <a:schemeClr val="tx1"/>
                </a:solidFill>
                <a:ea typeface="ＭＳ Ｐゴシック" charset="-128"/>
                <a:cs typeface="+mn-cs"/>
              </a:rPr>
              <a:t>AffinityCE</a:t>
            </a:r>
            <a:r>
              <a:rPr lang="en-US" dirty="0">
                <a:solidFill>
                  <a:schemeClr val="tx1"/>
                </a:solidFill>
                <a:ea typeface="ＭＳ Ｐゴシック" charset="-128"/>
                <a:cs typeface="+mn-cs"/>
              </a:rPr>
              <a:t>, in collaboration with AMSUS. </a:t>
            </a:r>
            <a:r>
              <a:rPr lang="en-US" dirty="0" err="1">
                <a:solidFill>
                  <a:schemeClr val="tx1"/>
                </a:solidFill>
                <a:ea typeface="ＭＳ Ｐゴシック" charset="-128"/>
                <a:cs typeface="+mn-cs"/>
              </a:rPr>
              <a:t>AffinityCE</a:t>
            </a:r>
            <a:r>
              <a:rPr lang="en-US" dirty="0">
                <a:solidFill>
                  <a:schemeClr val="tx1"/>
                </a:solidFill>
                <a:ea typeface="ＭＳ Ｐゴシック" charset="-128"/>
                <a:cs typeface="+mn-cs"/>
              </a:rPr>
              <a:t> and AMSUS staff, as well as planners and reviewers, have no relevant financial interests to disclose. </a:t>
            </a:r>
            <a:r>
              <a:rPr lang="en-US" dirty="0" err="1">
                <a:solidFill>
                  <a:schemeClr val="tx1"/>
                </a:solidFill>
                <a:ea typeface="ＭＳ Ｐゴシック" charset="-128"/>
                <a:cs typeface="+mn-cs"/>
              </a:rPr>
              <a:t>AffinityCE</a:t>
            </a:r>
            <a:r>
              <a:rPr lang="en-US" dirty="0">
                <a:solidFill>
                  <a:schemeClr val="tx1"/>
                </a:solidFill>
                <a:ea typeface="ＭＳ Ｐゴシック" charset="-128"/>
                <a:cs typeface="+mn-cs"/>
              </a:rPr>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p>
          <a:p>
            <a:pPr marL="234950" indent="0">
              <a:buNone/>
            </a:pPr>
            <a:endParaRPr lang="en-US" dirty="0">
              <a:solidFill>
                <a:schemeClr val="tx1"/>
              </a:solidFill>
              <a:ea typeface="ＭＳ Ｐゴシック" charset="-128"/>
              <a:cs typeface="+mn-cs"/>
            </a:endParaRPr>
          </a:p>
          <a:p>
            <a:pPr marL="9525" indent="0">
              <a:spcBef>
                <a:spcPts val="0"/>
              </a:spcBef>
              <a:buNone/>
            </a:pPr>
            <a:r>
              <a:rPr lang="en-US" dirty="0">
                <a:solidFill>
                  <a:schemeClr val="tx1"/>
                </a:solidFill>
                <a:ea typeface="ＭＳ Ｐゴシック" charset="-128"/>
                <a:cs typeface="+mn-cs"/>
              </a:rPr>
              <a:t>Commercial support was not provided for this activity.</a:t>
            </a:r>
            <a:endParaRPr lang="en-US" dirty="0">
              <a:solidFill>
                <a:schemeClr val="tx1"/>
              </a:solidFill>
            </a:endParaRPr>
          </a:p>
        </p:txBody>
      </p:sp>
      <p:sp>
        <p:nvSpPr>
          <p:cNvPr id="4" name="Title 3">
            <a:extLst>
              <a:ext uri="{FF2B5EF4-FFF2-40B4-BE49-F238E27FC236}">
                <a16:creationId xmlns:a16="http://schemas.microsoft.com/office/drawing/2014/main" id="{93F2AF3C-05FD-DFD9-BE28-4A768BE6301C}"/>
              </a:ext>
            </a:extLst>
          </p:cNvPr>
          <p:cNvSpPr>
            <a:spLocks noGrp="1"/>
          </p:cNvSpPr>
          <p:nvPr>
            <p:ph type="title"/>
          </p:nvPr>
        </p:nvSpPr>
        <p:spPr/>
        <p:txBody>
          <a:bodyPr/>
          <a:lstStyle/>
          <a:p>
            <a:r>
              <a:rPr lang="en-US" dirty="0"/>
              <a:t>AMSUS Disclosure</a:t>
            </a:r>
          </a:p>
        </p:txBody>
      </p:sp>
      <p:sp>
        <p:nvSpPr>
          <p:cNvPr id="6" name="Text Placeholder 3">
            <a:extLst>
              <a:ext uri="{FF2B5EF4-FFF2-40B4-BE49-F238E27FC236}">
                <a16:creationId xmlns:a16="http://schemas.microsoft.com/office/drawing/2014/main" id="{AE80FC21-7CCF-F4AC-DC7C-0DAEDB709D2F}"/>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361134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73612F-BACB-A495-FAF8-6E7178606910}"/>
              </a:ext>
            </a:extLst>
          </p:cNvPr>
          <p:cNvSpPr>
            <a:spLocks noGrp="1"/>
          </p:cNvSpPr>
          <p:nvPr>
            <p:ph type="title"/>
          </p:nvPr>
        </p:nvSpPr>
        <p:spPr/>
        <p:txBody>
          <a:bodyPr/>
          <a:lstStyle/>
          <a:p>
            <a:r>
              <a:rPr lang="en-US" dirty="0"/>
              <a:t>HHS Climate and Health Outlook</a:t>
            </a:r>
          </a:p>
        </p:txBody>
      </p:sp>
      <p:sp>
        <p:nvSpPr>
          <p:cNvPr id="6" name="Text Placeholder 3">
            <a:extLst>
              <a:ext uri="{FF2B5EF4-FFF2-40B4-BE49-F238E27FC236}">
                <a16:creationId xmlns:a16="http://schemas.microsoft.com/office/drawing/2014/main" id="{A85CB5C4-A550-E5A3-1C22-BEF0E6283546}"/>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Building Local Climate Health Equity into a Resilience Hub Framework</a:t>
            </a:r>
          </a:p>
        </p:txBody>
      </p:sp>
      <p:pic>
        <p:nvPicPr>
          <p:cNvPr id="10" name="Picture 9">
            <a:extLst>
              <a:ext uri="{FF2B5EF4-FFF2-40B4-BE49-F238E27FC236}">
                <a16:creationId xmlns:a16="http://schemas.microsoft.com/office/drawing/2014/main" id="{52049FE2-6741-260F-2795-AE72E67C1446}"/>
              </a:ext>
            </a:extLst>
          </p:cNvPr>
          <p:cNvPicPr>
            <a:picLocks noChangeAspect="1"/>
          </p:cNvPicPr>
          <p:nvPr/>
        </p:nvPicPr>
        <p:blipFill rotWithShape="1">
          <a:blip r:embed="rId3"/>
          <a:srcRect l="29687" t="7348" r="33119" b="6191"/>
          <a:stretch/>
        </p:blipFill>
        <p:spPr>
          <a:xfrm>
            <a:off x="4443492" y="1226820"/>
            <a:ext cx="3575558" cy="4675381"/>
          </a:xfrm>
          <a:prstGeom prst="rect">
            <a:avLst/>
          </a:prstGeom>
        </p:spPr>
      </p:pic>
      <p:pic>
        <p:nvPicPr>
          <p:cNvPr id="11" name="Picture 10">
            <a:extLst>
              <a:ext uri="{FF2B5EF4-FFF2-40B4-BE49-F238E27FC236}">
                <a16:creationId xmlns:a16="http://schemas.microsoft.com/office/drawing/2014/main" id="{9048E8A3-754A-508A-6EEF-132EB7BF7652}"/>
              </a:ext>
            </a:extLst>
          </p:cNvPr>
          <p:cNvPicPr>
            <a:picLocks noChangeAspect="1"/>
          </p:cNvPicPr>
          <p:nvPr/>
        </p:nvPicPr>
        <p:blipFill rotWithShape="1">
          <a:blip r:embed="rId4"/>
          <a:srcRect l="30156" t="7348" r="32650" b="6191"/>
          <a:stretch/>
        </p:blipFill>
        <p:spPr>
          <a:xfrm>
            <a:off x="484102" y="1226820"/>
            <a:ext cx="3575558" cy="4675381"/>
          </a:xfrm>
          <a:prstGeom prst="rect">
            <a:avLst/>
          </a:prstGeom>
        </p:spPr>
      </p:pic>
      <p:sp>
        <p:nvSpPr>
          <p:cNvPr id="12" name="Content Placeholder 5">
            <a:extLst>
              <a:ext uri="{FF2B5EF4-FFF2-40B4-BE49-F238E27FC236}">
                <a16:creationId xmlns:a16="http://schemas.microsoft.com/office/drawing/2014/main" id="{CFE92AD2-F8D9-1219-8023-72A4E30E0C52}"/>
              </a:ext>
            </a:extLst>
          </p:cNvPr>
          <p:cNvSpPr>
            <a:spLocks noGrp="1"/>
          </p:cNvSpPr>
          <p:nvPr>
            <p:ph idx="1"/>
          </p:nvPr>
        </p:nvSpPr>
        <p:spPr>
          <a:xfrm>
            <a:off x="8906627" y="4461421"/>
            <a:ext cx="3073109" cy="1033460"/>
          </a:xfrm>
        </p:spPr>
        <p:txBody>
          <a:bodyPr/>
          <a:lstStyle/>
          <a:p>
            <a:r>
              <a:rPr lang="en-US" dirty="0"/>
              <a:t>Sign up at </a:t>
            </a:r>
            <a:r>
              <a:rPr lang="en-US" dirty="0">
                <a:hlinkClick r:id="rId5"/>
              </a:rPr>
              <a:t>ocche@hhs.gov</a:t>
            </a:r>
            <a:r>
              <a:rPr lang="en-US" dirty="0"/>
              <a:t> </a:t>
            </a:r>
          </a:p>
        </p:txBody>
      </p:sp>
      <p:pic>
        <p:nvPicPr>
          <p:cNvPr id="13" name="Picture 2">
            <a:extLst>
              <a:ext uri="{FF2B5EF4-FFF2-40B4-BE49-F238E27FC236}">
                <a16:creationId xmlns:a16="http://schemas.microsoft.com/office/drawing/2014/main" id="{C740D731-D7A4-39E1-D2E4-ED29D4807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6020" y="1839686"/>
            <a:ext cx="2452580" cy="245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5353DD-66ED-4F91-2D5A-686FCF73B622}"/>
              </a:ext>
            </a:extLst>
          </p:cNvPr>
          <p:cNvSpPr>
            <a:spLocks noGrp="1"/>
          </p:cNvSpPr>
          <p:nvPr>
            <p:ph idx="1"/>
          </p:nvPr>
        </p:nvSpPr>
        <p:spPr>
          <a:xfrm>
            <a:off x="609599" y="1941689"/>
            <a:ext cx="10972799" cy="3931531"/>
          </a:xfrm>
        </p:spPr>
        <p:txBody>
          <a:bodyPr>
            <a:normAutofit fontScale="77500" lnSpcReduction="20000"/>
          </a:bodyPr>
          <a:lstStyle/>
          <a:p>
            <a:pPr marL="0" marR="0">
              <a:spcBef>
                <a:spcPts val="0"/>
              </a:spcBef>
              <a:spcAft>
                <a:spcPts val="0"/>
              </a:spcAft>
            </a:pPr>
            <a:r>
              <a:rPr lang="en-US" sz="2400" dirty="0">
                <a:effectLst/>
                <a:latin typeface="+mj-lt"/>
                <a:ea typeface="Calibri" panose="020F0502020204030204" pitchFamily="34" charset="0"/>
              </a:rPr>
              <a:t>Arnold </a:t>
            </a:r>
            <a:r>
              <a:rPr lang="en-US" sz="2400" dirty="0">
                <a:solidFill>
                  <a:schemeClr val="tx1"/>
                </a:solidFill>
                <a:effectLst/>
                <a:latin typeface="+mj-lt"/>
                <a:ea typeface="Calibri" panose="020F0502020204030204" pitchFamily="34" charset="0"/>
              </a:rPr>
              <a:t>L et al. Mortality associated with extreme heat in Washington State: the historical and projected public health burden. </a:t>
            </a:r>
            <a:r>
              <a:rPr lang="en-US" sz="2400" i="1" dirty="0">
                <a:solidFill>
                  <a:schemeClr val="tx1"/>
                </a:solidFill>
                <a:effectLst/>
                <a:latin typeface="+mj-lt"/>
                <a:ea typeface="Calibri" panose="020F0502020204030204" pitchFamily="34" charset="0"/>
              </a:rPr>
              <a:t>Atmosphere</a:t>
            </a:r>
            <a:r>
              <a:rPr lang="en-US" sz="2400" dirty="0">
                <a:solidFill>
                  <a:schemeClr val="tx1"/>
                </a:solidFill>
                <a:effectLst/>
                <a:latin typeface="+mj-lt"/>
                <a:ea typeface="Calibri" panose="020F0502020204030204" pitchFamily="34" charset="0"/>
              </a:rPr>
              <a:t>. 2022;13(9):1392. </a:t>
            </a:r>
          </a:p>
          <a:p>
            <a:pPr marL="0" marR="0">
              <a:spcBef>
                <a:spcPts val="0"/>
              </a:spcBef>
              <a:spcAft>
                <a:spcPts val="0"/>
              </a:spcAft>
            </a:pPr>
            <a:r>
              <a:rPr lang="en-US" sz="2400" dirty="0">
                <a:solidFill>
                  <a:schemeClr val="tx1"/>
                </a:solidFill>
                <a:latin typeface="+mj-lt"/>
                <a:ea typeface="Calibri" panose="020F0502020204030204" pitchFamily="34" charset="0"/>
              </a:rPr>
              <a:t>Baja K. Resilience hubs: shifting power to communities through action. In: </a:t>
            </a:r>
            <a:r>
              <a:rPr lang="en-US" sz="2400" dirty="0" err="1">
                <a:solidFill>
                  <a:schemeClr val="tx1"/>
                </a:solidFill>
                <a:latin typeface="+mj-lt"/>
                <a:ea typeface="Calibri" panose="020F0502020204030204" pitchFamily="34" charset="0"/>
              </a:rPr>
              <a:t>Rajkovich</a:t>
            </a:r>
            <a:r>
              <a:rPr lang="en-US" sz="2400" dirty="0">
                <a:solidFill>
                  <a:schemeClr val="tx1"/>
                </a:solidFill>
                <a:latin typeface="+mj-lt"/>
                <a:ea typeface="Calibri" panose="020F0502020204030204" pitchFamily="34" charset="0"/>
              </a:rPr>
              <a:t> NB, Holmes SH, eds. Climate adaptation and resilience across scales: from buildings to cities. 2022</a:t>
            </a:r>
            <a:endParaRPr lang="en-US" sz="2400" dirty="0">
              <a:solidFill>
                <a:schemeClr val="tx1"/>
              </a:solidFill>
              <a:effectLst/>
              <a:latin typeface="+mj-lt"/>
              <a:ea typeface="Calibri" panose="020F0502020204030204" pitchFamily="34" charset="0"/>
            </a:endParaRPr>
          </a:p>
          <a:p>
            <a:pPr marL="0" marR="0">
              <a:spcBef>
                <a:spcPts val="0"/>
              </a:spcBef>
              <a:spcAft>
                <a:spcPts val="0"/>
              </a:spcAft>
            </a:pPr>
            <a:r>
              <a:rPr lang="en-US" sz="2400" dirty="0">
                <a:solidFill>
                  <a:schemeClr val="tx1"/>
                </a:solidFill>
                <a:effectLst/>
                <a:latin typeface="+mj-lt"/>
                <a:ea typeface="Calibri" panose="020F0502020204030204" pitchFamily="34" charset="0"/>
              </a:rPr>
              <a:t>Fawcett E et al. Vulnerable and trapped: a look at those lost in Hurricane Ian. </a:t>
            </a:r>
            <a:r>
              <a:rPr lang="en-US" sz="2400" i="1" dirty="0">
                <a:solidFill>
                  <a:schemeClr val="tx1"/>
                </a:solidFill>
                <a:effectLst/>
                <a:latin typeface="+mj-lt"/>
                <a:ea typeface="Calibri" panose="020F0502020204030204" pitchFamily="34" charset="0"/>
              </a:rPr>
              <a:t>The New York </a:t>
            </a:r>
            <a:r>
              <a:rPr lang="en-US" sz="2400" i="1" dirty="0">
                <a:effectLst/>
                <a:latin typeface="+mj-lt"/>
                <a:ea typeface="Calibri" panose="020F0502020204030204" pitchFamily="34" charset="0"/>
              </a:rPr>
              <a:t>Times</a:t>
            </a:r>
            <a:r>
              <a:rPr lang="en-US" sz="2400" dirty="0">
                <a:effectLst/>
                <a:latin typeface="+mj-lt"/>
                <a:ea typeface="Calibri" panose="020F0502020204030204" pitchFamily="34" charset="0"/>
              </a:rPr>
              <a:t>. October 21, 2022. Accessed May 18, 2023. </a:t>
            </a:r>
          </a:p>
          <a:p>
            <a:pPr marL="0" marR="0">
              <a:spcBef>
                <a:spcPts val="0"/>
              </a:spcBef>
              <a:spcAft>
                <a:spcPts val="0"/>
              </a:spcAft>
            </a:pPr>
            <a:r>
              <a:rPr lang="en-US" sz="2400" dirty="0">
                <a:effectLst/>
                <a:latin typeface="+mj-lt"/>
                <a:ea typeface="Calibri" panose="020F0502020204030204" pitchFamily="34" charset="0"/>
              </a:rPr>
              <a:t>Liu JC et al. Who among the elderly is most vulnerable to exposure to and health risks of fine particulate matter from wildfire smoke? </a:t>
            </a:r>
            <a:r>
              <a:rPr lang="en-US" sz="2400" i="1" dirty="0">
                <a:effectLst/>
                <a:latin typeface="+mj-lt"/>
                <a:ea typeface="Calibri" panose="020F0502020204030204" pitchFamily="34" charset="0"/>
              </a:rPr>
              <a:t>Am J Epidemiol</a:t>
            </a:r>
            <a:r>
              <a:rPr lang="en-US" sz="2400" dirty="0">
                <a:effectLst/>
                <a:latin typeface="+mj-lt"/>
                <a:ea typeface="Calibri" panose="020F0502020204030204" pitchFamily="34" charset="0"/>
              </a:rPr>
              <a:t>. 2017;186(6):730-735. </a:t>
            </a:r>
          </a:p>
          <a:p>
            <a:pPr marL="0" marR="0">
              <a:spcBef>
                <a:spcPts val="0"/>
              </a:spcBef>
              <a:spcAft>
                <a:spcPts val="0"/>
              </a:spcAft>
            </a:pPr>
            <a:r>
              <a:rPr lang="en-US" sz="2400" dirty="0" err="1">
                <a:effectLst/>
                <a:latin typeface="+mj-lt"/>
                <a:ea typeface="Calibri" panose="020F0502020204030204" pitchFamily="34" charset="0"/>
              </a:rPr>
              <a:t>Rappold</a:t>
            </a:r>
            <a:r>
              <a:rPr lang="en-US" sz="2400" dirty="0">
                <a:effectLst/>
                <a:latin typeface="+mj-lt"/>
                <a:ea typeface="Calibri" panose="020F0502020204030204" pitchFamily="34" charset="0"/>
              </a:rPr>
              <a:t> AG et al. Cardio-respiratory outcomes associated with exposure to wildfire smoke are modified by measures of community health. </a:t>
            </a:r>
            <a:r>
              <a:rPr lang="en-US" sz="2400" i="1" dirty="0">
                <a:effectLst/>
                <a:latin typeface="+mj-lt"/>
                <a:ea typeface="Calibri" panose="020F0502020204030204" pitchFamily="34" charset="0"/>
              </a:rPr>
              <a:t>Environ Health</a:t>
            </a:r>
            <a:r>
              <a:rPr lang="en-US" sz="2400" dirty="0">
                <a:effectLst/>
                <a:latin typeface="+mj-lt"/>
                <a:ea typeface="Calibri" panose="020F0502020204030204" pitchFamily="34" charset="0"/>
              </a:rPr>
              <a:t>. 2012;11:71. </a:t>
            </a:r>
          </a:p>
          <a:p>
            <a:pPr marL="0" marR="0">
              <a:spcBef>
                <a:spcPts val="0"/>
              </a:spcBef>
              <a:spcAft>
                <a:spcPts val="0"/>
              </a:spcAft>
            </a:pPr>
            <a:r>
              <a:rPr lang="en-US" sz="2400" dirty="0">
                <a:effectLst/>
                <a:latin typeface="+mj-lt"/>
                <a:ea typeface="Calibri" panose="020F0502020204030204" pitchFamily="34" charset="0"/>
              </a:rPr>
              <a:t>Santos-</a:t>
            </a:r>
            <a:r>
              <a:rPr lang="en-US" sz="2400" dirty="0" err="1">
                <a:effectLst/>
                <a:latin typeface="+mj-lt"/>
                <a:ea typeface="Calibri" panose="020F0502020204030204" pitchFamily="34" charset="0"/>
              </a:rPr>
              <a:t>Burgoa</a:t>
            </a:r>
            <a:r>
              <a:rPr lang="en-US" sz="2400" dirty="0">
                <a:effectLst/>
                <a:latin typeface="+mj-lt"/>
                <a:ea typeface="Calibri" panose="020F0502020204030204" pitchFamily="34" charset="0"/>
              </a:rPr>
              <a:t> C et al. Differential and persistent risk of excess mortality from Hurricane Maria in Puerto Rico: a time-series analysis. </a:t>
            </a:r>
            <a:r>
              <a:rPr lang="en-US" sz="2400" i="1" dirty="0">
                <a:effectLst/>
                <a:latin typeface="+mj-lt"/>
                <a:ea typeface="Calibri" panose="020F0502020204030204" pitchFamily="34" charset="0"/>
              </a:rPr>
              <a:t>Lancet Planet Health</a:t>
            </a:r>
            <a:r>
              <a:rPr lang="en-US" sz="2400" dirty="0">
                <a:effectLst/>
                <a:latin typeface="+mj-lt"/>
                <a:ea typeface="Calibri" panose="020F0502020204030204" pitchFamily="34" charset="0"/>
              </a:rPr>
              <a:t>. 2018;2(11):e478-e488. </a:t>
            </a:r>
          </a:p>
          <a:p>
            <a:pPr marL="0" marR="0">
              <a:spcBef>
                <a:spcPts val="0"/>
              </a:spcBef>
              <a:spcAft>
                <a:spcPts val="0"/>
              </a:spcAft>
            </a:pPr>
            <a:r>
              <a:rPr lang="en-US" sz="2400" dirty="0">
                <a:effectLst/>
                <a:latin typeface="+mj-lt"/>
                <a:ea typeface="Calibri" panose="020F0502020204030204" pitchFamily="34" charset="0"/>
              </a:rPr>
              <a:t>Wilken et al. Building local climate health equity into a resilience hub framework. </a:t>
            </a:r>
            <a:r>
              <a:rPr lang="en-US" sz="2400" i="1" dirty="0">
                <a:effectLst/>
                <a:latin typeface="+mj-lt"/>
                <a:ea typeface="Calibri" panose="020F0502020204030204" pitchFamily="34" charset="0"/>
              </a:rPr>
              <a:t>Public Health Reports. </a:t>
            </a:r>
            <a:r>
              <a:rPr lang="en-US" sz="2400" dirty="0">
                <a:effectLst/>
                <a:latin typeface="+mj-lt"/>
                <a:ea typeface="Calibri" panose="020F0502020204030204" pitchFamily="34" charset="0"/>
              </a:rPr>
              <a:t>2023; in press</a:t>
            </a:r>
          </a:p>
          <a:p>
            <a:pPr marL="0" marR="0">
              <a:spcBef>
                <a:spcPts val="0"/>
              </a:spcBef>
              <a:spcAft>
                <a:spcPts val="0"/>
              </a:spcAft>
            </a:pPr>
            <a:r>
              <a:rPr lang="en-US" sz="2400" dirty="0">
                <a:effectLst/>
                <a:latin typeface="+mj-lt"/>
                <a:ea typeface="Calibri" panose="020F0502020204030204" pitchFamily="34" charset="0"/>
              </a:rPr>
              <a:t>Vaidyanathan A et al. Heat-related deaths—United States, 2004-2018. </a:t>
            </a:r>
            <a:r>
              <a:rPr lang="en-US" sz="2400" i="1" dirty="0">
                <a:effectLst/>
                <a:latin typeface="+mj-lt"/>
                <a:ea typeface="Calibri" panose="020F0502020204030204" pitchFamily="34" charset="0"/>
              </a:rPr>
              <a:t>MMWR </a:t>
            </a:r>
            <a:r>
              <a:rPr lang="en-US" sz="2400" i="1" dirty="0" err="1">
                <a:effectLst/>
                <a:latin typeface="+mj-lt"/>
                <a:ea typeface="Calibri" panose="020F0502020204030204" pitchFamily="34" charset="0"/>
              </a:rPr>
              <a:t>Morb</a:t>
            </a:r>
            <a:r>
              <a:rPr lang="en-US" sz="2400" i="1" dirty="0">
                <a:effectLst/>
                <a:latin typeface="+mj-lt"/>
                <a:ea typeface="Calibri" panose="020F0502020204030204" pitchFamily="34" charset="0"/>
              </a:rPr>
              <a:t> Mortal </a:t>
            </a:r>
            <a:r>
              <a:rPr lang="en-US" sz="2400" i="1" dirty="0" err="1">
                <a:effectLst/>
                <a:latin typeface="+mj-lt"/>
                <a:ea typeface="Calibri" panose="020F0502020204030204" pitchFamily="34" charset="0"/>
              </a:rPr>
              <a:t>Wkly</a:t>
            </a:r>
            <a:r>
              <a:rPr lang="en-US" sz="2400" i="1" dirty="0">
                <a:effectLst/>
                <a:latin typeface="+mj-lt"/>
                <a:ea typeface="Calibri" panose="020F0502020204030204" pitchFamily="34" charset="0"/>
              </a:rPr>
              <a:t> Rep</a:t>
            </a:r>
            <a:r>
              <a:rPr lang="en-US" sz="2400" dirty="0">
                <a:effectLst/>
                <a:latin typeface="+mj-lt"/>
                <a:ea typeface="Calibri" panose="020F0502020204030204" pitchFamily="34" charset="0"/>
              </a:rPr>
              <a:t>. 2020;69(24):729-734. </a:t>
            </a:r>
          </a:p>
          <a:p>
            <a:endParaRPr lang="en-US" dirty="0"/>
          </a:p>
        </p:txBody>
      </p:sp>
      <p:sp>
        <p:nvSpPr>
          <p:cNvPr id="3" name="Text Placeholder 2">
            <a:extLst>
              <a:ext uri="{FF2B5EF4-FFF2-40B4-BE49-F238E27FC236}">
                <a16:creationId xmlns:a16="http://schemas.microsoft.com/office/drawing/2014/main" id="{C788FA14-43B1-8E89-A60E-F11F66670B24}"/>
              </a:ext>
            </a:extLst>
          </p:cNvPr>
          <p:cNvSpPr>
            <a:spLocks noGrp="1"/>
          </p:cNvSpPr>
          <p:nvPr>
            <p:ph type="body" sz="quarter" idx="11"/>
          </p:nvPr>
        </p:nvSpPr>
        <p:spPr/>
        <p:txBody>
          <a:bodyPr/>
          <a:lstStyle/>
          <a:p>
            <a:endParaRPr lang="en-US" dirty="0"/>
          </a:p>
        </p:txBody>
      </p:sp>
      <p:sp>
        <p:nvSpPr>
          <p:cNvPr id="4" name="Title 3">
            <a:extLst>
              <a:ext uri="{FF2B5EF4-FFF2-40B4-BE49-F238E27FC236}">
                <a16:creationId xmlns:a16="http://schemas.microsoft.com/office/drawing/2014/main" id="{E073612F-BACB-A495-FAF8-6E7178606910}"/>
              </a:ext>
            </a:extLst>
          </p:cNvPr>
          <p:cNvSpPr>
            <a:spLocks noGrp="1"/>
          </p:cNvSpPr>
          <p:nvPr>
            <p:ph type="title"/>
          </p:nvPr>
        </p:nvSpPr>
        <p:spPr/>
        <p:txBody>
          <a:bodyPr/>
          <a:lstStyle/>
          <a:p>
            <a:r>
              <a:rPr lang="en-US" dirty="0"/>
              <a:t>References</a:t>
            </a:r>
          </a:p>
        </p:txBody>
      </p:sp>
      <p:sp>
        <p:nvSpPr>
          <p:cNvPr id="6" name="Text Placeholder 3">
            <a:extLst>
              <a:ext uri="{FF2B5EF4-FFF2-40B4-BE49-F238E27FC236}">
                <a16:creationId xmlns:a16="http://schemas.microsoft.com/office/drawing/2014/main" id="{A85CB5C4-A550-E5A3-1C22-BEF0E6283546}"/>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Building Local Climate Health Equity into a Resilience Hub Framework</a:t>
            </a:r>
          </a:p>
        </p:txBody>
      </p:sp>
    </p:spTree>
    <p:extLst>
      <p:ext uri="{BB962C8B-B14F-4D97-AF65-F5344CB8AC3E}">
        <p14:creationId xmlns:p14="http://schemas.microsoft.com/office/powerpoint/2010/main" val="292244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9CB73-D943-EF46-FFD7-F580C2F03592}"/>
              </a:ext>
            </a:extLst>
          </p:cNvPr>
          <p:cNvSpPr>
            <a:spLocks noGrp="1"/>
          </p:cNvSpPr>
          <p:nvPr>
            <p:ph idx="1"/>
          </p:nvPr>
        </p:nvSpPr>
        <p:spPr/>
        <p:txBody>
          <a:bodyPr/>
          <a:lstStyle/>
          <a:p>
            <a:pPr marL="234950" indent="0">
              <a:buNone/>
            </a:pPr>
            <a:r>
              <a:rPr lang="en-US" dirty="0"/>
              <a:t>If you would like to receive continuing education credit for this activity, please visit:</a:t>
            </a:r>
          </a:p>
          <a:p>
            <a:endParaRPr lang="en-US" dirty="0"/>
          </a:p>
          <a:p>
            <a:pPr marL="234950" indent="0">
              <a:buNone/>
            </a:pPr>
            <a:r>
              <a:rPr lang="en-US" dirty="0">
                <a:hlinkClick r:id="rId3"/>
              </a:rPr>
              <a:t>https://amsus.cds.affinityced.com/hub.php</a:t>
            </a:r>
            <a:r>
              <a:rPr lang="en-US" dirty="0"/>
              <a:t> </a:t>
            </a:r>
          </a:p>
        </p:txBody>
      </p:sp>
      <p:sp>
        <p:nvSpPr>
          <p:cNvPr id="4" name="Title 3">
            <a:extLst>
              <a:ext uri="{FF2B5EF4-FFF2-40B4-BE49-F238E27FC236}">
                <a16:creationId xmlns:a16="http://schemas.microsoft.com/office/drawing/2014/main" id="{B61A4656-BA45-49AB-EC97-1FAC6B6F73AF}"/>
              </a:ext>
            </a:extLst>
          </p:cNvPr>
          <p:cNvSpPr>
            <a:spLocks noGrp="1"/>
          </p:cNvSpPr>
          <p:nvPr>
            <p:ph type="title"/>
          </p:nvPr>
        </p:nvSpPr>
        <p:spPr/>
        <p:txBody>
          <a:bodyPr/>
          <a:lstStyle/>
          <a:p>
            <a:r>
              <a:rPr lang="en-US" dirty="0"/>
              <a:t>How to claim CE credit</a:t>
            </a:r>
          </a:p>
        </p:txBody>
      </p:sp>
      <p:sp>
        <p:nvSpPr>
          <p:cNvPr id="6" name="Text Placeholder 3">
            <a:extLst>
              <a:ext uri="{FF2B5EF4-FFF2-40B4-BE49-F238E27FC236}">
                <a16:creationId xmlns:a16="http://schemas.microsoft.com/office/drawing/2014/main" id="{A1CEB6C1-5066-6F4C-DAF2-DCC1A735E0AA}"/>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Building Local Climate Health Equity into a Resilience Hub Framework</a:t>
            </a:r>
          </a:p>
        </p:txBody>
      </p:sp>
    </p:spTree>
    <p:extLst>
      <p:ext uri="{BB962C8B-B14F-4D97-AF65-F5344CB8AC3E}">
        <p14:creationId xmlns:p14="http://schemas.microsoft.com/office/powerpoint/2010/main" val="22266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A4F3-91A3-A64B-80E1-90AE3927908F}"/>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2DC2D60D-DC79-6C47-BD6F-1C89619888F5}"/>
              </a:ext>
            </a:extLst>
          </p:cNvPr>
          <p:cNvSpPr>
            <a:spLocks noGrp="1"/>
          </p:cNvSpPr>
          <p:nvPr>
            <p:ph type="body" sz="quarter" idx="10"/>
          </p:nvPr>
        </p:nvSpPr>
        <p:spPr>
          <a:xfrm>
            <a:off x="914399" y="2507561"/>
            <a:ext cx="6998677" cy="921439"/>
          </a:xfrm>
        </p:spPr>
        <p:txBody>
          <a:bodyPr>
            <a:normAutofit fontScale="85000" lnSpcReduction="10000"/>
          </a:bodyPr>
          <a:lstStyle/>
          <a:p>
            <a:r>
              <a:rPr lang="en-US" dirty="0"/>
              <a:t>CDR Jason Wilken, CDC Career Epidemiology Field Officer</a:t>
            </a:r>
          </a:p>
          <a:p>
            <a:r>
              <a:rPr lang="en-US" dirty="0"/>
              <a:t>vxj9@cdc.gov</a:t>
            </a:r>
          </a:p>
        </p:txBody>
      </p:sp>
      <p:sp>
        <p:nvSpPr>
          <p:cNvPr id="4" name="Text Placeholder 3">
            <a:extLst>
              <a:ext uri="{FF2B5EF4-FFF2-40B4-BE49-F238E27FC236}">
                <a16:creationId xmlns:a16="http://schemas.microsoft.com/office/drawing/2014/main" id="{E452336C-0B53-674E-BA77-181D4CBE6D4E}"/>
              </a:ext>
            </a:extLst>
          </p:cNvPr>
          <p:cNvSpPr>
            <a:spLocks noGrp="1"/>
          </p:cNvSpPr>
          <p:nvPr>
            <p:ph type="body" sz="quarter" idx="11"/>
          </p:nvPr>
        </p:nvSpPr>
        <p:spPr/>
        <p:txBody>
          <a:bodyPr/>
          <a:lstStyle/>
          <a:p>
            <a:r>
              <a:rPr lang="en-US" dirty="0"/>
              <a:t>usphs.gov</a:t>
            </a:r>
          </a:p>
        </p:txBody>
      </p:sp>
      <p:sp>
        <p:nvSpPr>
          <p:cNvPr id="5" name="Content Placeholder 2">
            <a:extLst>
              <a:ext uri="{FF2B5EF4-FFF2-40B4-BE49-F238E27FC236}">
                <a16:creationId xmlns:a16="http://schemas.microsoft.com/office/drawing/2014/main" id="{97E1F4BB-0D0E-F1FC-67A0-E203DAA30B27}"/>
              </a:ext>
            </a:extLst>
          </p:cNvPr>
          <p:cNvSpPr txBox="1">
            <a:spLocks/>
          </p:cNvSpPr>
          <p:nvPr/>
        </p:nvSpPr>
        <p:spPr>
          <a:xfrm>
            <a:off x="914399" y="3595299"/>
            <a:ext cx="6998677" cy="111744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rPr>
              <a:t>The findings and conclusions in this report are those of the authors and do not necessarily represent the official position of the Centers for Disease Control and Prevention or the California Department of Public Health.</a:t>
            </a:r>
          </a:p>
        </p:txBody>
      </p:sp>
      <p:pic>
        <p:nvPicPr>
          <p:cNvPr id="6" name="Picture 5">
            <a:extLst>
              <a:ext uri="{FF2B5EF4-FFF2-40B4-BE49-F238E27FC236}">
                <a16:creationId xmlns:a16="http://schemas.microsoft.com/office/drawing/2014/main" id="{75CC8D5C-689A-7DCB-3733-3B768350D4FB}"/>
              </a:ext>
            </a:extLst>
          </p:cNvPr>
          <p:cNvPicPr>
            <a:picLocks noChangeAspect="1"/>
          </p:cNvPicPr>
          <p:nvPr/>
        </p:nvPicPr>
        <p:blipFill>
          <a:blip r:embed="rId3"/>
          <a:stretch>
            <a:fillRect/>
          </a:stretch>
        </p:blipFill>
        <p:spPr>
          <a:xfrm>
            <a:off x="8431090" y="1350720"/>
            <a:ext cx="2846510" cy="2846510"/>
          </a:xfrm>
          <a:prstGeom prst="rect">
            <a:avLst/>
          </a:prstGeom>
        </p:spPr>
      </p:pic>
      <p:sp>
        <p:nvSpPr>
          <p:cNvPr id="7" name="TextBox 6">
            <a:extLst>
              <a:ext uri="{FF2B5EF4-FFF2-40B4-BE49-F238E27FC236}">
                <a16:creationId xmlns:a16="http://schemas.microsoft.com/office/drawing/2014/main" id="{A1E3EE67-9B77-53F4-6B93-AD1045E72663}"/>
              </a:ext>
            </a:extLst>
          </p:cNvPr>
          <p:cNvSpPr txBox="1"/>
          <p:nvPr/>
        </p:nvSpPr>
        <p:spPr>
          <a:xfrm>
            <a:off x="8431090" y="4303134"/>
            <a:ext cx="2970335" cy="2031325"/>
          </a:xfrm>
          <a:prstGeom prst="rect">
            <a:avLst/>
          </a:prstGeom>
          <a:noFill/>
        </p:spPr>
        <p:txBody>
          <a:bodyPr wrap="square" rtlCol="0">
            <a:spAutoFit/>
          </a:bodyPr>
          <a:lstStyle/>
          <a:p>
            <a:r>
              <a:rPr lang="en-US" dirty="0">
                <a:solidFill>
                  <a:schemeClr val="bg1"/>
                </a:solidFill>
              </a:rPr>
              <a:t>Link to </a:t>
            </a:r>
            <a:r>
              <a:rPr lang="en-US" sz="1800" dirty="0">
                <a:solidFill>
                  <a:schemeClr val="bg1"/>
                </a:solidFill>
                <a:effectLst/>
                <a:latin typeface="+mj-lt"/>
                <a:ea typeface="Calibri" panose="020F0502020204030204" pitchFamily="34" charset="0"/>
              </a:rPr>
              <a:t>Wilken et al. Building local climate health equity into a resilience hub framework. </a:t>
            </a:r>
            <a:r>
              <a:rPr lang="en-US" sz="1800" i="1" dirty="0">
                <a:solidFill>
                  <a:schemeClr val="bg1"/>
                </a:solidFill>
                <a:effectLst/>
                <a:latin typeface="+mj-lt"/>
                <a:ea typeface="Calibri" panose="020F0502020204030204" pitchFamily="34" charset="0"/>
              </a:rPr>
              <a:t>Public Health Reports. </a:t>
            </a:r>
            <a:r>
              <a:rPr lang="en-US" sz="1800" dirty="0">
                <a:solidFill>
                  <a:schemeClr val="bg1"/>
                </a:solidFill>
                <a:effectLst/>
                <a:latin typeface="+mj-lt"/>
                <a:ea typeface="Calibri" panose="020F0502020204030204" pitchFamily="34" charset="0"/>
              </a:rPr>
              <a:t>2023; in press</a:t>
            </a:r>
          </a:p>
          <a:p>
            <a:endParaRPr lang="en-US" dirty="0">
              <a:solidFill>
                <a:schemeClr val="bg1"/>
              </a:solidFill>
            </a:endParaRPr>
          </a:p>
        </p:txBody>
      </p:sp>
    </p:spTree>
    <p:extLst>
      <p:ext uri="{BB962C8B-B14F-4D97-AF65-F5344CB8AC3E}">
        <p14:creationId xmlns:p14="http://schemas.microsoft.com/office/powerpoint/2010/main" val="402227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411BB-365D-0BB6-EED6-82EF2F1E6132}"/>
              </a:ext>
            </a:extLst>
          </p:cNvPr>
          <p:cNvSpPr>
            <a:spLocks noGrp="1"/>
          </p:cNvSpPr>
          <p:nvPr>
            <p:ph idx="1"/>
          </p:nvPr>
        </p:nvSpPr>
        <p:spPr/>
        <p:txBody>
          <a:bodyPr/>
          <a:lstStyle/>
          <a:p>
            <a:pPr marL="692150" indent="-457200">
              <a:buSzPct val="100000"/>
              <a:buAutoNum type="arabicPeriod"/>
            </a:pPr>
            <a:r>
              <a:rPr lang="en-US" sz="2400" dirty="0">
                <a:effectLst/>
                <a:latin typeface="+mj-lt"/>
                <a:ea typeface="Calibri" panose="020F0502020204030204" pitchFamily="34" charset="0"/>
                <a:cs typeface="Times New Roman" panose="02020603050405020304" pitchFamily="18" charset="0"/>
              </a:rPr>
              <a:t>List the five foundational areas of community benefits provided by a resilience hub</a:t>
            </a:r>
          </a:p>
          <a:p>
            <a:pPr marL="692150" indent="-457200">
              <a:buSzPct val="100000"/>
              <a:buAutoNum type="arabicPeriod"/>
            </a:pPr>
            <a:r>
              <a:rPr lang="en-US" sz="2400" dirty="0">
                <a:effectLst/>
                <a:latin typeface="+mj-lt"/>
                <a:ea typeface="Calibri" panose="020F0502020204030204" pitchFamily="34" charset="0"/>
                <a:cs typeface="Times New Roman" panose="02020603050405020304" pitchFamily="18" charset="0"/>
              </a:rPr>
              <a:t>Explain how a resilience hub addresses the same social determinants of health that predict risk of poor outcomes from climate emergencies</a:t>
            </a:r>
          </a:p>
          <a:p>
            <a:pPr marL="692150" indent="-457200">
              <a:buSzPct val="100000"/>
              <a:buAutoNum type="arabicPeriod"/>
            </a:pPr>
            <a:r>
              <a:rPr lang="en-US" sz="2400" dirty="0">
                <a:effectLst/>
                <a:latin typeface="+mj-lt"/>
                <a:ea typeface="Calibri" panose="020F0502020204030204" pitchFamily="34" charset="0"/>
                <a:cs typeface="Times New Roman" panose="02020603050405020304" pitchFamily="18" charset="0"/>
              </a:rPr>
              <a:t>Discuss the importance of incorporating healthcare and public health resources in a resilience hub</a:t>
            </a:r>
          </a:p>
          <a:p>
            <a:pPr marL="692150" indent="-457200">
              <a:buSzPct val="100000"/>
              <a:buAutoNum type="arabicPeriod"/>
            </a:pPr>
            <a:r>
              <a:rPr lang="en-US" sz="2400" dirty="0">
                <a:effectLst/>
                <a:latin typeface="+mj-lt"/>
                <a:ea typeface="Calibri" panose="020F0502020204030204" pitchFamily="34" charset="0"/>
                <a:cs typeface="Times New Roman" panose="02020603050405020304" pitchFamily="18" charset="0"/>
              </a:rPr>
              <a:t>Describe the value added of a Promise Zone partnership in developing a resilience hub</a:t>
            </a:r>
          </a:p>
          <a:p>
            <a:pPr marL="234950" indent="0">
              <a:buNone/>
            </a:pPr>
            <a:endParaRPr lang="en-US" sz="2400" dirty="0">
              <a:effectLst/>
              <a:latin typeface="+mj-lt"/>
              <a:ea typeface="Calibri" panose="020F0502020204030204" pitchFamily="34" charset="0"/>
              <a:cs typeface="Times New Roman" panose="02020603050405020304" pitchFamily="18" charset="0"/>
            </a:endParaRPr>
          </a:p>
          <a:p>
            <a:pPr marL="234950" indent="0">
              <a:buNone/>
            </a:pPr>
            <a:endParaRPr lang="en-US" dirty="0"/>
          </a:p>
          <a:p>
            <a:pPr marL="234950" indent="0">
              <a:buNone/>
            </a:pPr>
            <a:endParaRPr lang="en-US" dirty="0"/>
          </a:p>
        </p:txBody>
      </p:sp>
      <p:sp>
        <p:nvSpPr>
          <p:cNvPr id="4" name="Title 3">
            <a:extLst>
              <a:ext uri="{FF2B5EF4-FFF2-40B4-BE49-F238E27FC236}">
                <a16:creationId xmlns:a16="http://schemas.microsoft.com/office/drawing/2014/main" id="{93F2AF3C-05FD-DFD9-BE28-4A768BE6301C}"/>
              </a:ext>
            </a:extLst>
          </p:cNvPr>
          <p:cNvSpPr>
            <a:spLocks noGrp="1"/>
          </p:cNvSpPr>
          <p:nvPr>
            <p:ph type="title"/>
          </p:nvPr>
        </p:nvSpPr>
        <p:spPr/>
        <p:txBody>
          <a:bodyPr/>
          <a:lstStyle/>
          <a:p>
            <a:r>
              <a:rPr lang="en-US" dirty="0"/>
              <a:t>Learning Objectives</a:t>
            </a:r>
          </a:p>
        </p:txBody>
      </p:sp>
      <p:sp>
        <p:nvSpPr>
          <p:cNvPr id="6" name="Text Placeholder 3">
            <a:extLst>
              <a:ext uri="{FF2B5EF4-FFF2-40B4-BE49-F238E27FC236}">
                <a16:creationId xmlns:a16="http://schemas.microsoft.com/office/drawing/2014/main" id="{CB63AD92-C03F-36BB-BE3C-3CF76855A154}"/>
              </a:ext>
            </a:extLst>
          </p:cNvPr>
          <p:cNvSpPr>
            <a:spLocks noGrp="1"/>
          </p:cNvSpPr>
          <p:nvPr>
            <p:ph type="body" sz="quarter" idx="10"/>
          </p:nvPr>
        </p:nvSpPr>
        <p:spPr>
          <a:xfrm>
            <a:off x="3656818" y="6341319"/>
            <a:ext cx="7545248" cy="304800"/>
          </a:xfrm>
        </p:spPr>
        <p:txBody>
          <a:bodyPr/>
          <a:lstStyle/>
          <a:p>
            <a:r>
              <a:rPr lang="en-US" dirty="0"/>
              <a:t>Building Local Climate Health Equity into a Resilience Hub Framework</a:t>
            </a:r>
          </a:p>
        </p:txBody>
      </p:sp>
    </p:spTree>
    <p:extLst>
      <p:ext uri="{BB962C8B-B14F-4D97-AF65-F5344CB8AC3E}">
        <p14:creationId xmlns:p14="http://schemas.microsoft.com/office/powerpoint/2010/main" val="273596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CEA5D-07E2-0DD0-BE82-0C438A95FC2A}"/>
              </a:ext>
            </a:extLst>
          </p:cNvPr>
          <p:cNvSpPr>
            <a:spLocks noGrp="1"/>
          </p:cNvSpPr>
          <p:nvPr>
            <p:ph type="title"/>
          </p:nvPr>
        </p:nvSpPr>
        <p:spPr>
          <a:xfrm>
            <a:off x="609600" y="484458"/>
            <a:ext cx="4883606" cy="1704560"/>
          </a:xfrm>
        </p:spPr>
        <p:txBody>
          <a:bodyPr>
            <a:normAutofit/>
          </a:bodyPr>
          <a:lstStyle/>
          <a:p>
            <a:r>
              <a:rPr lang="en-US" dirty="0"/>
              <a:t>Impact of Climate Change on Human Health</a:t>
            </a:r>
          </a:p>
        </p:txBody>
      </p:sp>
      <p:sp>
        <p:nvSpPr>
          <p:cNvPr id="4" name="Text Placeholder 3">
            <a:extLst>
              <a:ext uri="{FF2B5EF4-FFF2-40B4-BE49-F238E27FC236}">
                <a16:creationId xmlns:a16="http://schemas.microsoft.com/office/drawing/2014/main" id="{3C4978FC-A6FD-5551-EC8F-0B92883D5617}"/>
              </a:ext>
            </a:extLst>
          </p:cNvPr>
          <p:cNvSpPr>
            <a:spLocks noGrp="1"/>
          </p:cNvSpPr>
          <p:nvPr>
            <p:ph type="body" sz="quarter" idx="10"/>
          </p:nvPr>
        </p:nvSpPr>
        <p:spPr>
          <a:xfrm>
            <a:off x="3656818" y="6341319"/>
            <a:ext cx="7545248" cy="304800"/>
          </a:xfrm>
        </p:spPr>
        <p:txBody>
          <a:bodyPr/>
          <a:lstStyle/>
          <a:p>
            <a:r>
              <a:rPr lang="en-US" dirty="0"/>
              <a:t>Building Local Climate Health Equity into a Resilience Hub Framework</a:t>
            </a:r>
          </a:p>
        </p:txBody>
      </p:sp>
      <p:sp>
        <p:nvSpPr>
          <p:cNvPr id="25" name="TextBox 24">
            <a:extLst>
              <a:ext uri="{FF2B5EF4-FFF2-40B4-BE49-F238E27FC236}">
                <a16:creationId xmlns:a16="http://schemas.microsoft.com/office/drawing/2014/main" id="{BE6C3F5D-AF95-6F5A-C2E0-2E6E6198D732}"/>
              </a:ext>
            </a:extLst>
          </p:cNvPr>
          <p:cNvSpPr txBox="1"/>
          <p:nvPr/>
        </p:nvSpPr>
        <p:spPr>
          <a:xfrm>
            <a:off x="6382208" y="5711493"/>
            <a:ext cx="5809792" cy="307777"/>
          </a:xfrm>
          <a:prstGeom prst="rect">
            <a:avLst/>
          </a:prstGeom>
          <a:noFill/>
        </p:spPr>
        <p:txBody>
          <a:bodyPr wrap="square" rtlCol="0">
            <a:spAutoFit/>
          </a:bodyPr>
          <a:lstStyle/>
          <a:p>
            <a:r>
              <a:rPr lang="en-US" sz="1400" dirty="0"/>
              <a:t>Slide courtesy of </a:t>
            </a:r>
            <a:r>
              <a:rPr lang="en-US" sz="1400" dirty="0">
                <a:hlinkClick r:id="rId3"/>
              </a:rPr>
              <a:t>CDC’s Climate and Health Program</a:t>
            </a:r>
            <a:endParaRPr lang="en-US" sz="1400" dirty="0"/>
          </a:p>
        </p:txBody>
      </p:sp>
      <p:pic>
        <p:nvPicPr>
          <p:cNvPr id="7" name="Picture 6" descr="Diagram&#10;&#10;Description automatically generated">
            <a:extLst>
              <a:ext uri="{FF2B5EF4-FFF2-40B4-BE49-F238E27FC236}">
                <a16:creationId xmlns:a16="http://schemas.microsoft.com/office/drawing/2014/main" id="{8562889A-5895-8C35-D320-71B99BE9B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774" y="484458"/>
            <a:ext cx="6982861" cy="5362160"/>
          </a:xfrm>
          <a:prstGeom prst="rect">
            <a:avLst/>
          </a:prstGeom>
        </p:spPr>
      </p:pic>
      <p:sp>
        <p:nvSpPr>
          <p:cNvPr id="9" name="TextBox 8">
            <a:extLst>
              <a:ext uri="{FF2B5EF4-FFF2-40B4-BE49-F238E27FC236}">
                <a16:creationId xmlns:a16="http://schemas.microsoft.com/office/drawing/2014/main" id="{3F33CD75-FB80-2E05-4BCE-ABCF79766C71}"/>
              </a:ext>
            </a:extLst>
          </p:cNvPr>
          <p:cNvSpPr txBox="1"/>
          <p:nvPr/>
        </p:nvSpPr>
        <p:spPr>
          <a:xfrm>
            <a:off x="609600" y="2288375"/>
            <a:ext cx="4264174" cy="1754326"/>
          </a:xfrm>
          <a:prstGeom prst="rect">
            <a:avLst/>
          </a:prstGeom>
          <a:noFill/>
        </p:spPr>
        <p:txBody>
          <a:bodyPr wrap="square">
            <a:spAutoFit/>
          </a:bodyPr>
          <a:lstStyle/>
          <a:p>
            <a:r>
              <a:rPr lang="en-US" b="0" i="1" dirty="0">
                <a:effectLst/>
              </a:rPr>
              <a:t>“The impacts of climate change will not be borne equally or fairly, between rich and poor, women and men, and older and younger generations”  </a:t>
            </a:r>
            <a:br>
              <a:rPr lang="en-US" b="0" i="1" dirty="0">
                <a:effectLst/>
              </a:rPr>
            </a:br>
            <a:r>
              <a:rPr lang="en-US" b="0" dirty="0">
                <a:effectLst/>
              </a:rPr>
              <a:t>United Nations Sustainable Development Goals</a:t>
            </a:r>
            <a:endParaRPr lang="en-US" i="1" dirty="0"/>
          </a:p>
        </p:txBody>
      </p:sp>
    </p:spTree>
    <p:extLst>
      <p:ext uri="{BB962C8B-B14F-4D97-AF65-F5344CB8AC3E}">
        <p14:creationId xmlns:p14="http://schemas.microsoft.com/office/powerpoint/2010/main" val="124820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DDB3F1-A60B-B32C-B2DE-F65C1AAFE4D5}"/>
              </a:ext>
            </a:extLst>
          </p:cNvPr>
          <p:cNvSpPr>
            <a:spLocks noGrp="1"/>
          </p:cNvSpPr>
          <p:nvPr>
            <p:ph idx="1"/>
          </p:nvPr>
        </p:nvSpPr>
        <p:spPr>
          <a:xfrm>
            <a:off x="556505" y="1342376"/>
            <a:ext cx="5827059" cy="3880562"/>
          </a:xfrm>
        </p:spPr>
        <p:txBody>
          <a:bodyPr>
            <a:normAutofit/>
          </a:bodyPr>
          <a:lstStyle/>
          <a:p>
            <a:pPr marL="234950" indent="0">
              <a:buNone/>
            </a:pPr>
            <a:r>
              <a:rPr lang="en-US" sz="2400" b="0" i="0" dirty="0">
                <a:solidFill>
                  <a:srgbClr val="0D1941"/>
                </a:solidFill>
                <a:effectLst/>
                <a:latin typeface="+mj-lt"/>
              </a:rPr>
              <a:t>The nonmedical factors that influence health outcomes. They are the conditions in which people are born, grow, work, live, and age, and the wider set of forces and systems shaping the conditions of daily life. These forces and systems include economic policies and systems, development agendas, social norms, social policies, racism, climate change, and political systems. </a:t>
            </a:r>
          </a:p>
          <a:p>
            <a:pPr marL="234950" indent="0">
              <a:buNone/>
            </a:pPr>
            <a:endParaRPr lang="en-US" sz="2400" dirty="0">
              <a:solidFill>
                <a:srgbClr val="0D1941"/>
              </a:solidFill>
              <a:latin typeface="+mj-lt"/>
            </a:endParaRPr>
          </a:p>
          <a:p>
            <a:pPr marL="234950" indent="0">
              <a:buNone/>
            </a:pPr>
            <a:endParaRPr lang="en-US" sz="2400" dirty="0">
              <a:latin typeface="+mj-lt"/>
            </a:endParaRPr>
          </a:p>
        </p:txBody>
      </p:sp>
      <p:sp>
        <p:nvSpPr>
          <p:cNvPr id="5" name="Title 4">
            <a:extLst>
              <a:ext uri="{FF2B5EF4-FFF2-40B4-BE49-F238E27FC236}">
                <a16:creationId xmlns:a16="http://schemas.microsoft.com/office/drawing/2014/main" id="{749A55CD-4D00-E0FE-6F08-794B21255243}"/>
              </a:ext>
            </a:extLst>
          </p:cNvPr>
          <p:cNvSpPr>
            <a:spLocks noGrp="1"/>
          </p:cNvSpPr>
          <p:nvPr>
            <p:ph type="title"/>
          </p:nvPr>
        </p:nvSpPr>
        <p:spPr/>
        <p:txBody>
          <a:bodyPr/>
          <a:lstStyle/>
          <a:p>
            <a:r>
              <a:rPr lang="en-US" dirty="0"/>
              <a:t>Social Determinants of Health</a:t>
            </a:r>
          </a:p>
        </p:txBody>
      </p:sp>
      <p:pic>
        <p:nvPicPr>
          <p:cNvPr id="7" name="Picture 6" descr="Diagram showing the five Social Determinants of Health: Health Care Access and Quality; Neighborhood and Built Environment; Social and Community Context; Economic Stability; and Education Access and Quality">
            <a:extLst>
              <a:ext uri="{FF2B5EF4-FFF2-40B4-BE49-F238E27FC236}">
                <a16:creationId xmlns:a16="http://schemas.microsoft.com/office/drawing/2014/main" id="{BA4E04C1-CBA1-7E70-CBAA-C1F6806AFD75}"/>
              </a:ext>
            </a:extLst>
          </p:cNvPr>
          <p:cNvPicPr>
            <a:picLocks noChangeAspect="1"/>
          </p:cNvPicPr>
          <p:nvPr/>
        </p:nvPicPr>
        <p:blipFill rotWithShape="1">
          <a:blip r:embed="rId3">
            <a:extLst>
              <a:ext uri="{28A0092B-C50C-407E-A947-70E740481C1C}">
                <a14:useLocalDpi xmlns:a14="http://schemas.microsoft.com/office/drawing/2010/main" val="0"/>
              </a:ext>
            </a:extLst>
          </a:blip>
          <a:srcRect t="15849"/>
          <a:stretch/>
        </p:blipFill>
        <p:spPr>
          <a:xfrm>
            <a:off x="6748530" y="1342376"/>
            <a:ext cx="4986598" cy="4611269"/>
          </a:xfrm>
          <a:prstGeom prst="rect">
            <a:avLst/>
          </a:prstGeom>
          <a:ln>
            <a:solidFill>
              <a:srgbClr val="040C28"/>
            </a:solidFill>
          </a:ln>
        </p:spPr>
      </p:pic>
      <p:sp>
        <p:nvSpPr>
          <p:cNvPr id="2" name="Text Placeholder 3">
            <a:extLst>
              <a:ext uri="{FF2B5EF4-FFF2-40B4-BE49-F238E27FC236}">
                <a16:creationId xmlns:a16="http://schemas.microsoft.com/office/drawing/2014/main" id="{BE82C919-8F62-8480-5673-3DF7669F764D}"/>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
        <p:nvSpPr>
          <p:cNvPr id="6" name="TextBox 5">
            <a:extLst>
              <a:ext uri="{FF2B5EF4-FFF2-40B4-BE49-F238E27FC236}">
                <a16:creationId xmlns:a16="http://schemas.microsoft.com/office/drawing/2014/main" id="{B7935E5D-1109-3858-49A5-0B43E028FEBC}"/>
              </a:ext>
            </a:extLst>
          </p:cNvPr>
          <p:cNvSpPr txBox="1"/>
          <p:nvPr/>
        </p:nvSpPr>
        <p:spPr>
          <a:xfrm>
            <a:off x="720475" y="5515624"/>
            <a:ext cx="6095144" cy="369332"/>
          </a:xfrm>
          <a:prstGeom prst="rect">
            <a:avLst/>
          </a:prstGeom>
          <a:noFill/>
        </p:spPr>
        <p:txBody>
          <a:bodyPr wrap="square">
            <a:spAutoFit/>
          </a:bodyPr>
          <a:lstStyle/>
          <a:p>
            <a:r>
              <a:rPr lang="en-US" dirty="0">
                <a:hlinkClick r:id="rId4"/>
              </a:rPr>
              <a:t>https://www.cdc.gov/about/sdoh/ </a:t>
            </a:r>
            <a:endParaRPr lang="en-US" dirty="0"/>
          </a:p>
        </p:txBody>
      </p:sp>
    </p:spTree>
    <p:extLst>
      <p:ext uri="{BB962C8B-B14F-4D97-AF65-F5344CB8AC3E}">
        <p14:creationId xmlns:p14="http://schemas.microsoft.com/office/powerpoint/2010/main" val="221988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A64FA-C3DD-ACD5-5F59-337EFF79BCA8}"/>
              </a:ext>
            </a:extLst>
          </p:cNvPr>
          <p:cNvSpPr>
            <a:spLocks noGrp="1"/>
          </p:cNvSpPr>
          <p:nvPr>
            <p:ph type="title"/>
          </p:nvPr>
        </p:nvSpPr>
        <p:spPr/>
        <p:txBody>
          <a:bodyPr/>
          <a:lstStyle/>
          <a:p>
            <a:r>
              <a:rPr lang="en-US" dirty="0"/>
              <a:t>Unequal Climate Vulnerability</a:t>
            </a:r>
          </a:p>
        </p:txBody>
      </p:sp>
      <p:sp>
        <p:nvSpPr>
          <p:cNvPr id="6" name="TextBox 5">
            <a:extLst>
              <a:ext uri="{FF2B5EF4-FFF2-40B4-BE49-F238E27FC236}">
                <a16:creationId xmlns:a16="http://schemas.microsoft.com/office/drawing/2014/main" id="{ADAEDE55-34AC-EDBE-1461-DCB76F2E0741}"/>
              </a:ext>
            </a:extLst>
          </p:cNvPr>
          <p:cNvSpPr txBox="1"/>
          <p:nvPr/>
        </p:nvSpPr>
        <p:spPr>
          <a:xfrm>
            <a:off x="1633178" y="4373498"/>
            <a:ext cx="3130723" cy="1223412"/>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srgbClr val="7C7363"/>
                </a:solidFill>
                <a:latin typeface="+mj-lt"/>
                <a:cs typeface="Arial"/>
                <a:sym typeface="Arial"/>
              </a:rPr>
              <a:t>1) Adapted from Climate Change, Health and Equity: A Guide for Health Departments, Public Health Institute and American Public Health Association, 2018 </a:t>
            </a:r>
          </a:p>
          <a:p>
            <a:pPr defTabSz="685800" eaLnBrk="1" fontAlgn="auto" hangingPunct="1">
              <a:spcBef>
                <a:spcPts val="0"/>
              </a:spcBef>
              <a:spcAft>
                <a:spcPts val="0"/>
              </a:spcAft>
              <a:defRPr/>
            </a:pPr>
            <a:r>
              <a:rPr lang="en-US" sz="1050" dirty="0">
                <a:solidFill>
                  <a:srgbClr val="7C7363"/>
                </a:solidFill>
                <a:latin typeface="+mj-lt"/>
                <a:cs typeface="Arial"/>
                <a:sym typeface="Arial"/>
              </a:rPr>
              <a:t>2) Adapted from Guidance on Considering Environmental Justice During Development of Regulatory Actions, EPA, 2015</a:t>
            </a:r>
            <a:endParaRPr lang="en-US" sz="1050" dirty="0">
              <a:solidFill>
                <a:srgbClr val="7F7F7F">
                  <a:lumMod val="75000"/>
                </a:srgbClr>
              </a:solidFill>
              <a:latin typeface="+mj-lt"/>
              <a:cs typeface="Arial"/>
              <a:sym typeface="Arial"/>
            </a:endParaRPr>
          </a:p>
        </p:txBody>
      </p:sp>
      <p:graphicFrame>
        <p:nvGraphicFramePr>
          <p:cNvPr id="7" name="Diagram 6">
            <a:extLst>
              <a:ext uri="{FF2B5EF4-FFF2-40B4-BE49-F238E27FC236}">
                <a16:creationId xmlns:a16="http://schemas.microsoft.com/office/drawing/2014/main" id="{906595BB-C9FA-8AEB-60D5-9AB9E51CCB7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1762809"/>
              </p:ext>
            </p:extLst>
          </p:nvPr>
        </p:nvGraphicFramePr>
        <p:xfrm>
          <a:off x="3617084" y="122471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67D7DA49-EB82-0FF6-748E-000F311128E3}"/>
              </a:ext>
            </a:extLst>
          </p:cNvPr>
          <p:cNvSpPr/>
          <p:nvPr/>
        </p:nvSpPr>
        <p:spPr>
          <a:xfrm>
            <a:off x="1781196" y="1755511"/>
            <a:ext cx="2900557" cy="1079792"/>
          </a:xfrm>
          <a:prstGeom prst="roundRect">
            <a:avLst/>
          </a:prstGeom>
          <a:solidFill>
            <a:srgbClr val="3A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200" dirty="0">
                <a:solidFill>
                  <a:srgbClr val="FFFFFF"/>
                </a:solidFill>
                <a:latin typeface="+mj-lt"/>
                <a:sym typeface="Arial"/>
              </a:rPr>
              <a:t>Racism, historical and current disenfranchisement, unequal distribution of power and resources rooted in institutions and processes</a:t>
            </a:r>
            <a:endParaRPr lang="en-US" sz="1200" baseline="30000" dirty="0">
              <a:solidFill>
                <a:srgbClr val="FFFFFF"/>
              </a:solidFill>
              <a:latin typeface="+mj-lt"/>
              <a:sym typeface="Arial"/>
            </a:endParaRPr>
          </a:p>
        </p:txBody>
      </p:sp>
      <p:sp>
        <p:nvSpPr>
          <p:cNvPr id="9" name="Rectangle: Rounded Corners 8">
            <a:extLst>
              <a:ext uri="{FF2B5EF4-FFF2-40B4-BE49-F238E27FC236}">
                <a16:creationId xmlns:a16="http://schemas.microsoft.com/office/drawing/2014/main" id="{05BDD397-55B9-4989-C16B-FA0F70862D2D}"/>
              </a:ext>
            </a:extLst>
          </p:cNvPr>
          <p:cNvSpPr/>
          <p:nvPr/>
        </p:nvSpPr>
        <p:spPr>
          <a:xfrm>
            <a:off x="1633177" y="1419692"/>
            <a:ext cx="1220811" cy="44616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200" dirty="0">
                <a:solidFill>
                  <a:srgbClr val="FFFFFF"/>
                </a:solidFill>
                <a:latin typeface="+mj-lt"/>
                <a:sym typeface="Arial"/>
              </a:rPr>
              <a:t>Root Causes</a:t>
            </a:r>
            <a:r>
              <a:rPr lang="en-US" sz="1200" baseline="30000" dirty="0">
                <a:solidFill>
                  <a:srgbClr val="FFFFFF"/>
                </a:solidFill>
                <a:latin typeface="+mj-lt"/>
                <a:sym typeface="Arial"/>
              </a:rPr>
              <a:t>1</a:t>
            </a:r>
          </a:p>
        </p:txBody>
      </p:sp>
      <p:sp>
        <p:nvSpPr>
          <p:cNvPr id="10" name="Rectangle: Rounded Corners 9">
            <a:extLst>
              <a:ext uri="{FF2B5EF4-FFF2-40B4-BE49-F238E27FC236}">
                <a16:creationId xmlns:a16="http://schemas.microsoft.com/office/drawing/2014/main" id="{2FAD24B0-C0BA-EA76-B002-48195810C2AB}"/>
              </a:ext>
            </a:extLst>
          </p:cNvPr>
          <p:cNvSpPr/>
          <p:nvPr/>
        </p:nvSpPr>
        <p:spPr>
          <a:xfrm>
            <a:off x="5082906" y="1999417"/>
            <a:ext cx="2967257" cy="2999542"/>
          </a:xfrm>
          <a:prstGeom prst="roundRect">
            <a:avLst/>
          </a:prstGeom>
          <a:solidFill>
            <a:srgbClr val="3A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200" dirty="0">
                <a:solidFill>
                  <a:srgbClr val="FFFFFF"/>
                </a:solidFill>
                <a:latin typeface="+mj-lt"/>
                <a:sym typeface="Arial"/>
              </a:rPr>
              <a:t>Proximity and exposure to environmental stressors</a:t>
            </a:r>
          </a:p>
          <a:p>
            <a:pPr defTabSz="685800" eaLnBrk="1" fontAlgn="auto" hangingPunct="1">
              <a:spcBef>
                <a:spcPts val="0"/>
              </a:spcBef>
              <a:spcAft>
                <a:spcPts val="0"/>
              </a:spcAft>
              <a:defRPr/>
            </a:pPr>
            <a:endParaRPr lang="en-US" sz="1200" dirty="0">
              <a:solidFill>
                <a:srgbClr val="FFFFFF"/>
              </a:solidFill>
              <a:latin typeface="+mj-lt"/>
              <a:sym typeface="Arial"/>
            </a:endParaRPr>
          </a:p>
          <a:p>
            <a:pPr defTabSz="685800" eaLnBrk="1" fontAlgn="auto" hangingPunct="1">
              <a:spcBef>
                <a:spcPts val="0"/>
              </a:spcBef>
              <a:spcAft>
                <a:spcPts val="0"/>
              </a:spcAft>
              <a:defRPr/>
            </a:pPr>
            <a:r>
              <a:rPr lang="en-US" sz="1200" dirty="0">
                <a:solidFill>
                  <a:srgbClr val="FFFFFF"/>
                </a:solidFill>
                <a:latin typeface="+mj-lt"/>
                <a:sym typeface="Arial"/>
              </a:rPr>
              <a:t>Unique exposure pathways</a:t>
            </a:r>
          </a:p>
          <a:p>
            <a:pPr defTabSz="685800" eaLnBrk="1" fontAlgn="auto" hangingPunct="1">
              <a:spcBef>
                <a:spcPts val="0"/>
              </a:spcBef>
              <a:spcAft>
                <a:spcPts val="0"/>
              </a:spcAft>
              <a:defRPr/>
            </a:pPr>
            <a:endParaRPr lang="en-US" sz="1200" dirty="0">
              <a:solidFill>
                <a:srgbClr val="FFFFFF"/>
              </a:solidFill>
              <a:latin typeface="+mj-lt"/>
              <a:sym typeface="Arial"/>
            </a:endParaRPr>
          </a:p>
          <a:p>
            <a:pPr defTabSz="685800" eaLnBrk="1" fontAlgn="auto" hangingPunct="1">
              <a:spcBef>
                <a:spcPts val="0"/>
              </a:spcBef>
              <a:spcAft>
                <a:spcPts val="0"/>
              </a:spcAft>
              <a:defRPr/>
            </a:pPr>
            <a:r>
              <a:rPr lang="en-US" sz="1200" dirty="0">
                <a:solidFill>
                  <a:srgbClr val="FFFFFF"/>
                </a:solidFill>
                <a:latin typeface="+mj-lt"/>
                <a:sym typeface="Arial"/>
              </a:rPr>
              <a:t>Physical infrastructure, such as poor housing</a:t>
            </a:r>
          </a:p>
          <a:p>
            <a:pPr defTabSz="685800" eaLnBrk="1" fontAlgn="auto" hangingPunct="1">
              <a:spcBef>
                <a:spcPts val="0"/>
              </a:spcBef>
              <a:spcAft>
                <a:spcPts val="0"/>
              </a:spcAft>
              <a:defRPr/>
            </a:pPr>
            <a:endParaRPr lang="en-US" sz="1200" dirty="0">
              <a:solidFill>
                <a:srgbClr val="FFFFFF"/>
              </a:solidFill>
              <a:latin typeface="+mj-lt"/>
              <a:sym typeface="Arial"/>
            </a:endParaRPr>
          </a:p>
          <a:p>
            <a:pPr defTabSz="685800" eaLnBrk="1" fontAlgn="auto" hangingPunct="1">
              <a:spcBef>
                <a:spcPts val="0"/>
              </a:spcBef>
              <a:spcAft>
                <a:spcPts val="0"/>
              </a:spcAft>
              <a:defRPr/>
            </a:pPr>
            <a:r>
              <a:rPr lang="en-US" sz="1200" dirty="0">
                <a:solidFill>
                  <a:srgbClr val="FFFFFF"/>
                </a:solidFill>
                <a:latin typeface="+mj-lt"/>
                <a:sym typeface="Arial"/>
              </a:rPr>
              <a:t>Multiple stressors, cumulative, and compounding impacts</a:t>
            </a:r>
          </a:p>
          <a:p>
            <a:pPr defTabSz="685800" eaLnBrk="1" fontAlgn="auto" hangingPunct="1">
              <a:spcBef>
                <a:spcPts val="0"/>
              </a:spcBef>
              <a:spcAft>
                <a:spcPts val="0"/>
              </a:spcAft>
              <a:defRPr/>
            </a:pPr>
            <a:endParaRPr lang="en-US" sz="1200" dirty="0">
              <a:solidFill>
                <a:srgbClr val="FFFFFF"/>
              </a:solidFill>
              <a:latin typeface="+mj-lt"/>
              <a:sym typeface="Arial"/>
            </a:endParaRPr>
          </a:p>
          <a:p>
            <a:pPr defTabSz="685800" eaLnBrk="1" fontAlgn="auto" hangingPunct="1">
              <a:spcBef>
                <a:spcPts val="0"/>
              </a:spcBef>
              <a:spcAft>
                <a:spcPts val="0"/>
              </a:spcAft>
              <a:defRPr/>
            </a:pPr>
            <a:r>
              <a:rPr lang="en-US" sz="1200" dirty="0">
                <a:solidFill>
                  <a:srgbClr val="FFFFFF"/>
                </a:solidFill>
                <a:latin typeface="+mj-lt"/>
                <a:sym typeface="Arial"/>
              </a:rPr>
              <a:t>Capacity to participate in decision making</a:t>
            </a:r>
          </a:p>
        </p:txBody>
      </p:sp>
      <p:sp>
        <p:nvSpPr>
          <p:cNvPr id="11" name="Rectangle: Rounded Corners 10">
            <a:extLst>
              <a:ext uri="{FF2B5EF4-FFF2-40B4-BE49-F238E27FC236}">
                <a16:creationId xmlns:a16="http://schemas.microsoft.com/office/drawing/2014/main" id="{325B880B-8300-D210-9C21-966C0ACCC64F}"/>
              </a:ext>
            </a:extLst>
          </p:cNvPr>
          <p:cNvSpPr/>
          <p:nvPr/>
        </p:nvSpPr>
        <p:spPr>
          <a:xfrm>
            <a:off x="8894878" y="2774996"/>
            <a:ext cx="1581302" cy="1079792"/>
          </a:xfrm>
          <a:prstGeom prst="roundRect">
            <a:avLst/>
          </a:prstGeom>
          <a:solidFill>
            <a:srgbClr val="754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200" dirty="0">
                <a:solidFill>
                  <a:srgbClr val="FFFFFF"/>
                </a:solidFill>
                <a:latin typeface="+mj-lt"/>
                <a:sym typeface="Arial"/>
              </a:rPr>
              <a:t>Unequal climate vulnerability</a:t>
            </a:r>
          </a:p>
        </p:txBody>
      </p:sp>
      <p:sp>
        <p:nvSpPr>
          <p:cNvPr id="12" name="Rectangle: Rounded Corners 11">
            <a:extLst>
              <a:ext uri="{FF2B5EF4-FFF2-40B4-BE49-F238E27FC236}">
                <a16:creationId xmlns:a16="http://schemas.microsoft.com/office/drawing/2014/main" id="{0E31FE3C-1688-7F2A-655E-9FE81EE0BB92}"/>
              </a:ext>
            </a:extLst>
          </p:cNvPr>
          <p:cNvSpPr/>
          <p:nvPr/>
        </p:nvSpPr>
        <p:spPr>
          <a:xfrm>
            <a:off x="4961900" y="1399106"/>
            <a:ext cx="2072414" cy="7258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200" dirty="0">
                <a:solidFill>
                  <a:srgbClr val="FFFFFF"/>
                </a:solidFill>
                <a:latin typeface="+mj-lt"/>
                <a:sym typeface="Arial"/>
              </a:rPr>
              <a:t>Environmental justice factors that may increase climate vulnerability</a:t>
            </a:r>
            <a:r>
              <a:rPr lang="en-US" sz="1200" baseline="30000" dirty="0">
                <a:solidFill>
                  <a:srgbClr val="FFFFFF"/>
                </a:solidFill>
                <a:latin typeface="+mj-lt"/>
                <a:sym typeface="Arial"/>
              </a:rPr>
              <a:t>2</a:t>
            </a:r>
            <a:r>
              <a:rPr lang="en-US" sz="1200" dirty="0">
                <a:solidFill>
                  <a:srgbClr val="FFFFFF"/>
                </a:solidFill>
                <a:latin typeface="+mj-lt"/>
                <a:sym typeface="Arial"/>
              </a:rPr>
              <a:t> </a:t>
            </a:r>
          </a:p>
        </p:txBody>
      </p:sp>
      <p:pic>
        <p:nvPicPr>
          <p:cNvPr id="13" name="Graphic 12" descr="Arrow Slight curve">
            <a:extLst>
              <a:ext uri="{FF2B5EF4-FFF2-40B4-BE49-F238E27FC236}">
                <a16:creationId xmlns:a16="http://schemas.microsoft.com/office/drawing/2014/main" id="{EF210879-EA75-4009-C75E-D12008949B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218623">
            <a:off x="3688814" y="2682731"/>
            <a:ext cx="1322363" cy="1322363"/>
          </a:xfrm>
          <a:prstGeom prst="rect">
            <a:avLst/>
          </a:prstGeom>
        </p:spPr>
      </p:pic>
      <p:pic>
        <p:nvPicPr>
          <p:cNvPr id="14" name="Graphic 13" descr="Arrow Slight curve">
            <a:extLst>
              <a:ext uri="{FF2B5EF4-FFF2-40B4-BE49-F238E27FC236}">
                <a16:creationId xmlns:a16="http://schemas.microsoft.com/office/drawing/2014/main" id="{3218C1B7-0E6A-89AE-1BE9-AEC7F4348E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234605">
            <a:off x="8116691" y="3120427"/>
            <a:ext cx="757523" cy="757523"/>
          </a:xfrm>
          <a:prstGeom prst="rect">
            <a:avLst/>
          </a:prstGeom>
        </p:spPr>
      </p:pic>
      <p:sp>
        <p:nvSpPr>
          <p:cNvPr id="16" name="TextBox 15">
            <a:extLst>
              <a:ext uri="{FF2B5EF4-FFF2-40B4-BE49-F238E27FC236}">
                <a16:creationId xmlns:a16="http://schemas.microsoft.com/office/drawing/2014/main" id="{2DEE9711-D91B-D368-8024-DAE0A8491A88}"/>
              </a:ext>
            </a:extLst>
          </p:cNvPr>
          <p:cNvSpPr txBox="1"/>
          <p:nvPr/>
        </p:nvSpPr>
        <p:spPr>
          <a:xfrm>
            <a:off x="8448876" y="5449812"/>
            <a:ext cx="3760118" cy="523220"/>
          </a:xfrm>
          <a:prstGeom prst="rect">
            <a:avLst/>
          </a:prstGeom>
          <a:noFill/>
        </p:spPr>
        <p:txBody>
          <a:bodyPr wrap="square" rtlCol="0">
            <a:spAutoFit/>
          </a:bodyPr>
          <a:lstStyle/>
          <a:p>
            <a:r>
              <a:rPr lang="en-US" sz="1400" dirty="0"/>
              <a:t>Slide courtesy of </a:t>
            </a:r>
            <a:r>
              <a:rPr lang="en-US" sz="1400" dirty="0">
                <a:hlinkClick r:id="rId10"/>
              </a:rPr>
              <a:t>CDC’s Climate and Health Program</a:t>
            </a:r>
            <a:endParaRPr lang="en-US" sz="1400" dirty="0"/>
          </a:p>
        </p:txBody>
      </p:sp>
      <p:sp>
        <p:nvSpPr>
          <p:cNvPr id="2" name="Text Placeholder 3">
            <a:extLst>
              <a:ext uri="{FF2B5EF4-FFF2-40B4-BE49-F238E27FC236}">
                <a16:creationId xmlns:a16="http://schemas.microsoft.com/office/drawing/2014/main" id="{89712467-B924-CCA0-5472-5B4E818B4904}"/>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17851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CDFB04-A392-2A32-749A-0537A10514E3}"/>
              </a:ext>
            </a:extLst>
          </p:cNvPr>
          <p:cNvSpPr>
            <a:spLocks noGrp="1"/>
          </p:cNvSpPr>
          <p:nvPr>
            <p:ph type="title"/>
          </p:nvPr>
        </p:nvSpPr>
        <p:spPr/>
        <p:txBody>
          <a:bodyPr>
            <a:normAutofit fontScale="90000"/>
          </a:bodyPr>
          <a:lstStyle/>
          <a:p>
            <a:r>
              <a:rPr lang="en-US" dirty="0"/>
              <a:t>Chronic Disease Prevalence Predicts Population Vulnerability</a:t>
            </a:r>
          </a:p>
        </p:txBody>
      </p:sp>
      <p:pic>
        <p:nvPicPr>
          <p:cNvPr id="7" name="Picture 6" descr="Diabetes, obesity, hypertension, cardiovascular disease, and respiratory disease are risk factors for poor outcomes from COVID-19 and climate change-related extreme weather. ">
            <a:extLst>
              <a:ext uri="{FF2B5EF4-FFF2-40B4-BE49-F238E27FC236}">
                <a16:creationId xmlns:a16="http://schemas.microsoft.com/office/drawing/2014/main" id="{98655070-4E82-7A27-FF8E-D4DAB9946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1673638"/>
            <a:ext cx="10058400" cy="3774800"/>
          </a:xfrm>
          <a:prstGeom prst="rect">
            <a:avLst/>
          </a:prstGeom>
        </p:spPr>
      </p:pic>
      <p:sp>
        <p:nvSpPr>
          <p:cNvPr id="2" name="Text Placeholder 3">
            <a:extLst>
              <a:ext uri="{FF2B5EF4-FFF2-40B4-BE49-F238E27FC236}">
                <a16:creationId xmlns:a16="http://schemas.microsoft.com/office/drawing/2014/main" id="{059B8057-1D65-2A50-2A2A-A588319D9768}"/>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Tree>
    <p:extLst>
      <p:ext uri="{BB962C8B-B14F-4D97-AF65-F5344CB8AC3E}">
        <p14:creationId xmlns:p14="http://schemas.microsoft.com/office/powerpoint/2010/main" val="358476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D5600-A6E9-D9D5-C7DB-8618BA8E027E}"/>
              </a:ext>
            </a:extLst>
          </p:cNvPr>
          <p:cNvSpPr>
            <a:spLocks noGrp="1"/>
          </p:cNvSpPr>
          <p:nvPr>
            <p:ph type="title"/>
          </p:nvPr>
        </p:nvSpPr>
        <p:spPr/>
        <p:txBody>
          <a:bodyPr>
            <a:normAutofit/>
          </a:bodyPr>
          <a:lstStyle/>
          <a:p>
            <a:r>
              <a:rPr lang="en-US" dirty="0"/>
              <a:t>Health Equity Requires Community-Led Solutions</a:t>
            </a:r>
          </a:p>
        </p:txBody>
      </p:sp>
      <p:pic>
        <p:nvPicPr>
          <p:cNvPr id="6" name="Picture 5">
            <a:extLst>
              <a:ext uri="{FF2B5EF4-FFF2-40B4-BE49-F238E27FC236}">
                <a16:creationId xmlns:a16="http://schemas.microsoft.com/office/drawing/2014/main" id="{E0F6430E-BB73-A051-EBC0-BC9100A485AA}"/>
              </a:ext>
            </a:extLst>
          </p:cNvPr>
          <p:cNvPicPr>
            <a:picLocks noChangeAspect="1"/>
          </p:cNvPicPr>
          <p:nvPr/>
        </p:nvPicPr>
        <p:blipFill rotWithShape="1">
          <a:blip r:embed="rId3"/>
          <a:srcRect l="26777" t="6727" r="27417" b="4488"/>
          <a:stretch/>
        </p:blipFill>
        <p:spPr>
          <a:xfrm>
            <a:off x="1705735" y="1092671"/>
            <a:ext cx="3724997" cy="4813443"/>
          </a:xfrm>
          <a:prstGeom prst="rect">
            <a:avLst/>
          </a:prstGeom>
        </p:spPr>
      </p:pic>
      <p:sp>
        <p:nvSpPr>
          <p:cNvPr id="2" name="Text Placeholder 3">
            <a:extLst>
              <a:ext uri="{FF2B5EF4-FFF2-40B4-BE49-F238E27FC236}">
                <a16:creationId xmlns:a16="http://schemas.microsoft.com/office/drawing/2014/main" id="{46D64F59-F315-4D81-8955-7C47E277A7AA}"/>
              </a:ext>
            </a:extLst>
          </p:cNvPr>
          <p:cNvSpPr>
            <a:spLocks noGrp="1"/>
          </p:cNvSpPr>
          <p:nvPr>
            <p:ph type="body" sz="quarter" idx="10"/>
          </p:nvPr>
        </p:nvSpPr>
        <p:spPr>
          <a:xfrm>
            <a:off x="3656818" y="6341319"/>
            <a:ext cx="7545248" cy="304800"/>
          </a:xfrm>
        </p:spPr>
        <p:txBody>
          <a:bodyPr/>
          <a:lstStyle/>
          <a:p>
            <a:r>
              <a:rPr lang="en-US" dirty="0"/>
              <a:t>Building Local Climate Health Equity into a Resilience Hub Framework</a:t>
            </a:r>
          </a:p>
        </p:txBody>
      </p:sp>
      <p:sp>
        <p:nvSpPr>
          <p:cNvPr id="4" name="Rectangle 3">
            <a:extLst>
              <a:ext uri="{FF2B5EF4-FFF2-40B4-BE49-F238E27FC236}">
                <a16:creationId xmlns:a16="http://schemas.microsoft.com/office/drawing/2014/main" id="{69C775D9-68B0-A0C4-DB56-10043E50C2D0}"/>
              </a:ext>
            </a:extLst>
          </p:cNvPr>
          <p:cNvSpPr/>
          <p:nvPr/>
        </p:nvSpPr>
        <p:spPr>
          <a:xfrm>
            <a:off x="9690818" y="6858000"/>
            <a:ext cx="4114800" cy="20733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E2F5DE-3D2E-EB3B-6FCE-07231A13112C}"/>
              </a:ext>
            </a:extLst>
          </p:cNvPr>
          <p:cNvPicPr>
            <a:picLocks noChangeAspect="1"/>
          </p:cNvPicPr>
          <p:nvPr/>
        </p:nvPicPr>
        <p:blipFill rotWithShape="1">
          <a:blip r:embed="rId4"/>
          <a:srcRect l="33571" t="22381" r="35876" b="9365"/>
          <a:stretch/>
        </p:blipFill>
        <p:spPr>
          <a:xfrm>
            <a:off x="6761270" y="1065284"/>
            <a:ext cx="3852302" cy="4840830"/>
          </a:xfrm>
          <a:prstGeom prst="rect">
            <a:avLst/>
          </a:prstGeom>
        </p:spPr>
      </p:pic>
      <p:sp>
        <p:nvSpPr>
          <p:cNvPr id="9" name="Rectangle 8">
            <a:extLst>
              <a:ext uri="{FF2B5EF4-FFF2-40B4-BE49-F238E27FC236}">
                <a16:creationId xmlns:a16="http://schemas.microsoft.com/office/drawing/2014/main" id="{A917068E-2FB8-384B-FF58-CD6038625DB1}"/>
              </a:ext>
            </a:extLst>
          </p:cNvPr>
          <p:cNvSpPr/>
          <p:nvPr/>
        </p:nvSpPr>
        <p:spPr>
          <a:xfrm>
            <a:off x="7195457" y="2645229"/>
            <a:ext cx="2764972" cy="489857"/>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5E445-3261-8810-8F23-5A82DF8FCB8F}"/>
              </a:ext>
            </a:extLst>
          </p:cNvPr>
          <p:cNvSpPr>
            <a:spLocks noGrp="1"/>
          </p:cNvSpPr>
          <p:nvPr>
            <p:ph type="title"/>
          </p:nvPr>
        </p:nvSpPr>
        <p:spPr/>
        <p:txBody>
          <a:bodyPr>
            <a:normAutofit/>
          </a:bodyPr>
          <a:lstStyle/>
          <a:p>
            <a:r>
              <a:rPr lang="en-US" dirty="0"/>
              <a:t>A Holistic Definition of Resilience</a:t>
            </a:r>
          </a:p>
        </p:txBody>
      </p:sp>
      <p:sp>
        <p:nvSpPr>
          <p:cNvPr id="7" name="Content Placeholder 6">
            <a:extLst>
              <a:ext uri="{FF2B5EF4-FFF2-40B4-BE49-F238E27FC236}">
                <a16:creationId xmlns:a16="http://schemas.microsoft.com/office/drawing/2014/main" id="{FC04B370-CBEA-B914-87DF-896051643B09}"/>
              </a:ext>
            </a:extLst>
          </p:cNvPr>
          <p:cNvSpPr>
            <a:spLocks noGrp="1"/>
          </p:cNvSpPr>
          <p:nvPr>
            <p:ph idx="1"/>
          </p:nvPr>
        </p:nvSpPr>
        <p:spPr>
          <a:xfrm>
            <a:off x="609600" y="1584101"/>
            <a:ext cx="10972800" cy="4109705"/>
          </a:xfrm>
        </p:spPr>
        <p:txBody>
          <a:bodyPr/>
          <a:lstStyle/>
          <a:p>
            <a:pPr marL="0" indent="0">
              <a:buNone/>
            </a:pPr>
            <a:r>
              <a:rPr lang="en-US" b="0" i="1" dirty="0">
                <a:solidFill>
                  <a:srgbClr val="040C28"/>
                </a:solidFill>
                <a:effectLst/>
                <a:cs typeface="Calibri" panose="020F0502020204030204" pitchFamily="34" charset="0"/>
              </a:rPr>
              <a:t>“Communities </a:t>
            </a:r>
            <a:r>
              <a:rPr lang="en-US" i="1" dirty="0">
                <a:solidFill>
                  <a:srgbClr val="040C28"/>
                </a:solidFill>
                <a:cs typeface="Calibri" panose="020F0502020204030204" pitchFamily="34" charset="0"/>
              </a:rPr>
              <a:t>should be </a:t>
            </a:r>
            <a:r>
              <a:rPr lang="en-US" i="1" u="sng" dirty="0">
                <a:solidFill>
                  <a:srgbClr val="040C28"/>
                </a:solidFill>
                <a:cs typeface="Calibri" panose="020F0502020204030204" pitchFamily="34" charset="0"/>
              </a:rPr>
              <a:t>resilient year-round, not just in the event of a major disturbance but in the face of all stressors, challenges and disruptions</a:t>
            </a:r>
            <a:r>
              <a:rPr lang="en-US" i="1" dirty="0">
                <a:solidFill>
                  <a:srgbClr val="040C28"/>
                </a:solidFill>
                <a:cs typeface="Calibri" panose="020F0502020204030204" pitchFamily="34" charset="0"/>
              </a:rPr>
              <a:t>. However, to create resilient communities, acknowledgment of power dynamics, systemic racism, and intentional disenfranchisement must be at the core of the work; centering healing, reparative action, power shifting, and community health and well being.” </a:t>
            </a:r>
          </a:p>
          <a:p>
            <a:pPr marL="0" indent="0">
              <a:buNone/>
            </a:pPr>
            <a:endParaRPr lang="en-US" dirty="0">
              <a:solidFill>
                <a:srgbClr val="040C28"/>
              </a:solidFill>
              <a:cs typeface="Calibri" panose="020F0502020204030204" pitchFamily="34" charset="0"/>
              <a:hlinkClick r:id="rId3"/>
            </a:endParaRPr>
          </a:p>
          <a:p>
            <a:endParaRPr lang="en-US" dirty="0"/>
          </a:p>
        </p:txBody>
      </p:sp>
      <p:sp>
        <p:nvSpPr>
          <p:cNvPr id="2" name="Text Placeholder 3">
            <a:extLst>
              <a:ext uri="{FF2B5EF4-FFF2-40B4-BE49-F238E27FC236}">
                <a16:creationId xmlns:a16="http://schemas.microsoft.com/office/drawing/2014/main" id="{5751A554-983F-8E98-6148-7EF7FA810031}"/>
              </a:ext>
            </a:extLst>
          </p:cNvPr>
          <p:cNvSpPr txBox="1">
            <a:spLocks/>
          </p:cNvSpPr>
          <p:nvPr/>
        </p:nvSpPr>
        <p:spPr>
          <a:xfrm>
            <a:off x="3656818" y="6341319"/>
            <a:ext cx="7545248"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Building Local Climate Health Equity into a Resilience Hub Framework</a:t>
            </a:r>
            <a:endParaRPr lang="en-US" dirty="0"/>
          </a:p>
        </p:txBody>
      </p:sp>
      <p:sp>
        <p:nvSpPr>
          <p:cNvPr id="3" name="TextBox 2">
            <a:extLst>
              <a:ext uri="{FF2B5EF4-FFF2-40B4-BE49-F238E27FC236}">
                <a16:creationId xmlns:a16="http://schemas.microsoft.com/office/drawing/2014/main" id="{92E5FA2A-E037-FF47-78E7-3D069A125CD0}"/>
              </a:ext>
            </a:extLst>
          </p:cNvPr>
          <p:cNvSpPr txBox="1"/>
          <p:nvPr/>
        </p:nvSpPr>
        <p:spPr>
          <a:xfrm>
            <a:off x="4618075" y="3531072"/>
            <a:ext cx="6666614" cy="923330"/>
          </a:xfrm>
          <a:prstGeom prst="rect">
            <a:avLst/>
          </a:prstGeom>
          <a:noFill/>
        </p:spPr>
        <p:txBody>
          <a:bodyPr wrap="square">
            <a:spAutoFit/>
          </a:bodyPr>
          <a:lstStyle/>
          <a:p>
            <a:pPr marL="0" indent="0">
              <a:buNone/>
            </a:pPr>
            <a:r>
              <a:rPr lang="en-US" dirty="0">
                <a:solidFill>
                  <a:srgbClr val="040C28"/>
                </a:solidFill>
                <a:latin typeface="+mj-lt"/>
                <a:cs typeface="Calibri" panose="020F0502020204030204" pitchFamily="34" charset="0"/>
                <a:hlinkClick r:id="rId3"/>
              </a:rPr>
              <a:t>Baja K, </a:t>
            </a:r>
            <a:r>
              <a:rPr lang="en-US" dirty="0">
                <a:effectLst/>
                <a:latin typeface="+mj-lt"/>
                <a:ea typeface="Calibri" panose="020F0502020204030204" pitchFamily="34" charset="0"/>
                <a:hlinkClick r:id="rId3"/>
              </a:rPr>
              <a:t>Resilience hubs: shifting power to communities through action. In: </a:t>
            </a:r>
            <a:r>
              <a:rPr lang="en-US" dirty="0" err="1">
                <a:effectLst/>
                <a:latin typeface="+mj-lt"/>
                <a:ea typeface="Calibri" panose="020F0502020204030204" pitchFamily="34" charset="0"/>
                <a:hlinkClick r:id="rId3"/>
              </a:rPr>
              <a:t>Rajkovich</a:t>
            </a:r>
            <a:r>
              <a:rPr lang="en-US" dirty="0">
                <a:effectLst/>
                <a:latin typeface="+mj-lt"/>
                <a:ea typeface="Calibri" panose="020F0502020204030204" pitchFamily="34" charset="0"/>
                <a:hlinkClick r:id="rId3"/>
              </a:rPr>
              <a:t> NB, Holmes SH, eds. Climate adaptation and resilience across scales: from buildings to cities. 2022</a:t>
            </a:r>
            <a:endParaRPr lang="en-US" dirty="0">
              <a:solidFill>
                <a:srgbClr val="040C28"/>
              </a:solidFill>
              <a:latin typeface="+mj-lt"/>
              <a:cs typeface="Calibri" panose="020F0502020204030204" pitchFamily="34" charset="0"/>
            </a:endParaRPr>
          </a:p>
        </p:txBody>
      </p:sp>
    </p:spTree>
    <p:extLst>
      <p:ext uri="{BB962C8B-B14F-4D97-AF65-F5344CB8AC3E}">
        <p14:creationId xmlns:p14="http://schemas.microsoft.com/office/powerpoint/2010/main" val="70543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D6F4899503734DB0CCEA7432365D3E" ma:contentTypeVersion="2" ma:contentTypeDescription="Create a new document." ma:contentTypeScope="" ma:versionID="b490f9efb7a889eff620ae180e267f88">
  <xsd:schema xmlns:xsd="http://www.w3.org/2001/XMLSchema" xmlns:xs="http://www.w3.org/2001/XMLSchema" xmlns:p="http://schemas.microsoft.com/office/2006/metadata/properties" xmlns:ns2="9328393f-94fa-4cbf-abbb-66f98af36556" targetNamespace="http://schemas.microsoft.com/office/2006/metadata/properties" ma:root="true" ma:fieldsID="5689e493bd006f7ec9ed64830a5858b5" ns2:_="">
    <xsd:import namespace="9328393f-94fa-4cbf-abbb-66f98af3655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8393f-94fa-4cbf-abbb-66f98af36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5E5733-A74E-4AF0-898F-79CE8E048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28393f-94fa-4cbf-abbb-66f98af365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A383BB-69AB-48E2-8527-0C0CD02DA75B}">
  <ds:schemaRefs>
    <ds:schemaRef ds:uri="http://schemas.microsoft.com/sharepoint/v3/contenttype/forms"/>
  </ds:schemaRefs>
</ds:datastoreItem>
</file>

<file path=customXml/itemProps3.xml><?xml version="1.0" encoding="utf-8"?>
<ds:datastoreItem xmlns:ds="http://schemas.openxmlformats.org/officeDocument/2006/customXml" ds:itemID="{B925F0AC-B884-4CA4-8E00-3F48E82C01F1}">
  <ds:schemaRefs>
    <ds:schemaRef ds:uri="http://purl.org/dc/elements/1.1/"/>
    <ds:schemaRef ds:uri="http://schemas.openxmlformats.org/package/2006/metadata/core-properties"/>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microsoft.com/office/infopath/2007/PartnerControls"/>
    <ds:schemaRef ds:uri="9328393f-94fa-4cbf-abbb-66f98af36556"/>
  </ds:schemaRefs>
</ds:datastoreItem>
</file>

<file path=docProps/app.xml><?xml version="1.0" encoding="utf-8"?>
<Properties xmlns="http://schemas.openxmlformats.org/officeDocument/2006/extended-properties" xmlns:vt="http://schemas.openxmlformats.org/officeDocument/2006/docPropsVTypes">
  <Template/>
  <TotalTime>29313</TotalTime>
  <Words>5274</Words>
  <Application>Microsoft Office PowerPoint</Application>
  <PresentationFormat>Widescreen</PresentationFormat>
  <Paragraphs>375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ＭＳ Ｐゴシック</vt:lpstr>
      <vt:lpstr>Arial</vt:lpstr>
      <vt:lpstr>Calibri</vt:lpstr>
      <vt:lpstr>Wingdings</vt:lpstr>
      <vt:lpstr>1_OASH Slide Master</vt:lpstr>
      <vt:lpstr>Public Health Implications of Climate Change: The Role of Youth, Mental Health, and Health Equity</vt:lpstr>
      <vt:lpstr>AMSUS Disclosure</vt:lpstr>
      <vt:lpstr>Learning Objectives</vt:lpstr>
      <vt:lpstr>Impact of Climate Change on Human Health</vt:lpstr>
      <vt:lpstr>Social Determinants of Health</vt:lpstr>
      <vt:lpstr>Unequal Climate Vulnerability</vt:lpstr>
      <vt:lpstr>Chronic Disease Prevalence Predicts Population Vulnerability</vt:lpstr>
      <vt:lpstr>Health Equity Requires Community-Led Solutions</vt:lpstr>
      <vt:lpstr>A Holistic Definition of Resilience</vt:lpstr>
      <vt:lpstr>Resilience Hub</vt:lpstr>
      <vt:lpstr>Resilience Modes</vt:lpstr>
      <vt:lpstr>Resilience Hubs—Foundational Areas</vt:lpstr>
      <vt:lpstr>Building a Resilience Hub</vt:lpstr>
      <vt:lpstr>U.S. Department of Housing and Urban Development (HUD) Climate Action Strategy</vt:lpstr>
      <vt:lpstr>Promise Zones (PZ)</vt:lpstr>
      <vt:lpstr>Promise Zones: Place-Based and Collective Impact</vt:lpstr>
      <vt:lpstr>Resilience Hub Pilot: HHS and HUD Collaboration</vt:lpstr>
      <vt:lpstr>LAFCC Resilience Hub Goals</vt:lpstr>
      <vt:lpstr>Promise Zones and the Power of Convening</vt:lpstr>
      <vt:lpstr>HHS Climate and Health Outlook</vt:lpstr>
      <vt:lpstr>References</vt:lpstr>
      <vt:lpstr>How to claim CE credit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Haigwood, Patricia (OS/ASPR/BARDA) (CTR)</dc:creator>
  <cp:lastModifiedBy>Lori Lawrence</cp:lastModifiedBy>
  <cp:revision>177</cp:revision>
  <cp:lastPrinted>2024-01-29T20:44:25Z</cp:lastPrinted>
  <dcterms:created xsi:type="dcterms:W3CDTF">2019-03-20T17:30:43Z</dcterms:created>
  <dcterms:modified xsi:type="dcterms:W3CDTF">2024-02-08T20:59:03Z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0x01010024D6F4899503734DB0CCEA7432365D3E</vt:lpwstr>
  </property>
  <property fmtid="{D5CDD505-2E9C-101B-9397-08002B2CF9AE}" pid="3" name="MSIP_Label_7b94a7b8-f06c-4dfe-bdcc-9b548fd58c31_Enabled">
    <vt:lpwstr>true</vt:lpwstr>
  </property>
  <property fmtid="{D5CDD505-2E9C-101B-9397-08002B2CF9AE}" pid="4" name="MSIP_Label_7b94a7b8-f06c-4dfe-bdcc-9b548fd58c31_SetDate">
    <vt:lpwstr>2023-11-15T03:07:19Z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d7c7bf4c-dba7-4c83-a072-be7db2139724</vt:lpwstr>
  </property>
  <property fmtid="{D5CDD505-2E9C-101B-9397-08002B2CF9AE}" pid="9" name="MSIP_Label_7b94a7b8-f06c-4dfe-bdcc-9b548fd58c31_ContentBits">
    <vt:lpwstr>0</vt:lpwstr>
  </property>
</Properties>
</file>