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147472061" r:id="rId2"/>
    <p:sldId id="1459" r:id="rId3"/>
    <p:sldId id="2147472083" r:id="rId4"/>
    <p:sldId id="2147472080" r:id="rId5"/>
    <p:sldId id="2147472066" r:id="rId6"/>
    <p:sldId id="2147472068" r:id="rId7"/>
    <p:sldId id="2147472069" r:id="rId8"/>
    <p:sldId id="2147472071" r:id="rId9"/>
    <p:sldId id="2147472073" r:id="rId10"/>
    <p:sldId id="2147472072" r:id="rId11"/>
    <p:sldId id="2147472085" r:id="rId12"/>
    <p:sldId id="2147472089" r:id="rId13"/>
    <p:sldId id="2147472086" r:id="rId14"/>
    <p:sldId id="2147472088" r:id="rId15"/>
    <p:sldId id="2147472084" r:id="rId16"/>
    <p:sldId id="21474720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56377-BFAA-46F9-A399-8F9058230B8E}" v="1304" dt="2024-01-22T18:19:51.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1302"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BEF1B-0B53-424A-A62F-ADC2677D1496}" type="doc">
      <dgm:prSet loTypeId="urn:microsoft.com/office/officeart/2005/8/layout/cycle3" loCatId="cycle" qsTypeId="urn:microsoft.com/office/officeart/2005/8/quickstyle/simple1" qsCatId="simple" csTypeId="urn:microsoft.com/office/officeart/2005/8/colors/accent2_3" csCatId="accent2" phldr="1"/>
      <dgm:spPr/>
    </dgm:pt>
    <dgm:pt modelId="{99CDC486-E8A4-49A4-806B-2B07B91651A1}">
      <dgm:prSet phldrT="[Text]"/>
      <dgm:spPr/>
      <dgm:t>
        <a:bodyPr/>
        <a:lstStyle/>
        <a:p>
          <a:r>
            <a:rPr lang="en-US" dirty="0">
              <a:latin typeface="Arial" panose="020B0604020202020204" pitchFamily="34" charset="0"/>
              <a:cs typeface="Arial" panose="020B0604020202020204" pitchFamily="34" charset="0"/>
            </a:rPr>
            <a:t>What is Known</a:t>
          </a:r>
        </a:p>
      </dgm:t>
    </dgm:pt>
    <dgm:pt modelId="{BD3DC6A7-9E7B-4F75-AA7D-E12F6A9CD9AF}" type="parTrans" cxnId="{294B728C-CF3B-418E-A803-040397BA2A7B}">
      <dgm:prSet/>
      <dgm:spPr/>
      <dgm:t>
        <a:bodyPr/>
        <a:lstStyle/>
        <a:p>
          <a:endParaRPr lang="en-US">
            <a:latin typeface="Arial" panose="020B0604020202020204" pitchFamily="34" charset="0"/>
            <a:cs typeface="Arial" panose="020B0604020202020204" pitchFamily="34" charset="0"/>
          </a:endParaRPr>
        </a:p>
      </dgm:t>
    </dgm:pt>
    <dgm:pt modelId="{E684547B-9C74-4BE4-8C7B-85D9368DD106}" type="sibTrans" cxnId="{294B728C-CF3B-418E-A803-040397BA2A7B}">
      <dgm:prSet/>
      <dgm:spPr/>
      <dgm:t>
        <a:bodyPr/>
        <a:lstStyle/>
        <a:p>
          <a:endParaRPr lang="en-US">
            <a:latin typeface="Arial" panose="020B0604020202020204" pitchFamily="34" charset="0"/>
            <a:cs typeface="Arial" panose="020B0604020202020204" pitchFamily="34" charset="0"/>
          </a:endParaRPr>
        </a:p>
      </dgm:t>
    </dgm:pt>
    <dgm:pt modelId="{9F4DF393-73A0-4B97-A08B-4506FBD64E70}">
      <dgm:prSet phldrT="[Text]"/>
      <dgm:spPr/>
      <dgm:t>
        <a:bodyPr/>
        <a:lstStyle/>
        <a:p>
          <a:r>
            <a:rPr lang="en-US" dirty="0">
              <a:latin typeface="Arial" panose="020B0604020202020204" pitchFamily="34" charset="0"/>
              <a:cs typeface="Arial" panose="020B0604020202020204" pitchFamily="34" charset="0"/>
            </a:rPr>
            <a:t>Integrate all Evidence</a:t>
          </a:r>
        </a:p>
      </dgm:t>
    </dgm:pt>
    <dgm:pt modelId="{D8B68A3B-10AD-4468-9B75-5B226E75B3AB}" type="parTrans" cxnId="{746E6C95-D657-4A1B-BFA8-B8E2589933A4}">
      <dgm:prSet/>
      <dgm:spPr/>
      <dgm:t>
        <a:bodyPr/>
        <a:lstStyle/>
        <a:p>
          <a:endParaRPr lang="en-US">
            <a:latin typeface="Arial" panose="020B0604020202020204" pitchFamily="34" charset="0"/>
            <a:cs typeface="Arial" panose="020B0604020202020204" pitchFamily="34" charset="0"/>
          </a:endParaRPr>
        </a:p>
      </dgm:t>
    </dgm:pt>
    <dgm:pt modelId="{AF70ED89-5691-4BD9-90B5-E47A99529907}" type="sibTrans" cxnId="{746E6C95-D657-4A1B-BFA8-B8E2589933A4}">
      <dgm:prSet/>
      <dgm:spPr/>
      <dgm:t>
        <a:bodyPr/>
        <a:lstStyle/>
        <a:p>
          <a:endParaRPr lang="en-US">
            <a:latin typeface="Arial" panose="020B0604020202020204" pitchFamily="34" charset="0"/>
            <a:cs typeface="Arial" panose="020B0604020202020204" pitchFamily="34" charset="0"/>
          </a:endParaRPr>
        </a:p>
      </dgm:t>
    </dgm:pt>
    <dgm:pt modelId="{1841C965-8889-4C89-B915-1749283C02F6}">
      <dgm:prSet phldrT="[Text]"/>
      <dgm:spPr/>
      <dgm:t>
        <a:bodyPr/>
        <a:lstStyle/>
        <a:p>
          <a:r>
            <a:rPr lang="en-US" dirty="0">
              <a:latin typeface="Arial" panose="020B0604020202020204" pitchFamily="34" charset="0"/>
              <a:cs typeface="Arial" panose="020B0604020202020204" pitchFamily="34" charset="0"/>
            </a:rPr>
            <a:t>Evaluate and Synthesize</a:t>
          </a:r>
        </a:p>
      </dgm:t>
    </dgm:pt>
    <dgm:pt modelId="{56121E6D-AB9B-42CC-A440-CA7BD62A1523}" type="parTrans" cxnId="{B3ED3C42-97DF-4DC7-B355-19DFC1F616E4}">
      <dgm:prSet/>
      <dgm:spPr/>
      <dgm:t>
        <a:bodyPr/>
        <a:lstStyle/>
        <a:p>
          <a:endParaRPr lang="en-US">
            <a:latin typeface="Arial" panose="020B0604020202020204" pitchFamily="34" charset="0"/>
            <a:cs typeface="Arial" panose="020B0604020202020204" pitchFamily="34" charset="0"/>
          </a:endParaRPr>
        </a:p>
      </dgm:t>
    </dgm:pt>
    <dgm:pt modelId="{38E43003-3EF7-4293-A04B-62B830617C62}" type="sibTrans" cxnId="{B3ED3C42-97DF-4DC7-B355-19DFC1F616E4}">
      <dgm:prSet/>
      <dgm:spPr/>
      <dgm:t>
        <a:bodyPr/>
        <a:lstStyle/>
        <a:p>
          <a:endParaRPr lang="en-US">
            <a:latin typeface="Arial" panose="020B0604020202020204" pitchFamily="34" charset="0"/>
            <a:cs typeface="Arial" panose="020B0604020202020204" pitchFamily="34" charset="0"/>
          </a:endParaRPr>
        </a:p>
      </dgm:t>
    </dgm:pt>
    <dgm:pt modelId="{9E506505-0CFE-4CC5-9D7A-A440B430168E}" type="pres">
      <dgm:prSet presAssocID="{0FEBEF1B-0B53-424A-A62F-ADC2677D1496}" presName="Name0" presStyleCnt="0">
        <dgm:presLayoutVars>
          <dgm:dir/>
          <dgm:resizeHandles val="exact"/>
        </dgm:presLayoutVars>
      </dgm:prSet>
      <dgm:spPr/>
    </dgm:pt>
    <dgm:pt modelId="{F4823B21-A7E9-45A6-84D8-40091CAB3581}" type="pres">
      <dgm:prSet presAssocID="{0FEBEF1B-0B53-424A-A62F-ADC2677D1496}" presName="cycle" presStyleCnt="0"/>
      <dgm:spPr/>
    </dgm:pt>
    <dgm:pt modelId="{40FCC9DE-8621-488D-862D-39AD5D257A20}" type="pres">
      <dgm:prSet presAssocID="{99CDC486-E8A4-49A4-806B-2B07B91651A1}" presName="nodeFirstNode" presStyleLbl="node1" presStyleIdx="0" presStyleCnt="3">
        <dgm:presLayoutVars>
          <dgm:bulletEnabled val="1"/>
        </dgm:presLayoutVars>
      </dgm:prSet>
      <dgm:spPr/>
    </dgm:pt>
    <dgm:pt modelId="{DCC26E1D-FEC9-4376-91A5-1F8F3309FA82}" type="pres">
      <dgm:prSet presAssocID="{E684547B-9C74-4BE4-8C7B-85D9368DD106}" presName="sibTransFirstNode" presStyleLbl="bgShp" presStyleIdx="0" presStyleCnt="1"/>
      <dgm:spPr/>
    </dgm:pt>
    <dgm:pt modelId="{B16A6AD8-69B5-405C-9555-4325C08146FA}" type="pres">
      <dgm:prSet presAssocID="{9F4DF393-73A0-4B97-A08B-4506FBD64E70}" presName="nodeFollowingNodes" presStyleLbl="node1" presStyleIdx="1" presStyleCnt="3">
        <dgm:presLayoutVars>
          <dgm:bulletEnabled val="1"/>
        </dgm:presLayoutVars>
      </dgm:prSet>
      <dgm:spPr/>
    </dgm:pt>
    <dgm:pt modelId="{953221F1-8E19-428F-A55E-6A2E889AB8C5}" type="pres">
      <dgm:prSet presAssocID="{1841C965-8889-4C89-B915-1749283C02F6}" presName="nodeFollowingNodes" presStyleLbl="node1" presStyleIdx="2" presStyleCnt="3">
        <dgm:presLayoutVars>
          <dgm:bulletEnabled val="1"/>
        </dgm:presLayoutVars>
      </dgm:prSet>
      <dgm:spPr/>
    </dgm:pt>
  </dgm:ptLst>
  <dgm:cxnLst>
    <dgm:cxn modelId="{4AF9812A-D9CB-4663-BC21-4CE3993712E1}" type="presOf" srcId="{9F4DF393-73A0-4B97-A08B-4506FBD64E70}" destId="{B16A6AD8-69B5-405C-9555-4325C08146FA}" srcOrd="0" destOrd="0" presId="urn:microsoft.com/office/officeart/2005/8/layout/cycle3"/>
    <dgm:cxn modelId="{01BCF839-7A14-470B-9B5F-8C3D00E5D2CB}" type="presOf" srcId="{E684547B-9C74-4BE4-8C7B-85D9368DD106}" destId="{DCC26E1D-FEC9-4376-91A5-1F8F3309FA82}" srcOrd="0" destOrd="0" presId="urn:microsoft.com/office/officeart/2005/8/layout/cycle3"/>
    <dgm:cxn modelId="{B3ED3C42-97DF-4DC7-B355-19DFC1F616E4}" srcId="{0FEBEF1B-0B53-424A-A62F-ADC2677D1496}" destId="{1841C965-8889-4C89-B915-1749283C02F6}" srcOrd="2" destOrd="0" parTransId="{56121E6D-AB9B-42CC-A440-CA7BD62A1523}" sibTransId="{38E43003-3EF7-4293-A04B-62B830617C62}"/>
    <dgm:cxn modelId="{7C85DD4A-57C3-4663-A41D-4F8495C64570}" type="presOf" srcId="{1841C965-8889-4C89-B915-1749283C02F6}" destId="{953221F1-8E19-428F-A55E-6A2E889AB8C5}" srcOrd="0" destOrd="0" presId="urn:microsoft.com/office/officeart/2005/8/layout/cycle3"/>
    <dgm:cxn modelId="{294B728C-CF3B-418E-A803-040397BA2A7B}" srcId="{0FEBEF1B-0B53-424A-A62F-ADC2677D1496}" destId="{99CDC486-E8A4-49A4-806B-2B07B91651A1}" srcOrd="0" destOrd="0" parTransId="{BD3DC6A7-9E7B-4F75-AA7D-E12F6A9CD9AF}" sibTransId="{E684547B-9C74-4BE4-8C7B-85D9368DD106}"/>
    <dgm:cxn modelId="{746E6C95-D657-4A1B-BFA8-B8E2589933A4}" srcId="{0FEBEF1B-0B53-424A-A62F-ADC2677D1496}" destId="{9F4DF393-73A0-4B97-A08B-4506FBD64E70}" srcOrd="1" destOrd="0" parTransId="{D8B68A3B-10AD-4468-9B75-5B226E75B3AB}" sibTransId="{AF70ED89-5691-4BD9-90B5-E47A99529907}"/>
    <dgm:cxn modelId="{C5F53F99-9C4D-4729-95BF-68D0EE7FED84}" type="presOf" srcId="{99CDC486-E8A4-49A4-806B-2B07B91651A1}" destId="{40FCC9DE-8621-488D-862D-39AD5D257A20}" srcOrd="0" destOrd="0" presId="urn:microsoft.com/office/officeart/2005/8/layout/cycle3"/>
    <dgm:cxn modelId="{EC11CFA7-2C74-4E73-A158-FD05D788A57E}" type="presOf" srcId="{0FEBEF1B-0B53-424A-A62F-ADC2677D1496}" destId="{9E506505-0CFE-4CC5-9D7A-A440B430168E}" srcOrd="0" destOrd="0" presId="urn:microsoft.com/office/officeart/2005/8/layout/cycle3"/>
    <dgm:cxn modelId="{CFD5406C-3019-4579-80CC-78BBDBAFA26F}" type="presParOf" srcId="{9E506505-0CFE-4CC5-9D7A-A440B430168E}" destId="{F4823B21-A7E9-45A6-84D8-40091CAB3581}" srcOrd="0" destOrd="0" presId="urn:microsoft.com/office/officeart/2005/8/layout/cycle3"/>
    <dgm:cxn modelId="{3B7A3A2B-AD6A-4782-B133-5171DFEAB041}" type="presParOf" srcId="{F4823B21-A7E9-45A6-84D8-40091CAB3581}" destId="{40FCC9DE-8621-488D-862D-39AD5D257A20}" srcOrd="0" destOrd="0" presId="urn:microsoft.com/office/officeart/2005/8/layout/cycle3"/>
    <dgm:cxn modelId="{54259CCA-4FAB-4706-B705-7F30CD8C85F4}" type="presParOf" srcId="{F4823B21-A7E9-45A6-84D8-40091CAB3581}" destId="{DCC26E1D-FEC9-4376-91A5-1F8F3309FA82}" srcOrd="1" destOrd="0" presId="urn:microsoft.com/office/officeart/2005/8/layout/cycle3"/>
    <dgm:cxn modelId="{E30A1496-6147-4440-8B3B-A0D92BD0B56C}" type="presParOf" srcId="{F4823B21-A7E9-45A6-84D8-40091CAB3581}" destId="{B16A6AD8-69B5-405C-9555-4325C08146FA}" srcOrd="2" destOrd="0" presId="urn:microsoft.com/office/officeart/2005/8/layout/cycle3"/>
    <dgm:cxn modelId="{0C9B32BC-CFE5-4EAC-924F-9302AA90F93E}" type="presParOf" srcId="{F4823B21-A7E9-45A6-84D8-40091CAB3581}" destId="{953221F1-8E19-428F-A55E-6A2E889AB8C5}"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7C9995-23CC-40DD-A918-9668D1BE20CB}"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571A6403-C406-4CC0-8240-5C412D5FA01C}">
      <dgm:prSet phldrT="[Text]" custT="1"/>
      <dgm:spPr/>
      <dgm:t>
        <a:bodyPr/>
        <a:lstStyle/>
        <a:p>
          <a:r>
            <a:rPr lang="en-US" sz="1400" dirty="0"/>
            <a:t>Investigative Literature Review</a:t>
          </a:r>
        </a:p>
      </dgm:t>
    </dgm:pt>
    <dgm:pt modelId="{38017423-3D47-4AEC-92EE-3862375D8D6D}" type="parTrans" cxnId="{95188CEC-263D-4C99-8C36-A9190D4B3067}">
      <dgm:prSet/>
      <dgm:spPr/>
      <dgm:t>
        <a:bodyPr/>
        <a:lstStyle/>
        <a:p>
          <a:endParaRPr lang="en-US" sz="3200"/>
        </a:p>
      </dgm:t>
    </dgm:pt>
    <dgm:pt modelId="{71D1990A-6772-4AE9-B21A-1033940C2222}" type="sibTrans" cxnId="{95188CEC-263D-4C99-8C36-A9190D4B3067}">
      <dgm:prSet/>
      <dgm:spPr/>
      <dgm:t>
        <a:bodyPr/>
        <a:lstStyle/>
        <a:p>
          <a:endParaRPr lang="en-US" sz="3200"/>
        </a:p>
      </dgm:t>
    </dgm:pt>
    <dgm:pt modelId="{E279FE14-C19B-48D4-B6E4-637638BFC73D}">
      <dgm:prSet phldrT="[Text]" custT="1"/>
      <dgm:spPr/>
      <dgm:t>
        <a:bodyPr/>
        <a:lstStyle/>
        <a:p>
          <a:r>
            <a:rPr lang="en-US" sz="1400" dirty="0"/>
            <a:t>Other Information Sources</a:t>
          </a:r>
        </a:p>
      </dgm:t>
    </dgm:pt>
    <dgm:pt modelId="{BCDF024F-18E4-42AE-8DD6-72D6455E44F6}" type="parTrans" cxnId="{3F03AB0A-FFAA-4A05-BCB8-FBF70082BBF8}">
      <dgm:prSet/>
      <dgm:spPr/>
      <dgm:t>
        <a:bodyPr/>
        <a:lstStyle/>
        <a:p>
          <a:endParaRPr lang="en-US" sz="3200"/>
        </a:p>
      </dgm:t>
    </dgm:pt>
    <dgm:pt modelId="{B37974AA-1299-4315-8651-04B8C4A4D680}" type="sibTrans" cxnId="{3F03AB0A-FFAA-4A05-BCB8-FBF70082BBF8}">
      <dgm:prSet/>
      <dgm:spPr/>
      <dgm:t>
        <a:bodyPr/>
        <a:lstStyle/>
        <a:p>
          <a:endParaRPr lang="en-US" sz="3200"/>
        </a:p>
      </dgm:t>
    </dgm:pt>
    <dgm:pt modelId="{744CB1E6-CBAD-4AE2-90DF-3B2801C1D9F9}">
      <dgm:prSet phldrT="[Text]" custT="1"/>
      <dgm:spPr/>
      <dgm:t>
        <a:bodyPr/>
        <a:lstStyle/>
        <a:p>
          <a:r>
            <a:rPr lang="en-US" sz="2000" dirty="0"/>
            <a:t>Derive Evidence</a:t>
          </a:r>
        </a:p>
      </dgm:t>
    </dgm:pt>
    <dgm:pt modelId="{2F38CD10-7C4E-4A48-B15D-DDE8E08A212D}" type="parTrans" cxnId="{A4D6E218-5FF6-4AFC-BBBC-262EF141C696}">
      <dgm:prSet/>
      <dgm:spPr/>
      <dgm:t>
        <a:bodyPr/>
        <a:lstStyle/>
        <a:p>
          <a:endParaRPr lang="en-US" sz="3200"/>
        </a:p>
      </dgm:t>
    </dgm:pt>
    <dgm:pt modelId="{8CFE6787-8249-45C6-9472-48C4C9E18EDD}" type="sibTrans" cxnId="{A4D6E218-5FF6-4AFC-BBBC-262EF141C696}">
      <dgm:prSet/>
      <dgm:spPr/>
      <dgm:t>
        <a:bodyPr/>
        <a:lstStyle/>
        <a:p>
          <a:endParaRPr lang="en-US" sz="3200"/>
        </a:p>
      </dgm:t>
    </dgm:pt>
    <dgm:pt modelId="{5C6B8E95-F64F-4B0C-904E-7A005B2BDF03}">
      <dgm:prSet phldrT="[Text]" custT="1"/>
      <dgm:spPr/>
      <dgm:t>
        <a:bodyPr/>
        <a:lstStyle/>
        <a:p>
          <a:r>
            <a:rPr lang="en-US" sz="1800" dirty="0"/>
            <a:t>Inference by weighing evidence (Bradford Hill’s Considerations)</a:t>
          </a:r>
        </a:p>
      </dgm:t>
    </dgm:pt>
    <dgm:pt modelId="{D8F16928-D43A-47AA-BBA4-859FE3078544}" type="parTrans" cxnId="{7BA03E87-2EFE-4E1A-846C-FEAD72C25C87}">
      <dgm:prSet/>
      <dgm:spPr/>
      <dgm:t>
        <a:bodyPr/>
        <a:lstStyle/>
        <a:p>
          <a:endParaRPr lang="en-US" sz="3200"/>
        </a:p>
      </dgm:t>
    </dgm:pt>
    <dgm:pt modelId="{7FB0E1AD-3628-46A3-9C1F-5986CE6C0149}" type="sibTrans" cxnId="{7BA03E87-2EFE-4E1A-846C-FEAD72C25C87}">
      <dgm:prSet/>
      <dgm:spPr/>
      <dgm:t>
        <a:bodyPr/>
        <a:lstStyle/>
        <a:p>
          <a:endParaRPr lang="en-US" sz="3200"/>
        </a:p>
      </dgm:t>
    </dgm:pt>
    <dgm:pt modelId="{4220197E-C56C-4BBD-BFE9-8EC66CA51E77}">
      <dgm:prSet phldrT="[Text]" custT="1"/>
      <dgm:spPr/>
      <dgm:t>
        <a:bodyPr/>
        <a:lstStyle/>
        <a:p>
          <a:r>
            <a:rPr lang="en-US" sz="2000" dirty="0"/>
            <a:t>Conclusion and Confidence</a:t>
          </a:r>
        </a:p>
      </dgm:t>
    </dgm:pt>
    <dgm:pt modelId="{77C9A14F-74EB-4926-93E4-D07CA7580C52}" type="parTrans" cxnId="{B32421D6-346C-459F-BF47-BAD816D86713}">
      <dgm:prSet/>
      <dgm:spPr/>
      <dgm:t>
        <a:bodyPr/>
        <a:lstStyle/>
        <a:p>
          <a:endParaRPr lang="en-US" sz="3200"/>
        </a:p>
      </dgm:t>
    </dgm:pt>
    <dgm:pt modelId="{716B55F6-D32E-4285-AC29-94A5AE44AD2E}" type="sibTrans" cxnId="{B32421D6-346C-459F-BF47-BAD816D86713}">
      <dgm:prSet/>
      <dgm:spPr/>
      <dgm:t>
        <a:bodyPr/>
        <a:lstStyle/>
        <a:p>
          <a:endParaRPr lang="en-US" sz="3200"/>
        </a:p>
      </dgm:t>
    </dgm:pt>
    <dgm:pt modelId="{9B2EB79A-FD9B-49D9-87D4-E92BABE0B5A2}">
      <dgm:prSet phldrT="[Text]" custT="1"/>
      <dgm:spPr/>
      <dgm:t>
        <a:bodyPr/>
        <a:lstStyle/>
        <a:p>
          <a:r>
            <a:rPr lang="en-US" sz="2000" dirty="0"/>
            <a:t>Question</a:t>
          </a:r>
        </a:p>
      </dgm:t>
    </dgm:pt>
    <dgm:pt modelId="{26B7B9D6-2ADF-456D-898D-3775C4508F27}" type="parTrans" cxnId="{2D953402-EDCB-40CC-899D-EE1E9F256C67}">
      <dgm:prSet/>
      <dgm:spPr/>
      <dgm:t>
        <a:bodyPr/>
        <a:lstStyle/>
        <a:p>
          <a:endParaRPr lang="en-US" sz="3200"/>
        </a:p>
      </dgm:t>
    </dgm:pt>
    <dgm:pt modelId="{36BB8875-A61F-4010-B6D4-BAC93F9EBAA2}" type="sibTrans" cxnId="{2D953402-EDCB-40CC-899D-EE1E9F256C67}">
      <dgm:prSet/>
      <dgm:spPr/>
      <dgm:t>
        <a:bodyPr/>
        <a:lstStyle/>
        <a:p>
          <a:endParaRPr lang="en-US" sz="3200"/>
        </a:p>
      </dgm:t>
    </dgm:pt>
    <dgm:pt modelId="{ADA12E9E-2F26-473A-8899-10BB556B4283}">
      <dgm:prSet phldrT="[Text]" custT="1"/>
      <dgm:spPr/>
      <dgm:t>
        <a:bodyPr/>
        <a:lstStyle/>
        <a:p>
          <a:r>
            <a:rPr lang="en-US" sz="2000" dirty="0"/>
            <a:t>Assemble Evidence</a:t>
          </a:r>
        </a:p>
      </dgm:t>
    </dgm:pt>
    <dgm:pt modelId="{A2C9C03D-E591-4FB1-8826-D157B464642B}" type="sibTrans" cxnId="{82095476-8AF7-4083-B785-B370A0BB92EF}">
      <dgm:prSet/>
      <dgm:spPr/>
      <dgm:t>
        <a:bodyPr/>
        <a:lstStyle/>
        <a:p>
          <a:endParaRPr lang="en-US" sz="3200"/>
        </a:p>
      </dgm:t>
    </dgm:pt>
    <dgm:pt modelId="{D56FC845-6B42-49A9-BAE8-DC23512DD255}" type="parTrans" cxnId="{82095476-8AF7-4083-B785-B370A0BB92EF}">
      <dgm:prSet/>
      <dgm:spPr/>
      <dgm:t>
        <a:bodyPr/>
        <a:lstStyle/>
        <a:p>
          <a:endParaRPr lang="en-US" sz="3200"/>
        </a:p>
      </dgm:t>
    </dgm:pt>
    <dgm:pt modelId="{CC862AA1-C078-4EE7-A1CD-0204FA4E75F5}" type="pres">
      <dgm:prSet presAssocID="{677C9995-23CC-40DD-A918-9668D1BE20CB}" presName="Name0" presStyleCnt="0">
        <dgm:presLayoutVars>
          <dgm:dir/>
          <dgm:animLvl val="lvl"/>
          <dgm:resizeHandles val="exact"/>
        </dgm:presLayoutVars>
      </dgm:prSet>
      <dgm:spPr/>
    </dgm:pt>
    <dgm:pt modelId="{07F630D5-ABD7-4ACA-BE15-B74C6AE8E093}" type="pres">
      <dgm:prSet presAssocID="{4220197E-C56C-4BBD-BFE9-8EC66CA51E77}" presName="boxAndChildren" presStyleCnt="0"/>
      <dgm:spPr/>
    </dgm:pt>
    <dgm:pt modelId="{98818A68-D5D4-4F6F-9CA3-2C9070B9F6D4}" type="pres">
      <dgm:prSet presAssocID="{4220197E-C56C-4BBD-BFE9-8EC66CA51E77}" presName="parentTextBox" presStyleLbl="node1" presStyleIdx="0" presStyleCnt="5" custScaleY="48229"/>
      <dgm:spPr/>
    </dgm:pt>
    <dgm:pt modelId="{7891664A-D006-4245-A5DA-09FD19BF46C8}" type="pres">
      <dgm:prSet presAssocID="{7FB0E1AD-3628-46A3-9C1F-5986CE6C0149}" presName="sp" presStyleCnt="0"/>
      <dgm:spPr/>
    </dgm:pt>
    <dgm:pt modelId="{430842AF-A693-4820-95D1-D9CACF279247}" type="pres">
      <dgm:prSet presAssocID="{5C6B8E95-F64F-4B0C-904E-7A005B2BDF03}" presName="arrowAndChildren" presStyleCnt="0"/>
      <dgm:spPr/>
    </dgm:pt>
    <dgm:pt modelId="{F7BEE979-68C2-4822-BCAD-6D1AD283B6BD}" type="pres">
      <dgm:prSet presAssocID="{5C6B8E95-F64F-4B0C-904E-7A005B2BDF03}" presName="parentTextArrow" presStyleLbl="node1" presStyleIdx="1" presStyleCnt="5" custScaleY="62517"/>
      <dgm:spPr/>
    </dgm:pt>
    <dgm:pt modelId="{4A130C0C-3F36-44ED-B7D0-D9756C2FB46D}" type="pres">
      <dgm:prSet presAssocID="{8CFE6787-8249-45C6-9472-48C4C9E18EDD}" presName="sp" presStyleCnt="0"/>
      <dgm:spPr/>
    </dgm:pt>
    <dgm:pt modelId="{3EC42A00-44B2-4611-B25A-93FC9938E249}" type="pres">
      <dgm:prSet presAssocID="{744CB1E6-CBAD-4AE2-90DF-3B2801C1D9F9}" presName="arrowAndChildren" presStyleCnt="0"/>
      <dgm:spPr/>
    </dgm:pt>
    <dgm:pt modelId="{E5929260-AB31-4E17-8E7D-C3657846768B}" type="pres">
      <dgm:prSet presAssocID="{744CB1E6-CBAD-4AE2-90DF-3B2801C1D9F9}" presName="parentTextArrow" presStyleLbl="node1" presStyleIdx="2" presStyleCnt="5" custScaleY="50778"/>
      <dgm:spPr/>
    </dgm:pt>
    <dgm:pt modelId="{3C6540CE-3BCD-476A-A8B6-ABC22B503DEC}" type="pres">
      <dgm:prSet presAssocID="{A2C9C03D-E591-4FB1-8826-D157B464642B}" presName="sp" presStyleCnt="0"/>
      <dgm:spPr/>
    </dgm:pt>
    <dgm:pt modelId="{45D9D651-F64F-4BD8-A098-033083CEA902}" type="pres">
      <dgm:prSet presAssocID="{ADA12E9E-2F26-473A-8899-10BB556B4283}" presName="arrowAndChildren" presStyleCnt="0"/>
      <dgm:spPr/>
    </dgm:pt>
    <dgm:pt modelId="{74765206-9C96-44A5-8E76-F5B37C9DA596}" type="pres">
      <dgm:prSet presAssocID="{ADA12E9E-2F26-473A-8899-10BB556B4283}" presName="parentTextArrow" presStyleLbl="node1" presStyleIdx="2" presStyleCnt="5"/>
      <dgm:spPr/>
    </dgm:pt>
    <dgm:pt modelId="{E8A2EEC0-8395-482B-91F0-2C904C70276E}" type="pres">
      <dgm:prSet presAssocID="{ADA12E9E-2F26-473A-8899-10BB556B4283}" presName="arrow" presStyleLbl="node1" presStyleIdx="3" presStyleCnt="5" custScaleY="84143" custLinFactNeighborX="-16876" custLinFactNeighborY="-6214"/>
      <dgm:spPr/>
    </dgm:pt>
    <dgm:pt modelId="{DB413084-8B68-4F3F-A70D-F8535309472E}" type="pres">
      <dgm:prSet presAssocID="{ADA12E9E-2F26-473A-8899-10BB556B4283}" presName="descendantArrow" presStyleCnt="0"/>
      <dgm:spPr/>
    </dgm:pt>
    <dgm:pt modelId="{0EC01F31-3ECB-4862-B2FE-CF28F0F89FE1}" type="pres">
      <dgm:prSet presAssocID="{571A6403-C406-4CC0-8240-5C412D5FA01C}" presName="childTextArrow" presStyleLbl="fgAccFollowNode1" presStyleIdx="0" presStyleCnt="2" custLinFactNeighborY="-22286">
        <dgm:presLayoutVars>
          <dgm:bulletEnabled val="1"/>
        </dgm:presLayoutVars>
      </dgm:prSet>
      <dgm:spPr/>
    </dgm:pt>
    <dgm:pt modelId="{B561D02A-2893-45FF-9283-DF81DC2F204C}" type="pres">
      <dgm:prSet presAssocID="{E279FE14-C19B-48D4-B6E4-637638BFC73D}" presName="childTextArrow" presStyleLbl="fgAccFollowNode1" presStyleIdx="1" presStyleCnt="2" custLinFactNeighborY="-22286">
        <dgm:presLayoutVars>
          <dgm:bulletEnabled val="1"/>
        </dgm:presLayoutVars>
      </dgm:prSet>
      <dgm:spPr/>
    </dgm:pt>
    <dgm:pt modelId="{4B92FEE3-9C22-421A-896E-D34FAB2B4874}" type="pres">
      <dgm:prSet presAssocID="{36BB8875-A61F-4010-B6D4-BAC93F9EBAA2}" presName="sp" presStyleCnt="0"/>
      <dgm:spPr/>
    </dgm:pt>
    <dgm:pt modelId="{7E35F381-C17D-4D3E-BE2E-3568EBBCE62C}" type="pres">
      <dgm:prSet presAssocID="{9B2EB79A-FD9B-49D9-87D4-E92BABE0B5A2}" presName="arrowAndChildren" presStyleCnt="0"/>
      <dgm:spPr/>
    </dgm:pt>
    <dgm:pt modelId="{34D9C5EE-067F-4EDA-89B3-D1E1B4C8E448}" type="pres">
      <dgm:prSet presAssocID="{9B2EB79A-FD9B-49D9-87D4-E92BABE0B5A2}" presName="parentTextArrow" presStyleLbl="node1" presStyleIdx="4" presStyleCnt="5" custScaleY="55363"/>
      <dgm:spPr/>
    </dgm:pt>
  </dgm:ptLst>
  <dgm:cxnLst>
    <dgm:cxn modelId="{2D953402-EDCB-40CC-899D-EE1E9F256C67}" srcId="{677C9995-23CC-40DD-A918-9668D1BE20CB}" destId="{9B2EB79A-FD9B-49D9-87D4-E92BABE0B5A2}" srcOrd="0" destOrd="0" parTransId="{26B7B9D6-2ADF-456D-898D-3775C4508F27}" sibTransId="{36BB8875-A61F-4010-B6D4-BAC93F9EBAA2}"/>
    <dgm:cxn modelId="{3F03AB0A-FFAA-4A05-BCB8-FBF70082BBF8}" srcId="{ADA12E9E-2F26-473A-8899-10BB556B4283}" destId="{E279FE14-C19B-48D4-B6E4-637638BFC73D}" srcOrd="1" destOrd="0" parTransId="{BCDF024F-18E4-42AE-8DD6-72D6455E44F6}" sibTransId="{B37974AA-1299-4315-8651-04B8C4A4D680}"/>
    <dgm:cxn modelId="{A4D6E218-5FF6-4AFC-BBBC-262EF141C696}" srcId="{677C9995-23CC-40DD-A918-9668D1BE20CB}" destId="{744CB1E6-CBAD-4AE2-90DF-3B2801C1D9F9}" srcOrd="2" destOrd="0" parTransId="{2F38CD10-7C4E-4A48-B15D-DDE8E08A212D}" sibTransId="{8CFE6787-8249-45C6-9472-48C4C9E18EDD}"/>
    <dgm:cxn modelId="{080B0840-781F-4824-9A27-BD4277F67BB7}" type="presOf" srcId="{4220197E-C56C-4BBD-BFE9-8EC66CA51E77}" destId="{98818A68-D5D4-4F6F-9CA3-2C9070B9F6D4}" srcOrd="0" destOrd="0" presId="urn:microsoft.com/office/officeart/2005/8/layout/process4"/>
    <dgm:cxn modelId="{CB9AF15D-847C-408B-86A9-41BAF3B80E01}" type="presOf" srcId="{677C9995-23CC-40DD-A918-9668D1BE20CB}" destId="{CC862AA1-C078-4EE7-A1CD-0204FA4E75F5}" srcOrd="0" destOrd="0" presId="urn:microsoft.com/office/officeart/2005/8/layout/process4"/>
    <dgm:cxn modelId="{7825A14F-C850-405B-891B-5FAD72AF6A25}" type="presOf" srcId="{9B2EB79A-FD9B-49D9-87D4-E92BABE0B5A2}" destId="{34D9C5EE-067F-4EDA-89B3-D1E1B4C8E448}" srcOrd="0" destOrd="0" presId="urn:microsoft.com/office/officeart/2005/8/layout/process4"/>
    <dgm:cxn modelId="{82095476-8AF7-4083-B785-B370A0BB92EF}" srcId="{677C9995-23CC-40DD-A918-9668D1BE20CB}" destId="{ADA12E9E-2F26-473A-8899-10BB556B4283}" srcOrd="1" destOrd="0" parTransId="{D56FC845-6B42-49A9-BAE8-DC23512DD255}" sibTransId="{A2C9C03D-E591-4FB1-8826-D157B464642B}"/>
    <dgm:cxn modelId="{7BA03E87-2EFE-4E1A-846C-FEAD72C25C87}" srcId="{677C9995-23CC-40DD-A918-9668D1BE20CB}" destId="{5C6B8E95-F64F-4B0C-904E-7A005B2BDF03}" srcOrd="3" destOrd="0" parTransId="{D8F16928-D43A-47AA-BBA4-859FE3078544}" sibTransId="{7FB0E1AD-3628-46A3-9C1F-5986CE6C0149}"/>
    <dgm:cxn modelId="{1F08E593-B2CB-4D8D-8565-06C838BA6868}" type="presOf" srcId="{744CB1E6-CBAD-4AE2-90DF-3B2801C1D9F9}" destId="{E5929260-AB31-4E17-8E7D-C3657846768B}" srcOrd="0" destOrd="0" presId="urn:microsoft.com/office/officeart/2005/8/layout/process4"/>
    <dgm:cxn modelId="{56553CBA-00CB-4D26-93A8-DA031DBBD7C9}" type="presOf" srcId="{ADA12E9E-2F26-473A-8899-10BB556B4283}" destId="{74765206-9C96-44A5-8E76-F5B37C9DA596}" srcOrd="0" destOrd="0" presId="urn:microsoft.com/office/officeart/2005/8/layout/process4"/>
    <dgm:cxn modelId="{B19B58C2-A6AD-42EB-BDC2-33A7C0B2E53C}" type="presOf" srcId="{5C6B8E95-F64F-4B0C-904E-7A005B2BDF03}" destId="{F7BEE979-68C2-4822-BCAD-6D1AD283B6BD}" srcOrd="0" destOrd="0" presId="urn:microsoft.com/office/officeart/2005/8/layout/process4"/>
    <dgm:cxn modelId="{B32421D6-346C-459F-BF47-BAD816D86713}" srcId="{677C9995-23CC-40DD-A918-9668D1BE20CB}" destId="{4220197E-C56C-4BBD-BFE9-8EC66CA51E77}" srcOrd="4" destOrd="0" parTransId="{77C9A14F-74EB-4926-93E4-D07CA7580C52}" sibTransId="{716B55F6-D32E-4285-AC29-94A5AE44AD2E}"/>
    <dgm:cxn modelId="{DB705FDD-6D18-4870-BCD9-74057AE702BB}" type="presOf" srcId="{E279FE14-C19B-48D4-B6E4-637638BFC73D}" destId="{B561D02A-2893-45FF-9283-DF81DC2F204C}" srcOrd="0" destOrd="0" presId="urn:microsoft.com/office/officeart/2005/8/layout/process4"/>
    <dgm:cxn modelId="{95188CEC-263D-4C99-8C36-A9190D4B3067}" srcId="{ADA12E9E-2F26-473A-8899-10BB556B4283}" destId="{571A6403-C406-4CC0-8240-5C412D5FA01C}" srcOrd="0" destOrd="0" parTransId="{38017423-3D47-4AEC-92EE-3862375D8D6D}" sibTransId="{71D1990A-6772-4AE9-B21A-1033940C2222}"/>
    <dgm:cxn modelId="{D9BE48EF-7F47-4954-A24C-657BABF9D2F2}" type="presOf" srcId="{571A6403-C406-4CC0-8240-5C412D5FA01C}" destId="{0EC01F31-3ECB-4862-B2FE-CF28F0F89FE1}" srcOrd="0" destOrd="0" presId="urn:microsoft.com/office/officeart/2005/8/layout/process4"/>
    <dgm:cxn modelId="{D7EF37F1-BE0A-40FB-B0CB-500B9400BD20}" type="presOf" srcId="{ADA12E9E-2F26-473A-8899-10BB556B4283}" destId="{E8A2EEC0-8395-482B-91F0-2C904C70276E}" srcOrd="1" destOrd="0" presId="urn:microsoft.com/office/officeart/2005/8/layout/process4"/>
    <dgm:cxn modelId="{DD672521-A656-46F6-BAEE-6A1BF1FCEBD0}" type="presParOf" srcId="{CC862AA1-C078-4EE7-A1CD-0204FA4E75F5}" destId="{07F630D5-ABD7-4ACA-BE15-B74C6AE8E093}" srcOrd="0" destOrd="0" presId="urn:microsoft.com/office/officeart/2005/8/layout/process4"/>
    <dgm:cxn modelId="{EF61F08D-A5BC-4F01-AC52-EB6BAF4D4D57}" type="presParOf" srcId="{07F630D5-ABD7-4ACA-BE15-B74C6AE8E093}" destId="{98818A68-D5D4-4F6F-9CA3-2C9070B9F6D4}" srcOrd="0" destOrd="0" presId="urn:microsoft.com/office/officeart/2005/8/layout/process4"/>
    <dgm:cxn modelId="{74CCC71A-D376-4BA0-99E7-02C6A7A97771}" type="presParOf" srcId="{CC862AA1-C078-4EE7-A1CD-0204FA4E75F5}" destId="{7891664A-D006-4245-A5DA-09FD19BF46C8}" srcOrd="1" destOrd="0" presId="urn:microsoft.com/office/officeart/2005/8/layout/process4"/>
    <dgm:cxn modelId="{99CB96B6-EF70-410D-850F-01BBD2DF1648}" type="presParOf" srcId="{CC862AA1-C078-4EE7-A1CD-0204FA4E75F5}" destId="{430842AF-A693-4820-95D1-D9CACF279247}" srcOrd="2" destOrd="0" presId="urn:microsoft.com/office/officeart/2005/8/layout/process4"/>
    <dgm:cxn modelId="{704FD59F-2EF9-4AE8-9B06-8E3FB85EAF9D}" type="presParOf" srcId="{430842AF-A693-4820-95D1-D9CACF279247}" destId="{F7BEE979-68C2-4822-BCAD-6D1AD283B6BD}" srcOrd="0" destOrd="0" presId="urn:microsoft.com/office/officeart/2005/8/layout/process4"/>
    <dgm:cxn modelId="{738F3EAF-F4FC-4811-9E7B-DE21E5932A34}" type="presParOf" srcId="{CC862AA1-C078-4EE7-A1CD-0204FA4E75F5}" destId="{4A130C0C-3F36-44ED-B7D0-D9756C2FB46D}" srcOrd="3" destOrd="0" presId="urn:microsoft.com/office/officeart/2005/8/layout/process4"/>
    <dgm:cxn modelId="{F1864629-8DB3-4DD2-A138-8E3F3A65914E}" type="presParOf" srcId="{CC862AA1-C078-4EE7-A1CD-0204FA4E75F5}" destId="{3EC42A00-44B2-4611-B25A-93FC9938E249}" srcOrd="4" destOrd="0" presId="urn:microsoft.com/office/officeart/2005/8/layout/process4"/>
    <dgm:cxn modelId="{07776D89-33F6-46E3-A844-3B583CC39D3C}" type="presParOf" srcId="{3EC42A00-44B2-4611-B25A-93FC9938E249}" destId="{E5929260-AB31-4E17-8E7D-C3657846768B}" srcOrd="0" destOrd="0" presId="urn:microsoft.com/office/officeart/2005/8/layout/process4"/>
    <dgm:cxn modelId="{C45DE95B-283E-4211-B156-F327B921635A}" type="presParOf" srcId="{CC862AA1-C078-4EE7-A1CD-0204FA4E75F5}" destId="{3C6540CE-3BCD-476A-A8B6-ABC22B503DEC}" srcOrd="5" destOrd="0" presId="urn:microsoft.com/office/officeart/2005/8/layout/process4"/>
    <dgm:cxn modelId="{6F73219B-3D3A-4D32-8BB9-F7388CABE92C}" type="presParOf" srcId="{CC862AA1-C078-4EE7-A1CD-0204FA4E75F5}" destId="{45D9D651-F64F-4BD8-A098-033083CEA902}" srcOrd="6" destOrd="0" presId="urn:microsoft.com/office/officeart/2005/8/layout/process4"/>
    <dgm:cxn modelId="{EAF21CFA-C801-46DB-BE88-698B5A5B1C68}" type="presParOf" srcId="{45D9D651-F64F-4BD8-A098-033083CEA902}" destId="{74765206-9C96-44A5-8E76-F5B37C9DA596}" srcOrd="0" destOrd="0" presId="urn:microsoft.com/office/officeart/2005/8/layout/process4"/>
    <dgm:cxn modelId="{82C0CF27-B50E-4B08-BBA8-D2630BF7EF40}" type="presParOf" srcId="{45D9D651-F64F-4BD8-A098-033083CEA902}" destId="{E8A2EEC0-8395-482B-91F0-2C904C70276E}" srcOrd="1" destOrd="0" presId="urn:microsoft.com/office/officeart/2005/8/layout/process4"/>
    <dgm:cxn modelId="{C96819F2-41A4-4AEC-BBCD-47FD04354454}" type="presParOf" srcId="{45D9D651-F64F-4BD8-A098-033083CEA902}" destId="{DB413084-8B68-4F3F-A70D-F8535309472E}" srcOrd="2" destOrd="0" presId="urn:microsoft.com/office/officeart/2005/8/layout/process4"/>
    <dgm:cxn modelId="{C05E4C13-6F36-48B3-B84E-37AB9459E659}" type="presParOf" srcId="{DB413084-8B68-4F3F-A70D-F8535309472E}" destId="{0EC01F31-3ECB-4862-B2FE-CF28F0F89FE1}" srcOrd="0" destOrd="0" presId="urn:microsoft.com/office/officeart/2005/8/layout/process4"/>
    <dgm:cxn modelId="{CDEBE568-2D16-4372-B64F-A3F631C8B17E}" type="presParOf" srcId="{DB413084-8B68-4F3F-A70D-F8535309472E}" destId="{B561D02A-2893-45FF-9283-DF81DC2F204C}" srcOrd="1" destOrd="0" presId="urn:microsoft.com/office/officeart/2005/8/layout/process4"/>
    <dgm:cxn modelId="{7FCD04E0-EF3C-4F60-AB34-26CDA2113F43}" type="presParOf" srcId="{CC862AA1-C078-4EE7-A1CD-0204FA4E75F5}" destId="{4B92FEE3-9C22-421A-896E-D34FAB2B4874}" srcOrd="7" destOrd="0" presId="urn:microsoft.com/office/officeart/2005/8/layout/process4"/>
    <dgm:cxn modelId="{3E324AF7-B642-4D69-9752-240FABE945A3}" type="presParOf" srcId="{CC862AA1-C078-4EE7-A1CD-0204FA4E75F5}" destId="{7E35F381-C17D-4D3E-BE2E-3568EBBCE62C}" srcOrd="8" destOrd="0" presId="urn:microsoft.com/office/officeart/2005/8/layout/process4"/>
    <dgm:cxn modelId="{3BBBC94D-0A17-4F71-8F57-87071CB4FCC7}" type="presParOf" srcId="{7E35F381-C17D-4D3E-BE2E-3568EBBCE62C}" destId="{34D9C5EE-067F-4EDA-89B3-D1E1B4C8E44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7C9995-23CC-40DD-A918-9668D1BE20CB}"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ADA12E9E-2F26-473A-8899-10BB556B4283}">
      <dgm:prSet phldrT="[Text]" custT="1"/>
      <dgm:spPr/>
      <dgm:t>
        <a:bodyPr/>
        <a:lstStyle/>
        <a:p>
          <a:r>
            <a:rPr lang="en-US" sz="2000" dirty="0"/>
            <a:t>Systematic Literature Review</a:t>
          </a:r>
        </a:p>
      </dgm:t>
    </dgm:pt>
    <dgm:pt modelId="{D56FC845-6B42-49A9-BAE8-DC23512DD255}" type="parTrans" cxnId="{82095476-8AF7-4083-B785-B370A0BB92EF}">
      <dgm:prSet/>
      <dgm:spPr/>
      <dgm:t>
        <a:bodyPr/>
        <a:lstStyle/>
        <a:p>
          <a:endParaRPr lang="en-US" sz="3200"/>
        </a:p>
      </dgm:t>
    </dgm:pt>
    <dgm:pt modelId="{A2C9C03D-E591-4FB1-8826-D157B464642B}" type="sibTrans" cxnId="{82095476-8AF7-4083-B785-B370A0BB92EF}">
      <dgm:prSet/>
      <dgm:spPr/>
      <dgm:t>
        <a:bodyPr/>
        <a:lstStyle/>
        <a:p>
          <a:endParaRPr lang="en-US" sz="3200"/>
        </a:p>
      </dgm:t>
    </dgm:pt>
    <dgm:pt modelId="{9B2EB79A-FD9B-49D9-87D4-E92BABE0B5A2}">
      <dgm:prSet phldrT="[Text]" custT="1"/>
      <dgm:spPr/>
      <dgm:t>
        <a:bodyPr/>
        <a:lstStyle/>
        <a:p>
          <a:r>
            <a:rPr lang="en-US" sz="2000" dirty="0"/>
            <a:t>Question</a:t>
          </a:r>
        </a:p>
      </dgm:t>
    </dgm:pt>
    <dgm:pt modelId="{26B7B9D6-2ADF-456D-898D-3775C4508F27}" type="parTrans" cxnId="{2D953402-EDCB-40CC-899D-EE1E9F256C67}">
      <dgm:prSet/>
      <dgm:spPr/>
      <dgm:t>
        <a:bodyPr/>
        <a:lstStyle/>
        <a:p>
          <a:endParaRPr lang="en-US" sz="3200"/>
        </a:p>
      </dgm:t>
    </dgm:pt>
    <dgm:pt modelId="{36BB8875-A61F-4010-B6D4-BAC93F9EBAA2}" type="sibTrans" cxnId="{2D953402-EDCB-40CC-899D-EE1E9F256C67}">
      <dgm:prSet/>
      <dgm:spPr/>
      <dgm:t>
        <a:bodyPr/>
        <a:lstStyle/>
        <a:p>
          <a:endParaRPr lang="en-US" sz="3200"/>
        </a:p>
      </dgm:t>
    </dgm:pt>
    <dgm:pt modelId="{B07F4C65-A49D-4960-930F-D7D67D1577F1}">
      <dgm:prSet phldrT="[Text]" custT="1"/>
      <dgm:spPr/>
      <dgm:t>
        <a:bodyPr/>
        <a:lstStyle/>
        <a:p>
          <a:r>
            <a:rPr lang="en-US" sz="2000" dirty="0"/>
            <a:t>Hypothesis Testing      (Meta-Analysis)</a:t>
          </a:r>
        </a:p>
      </dgm:t>
    </dgm:pt>
    <dgm:pt modelId="{50D91449-D4CA-4AB3-91F2-5BC1BA0EDE04}" type="parTrans" cxnId="{0346C5C5-598C-49BD-AA4C-B339B0CDEC89}">
      <dgm:prSet/>
      <dgm:spPr/>
      <dgm:t>
        <a:bodyPr/>
        <a:lstStyle/>
        <a:p>
          <a:endParaRPr lang="en-US"/>
        </a:p>
      </dgm:t>
    </dgm:pt>
    <dgm:pt modelId="{AAFE1573-07A8-4482-804F-CF4CF29B701B}" type="sibTrans" cxnId="{0346C5C5-598C-49BD-AA4C-B339B0CDEC89}">
      <dgm:prSet/>
      <dgm:spPr/>
      <dgm:t>
        <a:bodyPr/>
        <a:lstStyle/>
        <a:p>
          <a:endParaRPr lang="en-US"/>
        </a:p>
      </dgm:t>
    </dgm:pt>
    <dgm:pt modelId="{A85E73CB-77EF-4631-803D-B112DD4DA875}">
      <dgm:prSet phldrT="[Text]" custT="1"/>
      <dgm:spPr/>
      <dgm:t>
        <a:bodyPr/>
        <a:lstStyle/>
        <a:p>
          <a:r>
            <a:rPr lang="en-US" sz="2000" dirty="0"/>
            <a:t>Conclusion and Confidence</a:t>
          </a:r>
        </a:p>
      </dgm:t>
    </dgm:pt>
    <dgm:pt modelId="{846B7097-FF8D-4B84-9E9E-DAA54667701A}" type="parTrans" cxnId="{0C43FA14-A39B-48AD-B223-CE0E3AC5C470}">
      <dgm:prSet/>
      <dgm:spPr/>
      <dgm:t>
        <a:bodyPr/>
        <a:lstStyle/>
        <a:p>
          <a:endParaRPr lang="en-US"/>
        </a:p>
      </dgm:t>
    </dgm:pt>
    <dgm:pt modelId="{185AD977-20D2-4E9C-9E62-56335BE61FCB}" type="sibTrans" cxnId="{0C43FA14-A39B-48AD-B223-CE0E3AC5C470}">
      <dgm:prSet/>
      <dgm:spPr/>
      <dgm:t>
        <a:bodyPr/>
        <a:lstStyle/>
        <a:p>
          <a:endParaRPr lang="en-US"/>
        </a:p>
      </dgm:t>
    </dgm:pt>
    <dgm:pt modelId="{0418BF1C-A09E-4655-8A87-9215DB86B563}">
      <dgm:prSet phldrT="[Text]" custT="1"/>
      <dgm:spPr/>
      <dgm:t>
        <a:bodyPr/>
        <a:lstStyle/>
        <a:p>
          <a:r>
            <a:rPr lang="en-US" sz="1600" dirty="0"/>
            <a:t>Searching</a:t>
          </a:r>
        </a:p>
      </dgm:t>
    </dgm:pt>
    <dgm:pt modelId="{CAC6DD74-2C95-482C-8FC7-CB46545436C1}" type="parTrans" cxnId="{BE0EB3CE-8CF9-4856-AE5F-81FDC06E5F2E}">
      <dgm:prSet/>
      <dgm:spPr/>
      <dgm:t>
        <a:bodyPr/>
        <a:lstStyle/>
        <a:p>
          <a:endParaRPr lang="en-US"/>
        </a:p>
      </dgm:t>
    </dgm:pt>
    <dgm:pt modelId="{82EED9D1-F3B7-477B-80F5-25260ABA903E}" type="sibTrans" cxnId="{BE0EB3CE-8CF9-4856-AE5F-81FDC06E5F2E}">
      <dgm:prSet/>
      <dgm:spPr/>
      <dgm:t>
        <a:bodyPr/>
        <a:lstStyle/>
        <a:p>
          <a:endParaRPr lang="en-US"/>
        </a:p>
      </dgm:t>
    </dgm:pt>
    <dgm:pt modelId="{443D1ED6-2AD5-4867-8736-A1A92872A022}">
      <dgm:prSet phldrT="[Text]" custT="1"/>
      <dgm:spPr/>
      <dgm:t>
        <a:bodyPr/>
        <a:lstStyle/>
        <a:p>
          <a:r>
            <a:rPr lang="en-US" sz="1600" dirty="0"/>
            <a:t>Screening</a:t>
          </a:r>
        </a:p>
      </dgm:t>
    </dgm:pt>
    <dgm:pt modelId="{A0250D86-9A5F-4EEC-BCB5-2506D6D5E453}" type="parTrans" cxnId="{2551DE1B-A754-49C3-92B7-1A9BFF450737}">
      <dgm:prSet/>
      <dgm:spPr/>
      <dgm:t>
        <a:bodyPr/>
        <a:lstStyle/>
        <a:p>
          <a:endParaRPr lang="en-US"/>
        </a:p>
      </dgm:t>
    </dgm:pt>
    <dgm:pt modelId="{1E88CC7E-B205-4813-AFE4-C847AFE7D306}" type="sibTrans" cxnId="{2551DE1B-A754-49C3-92B7-1A9BFF450737}">
      <dgm:prSet/>
      <dgm:spPr/>
      <dgm:t>
        <a:bodyPr/>
        <a:lstStyle/>
        <a:p>
          <a:endParaRPr lang="en-US"/>
        </a:p>
      </dgm:t>
    </dgm:pt>
    <dgm:pt modelId="{849843D6-F922-411D-BB54-ACACF4D80713}">
      <dgm:prSet phldrT="[Text]" custT="1"/>
      <dgm:spPr/>
      <dgm:t>
        <a:bodyPr/>
        <a:lstStyle/>
        <a:p>
          <a:r>
            <a:rPr lang="en-US" sz="1600" dirty="0"/>
            <a:t>Data Extraction</a:t>
          </a:r>
        </a:p>
      </dgm:t>
    </dgm:pt>
    <dgm:pt modelId="{F5783AA9-9858-4AEE-A262-20BE6ACBA87E}" type="parTrans" cxnId="{2B113A01-D7FD-4CF9-87DD-631450978E5A}">
      <dgm:prSet/>
      <dgm:spPr/>
      <dgm:t>
        <a:bodyPr/>
        <a:lstStyle/>
        <a:p>
          <a:endParaRPr lang="en-US"/>
        </a:p>
      </dgm:t>
    </dgm:pt>
    <dgm:pt modelId="{B03627D9-8485-45FF-9491-D164A2E15A6F}" type="sibTrans" cxnId="{2B113A01-D7FD-4CF9-87DD-631450978E5A}">
      <dgm:prSet/>
      <dgm:spPr/>
      <dgm:t>
        <a:bodyPr/>
        <a:lstStyle/>
        <a:p>
          <a:endParaRPr lang="en-US"/>
        </a:p>
      </dgm:t>
    </dgm:pt>
    <dgm:pt modelId="{CC862AA1-C078-4EE7-A1CD-0204FA4E75F5}" type="pres">
      <dgm:prSet presAssocID="{677C9995-23CC-40DD-A918-9668D1BE20CB}" presName="Name0" presStyleCnt="0">
        <dgm:presLayoutVars>
          <dgm:dir/>
          <dgm:animLvl val="lvl"/>
          <dgm:resizeHandles val="exact"/>
        </dgm:presLayoutVars>
      </dgm:prSet>
      <dgm:spPr/>
    </dgm:pt>
    <dgm:pt modelId="{8E8AD400-BC73-4657-AADD-FB80546E1D3C}" type="pres">
      <dgm:prSet presAssocID="{A85E73CB-77EF-4631-803D-B112DD4DA875}" presName="boxAndChildren" presStyleCnt="0"/>
      <dgm:spPr/>
    </dgm:pt>
    <dgm:pt modelId="{9FF35462-813F-488C-B70D-06CABFB854E2}" type="pres">
      <dgm:prSet presAssocID="{A85E73CB-77EF-4631-803D-B112DD4DA875}" presName="parentTextBox" presStyleLbl="node1" presStyleIdx="0" presStyleCnt="4" custScaleY="45824"/>
      <dgm:spPr/>
    </dgm:pt>
    <dgm:pt modelId="{1C6846FF-2B04-4C4A-B535-DE6E15463E88}" type="pres">
      <dgm:prSet presAssocID="{AAFE1573-07A8-4482-804F-CF4CF29B701B}" presName="sp" presStyleCnt="0"/>
      <dgm:spPr/>
    </dgm:pt>
    <dgm:pt modelId="{3A9D63FF-B47F-40AB-9438-175036ED3E27}" type="pres">
      <dgm:prSet presAssocID="{B07F4C65-A49D-4960-930F-D7D67D1577F1}" presName="arrowAndChildren" presStyleCnt="0"/>
      <dgm:spPr/>
    </dgm:pt>
    <dgm:pt modelId="{200981E0-09B6-46E4-8555-1540E2D2D452}" type="pres">
      <dgm:prSet presAssocID="{B07F4C65-A49D-4960-930F-D7D67D1577F1}" presName="parentTextArrow" presStyleLbl="node1" presStyleIdx="1" presStyleCnt="4" custScaleY="69489"/>
      <dgm:spPr/>
    </dgm:pt>
    <dgm:pt modelId="{3C6540CE-3BCD-476A-A8B6-ABC22B503DEC}" type="pres">
      <dgm:prSet presAssocID="{A2C9C03D-E591-4FB1-8826-D157B464642B}" presName="sp" presStyleCnt="0"/>
      <dgm:spPr/>
    </dgm:pt>
    <dgm:pt modelId="{45D9D651-F64F-4BD8-A098-033083CEA902}" type="pres">
      <dgm:prSet presAssocID="{ADA12E9E-2F26-473A-8899-10BB556B4283}" presName="arrowAndChildren" presStyleCnt="0"/>
      <dgm:spPr/>
    </dgm:pt>
    <dgm:pt modelId="{74765206-9C96-44A5-8E76-F5B37C9DA596}" type="pres">
      <dgm:prSet presAssocID="{ADA12E9E-2F26-473A-8899-10BB556B4283}" presName="parentTextArrow" presStyleLbl="node1" presStyleIdx="1" presStyleCnt="4"/>
      <dgm:spPr/>
    </dgm:pt>
    <dgm:pt modelId="{8C8DB9FC-DF7D-4577-83FC-705F42499647}" type="pres">
      <dgm:prSet presAssocID="{ADA12E9E-2F26-473A-8899-10BB556B4283}" presName="arrow" presStyleLbl="node1" presStyleIdx="2" presStyleCnt="4" custScaleY="141938"/>
      <dgm:spPr/>
    </dgm:pt>
    <dgm:pt modelId="{B46E1703-C930-4D8F-AD03-7073C8D35FB1}" type="pres">
      <dgm:prSet presAssocID="{ADA12E9E-2F26-473A-8899-10BB556B4283}" presName="descendantArrow" presStyleCnt="0"/>
      <dgm:spPr/>
    </dgm:pt>
    <dgm:pt modelId="{5BB3365F-5CE2-49B6-B269-D44C94056260}" type="pres">
      <dgm:prSet presAssocID="{0418BF1C-A09E-4655-8A87-9215DB86B563}" presName="childTextArrow" presStyleLbl="fgAccFollowNode1" presStyleIdx="0" presStyleCnt="3" custScaleY="139809">
        <dgm:presLayoutVars>
          <dgm:bulletEnabled val="1"/>
        </dgm:presLayoutVars>
      </dgm:prSet>
      <dgm:spPr/>
    </dgm:pt>
    <dgm:pt modelId="{8FB2F92B-9FD9-48D9-82A8-8D1B9DC253A0}" type="pres">
      <dgm:prSet presAssocID="{443D1ED6-2AD5-4867-8736-A1A92872A022}" presName="childTextArrow" presStyleLbl="fgAccFollowNode1" presStyleIdx="1" presStyleCnt="3" custScaleY="139809">
        <dgm:presLayoutVars>
          <dgm:bulletEnabled val="1"/>
        </dgm:presLayoutVars>
      </dgm:prSet>
      <dgm:spPr/>
    </dgm:pt>
    <dgm:pt modelId="{05B22743-DA5C-4105-B8A7-5348BB49FADA}" type="pres">
      <dgm:prSet presAssocID="{849843D6-F922-411D-BB54-ACACF4D80713}" presName="childTextArrow" presStyleLbl="fgAccFollowNode1" presStyleIdx="2" presStyleCnt="3" custScaleY="139809">
        <dgm:presLayoutVars>
          <dgm:bulletEnabled val="1"/>
        </dgm:presLayoutVars>
      </dgm:prSet>
      <dgm:spPr/>
    </dgm:pt>
    <dgm:pt modelId="{4B92FEE3-9C22-421A-896E-D34FAB2B4874}" type="pres">
      <dgm:prSet presAssocID="{36BB8875-A61F-4010-B6D4-BAC93F9EBAA2}" presName="sp" presStyleCnt="0"/>
      <dgm:spPr/>
    </dgm:pt>
    <dgm:pt modelId="{7E35F381-C17D-4D3E-BE2E-3568EBBCE62C}" type="pres">
      <dgm:prSet presAssocID="{9B2EB79A-FD9B-49D9-87D4-E92BABE0B5A2}" presName="arrowAndChildren" presStyleCnt="0"/>
      <dgm:spPr/>
    </dgm:pt>
    <dgm:pt modelId="{34D9C5EE-067F-4EDA-89B3-D1E1B4C8E448}" type="pres">
      <dgm:prSet presAssocID="{9B2EB79A-FD9B-49D9-87D4-E92BABE0B5A2}" presName="parentTextArrow" presStyleLbl="node1" presStyleIdx="3" presStyleCnt="4" custScaleY="49300"/>
      <dgm:spPr/>
    </dgm:pt>
  </dgm:ptLst>
  <dgm:cxnLst>
    <dgm:cxn modelId="{2B113A01-D7FD-4CF9-87DD-631450978E5A}" srcId="{ADA12E9E-2F26-473A-8899-10BB556B4283}" destId="{849843D6-F922-411D-BB54-ACACF4D80713}" srcOrd="2" destOrd="0" parTransId="{F5783AA9-9858-4AEE-A262-20BE6ACBA87E}" sibTransId="{B03627D9-8485-45FF-9491-D164A2E15A6F}"/>
    <dgm:cxn modelId="{2D953402-EDCB-40CC-899D-EE1E9F256C67}" srcId="{677C9995-23CC-40DD-A918-9668D1BE20CB}" destId="{9B2EB79A-FD9B-49D9-87D4-E92BABE0B5A2}" srcOrd="0" destOrd="0" parTransId="{26B7B9D6-2ADF-456D-898D-3775C4508F27}" sibTransId="{36BB8875-A61F-4010-B6D4-BAC93F9EBAA2}"/>
    <dgm:cxn modelId="{9A768D08-82A0-40C9-A68B-3765D62F0028}" type="presOf" srcId="{B07F4C65-A49D-4960-930F-D7D67D1577F1}" destId="{200981E0-09B6-46E4-8555-1540E2D2D452}" srcOrd="0" destOrd="0" presId="urn:microsoft.com/office/officeart/2005/8/layout/process4"/>
    <dgm:cxn modelId="{0C43FA14-A39B-48AD-B223-CE0E3AC5C470}" srcId="{677C9995-23CC-40DD-A918-9668D1BE20CB}" destId="{A85E73CB-77EF-4631-803D-B112DD4DA875}" srcOrd="3" destOrd="0" parTransId="{846B7097-FF8D-4B84-9E9E-DAA54667701A}" sibTransId="{185AD977-20D2-4E9C-9E62-56335BE61FCB}"/>
    <dgm:cxn modelId="{2551DE1B-A754-49C3-92B7-1A9BFF450737}" srcId="{ADA12E9E-2F26-473A-8899-10BB556B4283}" destId="{443D1ED6-2AD5-4867-8736-A1A92872A022}" srcOrd="1" destOrd="0" parTransId="{A0250D86-9A5F-4EEC-BCB5-2506D6D5E453}" sibTransId="{1E88CC7E-B205-4813-AFE4-C847AFE7D306}"/>
    <dgm:cxn modelId="{CB9AF15D-847C-408B-86A9-41BAF3B80E01}" type="presOf" srcId="{677C9995-23CC-40DD-A918-9668D1BE20CB}" destId="{CC862AA1-C078-4EE7-A1CD-0204FA4E75F5}" srcOrd="0" destOrd="0" presId="urn:microsoft.com/office/officeart/2005/8/layout/process4"/>
    <dgm:cxn modelId="{C38DF945-E8F7-4285-9569-F736D98318C8}" type="presOf" srcId="{ADA12E9E-2F26-473A-8899-10BB556B4283}" destId="{8C8DB9FC-DF7D-4577-83FC-705F42499647}" srcOrd="1" destOrd="0" presId="urn:microsoft.com/office/officeart/2005/8/layout/process4"/>
    <dgm:cxn modelId="{4188036B-0F11-4C88-9630-E1E8E4157B8D}" type="presOf" srcId="{443D1ED6-2AD5-4867-8736-A1A92872A022}" destId="{8FB2F92B-9FD9-48D9-82A8-8D1B9DC253A0}" srcOrd="0" destOrd="0" presId="urn:microsoft.com/office/officeart/2005/8/layout/process4"/>
    <dgm:cxn modelId="{7825A14F-C850-405B-891B-5FAD72AF6A25}" type="presOf" srcId="{9B2EB79A-FD9B-49D9-87D4-E92BABE0B5A2}" destId="{34D9C5EE-067F-4EDA-89B3-D1E1B4C8E448}" srcOrd="0" destOrd="0" presId="urn:microsoft.com/office/officeart/2005/8/layout/process4"/>
    <dgm:cxn modelId="{82095476-8AF7-4083-B785-B370A0BB92EF}" srcId="{677C9995-23CC-40DD-A918-9668D1BE20CB}" destId="{ADA12E9E-2F26-473A-8899-10BB556B4283}" srcOrd="1" destOrd="0" parTransId="{D56FC845-6B42-49A9-BAE8-DC23512DD255}" sibTransId="{A2C9C03D-E591-4FB1-8826-D157B464642B}"/>
    <dgm:cxn modelId="{6EAC3882-94F9-4875-BB0B-56CAFDBCF56A}" type="presOf" srcId="{A85E73CB-77EF-4631-803D-B112DD4DA875}" destId="{9FF35462-813F-488C-B70D-06CABFB854E2}" srcOrd="0" destOrd="0" presId="urn:microsoft.com/office/officeart/2005/8/layout/process4"/>
    <dgm:cxn modelId="{83AB0399-E5A8-4046-A2A7-265CC1189987}" type="presOf" srcId="{0418BF1C-A09E-4655-8A87-9215DB86B563}" destId="{5BB3365F-5CE2-49B6-B269-D44C94056260}" srcOrd="0" destOrd="0" presId="urn:microsoft.com/office/officeart/2005/8/layout/process4"/>
    <dgm:cxn modelId="{7179949F-F15A-4A9F-9612-53D924A948E3}" type="presOf" srcId="{849843D6-F922-411D-BB54-ACACF4D80713}" destId="{05B22743-DA5C-4105-B8A7-5348BB49FADA}" srcOrd="0" destOrd="0" presId="urn:microsoft.com/office/officeart/2005/8/layout/process4"/>
    <dgm:cxn modelId="{56553CBA-00CB-4D26-93A8-DA031DBBD7C9}" type="presOf" srcId="{ADA12E9E-2F26-473A-8899-10BB556B4283}" destId="{74765206-9C96-44A5-8E76-F5B37C9DA596}" srcOrd="0" destOrd="0" presId="urn:microsoft.com/office/officeart/2005/8/layout/process4"/>
    <dgm:cxn modelId="{0346C5C5-598C-49BD-AA4C-B339B0CDEC89}" srcId="{677C9995-23CC-40DD-A918-9668D1BE20CB}" destId="{B07F4C65-A49D-4960-930F-D7D67D1577F1}" srcOrd="2" destOrd="0" parTransId="{50D91449-D4CA-4AB3-91F2-5BC1BA0EDE04}" sibTransId="{AAFE1573-07A8-4482-804F-CF4CF29B701B}"/>
    <dgm:cxn modelId="{BE0EB3CE-8CF9-4856-AE5F-81FDC06E5F2E}" srcId="{ADA12E9E-2F26-473A-8899-10BB556B4283}" destId="{0418BF1C-A09E-4655-8A87-9215DB86B563}" srcOrd="0" destOrd="0" parTransId="{CAC6DD74-2C95-482C-8FC7-CB46545436C1}" sibTransId="{82EED9D1-F3B7-477B-80F5-25260ABA903E}"/>
    <dgm:cxn modelId="{6571E0CA-C6B1-4DB0-8F38-2FD3C4C2CACD}" type="presParOf" srcId="{CC862AA1-C078-4EE7-A1CD-0204FA4E75F5}" destId="{8E8AD400-BC73-4657-AADD-FB80546E1D3C}" srcOrd="0" destOrd="0" presId="urn:microsoft.com/office/officeart/2005/8/layout/process4"/>
    <dgm:cxn modelId="{09A689C9-921D-4748-80DF-6B7BDF3FB765}" type="presParOf" srcId="{8E8AD400-BC73-4657-AADD-FB80546E1D3C}" destId="{9FF35462-813F-488C-B70D-06CABFB854E2}" srcOrd="0" destOrd="0" presId="urn:microsoft.com/office/officeart/2005/8/layout/process4"/>
    <dgm:cxn modelId="{21D69FE8-1162-42AB-8E82-B7C087A942EF}" type="presParOf" srcId="{CC862AA1-C078-4EE7-A1CD-0204FA4E75F5}" destId="{1C6846FF-2B04-4C4A-B535-DE6E15463E88}" srcOrd="1" destOrd="0" presId="urn:microsoft.com/office/officeart/2005/8/layout/process4"/>
    <dgm:cxn modelId="{A16C4198-C98B-4B33-8F80-C026583D1EF8}" type="presParOf" srcId="{CC862AA1-C078-4EE7-A1CD-0204FA4E75F5}" destId="{3A9D63FF-B47F-40AB-9438-175036ED3E27}" srcOrd="2" destOrd="0" presId="urn:microsoft.com/office/officeart/2005/8/layout/process4"/>
    <dgm:cxn modelId="{51F0C1D0-13D5-4339-A42D-C9E9A9E8411D}" type="presParOf" srcId="{3A9D63FF-B47F-40AB-9438-175036ED3E27}" destId="{200981E0-09B6-46E4-8555-1540E2D2D452}" srcOrd="0" destOrd="0" presId="urn:microsoft.com/office/officeart/2005/8/layout/process4"/>
    <dgm:cxn modelId="{C45DE95B-283E-4211-B156-F327B921635A}" type="presParOf" srcId="{CC862AA1-C078-4EE7-A1CD-0204FA4E75F5}" destId="{3C6540CE-3BCD-476A-A8B6-ABC22B503DEC}" srcOrd="3" destOrd="0" presId="urn:microsoft.com/office/officeart/2005/8/layout/process4"/>
    <dgm:cxn modelId="{6F73219B-3D3A-4D32-8BB9-F7388CABE92C}" type="presParOf" srcId="{CC862AA1-C078-4EE7-A1CD-0204FA4E75F5}" destId="{45D9D651-F64F-4BD8-A098-033083CEA902}" srcOrd="4" destOrd="0" presId="urn:microsoft.com/office/officeart/2005/8/layout/process4"/>
    <dgm:cxn modelId="{EAF21CFA-C801-46DB-BE88-698B5A5B1C68}" type="presParOf" srcId="{45D9D651-F64F-4BD8-A098-033083CEA902}" destId="{74765206-9C96-44A5-8E76-F5B37C9DA596}" srcOrd="0" destOrd="0" presId="urn:microsoft.com/office/officeart/2005/8/layout/process4"/>
    <dgm:cxn modelId="{0589D0A8-B750-474B-92F2-CB3BDD50D24F}" type="presParOf" srcId="{45D9D651-F64F-4BD8-A098-033083CEA902}" destId="{8C8DB9FC-DF7D-4577-83FC-705F42499647}" srcOrd="1" destOrd="0" presId="urn:microsoft.com/office/officeart/2005/8/layout/process4"/>
    <dgm:cxn modelId="{F9015E73-ABAA-4721-AABD-0A6CA8A584EF}" type="presParOf" srcId="{45D9D651-F64F-4BD8-A098-033083CEA902}" destId="{B46E1703-C930-4D8F-AD03-7073C8D35FB1}" srcOrd="2" destOrd="0" presId="urn:microsoft.com/office/officeart/2005/8/layout/process4"/>
    <dgm:cxn modelId="{020CBC8C-4ACE-4906-A2EA-FD3BBFCA5596}" type="presParOf" srcId="{B46E1703-C930-4D8F-AD03-7073C8D35FB1}" destId="{5BB3365F-5CE2-49B6-B269-D44C94056260}" srcOrd="0" destOrd="0" presId="urn:microsoft.com/office/officeart/2005/8/layout/process4"/>
    <dgm:cxn modelId="{DD57E583-8DF2-452C-BBFD-2BD25F0D350F}" type="presParOf" srcId="{B46E1703-C930-4D8F-AD03-7073C8D35FB1}" destId="{8FB2F92B-9FD9-48D9-82A8-8D1B9DC253A0}" srcOrd="1" destOrd="0" presId="urn:microsoft.com/office/officeart/2005/8/layout/process4"/>
    <dgm:cxn modelId="{6A59BAD8-AD6E-43BE-82B0-582AF105596E}" type="presParOf" srcId="{B46E1703-C930-4D8F-AD03-7073C8D35FB1}" destId="{05B22743-DA5C-4105-B8A7-5348BB49FADA}" srcOrd="2" destOrd="0" presId="urn:microsoft.com/office/officeart/2005/8/layout/process4"/>
    <dgm:cxn modelId="{7FCD04E0-EF3C-4F60-AB34-26CDA2113F43}" type="presParOf" srcId="{CC862AA1-C078-4EE7-A1CD-0204FA4E75F5}" destId="{4B92FEE3-9C22-421A-896E-D34FAB2B4874}" srcOrd="5" destOrd="0" presId="urn:microsoft.com/office/officeart/2005/8/layout/process4"/>
    <dgm:cxn modelId="{3E324AF7-B642-4D69-9752-240FABE945A3}" type="presParOf" srcId="{CC862AA1-C078-4EE7-A1CD-0204FA4E75F5}" destId="{7E35F381-C17D-4D3E-BE2E-3568EBBCE62C}" srcOrd="6" destOrd="0" presId="urn:microsoft.com/office/officeart/2005/8/layout/process4"/>
    <dgm:cxn modelId="{3BBBC94D-0A17-4F71-8F57-87071CB4FCC7}" type="presParOf" srcId="{7E35F381-C17D-4D3E-BE2E-3568EBBCE62C}" destId="{34D9C5EE-067F-4EDA-89B3-D1E1B4C8E448}"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26E1D-FEC9-4376-91A5-1F8F3309FA82}">
      <dsp:nvSpPr>
        <dsp:cNvPr id="0" name=""/>
        <dsp:cNvSpPr/>
      </dsp:nvSpPr>
      <dsp:spPr>
        <a:xfrm>
          <a:off x="596007" y="249620"/>
          <a:ext cx="2803723" cy="2803723"/>
        </a:xfrm>
        <a:prstGeom prst="circularArrow">
          <a:avLst>
            <a:gd name="adj1" fmla="val 5689"/>
            <a:gd name="adj2" fmla="val 340510"/>
            <a:gd name="adj3" fmla="val 12663410"/>
            <a:gd name="adj4" fmla="val 18099868"/>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FCC9DE-8621-488D-862D-39AD5D257A20}">
      <dsp:nvSpPr>
        <dsp:cNvPr id="0" name=""/>
        <dsp:cNvSpPr/>
      </dsp:nvSpPr>
      <dsp:spPr>
        <a:xfrm>
          <a:off x="1063318" y="370304"/>
          <a:ext cx="1869100" cy="93455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What is Known</a:t>
          </a:r>
        </a:p>
      </dsp:txBody>
      <dsp:txXfrm>
        <a:off x="1108939" y="415925"/>
        <a:ext cx="1777858" cy="843308"/>
      </dsp:txXfrm>
    </dsp:sp>
    <dsp:sp modelId="{B16A6AD8-69B5-405C-9555-4325C08146FA}">
      <dsp:nvSpPr>
        <dsp:cNvPr id="0" name=""/>
        <dsp:cNvSpPr/>
      </dsp:nvSpPr>
      <dsp:spPr>
        <a:xfrm>
          <a:off x="2125942" y="2210823"/>
          <a:ext cx="1869100" cy="934550"/>
        </a:xfrm>
        <a:prstGeom prst="roundRect">
          <a:avLst/>
        </a:prstGeom>
        <a:solidFill>
          <a:schemeClr val="accent2">
            <a:shade val="80000"/>
            <a:hueOff val="341261"/>
            <a:satOff val="-28694"/>
            <a:lumOff val="18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Integrate all Evidence</a:t>
          </a:r>
        </a:p>
      </dsp:txBody>
      <dsp:txXfrm>
        <a:off x="2171563" y="2256444"/>
        <a:ext cx="1777858" cy="843308"/>
      </dsp:txXfrm>
    </dsp:sp>
    <dsp:sp modelId="{953221F1-8E19-428F-A55E-6A2E889AB8C5}">
      <dsp:nvSpPr>
        <dsp:cNvPr id="0" name=""/>
        <dsp:cNvSpPr/>
      </dsp:nvSpPr>
      <dsp:spPr>
        <a:xfrm>
          <a:off x="695" y="2210823"/>
          <a:ext cx="1869100" cy="934550"/>
        </a:xfrm>
        <a:prstGeom prst="roundRect">
          <a:avLst/>
        </a:prstGeom>
        <a:solidFill>
          <a:schemeClr val="accent2">
            <a:shade val="80000"/>
            <a:hueOff val="682522"/>
            <a:satOff val="-57388"/>
            <a:lumOff val="371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Evaluate and Synthesize</a:t>
          </a:r>
        </a:p>
      </dsp:txBody>
      <dsp:txXfrm>
        <a:off x="46316" y="2256444"/>
        <a:ext cx="1777858" cy="843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18A68-D5D4-4F6F-9CA3-2C9070B9F6D4}">
      <dsp:nvSpPr>
        <dsp:cNvPr id="0" name=""/>
        <dsp:cNvSpPr/>
      </dsp:nvSpPr>
      <dsp:spPr>
        <a:xfrm>
          <a:off x="0" y="3913780"/>
          <a:ext cx="3505200" cy="4930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Conclusion and Confidence</a:t>
          </a:r>
        </a:p>
      </dsp:txBody>
      <dsp:txXfrm>
        <a:off x="0" y="3913780"/>
        <a:ext cx="3505200" cy="493009"/>
      </dsp:txXfrm>
    </dsp:sp>
    <dsp:sp modelId="{F7BEE979-68C2-4822-BCAD-6D1AD283B6BD}">
      <dsp:nvSpPr>
        <dsp:cNvPr id="0" name=""/>
        <dsp:cNvSpPr/>
      </dsp:nvSpPr>
      <dsp:spPr>
        <a:xfrm rot="10800000">
          <a:off x="0" y="2946231"/>
          <a:ext cx="3505200" cy="98288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Inference by weighing evidence (Bradford Hill’s Considerations)</a:t>
          </a:r>
        </a:p>
      </dsp:txBody>
      <dsp:txXfrm rot="10800000">
        <a:off x="0" y="2946231"/>
        <a:ext cx="3505200" cy="638647"/>
      </dsp:txXfrm>
    </dsp:sp>
    <dsp:sp modelId="{E5929260-AB31-4E17-8E7D-C3657846768B}">
      <dsp:nvSpPr>
        <dsp:cNvPr id="0" name=""/>
        <dsp:cNvSpPr/>
      </dsp:nvSpPr>
      <dsp:spPr>
        <a:xfrm rot="10800000">
          <a:off x="0" y="2163241"/>
          <a:ext cx="3505200" cy="798323"/>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Derive Evidence</a:t>
          </a:r>
        </a:p>
      </dsp:txBody>
      <dsp:txXfrm rot="10800000">
        <a:off x="0" y="2163241"/>
        <a:ext cx="3505200" cy="518726"/>
      </dsp:txXfrm>
    </dsp:sp>
    <dsp:sp modelId="{E8A2EEC0-8395-482B-91F0-2C904C70276E}">
      <dsp:nvSpPr>
        <dsp:cNvPr id="0" name=""/>
        <dsp:cNvSpPr/>
      </dsp:nvSpPr>
      <dsp:spPr>
        <a:xfrm rot="10800000">
          <a:off x="0" y="757997"/>
          <a:ext cx="3505200" cy="1322882"/>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Assemble Evidence</a:t>
          </a:r>
        </a:p>
      </dsp:txBody>
      <dsp:txXfrm rot="-10800000">
        <a:off x="0" y="757997"/>
        <a:ext cx="3505200" cy="464331"/>
      </dsp:txXfrm>
    </dsp:sp>
    <dsp:sp modelId="{0EC01F31-3ECB-4862-B2FE-CF28F0F89FE1}">
      <dsp:nvSpPr>
        <dsp:cNvPr id="0" name=""/>
        <dsp:cNvSpPr/>
      </dsp:nvSpPr>
      <dsp:spPr>
        <a:xfrm>
          <a:off x="0" y="1178115"/>
          <a:ext cx="1752600" cy="47008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Investigative Literature Review</a:t>
          </a:r>
        </a:p>
      </dsp:txBody>
      <dsp:txXfrm>
        <a:off x="0" y="1178115"/>
        <a:ext cx="1752600" cy="470082"/>
      </dsp:txXfrm>
    </dsp:sp>
    <dsp:sp modelId="{B561D02A-2893-45FF-9283-DF81DC2F204C}">
      <dsp:nvSpPr>
        <dsp:cNvPr id="0" name=""/>
        <dsp:cNvSpPr/>
      </dsp:nvSpPr>
      <dsp:spPr>
        <a:xfrm>
          <a:off x="1752600" y="1178115"/>
          <a:ext cx="1752600" cy="47008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Other Information Sources</a:t>
          </a:r>
        </a:p>
      </dsp:txBody>
      <dsp:txXfrm>
        <a:off x="1752600" y="1178115"/>
        <a:ext cx="1752600" cy="470082"/>
      </dsp:txXfrm>
    </dsp:sp>
    <dsp:sp modelId="{34D9C5EE-067F-4EDA-89B3-D1E1B4C8E448}">
      <dsp:nvSpPr>
        <dsp:cNvPr id="0" name=""/>
        <dsp:cNvSpPr/>
      </dsp:nvSpPr>
      <dsp:spPr>
        <a:xfrm rot="10800000">
          <a:off x="0" y="618"/>
          <a:ext cx="3505200" cy="870407"/>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Question</a:t>
          </a:r>
        </a:p>
      </dsp:txBody>
      <dsp:txXfrm rot="10800000">
        <a:off x="0" y="618"/>
        <a:ext cx="3505200" cy="565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35462-813F-488C-B70D-06CABFB854E2}">
      <dsp:nvSpPr>
        <dsp:cNvPr id="0" name=""/>
        <dsp:cNvSpPr/>
      </dsp:nvSpPr>
      <dsp:spPr>
        <a:xfrm>
          <a:off x="0" y="3947463"/>
          <a:ext cx="3190875" cy="4562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Conclusion and Confidence</a:t>
          </a:r>
        </a:p>
      </dsp:txBody>
      <dsp:txXfrm>
        <a:off x="0" y="3947463"/>
        <a:ext cx="3190875" cy="456209"/>
      </dsp:txXfrm>
    </dsp:sp>
    <dsp:sp modelId="{200981E0-09B6-46E4-8555-1540E2D2D452}">
      <dsp:nvSpPr>
        <dsp:cNvPr id="0" name=""/>
        <dsp:cNvSpPr/>
      </dsp:nvSpPr>
      <dsp:spPr>
        <a:xfrm rot="10800000">
          <a:off x="0" y="2898392"/>
          <a:ext cx="3190875" cy="1064004"/>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Hypothesis Testing      (Meta-Analysis)</a:t>
          </a:r>
        </a:p>
      </dsp:txBody>
      <dsp:txXfrm rot="10800000">
        <a:off x="0" y="2898392"/>
        <a:ext cx="3190875" cy="691358"/>
      </dsp:txXfrm>
    </dsp:sp>
    <dsp:sp modelId="{8C8DB9FC-DF7D-4577-83FC-705F42499647}">
      <dsp:nvSpPr>
        <dsp:cNvPr id="0" name=""/>
        <dsp:cNvSpPr/>
      </dsp:nvSpPr>
      <dsp:spPr>
        <a:xfrm rot="10800000">
          <a:off x="0" y="739992"/>
          <a:ext cx="3190875" cy="2173332"/>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Systematic Literature Review</a:t>
          </a:r>
        </a:p>
      </dsp:txBody>
      <dsp:txXfrm rot="-10800000">
        <a:off x="0" y="739992"/>
        <a:ext cx="3190875" cy="762839"/>
      </dsp:txXfrm>
    </dsp:sp>
    <dsp:sp modelId="{5BB3365F-5CE2-49B6-B269-D44C94056260}">
      <dsp:nvSpPr>
        <dsp:cNvPr id="0" name=""/>
        <dsp:cNvSpPr/>
      </dsp:nvSpPr>
      <dsp:spPr>
        <a:xfrm>
          <a:off x="1558" y="1507385"/>
          <a:ext cx="1062586" cy="6400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Searching</a:t>
          </a:r>
        </a:p>
      </dsp:txBody>
      <dsp:txXfrm>
        <a:off x="1558" y="1507385"/>
        <a:ext cx="1062586" cy="640079"/>
      </dsp:txXfrm>
    </dsp:sp>
    <dsp:sp modelId="{8FB2F92B-9FD9-48D9-82A8-8D1B9DC253A0}">
      <dsp:nvSpPr>
        <dsp:cNvPr id="0" name=""/>
        <dsp:cNvSpPr/>
      </dsp:nvSpPr>
      <dsp:spPr>
        <a:xfrm>
          <a:off x="1064144" y="1507385"/>
          <a:ext cx="1062586" cy="6400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Screening</a:t>
          </a:r>
        </a:p>
      </dsp:txBody>
      <dsp:txXfrm>
        <a:off x="1064144" y="1507385"/>
        <a:ext cx="1062586" cy="640079"/>
      </dsp:txXfrm>
    </dsp:sp>
    <dsp:sp modelId="{05B22743-DA5C-4105-B8A7-5348BB49FADA}">
      <dsp:nvSpPr>
        <dsp:cNvPr id="0" name=""/>
        <dsp:cNvSpPr/>
      </dsp:nvSpPr>
      <dsp:spPr>
        <a:xfrm>
          <a:off x="2126730" y="1507385"/>
          <a:ext cx="1062586" cy="6400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 Extraction</a:t>
          </a:r>
        </a:p>
      </dsp:txBody>
      <dsp:txXfrm>
        <a:off x="2126730" y="1507385"/>
        <a:ext cx="1062586" cy="640079"/>
      </dsp:txXfrm>
    </dsp:sp>
    <dsp:sp modelId="{34D9C5EE-067F-4EDA-89B3-D1E1B4C8E448}">
      <dsp:nvSpPr>
        <dsp:cNvPr id="0" name=""/>
        <dsp:cNvSpPr/>
      </dsp:nvSpPr>
      <dsp:spPr>
        <a:xfrm rot="10800000">
          <a:off x="0" y="52"/>
          <a:ext cx="3190875" cy="754874"/>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Question</a:t>
          </a:r>
        </a:p>
      </dsp:txBody>
      <dsp:txXfrm rot="10800000">
        <a:off x="0" y="52"/>
        <a:ext cx="3190875" cy="49049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FE5FF-86A5-44C0-96AA-D69A2FD714A8}" type="datetimeFigureOut">
              <a:rPr lang="en-US" smtClean="0"/>
              <a:t>1/23/2024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26A6A-4A82-4B7D-9055-B5E4E122117D}" type="slidenum">
              <a:rPr lang="en-US" smtClean="0"/>
              <a:t>‹#›</a:t>
            </a:fld>
            <a:endParaRPr lang="en-US"/>
          </a:p>
        </p:txBody>
      </p:sp>
    </p:spTree>
    <p:extLst>
      <p:ext uri="{BB962C8B-B14F-4D97-AF65-F5344CB8AC3E}">
        <p14:creationId xmlns:p14="http://schemas.microsoft.com/office/powerpoint/2010/main" val="4070758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jamanetwork.com/journals/jama/fullarticle/2682927#jld80178f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amanetwork.com/journals/jama/fullarticle/2682927#jld80178f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amanetwork.com/journals/jama/fullarticle/2682927#jld80178f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amanetwork.com/journals/jama/fullarticle/2682927#jld80178f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8E74A2-F079-47C4-810A-9805ECA02B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06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https://jamanetwork.com/journals/jama/fullarticle/2682927</a:t>
            </a:r>
          </a:p>
          <a:p>
            <a:endParaRPr lang="en-US" dirty="0"/>
          </a:p>
          <a:p>
            <a:r>
              <a:rPr lang="en-US" b="0" i="0" dirty="0">
                <a:solidFill>
                  <a:srgbClr val="333333"/>
                </a:solidFill>
                <a:effectLst/>
                <a:latin typeface="Guardian TextSans Web"/>
              </a:rPr>
              <a:t>The predicted start-up time is 721 hours (95% confidence interval, 478-964 hours) as can be seen in </a:t>
            </a:r>
            <a:r>
              <a:rPr lang="en-US" b="0" i="0" u="sng" dirty="0">
                <a:solidFill>
                  <a:srgbClr val="000000"/>
                </a:solidFill>
                <a:effectLst/>
                <a:latin typeface="Guardian TextSans Web"/>
                <a:hlinkClick r:id="rId3"/>
              </a:rPr>
              <a:t>Figure 1</a:t>
            </a:r>
            <a:r>
              <a:rPr lang="en-US" b="0" i="0" dirty="0">
                <a:solidFill>
                  <a:srgbClr val="333333"/>
                </a:solidFill>
                <a:effectLst/>
                <a:latin typeface="Guardian TextSans Web"/>
              </a:rPr>
              <a:t>. Variability increases when the number of citations is less than 1000, in part because some parts of the initial stages of the analysis require relatively constant periods of time. However, the scatterplot does convey the major time investment required to conduct a meta-analysis.</a:t>
            </a:r>
            <a:endParaRPr lang="en-US" dirty="0"/>
          </a:p>
        </p:txBody>
      </p:sp>
      <p:sp>
        <p:nvSpPr>
          <p:cNvPr id="4" name="Slide Number Placeholder 3"/>
          <p:cNvSpPr>
            <a:spLocks noGrp="1"/>
          </p:cNvSpPr>
          <p:nvPr>
            <p:ph type="sldNum" sz="quarter" idx="5"/>
          </p:nvPr>
        </p:nvSpPr>
        <p:spPr/>
        <p:txBody>
          <a:bodyPr/>
          <a:lstStyle/>
          <a:p>
            <a:fld id="{6E8E74A2-F079-47C4-810A-9805ECA02B73}" type="slidenum">
              <a:rPr lang="en-US" smtClean="0"/>
              <a:t>9</a:t>
            </a:fld>
            <a:endParaRPr lang="en-US"/>
          </a:p>
        </p:txBody>
      </p:sp>
    </p:spTree>
    <p:extLst>
      <p:ext uri="{BB962C8B-B14F-4D97-AF65-F5344CB8AC3E}">
        <p14:creationId xmlns:p14="http://schemas.microsoft.com/office/powerpoint/2010/main" val="97054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https://jamanetwork.com/journals/jama/fullarticle/2682927</a:t>
            </a:r>
          </a:p>
          <a:p>
            <a:endParaRPr lang="en-US" dirty="0"/>
          </a:p>
          <a:p>
            <a:r>
              <a:rPr lang="en-US" b="0" i="0" dirty="0">
                <a:solidFill>
                  <a:srgbClr val="333333"/>
                </a:solidFill>
                <a:effectLst/>
                <a:latin typeface="Guardian TextSans Web"/>
              </a:rPr>
              <a:t>The predicted start-up time is 721 hours (95% confidence interval, 478-964 hours) as can be seen in </a:t>
            </a:r>
            <a:r>
              <a:rPr lang="en-US" b="0" i="0" u="sng" dirty="0">
                <a:solidFill>
                  <a:srgbClr val="000000"/>
                </a:solidFill>
                <a:effectLst/>
                <a:latin typeface="Guardian TextSans Web"/>
                <a:hlinkClick r:id="rId3"/>
              </a:rPr>
              <a:t>Figure 1</a:t>
            </a:r>
            <a:r>
              <a:rPr lang="en-US" b="0" i="0" dirty="0">
                <a:solidFill>
                  <a:srgbClr val="333333"/>
                </a:solidFill>
                <a:effectLst/>
                <a:latin typeface="Guardian TextSans Web"/>
              </a:rPr>
              <a:t>. Variability increases when the number of citations is less than 1000, in part because some parts of the initial stages of the analysis require relatively constant periods of time. However, the scatterplot does convey the major time investment required to conduct a meta-analysis.</a:t>
            </a:r>
            <a:endParaRPr lang="en-US" dirty="0"/>
          </a:p>
        </p:txBody>
      </p:sp>
      <p:sp>
        <p:nvSpPr>
          <p:cNvPr id="4" name="Slide Number Placeholder 3"/>
          <p:cNvSpPr>
            <a:spLocks noGrp="1"/>
          </p:cNvSpPr>
          <p:nvPr>
            <p:ph type="sldNum" sz="quarter" idx="5"/>
          </p:nvPr>
        </p:nvSpPr>
        <p:spPr/>
        <p:txBody>
          <a:bodyPr/>
          <a:lstStyle/>
          <a:p>
            <a:fld id="{6E8E74A2-F079-47C4-810A-9805ECA02B73}" type="slidenum">
              <a:rPr lang="en-US" smtClean="0"/>
              <a:t>11</a:t>
            </a:fld>
            <a:endParaRPr lang="en-US"/>
          </a:p>
        </p:txBody>
      </p:sp>
    </p:spTree>
    <p:extLst>
      <p:ext uri="{BB962C8B-B14F-4D97-AF65-F5344CB8AC3E}">
        <p14:creationId xmlns:p14="http://schemas.microsoft.com/office/powerpoint/2010/main" val="112204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https://jamanetwork.com/journals/jama/fullarticle/2682927</a:t>
            </a:r>
          </a:p>
          <a:p>
            <a:endParaRPr lang="en-US" dirty="0"/>
          </a:p>
          <a:p>
            <a:r>
              <a:rPr lang="en-US" b="0" i="0" dirty="0">
                <a:solidFill>
                  <a:srgbClr val="333333"/>
                </a:solidFill>
                <a:effectLst/>
                <a:latin typeface="Guardian TextSans Web"/>
              </a:rPr>
              <a:t>The predicted start-up time is 721 hours (95% confidence interval, 478-964 hours) as can be seen in </a:t>
            </a:r>
            <a:r>
              <a:rPr lang="en-US" b="0" i="0" u="sng" dirty="0">
                <a:solidFill>
                  <a:srgbClr val="000000"/>
                </a:solidFill>
                <a:effectLst/>
                <a:latin typeface="Guardian TextSans Web"/>
                <a:hlinkClick r:id="rId3"/>
              </a:rPr>
              <a:t>Figure 1</a:t>
            </a:r>
            <a:r>
              <a:rPr lang="en-US" b="0" i="0" dirty="0">
                <a:solidFill>
                  <a:srgbClr val="333333"/>
                </a:solidFill>
                <a:effectLst/>
                <a:latin typeface="Guardian TextSans Web"/>
              </a:rPr>
              <a:t>. Variability increases when the number of citations is less than 1000, in part because some parts of the initial stages of the analysis require relatively constant periods of time. However, the scatterplot does convey the major time investment required to conduct a meta-analysis.</a:t>
            </a:r>
            <a:endParaRPr lang="en-US" dirty="0"/>
          </a:p>
        </p:txBody>
      </p:sp>
      <p:sp>
        <p:nvSpPr>
          <p:cNvPr id="4" name="Slide Number Placeholder 3"/>
          <p:cNvSpPr>
            <a:spLocks noGrp="1"/>
          </p:cNvSpPr>
          <p:nvPr>
            <p:ph type="sldNum" sz="quarter" idx="5"/>
          </p:nvPr>
        </p:nvSpPr>
        <p:spPr/>
        <p:txBody>
          <a:bodyPr/>
          <a:lstStyle/>
          <a:p>
            <a:fld id="{6E8E74A2-F079-47C4-810A-9805ECA02B73}" type="slidenum">
              <a:rPr lang="en-US" smtClean="0"/>
              <a:t>12</a:t>
            </a:fld>
            <a:endParaRPr lang="en-US"/>
          </a:p>
        </p:txBody>
      </p:sp>
    </p:spTree>
    <p:extLst>
      <p:ext uri="{BB962C8B-B14F-4D97-AF65-F5344CB8AC3E}">
        <p14:creationId xmlns:p14="http://schemas.microsoft.com/office/powerpoint/2010/main" val="416329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https://jamanetwork.com/journals/jama/fullarticle/2682927</a:t>
            </a:r>
          </a:p>
          <a:p>
            <a:endParaRPr lang="en-US" dirty="0"/>
          </a:p>
          <a:p>
            <a:r>
              <a:rPr lang="en-US" b="0" i="0" dirty="0">
                <a:solidFill>
                  <a:srgbClr val="333333"/>
                </a:solidFill>
                <a:effectLst/>
                <a:latin typeface="Guardian TextSans Web"/>
              </a:rPr>
              <a:t>The predicted start-up time is 721 hours (95% confidence interval, 478-964 hours) as can be seen in </a:t>
            </a:r>
            <a:r>
              <a:rPr lang="en-US" b="0" i="0" u="sng" dirty="0">
                <a:solidFill>
                  <a:srgbClr val="000000"/>
                </a:solidFill>
                <a:effectLst/>
                <a:latin typeface="Guardian TextSans Web"/>
                <a:hlinkClick r:id="rId3"/>
              </a:rPr>
              <a:t>Figure 1</a:t>
            </a:r>
            <a:r>
              <a:rPr lang="en-US" b="0" i="0" dirty="0">
                <a:solidFill>
                  <a:srgbClr val="333333"/>
                </a:solidFill>
                <a:effectLst/>
                <a:latin typeface="Guardian TextSans Web"/>
              </a:rPr>
              <a:t>. Variability increases when the number of citations is less than 1000, in part because some parts of the initial stages of the analysis require relatively constant periods of time. However, the scatterplot does convey the major time investment required to conduct a meta-analysis.</a:t>
            </a:r>
            <a:endParaRPr lang="en-US" dirty="0"/>
          </a:p>
        </p:txBody>
      </p:sp>
      <p:sp>
        <p:nvSpPr>
          <p:cNvPr id="4" name="Slide Number Placeholder 3"/>
          <p:cNvSpPr>
            <a:spLocks noGrp="1"/>
          </p:cNvSpPr>
          <p:nvPr>
            <p:ph type="sldNum" sz="quarter" idx="5"/>
          </p:nvPr>
        </p:nvSpPr>
        <p:spPr/>
        <p:txBody>
          <a:bodyPr/>
          <a:lstStyle/>
          <a:p>
            <a:fld id="{6E8E74A2-F079-47C4-810A-9805ECA02B73}" type="slidenum">
              <a:rPr lang="en-US" smtClean="0"/>
              <a:t>15</a:t>
            </a:fld>
            <a:endParaRPr lang="en-US"/>
          </a:p>
        </p:txBody>
      </p:sp>
    </p:spTree>
    <p:extLst>
      <p:ext uri="{BB962C8B-B14F-4D97-AF65-F5344CB8AC3E}">
        <p14:creationId xmlns:p14="http://schemas.microsoft.com/office/powerpoint/2010/main" val="150932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152"/>
            <a:ext cx="7772400" cy="1984248"/>
          </a:xfrm>
        </p:spPr>
        <p:txBody>
          <a:bodyPr/>
          <a:lstStyle/>
          <a:p>
            <a:r>
              <a:rPr lang="en-US" dirty="0"/>
              <a:t>Click to edit Master title style</a:t>
            </a:r>
          </a:p>
        </p:txBody>
      </p:sp>
      <p:sp>
        <p:nvSpPr>
          <p:cNvPr id="3" name="Subtitle 2"/>
          <p:cNvSpPr>
            <a:spLocks noGrp="1"/>
          </p:cNvSpPr>
          <p:nvPr>
            <p:ph type="subTitle" idx="1" hasCustomPrompt="1"/>
          </p:nvPr>
        </p:nvSpPr>
        <p:spPr>
          <a:xfrm>
            <a:off x="228600" y="4191000"/>
            <a:ext cx="6400800" cy="1752600"/>
          </a:xfrm>
        </p:spPr>
        <p:txBody>
          <a:bodyPr>
            <a:normAutofit/>
          </a:bodyPr>
          <a:lstStyle>
            <a:lvl1pPr marL="0" indent="0" algn="l">
              <a:spcBef>
                <a:spcPts val="0"/>
              </a:spcBef>
              <a:buNone/>
              <a:defRPr sz="21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lgn="l">
              <a:spcBef>
                <a:spcPts val="0"/>
              </a:spcBef>
            </a:pPr>
            <a:r>
              <a:rPr lang="en-US" sz="2100" dirty="0">
                <a:latin typeface="Arial" panose="020B0604020202020204" pitchFamily="34" charset="0"/>
                <a:cs typeface="Arial" panose="020B0604020202020204" pitchFamily="34" charset="0"/>
              </a:rPr>
              <a:t>Presentation for:</a:t>
            </a:r>
          </a:p>
          <a:p>
            <a:pPr algn="l">
              <a:spcBef>
                <a:spcPts val="0"/>
              </a:spcBef>
            </a:pPr>
            <a:r>
              <a:rPr lang="en-US" sz="2100" dirty="0">
                <a:latin typeface="Arial" panose="020B0604020202020204" pitchFamily="34" charset="0"/>
                <a:cs typeface="Arial" panose="020B0604020202020204" pitchFamily="34" charset="0"/>
              </a:rPr>
              <a:t>Presented by:</a:t>
            </a:r>
          </a:p>
          <a:p>
            <a:pPr algn="l">
              <a:spcBef>
                <a:spcPts val="0"/>
              </a:spcBef>
            </a:pPr>
            <a:r>
              <a:rPr lang="en-US" sz="2100" dirty="0">
                <a:latin typeface="Arial" panose="020B0604020202020204" pitchFamily="34" charset="0"/>
                <a:cs typeface="Arial" panose="020B0604020202020204" pitchFamily="34" charset="0"/>
              </a:rPr>
              <a:t>Date of briefing:</a:t>
            </a:r>
          </a:p>
          <a:p>
            <a:endParaRPr lang="en-US" dirty="0"/>
          </a:p>
        </p:txBody>
      </p:sp>
      <p:sp>
        <p:nvSpPr>
          <p:cNvPr id="7" name="Slide Number Placeholder 5"/>
          <p:cNvSpPr txBox="1">
            <a:spLocks/>
          </p:cNvSpPr>
          <p:nvPr userDrawn="1"/>
        </p:nvSpPr>
        <p:spPr>
          <a:xfrm>
            <a:off x="6937830" y="6400231"/>
            <a:ext cx="2133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900" smtClean="0">
                <a:solidFill>
                  <a:prstClr val="white"/>
                </a:solidFill>
              </a:rPr>
              <a:pPr/>
              <a:t>‹#›</a:t>
            </a:fld>
            <a:endParaRPr lang="en-US" sz="900" dirty="0">
              <a:solidFill>
                <a:prstClr val="white"/>
              </a:solidFill>
            </a:endParaRPr>
          </a:p>
        </p:txBody>
      </p:sp>
      <p:sp>
        <p:nvSpPr>
          <p:cNvPr id="6" name="Title 1"/>
          <p:cNvSpPr txBox="1">
            <a:spLocks/>
          </p:cNvSpPr>
          <p:nvPr userDrawn="1"/>
        </p:nvSpPr>
        <p:spPr>
          <a:xfrm>
            <a:off x="859971" y="457200"/>
            <a:ext cx="77724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2400" dirty="0"/>
              <a:t>VETERANS HEALTH ADMINISTRATION</a:t>
            </a:r>
          </a:p>
        </p:txBody>
      </p:sp>
      <p:sp>
        <p:nvSpPr>
          <p:cNvPr id="9" name="Footer Placeholder 8"/>
          <p:cNvSpPr>
            <a:spLocks noGrp="1"/>
          </p:cNvSpPr>
          <p:nvPr>
            <p:ph type="ftr" sz="quarter" idx="10"/>
          </p:nvPr>
        </p:nvSpPr>
        <p:spPr/>
        <p:txBody>
          <a:bodyPr/>
          <a:lstStyle/>
          <a:p>
            <a:pPr defTabSz="342900"/>
            <a:r>
              <a:rPr lang="it-IT"/>
              <a:t>Draft - Pre-Decisional Deliberative Document </a:t>
            </a:r>
          </a:p>
          <a:p>
            <a:pPr defTabSz="342900"/>
            <a:r>
              <a:rPr lang="it-IT"/>
              <a:t>Internal VA Use Only</a:t>
            </a:r>
          </a:p>
        </p:txBody>
      </p:sp>
      <p:sp>
        <p:nvSpPr>
          <p:cNvPr id="10" name="Slide Number Placeholder 9"/>
          <p:cNvSpPr>
            <a:spLocks noGrp="1"/>
          </p:cNvSpPr>
          <p:nvPr>
            <p:ph type="sldNum" sz="quarter" idx="11"/>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387733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normAutofit/>
          </a:bodyPr>
          <a:lstStyle>
            <a:lvl1pPr>
              <a:defRPr sz="1800">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838201"/>
            <a:ext cx="8229600" cy="5288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Footer Placeholder 7"/>
          <p:cNvSpPr>
            <a:spLocks noGrp="1"/>
          </p:cNvSpPr>
          <p:nvPr>
            <p:ph type="ftr" sz="quarter" idx="13"/>
          </p:nvPr>
        </p:nvSpPr>
        <p:spPr/>
        <p:txBody>
          <a:bodyPr/>
          <a:lstStyle/>
          <a:p>
            <a:pPr defTabSz="342900"/>
            <a:r>
              <a:rPr lang="it-IT"/>
              <a:t>Draft - Pre-Decisional Deliberative Document </a:t>
            </a:r>
          </a:p>
          <a:p>
            <a:pPr defTabSz="342900"/>
            <a:r>
              <a:rPr lang="it-IT"/>
              <a:t>Internal VA Use Only</a:t>
            </a:r>
          </a:p>
        </p:txBody>
      </p:sp>
    </p:spTree>
    <p:extLst>
      <p:ext uri="{BB962C8B-B14F-4D97-AF65-F5344CB8AC3E}">
        <p14:creationId xmlns:p14="http://schemas.microsoft.com/office/powerpoint/2010/main" val="34913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normAutofit/>
          </a:bodyPr>
          <a:lstStyle>
            <a:lvl1pPr>
              <a:defRPr sz="1800">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Footer Placeholder 2"/>
          <p:cNvSpPr>
            <a:spLocks noGrp="1"/>
          </p:cNvSpPr>
          <p:nvPr>
            <p:ph type="ftr" sz="quarter" idx="13"/>
          </p:nvPr>
        </p:nvSpPr>
        <p:spPr/>
        <p:txBody>
          <a:bodyPr/>
          <a:lstStyle/>
          <a:p>
            <a:pPr defTabSz="342900"/>
            <a:r>
              <a:rPr lang="it-IT"/>
              <a:t>Draft - Pre-Decisional Deliberative Document </a:t>
            </a:r>
          </a:p>
          <a:p>
            <a:pPr defTabSz="342900"/>
            <a:r>
              <a:rPr lang="it-IT"/>
              <a:t>Internal VA Use Only</a:t>
            </a:r>
          </a:p>
        </p:txBody>
      </p:sp>
    </p:spTree>
    <p:extLst>
      <p:ext uri="{BB962C8B-B14F-4D97-AF65-F5344CB8AC3E}">
        <p14:creationId xmlns:p14="http://schemas.microsoft.com/office/powerpoint/2010/main" val="106160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3"/>
          </p:nvPr>
        </p:nvSpPr>
        <p:spPr/>
        <p:txBody>
          <a:bodyPr/>
          <a:lstStyle/>
          <a:p>
            <a:pPr defTabSz="342900"/>
            <a:r>
              <a:rPr lang="it-IT"/>
              <a:t>Draft - Pre-Decisional Deliberative Document </a:t>
            </a:r>
          </a:p>
          <a:p>
            <a:pPr defTabSz="342900"/>
            <a:r>
              <a:rPr lang="it-IT"/>
              <a:t>Internal VA Use Only</a:t>
            </a:r>
          </a:p>
        </p:txBody>
      </p:sp>
    </p:spTree>
    <p:extLst>
      <p:ext uri="{BB962C8B-B14F-4D97-AF65-F5344CB8AC3E}">
        <p14:creationId xmlns:p14="http://schemas.microsoft.com/office/powerpoint/2010/main" val="249815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3"/>
          </p:nvPr>
        </p:nvSpPr>
        <p:spPr/>
        <p:txBody>
          <a:bodyPr/>
          <a:lstStyle/>
          <a:p>
            <a:pPr defTabSz="342900"/>
            <a:r>
              <a:rPr lang="it-IT"/>
              <a:t>Draft - Pre-Decisional Deliberative Document </a:t>
            </a:r>
          </a:p>
          <a:p>
            <a:pPr defTabSz="342900"/>
            <a:r>
              <a:rPr lang="it-IT"/>
              <a:t>Internal VA Use Only</a:t>
            </a:r>
          </a:p>
        </p:txBody>
      </p:sp>
    </p:spTree>
    <p:extLst>
      <p:ext uri="{BB962C8B-B14F-4D97-AF65-F5344CB8AC3E}">
        <p14:creationId xmlns:p14="http://schemas.microsoft.com/office/powerpoint/2010/main" val="35675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1238"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457200" y="1600206"/>
            <a:ext cx="82296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fld id="{D5156B1E-51EE-41F3-8645-6525A0A82DF2}" type="datetime1">
              <a:rPr lang="en-US" smtClean="0"/>
              <a:t>1/23/2024</a:t>
            </a:fld>
            <a:endParaRPr lang="en-US"/>
          </a:p>
        </p:txBody>
      </p:sp>
      <p:sp>
        <p:nvSpPr>
          <p:cNvPr id="5" name="Footer Placeholder 9"/>
          <p:cNvSpPr>
            <a:spLocks noGrp="1"/>
          </p:cNvSpPr>
          <p:nvPr>
            <p:ph type="ftr" sz="quarter" idx="11"/>
          </p:nvPr>
        </p:nvSpPr>
        <p:spPr/>
        <p:txBody>
          <a:bodyPr/>
          <a:lstStyle>
            <a:lvl1pPr>
              <a:defRPr/>
            </a:lvl1pPr>
          </a:lstStyle>
          <a:p>
            <a:endParaRPr lang="en-US"/>
          </a:p>
        </p:txBody>
      </p:sp>
      <p:sp>
        <p:nvSpPr>
          <p:cNvPr id="7" name="Slide Number Placeholder 10"/>
          <p:cNvSpPr>
            <a:spLocks noGrp="1"/>
          </p:cNvSpPr>
          <p:nvPr>
            <p:ph type="sldNum" sz="quarter" idx="12"/>
          </p:nvPr>
        </p:nvSpPr>
        <p:spPr/>
        <p:txBody>
          <a:bodyPr/>
          <a:lstStyle>
            <a:lvl1pPr>
              <a:defRPr/>
            </a:lvl1pPr>
          </a:lstStyle>
          <a:p>
            <a:fld id="{19A9B180-A20E-4533-B74E-CEF54D342790}" type="slidenum">
              <a:rPr lang="en-US" smtClean="0"/>
              <a:t>‹#›</a:t>
            </a:fld>
            <a:endParaRPr lang="en-US"/>
          </a:p>
        </p:txBody>
      </p:sp>
    </p:spTree>
    <p:extLst>
      <p:ext uri="{BB962C8B-B14F-4D97-AF65-F5344CB8AC3E}">
        <p14:creationId xmlns:p14="http://schemas.microsoft.com/office/powerpoint/2010/main" val="232895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31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31"/>
            <a:ext cx="2133600" cy="365125"/>
          </a:xfrm>
          <a:prstGeom prst="rect">
            <a:avLst/>
          </a:prstGeom>
        </p:spPr>
        <p:txBody>
          <a:bodyPr vert="horz" lIns="91440" tIns="45720" rIns="91440" bIns="45720" rtlCol="0" anchor="ctr"/>
          <a:lstStyle>
            <a:lvl1pPr algn="r">
              <a:defRPr sz="900">
                <a:solidFill>
                  <a:schemeClr val="bg1"/>
                </a:solidFill>
              </a:defRPr>
            </a:lvl1p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189958" y="6356443"/>
            <a:ext cx="4101016" cy="365125"/>
          </a:xfrm>
          <a:prstGeom prst="rect">
            <a:avLst/>
          </a:prstGeom>
        </p:spPr>
        <p:txBody>
          <a:bodyPr lIns="91440" tIns="45720" rIns="91440" bIns="45720"/>
          <a:lstStyle>
            <a:lvl1pPr algn="ctr">
              <a:defRPr lang="it-IT" sz="900" kern="1200" dirty="0" smtClean="0">
                <a:solidFill>
                  <a:prstClr val="white"/>
                </a:solidFill>
                <a:latin typeface="+mn-lt"/>
                <a:ea typeface="+mn-ea"/>
                <a:cs typeface="+mn-cs"/>
              </a:defRPr>
            </a:lvl1pPr>
          </a:lstStyle>
          <a:p>
            <a:pPr defTabSz="342900"/>
            <a:r>
              <a:rPr lang="it-IT"/>
              <a:t>Draft - Pre-Decisional Deliberative Document </a:t>
            </a:r>
          </a:p>
          <a:p>
            <a:pPr defTabSz="342900"/>
            <a:r>
              <a:rPr lang="it-IT"/>
              <a:t>Internal VA Use Only</a:t>
            </a:r>
          </a:p>
        </p:txBody>
      </p:sp>
    </p:spTree>
    <p:extLst>
      <p:ext uri="{BB962C8B-B14F-4D97-AF65-F5344CB8AC3E}">
        <p14:creationId xmlns:p14="http://schemas.microsoft.com/office/powerpoint/2010/main" val="3493254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ctr" defTabSz="342900" rtl="0" eaLnBrk="1" latinLnBrk="0" hangingPunct="1">
        <a:spcBef>
          <a:spcPct val="0"/>
        </a:spcBef>
        <a:buNone/>
        <a:defRPr sz="3000" kern="1200">
          <a:solidFill>
            <a:schemeClr val="tx1"/>
          </a:solidFill>
          <a:latin typeface="Arial" pitchFamily="34" charset="0"/>
          <a:ea typeface="+mj-ea"/>
          <a:cs typeface="Arial" pitchFamily="34" charset="0"/>
        </a:defRPr>
      </a:lvl1pPr>
    </p:titleStyle>
    <p:bodyStyle>
      <a:lvl1pPr marL="257175" indent="-257175" algn="l" defTabSz="342900" rtl="0" eaLnBrk="1" latinLnBrk="0" hangingPunct="1">
        <a:spcBef>
          <a:spcPct val="20000"/>
        </a:spcBef>
        <a:buFont typeface="Arial"/>
        <a:buChar char="•"/>
        <a:defRPr sz="1500" kern="1200">
          <a:solidFill>
            <a:schemeClr val="tx1"/>
          </a:solidFill>
          <a:latin typeface="Arial" pitchFamily="34" charset="0"/>
          <a:ea typeface="+mn-ea"/>
          <a:cs typeface="Arial" pitchFamily="34" charset="0"/>
        </a:defRPr>
      </a:lvl1pPr>
      <a:lvl2pPr marL="557213" indent="-214313" algn="l" defTabSz="342900" rtl="0" eaLnBrk="1" latinLnBrk="0" hangingPunct="1">
        <a:spcBef>
          <a:spcPct val="20000"/>
        </a:spcBef>
        <a:buFont typeface="Arial"/>
        <a:buChar char="–"/>
        <a:defRPr sz="1350" kern="1200">
          <a:solidFill>
            <a:schemeClr val="tx1"/>
          </a:solidFill>
          <a:latin typeface="Arial" pitchFamily="34" charset="0"/>
          <a:ea typeface="+mn-ea"/>
          <a:cs typeface="Arial" pitchFamily="34" charset="0"/>
        </a:defRPr>
      </a:lvl2pPr>
      <a:lvl3pPr marL="857250" indent="-171450" algn="l" defTabSz="342900" rtl="0" eaLnBrk="1" latinLnBrk="0" hangingPunct="1">
        <a:spcBef>
          <a:spcPct val="20000"/>
        </a:spcBef>
        <a:buFont typeface="Arial"/>
        <a:buChar char="•"/>
        <a:defRPr sz="1200" kern="1200">
          <a:solidFill>
            <a:schemeClr val="tx1"/>
          </a:solidFill>
          <a:latin typeface="Arial" pitchFamily="34" charset="0"/>
          <a:ea typeface="+mn-ea"/>
          <a:cs typeface="Arial" pitchFamily="34" charset="0"/>
        </a:defRPr>
      </a:lvl3pPr>
      <a:lvl4pPr marL="1200150" indent="-171450" algn="l" defTabSz="342900" rtl="0" eaLnBrk="1" latinLnBrk="0" hangingPunct="1">
        <a:spcBef>
          <a:spcPct val="20000"/>
        </a:spcBef>
        <a:buFont typeface="Arial"/>
        <a:buChar char="–"/>
        <a:defRPr sz="1050" kern="1200">
          <a:solidFill>
            <a:schemeClr val="tx1"/>
          </a:solidFill>
          <a:latin typeface="Arial" pitchFamily="34" charset="0"/>
          <a:ea typeface="+mn-ea"/>
          <a:cs typeface="Arial" pitchFamily="34" charset="0"/>
        </a:defRPr>
      </a:lvl4pPr>
      <a:lvl5pPr marL="1543050" indent="-171450" algn="l" defTabSz="342900" rtl="0" eaLnBrk="1" latinLnBrk="0" hangingPunct="1">
        <a:spcBef>
          <a:spcPct val="20000"/>
        </a:spcBef>
        <a:buFont typeface="Arial"/>
        <a:buChar char="»"/>
        <a:defRPr sz="1050" kern="1200">
          <a:solidFill>
            <a:schemeClr val="tx1"/>
          </a:solidFill>
          <a:latin typeface="Arial" pitchFamily="34" charset="0"/>
          <a:ea typeface="+mn-ea"/>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sv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oleObject" Target="file:///C:\Users\VHAEASFALVOM\OneDrive%20-%20Department%20of%20Veterans%20Affairs\FALVO%20-%20FILES\HOME\HOME-LEAP\2847_good.html" TargetMode="External"/><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5.emf"/><Relationship Id="rId5" Type="http://schemas.openxmlformats.org/officeDocument/2006/relationships/oleObject" Target="../embeddings/oleObject1.bin"/><Relationship Id="rId4" Type="http://schemas.openxmlformats.org/officeDocument/2006/relationships/image" Target="../media/image4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SUS">
            <a:extLst>
              <a:ext uri="{FF2B5EF4-FFF2-40B4-BE49-F238E27FC236}">
                <a16:creationId xmlns:a16="http://schemas.microsoft.com/office/drawing/2014/main" id="{F35570CB-EC7A-C20A-EC69-2095019DF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87" y="461482"/>
            <a:ext cx="1654160" cy="34564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1">
            <a:extLst>
              <a:ext uri="{FF2B5EF4-FFF2-40B4-BE49-F238E27FC236}">
                <a16:creationId xmlns:a16="http://schemas.microsoft.com/office/drawing/2014/main" id="{D4832BA1-28D1-B7F0-4409-3B1C60C1AB28}"/>
              </a:ext>
            </a:extLst>
          </p:cNvPr>
          <p:cNvSpPr txBox="1"/>
          <p:nvPr/>
        </p:nvSpPr>
        <p:spPr>
          <a:xfrm>
            <a:off x="2206305" y="291248"/>
            <a:ext cx="6837027" cy="58477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65000"/>
                    <a:lumOff val="35000"/>
                  </a:schemeClr>
                </a:solidFill>
                <a:effectLst/>
                <a:uLnTx/>
                <a:uFillTx/>
                <a:latin typeface="Arial"/>
                <a:cs typeface="Arial"/>
              </a:rPr>
              <a:t>VA Health Outcomes Military </a:t>
            </a:r>
            <a:r>
              <a:rPr lang="en-US" sz="1600" b="1" dirty="0">
                <a:solidFill>
                  <a:schemeClr val="tx1">
                    <a:lumMod val="65000"/>
                    <a:lumOff val="35000"/>
                  </a:schemeClr>
                </a:solidFill>
                <a:latin typeface="Arial"/>
                <a:cs typeface="Arial"/>
              </a:rPr>
              <a:t>Exposure</a:t>
            </a:r>
            <a:r>
              <a:rPr kumimoji="0" lang="en-US" sz="1600" b="1" i="0" u="none" strike="noStrike" kern="1200" cap="none" spc="0" normalizeH="0" baseline="0" noProof="0" dirty="0">
                <a:ln>
                  <a:noFill/>
                </a:ln>
                <a:solidFill>
                  <a:schemeClr val="tx1">
                    <a:lumMod val="65000"/>
                    <a:lumOff val="35000"/>
                  </a:schemeClr>
                </a:solidFill>
                <a:effectLst/>
                <a:uLnTx/>
                <a:uFillTx/>
                <a:latin typeface="Arial"/>
                <a:cs typeface="Arial"/>
              </a:rPr>
              <a:t> (HOME): Updates on PACT Act and Other Military Environmental Exposures Research</a:t>
            </a:r>
            <a:endParaRPr kumimoji="0" lang="en-US" sz="1600" b="0" i="0" u="none" strike="noStrike" kern="1200" cap="none" spc="0" normalizeH="0" baseline="0" noProof="0" dirty="0">
              <a:ln>
                <a:noFill/>
              </a:ln>
              <a:solidFill>
                <a:schemeClr val="tx1">
                  <a:lumMod val="65000"/>
                  <a:lumOff val="35000"/>
                </a:schemeClr>
              </a:solidFill>
              <a:effectLst/>
              <a:uLnTx/>
              <a:uFillTx/>
              <a:latin typeface="Arial"/>
              <a:cs typeface="Arial"/>
            </a:endParaRPr>
          </a:p>
        </p:txBody>
      </p:sp>
      <p:sp>
        <p:nvSpPr>
          <p:cNvPr id="9" name="CuadroTexto 4">
            <a:extLst>
              <a:ext uri="{FF2B5EF4-FFF2-40B4-BE49-F238E27FC236}">
                <a16:creationId xmlns:a16="http://schemas.microsoft.com/office/drawing/2014/main" id="{748FA071-643E-088E-5D27-7B863624A265}"/>
              </a:ext>
            </a:extLst>
          </p:cNvPr>
          <p:cNvSpPr txBox="1"/>
          <p:nvPr/>
        </p:nvSpPr>
        <p:spPr>
          <a:xfrm>
            <a:off x="859153" y="3948570"/>
            <a:ext cx="7425689"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Michael J. Falvo,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Co-Director, VHA Airborne Hazards and Burn Pits Center of Excellence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Associate Professor, Rutgers New Jersey Medical School</a:t>
            </a:r>
          </a:p>
        </p:txBody>
      </p:sp>
      <p:grpSp>
        <p:nvGrpSpPr>
          <p:cNvPr id="12" name="Group 11">
            <a:extLst>
              <a:ext uri="{FF2B5EF4-FFF2-40B4-BE49-F238E27FC236}">
                <a16:creationId xmlns:a16="http://schemas.microsoft.com/office/drawing/2014/main" id="{36630EF1-CD4C-AD52-8113-F76B68A462E6}"/>
              </a:ext>
            </a:extLst>
          </p:cNvPr>
          <p:cNvGrpSpPr/>
          <p:nvPr/>
        </p:nvGrpSpPr>
        <p:grpSpPr>
          <a:xfrm>
            <a:off x="2682643" y="5195556"/>
            <a:ext cx="3778715" cy="546651"/>
            <a:chOff x="2840199" y="5195556"/>
            <a:chExt cx="3778715" cy="546651"/>
          </a:xfrm>
        </p:grpSpPr>
        <p:pic>
          <p:nvPicPr>
            <p:cNvPr id="6" name="Imagen 9">
              <a:extLst>
                <a:ext uri="{FF2B5EF4-FFF2-40B4-BE49-F238E27FC236}">
                  <a16:creationId xmlns:a16="http://schemas.microsoft.com/office/drawing/2014/main" id="{0BBE435E-E5A4-7064-39A2-228CDF29C31F}"/>
                </a:ext>
              </a:extLst>
            </p:cNvPr>
            <p:cNvPicPr>
              <a:picLocks noChangeAspect="1"/>
            </p:cNvPicPr>
            <p:nvPr/>
          </p:nvPicPr>
          <p:blipFill>
            <a:blip r:embed="rId3"/>
            <a:stretch>
              <a:fillRect/>
            </a:stretch>
          </p:blipFill>
          <p:spPr>
            <a:xfrm>
              <a:off x="2840199" y="5195556"/>
              <a:ext cx="1731801" cy="546651"/>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BC28A990-237C-C846-FD33-8C85D428BA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1211" y="5195556"/>
              <a:ext cx="1567703" cy="464808"/>
            </a:xfrm>
            <a:prstGeom prst="rect">
              <a:avLst/>
            </a:prstGeom>
          </p:spPr>
        </p:pic>
      </p:grpSp>
      <p:sp>
        <p:nvSpPr>
          <p:cNvPr id="11" name="CuadroTexto 1">
            <a:extLst>
              <a:ext uri="{FF2B5EF4-FFF2-40B4-BE49-F238E27FC236}">
                <a16:creationId xmlns:a16="http://schemas.microsoft.com/office/drawing/2014/main" id="{A7AAFFC4-A69C-E185-8D9B-605B6E211439}"/>
              </a:ext>
            </a:extLst>
          </p:cNvPr>
          <p:cNvSpPr txBox="1"/>
          <p:nvPr/>
        </p:nvSpPr>
        <p:spPr>
          <a:xfrm>
            <a:off x="282221" y="1674674"/>
            <a:ext cx="8579555" cy="1754326"/>
          </a:xfrm>
          <a:prstGeom prst="rect">
            <a:avLst/>
          </a:prstGeom>
          <a:solidFill>
            <a:schemeClr val="tx2">
              <a:lumMod val="75000"/>
            </a:schemeClr>
          </a:solidFill>
          <a:ln>
            <a:solidFill>
              <a:schemeClr val="bg1">
                <a:lumMod val="50000"/>
              </a:schemeClr>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a:cs typeface="Arial"/>
              </a:rPr>
              <a:t>Health Outcomes Military Exposure Living Evidence Analysis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Arial"/>
                <a:cs typeface="Arial"/>
              </a:rPr>
              <a:t>(HOME-LEAP)</a:t>
            </a:r>
            <a:endParaRPr kumimoji="0" lang="en-US" sz="3600" b="0" i="0" u="none" strike="noStrike" kern="1200" cap="none" spc="0" normalizeH="0" baseline="0" noProof="0" dirty="0">
              <a:ln>
                <a:noFill/>
              </a:ln>
              <a:solidFill>
                <a:schemeClr val="bg1"/>
              </a:solidFill>
              <a:effectLst/>
              <a:uLnTx/>
              <a:uFillTx/>
              <a:latin typeface="Arial"/>
              <a:cs typeface="Arial"/>
            </a:endParaRPr>
          </a:p>
        </p:txBody>
      </p:sp>
    </p:spTree>
    <p:extLst>
      <p:ext uri="{BB962C8B-B14F-4D97-AF65-F5344CB8AC3E}">
        <p14:creationId xmlns:p14="http://schemas.microsoft.com/office/powerpoint/2010/main" val="134746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9848043-ED3B-7223-5812-740A52726C89}"/>
              </a:ext>
            </a:extLst>
          </p:cNvPr>
          <p:cNvGrpSpPr/>
          <p:nvPr/>
        </p:nvGrpSpPr>
        <p:grpSpPr>
          <a:xfrm>
            <a:off x="264613" y="762000"/>
            <a:ext cx="8481423" cy="2884065"/>
            <a:chOff x="253605" y="1923800"/>
            <a:chExt cx="8481423" cy="2884065"/>
          </a:xfrm>
        </p:grpSpPr>
        <p:pic>
          <p:nvPicPr>
            <p:cNvPr id="3" name="Graphic 2" descr="Programmer female with solid fill">
              <a:extLst>
                <a:ext uri="{FF2B5EF4-FFF2-40B4-BE49-F238E27FC236}">
                  <a16:creationId xmlns:a16="http://schemas.microsoft.com/office/drawing/2014/main" id="{DAF64E49-E47F-012B-38A8-0C35632038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018" y="2281150"/>
              <a:ext cx="685800" cy="704627"/>
            </a:xfrm>
            <a:prstGeom prst="rect">
              <a:avLst/>
            </a:prstGeom>
          </p:spPr>
        </p:pic>
        <p:grpSp>
          <p:nvGrpSpPr>
            <p:cNvPr id="4" name="Group 3">
              <a:extLst>
                <a:ext uri="{FF2B5EF4-FFF2-40B4-BE49-F238E27FC236}">
                  <a16:creationId xmlns:a16="http://schemas.microsoft.com/office/drawing/2014/main" id="{7C800B8A-F019-6775-C34D-E3A08B2AFADC}"/>
                </a:ext>
              </a:extLst>
            </p:cNvPr>
            <p:cNvGrpSpPr/>
            <p:nvPr/>
          </p:nvGrpSpPr>
          <p:grpSpPr>
            <a:xfrm>
              <a:off x="3467995" y="2300358"/>
              <a:ext cx="2208011" cy="879774"/>
              <a:chOff x="5638800" y="2971252"/>
              <a:chExt cx="2944014" cy="1141690"/>
            </a:xfrm>
            <a:solidFill>
              <a:schemeClr val="accent2">
                <a:lumMod val="50000"/>
              </a:schemeClr>
            </a:solidFill>
          </p:grpSpPr>
          <p:pic>
            <p:nvPicPr>
              <p:cNvPr id="5" name="Graphic 4" descr="Programmer male with solid fill">
                <a:extLst>
                  <a:ext uri="{FF2B5EF4-FFF2-40B4-BE49-F238E27FC236}">
                    <a16:creationId xmlns:a16="http://schemas.microsoft.com/office/drawing/2014/main" id="{741D18D0-93B4-DEDA-80A8-EE72EA39D2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2971800"/>
                <a:ext cx="570297" cy="570297"/>
              </a:xfrm>
              <a:prstGeom prst="rect">
                <a:avLst/>
              </a:prstGeom>
            </p:spPr>
          </p:pic>
          <p:pic>
            <p:nvPicPr>
              <p:cNvPr id="6" name="Graphic 5" descr="Programmer female with solid fill">
                <a:extLst>
                  <a:ext uri="{FF2B5EF4-FFF2-40B4-BE49-F238E27FC236}">
                    <a16:creationId xmlns:a16="http://schemas.microsoft.com/office/drawing/2014/main" id="{5A30D164-5802-2AB4-CE48-EE9DBAA279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28625" y="2971800"/>
                <a:ext cx="570845" cy="570845"/>
              </a:xfrm>
              <a:prstGeom prst="rect">
                <a:avLst/>
              </a:prstGeom>
            </p:spPr>
          </p:pic>
          <p:pic>
            <p:nvPicPr>
              <p:cNvPr id="7" name="Graphic 6" descr="Programmer male with solid fill">
                <a:extLst>
                  <a:ext uri="{FF2B5EF4-FFF2-40B4-BE49-F238E27FC236}">
                    <a16:creationId xmlns:a16="http://schemas.microsoft.com/office/drawing/2014/main" id="{CEF8D4B8-C7B6-7BAA-DCFC-3596ACE6FD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3542097"/>
                <a:ext cx="570297" cy="570297"/>
              </a:xfrm>
              <a:prstGeom prst="rect">
                <a:avLst/>
              </a:prstGeom>
            </p:spPr>
          </p:pic>
          <p:pic>
            <p:nvPicPr>
              <p:cNvPr id="8" name="Graphic 7" descr="Programmer female with solid fill">
                <a:extLst>
                  <a:ext uri="{FF2B5EF4-FFF2-40B4-BE49-F238E27FC236}">
                    <a16:creationId xmlns:a16="http://schemas.microsoft.com/office/drawing/2014/main" id="{AE6E5F61-E672-9C12-DCEE-BB3A6F3FD3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28625" y="3542097"/>
                <a:ext cx="570845" cy="570845"/>
              </a:xfrm>
              <a:prstGeom prst="rect">
                <a:avLst/>
              </a:prstGeom>
            </p:spPr>
          </p:pic>
          <p:pic>
            <p:nvPicPr>
              <p:cNvPr id="9" name="Graphic 8" descr="Programmer male with solid fill">
                <a:extLst>
                  <a:ext uri="{FF2B5EF4-FFF2-40B4-BE49-F238E27FC236}">
                    <a16:creationId xmlns:a16="http://schemas.microsoft.com/office/drawing/2014/main" id="{77B1102C-6713-50C0-E372-D23004F9B0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0472" y="2971252"/>
                <a:ext cx="570297" cy="570297"/>
              </a:xfrm>
              <a:prstGeom prst="rect">
                <a:avLst/>
              </a:prstGeom>
            </p:spPr>
          </p:pic>
          <p:pic>
            <p:nvPicPr>
              <p:cNvPr id="10" name="Graphic 9" descr="Programmer female with solid fill">
                <a:extLst>
                  <a:ext uri="{FF2B5EF4-FFF2-40B4-BE49-F238E27FC236}">
                    <a16:creationId xmlns:a16="http://schemas.microsoft.com/office/drawing/2014/main" id="{1BCBA61B-2E09-D528-E340-23018518A2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70297" y="2971252"/>
                <a:ext cx="570845" cy="570845"/>
              </a:xfrm>
              <a:prstGeom prst="rect">
                <a:avLst/>
              </a:prstGeom>
            </p:spPr>
          </p:pic>
          <p:pic>
            <p:nvPicPr>
              <p:cNvPr id="11" name="Graphic 10" descr="Programmer male with solid fill">
                <a:extLst>
                  <a:ext uri="{FF2B5EF4-FFF2-40B4-BE49-F238E27FC236}">
                    <a16:creationId xmlns:a16="http://schemas.microsoft.com/office/drawing/2014/main" id="{FCD48DC9-1E9D-0233-01BB-B35D1DC937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0472" y="3541549"/>
                <a:ext cx="570297" cy="570297"/>
              </a:xfrm>
              <a:prstGeom prst="rect">
                <a:avLst/>
              </a:prstGeom>
            </p:spPr>
          </p:pic>
          <p:pic>
            <p:nvPicPr>
              <p:cNvPr id="12" name="Graphic 11" descr="Programmer female with solid fill">
                <a:extLst>
                  <a:ext uri="{FF2B5EF4-FFF2-40B4-BE49-F238E27FC236}">
                    <a16:creationId xmlns:a16="http://schemas.microsoft.com/office/drawing/2014/main" id="{0D6934EA-DFBA-914D-4942-E3B48B381C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70297" y="3541549"/>
                <a:ext cx="570845" cy="570845"/>
              </a:xfrm>
              <a:prstGeom prst="rect">
                <a:avLst/>
              </a:prstGeom>
            </p:spPr>
          </p:pic>
          <p:pic>
            <p:nvPicPr>
              <p:cNvPr id="13" name="Graphic 12" descr="Programmer male with solid fill">
                <a:extLst>
                  <a:ext uri="{FF2B5EF4-FFF2-40B4-BE49-F238E27FC236}">
                    <a16:creationId xmlns:a16="http://schemas.microsoft.com/office/drawing/2014/main" id="{9AF82ABC-5865-20E0-BD7E-0693B9327A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2144" y="2971252"/>
                <a:ext cx="570297" cy="570297"/>
              </a:xfrm>
              <a:prstGeom prst="rect">
                <a:avLst/>
              </a:prstGeom>
            </p:spPr>
          </p:pic>
          <p:pic>
            <p:nvPicPr>
              <p:cNvPr id="14" name="Graphic 13" descr="Programmer female with solid fill">
                <a:extLst>
                  <a:ext uri="{FF2B5EF4-FFF2-40B4-BE49-F238E27FC236}">
                    <a16:creationId xmlns:a16="http://schemas.microsoft.com/office/drawing/2014/main" id="{C775F7AE-BF1E-81FF-5475-EE3432CF17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11969" y="2971252"/>
                <a:ext cx="570845" cy="570845"/>
              </a:xfrm>
              <a:prstGeom prst="rect">
                <a:avLst/>
              </a:prstGeom>
            </p:spPr>
          </p:pic>
          <p:pic>
            <p:nvPicPr>
              <p:cNvPr id="15" name="Graphic 14" descr="Programmer male with solid fill">
                <a:extLst>
                  <a:ext uri="{FF2B5EF4-FFF2-40B4-BE49-F238E27FC236}">
                    <a16:creationId xmlns:a16="http://schemas.microsoft.com/office/drawing/2014/main" id="{1BCDDE56-54D7-F138-CC85-F341FA99D6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2144" y="3541549"/>
                <a:ext cx="570297" cy="570297"/>
              </a:xfrm>
              <a:prstGeom prst="rect">
                <a:avLst/>
              </a:prstGeom>
            </p:spPr>
          </p:pic>
          <p:pic>
            <p:nvPicPr>
              <p:cNvPr id="16" name="Graphic 15" descr="Programmer female with solid fill">
                <a:extLst>
                  <a:ext uri="{FF2B5EF4-FFF2-40B4-BE49-F238E27FC236}">
                    <a16:creationId xmlns:a16="http://schemas.microsoft.com/office/drawing/2014/main" id="{538941E4-DCD7-0A64-AD91-6CF2027056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11969" y="3541549"/>
                <a:ext cx="570845" cy="570845"/>
              </a:xfrm>
              <a:prstGeom prst="rect">
                <a:avLst/>
              </a:prstGeom>
            </p:spPr>
          </p:pic>
        </p:grpSp>
        <p:grpSp>
          <p:nvGrpSpPr>
            <p:cNvPr id="17" name="Group 16">
              <a:extLst>
                <a:ext uri="{FF2B5EF4-FFF2-40B4-BE49-F238E27FC236}">
                  <a16:creationId xmlns:a16="http://schemas.microsoft.com/office/drawing/2014/main" id="{35EEFEE6-3A6C-BD37-D5D2-C340BAEC5E2E}"/>
                </a:ext>
              </a:extLst>
            </p:cNvPr>
            <p:cNvGrpSpPr/>
            <p:nvPr/>
          </p:nvGrpSpPr>
          <p:grpSpPr>
            <a:xfrm>
              <a:off x="1531265" y="2123200"/>
              <a:ext cx="1337903" cy="1363542"/>
              <a:chOff x="2031613" y="1771703"/>
              <a:chExt cx="1783870" cy="1769480"/>
            </a:xfrm>
            <a:solidFill>
              <a:schemeClr val="accent1">
                <a:lumMod val="75000"/>
              </a:schemeClr>
            </a:solidFill>
          </p:grpSpPr>
          <p:pic>
            <p:nvPicPr>
              <p:cNvPr id="18" name="Graphic 17" descr="Doctor male with solid fill">
                <a:extLst>
                  <a:ext uri="{FF2B5EF4-FFF2-40B4-BE49-F238E27FC236}">
                    <a16:creationId xmlns:a16="http://schemas.microsoft.com/office/drawing/2014/main" id="{DA493D55-BAF4-575B-D23D-CD2CF2BA61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31613" y="2626783"/>
                <a:ext cx="914400" cy="914400"/>
              </a:xfrm>
              <a:prstGeom prst="rect">
                <a:avLst/>
              </a:prstGeom>
            </p:spPr>
          </p:pic>
          <p:pic>
            <p:nvPicPr>
              <p:cNvPr id="19" name="Graphic 18" descr="Doctor female with solid fill">
                <a:extLst>
                  <a:ext uri="{FF2B5EF4-FFF2-40B4-BE49-F238E27FC236}">
                    <a16:creationId xmlns:a16="http://schemas.microsoft.com/office/drawing/2014/main" id="{5D121116-FBD1-0886-37ED-2529D8FABD1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79716" y="1771703"/>
                <a:ext cx="914400" cy="914400"/>
              </a:xfrm>
              <a:prstGeom prst="rect">
                <a:avLst/>
              </a:prstGeom>
            </p:spPr>
          </p:pic>
          <p:pic>
            <p:nvPicPr>
              <p:cNvPr id="20" name="Graphic 19" descr="Scientist male with solid fill">
                <a:extLst>
                  <a:ext uri="{FF2B5EF4-FFF2-40B4-BE49-F238E27FC236}">
                    <a16:creationId xmlns:a16="http://schemas.microsoft.com/office/drawing/2014/main" id="{85C53B8E-E358-195D-F20C-ECAAEE5250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01083" y="1771703"/>
                <a:ext cx="914400" cy="914400"/>
              </a:xfrm>
              <a:prstGeom prst="rect">
                <a:avLst/>
              </a:prstGeom>
            </p:spPr>
          </p:pic>
          <p:pic>
            <p:nvPicPr>
              <p:cNvPr id="21" name="Graphic 20" descr="Scientist female with solid fill">
                <a:extLst>
                  <a:ext uri="{FF2B5EF4-FFF2-40B4-BE49-F238E27FC236}">
                    <a16:creationId xmlns:a16="http://schemas.microsoft.com/office/drawing/2014/main" id="{39249207-3033-A82F-6732-027BB4BFDEC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78152" y="2626783"/>
                <a:ext cx="914400" cy="914400"/>
              </a:xfrm>
              <a:prstGeom prst="rect">
                <a:avLst/>
              </a:prstGeom>
            </p:spPr>
          </p:pic>
        </p:grpSp>
        <p:grpSp>
          <p:nvGrpSpPr>
            <p:cNvPr id="22" name="Group 21">
              <a:extLst>
                <a:ext uri="{FF2B5EF4-FFF2-40B4-BE49-F238E27FC236}">
                  <a16:creationId xmlns:a16="http://schemas.microsoft.com/office/drawing/2014/main" id="{BA39C3DD-24C1-80A9-8532-16B4EC7E3C6C}"/>
                </a:ext>
              </a:extLst>
            </p:cNvPr>
            <p:cNvGrpSpPr/>
            <p:nvPr/>
          </p:nvGrpSpPr>
          <p:grpSpPr>
            <a:xfrm>
              <a:off x="7947765" y="1923800"/>
              <a:ext cx="685800" cy="1414289"/>
              <a:chOff x="10659977" y="406544"/>
              <a:chExt cx="914400" cy="1885719"/>
            </a:xfrm>
            <a:solidFill>
              <a:srgbClr val="7030A0"/>
            </a:solidFill>
          </p:grpSpPr>
          <p:pic>
            <p:nvPicPr>
              <p:cNvPr id="23" name="Graphic 22" descr="Scatterplot with solid fill">
                <a:extLst>
                  <a:ext uri="{FF2B5EF4-FFF2-40B4-BE49-F238E27FC236}">
                    <a16:creationId xmlns:a16="http://schemas.microsoft.com/office/drawing/2014/main" id="{DEC51921-FABF-BC7A-2078-4DD42450532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659977" y="1352762"/>
                <a:ext cx="914400" cy="939501"/>
              </a:xfrm>
              <a:prstGeom prst="rect">
                <a:avLst/>
              </a:prstGeom>
            </p:spPr>
          </p:pic>
          <p:pic>
            <p:nvPicPr>
              <p:cNvPr id="24" name="Graphic 23" descr="Internet with solid fill">
                <a:extLst>
                  <a:ext uri="{FF2B5EF4-FFF2-40B4-BE49-F238E27FC236}">
                    <a16:creationId xmlns:a16="http://schemas.microsoft.com/office/drawing/2014/main" id="{0FF77D57-6BFB-588A-D30C-86D7F423922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659977" y="406544"/>
                <a:ext cx="914400" cy="939501"/>
              </a:xfrm>
              <a:prstGeom prst="rect">
                <a:avLst/>
              </a:prstGeom>
            </p:spPr>
          </p:pic>
        </p:grpSp>
        <p:grpSp>
          <p:nvGrpSpPr>
            <p:cNvPr id="25" name="Group 24">
              <a:extLst>
                <a:ext uri="{FF2B5EF4-FFF2-40B4-BE49-F238E27FC236}">
                  <a16:creationId xmlns:a16="http://schemas.microsoft.com/office/drawing/2014/main" id="{3773F61E-C184-F5AA-4496-870DDDB627B2}"/>
                </a:ext>
              </a:extLst>
            </p:cNvPr>
            <p:cNvGrpSpPr/>
            <p:nvPr/>
          </p:nvGrpSpPr>
          <p:grpSpPr>
            <a:xfrm>
              <a:off x="6095777" y="2100344"/>
              <a:ext cx="1337903" cy="1363542"/>
              <a:chOff x="2031613" y="1771703"/>
              <a:chExt cx="1783870" cy="1769480"/>
            </a:xfrm>
            <a:solidFill>
              <a:schemeClr val="accent4">
                <a:lumMod val="50000"/>
              </a:schemeClr>
            </a:solidFill>
          </p:grpSpPr>
          <p:pic>
            <p:nvPicPr>
              <p:cNvPr id="26" name="Graphic 25" descr="Doctor male with solid fill">
                <a:extLst>
                  <a:ext uri="{FF2B5EF4-FFF2-40B4-BE49-F238E27FC236}">
                    <a16:creationId xmlns:a16="http://schemas.microsoft.com/office/drawing/2014/main" id="{FCACE907-C949-A605-CBB0-534189DC3A9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031613" y="2626783"/>
                <a:ext cx="914400" cy="914400"/>
              </a:xfrm>
              <a:prstGeom prst="rect">
                <a:avLst/>
              </a:prstGeom>
            </p:spPr>
          </p:pic>
          <p:pic>
            <p:nvPicPr>
              <p:cNvPr id="27" name="Graphic 26" descr="Doctor female with solid fill">
                <a:extLst>
                  <a:ext uri="{FF2B5EF4-FFF2-40B4-BE49-F238E27FC236}">
                    <a16:creationId xmlns:a16="http://schemas.microsoft.com/office/drawing/2014/main" id="{C6A87630-2D43-96F3-DEBB-8F189D13058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079716" y="1771703"/>
                <a:ext cx="914400" cy="914400"/>
              </a:xfrm>
              <a:prstGeom prst="rect">
                <a:avLst/>
              </a:prstGeom>
            </p:spPr>
          </p:pic>
          <p:pic>
            <p:nvPicPr>
              <p:cNvPr id="28" name="Graphic 27" descr="Scientist male with solid fill">
                <a:extLst>
                  <a:ext uri="{FF2B5EF4-FFF2-40B4-BE49-F238E27FC236}">
                    <a16:creationId xmlns:a16="http://schemas.microsoft.com/office/drawing/2014/main" id="{ECEA2EF8-829A-EE02-0BF9-6635B51D25F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901083" y="1771703"/>
                <a:ext cx="914400" cy="914400"/>
              </a:xfrm>
              <a:prstGeom prst="rect">
                <a:avLst/>
              </a:prstGeom>
            </p:spPr>
          </p:pic>
          <p:pic>
            <p:nvPicPr>
              <p:cNvPr id="29" name="Graphic 28" descr="Scientist female with solid fill">
                <a:extLst>
                  <a:ext uri="{FF2B5EF4-FFF2-40B4-BE49-F238E27FC236}">
                    <a16:creationId xmlns:a16="http://schemas.microsoft.com/office/drawing/2014/main" id="{3B033C00-7439-8616-97F9-57C5A273123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878152" y="2626783"/>
                <a:ext cx="914400" cy="914400"/>
              </a:xfrm>
              <a:prstGeom prst="rect">
                <a:avLst/>
              </a:prstGeom>
            </p:spPr>
          </p:pic>
        </p:grpSp>
        <p:sp>
          <p:nvSpPr>
            <p:cNvPr id="30" name="TextBox 29">
              <a:extLst>
                <a:ext uri="{FF2B5EF4-FFF2-40B4-BE49-F238E27FC236}">
                  <a16:creationId xmlns:a16="http://schemas.microsoft.com/office/drawing/2014/main" id="{82D5FE7F-D79D-8E47-99A3-410A29496A7C}"/>
                </a:ext>
              </a:extLst>
            </p:cNvPr>
            <p:cNvSpPr txBox="1"/>
            <p:nvPr/>
          </p:nvSpPr>
          <p:spPr>
            <a:xfrm>
              <a:off x="253605" y="4438533"/>
              <a:ext cx="1003611" cy="369332"/>
            </a:xfrm>
            <a:prstGeom prst="rect">
              <a:avLst/>
            </a:prstGeom>
            <a:noFill/>
          </p:spPr>
          <p:txBody>
            <a:bodyPr wrap="square" rtlCol="0">
              <a:spAutoFit/>
            </a:bodyPr>
            <a:lstStyle/>
            <a:p>
              <a:pPr algn="ctr"/>
              <a:r>
                <a:rPr lang="en-US" b="1" dirty="0">
                  <a:solidFill>
                    <a:srgbClr val="008000"/>
                  </a:solidFill>
                  <a:latin typeface="Arial" panose="020B0604020202020204" pitchFamily="34" charset="0"/>
                  <a:cs typeface="Arial" panose="020B0604020202020204" pitchFamily="34" charset="0"/>
                </a:rPr>
                <a:t>Identify</a:t>
              </a:r>
            </a:p>
          </p:txBody>
        </p:sp>
        <p:sp>
          <p:nvSpPr>
            <p:cNvPr id="31" name="TextBox 30">
              <a:extLst>
                <a:ext uri="{FF2B5EF4-FFF2-40B4-BE49-F238E27FC236}">
                  <a16:creationId xmlns:a16="http://schemas.microsoft.com/office/drawing/2014/main" id="{3E981069-6717-CD1C-F4D5-DB6576A3056A}"/>
                </a:ext>
              </a:extLst>
            </p:cNvPr>
            <p:cNvSpPr txBox="1"/>
            <p:nvPr/>
          </p:nvSpPr>
          <p:spPr>
            <a:xfrm>
              <a:off x="1715994" y="4426985"/>
              <a:ext cx="1003610" cy="369332"/>
            </a:xfrm>
            <a:prstGeom prst="rect">
              <a:avLst/>
            </a:prstGeom>
            <a:noFill/>
          </p:spPr>
          <p:txBody>
            <a:bodyPr wrap="square" rtlCol="0">
              <a:spAutoFit/>
            </a:bodyPr>
            <a:lstStyle/>
            <a:p>
              <a:pPr algn="ctr"/>
              <a:r>
                <a:rPr lang="en-US" b="1" dirty="0">
                  <a:solidFill>
                    <a:schemeClr val="accent3">
                      <a:lumMod val="50000"/>
                    </a:schemeClr>
                  </a:solidFill>
                  <a:latin typeface="Arial" panose="020B0604020202020204" pitchFamily="34" charset="0"/>
                  <a:cs typeface="Arial" panose="020B0604020202020204" pitchFamily="34" charset="0"/>
                </a:rPr>
                <a:t>Screen</a:t>
              </a:r>
            </a:p>
          </p:txBody>
        </p:sp>
        <p:sp>
          <p:nvSpPr>
            <p:cNvPr id="32" name="TextBox 31">
              <a:extLst>
                <a:ext uri="{FF2B5EF4-FFF2-40B4-BE49-F238E27FC236}">
                  <a16:creationId xmlns:a16="http://schemas.microsoft.com/office/drawing/2014/main" id="{83CABDFC-3DA0-BC9B-9A6C-DC14C20E0A08}"/>
                </a:ext>
              </a:extLst>
            </p:cNvPr>
            <p:cNvSpPr txBox="1"/>
            <p:nvPr/>
          </p:nvSpPr>
          <p:spPr>
            <a:xfrm>
              <a:off x="4127636" y="4438533"/>
              <a:ext cx="1003609" cy="369332"/>
            </a:xfrm>
            <a:prstGeom prst="rect">
              <a:avLst/>
            </a:prstGeom>
            <a:noFill/>
          </p:spPr>
          <p:txBody>
            <a:bodyPr wrap="square" rtlCol="0">
              <a:spAutoFit/>
            </a:bodyPr>
            <a:lstStyle/>
            <a:p>
              <a:pPr algn="ctr"/>
              <a:r>
                <a:rPr lang="en-US" b="1" dirty="0">
                  <a:solidFill>
                    <a:schemeClr val="accent2">
                      <a:lumMod val="50000"/>
                    </a:schemeClr>
                  </a:solidFill>
                  <a:latin typeface="Arial" panose="020B0604020202020204" pitchFamily="34" charset="0"/>
                  <a:cs typeface="Arial" panose="020B0604020202020204" pitchFamily="34" charset="0"/>
                </a:rPr>
                <a:t>Extract</a:t>
              </a:r>
            </a:p>
          </p:txBody>
        </p:sp>
        <p:cxnSp>
          <p:nvCxnSpPr>
            <p:cNvPr id="33" name="Straight Connector 32">
              <a:extLst>
                <a:ext uri="{FF2B5EF4-FFF2-40B4-BE49-F238E27FC236}">
                  <a16:creationId xmlns:a16="http://schemas.microsoft.com/office/drawing/2014/main" id="{CAFAC5D2-CBD8-73FD-9B7E-FC837E933535}"/>
                </a:ext>
              </a:extLst>
            </p:cNvPr>
            <p:cNvCxnSpPr>
              <a:cxnSpLocks/>
            </p:cNvCxnSpPr>
            <p:nvPr/>
          </p:nvCxnSpPr>
          <p:spPr>
            <a:xfrm>
              <a:off x="713918" y="3004827"/>
              <a:ext cx="0" cy="1452756"/>
            </a:xfrm>
            <a:prstGeom prst="line">
              <a:avLst/>
            </a:prstGeom>
            <a:ln w="38100">
              <a:solidFill>
                <a:srgbClr val="008000"/>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927BBEB-FC85-AD8B-64C8-EC8C645AD6DE}"/>
                </a:ext>
              </a:extLst>
            </p:cNvPr>
            <p:cNvCxnSpPr>
              <a:cxnSpLocks/>
              <a:endCxn id="31" idx="0"/>
            </p:cNvCxnSpPr>
            <p:nvPr/>
          </p:nvCxnSpPr>
          <p:spPr>
            <a:xfrm>
              <a:off x="2217065" y="3619175"/>
              <a:ext cx="734" cy="807810"/>
            </a:xfrm>
            <a:prstGeom prst="line">
              <a:avLst/>
            </a:prstGeom>
            <a:ln w="3810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6F8830-B520-8794-9BEE-4C128C417DD2}"/>
                </a:ext>
              </a:extLst>
            </p:cNvPr>
            <p:cNvCxnSpPr>
              <a:cxnSpLocks/>
            </p:cNvCxnSpPr>
            <p:nvPr/>
          </p:nvCxnSpPr>
          <p:spPr>
            <a:xfrm flipH="1">
              <a:off x="4572000" y="3237698"/>
              <a:ext cx="0" cy="1200835"/>
            </a:xfrm>
            <a:prstGeom prst="line">
              <a:avLst/>
            </a:prstGeom>
            <a:ln w="381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52B1F20-31DC-D7F1-B8EF-B4A56F37A032}"/>
                </a:ext>
              </a:extLst>
            </p:cNvPr>
            <p:cNvSpPr txBox="1"/>
            <p:nvPr/>
          </p:nvSpPr>
          <p:spPr>
            <a:xfrm>
              <a:off x="6088840" y="4438533"/>
              <a:ext cx="1396606" cy="369332"/>
            </a:xfrm>
            <a:prstGeom prst="rect">
              <a:avLst/>
            </a:prstGeom>
            <a:noFill/>
          </p:spPr>
          <p:txBody>
            <a:bodyPr wrap="square" rtlCol="0">
              <a:spAutoFit/>
            </a:bodyPr>
            <a:lstStyle/>
            <a:p>
              <a:pPr algn="ctr"/>
              <a:r>
                <a:rPr lang="en-US" b="1" dirty="0">
                  <a:solidFill>
                    <a:schemeClr val="accent4">
                      <a:lumMod val="50000"/>
                    </a:schemeClr>
                  </a:solidFill>
                  <a:latin typeface="Arial" panose="020B0604020202020204" pitchFamily="34" charset="0"/>
                  <a:cs typeface="Arial" panose="020B0604020202020204" pitchFamily="34" charset="0"/>
                </a:rPr>
                <a:t>Synthesize</a:t>
              </a:r>
            </a:p>
          </p:txBody>
        </p:sp>
        <p:cxnSp>
          <p:nvCxnSpPr>
            <p:cNvPr id="37" name="Straight Connector 36">
              <a:extLst>
                <a:ext uri="{FF2B5EF4-FFF2-40B4-BE49-F238E27FC236}">
                  <a16:creationId xmlns:a16="http://schemas.microsoft.com/office/drawing/2014/main" id="{C86D70F9-2F8A-8F62-0470-76AD7EFD2BE0}"/>
                </a:ext>
              </a:extLst>
            </p:cNvPr>
            <p:cNvCxnSpPr>
              <a:cxnSpLocks/>
              <a:endCxn id="36" idx="0"/>
            </p:cNvCxnSpPr>
            <p:nvPr/>
          </p:nvCxnSpPr>
          <p:spPr>
            <a:xfrm>
              <a:off x="6781578" y="3564544"/>
              <a:ext cx="0" cy="873989"/>
            </a:xfrm>
            <a:prstGeom prst="line">
              <a:avLst/>
            </a:prstGeom>
            <a:ln w="3810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4596758-0719-2A9B-4799-05FF0FB0836D}"/>
                </a:ext>
              </a:extLst>
            </p:cNvPr>
            <p:cNvSpPr txBox="1"/>
            <p:nvPr/>
          </p:nvSpPr>
          <p:spPr>
            <a:xfrm>
              <a:off x="7846302" y="4438532"/>
              <a:ext cx="888726" cy="369332"/>
            </a:xfrm>
            <a:prstGeom prst="rect">
              <a:avLst/>
            </a:prstGeom>
            <a:noFill/>
          </p:spPr>
          <p:txBody>
            <a:bodyPr wrap="square" rtlCol="0">
              <a:spAutoFit/>
            </a:bodyPr>
            <a:lstStyle/>
            <a:p>
              <a:pPr algn="ctr"/>
              <a:r>
                <a:rPr lang="en-US" b="1" dirty="0">
                  <a:solidFill>
                    <a:srgbClr val="7030A0"/>
                  </a:solidFill>
                  <a:latin typeface="Arial" panose="020B0604020202020204" pitchFamily="34" charset="0"/>
                  <a:cs typeface="Arial" panose="020B0604020202020204" pitchFamily="34" charset="0"/>
                </a:rPr>
                <a:t>Share</a:t>
              </a:r>
            </a:p>
          </p:txBody>
        </p:sp>
        <p:cxnSp>
          <p:nvCxnSpPr>
            <p:cNvPr id="39" name="Straight Connector 38">
              <a:extLst>
                <a:ext uri="{FF2B5EF4-FFF2-40B4-BE49-F238E27FC236}">
                  <a16:creationId xmlns:a16="http://schemas.microsoft.com/office/drawing/2014/main" id="{AE225787-B94A-6CA6-528F-BEDDA3040F6B}"/>
                </a:ext>
              </a:extLst>
            </p:cNvPr>
            <p:cNvCxnSpPr>
              <a:cxnSpLocks/>
              <a:endCxn id="38" idx="0"/>
            </p:cNvCxnSpPr>
            <p:nvPr/>
          </p:nvCxnSpPr>
          <p:spPr>
            <a:xfrm>
              <a:off x="8290665" y="3378151"/>
              <a:ext cx="0" cy="1060381"/>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pic>
          <p:nvPicPr>
            <p:cNvPr id="40" name="Graphic 39" descr="Transfer outline">
              <a:extLst>
                <a:ext uri="{FF2B5EF4-FFF2-40B4-BE49-F238E27FC236}">
                  <a16:creationId xmlns:a16="http://schemas.microsoft.com/office/drawing/2014/main" id="{CDF53863-0CA3-E344-1223-FA931C41D41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42994" y="3619737"/>
              <a:ext cx="685800" cy="685800"/>
            </a:xfrm>
            <a:prstGeom prst="rect">
              <a:avLst/>
            </a:prstGeom>
          </p:spPr>
        </p:pic>
        <p:pic>
          <p:nvPicPr>
            <p:cNvPr id="41" name="Graphic 40" descr="Transfer outline">
              <a:extLst>
                <a:ext uri="{FF2B5EF4-FFF2-40B4-BE49-F238E27FC236}">
                  <a16:creationId xmlns:a16="http://schemas.microsoft.com/office/drawing/2014/main" id="{7137055C-8BEF-4B71-E9E9-983DDDEE957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077814" y="3619737"/>
              <a:ext cx="685800" cy="685800"/>
            </a:xfrm>
            <a:prstGeom prst="rect">
              <a:avLst/>
            </a:prstGeom>
          </p:spPr>
        </p:pic>
        <p:pic>
          <p:nvPicPr>
            <p:cNvPr id="42" name="Graphic 41" descr="Transfer outline">
              <a:extLst>
                <a:ext uri="{FF2B5EF4-FFF2-40B4-BE49-F238E27FC236}">
                  <a16:creationId xmlns:a16="http://schemas.microsoft.com/office/drawing/2014/main" id="{656F89E6-8A26-0CCF-28BB-E20689A2F61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403040" y="3619175"/>
              <a:ext cx="685800" cy="685800"/>
            </a:xfrm>
            <a:prstGeom prst="rect">
              <a:avLst/>
            </a:prstGeom>
          </p:spPr>
        </p:pic>
        <p:pic>
          <p:nvPicPr>
            <p:cNvPr id="43" name="Graphic 42" descr="Transfer outline">
              <a:extLst>
                <a:ext uri="{FF2B5EF4-FFF2-40B4-BE49-F238E27FC236}">
                  <a16:creationId xmlns:a16="http://schemas.microsoft.com/office/drawing/2014/main" id="{C2402F18-6F69-3CCA-93B2-F464607FC38E}"/>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296255" y="3648762"/>
              <a:ext cx="685800" cy="685800"/>
            </a:xfrm>
            <a:prstGeom prst="rect">
              <a:avLst/>
            </a:prstGeom>
          </p:spPr>
        </p:pic>
      </p:grpSp>
      <p:sp>
        <p:nvSpPr>
          <p:cNvPr id="2" name="Title 1">
            <a:extLst>
              <a:ext uri="{FF2B5EF4-FFF2-40B4-BE49-F238E27FC236}">
                <a16:creationId xmlns:a16="http://schemas.microsoft.com/office/drawing/2014/main" id="{8AC6FD4F-9F0C-2914-3553-554F6A911436}"/>
              </a:ext>
            </a:extLst>
          </p:cNvPr>
          <p:cNvSpPr>
            <a:spLocks noGrp="1"/>
          </p:cNvSpPr>
          <p:nvPr>
            <p:ph type="title"/>
          </p:nvPr>
        </p:nvSpPr>
        <p:spPr/>
        <p:txBody>
          <a:bodyPr/>
          <a:lstStyle/>
          <a:p>
            <a:r>
              <a:rPr lang="en-US" dirty="0"/>
              <a:t>HOME-LEAP Schematic</a:t>
            </a:r>
          </a:p>
        </p:txBody>
      </p:sp>
      <p:sp>
        <p:nvSpPr>
          <p:cNvPr id="47" name="Content Placeholder 3">
            <a:extLst>
              <a:ext uri="{FF2B5EF4-FFF2-40B4-BE49-F238E27FC236}">
                <a16:creationId xmlns:a16="http://schemas.microsoft.com/office/drawing/2014/main" id="{24C219D4-36AA-8BFE-9832-51A91B78BB76}"/>
              </a:ext>
            </a:extLst>
          </p:cNvPr>
          <p:cNvSpPr txBox="1">
            <a:spLocks/>
          </p:cNvSpPr>
          <p:nvPr/>
        </p:nvSpPr>
        <p:spPr>
          <a:xfrm>
            <a:off x="381631" y="4193098"/>
            <a:ext cx="8462697" cy="2398202"/>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rgbClr val="008000"/>
                </a:solidFill>
                <a:latin typeface="Arial" panose="020B0604020202020204" pitchFamily="34" charset="0"/>
                <a:cs typeface="Arial" panose="020B0604020202020204" pitchFamily="34" charset="0"/>
              </a:rPr>
              <a:t>Develop and refine search criteria based on system of questions</a:t>
            </a:r>
          </a:p>
          <a:p>
            <a:r>
              <a:rPr lang="en-US" sz="2100" dirty="0">
                <a:solidFill>
                  <a:schemeClr val="accent3">
                    <a:lumMod val="50000"/>
                  </a:schemeClr>
                </a:solidFill>
                <a:latin typeface="Arial" panose="020B0604020202020204" pitchFamily="34" charset="0"/>
                <a:cs typeface="Arial" panose="020B0604020202020204" pitchFamily="34" charset="0"/>
              </a:rPr>
              <a:t>Screen and triage articles (enhanced by machine learning)</a:t>
            </a:r>
          </a:p>
          <a:p>
            <a:r>
              <a:rPr lang="en-US" sz="2100" dirty="0">
                <a:solidFill>
                  <a:schemeClr val="tx2">
                    <a:lumMod val="50000"/>
                  </a:schemeClr>
                </a:solidFill>
                <a:latin typeface="Arial" panose="020B0604020202020204" pitchFamily="34" charset="0"/>
                <a:cs typeface="Arial" panose="020B0604020202020204" pitchFamily="34" charset="0"/>
              </a:rPr>
              <a:t>Extract data from article, assess risk of bias</a:t>
            </a:r>
          </a:p>
          <a:p>
            <a:r>
              <a:rPr lang="en-US" sz="2100" dirty="0">
                <a:solidFill>
                  <a:schemeClr val="accent4">
                    <a:lumMod val="50000"/>
                  </a:schemeClr>
                </a:solidFill>
                <a:latin typeface="Arial" panose="020B0604020202020204" pitchFamily="34" charset="0"/>
                <a:cs typeface="Arial" panose="020B0604020202020204" pitchFamily="34" charset="0"/>
              </a:rPr>
              <a:t>Evaluate strength of evidence for each question and across levels</a:t>
            </a:r>
          </a:p>
          <a:p>
            <a:r>
              <a:rPr lang="en-US" sz="2100" dirty="0">
                <a:solidFill>
                  <a:srgbClr val="7030A0"/>
                </a:solidFill>
                <a:latin typeface="Arial" panose="020B0604020202020204" pitchFamily="34" charset="0"/>
                <a:cs typeface="Arial" panose="020B0604020202020204" pitchFamily="34" charset="0"/>
              </a:rPr>
              <a:t>Perform meta-analyses, publish evidence maps</a:t>
            </a:r>
          </a:p>
          <a:p>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05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1F549-EDEF-FA1C-7CA8-C24BC97121A6}"/>
              </a:ext>
            </a:extLst>
          </p:cNvPr>
          <p:cNvSpPr>
            <a:spLocks noGrp="1"/>
          </p:cNvSpPr>
          <p:nvPr>
            <p:ph type="title"/>
          </p:nvPr>
        </p:nvSpPr>
        <p:spPr/>
        <p:txBody>
          <a:bodyPr/>
          <a:lstStyle/>
          <a:p>
            <a:r>
              <a:rPr lang="en-US" dirty="0"/>
              <a:t>System of Questions to Provide a Weight of Evidence</a:t>
            </a:r>
          </a:p>
        </p:txBody>
      </p:sp>
      <p:pic>
        <p:nvPicPr>
          <p:cNvPr id="5" name="Picture 4" descr="A diagram of a research paper&#10;&#10;Description automatically generated with medium confidence">
            <a:extLst>
              <a:ext uri="{FF2B5EF4-FFF2-40B4-BE49-F238E27FC236}">
                <a16:creationId xmlns:a16="http://schemas.microsoft.com/office/drawing/2014/main" id="{D1362FCC-DBA1-FC6F-3B46-40A67158A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809624"/>
            <a:ext cx="7886700" cy="5915025"/>
          </a:xfrm>
          <a:prstGeom prst="rect">
            <a:avLst/>
          </a:prstGeom>
        </p:spPr>
      </p:pic>
    </p:spTree>
    <p:extLst>
      <p:ext uri="{BB962C8B-B14F-4D97-AF65-F5344CB8AC3E}">
        <p14:creationId xmlns:p14="http://schemas.microsoft.com/office/powerpoint/2010/main" val="304172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CB369A-39F5-BBFF-18B4-CF1C1F5FE321}"/>
              </a:ext>
            </a:extLst>
          </p:cNvPr>
          <p:cNvSpPr txBox="1"/>
          <p:nvPr/>
        </p:nvSpPr>
        <p:spPr>
          <a:xfrm>
            <a:off x="467400" y="4416255"/>
            <a:ext cx="2947595" cy="646331"/>
          </a:xfrm>
          <a:prstGeom prst="rect">
            <a:avLst/>
          </a:prstGeom>
          <a:solidFill>
            <a:schemeClr val="accent2">
              <a:lumMod val="50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dirty="0">
                <a:latin typeface="Arial" panose="020B0604020202020204" pitchFamily="34" charset="0"/>
                <a:cs typeface="Arial" panose="020B0604020202020204" pitchFamily="34" charset="0"/>
              </a:rPr>
              <a:t>Identify research relevant </a:t>
            </a:r>
            <a:r>
              <a:rPr lang="en-US" i="1" dirty="0">
                <a:latin typeface="Arial" panose="020B0604020202020204" pitchFamily="34" charset="0"/>
                <a:cs typeface="Arial" panose="020B0604020202020204" pitchFamily="34" charset="0"/>
              </a:rPr>
              <a:t>for each question</a:t>
            </a:r>
          </a:p>
        </p:txBody>
      </p:sp>
      <p:sp>
        <p:nvSpPr>
          <p:cNvPr id="6" name="TextBox 5">
            <a:extLst>
              <a:ext uri="{FF2B5EF4-FFF2-40B4-BE49-F238E27FC236}">
                <a16:creationId xmlns:a16="http://schemas.microsoft.com/office/drawing/2014/main" id="{670ACB1F-B3C4-2442-841B-A0D83F5A8DA9}"/>
              </a:ext>
            </a:extLst>
          </p:cNvPr>
          <p:cNvSpPr txBox="1"/>
          <p:nvPr/>
        </p:nvSpPr>
        <p:spPr>
          <a:xfrm>
            <a:off x="5119521" y="619591"/>
            <a:ext cx="3678999" cy="646331"/>
          </a:xfrm>
          <a:prstGeom prst="rect">
            <a:avLst/>
          </a:prstGeom>
          <a:solidFill>
            <a:schemeClr val="accent2">
              <a:lumMod val="50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i="1" dirty="0">
                <a:latin typeface="Arial" panose="020B0604020202020204" pitchFamily="34" charset="0"/>
                <a:cs typeface="Arial" panose="020B0604020202020204" pitchFamily="34" charset="0"/>
              </a:rPr>
              <a:t>For each article</a:t>
            </a:r>
            <a:r>
              <a:rPr lang="en-US" dirty="0">
                <a:latin typeface="Arial" panose="020B0604020202020204" pitchFamily="34" charset="0"/>
                <a:cs typeface="Arial" panose="020B0604020202020204" pitchFamily="34" charset="0"/>
              </a:rPr>
              <a:t>: extract data and evaluate </a:t>
            </a:r>
            <a:r>
              <a:rPr lang="en-US" b="1" dirty="0">
                <a:latin typeface="Arial" panose="020B0604020202020204" pitchFamily="34" charset="0"/>
                <a:cs typeface="Arial" panose="020B0604020202020204" pitchFamily="34" charset="0"/>
              </a:rPr>
              <a:t>Risk of Bias</a:t>
            </a:r>
          </a:p>
        </p:txBody>
      </p:sp>
      <p:sp>
        <p:nvSpPr>
          <p:cNvPr id="7" name="TextBox 6">
            <a:extLst>
              <a:ext uri="{FF2B5EF4-FFF2-40B4-BE49-F238E27FC236}">
                <a16:creationId xmlns:a16="http://schemas.microsoft.com/office/drawing/2014/main" id="{0245ADBC-6FA7-19EA-425B-1242F5314106}"/>
              </a:ext>
            </a:extLst>
          </p:cNvPr>
          <p:cNvSpPr txBox="1"/>
          <p:nvPr/>
        </p:nvSpPr>
        <p:spPr>
          <a:xfrm>
            <a:off x="5119520" y="1759818"/>
            <a:ext cx="3678999" cy="646331"/>
          </a:xfrm>
          <a:prstGeom prst="rect">
            <a:avLst/>
          </a:prstGeom>
          <a:solidFill>
            <a:schemeClr val="accent2">
              <a:lumMod val="50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a:latin typeface="Arial" panose="020B0604020202020204" pitchFamily="34" charset="0"/>
                <a:cs typeface="Arial" panose="020B0604020202020204" pitchFamily="34" charset="0"/>
              </a:rPr>
              <a:t>Synthesize the data </a:t>
            </a:r>
            <a:r>
              <a:rPr lang="en-US" i="1">
                <a:latin typeface="Arial" panose="020B0604020202020204" pitchFamily="34" charset="0"/>
                <a:cs typeface="Arial" panose="020B0604020202020204" pitchFamily="34" charset="0"/>
              </a:rPr>
              <a:t>for each question </a:t>
            </a:r>
            <a:r>
              <a:rPr lang="en-US">
                <a:latin typeface="Arial" panose="020B0604020202020204" pitchFamily="34" charset="0"/>
                <a:cs typeface="Arial" panose="020B0604020202020204" pitchFamily="34" charset="0"/>
              </a:rPr>
              <a:t>and draw a </a:t>
            </a:r>
            <a:r>
              <a:rPr lang="en-US" b="1">
                <a:latin typeface="Arial" panose="020B0604020202020204" pitchFamily="34" charset="0"/>
                <a:cs typeface="Arial" panose="020B0604020202020204" pitchFamily="34" charset="0"/>
              </a:rPr>
              <a:t>conclusion</a:t>
            </a:r>
          </a:p>
        </p:txBody>
      </p:sp>
      <p:sp>
        <p:nvSpPr>
          <p:cNvPr id="8" name="TextBox 7">
            <a:extLst>
              <a:ext uri="{FF2B5EF4-FFF2-40B4-BE49-F238E27FC236}">
                <a16:creationId xmlns:a16="http://schemas.microsoft.com/office/drawing/2014/main" id="{065FA014-0D05-50DC-BFCA-10A73727F319}"/>
              </a:ext>
            </a:extLst>
          </p:cNvPr>
          <p:cNvSpPr txBox="1"/>
          <p:nvPr/>
        </p:nvSpPr>
        <p:spPr>
          <a:xfrm>
            <a:off x="5119520" y="2853876"/>
            <a:ext cx="3678999" cy="646331"/>
          </a:xfrm>
          <a:prstGeom prst="rect">
            <a:avLst/>
          </a:prstGeom>
          <a:solidFill>
            <a:schemeClr val="accent2">
              <a:lumMod val="50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a:latin typeface="Arial" panose="020B0604020202020204" pitchFamily="34" charset="0"/>
                <a:cs typeface="Arial" panose="020B0604020202020204" pitchFamily="34" charset="0"/>
              </a:rPr>
              <a:t>Evaluate the </a:t>
            </a:r>
            <a:r>
              <a:rPr lang="en-US" b="1">
                <a:latin typeface="Arial" panose="020B0604020202020204" pitchFamily="34" charset="0"/>
                <a:cs typeface="Arial" panose="020B0604020202020204" pitchFamily="34" charset="0"/>
              </a:rPr>
              <a:t>Strength of Evidence </a:t>
            </a:r>
            <a:r>
              <a:rPr lang="en-US" i="1">
                <a:latin typeface="Arial" panose="020B0604020202020204" pitchFamily="34" charset="0"/>
                <a:cs typeface="Arial" panose="020B0604020202020204" pitchFamily="34" charset="0"/>
              </a:rPr>
              <a:t>for each conclusion</a:t>
            </a:r>
          </a:p>
        </p:txBody>
      </p:sp>
      <p:sp>
        <p:nvSpPr>
          <p:cNvPr id="9" name="TextBox 8">
            <a:extLst>
              <a:ext uri="{FF2B5EF4-FFF2-40B4-BE49-F238E27FC236}">
                <a16:creationId xmlns:a16="http://schemas.microsoft.com/office/drawing/2014/main" id="{A29F8C40-0D16-0CCE-2E47-3643666B8BE1}"/>
              </a:ext>
            </a:extLst>
          </p:cNvPr>
          <p:cNvSpPr txBox="1"/>
          <p:nvPr/>
        </p:nvSpPr>
        <p:spPr>
          <a:xfrm>
            <a:off x="4491765" y="4230966"/>
            <a:ext cx="2947595" cy="923330"/>
          </a:xfrm>
          <a:prstGeom prst="rect">
            <a:avLst/>
          </a:prstGeom>
          <a:solidFill>
            <a:schemeClr val="accent2">
              <a:lumMod val="50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dirty="0">
                <a:latin typeface="Arial" panose="020B0604020202020204" pitchFamily="34" charset="0"/>
                <a:cs typeface="Arial" panose="020B0604020202020204" pitchFamily="34" charset="0"/>
              </a:rPr>
              <a:t>Do the same </a:t>
            </a:r>
            <a:r>
              <a:rPr lang="en-US" i="1" dirty="0">
                <a:latin typeface="Arial" panose="020B0604020202020204" pitchFamily="34" charset="0"/>
                <a:cs typeface="Arial" panose="020B0604020202020204" pitchFamily="34" charset="0"/>
              </a:rPr>
              <a:t>for all questions </a:t>
            </a:r>
            <a:r>
              <a:rPr lang="en-US" dirty="0">
                <a:latin typeface="Arial" panose="020B0604020202020204" pitchFamily="34" charset="0"/>
                <a:cs typeface="Arial" panose="020B0604020202020204" pitchFamily="34" charset="0"/>
              </a:rPr>
              <a:t>in </a:t>
            </a:r>
            <a:r>
              <a:rPr lang="en-US" b="1" dirty="0">
                <a:latin typeface="Arial" panose="020B0604020202020204" pitchFamily="34" charset="0"/>
                <a:cs typeface="Arial" panose="020B0604020202020204" pitchFamily="34" charset="0"/>
              </a:rPr>
              <a:t>all Evidence Streams</a:t>
            </a:r>
          </a:p>
        </p:txBody>
      </p:sp>
      <p:sp>
        <p:nvSpPr>
          <p:cNvPr id="10" name="TextBox 9">
            <a:extLst>
              <a:ext uri="{FF2B5EF4-FFF2-40B4-BE49-F238E27FC236}">
                <a16:creationId xmlns:a16="http://schemas.microsoft.com/office/drawing/2014/main" id="{9997073F-1468-6E0D-8901-99A6A23A3E43}"/>
              </a:ext>
            </a:extLst>
          </p:cNvPr>
          <p:cNvSpPr txBox="1"/>
          <p:nvPr/>
        </p:nvSpPr>
        <p:spPr>
          <a:xfrm>
            <a:off x="4449183" y="5612497"/>
            <a:ext cx="4066161" cy="646331"/>
          </a:xfrm>
          <a:prstGeom prst="rect">
            <a:avLst/>
          </a:prstGeom>
          <a:solidFill>
            <a:srgbClr val="008000"/>
          </a:solidFill>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en-US">
                <a:latin typeface="Arial" panose="020B0604020202020204" pitchFamily="34" charset="0"/>
                <a:cs typeface="Arial" panose="020B0604020202020204" pitchFamily="34" charset="0"/>
              </a:rPr>
              <a:t>Draw a conclusion and evaluate the total </a:t>
            </a:r>
            <a:r>
              <a:rPr lang="en-US" b="1">
                <a:latin typeface="Arial" panose="020B0604020202020204" pitchFamily="34" charset="0"/>
                <a:cs typeface="Arial" panose="020B0604020202020204" pitchFamily="34" charset="0"/>
              </a:rPr>
              <a:t>Weight of Evidence</a:t>
            </a:r>
          </a:p>
        </p:txBody>
      </p:sp>
      <p:cxnSp>
        <p:nvCxnSpPr>
          <p:cNvPr id="13" name="Straight Arrow Connector 12">
            <a:extLst>
              <a:ext uri="{FF2B5EF4-FFF2-40B4-BE49-F238E27FC236}">
                <a16:creationId xmlns:a16="http://schemas.microsoft.com/office/drawing/2014/main" id="{2C4BD2F7-7FFD-D77C-62F0-DC548E0A8D5A}"/>
              </a:ext>
            </a:extLst>
          </p:cNvPr>
          <p:cNvCxnSpPr>
            <a:cxnSpLocks/>
            <a:stCxn id="6" idx="2"/>
            <a:endCxn id="7" idx="0"/>
          </p:cNvCxnSpPr>
          <p:nvPr/>
        </p:nvCxnSpPr>
        <p:spPr>
          <a:xfrm flipH="1">
            <a:off x="6959020" y="1265922"/>
            <a:ext cx="1" cy="493896"/>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F939496-AB96-8D4B-518E-95392E9E0899}"/>
              </a:ext>
            </a:extLst>
          </p:cNvPr>
          <p:cNvCxnSpPr>
            <a:cxnSpLocks/>
            <a:stCxn id="7" idx="2"/>
            <a:endCxn id="8" idx="0"/>
          </p:cNvCxnSpPr>
          <p:nvPr/>
        </p:nvCxnSpPr>
        <p:spPr>
          <a:xfrm>
            <a:off x="6959020" y="2406149"/>
            <a:ext cx="0" cy="447727"/>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263A998-DA64-144C-E940-DC7D45BFDF10}"/>
              </a:ext>
            </a:extLst>
          </p:cNvPr>
          <p:cNvCxnSpPr>
            <a:cxnSpLocks/>
          </p:cNvCxnSpPr>
          <p:nvPr/>
        </p:nvCxnSpPr>
        <p:spPr>
          <a:xfrm>
            <a:off x="6990506" y="5154296"/>
            <a:ext cx="0" cy="444305"/>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016EBED-234A-972D-714A-B86A41AB26DE}"/>
              </a:ext>
            </a:extLst>
          </p:cNvPr>
          <p:cNvSpPr txBox="1"/>
          <p:nvPr/>
        </p:nvSpPr>
        <p:spPr>
          <a:xfrm>
            <a:off x="345480" y="652880"/>
            <a:ext cx="3191434" cy="3231654"/>
          </a:xfrm>
          <a:prstGeom prst="rect">
            <a:avLst/>
          </a:prstGeom>
          <a:solidFill>
            <a:srgbClr val="FF7C80"/>
          </a:solidFill>
        </p:spPr>
        <p:txBody>
          <a:bodyPr wrap="square">
            <a:spAutoFit/>
          </a:bodyPr>
          <a:lstStyle/>
          <a:p>
            <a:pPr algn="ctr" rtl="0">
              <a:spcBef>
                <a:spcPts val="0"/>
              </a:spcBef>
              <a:spcAft>
                <a:spcPts val="0"/>
              </a:spcAft>
            </a:pPr>
            <a:r>
              <a:rPr lang="en-US" sz="1200" b="1" i="0" u="none" strike="noStrike" dirty="0">
                <a:solidFill>
                  <a:srgbClr val="000000"/>
                </a:solidFill>
                <a:effectLst/>
                <a:latin typeface="Arial" panose="020B0604020202020204" pitchFamily="34" charset="0"/>
                <a:cs typeface="Arial" panose="020B0604020202020204" pitchFamily="34" charset="0"/>
              </a:rPr>
              <a:t>Level 4 (Military research):</a:t>
            </a:r>
            <a:endParaRPr lang="en-US" sz="1200" b="0" dirty="0">
              <a:effectLst/>
              <a:latin typeface="Arial" panose="020B0604020202020204" pitchFamily="34" charset="0"/>
              <a:cs typeface="Arial" panose="020B0604020202020204" pitchFamily="34" charset="0"/>
            </a:endParaRP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cs typeface="Arial" panose="020B0604020202020204" pitchFamily="34" charset="0"/>
              </a:rPr>
              <a:t>Is there evidence of increased respiratory complaints </a:t>
            </a:r>
            <a:r>
              <a:rPr lang="en-US" sz="1200" b="0" i="1" u="none" strike="noStrike" dirty="0">
                <a:solidFill>
                  <a:srgbClr val="000000"/>
                </a:solidFill>
                <a:effectLst/>
                <a:latin typeface="Arial" panose="020B0604020202020204" pitchFamily="34" charset="0"/>
                <a:cs typeface="Arial" panose="020B0604020202020204" pitchFamily="34" charset="0"/>
              </a:rPr>
              <a:t>following </a:t>
            </a:r>
            <a:r>
              <a:rPr lang="en-US" sz="1200" b="0" i="0" u="none" strike="noStrike" dirty="0">
                <a:solidFill>
                  <a:srgbClr val="000000"/>
                </a:solidFill>
                <a:effectLst/>
                <a:latin typeface="Arial" panose="020B0604020202020204" pitchFamily="34" charset="0"/>
                <a:cs typeface="Arial" panose="020B0604020202020204" pitchFamily="34" charset="0"/>
              </a:rPr>
              <a:t>deployment compared to pre-deployment?</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cs typeface="Arial" panose="020B0604020202020204" pitchFamily="34" charset="0"/>
              </a:rPr>
              <a:t>Are deployers more likely to complain of respiratory problems than non-deployers?</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cs typeface="Arial" panose="020B0604020202020204" pitchFamily="34" charset="0"/>
              </a:rPr>
              <a:t>Are known pathogens confirmed to be present in the lungs of deployers  with the condition of interest?</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cs typeface="Arial" panose="020B0604020202020204" pitchFamily="34" charset="0"/>
              </a:rPr>
              <a:t>Are the lungs of deployers seeking treatment for respiratory complaints </a:t>
            </a:r>
            <a:r>
              <a:rPr lang="en-US" sz="1200" b="0" i="0" u="none" strike="noStrike" dirty="0" err="1">
                <a:solidFill>
                  <a:srgbClr val="000000"/>
                </a:solidFill>
                <a:effectLst/>
                <a:latin typeface="Arial" panose="020B0604020202020204" pitchFamily="34" charset="0"/>
                <a:cs typeface="Arial" panose="020B0604020202020204" pitchFamily="34" charset="0"/>
              </a:rPr>
              <a:t>histopathologically</a:t>
            </a:r>
            <a:r>
              <a:rPr lang="en-US" sz="1200" b="0" i="0" u="none" strike="noStrike" dirty="0">
                <a:solidFill>
                  <a:srgbClr val="000000"/>
                </a:solidFill>
                <a:effectLst/>
                <a:latin typeface="Arial" panose="020B0604020202020204" pitchFamily="34" charset="0"/>
                <a:cs typeface="Arial" panose="020B0604020202020204" pitchFamily="34" charset="0"/>
              </a:rPr>
              <a:t> distinct from: (4a) Healthy individuals? (4b) Non-deployed military?</a:t>
            </a:r>
          </a:p>
          <a:p>
            <a:pPr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cs typeface="Arial" panose="020B0604020202020204" pitchFamily="34" charset="0"/>
              </a:rPr>
              <a:t>Are deployers diagnosed with ILDs at a different rate than military non-deployed military?</a:t>
            </a:r>
          </a:p>
        </p:txBody>
      </p:sp>
      <p:pic>
        <p:nvPicPr>
          <p:cNvPr id="41" name="Picture 40" descr="A diagram of a research paper&#10;&#10;Description automatically generated with medium confidence">
            <a:extLst>
              <a:ext uri="{FF2B5EF4-FFF2-40B4-BE49-F238E27FC236}">
                <a16:creationId xmlns:a16="http://schemas.microsoft.com/office/drawing/2014/main" id="{D2DAFE74-3FDC-172B-3993-725C45079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760" y="4218887"/>
            <a:ext cx="1247212" cy="935409"/>
          </a:xfrm>
          <a:prstGeom prst="rect">
            <a:avLst/>
          </a:prstGeom>
        </p:spPr>
      </p:pic>
      <p:cxnSp>
        <p:nvCxnSpPr>
          <p:cNvPr id="46" name="Straight Arrow Connector 45">
            <a:extLst>
              <a:ext uri="{FF2B5EF4-FFF2-40B4-BE49-F238E27FC236}">
                <a16:creationId xmlns:a16="http://schemas.microsoft.com/office/drawing/2014/main" id="{E04F99DA-58DB-BA4A-A176-558F5595FB71}"/>
              </a:ext>
            </a:extLst>
          </p:cNvPr>
          <p:cNvCxnSpPr>
            <a:cxnSpLocks/>
          </p:cNvCxnSpPr>
          <p:nvPr/>
        </p:nvCxnSpPr>
        <p:spPr>
          <a:xfrm>
            <a:off x="6959019" y="3551998"/>
            <a:ext cx="1" cy="665072"/>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73A891D-B0DC-9B89-5F3B-A084FFF2947E}"/>
              </a:ext>
            </a:extLst>
          </p:cNvPr>
          <p:cNvCxnSpPr>
            <a:cxnSpLocks/>
          </p:cNvCxnSpPr>
          <p:nvPr/>
        </p:nvCxnSpPr>
        <p:spPr>
          <a:xfrm>
            <a:off x="1914525" y="3884534"/>
            <a:ext cx="0" cy="476113"/>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239F3129-03A3-B9EC-28DC-0DD3DE10BF69}"/>
              </a:ext>
            </a:extLst>
          </p:cNvPr>
          <p:cNvCxnSpPr>
            <a:cxnSpLocks/>
            <a:stCxn id="4" idx="3"/>
            <a:endCxn id="6" idx="1"/>
          </p:cNvCxnSpPr>
          <p:nvPr/>
        </p:nvCxnSpPr>
        <p:spPr>
          <a:xfrm flipV="1">
            <a:off x="3414995" y="942757"/>
            <a:ext cx="1704526" cy="3796664"/>
          </a:xfrm>
          <a:prstGeom prst="bentConnector3">
            <a:avLst/>
          </a:prstGeom>
          <a:ln>
            <a:solidFill>
              <a:schemeClr val="tx1">
                <a:lumMod val="65000"/>
                <a:lumOff val="35000"/>
              </a:schemeClr>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5741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FD4F-9F0C-2914-3553-554F6A911436}"/>
              </a:ext>
            </a:extLst>
          </p:cNvPr>
          <p:cNvSpPr>
            <a:spLocks noGrp="1"/>
          </p:cNvSpPr>
          <p:nvPr>
            <p:ph type="title"/>
          </p:nvPr>
        </p:nvSpPr>
        <p:spPr/>
        <p:txBody>
          <a:bodyPr/>
          <a:lstStyle/>
          <a:p>
            <a:r>
              <a:rPr lang="en-US" dirty="0"/>
              <a:t>Enhanced Article Screening</a:t>
            </a:r>
          </a:p>
        </p:txBody>
      </p:sp>
      <p:pic>
        <p:nvPicPr>
          <p:cNvPr id="45" name="Picture 44">
            <a:extLst>
              <a:ext uri="{FF2B5EF4-FFF2-40B4-BE49-F238E27FC236}">
                <a16:creationId xmlns:a16="http://schemas.microsoft.com/office/drawing/2014/main" id="{749601B7-776D-5529-303C-CF9FEC231FB8}"/>
              </a:ext>
            </a:extLst>
          </p:cNvPr>
          <p:cNvPicPr>
            <a:picLocks noChangeAspect="1"/>
          </p:cNvPicPr>
          <p:nvPr/>
        </p:nvPicPr>
        <p:blipFill>
          <a:blip r:embed="rId2"/>
          <a:stretch>
            <a:fillRect/>
          </a:stretch>
        </p:blipFill>
        <p:spPr>
          <a:xfrm>
            <a:off x="5820492" y="1212827"/>
            <a:ext cx="3129031" cy="3670268"/>
          </a:xfrm>
          <a:prstGeom prst="rect">
            <a:avLst/>
          </a:prstGeom>
          <a:ln>
            <a:noFill/>
          </a:ln>
          <a:effectLst>
            <a:outerShdw blurRad="292100" dist="139700" dir="2700000" algn="tl" rotWithShape="0">
              <a:srgbClr val="333333">
                <a:alpha val="65000"/>
              </a:srgbClr>
            </a:outerShdw>
          </a:effectLst>
        </p:spPr>
      </p:pic>
      <p:graphicFrame>
        <p:nvGraphicFramePr>
          <p:cNvPr id="48" name="Table 48">
            <a:extLst>
              <a:ext uri="{FF2B5EF4-FFF2-40B4-BE49-F238E27FC236}">
                <a16:creationId xmlns:a16="http://schemas.microsoft.com/office/drawing/2014/main" id="{6FD06804-348D-8CFE-1DC3-2E1EEDE4469A}"/>
              </a:ext>
            </a:extLst>
          </p:cNvPr>
          <p:cNvGraphicFramePr>
            <a:graphicFrameLocks noGrp="1"/>
          </p:cNvGraphicFramePr>
          <p:nvPr>
            <p:extLst>
              <p:ext uri="{D42A27DB-BD31-4B8C-83A1-F6EECF244321}">
                <p14:modId xmlns:p14="http://schemas.microsoft.com/office/powerpoint/2010/main" val="1147313181"/>
              </p:ext>
            </p:extLst>
          </p:nvPr>
        </p:nvGraphicFramePr>
        <p:xfrm>
          <a:off x="4486323" y="5386820"/>
          <a:ext cx="4576632" cy="1272540"/>
        </p:xfrm>
        <a:graphic>
          <a:graphicData uri="http://schemas.openxmlformats.org/drawingml/2006/table">
            <a:tbl>
              <a:tblPr firstRow="1" bandRow="1">
                <a:tableStyleId>{BDBED569-4797-4DF1-A0F4-6AAB3CD982D8}</a:tableStyleId>
              </a:tblPr>
              <a:tblGrid>
                <a:gridCol w="1525544">
                  <a:extLst>
                    <a:ext uri="{9D8B030D-6E8A-4147-A177-3AD203B41FA5}">
                      <a16:colId xmlns:a16="http://schemas.microsoft.com/office/drawing/2014/main" val="4121795247"/>
                    </a:ext>
                  </a:extLst>
                </a:gridCol>
                <a:gridCol w="1525544">
                  <a:extLst>
                    <a:ext uri="{9D8B030D-6E8A-4147-A177-3AD203B41FA5}">
                      <a16:colId xmlns:a16="http://schemas.microsoft.com/office/drawing/2014/main" val="2501612542"/>
                    </a:ext>
                  </a:extLst>
                </a:gridCol>
                <a:gridCol w="1525544">
                  <a:extLst>
                    <a:ext uri="{9D8B030D-6E8A-4147-A177-3AD203B41FA5}">
                      <a16:colId xmlns:a16="http://schemas.microsoft.com/office/drawing/2014/main" val="3864750834"/>
                    </a:ext>
                  </a:extLst>
                </a:gridCol>
              </a:tblGrid>
              <a:tr h="274320">
                <a:tc>
                  <a:txBody>
                    <a:bodyPr/>
                    <a:lstStyle/>
                    <a:p>
                      <a:r>
                        <a:rPr lang="en-US" sz="1400" dirty="0">
                          <a:latin typeface="Arial" panose="020B0604020202020204" pitchFamily="34" charset="0"/>
                          <a:cs typeface="Arial" panose="020B0604020202020204" pitchFamily="34" charset="0"/>
                        </a:rPr>
                        <a:t>Name</a:t>
                      </a:r>
                    </a:p>
                  </a:txBody>
                  <a:tcPr marL="68580" marR="68580" marT="34290" marB="34290"/>
                </a:tc>
                <a:tc>
                  <a:txBody>
                    <a:bodyPr/>
                    <a:lstStyle/>
                    <a:p>
                      <a:r>
                        <a:rPr lang="en-US" sz="1400" dirty="0">
                          <a:latin typeface="Arial" panose="020B0604020202020204" pitchFamily="34" charset="0"/>
                          <a:cs typeface="Arial" panose="020B0604020202020204" pitchFamily="34" charset="0"/>
                        </a:rPr>
                        <a:t>Algorithm</a:t>
                      </a:r>
                    </a:p>
                  </a:txBody>
                  <a:tcPr marL="68580" marR="68580" marT="34290" marB="34290"/>
                </a:tc>
                <a:tc>
                  <a:txBody>
                    <a:bodyPr/>
                    <a:lstStyle/>
                    <a:p>
                      <a:r>
                        <a:rPr lang="en-US" sz="1400" dirty="0">
                          <a:latin typeface="Arial" panose="020B0604020202020204" pitchFamily="34" charset="0"/>
                          <a:cs typeface="Arial" panose="020B0604020202020204" pitchFamily="34" charset="0"/>
                        </a:rPr>
                        <a:t>Model Features</a:t>
                      </a:r>
                    </a:p>
                  </a:txBody>
                  <a:tcPr marL="68580" marR="68580" marT="34290" marB="34290"/>
                </a:tc>
                <a:extLst>
                  <a:ext uri="{0D108BD9-81ED-4DB2-BD59-A6C34878D82A}">
                    <a16:rowId xmlns:a16="http://schemas.microsoft.com/office/drawing/2014/main" val="67284702"/>
                  </a:ext>
                </a:extLst>
              </a:tr>
              <a:tr h="480060">
                <a:tc rowSpan="2">
                  <a:txBody>
                    <a:bodyPr/>
                    <a:lstStyle/>
                    <a:p>
                      <a:r>
                        <a:rPr lang="en-US" sz="1400" dirty="0" err="1">
                          <a:latin typeface="Arial" panose="020B0604020202020204" pitchFamily="34" charset="0"/>
                          <a:cs typeface="Arial" panose="020B0604020202020204" pitchFamily="34" charset="0"/>
                        </a:rPr>
                        <a:t>Abstrackr</a:t>
                      </a:r>
                      <a:endParaRPr lang="en-US" sz="1400" dirty="0">
                        <a:latin typeface="Arial" panose="020B0604020202020204" pitchFamily="34" charset="0"/>
                        <a:cs typeface="Arial" panose="020B0604020202020204" pitchFamily="34" charset="0"/>
                      </a:endParaRPr>
                    </a:p>
                  </a:txBody>
                  <a:tcPr marL="68580" marR="68580" marT="34290" marB="34290"/>
                </a:tc>
                <a:tc rowSpan="2">
                  <a:txBody>
                    <a:bodyPr/>
                    <a:lstStyle/>
                    <a:p>
                      <a:r>
                        <a:rPr lang="en-US" sz="1400" dirty="0" err="1">
                          <a:latin typeface="Arial" panose="020B0604020202020204" pitchFamily="34" charset="0"/>
                          <a:cs typeface="Arial" panose="020B0604020202020204" pitchFamily="34" charset="0"/>
                        </a:rPr>
                        <a:t>BioLinkBERT</a:t>
                      </a:r>
                      <a:r>
                        <a:rPr lang="en-US" sz="1400" dirty="0">
                          <a:latin typeface="Arial" panose="020B0604020202020204" pitchFamily="34" charset="0"/>
                          <a:cs typeface="Arial" panose="020B0604020202020204" pitchFamily="34" charset="0"/>
                        </a:rPr>
                        <a:t>-base model pretrained on PubMed</a:t>
                      </a:r>
                    </a:p>
                  </a:txBody>
                  <a:tcPr marL="68580" marR="68580" marT="34290" marB="34290"/>
                </a:tc>
                <a:tc>
                  <a:txBody>
                    <a:bodyPr/>
                    <a:lstStyle/>
                    <a:p>
                      <a:r>
                        <a:rPr lang="en-US" sz="1400" dirty="0">
                          <a:latin typeface="Arial" panose="020B0604020202020204" pitchFamily="34" charset="0"/>
                          <a:cs typeface="Arial" panose="020B0604020202020204" pitchFamily="34" charset="0"/>
                        </a:rPr>
                        <a:t>Transformer encoder model</a:t>
                      </a:r>
                    </a:p>
                  </a:txBody>
                  <a:tcPr marL="68580" marR="68580" marT="34290" marB="34290"/>
                </a:tc>
                <a:extLst>
                  <a:ext uri="{0D108BD9-81ED-4DB2-BD59-A6C34878D82A}">
                    <a16:rowId xmlns:a16="http://schemas.microsoft.com/office/drawing/2014/main" val="1757115332"/>
                  </a:ext>
                </a:extLst>
              </a:tr>
              <a:tr h="480060">
                <a:tc vMerge="1">
                  <a:txBody>
                    <a:bodyPr/>
                    <a:lstStyle/>
                    <a:p>
                      <a:endParaRPr lang="en-US" dirty="0"/>
                    </a:p>
                  </a:txBody>
                  <a:tcPr/>
                </a:tc>
                <a:tc vMerge="1">
                  <a:txBody>
                    <a:bodyPr/>
                    <a:lstStyle/>
                    <a:p>
                      <a:endParaRPr lang="en-US" dirty="0"/>
                    </a:p>
                  </a:txBody>
                  <a:tcPr/>
                </a:tc>
                <a:tc>
                  <a:txBody>
                    <a:bodyPr/>
                    <a:lstStyle/>
                    <a:p>
                      <a:r>
                        <a:rPr lang="en-US" sz="1400" dirty="0">
                          <a:latin typeface="Arial" panose="020B0604020202020204" pitchFamily="34" charset="0"/>
                          <a:cs typeface="Arial" panose="020B0604020202020204" pitchFamily="34" charset="0"/>
                        </a:rPr>
                        <a:t>Neural network architecture</a:t>
                      </a:r>
                    </a:p>
                  </a:txBody>
                  <a:tcPr marL="68580" marR="68580" marT="34290" marB="34290"/>
                </a:tc>
                <a:extLst>
                  <a:ext uri="{0D108BD9-81ED-4DB2-BD59-A6C34878D82A}">
                    <a16:rowId xmlns:a16="http://schemas.microsoft.com/office/drawing/2014/main" val="1842759555"/>
                  </a:ext>
                </a:extLst>
              </a:tr>
            </a:tbl>
          </a:graphicData>
        </a:graphic>
      </p:graphicFrame>
      <p:pic>
        <p:nvPicPr>
          <p:cNvPr id="50" name="Picture 49">
            <a:extLst>
              <a:ext uri="{FF2B5EF4-FFF2-40B4-BE49-F238E27FC236}">
                <a16:creationId xmlns:a16="http://schemas.microsoft.com/office/drawing/2014/main" id="{A963A5EB-8DF6-1A0D-0082-8A43C3B57257}"/>
              </a:ext>
            </a:extLst>
          </p:cNvPr>
          <p:cNvPicPr>
            <a:picLocks noChangeAspect="1"/>
          </p:cNvPicPr>
          <p:nvPr/>
        </p:nvPicPr>
        <p:blipFill>
          <a:blip r:embed="rId3"/>
          <a:stretch>
            <a:fillRect/>
          </a:stretch>
        </p:blipFill>
        <p:spPr>
          <a:xfrm>
            <a:off x="194477" y="1212827"/>
            <a:ext cx="5193693" cy="3670268"/>
          </a:xfrm>
          <a:prstGeom prst="rect">
            <a:avLst/>
          </a:prstGeom>
          <a:ln>
            <a:noFill/>
          </a:ln>
          <a:effectLst>
            <a:outerShdw blurRad="292100" dist="139700" dir="2700000" algn="tl" rotWithShape="0">
              <a:srgbClr val="333333">
                <a:alpha val="65000"/>
              </a:srgbClr>
            </a:outerShdw>
          </a:effectLst>
        </p:spPr>
      </p:pic>
      <p:pic>
        <p:nvPicPr>
          <p:cNvPr id="52" name="Picture 51">
            <a:extLst>
              <a:ext uri="{FF2B5EF4-FFF2-40B4-BE49-F238E27FC236}">
                <a16:creationId xmlns:a16="http://schemas.microsoft.com/office/drawing/2014/main" id="{AC36D9F6-E025-A8EC-E653-2C32075C01DD}"/>
              </a:ext>
            </a:extLst>
          </p:cNvPr>
          <p:cNvPicPr>
            <a:picLocks noChangeAspect="1"/>
          </p:cNvPicPr>
          <p:nvPr/>
        </p:nvPicPr>
        <p:blipFill>
          <a:blip r:embed="rId4"/>
          <a:stretch>
            <a:fillRect/>
          </a:stretch>
        </p:blipFill>
        <p:spPr>
          <a:xfrm>
            <a:off x="856190" y="4330568"/>
            <a:ext cx="2467319" cy="1105054"/>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512C9BC-B511-95ED-1550-B83AAC31757D}"/>
              </a:ext>
            </a:extLst>
          </p:cNvPr>
          <p:cNvSpPr txBox="1"/>
          <p:nvPr/>
        </p:nvSpPr>
        <p:spPr>
          <a:xfrm>
            <a:off x="307018" y="5736030"/>
            <a:ext cx="359789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Current testing indicates that only about 30% of identified studies need be screened by humans.</a:t>
            </a:r>
          </a:p>
        </p:txBody>
      </p:sp>
    </p:spTree>
    <p:extLst>
      <p:ext uri="{BB962C8B-B14F-4D97-AF65-F5344CB8AC3E}">
        <p14:creationId xmlns:p14="http://schemas.microsoft.com/office/powerpoint/2010/main" val="333801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FD4F-9F0C-2914-3553-554F6A911436}"/>
              </a:ext>
            </a:extLst>
          </p:cNvPr>
          <p:cNvSpPr>
            <a:spLocks noGrp="1"/>
          </p:cNvSpPr>
          <p:nvPr>
            <p:ph type="title"/>
          </p:nvPr>
        </p:nvSpPr>
        <p:spPr/>
        <p:txBody>
          <a:bodyPr/>
          <a:lstStyle/>
          <a:p>
            <a:r>
              <a:rPr lang="en-US" dirty="0"/>
              <a:t>Is there evidence linking exposure X to health effect Y?</a:t>
            </a:r>
          </a:p>
        </p:txBody>
      </p:sp>
      <p:pic>
        <p:nvPicPr>
          <p:cNvPr id="27" name="Picture 26">
            <a:extLst>
              <a:ext uri="{FF2B5EF4-FFF2-40B4-BE49-F238E27FC236}">
                <a16:creationId xmlns:a16="http://schemas.microsoft.com/office/drawing/2014/main" id="{E8B27FDB-53C9-6911-672B-987A6A47F0CD}"/>
              </a:ext>
            </a:extLst>
          </p:cNvPr>
          <p:cNvPicPr>
            <a:picLocks noChangeAspect="1"/>
          </p:cNvPicPr>
          <p:nvPr/>
        </p:nvPicPr>
        <p:blipFill>
          <a:blip r:embed="rId2"/>
          <a:stretch>
            <a:fillRect/>
          </a:stretch>
        </p:blipFill>
        <p:spPr>
          <a:xfrm>
            <a:off x="293731" y="987026"/>
            <a:ext cx="8585113" cy="4207243"/>
          </a:xfrm>
          <a:prstGeom prst="rect">
            <a:avLst/>
          </a:prstGeom>
        </p:spPr>
      </p:pic>
      <p:graphicFrame>
        <p:nvGraphicFramePr>
          <p:cNvPr id="4" name="Object 3">
            <a:extLst>
              <a:ext uri="{FF2B5EF4-FFF2-40B4-BE49-F238E27FC236}">
                <a16:creationId xmlns:a16="http://schemas.microsoft.com/office/drawing/2014/main" id="{78E8478F-F4B3-62CA-DB43-A6F14B10D5D0}"/>
              </a:ext>
            </a:extLst>
          </p:cNvPr>
          <p:cNvGraphicFramePr>
            <a:graphicFrameLocks noChangeAspect="1"/>
          </p:cNvGraphicFramePr>
          <p:nvPr>
            <p:extLst>
              <p:ext uri="{D42A27DB-BD31-4B8C-83A1-F6EECF244321}">
                <p14:modId xmlns:p14="http://schemas.microsoft.com/office/powerpoint/2010/main" val="822853766"/>
              </p:ext>
            </p:extLst>
          </p:nvPr>
        </p:nvGraphicFramePr>
        <p:xfrm>
          <a:off x="4557713" y="3414713"/>
          <a:ext cx="28575" cy="28575"/>
        </p:xfrm>
        <a:graphic>
          <a:graphicData uri="http://schemas.openxmlformats.org/presentationml/2006/ole">
            <mc:AlternateContent xmlns:mc="http://schemas.openxmlformats.org/markup-compatibility/2006">
              <mc:Choice xmlns:v="urn:schemas-microsoft-com:vml" Requires="v">
                <p:oleObj name="HTML Document" r:id="rId3" imgW="0" imgH="0" progId="htmlfile">
                  <p:link updateAutomatic="1"/>
                </p:oleObj>
              </mc:Choice>
              <mc:Fallback>
                <p:oleObj name="HTML Document" r:id="rId3" imgW="0" imgH="0" progId="htmlfile">
                  <p:link updateAutomatic="1"/>
                  <p:pic>
                    <p:nvPicPr>
                      <p:cNvPr id="4" name="Object 3">
                        <a:extLst>
                          <a:ext uri="{FF2B5EF4-FFF2-40B4-BE49-F238E27FC236}">
                            <a16:creationId xmlns:a16="http://schemas.microsoft.com/office/drawing/2014/main" id="{78E8478F-F4B3-62CA-DB43-A6F14B10D5D0}"/>
                          </a:ext>
                        </a:extLst>
                      </p:cNvPr>
                      <p:cNvPicPr/>
                      <p:nvPr/>
                    </p:nvPicPr>
                    <p:blipFill>
                      <a:blip r:embed="rId4"/>
                      <a:stretch>
                        <a:fillRect/>
                      </a:stretch>
                    </p:blipFill>
                    <p:spPr>
                      <a:xfrm>
                        <a:off x="4557713" y="3414713"/>
                        <a:ext cx="28575" cy="28575"/>
                      </a:xfrm>
                      <a:prstGeom prst="rect">
                        <a:avLst/>
                      </a:prstGeom>
                    </p:spPr>
                  </p:pic>
                </p:oleObj>
              </mc:Fallback>
            </mc:AlternateContent>
          </a:graphicData>
        </a:graphic>
      </p:graphicFrame>
      <p:graphicFrame>
        <p:nvGraphicFramePr>
          <p:cNvPr id="6" name="Object 5">
            <a:hlinkHover r:id="" action="ppaction://ole?verb=0" highlightClick="1"/>
            <a:extLst>
              <a:ext uri="{FF2B5EF4-FFF2-40B4-BE49-F238E27FC236}">
                <a16:creationId xmlns:a16="http://schemas.microsoft.com/office/drawing/2014/main" id="{1BD133BE-D3A1-EB0B-7F15-F487DC67AAA7}"/>
              </a:ext>
            </a:extLst>
          </p:cNvPr>
          <p:cNvGraphicFramePr>
            <a:graphicFrameLocks noChangeAspect="1"/>
          </p:cNvGraphicFramePr>
          <p:nvPr>
            <p:extLst>
              <p:ext uri="{D42A27DB-BD31-4B8C-83A1-F6EECF244321}">
                <p14:modId xmlns:p14="http://schemas.microsoft.com/office/powerpoint/2010/main" val="47865717"/>
              </p:ext>
            </p:extLst>
          </p:nvPr>
        </p:nvGraphicFramePr>
        <p:xfrm>
          <a:off x="284853" y="5307044"/>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5" imgW="914400" imgH="771525" progId="Package">
                  <p:embed/>
                </p:oleObj>
              </mc:Choice>
              <mc:Fallback>
                <p:oleObj name="Packager Shell Object" showAsIcon="1" r:id="rId5" imgW="914400" imgH="771525" progId="Package">
                  <p:embed/>
                  <p:pic>
                    <p:nvPicPr>
                      <p:cNvPr id="6" name="Object 5">
                        <a:hlinkHover r:id="" action="ppaction://ole?verb=0" highlightClick="1"/>
                        <a:extLst>
                          <a:ext uri="{FF2B5EF4-FFF2-40B4-BE49-F238E27FC236}">
                            <a16:creationId xmlns:a16="http://schemas.microsoft.com/office/drawing/2014/main" id="{1BD133BE-D3A1-EB0B-7F15-F487DC67AAA7}"/>
                          </a:ext>
                        </a:extLst>
                      </p:cNvPr>
                      <p:cNvPicPr/>
                      <p:nvPr/>
                    </p:nvPicPr>
                    <p:blipFill>
                      <a:blip r:embed="rId6"/>
                      <a:stretch>
                        <a:fillRect/>
                      </a:stretch>
                    </p:blipFill>
                    <p:spPr>
                      <a:xfrm>
                        <a:off x="284853" y="530704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5597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1F549-EDEF-FA1C-7CA8-C24BC97121A6}"/>
              </a:ext>
            </a:extLst>
          </p:cNvPr>
          <p:cNvSpPr>
            <a:spLocks noGrp="1"/>
          </p:cNvSpPr>
          <p:nvPr>
            <p:ph type="title"/>
          </p:nvPr>
        </p:nvSpPr>
        <p:spPr/>
        <p:txBody>
          <a:bodyPr/>
          <a:lstStyle/>
          <a:p>
            <a:r>
              <a:rPr lang="en-US" dirty="0"/>
              <a:t>Conclusion</a:t>
            </a:r>
          </a:p>
        </p:txBody>
      </p:sp>
      <p:sp>
        <p:nvSpPr>
          <p:cNvPr id="10" name="Content Placeholder 9">
            <a:extLst>
              <a:ext uri="{FF2B5EF4-FFF2-40B4-BE49-F238E27FC236}">
                <a16:creationId xmlns:a16="http://schemas.microsoft.com/office/drawing/2014/main" id="{E430B181-43CB-B712-B6E0-E804D0AF20E1}"/>
              </a:ext>
            </a:extLst>
          </p:cNvPr>
          <p:cNvSpPr>
            <a:spLocks noGrp="1"/>
          </p:cNvSpPr>
          <p:nvPr>
            <p:ph idx="1"/>
          </p:nvPr>
        </p:nvSpPr>
        <p:spPr/>
        <p:txBody>
          <a:bodyPr>
            <a:normAutofit/>
          </a:bodyPr>
          <a:lstStyle/>
          <a:p>
            <a:r>
              <a:rPr lang="en-US" sz="1950" b="1" dirty="0"/>
              <a:t>Veterans, clinicians, scientists, and policy makers require (and deserve) accurate scientific assessments of the available evidence for decision making</a:t>
            </a:r>
          </a:p>
          <a:p>
            <a:endParaRPr lang="en-US" sz="1950" dirty="0"/>
          </a:p>
          <a:p>
            <a:pPr marL="342900" lvl="1" indent="0">
              <a:buNone/>
            </a:pPr>
            <a:endParaRPr lang="en-US" sz="1800" dirty="0"/>
          </a:p>
          <a:p>
            <a:r>
              <a:rPr lang="en-US" sz="1950" b="1" dirty="0"/>
              <a:t>HOME-LEAP Features:</a:t>
            </a:r>
          </a:p>
          <a:p>
            <a:pPr lvl="1"/>
            <a:r>
              <a:rPr lang="en-US" sz="1800" dirty="0"/>
              <a:t>Flexible framework</a:t>
            </a:r>
          </a:p>
          <a:p>
            <a:pPr lvl="2"/>
            <a:r>
              <a:rPr lang="en-US" sz="1650" dirty="0"/>
              <a:t>Able to accommodate multiple data sources</a:t>
            </a:r>
          </a:p>
          <a:p>
            <a:pPr lvl="2"/>
            <a:r>
              <a:rPr lang="en-US" sz="1650" dirty="0"/>
              <a:t>Can be tailored to any health condition(s)</a:t>
            </a:r>
          </a:p>
          <a:p>
            <a:pPr lvl="1"/>
            <a:r>
              <a:rPr lang="en-US" sz="1800" dirty="0"/>
              <a:t>Rigorous and structured approach (article screening </a:t>
            </a:r>
            <a:r>
              <a:rPr lang="en-US" sz="1800" dirty="0">
                <a:sym typeface="Wingdings" panose="05000000000000000000" pitchFamily="2" charset="2"/>
              </a:rPr>
              <a:t> synthesis)</a:t>
            </a:r>
          </a:p>
          <a:p>
            <a:pPr lvl="1"/>
            <a:r>
              <a:rPr lang="en-US" sz="1800" dirty="0">
                <a:sym typeface="Wingdings" panose="05000000000000000000" pitchFamily="2" charset="2"/>
              </a:rPr>
              <a:t>Optimized for efficiency and “up-to-</a:t>
            </a:r>
            <a:r>
              <a:rPr lang="en-US" sz="1800" dirty="0" err="1">
                <a:sym typeface="Wingdings" panose="05000000000000000000" pitchFamily="2" charset="2"/>
              </a:rPr>
              <a:t>dateness</a:t>
            </a:r>
            <a:r>
              <a:rPr lang="en-US" sz="1800" dirty="0">
                <a:sym typeface="Wingdings" panose="05000000000000000000" pitchFamily="2" charset="2"/>
              </a:rPr>
              <a:t>”</a:t>
            </a:r>
          </a:p>
          <a:p>
            <a:pPr lvl="1"/>
            <a:r>
              <a:rPr lang="en-US" sz="1800" dirty="0">
                <a:sym typeface="Wingdings" panose="05000000000000000000" pitchFamily="2" charset="2"/>
              </a:rPr>
              <a:t>Outputs for various stakeholder groups</a:t>
            </a:r>
          </a:p>
        </p:txBody>
      </p:sp>
    </p:spTree>
    <p:extLst>
      <p:ext uri="{BB962C8B-B14F-4D97-AF65-F5344CB8AC3E}">
        <p14:creationId xmlns:p14="http://schemas.microsoft.com/office/powerpoint/2010/main" val="4102464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D6C7-7890-A160-4CC7-E69F9CAC1796}"/>
              </a:ext>
            </a:extLst>
          </p:cNvPr>
          <p:cNvSpPr>
            <a:spLocks noGrp="1"/>
          </p:cNvSpPr>
          <p:nvPr>
            <p:ph type="title"/>
          </p:nvPr>
        </p:nvSpPr>
        <p:spPr/>
        <p:txBody>
          <a:bodyPr/>
          <a:lstStyle/>
          <a:p>
            <a:r>
              <a:rPr lang="en-US" dirty="0"/>
              <a:t>Acknowledgements</a:t>
            </a:r>
          </a:p>
        </p:txBody>
      </p:sp>
      <p:sp>
        <p:nvSpPr>
          <p:cNvPr id="16" name="Content Placeholder 15">
            <a:extLst>
              <a:ext uri="{FF2B5EF4-FFF2-40B4-BE49-F238E27FC236}">
                <a16:creationId xmlns:a16="http://schemas.microsoft.com/office/drawing/2014/main" id="{7842B721-C0B4-3CF6-828A-7A8E184CBE4C}"/>
              </a:ext>
            </a:extLst>
          </p:cNvPr>
          <p:cNvSpPr>
            <a:spLocks noGrp="1"/>
          </p:cNvSpPr>
          <p:nvPr>
            <p:ph idx="1"/>
          </p:nvPr>
        </p:nvSpPr>
        <p:spPr>
          <a:xfrm>
            <a:off x="4140038" y="1240127"/>
            <a:ext cx="4777287" cy="4926076"/>
          </a:xfrm>
        </p:spPr>
        <p:txBody>
          <a:bodyPr>
            <a:normAutofit/>
          </a:bodyPr>
          <a:lstStyle/>
          <a:p>
            <a:r>
              <a:rPr lang="en-US" sz="2000" b="1" dirty="0"/>
              <a:t>HOME-LEAP Team</a:t>
            </a:r>
          </a:p>
          <a:p>
            <a:pPr lvl="1"/>
            <a:r>
              <a:rPr lang="en-US" sz="1800" dirty="0"/>
              <a:t>J. Scott Parrott, PhD</a:t>
            </a:r>
          </a:p>
          <a:p>
            <a:pPr lvl="1"/>
            <a:r>
              <a:rPr lang="en-US" sz="1800" dirty="0"/>
              <a:t>Lt. Col. (Ret.) Jane Heetderks-Cox, MS</a:t>
            </a:r>
          </a:p>
          <a:p>
            <a:pPr lvl="1"/>
            <a:r>
              <a:rPr lang="en-US" sz="1800" dirty="0"/>
              <a:t>Lt. Col. (Ret.) Tami </a:t>
            </a:r>
            <a:r>
              <a:rPr lang="en-US" sz="1800" dirty="0" err="1"/>
              <a:t>Piemont</a:t>
            </a:r>
            <a:r>
              <a:rPr lang="en-US" sz="1800" dirty="0"/>
              <a:t>, MS</a:t>
            </a:r>
          </a:p>
          <a:p>
            <a:pPr lvl="1"/>
            <a:r>
              <a:rPr lang="en-US" sz="1800" dirty="0"/>
              <a:t>Yingting Zhang, AHIP</a:t>
            </a:r>
          </a:p>
          <a:p>
            <a:pPr lvl="1"/>
            <a:r>
              <a:rPr lang="en-US" sz="1800" dirty="0"/>
              <a:t>Frederick Coffman, PhD</a:t>
            </a:r>
          </a:p>
          <a:p>
            <a:pPr lvl="1"/>
            <a:r>
              <a:rPr lang="en-US" sz="1800" dirty="0"/>
              <a:t>Al Heuer, PhD</a:t>
            </a:r>
          </a:p>
          <a:p>
            <a:pPr lvl="1"/>
            <a:r>
              <a:rPr lang="en-US" sz="1800" dirty="0"/>
              <a:t>Shobhik Chakraborty, MPH</a:t>
            </a:r>
          </a:p>
          <a:p>
            <a:pPr lvl="1"/>
            <a:endParaRPr lang="en-US" sz="1800" dirty="0"/>
          </a:p>
          <a:p>
            <a:r>
              <a:rPr lang="en-US" sz="2000" b="1" dirty="0"/>
              <a:t>VSFS Interns</a:t>
            </a:r>
          </a:p>
        </p:txBody>
      </p:sp>
      <p:pic>
        <p:nvPicPr>
          <p:cNvPr id="3" name="Picture 2">
            <a:extLst>
              <a:ext uri="{FF2B5EF4-FFF2-40B4-BE49-F238E27FC236}">
                <a16:creationId xmlns:a16="http://schemas.microsoft.com/office/drawing/2014/main" id="{DB39E37C-C281-7079-DCAF-8E425D986F49}"/>
              </a:ext>
            </a:extLst>
          </p:cNvPr>
          <p:cNvPicPr>
            <a:picLocks noChangeAspect="1"/>
          </p:cNvPicPr>
          <p:nvPr/>
        </p:nvPicPr>
        <p:blipFill>
          <a:blip r:embed="rId2"/>
          <a:stretch>
            <a:fillRect/>
          </a:stretch>
        </p:blipFill>
        <p:spPr>
          <a:xfrm>
            <a:off x="1737034" y="2958569"/>
            <a:ext cx="1042928" cy="1070493"/>
          </a:xfrm>
          <a:prstGeom prst="rect">
            <a:avLst/>
          </a:prstGeom>
        </p:spPr>
      </p:pic>
      <p:pic>
        <p:nvPicPr>
          <p:cNvPr id="4" name="Picture 3">
            <a:extLst>
              <a:ext uri="{FF2B5EF4-FFF2-40B4-BE49-F238E27FC236}">
                <a16:creationId xmlns:a16="http://schemas.microsoft.com/office/drawing/2014/main" id="{0165938A-7896-70C9-DC29-23495C5EBC4F}"/>
              </a:ext>
            </a:extLst>
          </p:cNvPr>
          <p:cNvPicPr>
            <a:picLocks noChangeAspect="1"/>
          </p:cNvPicPr>
          <p:nvPr/>
        </p:nvPicPr>
        <p:blipFill>
          <a:blip r:embed="rId3"/>
          <a:stretch>
            <a:fillRect/>
          </a:stretch>
        </p:blipFill>
        <p:spPr>
          <a:xfrm>
            <a:off x="2938536" y="2954219"/>
            <a:ext cx="1042928" cy="1066911"/>
          </a:xfrm>
          <a:prstGeom prst="rect">
            <a:avLst/>
          </a:prstGeom>
        </p:spPr>
      </p:pic>
      <p:pic>
        <p:nvPicPr>
          <p:cNvPr id="5" name="Picture 4">
            <a:extLst>
              <a:ext uri="{FF2B5EF4-FFF2-40B4-BE49-F238E27FC236}">
                <a16:creationId xmlns:a16="http://schemas.microsoft.com/office/drawing/2014/main" id="{23F5D045-295B-92F9-03DA-E10540DA0B50}"/>
              </a:ext>
            </a:extLst>
          </p:cNvPr>
          <p:cNvPicPr>
            <a:picLocks noChangeAspect="1"/>
          </p:cNvPicPr>
          <p:nvPr/>
        </p:nvPicPr>
        <p:blipFill>
          <a:blip r:embed="rId4"/>
          <a:stretch>
            <a:fillRect/>
          </a:stretch>
        </p:blipFill>
        <p:spPr>
          <a:xfrm>
            <a:off x="2938536" y="1770727"/>
            <a:ext cx="1042928" cy="1042928"/>
          </a:xfrm>
          <a:prstGeom prst="rect">
            <a:avLst/>
          </a:prstGeom>
        </p:spPr>
      </p:pic>
      <p:pic>
        <p:nvPicPr>
          <p:cNvPr id="6" name="Picture 2" descr="Jane Heetderks-Cox, MS, RD, LD">
            <a:extLst>
              <a:ext uri="{FF2B5EF4-FFF2-40B4-BE49-F238E27FC236}">
                <a16:creationId xmlns:a16="http://schemas.microsoft.com/office/drawing/2014/main" id="{8CAC3F11-2D98-D5E0-1069-0B619C3C1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034" y="1770727"/>
            <a:ext cx="1042928" cy="10429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Yingting Zhang, AHIP">
            <a:extLst>
              <a:ext uri="{FF2B5EF4-FFF2-40B4-BE49-F238E27FC236}">
                <a16:creationId xmlns:a16="http://schemas.microsoft.com/office/drawing/2014/main" id="{94392D3E-7084-2D96-2D3E-467B4B7337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652" y="2954219"/>
            <a:ext cx="1066911" cy="1066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James Parrott">
            <a:extLst>
              <a:ext uri="{FF2B5EF4-FFF2-40B4-BE49-F238E27FC236}">
                <a16:creationId xmlns:a16="http://schemas.microsoft.com/office/drawing/2014/main" id="{B6EE2469-8C7D-FEE6-80B4-90953FBFE9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255" y="1770727"/>
            <a:ext cx="1042928" cy="10429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text&#10;&#10;Description automatically generated">
            <a:extLst>
              <a:ext uri="{FF2B5EF4-FFF2-40B4-BE49-F238E27FC236}">
                <a16:creationId xmlns:a16="http://schemas.microsoft.com/office/drawing/2014/main" id="{0E3AA82E-1F46-1420-8279-6AE7169D6A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4652" y="4377521"/>
            <a:ext cx="1767692" cy="524102"/>
          </a:xfrm>
          <a:prstGeom prst="rect">
            <a:avLst/>
          </a:prstGeom>
        </p:spPr>
      </p:pic>
      <p:pic>
        <p:nvPicPr>
          <p:cNvPr id="6146" name="Picture 2" descr="Apply by July 31 for Virtual Student Federal Service (VSFS) Internships -  English Internships">
            <a:extLst>
              <a:ext uri="{FF2B5EF4-FFF2-40B4-BE49-F238E27FC236}">
                <a16:creationId xmlns:a16="http://schemas.microsoft.com/office/drawing/2014/main" id="{E4664BD3-CDC7-78B5-92E6-CDD59081F93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76504" y="4284517"/>
            <a:ext cx="2048396" cy="71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41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5515-1A03-44A5-841F-F82E03E939D0}"/>
              </a:ext>
            </a:extLst>
          </p:cNvPr>
          <p:cNvSpPr>
            <a:spLocks noGrp="1"/>
          </p:cNvSpPr>
          <p:nvPr>
            <p:ph type="title"/>
          </p:nvPr>
        </p:nvSpPr>
        <p:spPr/>
        <p:txBody>
          <a:bodyPr/>
          <a:lstStyle/>
          <a:p>
            <a:r>
              <a:rPr lang="en-US" dirty="0"/>
              <a:t>Disclosures</a:t>
            </a:r>
          </a:p>
        </p:txBody>
      </p:sp>
      <p:sp>
        <p:nvSpPr>
          <p:cNvPr id="5" name="Content Placeholder 4">
            <a:extLst>
              <a:ext uri="{FF2B5EF4-FFF2-40B4-BE49-F238E27FC236}">
                <a16:creationId xmlns:a16="http://schemas.microsoft.com/office/drawing/2014/main" id="{3B2B77FB-7393-2807-2760-CAEB876AD6D8}"/>
              </a:ext>
            </a:extLst>
          </p:cNvPr>
          <p:cNvSpPr>
            <a:spLocks noGrp="1"/>
          </p:cNvSpPr>
          <p:nvPr>
            <p:ph idx="1"/>
          </p:nvPr>
        </p:nvSpPr>
        <p:spPr/>
        <p:txBody>
          <a:bodyPr>
            <a:normAutofit/>
          </a:bodyPr>
          <a:lstStyle/>
          <a:p>
            <a:r>
              <a:rPr lang="en-US" sz="1800" b="1" dirty="0"/>
              <a:t>Michael Falvo</a:t>
            </a:r>
            <a:r>
              <a:rPr lang="en-US" sz="1800" dirty="0"/>
              <a:t> receives grant and/or research support from VA’s Office of Research &amp; Development (I01CX001329, I01CX001329, I01BX004740) and the DoD’s Congressionally Directed Medical Research Program (W81XWH-19-2-0059). </a:t>
            </a:r>
          </a:p>
          <a:p>
            <a:endParaRPr lang="en-US" sz="1800" dirty="0"/>
          </a:p>
          <a:p>
            <a:r>
              <a:rPr lang="en-US" sz="1800" dirty="0"/>
              <a:t>No relevant financial or non-financial interests to disclose</a:t>
            </a:r>
          </a:p>
          <a:p>
            <a:endParaRPr lang="en-US" sz="1800" dirty="0"/>
          </a:p>
          <a:p>
            <a:r>
              <a:rPr lang="en-US" sz="1800" dirty="0"/>
              <a:t>The contents of this presentation do not represent the views of the VA or the United States Government.</a:t>
            </a:r>
          </a:p>
          <a:p>
            <a:endParaRPr lang="en-US" sz="1800" dirty="0"/>
          </a:p>
          <a:p>
            <a:r>
              <a:rPr lang="en-US" sz="1800" dirty="0"/>
              <a:t>Work presented herein relates to a contract between Airborne Hazards and Burn Pits Center of Excellence and Rutgers University (36C24222C0138)</a:t>
            </a:r>
          </a:p>
          <a:p>
            <a:endParaRPr lang="en-US" sz="1800" dirty="0"/>
          </a:p>
          <a:p>
            <a:pPr lvl="1"/>
            <a:r>
              <a:rPr lang="en-US" sz="1650" b="1" dirty="0"/>
              <a:t>HOME-LEAP project led by Dr. J. Scott Parrott </a:t>
            </a:r>
          </a:p>
        </p:txBody>
      </p:sp>
    </p:spTree>
    <p:extLst>
      <p:ext uri="{BB962C8B-B14F-4D97-AF65-F5344CB8AC3E}">
        <p14:creationId xmlns:p14="http://schemas.microsoft.com/office/powerpoint/2010/main" val="368201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Diagram 37">
            <a:extLst>
              <a:ext uri="{FF2B5EF4-FFF2-40B4-BE49-F238E27FC236}">
                <a16:creationId xmlns:a16="http://schemas.microsoft.com/office/drawing/2014/main" id="{EBC7A15C-24B4-26E2-09B0-2D2BDB09DEF6}"/>
              </a:ext>
            </a:extLst>
          </p:cNvPr>
          <p:cNvGraphicFramePr/>
          <p:nvPr>
            <p:extLst>
              <p:ext uri="{D42A27DB-BD31-4B8C-83A1-F6EECF244321}">
                <p14:modId xmlns:p14="http://schemas.microsoft.com/office/powerpoint/2010/main" val="3728019150"/>
              </p:ext>
            </p:extLst>
          </p:nvPr>
        </p:nvGraphicFramePr>
        <p:xfrm>
          <a:off x="2574131" y="828676"/>
          <a:ext cx="3995738" cy="3515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TextBox 45">
            <a:extLst>
              <a:ext uri="{FF2B5EF4-FFF2-40B4-BE49-F238E27FC236}">
                <a16:creationId xmlns:a16="http://schemas.microsoft.com/office/drawing/2014/main" id="{D9E04BEF-A7AE-7110-C135-12530C0B8BF5}"/>
              </a:ext>
            </a:extLst>
          </p:cNvPr>
          <p:cNvSpPr txBox="1"/>
          <p:nvPr/>
        </p:nvSpPr>
        <p:spPr>
          <a:xfrm>
            <a:off x="523874" y="4551996"/>
            <a:ext cx="8362949"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Environmental health research ≠ clinical research</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Exposures are complex</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Randomized controlled trials are not possible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Multiple data streams (human, animal, in vitro, …)</a:t>
            </a:r>
          </a:p>
          <a:p>
            <a:pPr lvl="1"/>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6E6B934-C76D-FFA9-51CA-AF6995AE5DD6}"/>
              </a:ext>
            </a:extLst>
          </p:cNvPr>
          <p:cNvSpPr txBox="1"/>
          <p:nvPr/>
        </p:nvSpPr>
        <p:spPr>
          <a:xfrm>
            <a:off x="523874" y="95250"/>
            <a:ext cx="8467726"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Is there evidence linking exposure X to health effect Y?</a:t>
            </a:r>
          </a:p>
        </p:txBody>
      </p:sp>
    </p:spTree>
    <p:extLst>
      <p:ext uri="{BB962C8B-B14F-4D97-AF65-F5344CB8AC3E}">
        <p14:creationId xmlns:p14="http://schemas.microsoft.com/office/powerpoint/2010/main" val="16264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D4510C-0181-4220-D4E1-3D801FFAB3BB}"/>
              </a:ext>
            </a:extLst>
          </p:cNvPr>
          <p:cNvSpPr/>
          <p:nvPr/>
        </p:nvSpPr>
        <p:spPr>
          <a:xfrm>
            <a:off x="375766" y="4918460"/>
            <a:ext cx="3758083" cy="8842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6142F79-55DB-BE6F-E4D5-4D33183E4D8A}"/>
              </a:ext>
            </a:extLst>
          </p:cNvPr>
          <p:cNvSpPr/>
          <p:nvPr/>
        </p:nvSpPr>
        <p:spPr>
          <a:xfrm>
            <a:off x="4873451" y="4129873"/>
            <a:ext cx="3758083" cy="8842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onnector: Elbow 3">
            <a:extLst>
              <a:ext uri="{FF2B5EF4-FFF2-40B4-BE49-F238E27FC236}">
                <a16:creationId xmlns:a16="http://schemas.microsoft.com/office/drawing/2014/main" id="{127F9832-A78D-174C-DC64-758BF47577D8}"/>
              </a:ext>
            </a:extLst>
          </p:cNvPr>
          <p:cNvCxnSpPr>
            <a:stCxn id="2" idx="3"/>
            <a:endCxn id="3" idx="1"/>
          </p:cNvCxnSpPr>
          <p:nvPr/>
        </p:nvCxnSpPr>
        <p:spPr>
          <a:xfrm flipV="1">
            <a:off x="4133849" y="4572000"/>
            <a:ext cx="739602" cy="788587"/>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F7BBD52F-74B9-9251-E495-71698451E5EE}"/>
              </a:ext>
            </a:extLst>
          </p:cNvPr>
          <p:cNvSpPr txBox="1"/>
          <p:nvPr/>
        </p:nvSpPr>
        <p:spPr>
          <a:xfrm>
            <a:off x="523874" y="95250"/>
            <a:ext cx="8467726"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Is there evidence linking exposure X to health effect Y?</a:t>
            </a:r>
          </a:p>
        </p:txBody>
      </p:sp>
      <p:graphicFrame>
        <p:nvGraphicFramePr>
          <p:cNvPr id="53" name="Diagram 52">
            <a:extLst>
              <a:ext uri="{FF2B5EF4-FFF2-40B4-BE49-F238E27FC236}">
                <a16:creationId xmlns:a16="http://schemas.microsoft.com/office/drawing/2014/main" id="{9AFD5695-C81D-67FF-AA8C-836457C73C1D}"/>
              </a:ext>
            </a:extLst>
          </p:cNvPr>
          <p:cNvGraphicFramePr/>
          <p:nvPr>
            <p:extLst>
              <p:ext uri="{D42A27DB-BD31-4B8C-83A1-F6EECF244321}">
                <p14:modId xmlns:p14="http://schemas.microsoft.com/office/powerpoint/2010/main" val="4229193955"/>
              </p:ext>
            </p:extLst>
          </p:nvPr>
        </p:nvGraphicFramePr>
        <p:xfrm>
          <a:off x="5010152" y="2101344"/>
          <a:ext cx="3505200" cy="440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4" name="Diagram 53">
            <a:extLst>
              <a:ext uri="{FF2B5EF4-FFF2-40B4-BE49-F238E27FC236}">
                <a16:creationId xmlns:a16="http://schemas.microsoft.com/office/drawing/2014/main" id="{F6AADC0A-B555-985E-DC5F-1338C81493E3}"/>
              </a:ext>
            </a:extLst>
          </p:cNvPr>
          <p:cNvGraphicFramePr/>
          <p:nvPr>
            <p:extLst>
              <p:ext uri="{D42A27DB-BD31-4B8C-83A1-F6EECF244321}">
                <p14:modId xmlns:p14="http://schemas.microsoft.com/office/powerpoint/2010/main" val="3706194633"/>
              </p:ext>
            </p:extLst>
          </p:nvPr>
        </p:nvGraphicFramePr>
        <p:xfrm>
          <a:off x="628650" y="2085975"/>
          <a:ext cx="3190875" cy="4403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5" name="TextBox 54">
            <a:extLst>
              <a:ext uri="{FF2B5EF4-FFF2-40B4-BE49-F238E27FC236}">
                <a16:creationId xmlns:a16="http://schemas.microsoft.com/office/drawing/2014/main" id="{8C8746DF-B36B-7AE1-E791-5B92BD54265E}"/>
              </a:ext>
            </a:extLst>
          </p:cNvPr>
          <p:cNvSpPr txBox="1"/>
          <p:nvPr/>
        </p:nvSpPr>
        <p:spPr>
          <a:xfrm>
            <a:off x="0" y="6591300"/>
            <a:ext cx="5410202" cy="261610"/>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rPr>
              <a:t>Redrawn from: Suter et al. 2020 (US EPA) </a:t>
            </a:r>
            <a:r>
              <a:rPr lang="en-US" sz="1100" i="1" dirty="0" err="1">
                <a:latin typeface="Arial" panose="020B0604020202020204" pitchFamily="34" charset="0"/>
                <a:cs typeface="Arial" panose="020B0604020202020204" pitchFamily="34" charset="0"/>
              </a:rPr>
              <a:t>Integr</a:t>
            </a:r>
            <a:r>
              <a:rPr lang="en-US" sz="1100" i="1" dirty="0">
                <a:latin typeface="Arial" panose="020B0604020202020204" pitchFamily="34" charset="0"/>
                <a:cs typeface="Arial" panose="020B0604020202020204" pitchFamily="34" charset="0"/>
              </a:rPr>
              <a:t> Environ Assess </a:t>
            </a:r>
            <a:r>
              <a:rPr lang="en-US" sz="1100" i="1" dirty="0" err="1">
                <a:latin typeface="Arial" panose="020B0604020202020204" pitchFamily="34" charset="0"/>
                <a:cs typeface="Arial" panose="020B0604020202020204" pitchFamily="34" charset="0"/>
              </a:rPr>
              <a:t>Manag</a:t>
            </a:r>
            <a:endParaRPr lang="en-US" sz="1100" i="1"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691CF0FF-B6EA-4E00-502D-53DB1041A8CF}"/>
              </a:ext>
            </a:extLst>
          </p:cNvPr>
          <p:cNvSpPr txBox="1"/>
          <p:nvPr/>
        </p:nvSpPr>
        <p:spPr>
          <a:xfrm>
            <a:off x="1400173" y="890507"/>
            <a:ext cx="1962150" cy="830997"/>
          </a:xfrm>
          <a:prstGeom prst="rect">
            <a:avLst/>
          </a:prstGeom>
          <a:solidFill>
            <a:schemeClr val="accent4">
              <a:lumMod val="50000"/>
            </a:schemeClr>
          </a:solidFill>
        </p:spPr>
        <p:txBody>
          <a:bodyPr wrap="square" rtlCol="0">
            <a:spAutoFit/>
          </a:bodyPr>
          <a:lstStyle/>
          <a:p>
            <a:pPr algn="ctr"/>
            <a:r>
              <a:rPr lang="en-US" sz="2400" dirty="0">
                <a:solidFill>
                  <a:schemeClr val="bg1"/>
                </a:solidFill>
              </a:rPr>
              <a:t>Systematic Review</a:t>
            </a:r>
          </a:p>
        </p:txBody>
      </p:sp>
      <p:sp>
        <p:nvSpPr>
          <p:cNvPr id="57" name="TextBox 56">
            <a:extLst>
              <a:ext uri="{FF2B5EF4-FFF2-40B4-BE49-F238E27FC236}">
                <a16:creationId xmlns:a16="http://schemas.microsoft.com/office/drawing/2014/main" id="{B00D1872-3046-4D42-8C52-637FE8FC8F5A}"/>
              </a:ext>
            </a:extLst>
          </p:cNvPr>
          <p:cNvSpPr txBox="1"/>
          <p:nvPr/>
        </p:nvSpPr>
        <p:spPr>
          <a:xfrm>
            <a:off x="5781679" y="885056"/>
            <a:ext cx="1962150" cy="830997"/>
          </a:xfrm>
          <a:prstGeom prst="rect">
            <a:avLst/>
          </a:prstGeom>
          <a:solidFill>
            <a:schemeClr val="accent4">
              <a:lumMod val="50000"/>
            </a:schemeClr>
          </a:solidFill>
        </p:spPr>
        <p:txBody>
          <a:bodyPr wrap="square" rtlCol="0">
            <a:spAutoFit/>
          </a:bodyPr>
          <a:lstStyle/>
          <a:p>
            <a:pPr algn="ctr"/>
            <a:r>
              <a:rPr lang="en-US" sz="2400" dirty="0">
                <a:solidFill>
                  <a:schemeClr val="bg1"/>
                </a:solidFill>
              </a:rPr>
              <a:t>Weight of Evidence</a:t>
            </a:r>
          </a:p>
        </p:txBody>
      </p:sp>
    </p:spTree>
    <p:extLst>
      <p:ext uri="{BB962C8B-B14F-4D97-AF65-F5344CB8AC3E}">
        <p14:creationId xmlns:p14="http://schemas.microsoft.com/office/powerpoint/2010/main" val="17561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Graphic spid="53" grpId="0">
        <p:bldAsOne/>
      </p:bldGraphic>
      <p:bldGraphic spid="54" grpId="0">
        <p:bldAsOne/>
      </p:bldGraphic>
      <p:bldP spid="55" grpId="0"/>
      <p:bldP spid="56"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B337-4E74-4788-8D8D-67B3FBAFE196}"/>
              </a:ext>
            </a:extLst>
          </p:cNvPr>
          <p:cNvSpPr>
            <a:spLocks noGrp="1"/>
          </p:cNvSpPr>
          <p:nvPr>
            <p:ph type="title"/>
          </p:nvPr>
        </p:nvSpPr>
        <p:spPr/>
        <p:txBody>
          <a:bodyPr/>
          <a:lstStyle/>
          <a:p>
            <a:r>
              <a:rPr lang="en-US" dirty="0"/>
              <a:t>NASEM 2008 – Presumptive Service Connection</a:t>
            </a:r>
          </a:p>
        </p:txBody>
      </p:sp>
      <p:sp>
        <p:nvSpPr>
          <p:cNvPr id="5" name="Content Placeholder 4">
            <a:extLst>
              <a:ext uri="{FF2B5EF4-FFF2-40B4-BE49-F238E27FC236}">
                <a16:creationId xmlns:a16="http://schemas.microsoft.com/office/drawing/2014/main" id="{1CCCA920-4701-E53F-2488-D583A07DD0C4}"/>
              </a:ext>
            </a:extLst>
          </p:cNvPr>
          <p:cNvSpPr>
            <a:spLocks noGrp="1"/>
          </p:cNvSpPr>
          <p:nvPr>
            <p:ph idx="1"/>
          </p:nvPr>
        </p:nvSpPr>
        <p:spPr>
          <a:xfrm>
            <a:off x="2473257" y="947956"/>
            <a:ext cx="6505643" cy="5008227"/>
          </a:xfrm>
        </p:spPr>
        <p:txBody>
          <a:bodyPr>
            <a:normAutofit/>
          </a:bodyPr>
          <a:lstStyle/>
          <a:p>
            <a:pPr marL="0" indent="0">
              <a:buNone/>
            </a:pPr>
            <a:r>
              <a:rPr lang="en-US" sz="2000" u="sng" dirty="0"/>
              <a:t>The following evidence should be considered (p. 137):</a:t>
            </a:r>
            <a:endParaRPr lang="en-US" sz="2000" dirty="0"/>
          </a:p>
          <a:p>
            <a:pPr marL="0" indent="0">
              <a:buNone/>
            </a:pPr>
            <a:endParaRPr lang="en-US" sz="2000" u="sng" dirty="0"/>
          </a:p>
          <a:p>
            <a:pPr>
              <a:buFont typeface="Wingdings" panose="05000000000000000000" pitchFamily="2" charset="2"/>
              <a:buChar char="q"/>
            </a:pPr>
            <a:r>
              <a:rPr lang="en-US" sz="2000" dirty="0"/>
              <a:t>Measurements and </a:t>
            </a:r>
            <a:r>
              <a:rPr lang="en-US" sz="2000" b="1" dirty="0"/>
              <a:t>estimates of exposures of </a:t>
            </a:r>
            <a:r>
              <a:rPr lang="en-US" sz="2000" b="1" dirty="0">
                <a:solidFill>
                  <a:srgbClr val="008000"/>
                </a:solidFill>
              </a:rPr>
              <a:t>military personnel</a:t>
            </a:r>
            <a:r>
              <a:rPr lang="en-US" sz="2000" dirty="0">
                <a:solidFill>
                  <a:srgbClr val="008000"/>
                </a:solidFill>
              </a:rPr>
              <a:t> </a:t>
            </a:r>
            <a:r>
              <a:rPr lang="en-US" sz="2000" dirty="0"/>
              <a:t>during their service, if available; </a:t>
            </a:r>
          </a:p>
          <a:p>
            <a:pPr>
              <a:buFont typeface="Wingdings" panose="05000000000000000000" pitchFamily="2" charset="2"/>
              <a:buChar char="q"/>
            </a:pPr>
            <a:r>
              <a:rPr lang="en-US" sz="2000" dirty="0"/>
              <a:t>Direct evidence on risks for disease in relation to exposure from </a:t>
            </a:r>
            <a:r>
              <a:rPr lang="en-US" sz="2000" b="1" dirty="0"/>
              <a:t>epidemiologic studies of </a:t>
            </a:r>
            <a:r>
              <a:rPr lang="en-US" sz="2000" b="1" dirty="0">
                <a:solidFill>
                  <a:srgbClr val="008000"/>
                </a:solidFill>
              </a:rPr>
              <a:t>military personnel</a:t>
            </a:r>
            <a:r>
              <a:rPr lang="en-US" sz="2000" dirty="0"/>
              <a:t>; </a:t>
            </a:r>
          </a:p>
          <a:p>
            <a:pPr>
              <a:buFont typeface="Wingdings" panose="05000000000000000000" pitchFamily="2" charset="2"/>
              <a:buChar char="q"/>
            </a:pPr>
            <a:r>
              <a:rPr lang="en-US" sz="2000" dirty="0"/>
              <a:t>Other relevant evidence, including findings from </a:t>
            </a:r>
            <a:r>
              <a:rPr lang="en-US" sz="2000" b="1" dirty="0"/>
              <a:t>epidemiologic studies of </a:t>
            </a:r>
            <a:r>
              <a:rPr lang="en-US" sz="2000" b="1" dirty="0">
                <a:solidFill>
                  <a:schemeClr val="accent2">
                    <a:lumMod val="75000"/>
                  </a:schemeClr>
                </a:solidFill>
              </a:rPr>
              <a:t>nonmilitary populations </a:t>
            </a:r>
            <a:r>
              <a:rPr lang="en-US" sz="2000" dirty="0"/>
              <a:t>who have had exposure to the agent of interest or to similar agents; </a:t>
            </a:r>
          </a:p>
          <a:p>
            <a:pPr>
              <a:buFont typeface="Wingdings" panose="05000000000000000000" pitchFamily="2" charset="2"/>
              <a:buChar char="q"/>
            </a:pPr>
            <a:r>
              <a:rPr lang="en-US" sz="2000" dirty="0"/>
              <a:t>Findings relevant to plausibility from </a:t>
            </a:r>
            <a:r>
              <a:rPr lang="en-US" sz="2000" b="1" dirty="0">
                <a:solidFill>
                  <a:schemeClr val="accent2">
                    <a:lumMod val="75000"/>
                  </a:schemeClr>
                </a:solidFill>
              </a:rPr>
              <a:t>experimental and laboratory research</a:t>
            </a:r>
            <a:r>
              <a:rPr lang="en-US" sz="2000" dirty="0"/>
              <a:t>.</a:t>
            </a:r>
          </a:p>
        </p:txBody>
      </p:sp>
      <p:pic>
        <p:nvPicPr>
          <p:cNvPr id="3" name="Picture 2">
            <a:extLst>
              <a:ext uri="{FF2B5EF4-FFF2-40B4-BE49-F238E27FC236}">
                <a16:creationId xmlns:a16="http://schemas.microsoft.com/office/drawing/2014/main" id="{62408216-9CB6-E8D9-1CD6-FC34D8881792}"/>
              </a:ext>
            </a:extLst>
          </p:cNvPr>
          <p:cNvPicPr>
            <a:picLocks noChangeAspect="1"/>
          </p:cNvPicPr>
          <p:nvPr/>
        </p:nvPicPr>
        <p:blipFill>
          <a:blip r:embed="rId2"/>
          <a:stretch>
            <a:fillRect/>
          </a:stretch>
        </p:blipFill>
        <p:spPr>
          <a:xfrm>
            <a:off x="314048" y="1901934"/>
            <a:ext cx="1918737" cy="28512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9875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66B53-528E-BFE9-4E2B-FA1B455FE72A}"/>
              </a:ext>
            </a:extLst>
          </p:cNvPr>
          <p:cNvPicPr>
            <a:picLocks noChangeAspect="1"/>
          </p:cNvPicPr>
          <p:nvPr/>
        </p:nvPicPr>
        <p:blipFill rotWithShape="1">
          <a:blip r:embed="rId2"/>
          <a:srcRect l="5984" t="3955" r="11048" b="8804"/>
          <a:stretch/>
        </p:blipFill>
        <p:spPr>
          <a:xfrm>
            <a:off x="387539" y="443524"/>
            <a:ext cx="1962408" cy="2575902"/>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8BE5AB26-D558-4984-4809-663AAC8683AD}"/>
              </a:ext>
            </a:extLst>
          </p:cNvPr>
          <p:cNvSpPr>
            <a:spLocks noGrp="1"/>
          </p:cNvSpPr>
          <p:nvPr>
            <p:ph idx="1"/>
          </p:nvPr>
        </p:nvSpPr>
        <p:spPr>
          <a:xfrm>
            <a:off x="2692400" y="622299"/>
            <a:ext cx="6235700" cy="2311401"/>
          </a:xfrm>
        </p:spPr>
        <p:txBody>
          <a:bodyPr>
            <a:normAutofit/>
          </a:bodyPr>
          <a:lstStyle/>
          <a:p>
            <a:pPr marL="0" indent="0">
              <a:buNone/>
            </a:pPr>
            <a:r>
              <a:rPr lang="en-US" sz="2000" b="1" u="sng" dirty="0"/>
              <a:t>“Based on the epidemiologic studies of </a:t>
            </a:r>
            <a:r>
              <a:rPr lang="en-US" sz="2000" b="1" u="sng" dirty="0">
                <a:solidFill>
                  <a:srgbClr val="008000"/>
                </a:solidFill>
              </a:rPr>
              <a:t>military personnel and veterans</a:t>
            </a:r>
            <a:r>
              <a:rPr lang="en-US" sz="2000" dirty="0">
                <a:solidFill>
                  <a:schemeClr val="accent6">
                    <a:lumMod val="75000"/>
                  </a:schemeClr>
                </a:solidFill>
              </a:rPr>
              <a:t> </a:t>
            </a:r>
            <a:r>
              <a:rPr lang="en-US" sz="2000" dirty="0"/>
              <a:t>reviewed in this and previous National Academies reports, the committee concludes that there is </a:t>
            </a:r>
            <a:r>
              <a:rPr lang="en-US" sz="2000" b="1" u="sng" dirty="0">
                <a:solidFill>
                  <a:srgbClr val="0070C0"/>
                </a:solidFill>
              </a:rPr>
              <a:t>inadequate or insufficient evidence of an association</a:t>
            </a:r>
            <a:r>
              <a:rPr lang="en-US" sz="2000" b="1" dirty="0">
                <a:solidFill>
                  <a:srgbClr val="0070C0"/>
                </a:solidFill>
              </a:rPr>
              <a:t> </a:t>
            </a:r>
            <a:r>
              <a:rPr lang="en-US" sz="2000" dirty="0"/>
              <a:t>between airborne hazards exposures in the Southwest Asia theater and…”</a:t>
            </a:r>
          </a:p>
        </p:txBody>
      </p:sp>
      <p:sp>
        <p:nvSpPr>
          <p:cNvPr id="15" name="TextBox 14">
            <a:extLst>
              <a:ext uri="{FF2B5EF4-FFF2-40B4-BE49-F238E27FC236}">
                <a16:creationId xmlns:a16="http://schemas.microsoft.com/office/drawing/2014/main" id="{C15E1F1E-A6C4-4ED4-A4A7-C4BFC2F9257B}"/>
              </a:ext>
            </a:extLst>
          </p:cNvPr>
          <p:cNvSpPr txBox="1"/>
          <p:nvPr/>
        </p:nvSpPr>
        <p:spPr>
          <a:xfrm>
            <a:off x="263713" y="3305175"/>
            <a:ext cx="8664387" cy="2746393"/>
          </a:xfrm>
          <a:prstGeom prst="rect">
            <a:avLst/>
          </a:prstGeom>
          <a:noFill/>
        </p:spPr>
        <p:txBody>
          <a:bodyPr wrap="square" numCol="3">
            <a:spAutoFit/>
          </a:bodyPr>
          <a:lstStyle/>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Rhinitis and sinusitis</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Vocal cord dysfunction</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Sleep apnea</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Asthma</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COPD, emphysema, chronic bronchitis</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Constrictive bronchiolitis</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Sarcoidosis</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Hypersensitivity pneumonitis</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Idiopathic interstitial pneumonias</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Acute eosinophilic pneumonia</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Pulmonary alveolar proteinosis</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Acute bronchitis</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Pneumonia</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Tuberculosis</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Respiratory cancers</a:t>
            </a:r>
          </a:p>
          <a:p>
            <a:pPr marL="171450" indent="-171450" defTabSz="685800">
              <a:lnSpc>
                <a:spcPct val="90000"/>
              </a:lnSpc>
              <a:spcBef>
                <a:spcPts val="75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Mortality from respiratory disease</a:t>
            </a:r>
          </a:p>
        </p:txBody>
      </p:sp>
    </p:spTree>
    <p:extLst>
      <p:ext uri="{BB962C8B-B14F-4D97-AF65-F5344CB8AC3E}">
        <p14:creationId xmlns:p14="http://schemas.microsoft.com/office/powerpoint/2010/main" val="245053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52D8-0DA0-C712-7721-54CE8A4EB9DB}"/>
              </a:ext>
            </a:extLst>
          </p:cNvPr>
          <p:cNvSpPr>
            <a:spLocks noGrp="1"/>
          </p:cNvSpPr>
          <p:nvPr>
            <p:ph type="title"/>
          </p:nvPr>
        </p:nvSpPr>
        <p:spPr/>
        <p:txBody>
          <a:bodyPr/>
          <a:lstStyle/>
          <a:p>
            <a:r>
              <a:rPr lang="en-US" dirty="0"/>
              <a:t>Reconsidering the Totality of Evidence: New Internal VA Process</a:t>
            </a:r>
          </a:p>
        </p:txBody>
      </p:sp>
      <p:sp>
        <p:nvSpPr>
          <p:cNvPr id="3" name="Content Placeholder 2">
            <a:extLst>
              <a:ext uri="{FF2B5EF4-FFF2-40B4-BE49-F238E27FC236}">
                <a16:creationId xmlns:a16="http://schemas.microsoft.com/office/drawing/2014/main" id="{348C4D6B-FCF6-9DC7-D808-7CC1C4D99489}"/>
              </a:ext>
            </a:extLst>
          </p:cNvPr>
          <p:cNvSpPr txBox="1">
            <a:spLocks/>
          </p:cNvSpPr>
          <p:nvPr/>
        </p:nvSpPr>
        <p:spPr>
          <a:xfrm>
            <a:off x="404984" y="3028349"/>
            <a:ext cx="8334032" cy="23151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latin typeface="Arial" panose="020B0604020202020204" pitchFamily="34" charset="0"/>
                <a:cs typeface="Arial" panose="020B0604020202020204" pitchFamily="34" charset="0"/>
              </a:rPr>
              <a:t>HOME and AHBPCE led effort</a:t>
            </a:r>
          </a:p>
          <a:p>
            <a:r>
              <a:rPr lang="en-US" sz="2700" dirty="0">
                <a:latin typeface="Arial" panose="020B0604020202020204" pitchFamily="34" charset="0"/>
                <a:cs typeface="Arial" panose="020B0604020202020204" pitchFamily="34" charset="0"/>
              </a:rPr>
              <a:t>Supplemental review on asthma, sinusitis, rhinitis</a:t>
            </a:r>
          </a:p>
          <a:p>
            <a:pPr lvl="1"/>
            <a:r>
              <a:rPr lang="en-US" sz="1800" dirty="0">
                <a:latin typeface="Arial" panose="020B0604020202020204" pitchFamily="34" charset="0"/>
                <a:cs typeface="Arial" panose="020B0604020202020204" pitchFamily="34" charset="0"/>
              </a:rPr>
              <a:t>Considered multiple data streams</a:t>
            </a:r>
          </a:p>
          <a:p>
            <a:pPr lvl="2"/>
            <a:r>
              <a:rPr lang="en-US" sz="1400" dirty="0">
                <a:latin typeface="Arial" panose="020B0604020202020204" pitchFamily="34" charset="0"/>
                <a:cs typeface="Arial" panose="020B0604020202020204" pitchFamily="34" charset="0"/>
              </a:rPr>
              <a:t>Civilian epidemiologic studies, experimental and laboratory research</a:t>
            </a:r>
          </a:p>
          <a:p>
            <a:pPr lvl="1"/>
            <a:r>
              <a:rPr lang="en-US" sz="1800" dirty="0">
                <a:latin typeface="Arial" panose="020B0604020202020204" pitchFamily="34" charset="0"/>
                <a:cs typeface="Arial" panose="020B0604020202020204" pitchFamily="34" charset="0"/>
              </a:rPr>
              <a:t>Structured approach (PECOTS, grading of evidence, …)</a:t>
            </a:r>
          </a:p>
          <a:p>
            <a:r>
              <a:rPr lang="en-US" sz="2700" dirty="0">
                <a:latin typeface="Arial" panose="020B0604020202020204" pitchFamily="34" charset="0"/>
                <a:cs typeface="Arial" panose="020B0604020202020204" pitchFamily="34" charset="0"/>
              </a:rPr>
              <a:t>Presumptive service connection (Aug 2021) </a:t>
            </a:r>
          </a:p>
        </p:txBody>
      </p:sp>
      <p:sp>
        <p:nvSpPr>
          <p:cNvPr id="4" name="TextBox 3">
            <a:extLst>
              <a:ext uri="{FF2B5EF4-FFF2-40B4-BE49-F238E27FC236}">
                <a16:creationId xmlns:a16="http://schemas.microsoft.com/office/drawing/2014/main" id="{D6E696CC-856B-34D6-22CF-27A7E3B6071A}"/>
              </a:ext>
            </a:extLst>
          </p:cNvPr>
          <p:cNvSpPr txBox="1"/>
          <p:nvPr/>
        </p:nvSpPr>
        <p:spPr>
          <a:xfrm>
            <a:off x="63500" y="5778095"/>
            <a:ext cx="8128000"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Federal Register / Vol. 86, No. 148 / Thursday, August 5, 2021 / Rules and Regulations</a:t>
            </a:r>
          </a:p>
        </p:txBody>
      </p:sp>
      <p:pic>
        <p:nvPicPr>
          <p:cNvPr id="5" name="Picture 4">
            <a:extLst>
              <a:ext uri="{FF2B5EF4-FFF2-40B4-BE49-F238E27FC236}">
                <a16:creationId xmlns:a16="http://schemas.microsoft.com/office/drawing/2014/main" id="{697263B3-9B61-A17B-8DD5-8E70EBA04389}"/>
              </a:ext>
            </a:extLst>
          </p:cNvPr>
          <p:cNvPicPr>
            <a:picLocks noChangeAspect="1"/>
          </p:cNvPicPr>
          <p:nvPr/>
        </p:nvPicPr>
        <p:blipFill>
          <a:blip r:embed="rId2"/>
          <a:stretch>
            <a:fillRect/>
          </a:stretch>
        </p:blipFill>
        <p:spPr>
          <a:xfrm>
            <a:off x="2001894" y="859824"/>
            <a:ext cx="5140212" cy="1707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0647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5F41-66FC-63D7-D9BF-780FE4433EC0}"/>
              </a:ext>
            </a:extLst>
          </p:cNvPr>
          <p:cNvSpPr>
            <a:spLocks noGrp="1"/>
          </p:cNvSpPr>
          <p:nvPr>
            <p:ph type="title"/>
          </p:nvPr>
        </p:nvSpPr>
        <p:spPr/>
        <p:txBody>
          <a:bodyPr/>
          <a:lstStyle/>
          <a:p>
            <a:r>
              <a:rPr lang="en-US" dirty="0"/>
              <a:t>PACT Act – Review and Assess Presumptive Decision Process</a:t>
            </a:r>
          </a:p>
        </p:txBody>
      </p:sp>
      <p:sp>
        <p:nvSpPr>
          <p:cNvPr id="6" name="Content Placeholder 5">
            <a:extLst>
              <a:ext uri="{FF2B5EF4-FFF2-40B4-BE49-F238E27FC236}">
                <a16:creationId xmlns:a16="http://schemas.microsoft.com/office/drawing/2014/main" id="{44F6629B-FAD7-AFB8-54E9-9D27812B16FB}"/>
              </a:ext>
            </a:extLst>
          </p:cNvPr>
          <p:cNvSpPr>
            <a:spLocks noGrp="1"/>
          </p:cNvSpPr>
          <p:nvPr>
            <p:ph idx="1"/>
          </p:nvPr>
        </p:nvSpPr>
        <p:spPr>
          <a:xfrm>
            <a:off x="3067050" y="1012004"/>
            <a:ext cx="5653087" cy="4749604"/>
          </a:xfrm>
        </p:spPr>
        <p:txBody>
          <a:bodyPr>
            <a:normAutofit/>
          </a:bodyPr>
          <a:lstStyle/>
          <a:p>
            <a:r>
              <a:rPr lang="en-US" sz="2400" dirty="0"/>
              <a:t>From a </a:t>
            </a:r>
            <a:r>
              <a:rPr lang="en-US" sz="2400" b="1" u="sng" dirty="0"/>
              <a:t>scientific aspect</a:t>
            </a:r>
            <a:r>
              <a:rPr lang="en-US" sz="2400" dirty="0"/>
              <a:t>, NASEM committee recommends:</a:t>
            </a:r>
          </a:p>
          <a:p>
            <a:pPr lvl="1"/>
            <a:r>
              <a:rPr lang="en-US" sz="2000" dirty="0"/>
              <a:t>VA model its scientific evaluation after standard approaches</a:t>
            </a:r>
          </a:p>
          <a:p>
            <a:pPr lvl="1"/>
            <a:r>
              <a:rPr lang="en-US" sz="2000" dirty="0"/>
              <a:t>Include protocol development and research question (PECOTS)</a:t>
            </a:r>
          </a:p>
          <a:p>
            <a:pPr lvl="1"/>
            <a:r>
              <a:rPr lang="en-US" sz="2000" dirty="0"/>
              <a:t>Formalize search strategy (inclusion/exclusion)</a:t>
            </a:r>
          </a:p>
          <a:p>
            <a:pPr lvl="1"/>
            <a:r>
              <a:rPr lang="en-US" sz="2000" dirty="0"/>
              <a:t>Synthesis reporting</a:t>
            </a:r>
          </a:p>
          <a:p>
            <a:pPr lvl="1"/>
            <a:r>
              <a:rPr lang="en-US" sz="2000" dirty="0"/>
              <a:t>Include </a:t>
            </a:r>
            <a:r>
              <a:rPr lang="en-US" sz="2000" u="sng" dirty="0"/>
              <a:t>full body of evidence</a:t>
            </a:r>
          </a:p>
          <a:p>
            <a:pPr lvl="1"/>
            <a:r>
              <a:rPr lang="en-US" sz="2000" dirty="0"/>
              <a:t>Structured approach to determining levels of evidence </a:t>
            </a:r>
            <a:r>
              <a:rPr lang="en-US" sz="1800" dirty="0"/>
              <a:t>(synthesis of GRADE, OHAT, US National Toxicology Program methods)</a:t>
            </a:r>
          </a:p>
          <a:p>
            <a:endParaRPr lang="en-US" sz="2400" dirty="0"/>
          </a:p>
        </p:txBody>
      </p:sp>
      <p:pic>
        <p:nvPicPr>
          <p:cNvPr id="8194" name="Picture 2" descr="Cover art for record id: 27166">
            <a:extLst>
              <a:ext uri="{FF2B5EF4-FFF2-40B4-BE49-F238E27FC236}">
                <a16:creationId xmlns:a16="http://schemas.microsoft.com/office/drawing/2014/main" id="{8A514489-7FA5-DA09-D110-57A6AAD05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1508998"/>
            <a:ext cx="2281237" cy="3421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EED620-61A9-EA15-C0C9-552FE543798C}"/>
              </a:ext>
            </a:extLst>
          </p:cNvPr>
          <p:cNvSpPr txBox="1"/>
          <p:nvPr/>
        </p:nvSpPr>
        <p:spPr>
          <a:xfrm>
            <a:off x="95250" y="5675206"/>
            <a:ext cx="7658100" cy="369332"/>
          </a:xfrm>
          <a:prstGeom prst="rect">
            <a:avLst/>
          </a:prstGeom>
          <a:noFill/>
        </p:spPr>
        <p:txBody>
          <a:bodyPr wrap="square">
            <a:spAutoFit/>
          </a:bodyPr>
          <a:lstStyle/>
          <a:p>
            <a:r>
              <a:rPr lang="en-US" sz="900" dirty="0"/>
              <a:t>National Academies of Sciences, Engineering, and Medicine. 2023. Review of the Department of Veterans Affairs Presumption Decision Process. Washington, DC: The National Academies Press. https://doi.org/10.17226/27166.</a:t>
            </a:r>
          </a:p>
        </p:txBody>
      </p:sp>
    </p:spTree>
    <p:extLst>
      <p:ext uri="{BB962C8B-B14F-4D97-AF65-F5344CB8AC3E}">
        <p14:creationId xmlns:p14="http://schemas.microsoft.com/office/powerpoint/2010/main" val="107804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1F549-EDEF-FA1C-7CA8-C24BC97121A6}"/>
              </a:ext>
            </a:extLst>
          </p:cNvPr>
          <p:cNvSpPr>
            <a:spLocks noGrp="1"/>
          </p:cNvSpPr>
          <p:nvPr>
            <p:ph type="title"/>
          </p:nvPr>
        </p:nvSpPr>
        <p:spPr/>
        <p:txBody>
          <a:bodyPr/>
          <a:lstStyle/>
          <a:p>
            <a:r>
              <a:rPr lang="en-US" dirty="0"/>
              <a:t>Resource Intensive</a:t>
            </a:r>
          </a:p>
        </p:txBody>
      </p:sp>
      <p:sp>
        <p:nvSpPr>
          <p:cNvPr id="4" name="Content Placeholder 3">
            <a:extLst>
              <a:ext uri="{FF2B5EF4-FFF2-40B4-BE49-F238E27FC236}">
                <a16:creationId xmlns:a16="http://schemas.microsoft.com/office/drawing/2014/main" id="{5DE8F474-04D3-9F94-DD90-1513612BBD60}"/>
              </a:ext>
            </a:extLst>
          </p:cNvPr>
          <p:cNvSpPr>
            <a:spLocks noGrp="1"/>
          </p:cNvSpPr>
          <p:nvPr>
            <p:ph idx="1"/>
          </p:nvPr>
        </p:nvSpPr>
        <p:spPr>
          <a:xfrm>
            <a:off x="246840" y="1095375"/>
            <a:ext cx="8783670" cy="4800600"/>
          </a:xfrm>
        </p:spPr>
        <p:txBody>
          <a:bodyPr>
            <a:normAutofit/>
          </a:bodyPr>
          <a:lstStyle/>
          <a:p>
            <a:r>
              <a:rPr lang="en-US" sz="2000" dirty="0"/>
              <a:t>Well-performed systematic review and meta-analysis can take between </a:t>
            </a:r>
            <a:r>
              <a:rPr lang="en-US" sz="2000" b="1" dirty="0"/>
              <a:t>1000 to 2000 person hours</a:t>
            </a:r>
          </a:p>
          <a:p>
            <a:endParaRPr lang="en-US" sz="2000" b="1" dirty="0"/>
          </a:p>
          <a:p>
            <a:endParaRPr lang="en-US" sz="2000" b="1" dirty="0"/>
          </a:p>
          <a:p>
            <a:endParaRPr lang="en-US" sz="2000" b="1" dirty="0"/>
          </a:p>
          <a:p>
            <a:endParaRPr lang="en-US" sz="2000" b="1" dirty="0"/>
          </a:p>
          <a:p>
            <a:pPr marL="0" indent="0">
              <a:buNone/>
            </a:pPr>
            <a:endParaRPr lang="en-US" sz="2000" b="1" dirty="0"/>
          </a:p>
          <a:p>
            <a:r>
              <a:rPr lang="en-US" sz="2000" b="1" dirty="0"/>
              <a:t>Opportunities for Efficiency</a:t>
            </a:r>
          </a:p>
          <a:p>
            <a:pPr marL="685800" lvl="1" indent="-342900">
              <a:buFont typeface="+mj-lt"/>
              <a:buAutoNum type="arabicPeriod"/>
            </a:pPr>
            <a:r>
              <a:rPr lang="en-US" sz="1800" dirty="0"/>
              <a:t>Reduce start-up time</a:t>
            </a:r>
          </a:p>
          <a:p>
            <a:pPr marL="685800" lvl="1" indent="-342900">
              <a:buFont typeface="+mj-lt"/>
              <a:buAutoNum type="arabicPeriod"/>
            </a:pPr>
            <a:r>
              <a:rPr lang="en-US" sz="1800" dirty="0"/>
              <a:t>Standardize approach/throughput</a:t>
            </a:r>
          </a:p>
        </p:txBody>
      </p:sp>
      <p:pic>
        <p:nvPicPr>
          <p:cNvPr id="5122" name="Picture 2">
            <a:extLst>
              <a:ext uri="{FF2B5EF4-FFF2-40B4-BE49-F238E27FC236}">
                <a16:creationId xmlns:a16="http://schemas.microsoft.com/office/drawing/2014/main" id="{C0E5C3A0-79F0-A6F2-FF35-F1FF35B29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667" y="2646586"/>
            <a:ext cx="3660108" cy="31160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0933EA-0A4E-04AC-F58D-08A694A1CFD7}"/>
              </a:ext>
            </a:extLst>
          </p:cNvPr>
          <p:cNvSpPr txBox="1"/>
          <p:nvPr/>
        </p:nvSpPr>
        <p:spPr>
          <a:xfrm>
            <a:off x="4353432" y="5763090"/>
            <a:ext cx="4677078" cy="276999"/>
          </a:xfrm>
          <a:prstGeom prst="rect">
            <a:avLst/>
          </a:prstGeom>
          <a:noFill/>
        </p:spPr>
        <p:txBody>
          <a:bodyPr wrap="square" rtlCol="0">
            <a:spAutoFit/>
          </a:bodyPr>
          <a:lstStyle/>
          <a:p>
            <a:pPr algn="r"/>
            <a:r>
              <a:rPr lang="en-US" sz="1200" b="1" dirty="0">
                <a:latin typeface="Arial" panose="020B0604020202020204" pitchFamily="34" charset="0"/>
                <a:cs typeface="Arial" panose="020B0604020202020204" pitchFamily="34" charset="0"/>
              </a:rPr>
              <a:t>Figure from: </a:t>
            </a:r>
            <a:r>
              <a:rPr lang="en-US" sz="1200" i="1" dirty="0">
                <a:latin typeface="Arial" panose="020B0604020202020204" pitchFamily="34" charset="0"/>
                <a:cs typeface="Arial" panose="020B0604020202020204" pitchFamily="34" charset="0"/>
              </a:rPr>
              <a:t>Allen and Olkin JAMA. 1999;282(7):634-635.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88480E6-8E6F-A06D-0A0B-B75156DDC958}"/>
                  </a:ext>
                </a:extLst>
              </p:cNvPr>
              <p:cNvSpPr txBox="1"/>
              <p:nvPr/>
            </p:nvSpPr>
            <p:spPr>
              <a:xfrm>
                <a:off x="2066588" y="2087872"/>
                <a:ext cx="45736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𝑻𝒐𝒕𝒂𝒍</m:t>
                      </m:r>
                      <m:r>
                        <a:rPr lang="en-US" b="1" i="1">
                          <a:latin typeface="Cambria Math" panose="02040503050406030204" pitchFamily="18" charset="0"/>
                        </a:rPr>
                        <m:t> </m:t>
                      </m:r>
                      <m:r>
                        <a:rPr lang="en-US" b="1" i="1">
                          <a:latin typeface="Cambria Math" panose="02040503050406030204" pitchFamily="18" charset="0"/>
                        </a:rPr>
                        <m:t>𝑻𝒊𝒎𝒆</m:t>
                      </m:r>
                      <m:r>
                        <a:rPr lang="en-US" i="1">
                          <a:latin typeface="Cambria Math" panose="02040503050406030204" pitchFamily="18" charset="0"/>
                        </a:rPr>
                        <m:t>=721+0.243</m:t>
                      </m:r>
                      <m:r>
                        <a:rPr lang="en-US" i="1">
                          <a:latin typeface="Cambria Math" panose="02040503050406030204" pitchFamily="18" charset="0"/>
                        </a:rPr>
                        <m:t>𝑥</m:t>
                      </m:r>
                      <m:r>
                        <a:rPr lang="en-US" i="1">
                          <a:latin typeface="Cambria Math" panose="02040503050406030204" pitchFamily="18" charset="0"/>
                        </a:rPr>
                        <m:t> −0.0000123</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m:oMathPara>
                </a14:m>
                <a:endParaRPr lang="en-US" dirty="0"/>
              </a:p>
            </p:txBody>
          </p:sp>
        </mc:Choice>
        <mc:Fallback xmlns="">
          <p:sp>
            <p:nvSpPr>
              <p:cNvPr id="5" name="TextBox 4">
                <a:extLst>
                  <a:ext uri="{FF2B5EF4-FFF2-40B4-BE49-F238E27FC236}">
                    <a16:creationId xmlns:a16="http://schemas.microsoft.com/office/drawing/2014/main" id="{588480E6-8E6F-A06D-0A0B-B75156DDC958}"/>
                  </a:ext>
                </a:extLst>
              </p:cNvPr>
              <p:cNvSpPr txBox="1">
                <a:spLocks noRot="1" noChangeAspect="1" noMove="1" noResize="1" noEditPoints="1" noAdjustHandles="1" noChangeArrowheads="1" noChangeShapeType="1" noTextEdit="1"/>
              </p:cNvSpPr>
              <p:nvPr/>
            </p:nvSpPr>
            <p:spPr>
              <a:xfrm>
                <a:off x="2066588" y="2087872"/>
                <a:ext cx="4573688" cy="276999"/>
              </a:xfrm>
              <a:prstGeom prst="rect">
                <a:avLst/>
              </a:prstGeom>
              <a:blipFill>
                <a:blip r:embed="rId4"/>
                <a:stretch>
                  <a:fillRect l="-800" t="-4348" r="-267" b="-8696"/>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AF03FB3B-EB16-9B47-3087-2724B4F4206C}"/>
              </a:ext>
            </a:extLst>
          </p:cNvPr>
          <p:cNvSpPr/>
          <p:nvPr/>
        </p:nvSpPr>
        <p:spPr>
          <a:xfrm>
            <a:off x="5147552" y="3875776"/>
            <a:ext cx="548397" cy="1619250"/>
          </a:xfrm>
          <a:prstGeom prst="ellipse">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31889576-26A2-5589-F83E-4C2DC40A4648}"/>
              </a:ext>
            </a:extLst>
          </p:cNvPr>
          <p:cNvSpPr/>
          <p:nvPr/>
        </p:nvSpPr>
        <p:spPr>
          <a:xfrm rot="5400000">
            <a:off x="7271990" y="2994274"/>
            <a:ext cx="635475" cy="1544015"/>
          </a:xfrm>
          <a:prstGeom prst="ellipse">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EF2BB35D-58CA-3FF9-25DF-B4F9C5E619F8}"/>
              </a:ext>
            </a:extLst>
          </p:cNvPr>
          <p:cNvSpPr txBox="1"/>
          <p:nvPr/>
        </p:nvSpPr>
        <p:spPr>
          <a:xfrm>
            <a:off x="2182160" y="2364871"/>
            <a:ext cx="1948725" cy="507831"/>
          </a:xfrm>
          <a:prstGeom prst="rect">
            <a:avLst/>
          </a:prstGeom>
          <a:noFill/>
        </p:spPr>
        <p:txBody>
          <a:bodyPr wrap="square">
            <a:spAutoFit/>
          </a:bodyPr>
          <a:lstStyle/>
          <a:p>
            <a:r>
              <a:rPr lang="en-US" sz="1350" i="1" dirty="0">
                <a:solidFill>
                  <a:schemeClr val="bg1">
                    <a:lumMod val="50000"/>
                  </a:schemeClr>
                </a:solidFill>
              </a:rPr>
              <a:t>x = total # citations</a:t>
            </a:r>
          </a:p>
          <a:p>
            <a:r>
              <a:rPr lang="en-US" sz="1350" i="1" dirty="0">
                <a:solidFill>
                  <a:schemeClr val="bg1">
                    <a:lumMod val="50000"/>
                  </a:schemeClr>
                </a:solidFill>
              </a:rPr>
              <a:t>Allen &amp; Olkin 1999, JAMA</a:t>
            </a:r>
          </a:p>
        </p:txBody>
      </p:sp>
    </p:spTree>
    <p:extLst>
      <p:ext uri="{BB962C8B-B14F-4D97-AF65-F5344CB8AC3E}">
        <p14:creationId xmlns:p14="http://schemas.microsoft.com/office/powerpoint/2010/main" val="440501371"/>
      </p:ext>
    </p:extLst>
  </p:cSld>
  <p:clrMapOvr>
    <a:masterClrMapping/>
  </p:clrMapOvr>
</p:sld>
</file>

<file path=ppt/theme/theme1.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8" ma:contentTypeDescription="Create a new document." ma:contentTypeScope="" ma:versionID="3673f64236be8888e6c375b381601f1d">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97c65d9f1112f9414d3f934a725e8cd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bcc60b-506b-4ef3-9855-672da6bb1521" xsi:nil="true"/>
    <lcf76f155ced4ddcb4097134ff3c332f xmlns="b97c1a8e-5110-464a-816e-55fe5fabc9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A40EFA-D06A-4263-B9EA-4F052A904753}"/>
</file>

<file path=customXml/itemProps2.xml><?xml version="1.0" encoding="utf-8"?>
<ds:datastoreItem xmlns:ds="http://schemas.openxmlformats.org/officeDocument/2006/customXml" ds:itemID="{1C777E8B-880A-4D89-9485-FB30DA18EB0B}"/>
</file>

<file path=customXml/itemProps3.xml><?xml version="1.0" encoding="utf-8"?>
<ds:datastoreItem xmlns:ds="http://schemas.openxmlformats.org/officeDocument/2006/customXml" ds:itemID="{088EF564-8C7B-461F-AC3C-9B5E671EA869}"/>
</file>

<file path=docProps/app.xml><?xml version="1.0" encoding="utf-8"?>
<Properties xmlns="http://schemas.openxmlformats.org/officeDocument/2006/extended-properties" xmlns:vt="http://schemas.openxmlformats.org/officeDocument/2006/docPropsVTypes">
  <TotalTime>1601</TotalTime>
  <Words>1383</Words>
  <Application>Microsoft Office PowerPoint</Application>
  <PresentationFormat>On-screen Show (4:3)</PresentationFormat>
  <Paragraphs>170</Paragraphs>
  <Slides>16</Slides>
  <Notes>5</Notes>
  <HiddenSlides>0</HiddenSlides>
  <MMClips>0</MMClips>
  <ScaleCrop>false</ScaleCrop>
  <HeadingPairs>
    <vt:vector size="10" baseType="variant">
      <vt:variant>
        <vt:lpstr>Fonts Used</vt:lpstr>
      </vt:variant>
      <vt:variant>
        <vt:i4>6</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Cambria Math</vt:lpstr>
      <vt:lpstr>Georgia</vt:lpstr>
      <vt:lpstr>Guardian TextSans Web</vt:lpstr>
      <vt:lpstr>Wingdings</vt:lpstr>
      <vt:lpstr>12_Office Theme</vt:lpstr>
      <vt:lpstr>file:///C:\Users\VHAEASFALVOM\OneDrive%20-%20Department%20of%20Veterans%20Affairs\FALVO%20-%20FILES\HOME\HOME-LEAP\2847_good.html</vt:lpstr>
      <vt:lpstr>Packager Shell Object</vt:lpstr>
      <vt:lpstr>PowerPoint Presentation</vt:lpstr>
      <vt:lpstr>Disclosures</vt:lpstr>
      <vt:lpstr>PowerPoint Presentation</vt:lpstr>
      <vt:lpstr>PowerPoint Presentation</vt:lpstr>
      <vt:lpstr>NASEM 2008 – Presumptive Service Connection</vt:lpstr>
      <vt:lpstr>PowerPoint Presentation</vt:lpstr>
      <vt:lpstr>Reconsidering the Totality of Evidence: New Internal VA Process</vt:lpstr>
      <vt:lpstr>PACT Act – Review and Assess Presumptive Decision Process</vt:lpstr>
      <vt:lpstr>Resource Intensive</vt:lpstr>
      <vt:lpstr>HOME-LEAP Schematic</vt:lpstr>
      <vt:lpstr>System of Questions to Provide a Weight of Evidence</vt:lpstr>
      <vt:lpstr>PowerPoint Presentation</vt:lpstr>
      <vt:lpstr>Enhanced Article Screening</vt:lpstr>
      <vt:lpstr>Is there evidence linking exposure X to health effect Y?</vt:lpstr>
      <vt:lpstr>Conclusion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Falvo, Michael J.</dc:creator>
  <cp:lastModifiedBy>Lori Lawrence</cp:lastModifiedBy>
  <cp:revision>5</cp:revision>
  <dcterms:created xsi:type="dcterms:W3CDTF">2024-01-20T19:36:12Z</dcterms:created>
  <dcterms:modified xsi:type="dcterms:W3CDTF">2024-01-23T14:42:11Z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0x0101004E8D398BABD7B14B8E6CF8EA13DAA0AC</vt:lpwstr>
  </property>
</Properties>
</file>