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omments/modernComment_7FE4E4B2_37617094.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668_93E1A58E.xml" ContentType="application/vnd.ms-powerpoint.comments+xml"/>
  <Override PartName="/ppt/notesSlides/notesSlide7.xml" ContentType="application/vnd.openxmlformats-officedocument.presentationml.notesSlide+xml"/>
  <Override PartName="/ppt/comments/modernComment_7FE4E4AB_203CD504.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0"/>
  </p:notesMasterIdLst>
  <p:handoutMasterIdLst>
    <p:handoutMasterId r:id="rId51"/>
  </p:handoutMasterIdLst>
  <p:sldIdLst>
    <p:sldId id="1635" r:id="rId5"/>
    <p:sldId id="2145707188" r:id="rId6"/>
    <p:sldId id="2145707189" r:id="rId7"/>
    <p:sldId id="1621" r:id="rId8"/>
    <p:sldId id="2145707187" r:id="rId9"/>
    <p:sldId id="592" r:id="rId10"/>
    <p:sldId id="1568" r:id="rId11"/>
    <p:sldId id="2145707193" r:id="rId12"/>
    <p:sldId id="304" r:id="rId13"/>
    <p:sldId id="260" r:id="rId14"/>
    <p:sldId id="808" r:id="rId15"/>
    <p:sldId id="1569" r:id="rId16"/>
    <p:sldId id="2145707194" r:id="rId17"/>
    <p:sldId id="1564" r:id="rId18"/>
    <p:sldId id="257" r:id="rId19"/>
    <p:sldId id="258" r:id="rId20"/>
    <p:sldId id="2145707196" r:id="rId21"/>
    <p:sldId id="267" r:id="rId22"/>
    <p:sldId id="2145707190" r:id="rId23"/>
    <p:sldId id="7396" r:id="rId24"/>
    <p:sldId id="2145707186" r:id="rId25"/>
    <p:sldId id="1637" r:id="rId26"/>
    <p:sldId id="2145706815" r:id="rId27"/>
    <p:sldId id="2145706816" r:id="rId28"/>
    <p:sldId id="350" r:id="rId29"/>
    <p:sldId id="1019" r:id="rId30"/>
    <p:sldId id="1638" r:id="rId31"/>
    <p:sldId id="1640" r:id="rId32"/>
    <p:sldId id="2145707192" r:id="rId33"/>
    <p:sldId id="2145707185" r:id="rId34"/>
    <p:sldId id="2145707184" r:id="rId35"/>
    <p:sldId id="274" r:id="rId36"/>
    <p:sldId id="2145707179" r:id="rId37"/>
    <p:sldId id="1634" r:id="rId38"/>
    <p:sldId id="2145707181" r:id="rId39"/>
    <p:sldId id="2145707191" r:id="rId40"/>
    <p:sldId id="2145706359" r:id="rId41"/>
    <p:sldId id="2145706357" r:id="rId42"/>
    <p:sldId id="2145706629" r:id="rId43"/>
    <p:sldId id="256" r:id="rId44"/>
    <p:sldId id="1744" r:id="rId45"/>
    <p:sldId id="1791" r:id="rId46"/>
    <p:sldId id="1781" r:id="rId47"/>
    <p:sldId id="1778" r:id="rId48"/>
    <p:sldId id="214570718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F30B21-0214-B84A-8EB6-D95EBBD3B076}">
          <p14:sldIdLst>
            <p14:sldId id="1635"/>
            <p14:sldId id="2145707188"/>
            <p14:sldId id="2145707189"/>
            <p14:sldId id="1621"/>
          </p14:sldIdLst>
        </p14:section>
        <p14:section name="Molecular Testing" id="{BB0E084D-1EFA-4C7C-8235-7D3B36E50B2C}">
          <p14:sldIdLst>
            <p14:sldId id="2145707187"/>
            <p14:sldId id="592"/>
            <p14:sldId id="1568"/>
            <p14:sldId id="2145707193"/>
            <p14:sldId id="304"/>
            <p14:sldId id="260"/>
            <p14:sldId id="808"/>
            <p14:sldId id="1569"/>
            <p14:sldId id="2145707194"/>
            <p14:sldId id="1564"/>
            <p14:sldId id="257"/>
            <p14:sldId id="258"/>
            <p14:sldId id="2145707196"/>
            <p14:sldId id="267"/>
            <p14:sldId id="2145707190"/>
            <p14:sldId id="7396"/>
          </p14:sldIdLst>
        </p14:section>
        <p14:section name="CCGS Intro" id="{45F7A3F0-31B6-664C-93A1-0A57077DC6E9}">
          <p14:sldIdLst>
            <p14:sldId id="2145707186"/>
            <p14:sldId id="1637"/>
            <p14:sldId id="2145706815"/>
          </p14:sldIdLst>
        </p14:section>
        <p14:section name="Critical Role of Testing" id="{01A21A81-7715-8F4D-B66D-B4274BBED078}">
          <p14:sldIdLst>
            <p14:sldId id="2145706816"/>
            <p14:sldId id="350"/>
            <p14:sldId id="1019"/>
          </p14:sldIdLst>
        </p14:section>
        <p14:section name="Empowering and streamlining" id="{E435EF6A-0DE7-1848-BD76-D4CD24AD50DE}">
          <p14:sldIdLst>
            <p14:sldId id="1638"/>
            <p14:sldId id="1640"/>
          </p14:sldIdLst>
        </p14:section>
        <p14:section name="Equitable Access" id="{3F783F25-F13C-5648-8313-9ACAA352AF24}">
          <p14:sldIdLst>
            <p14:sldId id="2145707192"/>
            <p14:sldId id="2145707185"/>
          </p14:sldIdLst>
        </p14:section>
        <p14:section name="NATIONAL TELEONCOLOGY" id="{1129327F-1E6D-4D73-8A47-DDEB1156E83B}">
          <p14:sldIdLst>
            <p14:sldId id="2145707184"/>
            <p14:sldId id="274"/>
            <p14:sldId id="2145707179"/>
            <p14:sldId id="1634"/>
            <p14:sldId id="2145707181"/>
            <p14:sldId id="2145707191"/>
            <p14:sldId id="2145706359"/>
            <p14:sldId id="2145706357"/>
            <p14:sldId id="2145706629"/>
            <p14:sldId id="256"/>
            <p14:sldId id="1744"/>
            <p14:sldId id="1791"/>
            <p14:sldId id="1781"/>
            <p14:sldId id="1778"/>
            <p14:sldId id="214570718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0A7600-00C8-4C58-FDD2-FB1C9D67A3CA}" name="Marissa Smith (PFS)" initials="MS" userId="S::msmith@pfs.us::bcf419bf-7146-4a7d-af82-c47e6dc233db" providerId="AD"/>
  <p188:author id="{41A7131D-BFEB-2E55-B134-292588B34FF2}" name="Passero, Vida C. (she/her/hers)" initials="P(" userId="S::vida.passero@va.gov::329d155f-ca7f-47c8-ab0f-ff09de559087" providerId="AD"/>
  <p188:author id="{BF775851-AF0D-F75E-391E-4B00883870BA}" name="Smith, Marissa G. (Carter Bates)" initials="SB" userId="S::marissa.smith@va.gov::cfaaddbe-4e40-4bfe-89ce-8e498437f6ec" providerId="AD"/>
  <p188:author id="{43EBC0BB-0450-39DF-AFC0-F4D8011DCE7B}" name="Passero, Vida C. (she/her/hers)" initials="PVC(" userId="S::Vida.Passero@va.gov::329d155f-ca7f-47c8-ab0f-ff09de5590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F7955B"/>
    <a:srgbClr val="E1EBF2"/>
    <a:srgbClr val="BBDE8F"/>
    <a:srgbClr val="FBCAAD"/>
    <a:srgbClr val="FCDCC8"/>
    <a:srgbClr val="78BE20"/>
    <a:srgbClr val="DCDDDE"/>
    <a:srgbClr val="0083BE"/>
    <a:srgbClr val="7DA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77573-0ABB-407E-9791-4C33C329E010}" v="50" dt="2024-02-13T22:40:53.876"/>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4660"/>
  </p:normalViewPr>
  <p:slideViewPr>
    <p:cSldViewPr snapToGrid="0">
      <p:cViewPr varScale="1">
        <p:scale>
          <a:sx n="62" d="100"/>
          <a:sy n="62" d="100"/>
        </p:scale>
        <p:origin x="10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Whole Exome Sequencing</a:t>
            </a:r>
          </a:p>
        </c:rich>
      </c:tx>
      <c:layout>
        <c:manualLayout>
          <c:xMode val="edge"/>
          <c:yMode val="edge"/>
          <c:x val="4.2482160011097135E-2"/>
          <c:y val="5.0925925925925923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E30-4189-AD9E-14A20F98D27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E30-4189-AD9E-14A20F98D271}"/>
              </c:ext>
            </c:extLst>
          </c:dPt>
          <c:dLbls>
            <c:dLbl>
              <c:idx val="0"/>
              <c:layout>
                <c:manualLayout>
                  <c:x val="0.22185616138163444"/>
                  <c:y val="-9.2592592592592587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997258579435644"/>
                      <c:h val="0.22685185185185186"/>
                    </c:manualLayout>
                  </c15:layout>
                </c:ext>
                <c:ext xmlns:c16="http://schemas.microsoft.com/office/drawing/2014/chart" uri="{C3380CC4-5D6E-409C-BE32-E72D297353CC}">
                  <c16:uniqueId val="{00000001-FE30-4189-AD9E-14A20F98D271}"/>
                </c:ext>
              </c:extLst>
            </c:dLbl>
            <c:dLbl>
              <c:idx val="1"/>
              <c:layout>
                <c:manualLayout>
                  <c:x val="-0.32070296595761022"/>
                  <c:y val="-1.388888888888905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923673662679702"/>
                      <c:h val="0.18340296004666085"/>
                    </c:manualLayout>
                  </c15:layout>
                </c:ext>
                <c:ext xmlns:c16="http://schemas.microsoft.com/office/drawing/2014/chart" uri="{C3380CC4-5D6E-409C-BE32-E72D297353CC}">
                  <c16:uniqueId val="{00000003-FE30-4189-AD9E-14A20F98D27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Sheet1!$B$1:$C$1</c:f>
              <c:strCache>
                <c:ptCount val="2"/>
                <c:pt idx="0">
                  <c:v>Covered by WES</c:v>
                </c:pt>
                <c:pt idx="1">
                  <c:v>Not Covered</c:v>
                </c:pt>
              </c:strCache>
            </c:strRef>
          </c:cat>
          <c:val>
            <c:numRef>
              <c:f>Sheet1!$B$2:$C$2</c:f>
              <c:numCache>
                <c:formatCode>General</c:formatCode>
                <c:ptCount val="2"/>
                <c:pt idx="0">
                  <c:v>30</c:v>
                </c:pt>
                <c:pt idx="1">
                  <c:v>2970</c:v>
                </c:pt>
              </c:numCache>
            </c:numRef>
          </c:val>
          <c:extLst>
            <c:ext xmlns:c16="http://schemas.microsoft.com/office/drawing/2014/chart" uri="{C3380CC4-5D6E-409C-BE32-E72D297353CC}">
              <c16:uniqueId val="{00000004-FE30-4189-AD9E-14A20F98D27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TArGeted pAnel</a:t>
            </a:r>
          </a:p>
          <a:p>
            <a:pPr>
              <a:defRPr/>
            </a:pPr>
            <a:r>
              <a:rPr lang="en-US"/>
              <a:t>sequencing</a:t>
            </a:r>
          </a:p>
        </c:rich>
      </c:tx>
      <c:layout>
        <c:manualLayout>
          <c:xMode val="edge"/>
          <c:yMode val="edge"/>
          <c:x val="4.0416666666666656E-2"/>
          <c:y val="3.240740740740740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explosion val="2"/>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631-4F6F-A67B-40AB1BD00DD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631-4F6F-A67B-40AB1BD00DD8}"/>
              </c:ext>
            </c:extLst>
          </c:dPt>
          <c:dLbls>
            <c:dLbl>
              <c:idx val="0"/>
              <c:layout>
                <c:manualLayout>
                  <c:x val="0.31177451531050177"/>
                  <c:y val="4.1739122813808448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18972F82-6951-4A78-B119-121218E69A72}" type="CATEGORYNAME">
                      <a:rPr lang="en-US"/>
                      <a:pPr>
                        <a:defRPr/>
                      </a:pPr>
                      <a:t>[CATEGORY NAME]</a:t>
                    </a:fld>
                    <a:r>
                      <a:rPr lang="en-US" baseline="0"/>
                      <a:t>
0.03%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876180232029744"/>
                      <c:h val="0.29692766460295977"/>
                    </c:manualLayout>
                  </c15:layout>
                  <c15:dlblFieldTable/>
                  <c15:showDataLabelsRange val="0"/>
                </c:ext>
                <c:ext xmlns:c16="http://schemas.microsoft.com/office/drawing/2014/chart" uri="{C3380CC4-5D6E-409C-BE32-E72D297353CC}">
                  <c16:uniqueId val="{00000001-E631-4F6F-A67B-40AB1BD00DD8}"/>
                </c:ext>
              </c:extLst>
            </c:dLbl>
            <c:dLbl>
              <c:idx val="1"/>
              <c:layout>
                <c:manualLayout>
                  <c:x val="-0.30956334853525003"/>
                  <c:y val="-2.3188401563226921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F99F85B8-2252-42B7-B24E-6F696683523D}" type="CATEGORYNAME">
                      <a:rPr lang="en-US">
                        <a:solidFill>
                          <a:schemeClr val="accent2"/>
                        </a:solidFill>
                      </a:rPr>
                      <a:pPr>
                        <a:defRPr/>
                      </a:pPr>
                      <a:t>[CATEGORY NAME]</a:t>
                    </a:fld>
                    <a:r>
                      <a:rPr lang="en-US" baseline="0">
                        <a:solidFill>
                          <a:schemeClr val="accent2"/>
                        </a:solidFill>
                      </a:rPr>
                      <a:t>
99.97%</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89773928219607"/>
                      <c:h val="0.18372188817128596"/>
                    </c:manualLayout>
                  </c15:layout>
                  <c15:dlblFieldTable/>
                  <c15:showDataLabelsRange val="0"/>
                </c:ext>
                <c:ext xmlns:c16="http://schemas.microsoft.com/office/drawing/2014/chart" uri="{C3380CC4-5D6E-409C-BE32-E72D297353CC}">
                  <c16:uniqueId val="{00000003-E631-4F6F-A67B-40AB1BD00DD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Sheet1!$B$3:$C$3</c:f>
              <c:strCache>
                <c:ptCount val="2"/>
                <c:pt idx="0">
                  <c:v>Covered by Targeted Panels</c:v>
                </c:pt>
                <c:pt idx="1">
                  <c:v>Not Covered</c:v>
                </c:pt>
              </c:strCache>
            </c:strRef>
          </c:cat>
          <c:val>
            <c:numRef>
              <c:f>Sheet1!$B$4:$C$4</c:f>
              <c:numCache>
                <c:formatCode>General</c:formatCode>
                <c:ptCount val="2"/>
                <c:pt idx="0">
                  <c:v>1</c:v>
                </c:pt>
                <c:pt idx="1">
                  <c:v>2999</c:v>
                </c:pt>
              </c:numCache>
            </c:numRef>
          </c:val>
          <c:extLst>
            <c:ext xmlns:c16="http://schemas.microsoft.com/office/drawing/2014/chart" uri="{C3380CC4-5D6E-409C-BE32-E72D297353CC}">
              <c16:uniqueId val="{00000004-E631-4F6F-A67B-40AB1BD00DD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WHOLE</a:t>
            </a:r>
            <a:r>
              <a:rPr lang="en-US" baseline="0"/>
              <a:t> GENOME SEQUENCNG</a:t>
            </a:r>
            <a:endParaRPr lang="en-US"/>
          </a:p>
        </c:rich>
      </c:tx>
      <c:layout>
        <c:manualLayout>
          <c:xMode val="edge"/>
          <c:yMode val="edge"/>
          <c:x val="1.7529124651475183E-2"/>
          <c:y val="2.792320605310612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405-483C-AEAE-A40D1FF404A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405-483C-AEAE-A40D1FF404AE}"/>
              </c:ext>
            </c:extLst>
          </c:dPt>
          <c:dLbls>
            <c:dLbl>
              <c:idx val="0"/>
              <c:layout>
                <c:manualLayout>
                  <c:x val="0.24040062564455614"/>
                  <c:y val="-0.66317596053813366"/>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fld id="{62843B56-602B-40D5-8427-8E1A4B39E9E5}" type="CATEGORYNAME">
                      <a:rPr lang="en-US"/>
                      <a:pPr>
                        <a:defRPr/>
                      </a:pPr>
                      <a:t>[CATEGORY NAME]</a:t>
                    </a:fld>
                    <a:endParaRPr lang="en-US"/>
                  </a:p>
                  <a:p>
                    <a:pPr>
                      <a:defRPr/>
                    </a:pPr>
                    <a:r>
                      <a:rPr lang="en-US"/>
                      <a:t>100%</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7775175988821965"/>
                      <c:h val="0.19737052811870509"/>
                    </c:manualLayout>
                  </c15:layout>
                  <c15:dlblFieldTable/>
                  <c15:showDataLabelsRange val="0"/>
                </c:ext>
                <c:ext xmlns:c16="http://schemas.microsoft.com/office/drawing/2014/chart" uri="{C3380CC4-5D6E-409C-BE32-E72D297353CC}">
                  <c16:uniqueId val="{00000001-5405-483C-AEAE-A40D1FF404AE}"/>
                </c:ext>
              </c:extLst>
            </c:dLbl>
            <c:dLbl>
              <c:idx val="1"/>
              <c:delete val="1"/>
              <c:extLst>
                <c:ext xmlns:c15="http://schemas.microsoft.com/office/drawing/2012/chart" uri="{CE6537A1-D6FC-4f65-9D91-7224C49458BB}"/>
                <c:ext xmlns:c16="http://schemas.microsoft.com/office/drawing/2014/chart" uri="{C3380CC4-5D6E-409C-BE32-E72D297353CC}">
                  <c16:uniqueId val="{00000003-5405-483C-AEAE-A40D1FF404AE}"/>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Sheet1!$B$5:$C$5</c:f>
              <c:strCache>
                <c:ptCount val="2"/>
                <c:pt idx="0">
                  <c:v>Covered by WGS</c:v>
                </c:pt>
                <c:pt idx="1">
                  <c:v>Not Covered</c:v>
                </c:pt>
              </c:strCache>
            </c:strRef>
          </c:cat>
          <c:val>
            <c:numRef>
              <c:f>Sheet1!$B$6:$C$6</c:f>
              <c:numCache>
                <c:formatCode>General</c:formatCode>
                <c:ptCount val="2"/>
                <c:pt idx="0">
                  <c:v>3000</c:v>
                </c:pt>
                <c:pt idx="1">
                  <c:v>0</c:v>
                </c:pt>
              </c:numCache>
            </c:numRef>
          </c:val>
          <c:extLst>
            <c:ext xmlns:c16="http://schemas.microsoft.com/office/drawing/2014/chart" uri="{C3380CC4-5D6E-409C-BE32-E72D297353CC}">
              <c16:uniqueId val="{00000004-5405-483C-AEAE-A40D1FF404A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668_93E1A58E.xml><?xml version="1.0" encoding="utf-8"?>
<p188:cmLst xmlns:a="http://schemas.openxmlformats.org/drawingml/2006/main" xmlns:r="http://schemas.openxmlformats.org/officeDocument/2006/relationships" xmlns:p188="http://schemas.microsoft.com/office/powerpoint/2018/8/main">
  <p188:cm id="{5026EC5B-2AF1-43AF-A9E6-C123408E6A2B}" authorId="{500A7600-00C8-4C58-FDD2-FB1C9D67A3CA}" created="2024-02-08T13:28:08.874">
    <pc:sldMkLst xmlns:pc="http://schemas.microsoft.com/office/powerpoint/2013/main/command">
      <pc:docMk/>
      <pc:sldMk cId="2481038734" sldId="1640"/>
    </pc:sldMkLst>
    <p188:txBody>
      <a:bodyPr/>
      <a:lstStyle/>
      <a:p>
        <a:r>
          <a:rPr lang="en-US"/>
          <a:t>Updated numbers from Dr. M/Luke</a:t>
        </a:r>
      </a:p>
    </p188:txBody>
  </p188:cm>
</p188:cmLst>
</file>

<file path=ppt/comments/modernComment_7FE4E4AB_203CD504.xml><?xml version="1.0" encoding="utf-8"?>
<p188:cmLst xmlns:a="http://schemas.openxmlformats.org/drawingml/2006/main" xmlns:r="http://schemas.openxmlformats.org/officeDocument/2006/relationships" xmlns:p188="http://schemas.microsoft.com/office/powerpoint/2018/8/main">
  <p188:cm id="{2508C71D-C301-4AE7-B3F5-40D4F93AA71A}" authorId="{500A7600-00C8-4C58-FDD2-FB1C9D67A3CA}" status="resolved" created="2024-02-08T13:28:51.931" complete="100000">
    <pc:sldMkLst xmlns:pc="http://schemas.microsoft.com/office/powerpoint/2013/main/command">
      <pc:docMk/>
      <pc:sldMk cId="540857604" sldId="2145707179"/>
    </pc:sldMkLst>
    <p188:replyLst>
      <p188:reply id="{82A794DF-FE10-43CF-ACED-1C6BAA2BA553}" authorId="{43EBC0BB-0450-39DF-AFC0-F4D8011DCE7B}" created="2024-02-08T17:37:16.482">
        <p188:txBody>
          <a:bodyPr/>
          <a:lstStyle/>
          <a:p>
            <a:r>
              <a:rPr lang="en-US"/>
              <a:t>Updated by moi</a:t>
            </a:r>
          </a:p>
        </p188:txBody>
        <p188:extLst>
          <p:ext xmlns:p="http://schemas.openxmlformats.org/presentationml/2006/main" uri="{57CB4572-C831-44C2-8A1C-0ADB6CCDFE69}">
            <p223:reactions xmlns:p223="http://schemas.microsoft.com/office/powerpoint/2022/03/main">
              <p223:rxn type="👍">
                <p223:instance time="2024-02-08T17:42:31.832" authorId="{BF775851-AF0D-F75E-391E-4B00883870BA}"/>
              </p223:rxn>
            </p223:reactions>
          </p:ext>
        </p188:extLst>
      </p188:reply>
    </p188:replyLst>
    <p188:txBody>
      <a:bodyPr/>
      <a:lstStyle/>
      <a:p>
        <a:r>
          <a:rPr lang="en-US"/>
          <a:t>UTD from Vida</a:t>
        </a:r>
      </a:p>
    </p188:txBody>
  </p188:cm>
</p188:cmLst>
</file>

<file path=ppt/comments/modernComment_7FE4E4B2_37617094.xml><?xml version="1.0" encoding="utf-8"?>
<p188:cmLst xmlns:a="http://schemas.openxmlformats.org/drawingml/2006/main" xmlns:r="http://schemas.openxmlformats.org/officeDocument/2006/relationships" xmlns:p188="http://schemas.microsoft.com/office/powerpoint/2018/8/main">
  <p188:cm id="{400F24FF-A49D-4106-B1B6-A8AA7CDFB659}" authorId="{41A7131D-BFEB-2E55-B134-292588B34FF2}" created="2024-02-08T17:29:01.937">
    <ac:deMkLst xmlns:ac="http://schemas.microsoft.com/office/drawing/2013/main/command">
      <pc:docMk xmlns:pc="http://schemas.microsoft.com/office/powerpoint/2013/main/command"/>
      <pc:sldMk xmlns:pc="http://schemas.microsoft.com/office/powerpoint/2013/main/command" cId="929132692" sldId="2145707186"/>
      <ac:spMk id="2" creationId="{08740DC3-C9DD-A631-2F4A-8F30B479CCBB}"/>
    </ac:deMkLst>
    <p188:txBody>
      <a:bodyPr/>
      <a:lstStyle/>
      <a:p>
        <a:r>
          <a:rPr lang="en-US"/>
          <a:t>[@Smith, Marissa G. (Carter Bates)] : would add Dr. M's other positions here</a:t>
        </a:r>
      </a:p>
    </p188:txBody>
    <p188:extLst>
      <p:ext xmlns:p="http://schemas.openxmlformats.org/presentationml/2006/main" uri="{57CB4572-C831-44C2-8A1C-0ADB6CCDFE69}">
        <p223:reactions xmlns:p223="http://schemas.microsoft.com/office/powerpoint/2022/03/main">
          <p223:rxn type="👍">
            <p223:instance time="2024-02-08T17:32:23.934" authorId="{BF775851-AF0D-F75E-391E-4B00883870BA}"/>
          </p223:rxn>
        </p223:reactions>
      </p:ext>
    </p188:extLst>
  </p188:cm>
</p188:cmLst>
</file>

<file path=ppt/diagrams/_rels/data3.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49877-0803-4ED2-80F3-5DBFA36D3E5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E8B0729-A089-494D-888D-31F642CC3EBF}">
      <dgm:prSet phldrT="[Text]"/>
      <dgm:spPr/>
      <dgm:t>
        <a:bodyPr/>
        <a:lstStyle/>
        <a:p>
          <a:r>
            <a:rPr lang="en-US"/>
            <a:t>Thoracic Cancer</a:t>
          </a:r>
        </a:p>
      </dgm:t>
    </dgm:pt>
    <dgm:pt modelId="{16887FC1-B79A-46F6-9556-27A5DE387628}" type="parTrans" cxnId="{B97C713D-94F2-4F66-8EE2-5F6A8580AFD9}">
      <dgm:prSet/>
      <dgm:spPr/>
      <dgm:t>
        <a:bodyPr/>
        <a:lstStyle/>
        <a:p>
          <a:endParaRPr lang="en-US"/>
        </a:p>
      </dgm:t>
    </dgm:pt>
    <dgm:pt modelId="{604C02EA-EFB8-489A-BEB1-86A28EF421E5}" type="sibTrans" cxnId="{B97C713D-94F2-4F66-8EE2-5F6A8580AFD9}">
      <dgm:prSet/>
      <dgm:spPr/>
      <dgm:t>
        <a:bodyPr/>
        <a:lstStyle/>
        <a:p>
          <a:endParaRPr lang="en-US"/>
        </a:p>
      </dgm:t>
    </dgm:pt>
    <dgm:pt modelId="{7055C7C7-58A9-4158-8E80-3CBE1D23E1D5}">
      <dgm:prSet phldrT="[Text]"/>
      <dgm:spPr/>
      <dgm:t>
        <a:bodyPr/>
        <a:lstStyle/>
        <a:p>
          <a:r>
            <a:rPr lang="en-US"/>
            <a:t>Head and Neck Cancer</a:t>
          </a:r>
        </a:p>
      </dgm:t>
    </dgm:pt>
    <dgm:pt modelId="{EA62BE66-F155-4C75-B052-8F50951E5B46}" type="parTrans" cxnId="{E4A8F223-4FA5-423A-9135-43D129B150F8}">
      <dgm:prSet/>
      <dgm:spPr/>
      <dgm:t>
        <a:bodyPr/>
        <a:lstStyle/>
        <a:p>
          <a:endParaRPr lang="en-US"/>
        </a:p>
      </dgm:t>
    </dgm:pt>
    <dgm:pt modelId="{9C919EB0-CE82-45D5-A12F-F06898A0BE1E}" type="sibTrans" cxnId="{E4A8F223-4FA5-423A-9135-43D129B150F8}">
      <dgm:prSet/>
      <dgm:spPr/>
      <dgm:t>
        <a:bodyPr/>
        <a:lstStyle/>
        <a:p>
          <a:endParaRPr lang="en-US"/>
        </a:p>
      </dgm:t>
    </dgm:pt>
    <dgm:pt modelId="{20871752-2120-47F5-B379-DAD3B25B6C47}">
      <dgm:prSet phldrT="[Text]"/>
      <dgm:spPr/>
      <dgm:t>
        <a:bodyPr/>
        <a:lstStyle/>
        <a:p>
          <a:r>
            <a:rPr lang="en-US"/>
            <a:t>Genitourinary Cancer</a:t>
          </a:r>
        </a:p>
      </dgm:t>
    </dgm:pt>
    <dgm:pt modelId="{923CE5DD-C6BC-443C-8026-DE23EEFFCD6D}" type="parTrans" cxnId="{C69E83EE-FF23-4B36-B039-FDFC2CDAD9C6}">
      <dgm:prSet/>
      <dgm:spPr/>
      <dgm:t>
        <a:bodyPr/>
        <a:lstStyle/>
        <a:p>
          <a:endParaRPr lang="en-US"/>
        </a:p>
      </dgm:t>
    </dgm:pt>
    <dgm:pt modelId="{F0960707-CC2F-47AC-89D2-036C145A9B21}" type="sibTrans" cxnId="{C69E83EE-FF23-4B36-B039-FDFC2CDAD9C6}">
      <dgm:prSet/>
      <dgm:spPr/>
      <dgm:t>
        <a:bodyPr/>
        <a:lstStyle/>
        <a:p>
          <a:endParaRPr lang="en-US"/>
        </a:p>
      </dgm:t>
    </dgm:pt>
    <dgm:pt modelId="{E10AD00D-29A9-4000-BCC3-64B483B1AA67}">
      <dgm:prSet phldrT="[Text]"/>
      <dgm:spPr/>
      <dgm:t>
        <a:bodyPr/>
        <a:lstStyle/>
        <a:p>
          <a:r>
            <a:rPr lang="en-US"/>
            <a:t>Gastrointestinal Cancer</a:t>
          </a:r>
        </a:p>
      </dgm:t>
    </dgm:pt>
    <dgm:pt modelId="{D622B2A1-DEA9-4099-94FD-6AB4C938622C}" type="parTrans" cxnId="{71D6AD96-DE7D-4C53-8239-237E6EC8FCC5}">
      <dgm:prSet/>
      <dgm:spPr/>
      <dgm:t>
        <a:bodyPr/>
        <a:lstStyle/>
        <a:p>
          <a:endParaRPr lang="en-US"/>
        </a:p>
      </dgm:t>
    </dgm:pt>
    <dgm:pt modelId="{4F9B2063-17A5-439F-95CE-0396E0E2EE82}" type="sibTrans" cxnId="{71D6AD96-DE7D-4C53-8239-237E6EC8FCC5}">
      <dgm:prSet/>
      <dgm:spPr/>
      <dgm:t>
        <a:bodyPr/>
        <a:lstStyle/>
        <a:p>
          <a:endParaRPr lang="en-US"/>
        </a:p>
      </dgm:t>
    </dgm:pt>
    <dgm:pt modelId="{B7AC56EB-4B5A-42DF-8389-48723DDFCB71}">
      <dgm:prSet phldrT="[Text]"/>
      <dgm:spPr/>
      <dgm:t>
        <a:bodyPr/>
        <a:lstStyle/>
        <a:p>
          <a:r>
            <a:rPr lang="en-US"/>
            <a:t>Melanoma and other cutaneous malignancies</a:t>
          </a:r>
        </a:p>
      </dgm:t>
    </dgm:pt>
    <dgm:pt modelId="{4E3A9C3C-1552-4CB5-9C89-D0039CF905C4}" type="parTrans" cxnId="{EE6089AD-6A92-4E02-AAED-C4BFA8977787}">
      <dgm:prSet/>
      <dgm:spPr/>
      <dgm:t>
        <a:bodyPr/>
        <a:lstStyle/>
        <a:p>
          <a:endParaRPr lang="en-US"/>
        </a:p>
      </dgm:t>
    </dgm:pt>
    <dgm:pt modelId="{EBE431DC-EF93-415C-86AB-4FD688D0D5E0}" type="sibTrans" cxnId="{EE6089AD-6A92-4E02-AAED-C4BFA8977787}">
      <dgm:prSet/>
      <dgm:spPr/>
      <dgm:t>
        <a:bodyPr/>
        <a:lstStyle/>
        <a:p>
          <a:endParaRPr lang="en-US"/>
        </a:p>
      </dgm:t>
    </dgm:pt>
    <dgm:pt modelId="{29EB6161-36AE-4C54-857D-357BDC59A0B9}">
      <dgm:prSet phldrT="[Text]"/>
      <dgm:spPr/>
      <dgm:t>
        <a:bodyPr/>
        <a:lstStyle/>
        <a:p>
          <a:r>
            <a:rPr lang="en-US"/>
            <a:t>Central Nervous System </a:t>
          </a:r>
        </a:p>
      </dgm:t>
    </dgm:pt>
    <dgm:pt modelId="{32FA3114-F12C-457E-8CDE-3F43260FA6A1}" type="parTrans" cxnId="{0D689AB1-6BA9-4E0C-8F96-3D739DFB725A}">
      <dgm:prSet/>
      <dgm:spPr/>
      <dgm:t>
        <a:bodyPr/>
        <a:lstStyle/>
        <a:p>
          <a:endParaRPr lang="en-US"/>
        </a:p>
      </dgm:t>
    </dgm:pt>
    <dgm:pt modelId="{94F533C3-2898-4A72-92E7-FD159931926D}" type="sibTrans" cxnId="{0D689AB1-6BA9-4E0C-8F96-3D739DFB725A}">
      <dgm:prSet/>
      <dgm:spPr/>
      <dgm:t>
        <a:bodyPr/>
        <a:lstStyle/>
        <a:p>
          <a:endParaRPr lang="en-US"/>
        </a:p>
      </dgm:t>
    </dgm:pt>
    <dgm:pt modelId="{C8238CBA-578E-45FF-9674-A7D94CE90E8A}">
      <dgm:prSet phldrT="[Text]"/>
      <dgm:spPr/>
      <dgm:t>
        <a:bodyPr/>
        <a:lstStyle/>
        <a:p>
          <a:r>
            <a:rPr lang="en-US"/>
            <a:t>Sarcoma</a:t>
          </a:r>
        </a:p>
      </dgm:t>
    </dgm:pt>
    <dgm:pt modelId="{11CE2C77-BB0C-4DCA-9335-29A9CDF7617B}" type="parTrans" cxnId="{943603E3-C1D1-4366-AEB5-C3715D712F0D}">
      <dgm:prSet/>
      <dgm:spPr/>
      <dgm:t>
        <a:bodyPr/>
        <a:lstStyle/>
        <a:p>
          <a:endParaRPr lang="en-US"/>
        </a:p>
      </dgm:t>
    </dgm:pt>
    <dgm:pt modelId="{B073E49A-3837-4EA8-8897-9E864DAB4F90}" type="sibTrans" cxnId="{943603E3-C1D1-4366-AEB5-C3715D712F0D}">
      <dgm:prSet/>
      <dgm:spPr/>
      <dgm:t>
        <a:bodyPr/>
        <a:lstStyle/>
        <a:p>
          <a:endParaRPr lang="en-US"/>
        </a:p>
      </dgm:t>
    </dgm:pt>
    <dgm:pt modelId="{C37CE073-4E1F-492D-8F04-E200776E89F3}">
      <dgm:prSet phldrT="[Text]"/>
      <dgm:spPr/>
      <dgm:t>
        <a:bodyPr/>
        <a:lstStyle/>
        <a:p>
          <a:r>
            <a:rPr lang="en-US"/>
            <a:t>Rare Cancers</a:t>
          </a:r>
        </a:p>
      </dgm:t>
    </dgm:pt>
    <dgm:pt modelId="{6FD6FC50-B823-4221-97F3-BC913BD58408}" type="parTrans" cxnId="{79767756-B081-4257-B8E8-84626AE53786}">
      <dgm:prSet/>
      <dgm:spPr/>
      <dgm:t>
        <a:bodyPr/>
        <a:lstStyle/>
        <a:p>
          <a:endParaRPr lang="en-US"/>
        </a:p>
      </dgm:t>
    </dgm:pt>
    <dgm:pt modelId="{1D20670D-27A6-420D-ADB7-C936323F8951}" type="sibTrans" cxnId="{79767756-B081-4257-B8E8-84626AE53786}">
      <dgm:prSet/>
      <dgm:spPr/>
      <dgm:t>
        <a:bodyPr/>
        <a:lstStyle/>
        <a:p>
          <a:endParaRPr lang="en-US"/>
        </a:p>
      </dgm:t>
    </dgm:pt>
    <dgm:pt modelId="{4DBC0563-DE31-4BEC-ADE3-001A54A6C30E}">
      <dgm:prSet phldrT="[Text]"/>
      <dgm:spPr/>
      <dgm:t>
        <a:bodyPr/>
        <a:lstStyle/>
        <a:p>
          <a:r>
            <a:rPr lang="en-US"/>
            <a:t>Malignant Hematology</a:t>
          </a:r>
        </a:p>
      </dgm:t>
    </dgm:pt>
    <dgm:pt modelId="{685B6454-72E1-4903-A7D6-098C691DBDFD}" type="parTrans" cxnId="{FDE6BFF1-2E48-45B8-B31E-D106969E7644}">
      <dgm:prSet/>
      <dgm:spPr/>
      <dgm:t>
        <a:bodyPr/>
        <a:lstStyle/>
        <a:p>
          <a:endParaRPr lang="en-US"/>
        </a:p>
      </dgm:t>
    </dgm:pt>
    <dgm:pt modelId="{0E35748A-648D-444B-9B33-21176B7DDE7C}" type="sibTrans" cxnId="{FDE6BFF1-2E48-45B8-B31E-D106969E7644}">
      <dgm:prSet/>
      <dgm:spPr/>
      <dgm:t>
        <a:bodyPr/>
        <a:lstStyle/>
        <a:p>
          <a:endParaRPr lang="en-US"/>
        </a:p>
      </dgm:t>
    </dgm:pt>
    <dgm:pt modelId="{EDA09BEE-4486-4184-98FE-5D57316849BA}">
      <dgm:prSet phldrT="[Text]"/>
      <dgm:spPr/>
      <dgm:t>
        <a:bodyPr/>
        <a:lstStyle/>
        <a:p>
          <a:r>
            <a:rPr lang="en-US"/>
            <a:t>Benign Hematology</a:t>
          </a:r>
        </a:p>
      </dgm:t>
    </dgm:pt>
    <dgm:pt modelId="{A130947D-6291-4412-A648-D04D358587EB}" type="parTrans" cxnId="{8935729C-0260-4B4A-A806-D5271E11D76A}">
      <dgm:prSet/>
      <dgm:spPr/>
      <dgm:t>
        <a:bodyPr/>
        <a:lstStyle/>
        <a:p>
          <a:endParaRPr lang="en-US"/>
        </a:p>
      </dgm:t>
    </dgm:pt>
    <dgm:pt modelId="{D9B64F6D-CA2E-4C26-BD83-CB6144209275}" type="sibTrans" cxnId="{8935729C-0260-4B4A-A806-D5271E11D76A}">
      <dgm:prSet/>
      <dgm:spPr/>
      <dgm:t>
        <a:bodyPr/>
        <a:lstStyle/>
        <a:p>
          <a:endParaRPr lang="en-US"/>
        </a:p>
      </dgm:t>
    </dgm:pt>
    <dgm:pt modelId="{E24DB578-6766-4298-992F-969F47A5E52A}">
      <dgm:prSet phldrT="[Text]"/>
      <dgm:spPr/>
      <dgm:t>
        <a:bodyPr/>
        <a:lstStyle/>
        <a:p>
          <a:r>
            <a:rPr lang="en-US"/>
            <a:t>Gynecologic Cancer</a:t>
          </a:r>
        </a:p>
      </dgm:t>
    </dgm:pt>
    <dgm:pt modelId="{3F2AD6A9-6FB1-4834-9941-43F94A168692}" type="parTrans" cxnId="{2D7433BF-57D5-4AAA-9771-A6DDCDB1740F}">
      <dgm:prSet/>
      <dgm:spPr/>
      <dgm:t>
        <a:bodyPr/>
        <a:lstStyle/>
        <a:p>
          <a:endParaRPr lang="en-US"/>
        </a:p>
      </dgm:t>
    </dgm:pt>
    <dgm:pt modelId="{E72E8B8D-407B-49E4-B93A-FA06ADB61EFF}" type="sibTrans" cxnId="{2D7433BF-57D5-4AAA-9771-A6DDCDB1740F}">
      <dgm:prSet/>
      <dgm:spPr/>
      <dgm:t>
        <a:bodyPr/>
        <a:lstStyle/>
        <a:p>
          <a:endParaRPr lang="en-US"/>
        </a:p>
      </dgm:t>
    </dgm:pt>
    <dgm:pt modelId="{CB8A3AD7-3585-4E5A-82F7-ECB682466EFD}">
      <dgm:prSet phldrT="[Text]"/>
      <dgm:spPr/>
      <dgm:t>
        <a:bodyPr/>
        <a:lstStyle/>
        <a:p>
          <a:r>
            <a:rPr lang="en-US"/>
            <a:t>Breast Cancer</a:t>
          </a:r>
        </a:p>
      </dgm:t>
    </dgm:pt>
    <dgm:pt modelId="{FA0D16A0-2DDD-4014-83EF-31C1B7C08DE2}" type="parTrans" cxnId="{76E45D68-C0D4-4767-983C-557C2C0FC022}">
      <dgm:prSet/>
      <dgm:spPr/>
      <dgm:t>
        <a:bodyPr/>
        <a:lstStyle/>
        <a:p>
          <a:endParaRPr lang="en-US"/>
        </a:p>
      </dgm:t>
    </dgm:pt>
    <dgm:pt modelId="{C83F9A0F-0294-4B09-ABF6-03AE65FEA3A4}" type="sibTrans" cxnId="{76E45D68-C0D4-4767-983C-557C2C0FC022}">
      <dgm:prSet/>
      <dgm:spPr/>
      <dgm:t>
        <a:bodyPr/>
        <a:lstStyle/>
        <a:p>
          <a:endParaRPr lang="en-US"/>
        </a:p>
      </dgm:t>
    </dgm:pt>
    <dgm:pt modelId="{34CB8309-2731-4E95-B55D-5B328025826A}" type="pres">
      <dgm:prSet presAssocID="{58349877-0803-4ED2-80F3-5DBFA36D3E5B}" presName="diagram" presStyleCnt="0">
        <dgm:presLayoutVars>
          <dgm:dir/>
          <dgm:resizeHandles val="exact"/>
        </dgm:presLayoutVars>
      </dgm:prSet>
      <dgm:spPr/>
    </dgm:pt>
    <dgm:pt modelId="{EF941FFF-6423-4C31-9454-8C0D6ED2F6B3}" type="pres">
      <dgm:prSet presAssocID="{6E8B0729-A089-494D-888D-31F642CC3EBF}" presName="node" presStyleLbl="node1" presStyleIdx="0" presStyleCnt="12">
        <dgm:presLayoutVars>
          <dgm:bulletEnabled val="1"/>
        </dgm:presLayoutVars>
      </dgm:prSet>
      <dgm:spPr/>
    </dgm:pt>
    <dgm:pt modelId="{EE4F4975-42F2-4F72-89F2-76576E2C0FE7}" type="pres">
      <dgm:prSet presAssocID="{604C02EA-EFB8-489A-BEB1-86A28EF421E5}" presName="sibTrans" presStyleCnt="0"/>
      <dgm:spPr/>
    </dgm:pt>
    <dgm:pt modelId="{16E7D629-0313-4E58-895C-D08E66AEBE9E}" type="pres">
      <dgm:prSet presAssocID="{7055C7C7-58A9-4158-8E80-3CBE1D23E1D5}" presName="node" presStyleLbl="node1" presStyleIdx="1" presStyleCnt="12">
        <dgm:presLayoutVars>
          <dgm:bulletEnabled val="1"/>
        </dgm:presLayoutVars>
      </dgm:prSet>
      <dgm:spPr/>
    </dgm:pt>
    <dgm:pt modelId="{F62E7CB5-6C69-48CF-85EA-C29DE10ACB84}" type="pres">
      <dgm:prSet presAssocID="{9C919EB0-CE82-45D5-A12F-F06898A0BE1E}" presName="sibTrans" presStyleCnt="0"/>
      <dgm:spPr/>
    </dgm:pt>
    <dgm:pt modelId="{6F7DDAEE-6B21-4A63-B890-3861F0DED3B6}" type="pres">
      <dgm:prSet presAssocID="{20871752-2120-47F5-B379-DAD3B25B6C47}" presName="node" presStyleLbl="node1" presStyleIdx="2" presStyleCnt="12">
        <dgm:presLayoutVars>
          <dgm:bulletEnabled val="1"/>
        </dgm:presLayoutVars>
      </dgm:prSet>
      <dgm:spPr/>
    </dgm:pt>
    <dgm:pt modelId="{B352C535-26F2-4194-88EE-A001F063D76D}" type="pres">
      <dgm:prSet presAssocID="{F0960707-CC2F-47AC-89D2-036C145A9B21}" presName="sibTrans" presStyleCnt="0"/>
      <dgm:spPr/>
    </dgm:pt>
    <dgm:pt modelId="{6C8BE45F-E1CE-4BB0-BF53-06C60F2DFFA8}" type="pres">
      <dgm:prSet presAssocID="{E10AD00D-29A9-4000-BCC3-64B483B1AA67}" presName="node" presStyleLbl="node1" presStyleIdx="3" presStyleCnt="12">
        <dgm:presLayoutVars>
          <dgm:bulletEnabled val="1"/>
        </dgm:presLayoutVars>
      </dgm:prSet>
      <dgm:spPr/>
    </dgm:pt>
    <dgm:pt modelId="{0FC8F9FB-6950-40A8-A616-C243E43690BB}" type="pres">
      <dgm:prSet presAssocID="{4F9B2063-17A5-439F-95CE-0396E0E2EE82}" presName="sibTrans" presStyleCnt="0"/>
      <dgm:spPr/>
    </dgm:pt>
    <dgm:pt modelId="{F1428A3D-C69C-4134-B8CC-BC0521477D93}" type="pres">
      <dgm:prSet presAssocID="{B7AC56EB-4B5A-42DF-8389-48723DDFCB71}" presName="node" presStyleLbl="node1" presStyleIdx="4" presStyleCnt="12">
        <dgm:presLayoutVars>
          <dgm:bulletEnabled val="1"/>
        </dgm:presLayoutVars>
      </dgm:prSet>
      <dgm:spPr/>
    </dgm:pt>
    <dgm:pt modelId="{06DB895E-620F-45F5-AAAF-D835B07043FD}" type="pres">
      <dgm:prSet presAssocID="{EBE431DC-EF93-415C-86AB-4FD688D0D5E0}" presName="sibTrans" presStyleCnt="0"/>
      <dgm:spPr/>
    </dgm:pt>
    <dgm:pt modelId="{E89E0077-8EC7-4D00-AF9D-C0036C35D390}" type="pres">
      <dgm:prSet presAssocID="{29EB6161-36AE-4C54-857D-357BDC59A0B9}" presName="node" presStyleLbl="node1" presStyleIdx="5" presStyleCnt="12">
        <dgm:presLayoutVars>
          <dgm:bulletEnabled val="1"/>
        </dgm:presLayoutVars>
      </dgm:prSet>
      <dgm:spPr/>
    </dgm:pt>
    <dgm:pt modelId="{3CA3BCEF-F3FC-47C8-B1DC-CA8999586A60}" type="pres">
      <dgm:prSet presAssocID="{94F533C3-2898-4A72-92E7-FD159931926D}" presName="sibTrans" presStyleCnt="0"/>
      <dgm:spPr/>
    </dgm:pt>
    <dgm:pt modelId="{87CFDE81-2E80-45BD-863A-553138B866EE}" type="pres">
      <dgm:prSet presAssocID="{C8238CBA-578E-45FF-9674-A7D94CE90E8A}" presName="node" presStyleLbl="node1" presStyleIdx="6" presStyleCnt="12">
        <dgm:presLayoutVars>
          <dgm:bulletEnabled val="1"/>
        </dgm:presLayoutVars>
      </dgm:prSet>
      <dgm:spPr/>
    </dgm:pt>
    <dgm:pt modelId="{C9961E20-EF7D-48E7-8E85-AEBCD0B4200C}" type="pres">
      <dgm:prSet presAssocID="{B073E49A-3837-4EA8-8897-9E864DAB4F90}" presName="sibTrans" presStyleCnt="0"/>
      <dgm:spPr/>
    </dgm:pt>
    <dgm:pt modelId="{30B90584-A66A-4103-9778-9CA1793A0A24}" type="pres">
      <dgm:prSet presAssocID="{C37CE073-4E1F-492D-8F04-E200776E89F3}" presName="node" presStyleLbl="node1" presStyleIdx="7" presStyleCnt="12">
        <dgm:presLayoutVars>
          <dgm:bulletEnabled val="1"/>
        </dgm:presLayoutVars>
      </dgm:prSet>
      <dgm:spPr/>
    </dgm:pt>
    <dgm:pt modelId="{D2A548CA-5549-4517-98B6-29B4F27B678B}" type="pres">
      <dgm:prSet presAssocID="{1D20670D-27A6-420D-ADB7-C936323F8951}" presName="sibTrans" presStyleCnt="0"/>
      <dgm:spPr/>
    </dgm:pt>
    <dgm:pt modelId="{B4AACAF0-12E3-4AA7-990F-BCDE5D950856}" type="pres">
      <dgm:prSet presAssocID="{4DBC0563-DE31-4BEC-ADE3-001A54A6C30E}" presName="node" presStyleLbl="node1" presStyleIdx="8" presStyleCnt="12">
        <dgm:presLayoutVars>
          <dgm:bulletEnabled val="1"/>
        </dgm:presLayoutVars>
      </dgm:prSet>
      <dgm:spPr/>
    </dgm:pt>
    <dgm:pt modelId="{5C04D076-B9A7-4A9A-B10A-CECA198DF89E}" type="pres">
      <dgm:prSet presAssocID="{0E35748A-648D-444B-9B33-21176B7DDE7C}" presName="sibTrans" presStyleCnt="0"/>
      <dgm:spPr/>
    </dgm:pt>
    <dgm:pt modelId="{58ED6341-C2DA-4F00-AC89-B39197B694B8}" type="pres">
      <dgm:prSet presAssocID="{EDA09BEE-4486-4184-98FE-5D57316849BA}" presName="node" presStyleLbl="node1" presStyleIdx="9" presStyleCnt="12">
        <dgm:presLayoutVars>
          <dgm:bulletEnabled val="1"/>
        </dgm:presLayoutVars>
      </dgm:prSet>
      <dgm:spPr/>
    </dgm:pt>
    <dgm:pt modelId="{E77B51F4-3A3E-4103-9036-DC4096792D70}" type="pres">
      <dgm:prSet presAssocID="{D9B64F6D-CA2E-4C26-BD83-CB6144209275}" presName="sibTrans" presStyleCnt="0"/>
      <dgm:spPr/>
    </dgm:pt>
    <dgm:pt modelId="{7E504A73-E770-45FC-9638-07E22EA83C4F}" type="pres">
      <dgm:prSet presAssocID="{E24DB578-6766-4298-992F-969F47A5E52A}" presName="node" presStyleLbl="node1" presStyleIdx="10" presStyleCnt="12">
        <dgm:presLayoutVars>
          <dgm:bulletEnabled val="1"/>
        </dgm:presLayoutVars>
      </dgm:prSet>
      <dgm:spPr/>
    </dgm:pt>
    <dgm:pt modelId="{516DBEED-703F-480E-A911-2E52FB0663CD}" type="pres">
      <dgm:prSet presAssocID="{E72E8B8D-407B-49E4-B93A-FA06ADB61EFF}" presName="sibTrans" presStyleCnt="0"/>
      <dgm:spPr/>
    </dgm:pt>
    <dgm:pt modelId="{B14C3D6E-C8EE-46C5-BDD3-222F4BE67B52}" type="pres">
      <dgm:prSet presAssocID="{CB8A3AD7-3585-4E5A-82F7-ECB682466EFD}" presName="node" presStyleLbl="node1" presStyleIdx="11" presStyleCnt="12">
        <dgm:presLayoutVars>
          <dgm:bulletEnabled val="1"/>
        </dgm:presLayoutVars>
      </dgm:prSet>
      <dgm:spPr/>
    </dgm:pt>
  </dgm:ptLst>
  <dgm:cxnLst>
    <dgm:cxn modelId="{775A9419-F931-479C-99F6-87B579CC752A}" type="presOf" srcId="{20871752-2120-47F5-B379-DAD3B25B6C47}" destId="{6F7DDAEE-6B21-4A63-B890-3861F0DED3B6}" srcOrd="0" destOrd="0" presId="urn:microsoft.com/office/officeart/2005/8/layout/default"/>
    <dgm:cxn modelId="{E4A8F223-4FA5-423A-9135-43D129B150F8}" srcId="{58349877-0803-4ED2-80F3-5DBFA36D3E5B}" destId="{7055C7C7-58A9-4158-8E80-3CBE1D23E1D5}" srcOrd="1" destOrd="0" parTransId="{EA62BE66-F155-4C75-B052-8F50951E5B46}" sibTransId="{9C919EB0-CE82-45D5-A12F-F06898A0BE1E}"/>
    <dgm:cxn modelId="{15E6E226-A914-4774-BF95-E91EB3B72187}" type="presOf" srcId="{E10AD00D-29A9-4000-BCC3-64B483B1AA67}" destId="{6C8BE45F-E1CE-4BB0-BF53-06C60F2DFFA8}" srcOrd="0" destOrd="0" presId="urn:microsoft.com/office/officeart/2005/8/layout/default"/>
    <dgm:cxn modelId="{B97C713D-94F2-4F66-8EE2-5F6A8580AFD9}" srcId="{58349877-0803-4ED2-80F3-5DBFA36D3E5B}" destId="{6E8B0729-A089-494D-888D-31F642CC3EBF}" srcOrd="0" destOrd="0" parTransId="{16887FC1-B79A-46F6-9556-27A5DE387628}" sibTransId="{604C02EA-EFB8-489A-BEB1-86A28EF421E5}"/>
    <dgm:cxn modelId="{CB20E33E-1494-47DC-B367-A4F67DBDC0E2}" type="presOf" srcId="{CB8A3AD7-3585-4E5A-82F7-ECB682466EFD}" destId="{B14C3D6E-C8EE-46C5-BDD3-222F4BE67B52}" srcOrd="0" destOrd="0" presId="urn:microsoft.com/office/officeart/2005/8/layout/default"/>
    <dgm:cxn modelId="{13D38462-1D38-4A9C-BB88-24CE0C40DF98}" type="presOf" srcId="{C8238CBA-578E-45FF-9674-A7D94CE90E8A}" destId="{87CFDE81-2E80-45BD-863A-553138B866EE}" srcOrd="0" destOrd="0" presId="urn:microsoft.com/office/officeart/2005/8/layout/default"/>
    <dgm:cxn modelId="{76E45D68-C0D4-4767-983C-557C2C0FC022}" srcId="{58349877-0803-4ED2-80F3-5DBFA36D3E5B}" destId="{CB8A3AD7-3585-4E5A-82F7-ECB682466EFD}" srcOrd="11" destOrd="0" parTransId="{FA0D16A0-2DDD-4014-83EF-31C1B7C08DE2}" sibTransId="{C83F9A0F-0294-4B09-ABF6-03AE65FEA3A4}"/>
    <dgm:cxn modelId="{29178C49-8F1A-4EFC-9F53-14030AC5A93A}" type="presOf" srcId="{7055C7C7-58A9-4158-8E80-3CBE1D23E1D5}" destId="{16E7D629-0313-4E58-895C-D08E66AEBE9E}" srcOrd="0" destOrd="0" presId="urn:microsoft.com/office/officeart/2005/8/layout/default"/>
    <dgm:cxn modelId="{3E528470-7EA8-4FBC-875B-779DC50AE8BA}" type="presOf" srcId="{EDA09BEE-4486-4184-98FE-5D57316849BA}" destId="{58ED6341-C2DA-4F00-AC89-B39197B694B8}" srcOrd="0" destOrd="0" presId="urn:microsoft.com/office/officeart/2005/8/layout/default"/>
    <dgm:cxn modelId="{79767756-B081-4257-B8E8-84626AE53786}" srcId="{58349877-0803-4ED2-80F3-5DBFA36D3E5B}" destId="{C37CE073-4E1F-492D-8F04-E200776E89F3}" srcOrd="7" destOrd="0" parTransId="{6FD6FC50-B823-4221-97F3-BC913BD58408}" sibTransId="{1D20670D-27A6-420D-ADB7-C936323F8951}"/>
    <dgm:cxn modelId="{3DF88E8C-8B8B-4B4E-8E5D-745C7361200F}" type="presOf" srcId="{58349877-0803-4ED2-80F3-5DBFA36D3E5B}" destId="{34CB8309-2731-4E95-B55D-5B328025826A}" srcOrd="0" destOrd="0" presId="urn:microsoft.com/office/officeart/2005/8/layout/default"/>
    <dgm:cxn modelId="{71D6AD96-DE7D-4C53-8239-237E6EC8FCC5}" srcId="{58349877-0803-4ED2-80F3-5DBFA36D3E5B}" destId="{E10AD00D-29A9-4000-BCC3-64B483B1AA67}" srcOrd="3" destOrd="0" parTransId="{D622B2A1-DEA9-4099-94FD-6AB4C938622C}" sibTransId="{4F9B2063-17A5-439F-95CE-0396E0E2EE82}"/>
    <dgm:cxn modelId="{88880F9C-8FC4-43AE-9CC2-570D1B98F140}" type="presOf" srcId="{E24DB578-6766-4298-992F-969F47A5E52A}" destId="{7E504A73-E770-45FC-9638-07E22EA83C4F}" srcOrd="0" destOrd="0" presId="urn:microsoft.com/office/officeart/2005/8/layout/default"/>
    <dgm:cxn modelId="{8935729C-0260-4B4A-A806-D5271E11D76A}" srcId="{58349877-0803-4ED2-80F3-5DBFA36D3E5B}" destId="{EDA09BEE-4486-4184-98FE-5D57316849BA}" srcOrd="9" destOrd="0" parTransId="{A130947D-6291-4412-A648-D04D358587EB}" sibTransId="{D9B64F6D-CA2E-4C26-BD83-CB6144209275}"/>
    <dgm:cxn modelId="{C4D8E0AC-E214-4EE0-A56A-BC2A9D5993E3}" type="presOf" srcId="{29EB6161-36AE-4C54-857D-357BDC59A0B9}" destId="{E89E0077-8EC7-4D00-AF9D-C0036C35D390}" srcOrd="0" destOrd="0" presId="urn:microsoft.com/office/officeart/2005/8/layout/default"/>
    <dgm:cxn modelId="{EE6089AD-6A92-4E02-AAED-C4BFA8977787}" srcId="{58349877-0803-4ED2-80F3-5DBFA36D3E5B}" destId="{B7AC56EB-4B5A-42DF-8389-48723DDFCB71}" srcOrd="4" destOrd="0" parTransId="{4E3A9C3C-1552-4CB5-9C89-D0039CF905C4}" sibTransId="{EBE431DC-EF93-415C-86AB-4FD688D0D5E0}"/>
    <dgm:cxn modelId="{0D689AB1-6BA9-4E0C-8F96-3D739DFB725A}" srcId="{58349877-0803-4ED2-80F3-5DBFA36D3E5B}" destId="{29EB6161-36AE-4C54-857D-357BDC59A0B9}" srcOrd="5" destOrd="0" parTransId="{32FA3114-F12C-457E-8CDE-3F43260FA6A1}" sibTransId="{94F533C3-2898-4A72-92E7-FD159931926D}"/>
    <dgm:cxn modelId="{2D7433BF-57D5-4AAA-9771-A6DDCDB1740F}" srcId="{58349877-0803-4ED2-80F3-5DBFA36D3E5B}" destId="{E24DB578-6766-4298-992F-969F47A5E52A}" srcOrd="10" destOrd="0" parTransId="{3F2AD6A9-6FB1-4834-9941-43F94A168692}" sibTransId="{E72E8B8D-407B-49E4-B93A-FA06ADB61EFF}"/>
    <dgm:cxn modelId="{943603E3-C1D1-4366-AEB5-C3715D712F0D}" srcId="{58349877-0803-4ED2-80F3-5DBFA36D3E5B}" destId="{C8238CBA-578E-45FF-9674-A7D94CE90E8A}" srcOrd="6" destOrd="0" parTransId="{11CE2C77-BB0C-4DCA-9335-29A9CDF7617B}" sibTransId="{B073E49A-3837-4EA8-8897-9E864DAB4F90}"/>
    <dgm:cxn modelId="{C69E83EE-FF23-4B36-B039-FDFC2CDAD9C6}" srcId="{58349877-0803-4ED2-80F3-5DBFA36D3E5B}" destId="{20871752-2120-47F5-B379-DAD3B25B6C47}" srcOrd="2" destOrd="0" parTransId="{923CE5DD-C6BC-443C-8026-DE23EEFFCD6D}" sibTransId="{F0960707-CC2F-47AC-89D2-036C145A9B21}"/>
    <dgm:cxn modelId="{FDE6BFF1-2E48-45B8-B31E-D106969E7644}" srcId="{58349877-0803-4ED2-80F3-5DBFA36D3E5B}" destId="{4DBC0563-DE31-4BEC-ADE3-001A54A6C30E}" srcOrd="8" destOrd="0" parTransId="{685B6454-72E1-4903-A7D6-098C691DBDFD}" sibTransId="{0E35748A-648D-444B-9B33-21176B7DDE7C}"/>
    <dgm:cxn modelId="{890B51F7-A990-4FED-8B90-A4B630C79C81}" type="presOf" srcId="{4DBC0563-DE31-4BEC-ADE3-001A54A6C30E}" destId="{B4AACAF0-12E3-4AA7-990F-BCDE5D950856}" srcOrd="0" destOrd="0" presId="urn:microsoft.com/office/officeart/2005/8/layout/default"/>
    <dgm:cxn modelId="{53997FF9-9CF8-46FF-8C26-FC78E5EE3B03}" type="presOf" srcId="{B7AC56EB-4B5A-42DF-8389-48723DDFCB71}" destId="{F1428A3D-C69C-4134-B8CC-BC0521477D93}" srcOrd="0" destOrd="0" presId="urn:microsoft.com/office/officeart/2005/8/layout/default"/>
    <dgm:cxn modelId="{860DFDFB-BDA0-4015-BFA6-4F29DFBFA6F9}" type="presOf" srcId="{6E8B0729-A089-494D-888D-31F642CC3EBF}" destId="{EF941FFF-6423-4C31-9454-8C0D6ED2F6B3}" srcOrd="0" destOrd="0" presId="urn:microsoft.com/office/officeart/2005/8/layout/default"/>
    <dgm:cxn modelId="{FA0E13FC-DF7E-4E16-8755-1FA6216C1A78}" type="presOf" srcId="{C37CE073-4E1F-492D-8F04-E200776E89F3}" destId="{30B90584-A66A-4103-9778-9CA1793A0A24}" srcOrd="0" destOrd="0" presId="urn:microsoft.com/office/officeart/2005/8/layout/default"/>
    <dgm:cxn modelId="{0904FC81-000D-42A3-A20B-EA236AEBD21C}" type="presParOf" srcId="{34CB8309-2731-4E95-B55D-5B328025826A}" destId="{EF941FFF-6423-4C31-9454-8C0D6ED2F6B3}" srcOrd="0" destOrd="0" presId="urn:microsoft.com/office/officeart/2005/8/layout/default"/>
    <dgm:cxn modelId="{BF4EFF9A-96BF-4D70-8B54-87EEDEE65977}" type="presParOf" srcId="{34CB8309-2731-4E95-B55D-5B328025826A}" destId="{EE4F4975-42F2-4F72-89F2-76576E2C0FE7}" srcOrd="1" destOrd="0" presId="urn:microsoft.com/office/officeart/2005/8/layout/default"/>
    <dgm:cxn modelId="{D2EA6B5F-ADFC-444A-9977-168E0E87331E}" type="presParOf" srcId="{34CB8309-2731-4E95-B55D-5B328025826A}" destId="{16E7D629-0313-4E58-895C-D08E66AEBE9E}" srcOrd="2" destOrd="0" presId="urn:microsoft.com/office/officeart/2005/8/layout/default"/>
    <dgm:cxn modelId="{48A61A1A-0049-4072-95FA-1A86107BEA9B}" type="presParOf" srcId="{34CB8309-2731-4E95-B55D-5B328025826A}" destId="{F62E7CB5-6C69-48CF-85EA-C29DE10ACB84}" srcOrd="3" destOrd="0" presId="urn:microsoft.com/office/officeart/2005/8/layout/default"/>
    <dgm:cxn modelId="{29EA4E5E-961B-4B2C-B897-7374561947B1}" type="presParOf" srcId="{34CB8309-2731-4E95-B55D-5B328025826A}" destId="{6F7DDAEE-6B21-4A63-B890-3861F0DED3B6}" srcOrd="4" destOrd="0" presId="urn:microsoft.com/office/officeart/2005/8/layout/default"/>
    <dgm:cxn modelId="{9232C333-EDB7-4DCF-BD78-E6E8D47DCB39}" type="presParOf" srcId="{34CB8309-2731-4E95-B55D-5B328025826A}" destId="{B352C535-26F2-4194-88EE-A001F063D76D}" srcOrd="5" destOrd="0" presId="urn:microsoft.com/office/officeart/2005/8/layout/default"/>
    <dgm:cxn modelId="{FAD6519C-FBF4-44E2-8047-C5C9A6A28E0B}" type="presParOf" srcId="{34CB8309-2731-4E95-B55D-5B328025826A}" destId="{6C8BE45F-E1CE-4BB0-BF53-06C60F2DFFA8}" srcOrd="6" destOrd="0" presId="urn:microsoft.com/office/officeart/2005/8/layout/default"/>
    <dgm:cxn modelId="{4BEB41CD-CD8A-489E-A4F9-3B1113BF847E}" type="presParOf" srcId="{34CB8309-2731-4E95-B55D-5B328025826A}" destId="{0FC8F9FB-6950-40A8-A616-C243E43690BB}" srcOrd="7" destOrd="0" presId="urn:microsoft.com/office/officeart/2005/8/layout/default"/>
    <dgm:cxn modelId="{61BDE0DE-5471-41EF-A5C9-9E334D421990}" type="presParOf" srcId="{34CB8309-2731-4E95-B55D-5B328025826A}" destId="{F1428A3D-C69C-4134-B8CC-BC0521477D93}" srcOrd="8" destOrd="0" presId="urn:microsoft.com/office/officeart/2005/8/layout/default"/>
    <dgm:cxn modelId="{1DBC3AB4-08E5-4857-B383-DAD2FD3A2032}" type="presParOf" srcId="{34CB8309-2731-4E95-B55D-5B328025826A}" destId="{06DB895E-620F-45F5-AAAF-D835B07043FD}" srcOrd="9" destOrd="0" presId="urn:microsoft.com/office/officeart/2005/8/layout/default"/>
    <dgm:cxn modelId="{2397BE9E-4777-4DD1-950A-56A763CA04C0}" type="presParOf" srcId="{34CB8309-2731-4E95-B55D-5B328025826A}" destId="{E89E0077-8EC7-4D00-AF9D-C0036C35D390}" srcOrd="10" destOrd="0" presId="urn:microsoft.com/office/officeart/2005/8/layout/default"/>
    <dgm:cxn modelId="{9C5A9889-F38E-4ED0-9B13-059778657D5A}" type="presParOf" srcId="{34CB8309-2731-4E95-B55D-5B328025826A}" destId="{3CA3BCEF-F3FC-47C8-B1DC-CA8999586A60}" srcOrd="11" destOrd="0" presId="urn:microsoft.com/office/officeart/2005/8/layout/default"/>
    <dgm:cxn modelId="{F3A57696-8003-4C97-B113-5923F2E46944}" type="presParOf" srcId="{34CB8309-2731-4E95-B55D-5B328025826A}" destId="{87CFDE81-2E80-45BD-863A-553138B866EE}" srcOrd="12" destOrd="0" presId="urn:microsoft.com/office/officeart/2005/8/layout/default"/>
    <dgm:cxn modelId="{DDF0AFC6-CF72-4825-9486-3C9917AAC823}" type="presParOf" srcId="{34CB8309-2731-4E95-B55D-5B328025826A}" destId="{C9961E20-EF7D-48E7-8E85-AEBCD0B4200C}" srcOrd="13" destOrd="0" presId="urn:microsoft.com/office/officeart/2005/8/layout/default"/>
    <dgm:cxn modelId="{5FE3EE8F-FB1C-4233-9CCC-4E85395D8923}" type="presParOf" srcId="{34CB8309-2731-4E95-B55D-5B328025826A}" destId="{30B90584-A66A-4103-9778-9CA1793A0A24}" srcOrd="14" destOrd="0" presId="urn:microsoft.com/office/officeart/2005/8/layout/default"/>
    <dgm:cxn modelId="{2F48F120-4C74-485E-B2BF-2638A567E4EF}" type="presParOf" srcId="{34CB8309-2731-4E95-B55D-5B328025826A}" destId="{D2A548CA-5549-4517-98B6-29B4F27B678B}" srcOrd="15" destOrd="0" presId="urn:microsoft.com/office/officeart/2005/8/layout/default"/>
    <dgm:cxn modelId="{AEC6C30F-D9BD-4BF1-843C-8F52401BCE97}" type="presParOf" srcId="{34CB8309-2731-4E95-B55D-5B328025826A}" destId="{B4AACAF0-12E3-4AA7-990F-BCDE5D950856}" srcOrd="16" destOrd="0" presId="urn:microsoft.com/office/officeart/2005/8/layout/default"/>
    <dgm:cxn modelId="{003DA8F8-F3FA-4C71-943A-9AEB2CF8FA9C}" type="presParOf" srcId="{34CB8309-2731-4E95-B55D-5B328025826A}" destId="{5C04D076-B9A7-4A9A-B10A-CECA198DF89E}" srcOrd="17" destOrd="0" presId="urn:microsoft.com/office/officeart/2005/8/layout/default"/>
    <dgm:cxn modelId="{966B4812-B322-45AD-B7DE-EB04FA593F9F}" type="presParOf" srcId="{34CB8309-2731-4E95-B55D-5B328025826A}" destId="{58ED6341-C2DA-4F00-AC89-B39197B694B8}" srcOrd="18" destOrd="0" presId="urn:microsoft.com/office/officeart/2005/8/layout/default"/>
    <dgm:cxn modelId="{86FD58A6-E5F1-40A7-B25A-B00A4F85656A}" type="presParOf" srcId="{34CB8309-2731-4E95-B55D-5B328025826A}" destId="{E77B51F4-3A3E-4103-9036-DC4096792D70}" srcOrd="19" destOrd="0" presId="urn:microsoft.com/office/officeart/2005/8/layout/default"/>
    <dgm:cxn modelId="{BCEFD780-21BA-4179-B576-029CD723E0D8}" type="presParOf" srcId="{34CB8309-2731-4E95-B55D-5B328025826A}" destId="{7E504A73-E770-45FC-9638-07E22EA83C4F}" srcOrd="20" destOrd="0" presId="urn:microsoft.com/office/officeart/2005/8/layout/default"/>
    <dgm:cxn modelId="{EEE9C870-7618-44D9-96E6-CF1E7ECEB2AB}" type="presParOf" srcId="{34CB8309-2731-4E95-B55D-5B328025826A}" destId="{516DBEED-703F-480E-A911-2E52FB0663CD}" srcOrd="21" destOrd="0" presId="urn:microsoft.com/office/officeart/2005/8/layout/default"/>
    <dgm:cxn modelId="{DB97CD62-374C-4A30-8899-89375D2B8580}" type="presParOf" srcId="{34CB8309-2731-4E95-B55D-5B328025826A}" destId="{B14C3D6E-C8EE-46C5-BDD3-222F4BE67B52}"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6BB23E-4C09-4838-8134-C094F0522C36}" type="doc">
      <dgm:prSet loTypeId="urn:microsoft.com/office/officeart/2005/8/layout/venn1" loCatId="relationship" qsTypeId="urn:microsoft.com/office/officeart/2005/8/quickstyle/3d2" qsCatId="3D" csTypeId="urn:microsoft.com/office/officeart/2005/8/colors/accent1_2" csCatId="accent1" phldr="1"/>
      <dgm:spPr/>
      <dgm:t>
        <a:bodyPr/>
        <a:lstStyle/>
        <a:p>
          <a:endParaRPr lang="en-US"/>
        </a:p>
      </dgm:t>
    </dgm:pt>
    <dgm:pt modelId="{47E026FB-4F12-4971-816A-7EFD0053F6EB}">
      <dgm:prSet phldrT="[Text]" custT="1"/>
      <dgm:spPr/>
      <dgm:t>
        <a:bodyPr/>
        <a:lstStyle/>
        <a:p>
          <a:r>
            <a:rPr lang="en-US" sz="1200" b="0" dirty="0"/>
            <a:t>Oncologist(s)</a:t>
          </a:r>
        </a:p>
      </dgm:t>
    </dgm:pt>
    <dgm:pt modelId="{1AAF168C-636A-48C6-9082-812908A36434}" type="parTrans" cxnId="{EAC2042D-7E59-46B6-B0A0-88E04546058B}">
      <dgm:prSet/>
      <dgm:spPr/>
      <dgm:t>
        <a:bodyPr/>
        <a:lstStyle/>
        <a:p>
          <a:endParaRPr lang="en-US"/>
        </a:p>
      </dgm:t>
    </dgm:pt>
    <dgm:pt modelId="{6CD53AEB-CCD0-476D-977E-E0039DF8DC40}" type="sibTrans" cxnId="{EAC2042D-7E59-46B6-B0A0-88E04546058B}">
      <dgm:prSet/>
      <dgm:spPr/>
      <dgm:t>
        <a:bodyPr/>
        <a:lstStyle/>
        <a:p>
          <a:endParaRPr lang="en-US"/>
        </a:p>
      </dgm:t>
    </dgm:pt>
    <dgm:pt modelId="{689723A0-B5C2-49A5-AF4C-225AC0F5A405}">
      <dgm:prSet phldrT="[Text]" custT="1"/>
      <dgm:spPr/>
      <dgm:t>
        <a:bodyPr/>
        <a:lstStyle/>
        <a:p>
          <a:r>
            <a:rPr lang="en-US" sz="1200" b="0" dirty="0"/>
            <a:t>Advanced Practice Provider(s)</a:t>
          </a:r>
        </a:p>
      </dgm:t>
    </dgm:pt>
    <dgm:pt modelId="{BE3C6DFC-E6D0-4E9F-89D8-0C3FBC831310}" type="parTrans" cxnId="{452C7507-F9C7-4C19-B877-C86B43128255}">
      <dgm:prSet/>
      <dgm:spPr/>
      <dgm:t>
        <a:bodyPr/>
        <a:lstStyle/>
        <a:p>
          <a:endParaRPr lang="en-US"/>
        </a:p>
      </dgm:t>
    </dgm:pt>
    <dgm:pt modelId="{67A1231C-6B41-4717-8F6B-7BC3C09CEA5B}" type="sibTrans" cxnId="{452C7507-F9C7-4C19-B877-C86B43128255}">
      <dgm:prSet/>
      <dgm:spPr/>
      <dgm:t>
        <a:bodyPr/>
        <a:lstStyle/>
        <a:p>
          <a:endParaRPr lang="en-US"/>
        </a:p>
      </dgm:t>
    </dgm:pt>
    <dgm:pt modelId="{DA20C1FA-590A-42B6-8F00-9300E397CFE6}">
      <dgm:prSet phldrT="[Text]" custT="1"/>
      <dgm:spPr/>
      <dgm:t>
        <a:bodyPr/>
        <a:lstStyle/>
        <a:p>
          <a:r>
            <a:rPr lang="en-US" sz="1200" b="0" dirty="0"/>
            <a:t>Clinical Pharmacy Practitioner</a:t>
          </a:r>
        </a:p>
      </dgm:t>
    </dgm:pt>
    <dgm:pt modelId="{381E2A59-F2F6-42FC-878B-743BD25A7222}" type="parTrans" cxnId="{D4391007-4D83-46F3-9605-7E160305E050}">
      <dgm:prSet/>
      <dgm:spPr/>
      <dgm:t>
        <a:bodyPr/>
        <a:lstStyle/>
        <a:p>
          <a:endParaRPr lang="en-US"/>
        </a:p>
      </dgm:t>
    </dgm:pt>
    <dgm:pt modelId="{12014B28-8844-4D54-9C2F-949057B6EE5C}" type="sibTrans" cxnId="{D4391007-4D83-46F3-9605-7E160305E050}">
      <dgm:prSet/>
      <dgm:spPr/>
      <dgm:t>
        <a:bodyPr/>
        <a:lstStyle/>
        <a:p>
          <a:endParaRPr lang="en-US"/>
        </a:p>
      </dgm:t>
    </dgm:pt>
    <dgm:pt modelId="{9F1B1A26-0A26-4D0F-9586-5A8C56B7A600}">
      <dgm:prSet phldrT="[Text]" custT="1"/>
      <dgm:spPr/>
      <dgm:t>
        <a:bodyPr/>
        <a:lstStyle/>
        <a:p>
          <a:pPr algn="ctr" rtl="0"/>
          <a:r>
            <a:rPr lang="en-US" sz="1200" b="0" dirty="0"/>
            <a:t>RN Care Coordinator(s)</a:t>
          </a:r>
          <a:endParaRPr lang="en-US" sz="1200" b="0" dirty="0">
            <a:latin typeface="Arial" panose="020B0604020202020204"/>
          </a:endParaRPr>
        </a:p>
      </dgm:t>
    </dgm:pt>
    <dgm:pt modelId="{68834161-F79E-41EB-953C-50CCB432EA3C}" type="parTrans" cxnId="{8DD0FF9A-9102-4AF5-919A-680785E71F48}">
      <dgm:prSet/>
      <dgm:spPr/>
      <dgm:t>
        <a:bodyPr/>
        <a:lstStyle/>
        <a:p>
          <a:endParaRPr lang="en-US"/>
        </a:p>
      </dgm:t>
    </dgm:pt>
    <dgm:pt modelId="{520E8796-9220-4725-A0DC-AEB464328795}" type="sibTrans" cxnId="{8DD0FF9A-9102-4AF5-919A-680785E71F48}">
      <dgm:prSet/>
      <dgm:spPr/>
      <dgm:t>
        <a:bodyPr/>
        <a:lstStyle/>
        <a:p>
          <a:endParaRPr lang="en-US"/>
        </a:p>
      </dgm:t>
    </dgm:pt>
    <dgm:pt modelId="{7BD769DF-C376-46EC-B352-C710B486925F}" type="pres">
      <dgm:prSet presAssocID="{C56BB23E-4C09-4838-8134-C094F0522C36}" presName="compositeShape" presStyleCnt="0">
        <dgm:presLayoutVars>
          <dgm:chMax val="7"/>
          <dgm:dir/>
          <dgm:resizeHandles val="exact"/>
        </dgm:presLayoutVars>
      </dgm:prSet>
      <dgm:spPr/>
    </dgm:pt>
    <dgm:pt modelId="{E5EA4BD1-65AB-4E61-932D-BF7DEC2EE1C5}" type="pres">
      <dgm:prSet presAssocID="{47E026FB-4F12-4971-816A-7EFD0053F6EB}" presName="circ1" presStyleLbl="vennNode1" presStyleIdx="0" presStyleCnt="4" custScaleX="104441" custScaleY="94472"/>
      <dgm:spPr/>
    </dgm:pt>
    <dgm:pt modelId="{8F7E93ED-678B-49AE-8FD9-0CFFA68E7311}" type="pres">
      <dgm:prSet presAssocID="{47E026FB-4F12-4971-816A-7EFD0053F6EB}" presName="circ1Tx" presStyleLbl="revTx" presStyleIdx="0" presStyleCnt="0">
        <dgm:presLayoutVars>
          <dgm:chMax val="0"/>
          <dgm:chPref val="0"/>
          <dgm:bulletEnabled val="1"/>
        </dgm:presLayoutVars>
      </dgm:prSet>
      <dgm:spPr/>
    </dgm:pt>
    <dgm:pt modelId="{55028585-FEF8-40C4-B572-CEB67B7DF31C}" type="pres">
      <dgm:prSet presAssocID="{689723A0-B5C2-49A5-AF4C-225AC0F5A405}" presName="circ2" presStyleLbl="vennNode1" presStyleIdx="1" presStyleCnt="4" custScaleX="110718" custLinFactNeighborX="2020" custLinFactNeighborY="-1212"/>
      <dgm:spPr/>
    </dgm:pt>
    <dgm:pt modelId="{A76EDE45-8550-4C83-A1B2-34F9D46276AC}" type="pres">
      <dgm:prSet presAssocID="{689723A0-B5C2-49A5-AF4C-225AC0F5A405}" presName="circ2Tx" presStyleLbl="revTx" presStyleIdx="0" presStyleCnt="0">
        <dgm:presLayoutVars>
          <dgm:chMax val="0"/>
          <dgm:chPref val="0"/>
          <dgm:bulletEnabled val="1"/>
        </dgm:presLayoutVars>
      </dgm:prSet>
      <dgm:spPr/>
    </dgm:pt>
    <dgm:pt modelId="{A7CAF51C-139F-42EA-AC30-07D577792F6D}" type="pres">
      <dgm:prSet presAssocID="{DA20C1FA-590A-42B6-8F00-9300E397CFE6}" presName="circ3" presStyleLbl="vennNode1" presStyleIdx="2" presStyleCnt="4" custScaleX="104441"/>
      <dgm:spPr/>
    </dgm:pt>
    <dgm:pt modelId="{DD6B1586-C563-4677-9969-0919743558E8}" type="pres">
      <dgm:prSet presAssocID="{DA20C1FA-590A-42B6-8F00-9300E397CFE6}" presName="circ3Tx" presStyleLbl="revTx" presStyleIdx="0" presStyleCnt="0">
        <dgm:presLayoutVars>
          <dgm:chMax val="0"/>
          <dgm:chPref val="0"/>
          <dgm:bulletEnabled val="1"/>
        </dgm:presLayoutVars>
      </dgm:prSet>
      <dgm:spPr/>
    </dgm:pt>
    <dgm:pt modelId="{AF2AC699-8F86-4DA7-8DD7-B981B72BA4C9}" type="pres">
      <dgm:prSet presAssocID="{9F1B1A26-0A26-4D0F-9586-5A8C56B7A600}" presName="circ4" presStyleLbl="vennNode1" presStyleIdx="3" presStyleCnt="4" custScaleX="114675" custLinFactNeighborX="2810" custLinFactNeighborY="-1805"/>
      <dgm:spPr/>
    </dgm:pt>
    <dgm:pt modelId="{6C101EC8-8A07-4A52-99E0-197C769D4A41}" type="pres">
      <dgm:prSet presAssocID="{9F1B1A26-0A26-4D0F-9586-5A8C56B7A600}" presName="circ4Tx" presStyleLbl="revTx" presStyleIdx="0" presStyleCnt="0">
        <dgm:presLayoutVars>
          <dgm:chMax val="0"/>
          <dgm:chPref val="0"/>
          <dgm:bulletEnabled val="1"/>
        </dgm:presLayoutVars>
      </dgm:prSet>
      <dgm:spPr/>
    </dgm:pt>
  </dgm:ptLst>
  <dgm:cxnLst>
    <dgm:cxn modelId="{6577D601-B59C-4277-97A9-1BA2D93600B6}" type="presOf" srcId="{DA20C1FA-590A-42B6-8F00-9300E397CFE6}" destId="{DD6B1586-C563-4677-9969-0919743558E8}" srcOrd="0" destOrd="0" presId="urn:microsoft.com/office/officeart/2005/8/layout/venn1"/>
    <dgm:cxn modelId="{D4391007-4D83-46F3-9605-7E160305E050}" srcId="{C56BB23E-4C09-4838-8134-C094F0522C36}" destId="{DA20C1FA-590A-42B6-8F00-9300E397CFE6}" srcOrd="2" destOrd="0" parTransId="{381E2A59-F2F6-42FC-878B-743BD25A7222}" sibTransId="{12014B28-8844-4D54-9C2F-949057B6EE5C}"/>
    <dgm:cxn modelId="{452C7507-F9C7-4C19-B877-C86B43128255}" srcId="{C56BB23E-4C09-4838-8134-C094F0522C36}" destId="{689723A0-B5C2-49A5-AF4C-225AC0F5A405}" srcOrd="1" destOrd="0" parTransId="{BE3C6DFC-E6D0-4E9F-89D8-0C3FBC831310}" sibTransId="{67A1231C-6B41-4717-8F6B-7BC3C09CEA5B}"/>
    <dgm:cxn modelId="{D7110410-4760-4E47-A612-5DF88B593EFF}" type="presOf" srcId="{689723A0-B5C2-49A5-AF4C-225AC0F5A405}" destId="{A76EDE45-8550-4C83-A1B2-34F9D46276AC}" srcOrd="0" destOrd="0" presId="urn:microsoft.com/office/officeart/2005/8/layout/venn1"/>
    <dgm:cxn modelId="{E6540512-4678-41B9-82CB-E690F8165FEE}" type="presOf" srcId="{689723A0-B5C2-49A5-AF4C-225AC0F5A405}" destId="{55028585-FEF8-40C4-B572-CEB67B7DF31C}" srcOrd="1" destOrd="0" presId="urn:microsoft.com/office/officeart/2005/8/layout/venn1"/>
    <dgm:cxn modelId="{4430F52C-1200-4803-9BA5-236BBCC3F013}" type="presOf" srcId="{47E026FB-4F12-4971-816A-7EFD0053F6EB}" destId="{8F7E93ED-678B-49AE-8FD9-0CFFA68E7311}" srcOrd="0" destOrd="0" presId="urn:microsoft.com/office/officeart/2005/8/layout/venn1"/>
    <dgm:cxn modelId="{EAC2042D-7E59-46B6-B0A0-88E04546058B}" srcId="{C56BB23E-4C09-4838-8134-C094F0522C36}" destId="{47E026FB-4F12-4971-816A-7EFD0053F6EB}" srcOrd="0" destOrd="0" parTransId="{1AAF168C-636A-48C6-9082-812908A36434}" sibTransId="{6CD53AEB-CCD0-476D-977E-E0039DF8DC40}"/>
    <dgm:cxn modelId="{6E5C7D62-B691-468D-AA35-DC3D946D7003}" type="presOf" srcId="{C56BB23E-4C09-4838-8134-C094F0522C36}" destId="{7BD769DF-C376-46EC-B352-C710B486925F}" srcOrd="0" destOrd="0" presId="urn:microsoft.com/office/officeart/2005/8/layout/venn1"/>
    <dgm:cxn modelId="{D27B7C48-81E2-480F-9CEB-64BE68C5C9BE}" type="presOf" srcId="{47E026FB-4F12-4971-816A-7EFD0053F6EB}" destId="{E5EA4BD1-65AB-4E61-932D-BF7DEC2EE1C5}" srcOrd="1" destOrd="0" presId="urn:microsoft.com/office/officeart/2005/8/layout/venn1"/>
    <dgm:cxn modelId="{8DD0FF9A-9102-4AF5-919A-680785E71F48}" srcId="{C56BB23E-4C09-4838-8134-C094F0522C36}" destId="{9F1B1A26-0A26-4D0F-9586-5A8C56B7A600}" srcOrd="3" destOrd="0" parTransId="{68834161-F79E-41EB-953C-50CCB432EA3C}" sibTransId="{520E8796-9220-4725-A0DC-AEB464328795}"/>
    <dgm:cxn modelId="{D98238A2-9283-4A34-A0D2-2CE26617F5F5}" type="presOf" srcId="{DA20C1FA-590A-42B6-8F00-9300E397CFE6}" destId="{A7CAF51C-139F-42EA-AC30-07D577792F6D}" srcOrd="1" destOrd="0" presId="urn:microsoft.com/office/officeart/2005/8/layout/venn1"/>
    <dgm:cxn modelId="{62468AC0-D0E9-4474-AA65-07F0C0A38219}" type="presOf" srcId="{9F1B1A26-0A26-4D0F-9586-5A8C56B7A600}" destId="{6C101EC8-8A07-4A52-99E0-197C769D4A41}" srcOrd="0" destOrd="0" presId="urn:microsoft.com/office/officeart/2005/8/layout/venn1"/>
    <dgm:cxn modelId="{24512DFF-1180-4216-95B6-9E747362D9FD}" type="presOf" srcId="{9F1B1A26-0A26-4D0F-9586-5A8C56B7A600}" destId="{AF2AC699-8F86-4DA7-8DD7-B981B72BA4C9}" srcOrd="1" destOrd="0" presId="urn:microsoft.com/office/officeart/2005/8/layout/venn1"/>
    <dgm:cxn modelId="{885DFAB5-12D7-4121-B0AB-F2630DEE198A}" type="presParOf" srcId="{7BD769DF-C376-46EC-B352-C710B486925F}" destId="{E5EA4BD1-65AB-4E61-932D-BF7DEC2EE1C5}" srcOrd="0" destOrd="0" presId="urn:microsoft.com/office/officeart/2005/8/layout/venn1"/>
    <dgm:cxn modelId="{7F776ABE-A30F-4180-8A22-62C25DBEDC07}" type="presParOf" srcId="{7BD769DF-C376-46EC-B352-C710B486925F}" destId="{8F7E93ED-678B-49AE-8FD9-0CFFA68E7311}" srcOrd="1" destOrd="0" presId="urn:microsoft.com/office/officeart/2005/8/layout/venn1"/>
    <dgm:cxn modelId="{B2CEEEFF-2710-477D-8467-55832BCE9AF4}" type="presParOf" srcId="{7BD769DF-C376-46EC-B352-C710B486925F}" destId="{55028585-FEF8-40C4-B572-CEB67B7DF31C}" srcOrd="2" destOrd="0" presId="urn:microsoft.com/office/officeart/2005/8/layout/venn1"/>
    <dgm:cxn modelId="{9FBCFAA7-AA55-41BA-9FC3-E76CB8FB90B2}" type="presParOf" srcId="{7BD769DF-C376-46EC-B352-C710B486925F}" destId="{A76EDE45-8550-4C83-A1B2-34F9D46276AC}" srcOrd="3" destOrd="0" presId="urn:microsoft.com/office/officeart/2005/8/layout/venn1"/>
    <dgm:cxn modelId="{0429EA34-19B5-4837-BA8C-C8AF73DE1547}" type="presParOf" srcId="{7BD769DF-C376-46EC-B352-C710B486925F}" destId="{A7CAF51C-139F-42EA-AC30-07D577792F6D}" srcOrd="4" destOrd="0" presId="urn:microsoft.com/office/officeart/2005/8/layout/venn1"/>
    <dgm:cxn modelId="{93539FF7-EBF7-44F2-886C-0F4731AD78A0}" type="presParOf" srcId="{7BD769DF-C376-46EC-B352-C710B486925F}" destId="{DD6B1586-C563-4677-9969-0919743558E8}" srcOrd="5" destOrd="0" presId="urn:microsoft.com/office/officeart/2005/8/layout/venn1"/>
    <dgm:cxn modelId="{6A9BFEED-C0FE-45D1-B49D-4E3335CE854E}" type="presParOf" srcId="{7BD769DF-C376-46EC-B352-C710B486925F}" destId="{AF2AC699-8F86-4DA7-8DD7-B981B72BA4C9}" srcOrd="6" destOrd="0" presId="urn:microsoft.com/office/officeart/2005/8/layout/venn1"/>
    <dgm:cxn modelId="{EABCB677-39A1-4C9E-BF08-55927FAA705F}" type="presParOf" srcId="{7BD769DF-C376-46EC-B352-C710B486925F}" destId="{6C101EC8-8A07-4A52-99E0-197C769D4A41}" srcOrd="7"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870225-CC8D-49B3-A91D-17BC02C7C787}"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62F22AAF-ADC6-424B-9E42-381B389CCB76}">
      <dgm:prSet phldrT="[Text]" custT="1"/>
      <dgm:spPr/>
      <dgm:t>
        <a:bodyPr/>
        <a:lstStyle/>
        <a:p>
          <a:pPr algn="ctr"/>
          <a:r>
            <a:rPr lang="en-US" sz="1700"/>
            <a:t>Identify Veteran with breast or gynecologic cancer via BGSOE Dashboard</a:t>
          </a:r>
        </a:p>
      </dgm:t>
    </dgm:pt>
    <dgm:pt modelId="{B46BAD42-66DC-479C-9D64-D9D904F6F1D8}" type="parTrans" cxnId="{BEE70D4E-5AF8-41BA-8C78-6A1E5CCCA487}">
      <dgm:prSet/>
      <dgm:spPr/>
      <dgm:t>
        <a:bodyPr/>
        <a:lstStyle/>
        <a:p>
          <a:pPr algn="ctr"/>
          <a:endParaRPr lang="en-US" sz="1700"/>
        </a:p>
      </dgm:t>
    </dgm:pt>
    <dgm:pt modelId="{CE8884A6-C799-49D3-B96F-1D5EAE47C4C5}" type="sibTrans" cxnId="{BEE70D4E-5AF8-41BA-8C78-6A1E5CCCA487}">
      <dgm:prSet/>
      <dgm:spPr/>
      <dgm:t>
        <a:bodyPr/>
        <a:lstStyle/>
        <a:p>
          <a:pPr algn="ctr"/>
          <a:endParaRPr lang="en-US" sz="1700"/>
        </a:p>
      </dgm:t>
    </dgm:pt>
    <dgm:pt modelId="{12ADD8AD-4DC6-4680-A0A4-525A56A82C42}" type="asst">
      <dgm:prSet phldrT="[Text]" custT="1"/>
      <dgm:spPr/>
      <dgm:t>
        <a:bodyPr/>
        <a:lstStyle/>
        <a:p>
          <a:pPr algn="ctr"/>
          <a:r>
            <a:rPr lang="en-US" sz="1700"/>
            <a:t>Navigation team contacts Veterans</a:t>
          </a:r>
        </a:p>
      </dgm:t>
    </dgm:pt>
    <dgm:pt modelId="{56B957BD-E4A1-4594-BB21-A5AAE22E164A}" type="parTrans" cxnId="{941BF75C-08CE-4D39-A021-16EA8484F30B}">
      <dgm:prSet/>
      <dgm:spPr/>
      <dgm:t>
        <a:bodyPr/>
        <a:lstStyle/>
        <a:p>
          <a:pPr algn="ctr"/>
          <a:endParaRPr lang="en-US" sz="1700"/>
        </a:p>
      </dgm:t>
    </dgm:pt>
    <dgm:pt modelId="{64A13F3E-8B53-42EF-8AAD-81C04A1F6D28}" type="sibTrans" cxnId="{941BF75C-08CE-4D39-A021-16EA8484F30B}">
      <dgm:prSet/>
      <dgm:spPr/>
      <dgm:t>
        <a:bodyPr/>
        <a:lstStyle/>
        <a:p>
          <a:pPr algn="ctr"/>
          <a:endParaRPr lang="en-US" sz="1700"/>
        </a:p>
      </dgm:t>
    </dgm:pt>
    <dgm:pt modelId="{77D55631-DA4C-48AC-B00C-6E6CC546861A}">
      <dgm:prSet phldrT="[Text]" custT="1"/>
      <dgm:spPr/>
      <dgm:t>
        <a:bodyPr/>
        <a:lstStyle/>
        <a:p>
          <a:pPr algn="ctr"/>
          <a:r>
            <a:rPr lang="en-US" sz="1700"/>
            <a:t>Identifies potential barriers to care and provides resources</a:t>
          </a:r>
        </a:p>
      </dgm:t>
    </dgm:pt>
    <dgm:pt modelId="{698262CA-58F4-4720-80A2-BF2407B65509}" type="parTrans" cxnId="{2194BA2B-9C9D-48AC-9024-0FD380B19483}">
      <dgm:prSet/>
      <dgm:spPr/>
      <dgm:t>
        <a:bodyPr/>
        <a:lstStyle/>
        <a:p>
          <a:pPr algn="ctr"/>
          <a:endParaRPr lang="en-US" sz="1700"/>
        </a:p>
      </dgm:t>
    </dgm:pt>
    <dgm:pt modelId="{379A2663-67C9-430C-8E7A-928C02E73C6F}" type="sibTrans" cxnId="{2194BA2B-9C9D-48AC-9024-0FD380B19483}">
      <dgm:prSet/>
      <dgm:spPr/>
      <dgm:t>
        <a:bodyPr/>
        <a:lstStyle/>
        <a:p>
          <a:pPr algn="ctr"/>
          <a:endParaRPr lang="en-US" sz="1700"/>
        </a:p>
      </dgm:t>
    </dgm:pt>
    <dgm:pt modelId="{13006E80-BAC8-44A6-BD4C-2B8EB9917DF2}">
      <dgm:prSet phldrT="[Text]" custT="1"/>
      <dgm:spPr/>
      <dgm:t>
        <a:bodyPr/>
        <a:lstStyle/>
        <a:p>
          <a:pPr algn="ctr"/>
          <a:r>
            <a:rPr lang="en-US" sz="1700"/>
            <a:t>Collects medical records and document in EHR</a:t>
          </a:r>
        </a:p>
      </dgm:t>
    </dgm:pt>
    <dgm:pt modelId="{B713629E-D475-496B-8547-973132F28914}" type="parTrans" cxnId="{A8F68F9D-E02F-450E-A7BC-BCF7BA6DA5C5}">
      <dgm:prSet/>
      <dgm:spPr/>
      <dgm:t>
        <a:bodyPr/>
        <a:lstStyle/>
        <a:p>
          <a:pPr algn="ctr"/>
          <a:endParaRPr lang="en-US" sz="1700"/>
        </a:p>
      </dgm:t>
    </dgm:pt>
    <dgm:pt modelId="{2330D462-CA06-4479-BBBA-B6313045C9EB}" type="sibTrans" cxnId="{A8F68F9D-E02F-450E-A7BC-BCF7BA6DA5C5}">
      <dgm:prSet/>
      <dgm:spPr/>
      <dgm:t>
        <a:bodyPr/>
        <a:lstStyle/>
        <a:p>
          <a:pPr algn="ctr"/>
          <a:endParaRPr lang="en-US" sz="1700"/>
        </a:p>
      </dgm:t>
    </dgm:pt>
    <dgm:pt modelId="{BEB8DB16-AD11-41CA-A6DF-4BC50BD624F1}">
      <dgm:prSet phldrT="[Text]" custT="1"/>
      <dgm:spPr/>
      <dgm:t>
        <a:bodyPr/>
        <a:lstStyle/>
        <a:p>
          <a:pPr algn="ctr"/>
          <a:r>
            <a:rPr lang="en-US" sz="1700"/>
            <a:t>Provides ongoing services through care continuum </a:t>
          </a:r>
        </a:p>
      </dgm:t>
    </dgm:pt>
    <dgm:pt modelId="{AE8E4BB7-5E45-4002-93D7-2BD176BE3103}" type="parTrans" cxnId="{6F0B853C-6F59-4B48-B54E-51D4319F7449}">
      <dgm:prSet/>
      <dgm:spPr/>
      <dgm:t>
        <a:bodyPr/>
        <a:lstStyle/>
        <a:p>
          <a:pPr algn="ctr"/>
          <a:endParaRPr lang="en-US" sz="1700"/>
        </a:p>
      </dgm:t>
    </dgm:pt>
    <dgm:pt modelId="{BEEE2DD1-174F-42DF-919A-4972058ADDFF}" type="sibTrans" cxnId="{6F0B853C-6F59-4B48-B54E-51D4319F7449}">
      <dgm:prSet/>
      <dgm:spPr/>
      <dgm:t>
        <a:bodyPr/>
        <a:lstStyle/>
        <a:p>
          <a:pPr algn="ctr"/>
          <a:endParaRPr lang="en-US" sz="1700"/>
        </a:p>
      </dgm:t>
    </dgm:pt>
    <dgm:pt modelId="{86EC4B4C-B242-4E84-AB52-50AB4AB1D8A2}">
      <dgm:prSet phldrT="[Text]" custT="1"/>
      <dgm:spPr/>
      <dgm:t>
        <a:bodyPr/>
        <a:lstStyle/>
        <a:p>
          <a:pPr algn="ctr"/>
          <a:r>
            <a:rPr lang="en-US" sz="1700"/>
            <a:t>Connects Veteran to support group services</a:t>
          </a:r>
        </a:p>
      </dgm:t>
    </dgm:pt>
    <dgm:pt modelId="{57B9BCEC-F7D4-4755-B68E-7672E862C418}" type="parTrans" cxnId="{FDA9B1AB-6247-40FD-97A0-8F346E60D088}">
      <dgm:prSet/>
      <dgm:spPr/>
      <dgm:t>
        <a:bodyPr/>
        <a:lstStyle/>
        <a:p>
          <a:pPr algn="ctr"/>
          <a:endParaRPr lang="en-US" sz="1700"/>
        </a:p>
      </dgm:t>
    </dgm:pt>
    <dgm:pt modelId="{FC520F62-31B6-4053-B0B5-CE8CEDE3C5E5}" type="sibTrans" cxnId="{FDA9B1AB-6247-40FD-97A0-8F346E60D088}">
      <dgm:prSet/>
      <dgm:spPr/>
      <dgm:t>
        <a:bodyPr/>
        <a:lstStyle/>
        <a:p>
          <a:pPr algn="ctr"/>
          <a:endParaRPr lang="en-US" sz="1700"/>
        </a:p>
      </dgm:t>
    </dgm:pt>
    <dgm:pt modelId="{8E99C2A7-EEFA-4FB9-BE37-D480BDD85A1A}">
      <dgm:prSet phldrT="[Text]" custT="1"/>
      <dgm:spPr/>
      <dgm:t>
        <a:bodyPr/>
        <a:lstStyle/>
        <a:p>
          <a:pPr algn="ctr"/>
          <a:r>
            <a:rPr lang="en-US" sz="1700"/>
            <a:t>NTO BGSOE team reaches out to local providers</a:t>
          </a:r>
        </a:p>
      </dgm:t>
    </dgm:pt>
    <dgm:pt modelId="{AA2DD37D-9463-4B74-BB60-B5D9170D22DB}" type="parTrans" cxnId="{C95F675F-C101-4510-B9B5-AEAFDEFC9BF9}">
      <dgm:prSet/>
      <dgm:spPr/>
      <dgm:t>
        <a:bodyPr/>
        <a:lstStyle/>
        <a:p>
          <a:endParaRPr lang="en-US" sz="1700"/>
        </a:p>
      </dgm:t>
    </dgm:pt>
    <dgm:pt modelId="{0DE1CC6B-6429-4406-ACAC-81F3D35CDA3F}" type="sibTrans" cxnId="{C95F675F-C101-4510-B9B5-AEAFDEFC9BF9}">
      <dgm:prSet/>
      <dgm:spPr/>
      <dgm:t>
        <a:bodyPr/>
        <a:lstStyle/>
        <a:p>
          <a:endParaRPr lang="en-US" sz="1700"/>
        </a:p>
      </dgm:t>
    </dgm:pt>
    <dgm:pt modelId="{148E8EE4-6DAB-4C56-82E8-427775EA8192}" type="pres">
      <dgm:prSet presAssocID="{27870225-CC8D-49B3-A91D-17BC02C7C787}" presName="hierChild1" presStyleCnt="0">
        <dgm:presLayoutVars>
          <dgm:chPref val="1"/>
          <dgm:dir/>
          <dgm:animOne val="branch"/>
          <dgm:animLvl val="lvl"/>
          <dgm:resizeHandles/>
        </dgm:presLayoutVars>
      </dgm:prSet>
      <dgm:spPr/>
    </dgm:pt>
    <dgm:pt modelId="{B6C2D638-268F-48C2-B417-435CFBBAA55B}" type="pres">
      <dgm:prSet presAssocID="{62F22AAF-ADC6-424B-9E42-381B389CCB76}" presName="hierRoot1" presStyleCnt="0"/>
      <dgm:spPr/>
    </dgm:pt>
    <dgm:pt modelId="{956F2903-DF81-41B9-AF8E-A82CE490FAAC}" type="pres">
      <dgm:prSet presAssocID="{62F22AAF-ADC6-424B-9E42-381B389CCB76}" presName="composite" presStyleCnt="0"/>
      <dgm:spPr/>
    </dgm:pt>
    <dgm:pt modelId="{754B7B8D-31C2-43AA-AB10-5861FCA70ADD}" type="pres">
      <dgm:prSet presAssocID="{62F22AAF-ADC6-424B-9E42-381B389CCB76}" presName="image" presStyleLbl="node0" presStyleIdx="0" presStyleCnt="1" custLinFactNeighborX="18549" custLinFactNeighborY="-577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76D3CAB-EBD6-4BE4-B7B5-6A07820FFED7}" type="pres">
      <dgm:prSet presAssocID="{62F22AAF-ADC6-424B-9E42-381B389CCB76}" presName="text" presStyleLbl="revTx" presStyleIdx="0" presStyleCnt="7" custScaleX="263027" custLinFactNeighborX="80278" custLinFactNeighborY="4571">
        <dgm:presLayoutVars>
          <dgm:chPref val="3"/>
        </dgm:presLayoutVars>
      </dgm:prSet>
      <dgm:spPr/>
    </dgm:pt>
    <dgm:pt modelId="{441F9F27-D37A-4269-B3E9-EECA7796F728}" type="pres">
      <dgm:prSet presAssocID="{62F22AAF-ADC6-424B-9E42-381B389CCB76}" presName="hierChild2" presStyleCnt="0"/>
      <dgm:spPr/>
    </dgm:pt>
    <dgm:pt modelId="{C7B9BAD8-50AF-4B4B-A4B9-5DF57223FB37}" type="pres">
      <dgm:prSet presAssocID="{AA2DD37D-9463-4B74-BB60-B5D9170D22DB}" presName="Name10" presStyleLbl="parChTrans1D2" presStyleIdx="0" presStyleCnt="2"/>
      <dgm:spPr/>
    </dgm:pt>
    <dgm:pt modelId="{2FA1EAA0-966A-41A3-B0A9-B6374C151A3B}" type="pres">
      <dgm:prSet presAssocID="{8E99C2A7-EEFA-4FB9-BE37-D480BDD85A1A}" presName="hierRoot2" presStyleCnt="0"/>
      <dgm:spPr/>
    </dgm:pt>
    <dgm:pt modelId="{55639335-A407-4295-9E27-7261BD4735FD}" type="pres">
      <dgm:prSet presAssocID="{8E99C2A7-EEFA-4FB9-BE37-D480BDD85A1A}" presName="composite2" presStyleCnt="0"/>
      <dgm:spPr/>
    </dgm:pt>
    <dgm:pt modelId="{874B4D4F-FC5E-4956-B939-088B7DC3B003}" type="pres">
      <dgm:prSet presAssocID="{8E99C2A7-EEFA-4FB9-BE37-D480BDD85A1A}" presName="image2" presStyleLbl="node2" presStyleIdx="0" presStyleCnt="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66DE971C-BAAA-4D72-AA74-46DA5FD86A71}" type="pres">
      <dgm:prSet presAssocID="{8E99C2A7-EEFA-4FB9-BE37-D480BDD85A1A}" presName="text2" presStyleLbl="revTx" presStyleIdx="1" presStyleCnt="7">
        <dgm:presLayoutVars>
          <dgm:chPref val="3"/>
        </dgm:presLayoutVars>
      </dgm:prSet>
      <dgm:spPr/>
    </dgm:pt>
    <dgm:pt modelId="{0C8E3E82-913A-472D-97E5-1B981FABBF3F}" type="pres">
      <dgm:prSet presAssocID="{8E99C2A7-EEFA-4FB9-BE37-D480BDD85A1A}" presName="hierChild3" presStyleCnt="0"/>
      <dgm:spPr/>
    </dgm:pt>
    <dgm:pt modelId="{EE092CCE-50FB-4FDE-AEA9-7585E4324FA4}" type="pres">
      <dgm:prSet presAssocID="{56B957BD-E4A1-4594-BB21-A5AAE22E164A}" presName="Name10" presStyleLbl="parChTrans1D2" presStyleIdx="1" presStyleCnt="2"/>
      <dgm:spPr/>
    </dgm:pt>
    <dgm:pt modelId="{88E97C86-EBCF-4744-B678-C627368E90F8}" type="pres">
      <dgm:prSet presAssocID="{12ADD8AD-4DC6-4680-A0A4-525A56A82C42}" presName="hierRoot2" presStyleCnt="0"/>
      <dgm:spPr/>
    </dgm:pt>
    <dgm:pt modelId="{537CE14F-015D-46BC-97CA-849162494569}" type="pres">
      <dgm:prSet presAssocID="{12ADD8AD-4DC6-4680-A0A4-525A56A82C42}" presName="composite2" presStyleCnt="0"/>
      <dgm:spPr/>
    </dgm:pt>
    <dgm:pt modelId="{9B2E8DDD-3082-4281-8566-07FD1C6BEC3F}" type="pres">
      <dgm:prSet presAssocID="{12ADD8AD-4DC6-4680-A0A4-525A56A82C42}" presName="image2" presStyleLbl="asst1" presStyleIdx="0" presStyleCnt="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57105382-4E7A-4BFF-91A9-BC354E59C879}" type="pres">
      <dgm:prSet presAssocID="{12ADD8AD-4DC6-4680-A0A4-525A56A82C42}" presName="text2" presStyleLbl="revTx" presStyleIdx="2" presStyleCnt="7">
        <dgm:presLayoutVars>
          <dgm:chPref val="3"/>
        </dgm:presLayoutVars>
      </dgm:prSet>
      <dgm:spPr/>
    </dgm:pt>
    <dgm:pt modelId="{323EA011-1CAE-4067-B1FF-1EAD19B917EA}" type="pres">
      <dgm:prSet presAssocID="{12ADD8AD-4DC6-4680-A0A4-525A56A82C42}" presName="hierChild3" presStyleCnt="0"/>
      <dgm:spPr/>
    </dgm:pt>
    <dgm:pt modelId="{DF44A9D5-CB16-4C1F-B7E2-79912B8F80C8}" type="pres">
      <dgm:prSet presAssocID="{698262CA-58F4-4720-80A2-BF2407B65509}" presName="Name17" presStyleLbl="parChTrans1D3" presStyleIdx="0" presStyleCnt="3"/>
      <dgm:spPr/>
    </dgm:pt>
    <dgm:pt modelId="{ADE5DACE-940C-4F43-8927-26BA43FA462C}" type="pres">
      <dgm:prSet presAssocID="{77D55631-DA4C-48AC-B00C-6E6CC546861A}" presName="hierRoot3" presStyleCnt="0"/>
      <dgm:spPr/>
    </dgm:pt>
    <dgm:pt modelId="{F1FC6671-7CD5-4102-9252-21B734679904}" type="pres">
      <dgm:prSet presAssocID="{77D55631-DA4C-48AC-B00C-6E6CC546861A}" presName="composite3" presStyleCnt="0"/>
      <dgm:spPr/>
    </dgm:pt>
    <dgm:pt modelId="{C9A6D0BB-D935-487F-A156-7B82690A7759}" type="pres">
      <dgm:prSet presAssocID="{77D55631-DA4C-48AC-B00C-6E6CC546861A}" presName="image3" presStyleLbl="node3" presStyleIdx="0"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FA64A50F-EBF1-4D8F-99FA-A045CDDDD586}" type="pres">
      <dgm:prSet presAssocID="{77D55631-DA4C-48AC-B00C-6E6CC546861A}" presName="text3" presStyleLbl="revTx" presStyleIdx="3" presStyleCnt="7" custScaleX="121621">
        <dgm:presLayoutVars>
          <dgm:chPref val="3"/>
        </dgm:presLayoutVars>
      </dgm:prSet>
      <dgm:spPr/>
    </dgm:pt>
    <dgm:pt modelId="{943E0A16-5699-4D3C-9B09-01DBBD5835A3}" type="pres">
      <dgm:prSet presAssocID="{77D55631-DA4C-48AC-B00C-6E6CC546861A}" presName="hierChild4" presStyleCnt="0"/>
      <dgm:spPr/>
    </dgm:pt>
    <dgm:pt modelId="{F65C090B-8624-4048-9E06-3B2240CAB514}" type="pres">
      <dgm:prSet presAssocID="{AE8E4BB7-5E45-4002-93D7-2BD176BE3103}" presName="Name23" presStyleLbl="parChTrans1D4" presStyleIdx="0" presStyleCnt="1"/>
      <dgm:spPr/>
    </dgm:pt>
    <dgm:pt modelId="{E2BE6AAB-96D1-42D2-8432-22C70277F1A0}" type="pres">
      <dgm:prSet presAssocID="{BEB8DB16-AD11-41CA-A6DF-4BC50BD624F1}" presName="hierRoot4" presStyleCnt="0"/>
      <dgm:spPr/>
    </dgm:pt>
    <dgm:pt modelId="{16226661-7882-4762-B202-A0EBAD640E52}" type="pres">
      <dgm:prSet presAssocID="{BEB8DB16-AD11-41CA-A6DF-4BC50BD624F1}" presName="composite4" presStyleCnt="0"/>
      <dgm:spPr/>
    </dgm:pt>
    <dgm:pt modelId="{B7223F59-7D9D-48A5-9128-9A123734C53F}" type="pres">
      <dgm:prSet presAssocID="{BEB8DB16-AD11-41CA-A6DF-4BC50BD624F1}" presName="image4" presStyleLbl="node4" presStyleIdx="0" presStyleCnt="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pt>
    <dgm:pt modelId="{B4E1AFF8-E9C7-47DC-B261-DBC661E226DA}" type="pres">
      <dgm:prSet presAssocID="{BEB8DB16-AD11-41CA-A6DF-4BC50BD624F1}" presName="text4" presStyleLbl="revTx" presStyleIdx="4" presStyleCnt="7" custScaleX="218692" custLinFactNeighborX="77284" custLinFactNeighborY="-1915">
        <dgm:presLayoutVars>
          <dgm:chPref val="3"/>
        </dgm:presLayoutVars>
      </dgm:prSet>
      <dgm:spPr/>
    </dgm:pt>
    <dgm:pt modelId="{FC673BC3-3225-472D-8D81-94458BF8AB9C}" type="pres">
      <dgm:prSet presAssocID="{BEB8DB16-AD11-41CA-A6DF-4BC50BD624F1}" presName="hierChild5" presStyleCnt="0"/>
      <dgm:spPr/>
    </dgm:pt>
    <dgm:pt modelId="{D8E3458D-65A4-4287-8591-E4279058DC13}" type="pres">
      <dgm:prSet presAssocID="{B713629E-D475-496B-8547-973132F28914}" presName="Name17" presStyleLbl="parChTrans1D3" presStyleIdx="1" presStyleCnt="3"/>
      <dgm:spPr/>
    </dgm:pt>
    <dgm:pt modelId="{110A1A57-A9A3-46BD-B0D7-36D2F9364A1D}" type="pres">
      <dgm:prSet presAssocID="{13006E80-BAC8-44A6-BD4C-2B8EB9917DF2}" presName="hierRoot3" presStyleCnt="0"/>
      <dgm:spPr/>
    </dgm:pt>
    <dgm:pt modelId="{5191F259-D8F5-460C-B66D-3673D6E6D485}" type="pres">
      <dgm:prSet presAssocID="{13006E80-BAC8-44A6-BD4C-2B8EB9917DF2}" presName="composite3" presStyleCnt="0"/>
      <dgm:spPr/>
    </dgm:pt>
    <dgm:pt modelId="{34AB6A3A-5010-4668-B75A-5BF45BA8B676}" type="pres">
      <dgm:prSet presAssocID="{13006E80-BAC8-44A6-BD4C-2B8EB9917DF2}" presName="image3" presStyleLbl="node3" presStyleIdx="1" presStyleCnt="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pt>
    <dgm:pt modelId="{1CFE6BE5-AF37-44CF-8ADC-1CCB2987C500}" type="pres">
      <dgm:prSet presAssocID="{13006E80-BAC8-44A6-BD4C-2B8EB9917DF2}" presName="text3" presStyleLbl="revTx" presStyleIdx="5" presStyleCnt="7">
        <dgm:presLayoutVars>
          <dgm:chPref val="3"/>
        </dgm:presLayoutVars>
      </dgm:prSet>
      <dgm:spPr/>
    </dgm:pt>
    <dgm:pt modelId="{DC485302-E1C1-41B3-9E75-0B07431F85B9}" type="pres">
      <dgm:prSet presAssocID="{13006E80-BAC8-44A6-BD4C-2B8EB9917DF2}" presName="hierChild4" presStyleCnt="0"/>
      <dgm:spPr/>
    </dgm:pt>
    <dgm:pt modelId="{152E92B4-C3F4-40D4-BB4E-24EAD122F3CD}" type="pres">
      <dgm:prSet presAssocID="{57B9BCEC-F7D4-4755-B68E-7672E862C418}" presName="Name17" presStyleLbl="parChTrans1D3" presStyleIdx="2" presStyleCnt="3"/>
      <dgm:spPr/>
    </dgm:pt>
    <dgm:pt modelId="{FCA9666D-6F48-4EA3-B77D-817E64553C00}" type="pres">
      <dgm:prSet presAssocID="{86EC4B4C-B242-4E84-AB52-50AB4AB1D8A2}" presName="hierRoot3" presStyleCnt="0"/>
      <dgm:spPr/>
    </dgm:pt>
    <dgm:pt modelId="{E6ED7D04-1E12-4EAF-B650-ECA641AA7D89}" type="pres">
      <dgm:prSet presAssocID="{86EC4B4C-B242-4E84-AB52-50AB4AB1D8A2}" presName="composite3" presStyleCnt="0"/>
      <dgm:spPr/>
    </dgm:pt>
    <dgm:pt modelId="{70D3FD23-DE62-40DC-88BA-2AF9FE6BDA1C}" type="pres">
      <dgm:prSet presAssocID="{86EC4B4C-B242-4E84-AB52-50AB4AB1D8A2}" presName="image3" presStyleLbl="node3" presStyleIdx="2" presStyleCnt="3"/>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pt>
    <dgm:pt modelId="{E9550FD0-3654-4929-A55C-13F9954D8EAE}" type="pres">
      <dgm:prSet presAssocID="{86EC4B4C-B242-4E84-AB52-50AB4AB1D8A2}" presName="text3" presStyleLbl="revTx" presStyleIdx="6" presStyleCnt="7" custLinFactY="14138" custLinFactNeighborX="-70163" custLinFactNeighborY="100000">
        <dgm:presLayoutVars>
          <dgm:chPref val="3"/>
        </dgm:presLayoutVars>
      </dgm:prSet>
      <dgm:spPr/>
    </dgm:pt>
    <dgm:pt modelId="{09789476-0945-49E9-8B1C-996CA2D5F9F9}" type="pres">
      <dgm:prSet presAssocID="{86EC4B4C-B242-4E84-AB52-50AB4AB1D8A2}" presName="hierChild4" presStyleCnt="0"/>
      <dgm:spPr/>
    </dgm:pt>
  </dgm:ptLst>
  <dgm:cxnLst>
    <dgm:cxn modelId="{A8227C27-5583-410E-A663-D9A9C74F73B6}" type="presOf" srcId="{698262CA-58F4-4720-80A2-BF2407B65509}" destId="{DF44A9D5-CB16-4C1F-B7E2-79912B8F80C8}" srcOrd="0" destOrd="0" presId="urn:microsoft.com/office/officeart/2009/layout/CirclePictureHierarchy"/>
    <dgm:cxn modelId="{2194BA2B-9C9D-48AC-9024-0FD380B19483}" srcId="{12ADD8AD-4DC6-4680-A0A4-525A56A82C42}" destId="{77D55631-DA4C-48AC-B00C-6E6CC546861A}" srcOrd="0" destOrd="0" parTransId="{698262CA-58F4-4720-80A2-BF2407B65509}" sibTransId="{379A2663-67C9-430C-8E7A-928C02E73C6F}"/>
    <dgm:cxn modelId="{5187843C-F945-46F6-ADAD-9C310AAACC5E}" type="presOf" srcId="{56B957BD-E4A1-4594-BB21-A5AAE22E164A}" destId="{EE092CCE-50FB-4FDE-AEA9-7585E4324FA4}" srcOrd="0" destOrd="0" presId="urn:microsoft.com/office/officeart/2009/layout/CirclePictureHierarchy"/>
    <dgm:cxn modelId="{6F0B853C-6F59-4B48-B54E-51D4319F7449}" srcId="{77D55631-DA4C-48AC-B00C-6E6CC546861A}" destId="{BEB8DB16-AD11-41CA-A6DF-4BC50BD624F1}" srcOrd="0" destOrd="0" parTransId="{AE8E4BB7-5E45-4002-93D7-2BD176BE3103}" sibTransId="{BEEE2DD1-174F-42DF-919A-4972058ADDFF}"/>
    <dgm:cxn modelId="{941BF75C-08CE-4D39-A021-16EA8484F30B}" srcId="{62F22AAF-ADC6-424B-9E42-381B389CCB76}" destId="{12ADD8AD-4DC6-4680-A0A4-525A56A82C42}" srcOrd="1" destOrd="0" parTransId="{56B957BD-E4A1-4594-BB21-A5AAE22E164A}" sibTransId="{64A13F3E-8B53-42EF-8AAD-81C04A1F6D28}"/>
    <dgm:cxn modelId="{C95F675F-C101-4510-B9B5-AEAFDEFC9BF9}" srcId="{62F22AAF-ADC6-424B-9E42-381B389CCB76}" destId="{8E99C2A7-EEFA-4FB9-BE37-D480BDD85A1A}" srcOrd="0" destOrd="0" parTransId="{AA2DD37D-9463-4B74-BB60-B5D9170D22DB}" sibTransId="{0DE1CC6B-6429-4406-ACAC-81F3D35CDA3F}"/>
    <dgm:cxn modelId="{B6AB1960-D995-41BF-B773-AAB7B43A9C41}" type="presOf" srcId="{BEB8DB16-AD11-41CA-A6DF-4BC50BD624F1}" destId="{B4E1AFF8-E9C7-47DC-B261-DBC661E226DA}" srcOrd="0" destOrd="0" presId="urn:microsoft.com/office/officeart/2009/layout/CirclePictureHierarchy"/>
    <dgm:cxn modelId="{B7305E49-1358-4522-9AC8-5E8F4DA88E87}" type="presOf" srcId="{57B9BCEC-F7D4-4755-B68E-7672E862C418}" destId="{152E92B4-C3F4-40D4-BB4E-24EAD122F3CD}" srcOrd="0" destOrd="0" presId="urn:microsoft.com/office/officeart/2009/layout/CirclePictureHierarchy"/>
    <dgm:cxn modelId="{BEE70D4E-5AF8-41BA-8C78-6A1E5CCCA487}" srcId="{27870225-CC8D-49B3-A91D-17BC02C7C787}" destId="{62F22AAF-ADC6-424B-9E42-381B389CCB76}" srcOrd="0" destOrd="0" parTransId="{B46BAD42-66DC-479C-9D64-D9D904F6F1D8}" sibTransId="{CE8884A6-C799-49D3-B96F-1D5EAE47C4C5}"/>
    <dgm:cxn modelId="{DFA5B059-B7D7-4B23-B3A0-D7D1903527A4}" type="presOf" srcId="{AE8E4BB7-5E45-4002-93D7-2BD176BE3103}" destId="{F65C090B-8624-4048-9E06-3B2240CAB514}" srcOrd="0" destOrd="0" presId="urn:microsoft.com/office/officeart/2009/layout/CirclePictureHierarchy"/>
    <dgm:cxn modelId="{F1034C7D-79B1-4A3B-93A5-72B3ED91CB1C}" type="presOf" srcId="{AA2DD37D-9463-4B74-BB60-B5D9170D22DB}" destId="{C7B9BAD8-50AF-4B4B-A4B9-5DF57223FB37}" srcOrd="0" destOrd="0" presId="urn:microsoft.com/office/officeart/2009/layout/CirclePictureHierarchy"/>
    <dgm:cxn modelId="{FAE61E84-0BA2-4FD3-82A5-D8819C941DDF}" type="presOf" srcId="{B713629E-D475-496B-8547-973132F28914}" destId="{D8E3458D-65A4-4287-8591-E4279058DC13}" srcOrd="0" destOrd="0" presId="urn:microsoft.com/office/officeart/2009/layout/CirclePictureHierarchy"/>
    <dgm:cxn modelId="{211E7A9D-174B-421C-94C3-F477E1FF1CB1}" type="presOf" srcId="{13006E80-BAC8-44A6-BD4C-2B8EB9917DF2}" destId="{1CFE6BE5-AF37-44CF-8ADC-1CCB2987C500}" srcOrd="0" destOrd="0" presId="urn:microsoft.com/office/officeart/2009/layout/CirclePictureHierarchy"/>
    <dgm:cxn modelId="{A8F68F9D-E02F-450E-A7BC-BCF7BA6DA5C5}" srcId="{12ADD8AD-4DC6-4680-A0A4-525A56A82C42}" destId="{13006E80-BAC8-44A6-BD4C-2B8EB9917DF2}" srcOrd="1" destOrd="0" parTransId="{B713629E-D475-496B-8547-973132F28914}" sibTransId="{2330D462-CA06-4479-BBBA-B6313045C9EB}"/>
    <dgm:cxn modelId="{EB24B4A3-186B-4576-9247-64AC69F2697A}" type="presOf" srcId="{8E99C2A7-EEFA-4FB9-BE37-D480BDD85A1A}" destId="{66DE971C-BAAA-4D72-AA74-46DA5FD86A71}" srcOrd="0" destOrd="0" presId="urn:microsoft.com/office/officeart/2009/layout/CirclePictureHierarchy"/>
    <dgm:cxn modelId="{042C48A5-E7B3-4399-BEC1-E7645494094F}" type="presOf" srcId="{62F22AAF-ADC6-424B-9E42-381B389CCB76}" destId="{F76D3CAB-EBD6-4BE4-B7B5-6A07820FFED7}" srcOrd="0" destOrd="0" presId="urn:microsoft.com/office/officeart/2009/layout/CirclePictureHierarchy"/>
    <dgm:cxn modelId="{FDA9B1AB-6247-40FD-97A0-8F346E60D088}" srcId="{12ADD8AD-4DC6-4680-A0A4-525A56A82C42}" destId="{86EC4B4C-B242-4E84-AB52-50AB4AB1D8A2}" srcOrd="2" destOrd="0" parTransId="{57B9BCEC-F7D4-4755-B68E-7672E862C418}" sibTransId="{FC520F62-31B6-4053-B0B5-CE8CEDE3C5E5}"/>
    <dgm:cxn modelId="{4E0E8CBF-2760-4261-81D5-B1F5EC308909}" type="presOf" srcId="{27870225-CC8D-49B3-A91D-17BC02C7C787}" destId="{148E8EE4-6DAB-4C56-82E8-427775EA8192}" srcOrd="0" destOrd="0" presId="urn:microsoft.com/office/officeart/2009/layout/CirclePictureHierarchy"/>
    <dgm:cxn modelId="{FC7DB6D6-729A-4F3B-8590-3D77AE75260D}" type="presOf" srcId="{77D55631-DA4C-48AC-B00C-6E6CC546861A}" destId="{FA64A50F-EBF1-4D8F-99FA-A045CDDDD586}" srcOrd="0" destOrd="0" presId="urn:microsoft.com/office/officeart/2009/layout/CirclePictureHierarchy"/>
    <dgm:cxn modelId="{885D18E7-C39A-43D2-A6DB-C9D25D84346A}" type="presOf" srcId="{86EC4B4C-B242-4E84-AB52-50AB4AB1D8A2}" destId="{E9550FD0-3654-4929-A55C-13F9954D8EAE}" srcOrd="0" destOrd="0" presId="urn:microsoft.com/office/officeart/2009/layout/CirclePictureHierarchy"/>
    <dgm:cxn modelId="{F1A180FF-33F6-46AE-B896-761A96287180}" type="presOf" srcId="{12ADD8AD-4DC6-4680-A0A4-525A56A82C42}" destId="{57105382-4E7A-4BFF-91A9-BC354E59C879}" srcOrd="0" destOrd="0" presId="urn:microsoft.com/office/officeart/2009/layout/CirclePictureHierarchy"/>
    <dgm:cxn modelId="{BFC4C1F9-861E-42A7-9FAA-7CE8EB170AF7}" type="presParOf" srcId="{148E8EE4-6DAB-4C56-82E8-427775EA8192}" destId="{B6C2D638-268F-48C2-B417-435CFBBAA55B}" srcOrd="0" destOrd="0" presId="urn:microsoft.com/office/officeart/2009/layout/CirclePictureHierarchy"/>
    <dgm:cxn modelId="{407304EC-1032-449E-BDC6-55A39ACF9C13}" type="presParOf" srcId="{B6C2D638-268F-48C2-B417-435CFBBAA55B}" destId="{956F2903-DF81-41B9-AF8E-A82CE490FAAC}" srcOrd="0" destOrd="0" presId="urn:microsoft.com/office/officeart/2009/layout/CirclePictureHierarchy"/>
    <dgm:cxn modelId="{BAED7C56-3F45-4915-8D6B-0D7AA364957A}" type="presParOf" srcId="{956F2903-DF81-41B9-AF8E-A82CE490FAAC}" destId="{754B7B8D-31C2-43AA-AB10-5861FCA70ADD}" srcOrd="0" destOrd="0" presId="urn:microsoft.com/office/officeart/2009/layout/CirclePictureHierarchy"/>
    <dgm:cxn modelId="{B02B6D98-57E2-4DE6-B112-2AE79D4E853D}" type="presParOf" srcId="{956F2903-DF81-41B9-AF8E-A82CE490FAAC}" destId="{F76D3CAB-EBD6-4BE4-B7B5-6A07820FFED7}" srcOrd="1" destOrd="0" presId="urn:microsoft.com/office/officeart/2009/layout/CirclePictureHierarchy"/>
    <dgm:cxn modelId="{58F379EF-B2AB-4363-8F97-DAD223182B96}" type="presParOf" srcId="{B6C2D638-268F-48C2-B417-435CFBBAA55B}" destId="{441F9F27-D37A-4269-B3E9-EECA7796F728}" srcOrd="1" destOrd="0" presId="urn:microsoft.com/office/officeart/2009/layout/CirclePictureHierarchy"/>
    <dgm:cxn modelId="{F7C72D93-B163-4602-955D-345E1247DBE4}" type="presParOf" srcId="{441F9F27-D37A-4269-B3E9-EECA7796F728}" destId="{C7B9BAD8-50AF-4B4B-A4B9-5DF57223FB37}" srcOrd="0" destOrd="0" presId="urn:microsoft.com/office/officeart/2009/layout/CirclePictureHierarchy"/>
    <dgm:cxn modelId="{B7A91BCB-8306-485A-B62D-DE3735A617F7}" type="presParOf" srcId="{441F9F27-D37A-4269-B3E9-EECA7796F728}" destId="{2FA1EAA0-966A-41A3-B0A9-B6374C151A3B}" srcOrd="1" destOrd="0" presId="urn:microsoft.com/office/officeart/2009/layout/CirclePictureHierarchy"/>
    <dgm:cxn modelId="{41C0DB8A-7E34-43CE-841A-3F76E5E771E0}" type="presParOf" srcId="{2FA1EAA0-966A-41A3-B0A9-B6374C151A3B}" destId="{55639335-A407-4295-9E27-7261BD4735FD}" srcOrd="0" destOrd="0" presId="urn:microsoft.com/office/officeart/2009/layout/CirclePictureHierarchy"/>
    <dgm:cxn modelId="{97AF76C7-7560-441A-BDAD-2E0D46DC55E7}" type="presParOf" srcId="{55639335-A407-4295-9E27-7261BD4735FD}" destId="{874B4D4F-FC5E-4956-B939-088B7DC3B003}" srcOrd="0" destOrd="0" presId="urn:microsoft.com/office/officeart/2009/layout/CirclePictureHierarchy"/>
    <dgm:cxn modelId="{C0B5A335-68DA-4A69-91D5-7B90FE96488C}" type="presParOf" srcId="{55639335-A407-4295-9E27-7261BD4735FD}" destId="{66DE971C-BAAA-4D72-AA74-46DA5FD86A71}" srcOrd="1" destOrd="0" presId="urn:microsoft.com/office/officeart/2009/layout/CirclePictureHierarchy"/>
    <dgm:cxn modelId="{9F0DE7E3-E08A-431F-8C3F-133D7B96AE42}" type="presParOf" srcId="{2FA1EAA0-966A-41A3-B0A9-B6374C151A3B}" destId="{0C8E3E82-913A-472D-97E5-1B981FABBF3F}" srcOrd="1" destOrd="0" presId="urn:microsoft.com/office/officeart/2009/layout/CirclePictureHierarchy"/>
    <dgm:cxn modelId="{5B802104-31CE-4FF3-B1CD-7DE946443D54}" type="presParOf" srcId="{441F9F27-D37A-4269-B3E9-EECA7796F728}" destId="{EE092CCE-50FB-4FDE-AEA9-7585E4324FA4}" srcOrd="2" destOrd="0" presId="urn:microsoft.com/office/officeart/2009/layout/CirclePictureHierarchy"/>
    <dgm:cxn modelId="{3DE91A46-6385-41AB-A241-87B0B49594F4}" type="presParOf" srcId="{441F9F27-D37A-4269-B3E9-EECA7796F728}" destId="{88E97C86-EBCF-4744-B678-C627368E90F8}" srcOrd="3" destOrd="0" presId="urn:microsoft.com/office/officeart/2009/layout/CirclePictureHierarchy"/>
    <dgm:cxn modelId="{2BAF01F9-D141-4AC1-8C56-88C544B98E36}" type="presParOf" srcId="{88E97C86-EBCF-4744-B678-C627368E90F8}" destId="{537CE14F-015D-46BC-97CA-849162494569}" srcOrd="0" destOrd="0" presId="urn:microsoft.com/office/officeart/2009/layout/CirclePictureHierarchy"/>
    <dgm:cxn modelId="{5E4A5A7F-CFD8-4788-8220-BED199D7F661}" type="presParOf" srcId="{537CE14F-015D-46BC-97CA-849162494569}" destId="{9B2E8DDD-3082-4281-8566-07FD1C6BEC3F}" srcOrd="0" destOrd="0" presId="urn:microsoft.com/office/officeart/2009/layout/CirclePictureHierarchy"/>
    <dgm:cxn modelId="{FFF04F08-70E3-42E2-BEB3-CE32E33391AC}" type="presParOf" srcId="{537CE14F-015D-46BC-97CA-849162494569}" destId="{57105382-4E7A-4BFF-91A9-BC354E59C879}" srcOrd="1" destOrd="0" presId="urn:microsoft.com/office/officeart/2009/layout/CirclePictureHierarchy"/>
    <dgm:cxn modelId="{4829FFDA-FC3B-462C-9350-5ED453D8AD6D}" type="presParOf" srcId="{88E97C86-EBCF-4744-B678-C627368E90F8}" destId="{323EA011-1CAE-4067-B1FF-1EAD19B917EA}" srcOrd="1" destOrd="0" presId="urn:microsoft.com/office/officeart/2009/layout/CirclePictureHierarchy"/>
    <dgm:cxn modelId="{544B6C13-9B32-4FD0-9FF8-5E37F0156C21}" type="presParOf" srcId="{323EA011-1CAE-4067-B1FF-1EAD19B917EA}" destId="{DF44A9D5-CB16-4C1F-B7E2-79912B8F80C8}" srcOrd="0" destOrd="0" presId="urn:microsoft.com/office/officeart/2009/layout/CirclePictureHierarchy"/>
    <dgm:cxn modelId="{9471D8A8-37DD-4FCA-AAA4-1BB89A8AF8BD}" type="presParOf" srcId="{323EA011-1CAE-4067-B1FF-1EAD19B917EA}" destId="{ADE5DACE-940C-4F43-8927-26BA43FA462C}" srcOrd="1" destOrd="0" presId="urn:microsoft.com/office/officeart/2009/layout/CirclePictureHierarchy"/>
    <dgm:cxn modelId="{631FEDB1-0273-4708-8B77-94B09E2BFB18}" type="presParOf" srcId="{ADE5DACE-940C-4F43-8927-26BA43FA462C}" destId="{F1FC6671-7CD5-4102-9252-21B734679904}" srcOrd="0" destOrd="0" presId="urn:microsoft.com/office/officeart/2009/layout/CirclePictureHierarchy"/>
    <dgm:cxn modelId="{6A3F6515-F5C9-46DB-B71E-C839832883E8}" type="presParOf" srcId="{F1FC6671-7CD5-4102-9252-21B734679904}" destId="{C9A6D0BB-D935-487F-A156-7B82690A7759}" srcOrd="0" destOrd="0" presId="urn:microsoft.com/office/officeart/2009/layout/CirclePictureHierarchy"/>
    <dgm:cxn modelId="{BC897F5B-F872-4582-B295-CA7F4AC03BE3}" type="presParOf" srcId="{F1FC6671-7CD5-4102-9252-21B734679904}" destId="{FA64A50F-EBF1-4D8F-99FA-A045CDDDD586}" srcOrd="1" destOrd="0" presId="urn:microsoft.com/office/officeart/2009/layout/CirclePictureHierarchy"/>
    <dgm:cxn modelId="{BB9ADA1F-C887-4B9D-8B13-E2355D06F699}" type="presParOf" srcId="{ADE5DACE-940C-4F43-8927-26BA43FA462C}" destId="{943E0A16-5699-4D3C-9B09-01DBBD5835A3}" srcOrd="1" destOrd="0" presId="urn:microsoft.com/office/officeart/2009/layout/CirclePictureHierarchy"/>
    <dgm:cxn modelId="{D54A766F-F788-4246-A4A7-AA528F35E72E}" type="presParOf" srcId="{943E0A16-5699-4D3C-9B09-01DBBD5835A3}" destId="{F65C090B-8624-4048-9E06-3B2240CAB514}" srcOrd="0" destOrd="0" presId="urn:microsoft.com/office/officeart/2009/layout/CirclePictureHierarchy"/>
    <dgm:cxn modelId="{6D37160E-F960-4B03-B11C-2973245B480E}" type="presParOf" srcId="{943E0A16-5699-4D3C-9B09-01DBBD5835A3}" destId="{E2BE6AAB-96D1-42D2-8432-22C70277F1A0}" srcOrd="1" destOrd="0" presId="urn:microsoft.com/office/officeart/2009/layout/CirclePictureHierarchy"/>
    <dgm:cxn modelId="{DCAE7C31-9131-4000-B9EE-CE2FC0D3890D}" type="presParOf" srcId="{E2BE6AAB-96D1-42D2-8432-22C70277F1A0}" destId="{16226661-7882-4762-B202-A0EBAD640E52}" srcOrd="0" destOrd="0" presId="urn:microsoft.com/office/officeart/2009/layout/CirclePictureHierarchy"/>
    <dgm:cxn modelId="{3C558262-58AC-469A-A4E9-CE63A2DC2BF2}" type="presParOf" srcId="{16226661-7882-4762-B202-A0EBAD640E52}" destId="{B7223F59-7D9D-48A5-9128-9A123734C53F}" srcOrd="0" destOrd="0" presId="urn:microsoft.com/office/officeart/2009/layout/CirclePictureHierarchy"/>
    <dgm:cxn modelId="{811D2018-CBA0-4A75-B832-8AD9BEEF00AC}" type="presParOf" srcId="{16226661-7882-4762-B202-A0EBAD640E52}" destId="{B4E1AFF8-E9C7-47DC-B261-DBC661E226DA}" srcOrd="1" destOrd="0" presId="urn:microsoft.com/office/officeart/2009/layout/CirclePictureHierarchy"/>
    <dgm:cxn modelId="{1FCAA8C4-B5E5-4CC1-8208-F17415BB6D5D}" type="presParOf" srcId="{E2BE6AAB-96D1-42D2-8432-22C70277F1A0}" destId="{FC673BC3-3225-472D-8D81-94458BF8AB9C}" srcOrd="1" destOrd="0" presId="urn:microsoft.com/office/officeart/2009/layout/CirclePictureHierarchy"/>
    <dgm:cxn modelId="{45BE5A65-BF13-441C-BE46-DABC5AED449F}" type="presParOf" srcId="{323EA011-1CAE-4067-B1FF-1EAD19B917EA}" destId="{D8E3458D-65A4-4287-8591-E4279058DC13}" srcOrd="2" destOrd="0" presId="urn:microsoft.com/office/officeart/2009/layout/CirclePictureHierarchy"/>
    <dgm:cxn modelId="{49CB2021-B9FB-4701-8A82-72DE900226E2}" type="presParOf" srcId="{323EA011-1CAE-4067-B1FF-1EAD19B917EA}" destId="{110A1A57-A9A3-46BD-B0D7-36D2F9364A1D}" srcOrd="3" destOrd="0" presId="urn:microsoft.com/office/officeart/2009/layout/CirclePictureHierarchy"/>
    <dgm:cxn modelId="{5AD0C391-DA40-4DC7-BEA3-A2E6810BE9D5}" type="presParOf" srcId="{110A1A57-A9A3-46BD-B0D7-36D2F9364A1D}" destId="{5191F259-D8F5-460C-B66D-3673D6E6D485}" srcOrd="0" destOrd="0" presId="urn:microsoft.com/office/officeart/2009/layout/CirclePictureHierarchy"/>
    <dgm:cxn modelId="{944BDCD7-5487-49CA-9FB6-788AE7506E6A}" type="presParOf" srcId="{5191F259-D8F5-460C-B66D-3673D6E6D485}" destId="{34AB6A3A-5010-4668-B75A-5BF45BA8B676}" srcOrd="0" destOrd="0" presId="urn:microsoft.com/office/officeart/2009/layout/CirclePictureHierarchy"/>
    <dgm:cxn modelId="{5835C48A-5523-44F2-87CD-CA59D566FE89}" type="presParOf" srcId="{5191F259-D8F5-460C-B66D-3673D6E6D485}" destId="{1CFE6BE5-AF37-44CF-8ADC-1CCB2987C500}" srcOrd="1" destOrd="0" presId="urn:microsoft.com/office/officeart/2009/layout/CirclePictureHierarchy"/>
    <dgm:cxn modelId="{DEA89B41-325B-42AE-B6DA-E326E575A986}" type="presParOf" srcId="{110A1A57-A9A3-46BD-B0D7-36D2F9364A1D}" destId="{DC485302-E1C1-41B3-9E75-0B07431F85B9}" srcOrd="1" destOrd="0" presId="urn:microsoft.com/office/officeart/2009/layout/CirclePictureHierarchy"/>
    <dgm:cxn modelId="{08C609B4-059F-42E6-8D1A-CA7CA1039F56}" type="presParOf" srcId="{323EA011-1CAE-4067-B1FF-1EAD19B917EA}" destId="{152E92B4-C3F4-40D4-BB4E-24EAD122F3CD}" srcOrd="4" destOrd="0" presId="urn:microsoft.com/office/officeart/2009/layout/CirclePictureHierarchy"/>
    <dgm:cxn modelId="{A2703014-9CB3-4CA2-B024-97C08BF3C0D1}" type="presParOf" srcId="{323EA011-1CAE-4067-B1FF-1EAD19B917EA}" destId="{FCA9666D-6F48-4EA3-B77D-817E64553C00}" srcOrd="5" destOrd="0" presId="urn:microsoft.com/office/officeart/2009/layout/CirclePictureHierarchy"/>
    <dgm:cxn modelId="{BB2ED579-65DE-4E6E-8637-F462E5BABE16}" type="presParOf" srcId="{FCA9666D-6F48-4EA3-B77D-817E64553C00}" destId="{E6ED7D04-1E12-4EAF-B650-ECA641AA7D89}" srcOrd="0" destOrd="0" presId="urn:microsoft.com/office/officeart/2009/layout/CirclePictureHierarchy"/>
    <dgm:cxn modelId="{6922621A-37FF-40FC-A542-656780A4208C}" type="presParOf" srcId="{E6ED7D04-1E12-4EAF-B650-ECA641AA7D89}" destId="{70D3FD23-DE62-40DC-88BA-2AF9FE6BDA1C}" srcOrd="0" destOrd="0" presId="urn:microsoft.com/office/officeart/2009/layout/CirclePictureHierarchy"/>
    <dgm:cxn modelId="{727DF261-3408-4733-8550-5139EDB53AC9}" type="presParOf" srcId="{E6ED7D04-1E12-4EAF-B650-ECA641AA7D89}" destId="{E9550FD0-3654-4929-A55C-13F9954D8EAE}" srcOrd="1" destOrd="0" presId="urn:microsoft.com/office/officeart/2009/layout/CirclePictureHierarchy"/>
    <dgm:cxn modelId="{FE1E1F3A-2571-4DEE-8004-63D63F204393}" type="presParOf" srcId="{FCA9666D-6F48-4EA3-B77D-817E64553C00}" destId="{09789476-0945-49E9-8B1C-996CA2D5F9F9}" srcOrd="1" destOrd="0" presId="urn:microsoft.com/office/officeart/2009/layout/CirclePicture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FB3C03-4638-436E-B821-4A972CE9C233}" type="doc">
      <dgm:prSet loTypeId="urn:microsoft.com/office/officeart/2005/8/layout/vList3" loCatId="list" qsTypeId="urn:microsoft.com/office/officeart/2005/8/quickstyle/simple1" qsCatId="simple" csTypeId="urn:microsoft.com/office/officeart/2005/8/colors/accent0_3" csCatId="mainScheme" phldr="1"/>
      <dgm:spPr/>
    </dgm:pt>
    <dgm:pt modelId="{DA766CA0-759C-47D5-A499-70809836B1E9}">
      <dgm:prSet phldrT="[Text]"/>
      <dgm:spPr>
        <a:solidFill>
          <a:srgbClr val="7DA6C1"/>
        </a:solidFill>
        <a:ln w="19050">
          <a:solidFill>
            <a:srgbClr val="003F72"/>
          </a:solidFill>
        </a:ln>
      </dgm:spPr>
      <dgm:t>
        <a:bodyPr/>
        <a:lstStyle/>
        <a:p>
          <a:r>
            <a:rPr lang="en-US" b="1">
              <a:solidFill>
                <a:schemeClr val="bg1"/>
              </a:solidFill>
            </a:rPr>
            <a:t>419 Veterans Enrolled</a:t>
          </a:r>
        </a:p>
      </dgm:t>
    </dgm:pt>
    <dgm:pt modelId="{6385FF8B-C75B-4869-880E-73A637F904A0}" type="parTrans" cxnId="{B54D00F0-5673-4E44-97D4-8991E6E225A5}">
      <dgm:prSet/>
      <dgm:spPr/>
      <dgm:t>
        <a:bodyPr/>
        <a:lstStyle/>
        <a:p>
          <a:endParaRPr lang="en-US"/>
        </a:p>
      </dgm:t>
    </dgm:pt>
    <dgm:pt modelId="{A7C74433-CF80-457E-BDD3-C5926DF0BF5A}" type="sibTrans" cxnId="{B54D00F0-5673-4E44-97D4-8991E6E225A5}">
      <dgm:prSet/>
      <dgm:spPr/>
      <dgm:t>
        <a:bodyPr/>
        <a:lstStyle/>
        <a:p>
          <a:endParaRPr lang="en-US"/>
        </a:p>
      </dgm:t>
    </dgm:pt>
    <dgm:pt modelId="{7EDA9094-3E62-4298-A59C-317165238168}">
      <dgm:prSet phldrT="[Text]"/>
      <dgm:spPr>
        <a:solidFill>
          <a:srgbClr val="7DA6C1"/>
        </a:solidFill>
        <a:ln w="19050">
          <a:solidFill>
            <a:srgbClr val="003F72"/>
          </a:solidFill>
        </a:ln>
      </dgm:spPr>
      <dgm:t>
        <a:bodyPr/>
        <a:lstStyle/>
        <a:p>
          <a:r>
            <a:rPr lang="en-US" b="1">
              <a:solidFill>
                <a:schemeClr val="bg1"/>
              </a:solidFill>
            </a:rPr>
            <a:t>1,568 Treatment Encounters</a:t>
          </a:r>
        </a:p>
      </dgm:t>
    </dgm:pt>
    <dgm:pt modelId="{AA191453-071B-4137-8DDB-D8B592A3471C}" type="parTrans" cxnId="{42C00049-9EB2-4622-BF0D-5ADD627880C3}">
      <dgm:prSet/>
      <dgm:spPr/>
      <dgm:t>
        <a:bodyPr/>
        <a:lstStyle/>
        <a:p>
          <a:endParaRPr lang="en-US"/>
        </a:p>
      </dgm:t>
    </dgm:pt>
    <dgm:pt modelId="{8D7EA8F4-37FE-46BE-B109-E155DA55550B}" type="sibTrans" cxnId="{42C00049-9EB2-4622-BF0D-5ADD627880C3}">
      <dgm:prSet/>
      <dgm:spPr/>
      <dgm:t>
        <a:bodyPr/>
        <a:lstStyle/>
        <a:p>
          <a:endParaRPr lang="en-US"/>
        </a:p>
      </dgm:t>
    </dgm:pt>
    <dgm:pt modelId="{E1E20848-0560-442E-963A-9B43646EA903}">
      <dgm:prSet phldrT="[Text]"/>
      <dgm:spPr>
        <a:solidFill>
          <a:srgbClr val="7DA6C1"/>
        </a:solidFill>
        <a:ln w="19050">
          <a:solidFill>
            <a:srgbClr val="003F72"/>
          </a:solidFill>
        </a:ln>
      </dgm:spPr>
      <dgm:t>
        <a:bodyPr/>
        <a:lstStyle/>
        <a:p>
          <a:r>
            <a:rPr lang="en-US" b="1">
              <a:solidFill>
                <a:schemeClr val="bg1"/>
              </a:solidFill>
            </a:rPr>
            <a:t>170,300 Veteran Drive Miles Saved</a:t>
          </a:r>
        </a:p>
      </dgm:t>
    </dgm:pt>
    <dgm:pt modelId="{C47E22CD-0F63-4746-A2C1-38F3D359413F}" type="parTrans" cxnId="{93F4990D-B43D-4E2A-ADC0-F96FA6E5776B}">
      <dgm:prSet/>
      <dgm:spPr/>
      <dgm:t>
        <a:bodyPr/>
        <a:lstStyle/>
        <a:p>
          <a:endParaRPr lang="en-US"/>
        </a:p>
      </dgm:t>
    </dgm:pt>
    <dgm:pt modelId="{B573B7A7-2E64-43DD-81D5-2F8A3005E085}" type="sibTrans" cxnId="{93F4990D-B43D-4E2A-ADC0-F96FA6E5776B}">
      <dgm:prSet/>
      <dgm:spPr/>
      <dgm:t>
        <a:bodyPr/>
        <a:lstStyle/>
        <a:p>
          <a:endParaRPr lang="en-US"/>
        </a:p>
      </dgm:t>
    </dgm:pt>
    <dgm:pt modelId="{628F3BF4-BF67-49D2-B721-17F07793222B}">
      <dgm:prSet/>
      <dgm:spPr>
        <a:solidFill>
          <a:srgbClr val="7DA6C1"/>
        </a:solidFill>
        <a:ln w="19050">
          <a:solidFill>
            <a:srgbClr val="003F72"/>
          </a:solidFill>
        </a:ln>
      </dgm:spPr>
      <dgm:t>
        <a:bodyPr/>
        <a:lstStyle/>
        <a:p>
          <a:r>
            <a:rPr lang="en-US" b="1"/>
            <a:t>$1,585,871 Medication Cost Avoidance</a:t>
          </a:r>
        </a:p>
      </dgm:t>
    </dgm:pt>
    <dgm:pt modelId="{44D93B69-E0DB-40AF-A75F-1F98C6D9C122}" type="parTrans" cxnId="{5A96D3BD-64A6-4439-9C29-741D5AF697C9}">
      <dgm:prSet/>
      <dgm:spPr/>
      <dgm:t>
        <a:bodyPr/>
        <a:lstStyle/>
        <a:p>
          <a:endParaRPr lang="en-US"/>
        </a:p>
      </dgm:t>
    </dgm:pt>
    <dgm:pt modelId="{F7219165-D833-4405-8467-605C53ED0545}" type="sibTrans" cxnId="{5A96D3BD-64A6-4439-9C29-741D5AF697C9}">
      <dgm:prSet/>
      <dgm:spPr/>
      <dgm:t>
        <a:bodyPr/>
        <a:lstStyle/>
        <a:p>
          <a:endParaRPr lang="en-US"/>
        </a:p>
      </dgm:t>
    </dgm:pt>
    <dgm:pt modelId="{EAFA0B7D-FF31-4D47-BB38-040F9FCD2F9B}">
      <dgm:prSet/>
      <dgm:spPr>
        <a:solidFill>
          <a:srgbClr val="7DA6C1"/>
        </a:solidFill>
        <a:ln w="19050">
          <a:solidFill>
            <a:srgbClr val="003F72"/>
          </a:solidFill>
        </a:ln>
      </dgm:spPr>
      <dgm:t>
        <a:bodyPr/>
        <a:lstStyle/>
        <a:p>
          <a:r>
            <a:rPr lang="en-US" b="1"/>
            <a:t>0 Medical Emergencies</a:t>
          </a:r>
        </a:p>
      </dgm:t>
    </dgm:pt>
    <dgm:pt modelId="{FB4A5C60-1A55-4B39-8401-7734D010A5E8}" type="parTrans" cxnId="{A783B0D3-F21A-4332-B6BB-C790BB94B1AF}">
      <dgm:prSet/>
      <dgm:spPr/>
      <dgm:t>
        <a:bodyPr/>
        <a:lstStyle/>
        <a:p>
          <a:endParaRPr lang="en-US"/>
        </a:p>
      </dgm:t>
    </dgm:pt>
    <dgm:pt modelId="{DFB5B1A9-96B5-4797-9353-0F6FFFAA6CE1}" type="sibTrans" cxnId="{A783B0D3-F21A-4332-B6BB-C790BB94B1AF}">
      <dgm:prSet/>
      <dgm:spPr/>
      <dgm:t>
        <a:bodyPr/>
        <a:lstStyle/>
        <a:p>
          <a:endParaRPr lang="en-US"/>
        </a:p>
      </dgm:t>
    </dgm:pt>
    <dgm:pt modelId="{D3B21F87-0A0E-4DAB-9C7D-970B7C1ACA50}">
      <dgm:prSet/>
      <dgm:spPr>
        <a:solidFill>
          <a:srgbClr val="7DA6C1"/>
        </a:solidFill>
        <a:ln w="19050">
          <a:solidFill>
            <a:srgbClr val="003F72"/>
          </a:solidFill>
        </a:ln>
      </dgm:spPr>
      <dgm:t>
        <a:bodyPr/>
        <a:lstStyle/>
        <a:p>
          <a:r>
            <a:rPr lang="en-US" b="1"/>
            <a:t>98.8% Treatment Adherence</a:t>
          </a:r>
        </a:p>
      </dgm:t>
    </dgm:pt>
    <dgm:pt modelId="{120AD006-E49F-4C10-8D91-1E74B9E72350}" type="parTrans" cxnId="{37A96121-97ED-43FA-B863-CEE918984F31}">
      <dgm:prSet/>
      <dgm:spPr/>
      <dgm:t>
        <a:bodyPr/>
        <a:lstStyle/>
        <a:p>
          <a:endParaRPr lang="en-US"/>
        </a:p>
      </dgm:t>
    </dgm:pt>
    <dgm:pt modelId="{29886A41-23DD-4C6F-BF6E-3665942FBCCD}" type="sibTrans" cxnId="{37A96121-97ED-43FA-B863-CEE918984F31}">
      <dgm:prSet/>
      <dgm:spPr/>
      <dgm:t>
        <a:bodyPr/>
        <a:lstStyle/>
        <a:p>
          <a:endParaRPr lang="en-US"/>
        </a:p>
      </dgm:t>
    </dgm:pt>
    <dgm:pt modelId="{1AA02351-AED7-47FC-8365-9A18240F9CDC}">
      <dgm:prSet/>
      <dgm:spPr>
        <a:solidFill>
          <a:srgbClr val="7DA6C1"/>
        </a:solidFill>
        <a:ln w="19050">
          <a:solidFill>
            <a:srgbClr val="003F72"/>
          </a:solidFill>
        </a:ln>
      </dgm:spPr>
      <dgm:t>
        <a:bodyPr/>
        <a:lstStyle/>
        <a:p>
          <a:r>
            <a:rPr lang="en-US" b="1"/>
            <a:t>2,773 Veteran Drive Hours Saved</a:t>
          </a:r>
        </a:p>
      </dgm:t>
    </dgm:pt>
    <dgm:pt modelId="{810D4D11-272F-4D22-9222-C4BA9FE9ABF7}" type="parTrans" cxnId="{28F4EAEE-2374-438B-8F4C-E83C61C25120}">
      <dgm:prSet/>
      <dgm:spPr/>
      <dgm:t>
        <a:bodyPr/>
        <a:lstStyle/>
        <a:p>
          <a:endParaRPr lang="en-US"/>
        </a:p>
      </dgm:t>
    </dgm:pt>
    <dgm:pt modelId="{8839EC79-F8A6-4B88-A6DC-5CBD0AB043AF}" type="sibTrans" cxnId="{28F4EAEE-2374-438B-8F4C-E83C61C25120}">
      <dgm:prSet/>
      <dgm:spPr/>
      <dgm:t>
        <a:bodyPr/>
        <a:lstStyle/>
        <a:p>
          <a:endParaRPr lang="en-US"/>
        </a:p>
      </dgm:t>
    </dgm:pt>
    <dgm:pt modelId="{812F8DF5-DB05-4104-A2CB-EAA0E93EFB55}" type="pres">
      <dgm:prSet presAssocID="{18FB3C03-4638-436E-B821-4A972CE9C233}" presName="linearFlow" presStyleCnt="0">
        <dgm:presLayoutVars>
          <dgm:dir/>
          <dgm:resizeHandles val="exact"/>
        </dgm:presLayoutVars>
      </dgm:prSet>
      <dgm:spPr/>
    </dgm:pt>
    <dgm:pt modelId="{CC8C8312-FAFB-4B20-B5BC-934DCA36032B}" type="pres">
      <dgm:prSet presAssocID="{DA766CA0-759C-47D5-A499-70809836B1E9}" presName="composite" presStyleCnt="0"/>
      <dgm:spPr/>
    </dgm:pt>
    <dgm:pt modelId="{58220B92-54C8-45D9-834A-1CC8D23495EC}" type="pres">
      <dgm:prSet presAssocID="{DA766CA0-759C-47D5-A499-70809836B1E9}" presName="imgShp" presStyleLbl="fgImgPlace1" presStyleIdx="0" presStyleCnt="7"/>
      <dgm:spPr>
        <a:noFill/>
        <a:ln>
          <a:noFill/>
        </a:ln>
      </dgm:spPr>
    </dgm:pt>
    <dgm:pt modelId="{87CD8E44-A4D1-48DD-8A84-55D1010D0489}" type="pres">
      <dgm:prSet presAssocID="{DA766CA0-759C-47D5-A499-70809836B1E9}" presName="txShp" presStyleLbl="node1" presStyleIdx="0" presStyleCnt="7" custLinFactNeighborX="211" custLinFactNeighborY="237">
        <dgm:presLayoutVars>
          <dgm:bulletEnabled val="1"/>
        </dgm:presLayoutVars>
      </dgm:prSet>
      <dgm:spPr/>
    </dgm:pt>
    <dgm:pt modelId="{6F92A823-DEFD-45BE-9FEA-645A32757838}" type="pres">
      <dgm:prSet presAssocID="{A7C74433-CF80-457E-BDD3-C5926DF0BF5A}" presName="spacing" presStyleCnt="0"/>
      <dgm:spPr/>
    </dgm:pt>
    <dgm:pt modelId="{32724597-5C64-47AE-BBAD-B15EC7908E9B}" type="pres">
      <dgm:prSet presAssocID="{7EDA9094-3E62-4298-A59C-317165238168}" presName="composite" presStyleCnt="0"/>
      <dgm:spPr/>
    </dgm:pt>
    <dgm:pt modelId="{42228620-290E-4143-AF7A-050C2263E801}" type="pres">
      <dgm:prSet presAssocID="{7EDA9094-3E62-4298-A59C-317165238168}" presName="imgShp" presStyleLbl="fgImgPlace1" presStyleIdx="1" presStyleCnt="7"/>
      <dgm:spPr>
        <a:noFill/>
        <a:ln>
          <a:noFill/>
        </a:ln>
      </dgm:spPr>
    </dgm:pt>
    <dgm:pt modelId="{C0DEE4A7-F22A-4B3F-9E75-2C41415ED78D}" type="pres">
      <dgm:prSet presAssocID="{7EDA9094-3E62-4298-A59C-317165238168}" presName="txShp" presStyleLbl="node1" presStyleIdx="1" presStyleCnt="7" custLinFactNeighborX="172">
        <dgm:presLayoutVars>
          <dgm:bulletEnabled val="1"/>
        </dgm:presLayoutVars>
      </dgm:prSet>
      <dgm:spPr/>
    </dgm:pt>
    <dgm:pt modelId="{B17525D8-64B8-476D-AD3B-A3F8928D2D70}" type="pres">
      <dgm:prSet presAssocID="{8D7EA8F4-37FE-46BE-B109-E155DA55550B}" presName="spacing" presStyleCnt="0"/>
      <dgm:spPr/>
    </dgm:pt>
    <dgm:pt modelId="{FACF398D-C58A-4C7E-8D57-BE2439EC3B46}" type="pres">
      <dgm:prSet presAssocID="{E1E20848-0560-442E-963A-9B43646EA903}" presName="composite" presStyleCnt="0"/>
      <dgm:spPr/>
    </dgm:pt>
    <dgm:pt modelId="{1A7F7C8B-FFED-4F0E-A863-871617D5D955}" type="pres">
      <dgm:prSet presAssocID="{E1E20848-0560-442E-963A-9B43646EA903}" presName="imgShp" presStyleLbl="fgImgPlace1" presStyleIdx="2" presStyleCnt="7"/>
      <dgm:spPr>
        <a:noFill/>
        <a:ln>
          <a:noFill/>
        </a:ln>
      </dgm:spPr>
    </dgm:pt>
    <dgm:pt modelId="{8F6BB149-7DBB-43FA-8E75-69E54C591D8E}" type="pres">
      <dgm:prSet presAssocID="{E1E20848-0560-442E-963A-9B43646EA903}" presName="txShp" presStyleLbl="node1" presStyleIdx="2" presStyleCnt="7" custLinFactNeighborX="172">
        <dgm:presLayoutVars>
          <dgm:bulletEnabled val="1"/>
        </dgm:presLayoutVars>
      </dgm:prSet>
      <dgm:spPr/>
    </dgm:pt>
    <dgm:pt modelId="{EC98586F-3A66-49B2-9DD9-24583391E451}" type="pres">
      <dgm:prSet presAssocID="{B573B7A7-2E64-43DD-81D5-2F8A3005E085}" presName="spacing" presStyleCnt="0"/>
      <dgm:spPr/>
    </dgm:pt>
    <dgm:pt modelId="{467ABD0F-30E3-4C2D-B8C3-5595F4FBB3FA}" type="pres">
      <dgm:prSet presAssocID="{1AA02351-AED7-47FC-8365-9A18240F9CDC}" presName="composite" presStyleCnt="0"/>
      <dgm:spPr/>
    </dgm:pt>
    <dgm:pt modelId="{34AEB47A-FCF8-49A9-8FF2-E7D106FC9704}" type="pres">
      <dgm:prSet presAssocID="{1AA02351-AED7-47FC-8365-9A18240F9CDC}" presName="imgShp" presStyleLbl="fgImgPlace1" presStyleIdx="3" presStyleCnt="7" custLinFactX="690823" custLinFactY="-100000" custLinFactNeighborX="700000" custLinFactNeighborY="-187073"/>
      <dgm:spPr/>
    </dgm:pt>
    <dgm:pt modelId="{29B28FDA-FF73-4661-9114-00996BC55C7F}" type="pres">
      <dgm:prSet presAssocID="{1AA02351-AED7-47FC-8365-9A18240F9CDC}" presName="txShp" presStyleLbl="node1" presStyleIdx="3" presStyleCnt="7" custLinFactNeighborX="172">
        <dgm:presLayoutVars>
          <dgm:bulletEnabled val="1"/>
        </dgm:presLayoutVars>
      </dgm:prSet>
      <dgm:spPr/>
    </dgm:pt>
    <dgm:pt modelId="{428127EC-04F7-4D8F-B136-CD390475894C}" type="pres">
      <dgm:prSet presAssocID="{8839EC79-F8A6-4B88-A6DC-5CBD0AB043AF}" presName="spacing" presStyleCnt="0"/>
      <dgm:spPr/>
    </dgm:pt>
    <dgm:pt modelId="{ED0DD7F4-8646-4BDE-8426-2A724C92708A}" type="pres">
      <dgm:prSet presAssocID="{628F3BF4-BF67-49D2-B721-17F07793222B}" presName="composite" presStyleCnt="0"/>
      <dgm:spPr/>
    </dgm:pt>
    <dgm:pt modelId="{591234FA-5E44-425F-884A-11AA13300E0B}" type="pres">
      <dgm:prSet presAssocID="{628F3BF4-BF67-49D2-B721-17F07793222B}" presName="imgShp" presStyleLbl="fgImgPlace1" presStyleIdx="4" presStyleCnt="7"/>
      <dgm:spPr>
        <a:noFill/>
        <a:ln>
          <a:noFill/>
        </a:ln>
      </dgm:spPr>
    </dgm:pt>
    <dgm:pt modelId="{A34B7316-74D5-41DB-AB30-74E95D9AD876}" type="pres">
      <dgm:prSet presAssocID="{628F3BF4-BF67-49D2-B721-17F07793222B}" presName="txShp" presStyleLbl="node1" presStyleIdx="4" presStyleCnt="7" custLinFactNeighborX="172">
        <dgm:presLayoutVars>
          <dgm:bulletEnabled val="1"/>
        </dgm:presLayoutVars>
      </dgm:prSet>
      <dgm:spPr/>
    </dgm:pt>
    <dgm:pt modelId="{12E27153-ADA3-4F30-8850-2090E752CD7A}" type="pres">
      <dgm:prSet presAssocID="{F7219165-D833-4405-8467-605C53ED0545}" presName="spacing" presStyleCnt="0"/>
      <dgm:spPr/>
    </dgm:pt>
    <dgm:pt modelId="{CA523E56-925A-4D58-B161-4F253BC77C1B}" type="pres">
      <dgm:prSet presAssocID="{EAFA0B7D-FF31-4D47-BB38-040F9FCD2F9B}" presName="composite" presStyleCnt="0"/>
      <dgm:spPr/>
    </dgm:pt>
    <dgm:pt modelId="{DBF014D8-5316-497F-820B-DCAE6A3748A5}" type="pres">
      <dgm:prSet presAssocID="{EAFA0B7D-FF31-4D47-BB38-040F9FCD2F9B}" presName="imgShp" presStyleLbl="fgImgPlace1" presStyleIdx="5" presStyleCnt="7"/>
      <dgm:spPr>
        <a:noFill/>
        <a:ln>
          <a:noFill/>
        </a:ln>
      </dgm:spPr>
    </dgm:pt>
    <dgm:pt modelId="{92788747-078A-4460-AB8D-D2E60B00FD65}" type="pres">
      <dgm:prSet presAssocID="{EAFA0B7D-FF31-4D47-BB38-040F9FCD2F9B}" presName="txShp" presStyleLbl="node1" presStyleIdx="5" presStyleCnt="7" custLinFactNeighborX="258">
        <dgm:presLayoutVars>
          <dgm:bulletEnabled val="1"/>
        </dgm:presLayoutVars>
      </dgm:prSet>
      <dgm:spPr/>
    </dgm:pt>
    <dgm:pt modelId="{1362A5B1-3308-445D-BFE6-232391104E88}" type="pres">
      <dgm:prSet presAssocID="{DFB5B1A9-96B5-4797-9353-0F6FFFAA6CE1}" presName="spacing" presStyleCnt="0"/>
      <dgm:spPr/>
    </dgm:pt>
    <dgm:pt modelId="{D38C8C05-295E-4335-864C-051C08A90EBE}" type="pres">
      <dgm:prSet presAssocID="{D3B21F87-0A0E-4DAB-9C7D-970B7C1ACA50}" presName="composite" presStyleCnt="0"/>
      <dgm:spPr/>
    </dgm:pt>
    <dgm:pt modelId="{0C8D9E2B-A15F-40E8-892E-62A3DF6348FB}" type="pres">
      <dgm:prSet presAssocID="{D3B21F87-0A0E-4DAB-9C7D-970B7C1ACA50}" presName="imgShp" presStyleLbl="fgImgPlace1" presStyleIdx="6" presStyleCnt="7" custFlipVert="1" custFlipHor="1" custScaleX="12598" custScaleY="25954" custLinFactX="695684" custLinFactNeighborX="700000" custLinFactNeighborY="42105"/>
      <dgm:spPr/>
    </dgm:pt>
    <dgm:pt modelId="{977A8F28-7F35-4492-BBFD-73AA9EFF73C7}" type="pres">
      <dgm:prSet presAssocID="{D3B21F87-0A0E-4DAB-9C7D-970B7C1ACA50}" presName="txShp" presStyleLbl="node1" presStyleIdx="6" presStyleCnt="7" custLinFactNeighborX="2170" custLinFactNeighborY="820">
        <dgm:presLayoutVars>
          <dgm:bulletEnabled val="1"/>
        </dgm:presLayoutVars>
      </dgm:prSet>
      <dgm:spPr/>
    </dgm:pt>
  </dgm:ptLst>
  <dgm:cxnLst>
    <dgm:cxn modelId="{00F53402-4014-4D05-9000-CFA4D7A1DCF6}" type="presOf" srcId="{EAFA0B7D-FF31-4D47-BB38-040F9FCD2F9B}" destId="{92788747-078A-4460-AB8D-D2E60B00FD65}" srcOrd="0" destOrd="0" presId="urn:microsoft.com/office/officeart/2005/8/layout/vList3"/>
    <dgm:cxn modelId="{93F4990D-B43D-4E2A-ADC0-F96FA6E5776B}" srcId="{18FB3C03-4638-436E-B821-4A972CE9C233}" destId="{E1E20848-0560-442E-963A-9B43646EA903}" srcOrd="2" destOrd="0" parTransId="{C47E22CD-0F63-4746-A2C1-38F3D359413F}" sibTransId="{B573B7A7-2E64-43DD-81D5-2F8A3005E085}"/>
    <dgm:cxn modelId="{37A96121-97ED-43FA-B863-CEE918984F31}" srcId="{18FB3C03-4638-436E-B821-4A972CE9C233}" destId="{D3B21F87-0A0E-4DAB-9C7D-970B7C1ACA50}" srcOrd="6" destOrd="0" parTransId="{120AD006-E49F-4C10-8D91-1E74B9E72350}" sibTransId="{29886A41-23DD-4C6F-BF6E-3665942FBCCD}"/>
    <dgm:cxn modelId="{BB116764-A371-4BF5-9335-80103B876080}" type="presOf" srcId="{DA766CA0-759C-47D5-A499-70809836B1E9}" destId="{87CD8E44-A4D1-48DD-8A84-55D1010D0489}" srcOrd="0" destOrd="0" presId="urn:microsoft.com/office/officeart/2005/8/layout/vList3"/>
    <dgm:cxn modelId="{42C00049-9EB2-4622-BF0D-5ADD627880C3}" srcId="{18FB3C03-4638-436E-B821-4A972CE9C233}" destId="{7EDA9094-3E62-4298-A59C-317165238168}" srcOrd="1" destOrd="0" parTransId="{AA191453-071B-4137-8DDB-D8B592A3471C}" sibTransId="{8D7EA8F4-37FE-46BE-B109-E155DA55550B}"/>
    <dgm:cxn modelId="{1BB35E59-520D-44EA-AFD2-36463F425203}" type="presOf" srcId="{628F3BF4-BF67-49D2-B721-17F07793222B}" destId="{A34B7316-74D5-41DB-AB30-74E95D9AD876}" srcOrd="0" destOrd="0" presId="urn:microsoft.com/office/officeart/2005/8/layout/vList3"/>
    <dgm:cxn modelId="{2693F98D-CE83-4D16-AF5B-9E814FB732F8}" type="presOf" srcId="{7EDA9094-3E62-4298-A59C-317165238168}" destId="{C0DEE4A7-F22A-4B3F-9E75-2C41415ED78D}" srcOrd="0" destOrd="0" presId="urn:microsoft.com/office/officeart/2005/8/layout/vList3"/>
    <dgm:cxn modelId="{8C1C1D9A-52F3-4E64-90E4-AFE9BFE1BFEA}" type="presOf" srcId="{D3B21F87-0A0E-4DAB-9C7D-970B7C1ACA50}" destId="{977A8F28-7F35-4492-BBFD-73AA9EFF73C7}" srcOrd="0" destOrd="0" presId="urn:microsoft.com/office/officeart/2005/8/layout/vList3"/>
    <dgm:cxn modelId="{5A96D3BD-64A6-4439-9C29-741D5AF697C9}" srcId="{18FB3C03-4638-436E-B821-4A972CE9C233}" destId="{628F3BF4-BF67-49D2-B721-17F07793222B}" srcOrd="4" destOrd="0" parTransId="{44D93B69-E0DB-40AF-A75F-1F98C6D9C122}" sibTransId="{F7219165-D833-4405-8467-605C53ED0545}"/>
    <dgm:cxn modelId="{A783B0D3-F21A-4332-B6BB-C790BB94B1AF}" srcId="{18FB3C03-4638-436E-B821-4A972CE9C233}" destId="{EAFA0B7D-FF31-4D47-BB38-040F9FCD2F9B}" srcOrd="5" destOrd="0" parTransId="{FB4A5C60-1A55-4B39-8401-7734D010A5E8}" sibTransId="{DFB5B1A9-96B5-4797-9353-0F6FFFAA6CE1}"/>
    <dgm:cxn modelId="{918590E1-6651-4F43-8352-068B3BE065F3}" type="presOf" srcId="{E1E20848-0560-442E-963A-9B43646EA903}" destId="{8F6BB149-7DBB-43FA-8E75-69E54C591D8E}" srcOrd="0" destOrd="0" presId="urn:microsoft.com/office/officeart/2005/8/layout/vList3"/>
    <dgm:cxn modelId="{0BFA6EE5-EF6B-40D6-912D-A116A70B3CAA}" type="presOf" srcId="{18FB3C03-4638-436E-B821-4A972CE9C233}" destId="{812F8DF5-DB05-4104-A2CB-EAA0E93EFB55}" srcOrd="0" destOrd="0" presId="urn:microsoft.com/office/officeart/2005/8/layout/vList3"/>
    <dgm:cxn modelId="{28F4EAEE-2374-438B-8F4C-E83C61C25120}" srcId="{18FB3C03-4638-436E-B821-4A972CE9C233}" destId="{1AA02351-AED7-47FC-8365-9A18240F9CDC}" srcOrd="3" destOrd="0" parTransId="{810D4D11-272F-4D22-9222-C4BA9FE9ABF7}" sibTransId="{8839EC79-F8A6-4B88-A6DC-5CBD0AB043AF}"/>
    <dgm:cxn modelId="{B54D00F0-5673-4E44-97D4-8991E6E225A5}" srcId="{18FB3C03-4638-436E-B821-4A972CE9C233}" destId="{DA766CA0-759C-47D5-A499-70809836B1E9}" srcOrd="0" destOrd="0" parTransId="{6385FF8B-C75B-4869-880E-73A637F904A0}" sibTransId="{A7C74433-CF80-457E-BDD3-C5926DF0BF5A}"/>
    <dgm:cxn modelId="{7CA881F7-77FF-48F2-B8F6-C82CF0744815}" type="presOf" srcId="{1AA02351-AED7-47FC-8365-9A18240F9CDC}" destId="{29B28FDA-FF73-4661-9114-00996BC55C7F}" srcOrd="0" destOrd="0" presId="urn:microsoft.com/office/officeart/2005/8/layout/vList3"/>
    <dgm:cxn modelId="{56CE99AC-01A5-47A3-8AD6-9F4CBC1E5D3C}" type="presParOf" srcId="{812F8DF5-DB05-4104-A2CB-EAA0E93EFB55}" destId="{CC8C8312-FAFB-4B20-B5BC-934DCA36032B}" srcOrd="0" destOrd="0" presId="urn:microsoft.com/office/officeart/2005/8/layout/vList3"/>
    <dgm:cxn modelId="{AA6BAE1E-4096-4943-A407-7D17C47519C5}" type="presParOf" srcId="{CC8C8312-FAFB-4B20-B5BC-934DCA36032B}" destId="{58220B92-54C8-45D9-834A-1CC8D23495EC}" srcOrd="0" destOrd="0" presId="urn:microsoft.com/office/officeart/2005/8/layout/vList3"/>
    <dgm:cxn modelId="{8B4D08E7-4297-451F-AFFF-DBE2DEABC47B}" type="presParOf" srcId="{CC8C8312-FAFB-4B20-B5BC-934DCA36032B}" destId="{87CD8E44-A4D1-48DD-8A84-55D1010D0489}" srcOrd="1" destOrd="0" presId="urn:microsoft.com/office/officeart/2005/8/layout/vList3"/>
    <dgm:cxn modelId="{AC3FD1FE-2130-4A11-8AA8-8FF88530BDC5}" type="presParOf" srcId="{812F8DF5-DB05-4104-A2CB-EAA0E93EFB55}" destId="{6F92A823-DEFD-45BE-9FEA-645A32757838}" srcOrd="1" destOrd="0" presId="urn:microsoft.com/office/officeart/2005/8/layout/vList3"/>
    <dgm:cxn modelId="{295EE9DC-47D7-4DE9-96E6-124DDBEBF783}" type="presParOf" srcId="{812F8DF5-DB05-4104-A2CB-EAA0E93EFB55}" destId="{32724597-5C64-47AE-BBAD-B15EC7908E9B}" srcOrd="2" destOrd="0" presId="urn:microsoft.com/office/officeart/2005/8/layout/vList3"/>
    <dgm:cxn modelId="{9959018C-9A3D-4FF2-8327-86D111A6175A}" type="presParOf" srcId="{32724597-5C64-47AE-BBAD-B15EC7908E9B}" destId="{42228620-290E-4143-AF7A-050C2263E801}" srcOrd="0" destOrd="0" presId="urn:microsoft.com/office/officeart/2005/8/layout/vList3"/>
    <dgm:cxn modelId="{988A9F4C-BCD8-4376-87CF-1FE439727131}" type="presParOf" srcId="{32724597-5C64-47AE-BBAD-B15EC7908E9B}" destId="{C0DEE4A7-F22A-4B3F-9E75-2C41415ED78D}" srcOrd="1" destOrd="0" presId="urn:microsoft.com/office/officeart/2005/8/layout/vList3"/>
    <dgm:cxn modelId="{73B7D0EC-E9AD-4522-B6BD-FE7ABC731D6E}" type="presParOf" srcId="{812F8DF5-DB05-4104-A2CB-EAA0E93EFB55}" destId="{B17525D8-64B8-476D-AD3B-A3F8928D2D70}" srcOrd="3" destOrd="0" presId="urn:microsoft.com/office/officeart/2005/8/layout/vList3"/>
    <dgm:cxn modelId="{01C17901-08B6-4EBC-976A-F832E0654737}" type="presParOf" srcId="{812F8DF5-DB05-4104-A2CB-EAA0E93EFB55}" destId="{FACF398D-C58A-4C7E-8D57-BE2439EC3B46}" srcOrd="4" destOrd="0" presId="urn:microsoft.com/office/officeart/2005/8/layout/vList3"/>
    <dgm:cxn modelId="{4ED40764-434D-41F8-AD61-6BA2659E2303}" type="presParOf" srcId="{FACF398D-C58A-4C7E-8D57-BE2439EC3B46}" destId="{1A7F7C8B-FFED-4F0E-A863-871617D5D955}" srcOrd="0" destOrd="0" presId="urn:microsoft.com/office/officeart/2005/8/layout/vList3"/>
    <dgm:cxn modelId="{FF887F1F-EFFC-45B9-8D73-E0225E9C77E4}" type="presParOf" srcId="{FACF398D-C58A-4C7E-8D57-BE2439EC3B46}" destId="{8F6BB149-7DBB-43FA-8E75-69E54C591D8E}" srcOrd="1" destOrd="0" presId="urn:microsoft.com/office/officeart/2005/8/layout/vList3"/>
    <dgm:cxn modelId="{EC449851-6DB6-414D-BCA5-08043CD8952B}" type="presParOf" srcId="{812F8DF5-DB05-4104-A2CB-EAA0E93EFB55}" destId="{EC98586F-3A66-49B2-9DD9-24583391E451}" srcOrd="5" destOrd="0" presId="urn:microsoft.com/office/officeart/2005/8/layout/vList3"/>
    <dgm:cxn modelId="{37AC763B-5108-4DC4-935B-A1A06DDC3CCC}" type="presParOf" srcId="{812F8DF5-DB05-4104-A2CB-EAA0E93EFB55}" destId="{467ABD0F-30E3-4C2D-B8C3-5595F4FBB3FA}" srcOrd="6" destOrd="0" presId="urn:microsoft.com/office/officeart/2005/8/layout/vList3"/>
    <dgm:cxn modelId="{A7D893DD-1477-4D96-AF19-10A15D46D43D}" type="presParOf" srcId="{467ABD0F-30E3-4C2D-B8C3-5595F4FBB3FA}" destId="{34AEB47A-FCF8-49A9-8FF2-E7D106FC9704}" srcOrd="0" destOrd="0" presId="urn:microsoft.com/office/officeart/2005/8/layout/vList3"/>
    <dgm:cxn modelId="{E05B69F6-D193-4FD0-A60D-F568C1104380}" type="presParOf" srcId="{467ABD0F-30E3-4C2D-B8C3-5595F4FBB3FA}" destId="{29B28FDA-FF73-4661-9114-00996BC55C7F}" srcOrd="1" destOrd="0" presId="urn:microsoft.com/office/officeart/2005/8/layout/vList3"/>
    <dgm:cxn modelId="{D8DEEAF5-A5CE-490A-9CCE-53DC70249D8A}" type="presParOf" srcId="{812F8DF5-DB05-4104-A2CB-EAA0E93EFB55}" destId="{428127EC-04F7-4D8F-B136-CD390475894C}" srcOrd="7" destOrd="0" presId="urn:microsoft.com/office/officeart/2005/8/layout/vList3"/>
    <dgm:cxn modelId="{72AD0F7B-D59E-4406-8836-8D9BEE90864F}" type="presParOf" srcId="{812F8DF5-DB05-4104-A2CB-EAA0E93EFB55}" destId="{ED0DD7F4-8646-4BDE-8426-2A724C92708A}" srcOrd="8" destOrd="0" presId="urn:microsoft.com/office/officeart/2005/8/layout/vList3"/>
    <dgm:cxn modelId="{79063FC3-3089-4831-B935-2DFC6662FDB9}" type="presParOf" srcId="{ED0DD7F4-8646-4BDE-8426-2A724C92708A}" destId="{591234FA-5E44-425F-884A-11AA13300E0B}" srcOrd="0" destOrd="0" presId="urn:microsoft.com/office/officeart/2005/8/layout/vList3"/>
    <dgm:cxn modelId="{03156632-5AB7-443E-AAB7-C3D41E9550CD}" type="presParOf" srcId="{ED0DD7F4-8646-4BDE-8426-2A724C92708A}" destId="{A34B7316-74D5-41DB-AB30-74E95D9AD876}" srcOrd="1" destOrd="0" presId="urn:microsoft.com/office/officeart/2005/8/layout/vList3"/>
    <dgm:cxn modelId="{687158A8-941E-49EF-89BD-44F16B3141A4}" type="presParOf" srcId="{812F8DF5-DB05-4104-A2CB-EAA0E93EFB55}" destId="{12E27153-ADA3-4F30-8850-2090E752CD7A}" srcOrd="9" destOrd="0" presId="urn:microsoft.com/office/officeart/2005/8/layout/vList3"/>
    <dgm:cxn modelId="{5CED0DD7-DFD3-4A30-8A98-4DEE5044233A}" type="presParOf" srcId="{812F8DF5-DB05-4104-A2CB-EAA0E93EFB55}" destId="{CA523E56-925A-4D58-B161-4F253BC77C1B}" srcOrd="10" destOrd="0" presId="urn:microsoft.com/office/officeart/2005/8/layout/vList3"/>
    <dgm:cxn modelId="{652E6CFD-9A0F-430C-ADF5-34D6BDC30248}" type="presParOf" srcId="{CA523E56-925A-4D58-B161-4F253BC77C1B}" destId="{DBF014D8-5316-497F-820B-DCAE6A3748A5}" srcOrd="0" destOrd="0" presId="urn:microsoft.com/office/officeart/2005/8/layout/vList3"/>
    <dgm:cxn modelId="{E96087DF-EE93-4793-BBAA-CB6AF7718832}" type="presParOf" srcId="{CA523E56-925A-4D58-B161-4F253BC77C1B}" destId="{92788747-078A-4460-AB8D-D2E60B00FD65}" srcOrd="1" destOrd="0" presId="urn:microsoft.com/office/officeart/2005/8/layout/vList3"/>
    <dgm:cxn modelId="{47025C6F-7DCC-4B00-97BA-FE0A536D4B6D}" type="presParOf" srcId="{812F8DF5-DB05-4104-A2CB-EAA0E93EFB55}" destId="{1362A5B1-3308-445D-BFE6-232391104E88}" srcOrd="11" destOrd="0" presId="urn:microsoft.com/office/officeart/2005/8/layout/vList3"/>
    <dgm:cxn modelId="{BA739CF4-3F9E-40AE-BBB8-D5172E206D22}" type="presParOf" srcId="{812F8DF5-DB05-4104-A2CB-EAA0E93EFB55}" destId="{D38C8C05-295E-4335-864C-051C08A90EBE}" srcOrd="12" destOrd="0" presId="urn:microsoft.com/office/officeart/2005/8/layout/vList3"/>
    <dgm:cxn modelId="{720BC23E-7563-4386-A905-DEFEBF548D18}" type="presParOf" srcId="{D38C8C05-295E-4335-864C-051C08A90EBE}" destId="{0C8D9E2B-A15F-40E8-892E-62A3DF6348FB}" srcOrd="0" destOrd="0" presId="urn:microsoft.com/office/officeart/2005/8/layout/vList3"/>
    <dgm:cxn modelId="{9C470CE0-2D12-45AC-B528-263CED38A0AE}" type="presParOf" srcId="{D38C8C05-295E-4335-864C-051C08A90EBE}" destId="{977A8F28-7F35-4492-BBFD-73AA9EFF73C7}"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41FFF-6423-4C31-9454-8C0D6ED2F6B3}">
      <dsp:nvSpPr>
        <dsp:cNvPr id="0" name=""/>
        <dsp:cNvSpPr/>
      </dsp:nvSpPr>
      <dsp:spPr>
        <a:xfrm>
          <a:off x="0" y="69257"/>
          <a:ext cx="1712419" cy="10274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Thoracic Cancer</a:t>
          </a:r>
        </a:p>
      </dsp:txBody>
      <dsp:txXfrm>
        <a:off x="0" y="69257"/>
        <a:ext cx="1712419" cy="1027451"/>
      </dsp:txXfrm>
    </dsp:sp>
    <dsp:sp modelId="{16E7D629-0313-4E58-895C-D08E66AEBE9E}">
      <dsp:nvSpPr>
        <dsp:cNvPr id="0" name=""/>
        <dsp:cNvSpPr/>
      </dsp:nvSpPr>
      <dsp:spPr>
        <a:xfrm>
          <a:off x="1883661" y="69257"/>
          <a:ext cx="1712419" cy="1027451"/>
        </a:xfrm>
        <a:prstGeom prst="rect">
          <a:avLst/>
        </a:prstGeom>
        <a:solidFill>
          <a:schemeClr val="accent5">
            <a:hueOff val="-614413"/>
            <a:satOff val="-1584"/>
            <a:lumOff val="-1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Head and Neck Cancer</a:t>
          </a:r>
        </a:p>
      </dsp:txBody>
      <dsp:txXfrm>
        <a:off x="1883661" y="69257"/>
        <a:ext cx="1712419" cy="1027451"/>
      </dsp:txXfrm>
    </dsp:sp>
    <dsp:sp modelId="{6F7DDAEE-6B21-4A63-B890-3861F0DED3B6}">
      <dsp:nvSpPr>
        <dsp:cNvPr id="0" name=""/>
        <dsp:cNvSpPr/>
      </dsp:nvSpPr>
      <dsp:spPr>
        <a:xfrm>
          <a:off x="3767323" y="69257"/>
          <a:ext cx="1712419" cy="1027451"/>
        </a:xfrm>
        <a:prstGeom prst="rect">
          <a:avLst/>
        </a:prstGeom>
        <a:solidFill>
          <a:schemeClr val="accent5">
            <a:hueOff val="-1228826"/>
            <a:satOff val="-3167"/>
            <a:lumOff val="-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Genitourinary Cancer</a:t>
          </a:r>
        </a:p>
      </dsp:txBody>
      <dsp:txXfrm>
        <a:off x="3767323" y="69257"/>
        <a:ext cx="1712419" cy="1027451"/>
      </dsp:txXfrm>
    </dsp:sp>
    <dsp:sp modelId="{6C8BE45F-E1CE-4BB0-BF53-06C60F2DFFA8}">
      <dsp:nvSpPr>
        <dsp:cNvPr id="0" name=""/>
        <dsp:cNvSpPr/>
      </dsp:nvSpPr>
      <dsp:spPr>
        <a:xfrm>
          <a:off x="0" y="1267951"/>
          <a:ext cx="1712419" cy="1027451"/>
        </a:xfrm>
        <a:prstGeom prst="rect">
          <a:avLst/>
        </a:prstGeom>
        <a:solidFill>
          <a:schemeClr val="accent5">
            <a:hueOff val="-1843239"/>
            <a:satOff val="-4751"/>
            <a:lumOff val="-3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Gastrointestinal Cancer</a:t>
          </a:r>
        </a:p>
      </dsp:txBody>
      <dsp:txXfrm>
        <a:off x="0" y="1267951"/>
        <a:ext cx="1712419" cy="1027451"/>
      </dsp:txXfrm>
    </dsp:sp>
    <dsp:sp modelId="{F1428A3D-C69C-4134-B8CC-BC0521477D93}">
      <dsp:nvSpPr>
        <dsp:cNvPr id="0" name=""/>
        <dsp:cNvSpPr/>
      </dsp:nvSpPr>
      <dsp:spPr>
        <a:xfrm>
          <a:off x="1883661" y="1267951"/>
          <a:ext cx="1712419" cy="1027451"/>
        </a:xfrm>
        <a:prstGeom prst="rect">
          <a:avLst/>
        </a:prstGeom>
        <a:solidFill>
          <a:schemeClr val="accent5">
            <a:hueOff val="-2457652"/>
            <a:satOff val="-6334"/>
            <a:lumOff val="-42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Melanoma and other cutaneous malignancies</a:t>
          </a:r>
        </a:p>
      </dsp:txBody>
      <dsp:txXfrm>
        <a:off x="1883661" y="1267951"/>
        <a:ext cx="1712419" cy="1027451"/>
      </dsp:txXfrm>
    </dsp:sp>
    <dsp:sp modelId="{E89E0077-8EC7-4D00-AF9D-C0036C35D390}">
      <dsp:nvSpPr>
        <dsp:cNvPr id="0" name=""/>
        <dsp:cNvSpPr/>
      </dsp:nvSpPr>
      <dsp:spPr>
        <a:xfrm>
          <a:off x="3767323" y="1267951"/>
          <a:ext cx="1712419" cy="1027451"/>
        </a:xfrm>
        <a:prstGeom prst="rect">
          <a:avLst/>
        </a:prstGeom>
        <a:solidFill>
          <a:schemeClr val="accent5">
            <a:hueOff val="-3072065"/>
            <a:satOff val="-7918"/>
            <a:lumOff val="-5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Central Nervous System </a:t>
          </a:r>
        </a:p>
      </dsp:txBody>
      <dsp:txXfrm>
        <a:off x="3767323" y="1267951"/>
        <a:ext cx="1712419" cy="1027451"/>
      </dsp:txXfrm>
    </dsp:sp>
    <dsp:sp modelId="{87CFDE81-2E80-45BD-863A-553138B866EE}">
      <dsp:nvSpPr>
        <dsp:cNvPr id="0" name=""/>
        <dsp:cNvSpPr/>
      </dsp:nvSpPr>
      <dsp:spPr>
        <a:xfrm>
          <a:off x="0" y="2466645"/>
          <a:ext cx="1712419" cy="1027451"/>
        </a:xfrm>
        <a:prstGeom prst="rect">
          <a:avLst/>
        </a:prstGeom>
        <a:solidFill>
          <a:schemeClr val="accent5">
            <a:hueOff val="-3686478"/>
            <a:satOff val="-9501"/>
            <a:lumOff val="-64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Sarcoma</a:t>
          </a:r>
        </a:p>
      </dsp:txBody>
      <dsp:txXfrm>
        <a:off x="0" y="2466645"/>
        <a:ext cx="1712419" cy="1027451"/>
      </dsp:txXfrm>
    </dsp:sp>
    <dsp:sp modelId="{30B90584-A66A-4103-9778-9CA1793A0A24}">
      <dsp:nvSpPr>
        <dsp:cNvPr id="0" name=""/>
        <dsp:cNvSpPr/>
      </dsp:nvSpPr>
      <dsp:spPr>
        <a:xfrm>
          <a:off x="1883661" y="2466645"/>
          <a:ext cx="1712419" cy="1027451"/>
        </a:xfrm>
        <a:prstGeom prst="rect">
          <a:avLst/>
        </a:prstGeom>
        <a:solidFill>
          <a:schemeClr val="accent5">
            <a:hueOff val="-4300891"/>
            <a:satOff val="-11085"/>
            <a:lumOff val="-7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Rare Cancers</a:t>
          </a:r>
        </a:p>
      </dsp:txBody>
      <dsp:txXfrm>
        <a:off x="1883661" y="2466645"/>
        <a:ext cx="1712419" cy="1027451"/>
      </dsp:txXfrm>
    </dsp:sp>
    <dsp:sp modelId="{B4AACAF0-12E3-4AA7-990F-BCDE5D950856}">
      <dsp:nvSpPr>
        <dsp:cNvPr id="0" name=""/>
        <dsp:cNvSpPr/>
      </dsp:nvSpPr>
      <dsp:spPr>
        <a:xfrm>
          <a:off x="3767323" y="2466645"/>
          <a:ext cx="1712419" cy="1027451"/>
        </a:xfrm>
        <a:prstGeom prst="rect">
          <a:avLst/>
        </a:prstGeom>
        <a:solidFill>
          <a:schemeClr val="accent5">
            <a:hueOff val="-4915304"/>
            <a:satOff val="-12668"/>
            <a:lumOff val="-8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Malignant Hematology</a:t>
          </a:r>
        </a:p>
      </dsp:txBody>
      <dsp:txXfrm>
        <a:off x="3767323" y="2466645"/>
        <a:ext cx="1712419" cy="1027451"/>
      </dsp:txXfrm>
    </dsp:sp>
    <dsp:sp modelId="{58ED6341-C2DA-4F00-AC89-B39197B694B8}">
      <dsp:nvSpPr>
        <dsp:cNvPr id="0" name=""/>
        <dsp:cNvSpPr/>
      </dsp:nvSpPr>
      <dsp:spPr>
        <a:xfrm>
          <a:off x="0" y="3665339"/>
          <a:ext cx="1712419" cy="1027451"/>
        </a:xfrm>
        <a:prstGeom prst="rect">
          <a:avLst/>
        </a:prstGeom>
        <a:solidFill>
          <a:schemeClr val="accent5">
            <a:hueOff val="-5529717"/>
            <a:satOff val="-14252"/>
            <a:lumOff val="-96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Benign Hematology</a:t>
          </a:r>
        </a:p>
      </dsp:txBody>
      <dsp:txXfrm>
        <a:off x="0" y="3665339"/>
        <a:ext cx="1712419" cy="1027451"/>
      </dsp:txXfrm>
    </dsp:sp>
    <dsp:sp modelId="{7E504A73-E770-45FC-9638-07E22EA83C4F}">
      <dsp:nvSpPr>
        <dsp:cNvPr id="0" name=""/>
        <dsp:cNvSpPr/>
      </dsp:nvSpPr>
      <dsp:spPr>
        <a:xfrm>
          <a:off x="1883661" y="3665339"/>
          <a:ext cx="1712419" cy="1027451"/>
        </a:xfrm>
        <a:prstGeom prst="rect">
          <a:avLst/>
        </a:prstGeom>
        <a:solidFill>
          <a:schemeClr val="accent5">
            <a:hueOff val="-6144130"/>
            <a:satOff val="-15835"/>
            <a:lumOff val="-106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Gynecologic Cancer</a:t>
          </a:r>
        </a:p>
      </dsp:txBody>
      <dsp:txXfrm>
        <a:off x="1883661" y="3665339"/>
        <a:ext cx="1712419" cy="1027451"/>
      </dsp:txXfrm>
    </dsp:sp>
    <dsp:sp modelId="{B14C3D6E-C8EE-46C5-BDD3-222F4BE67B52}">
      <dsp:nvSpPr>
        <dsp:cNvPr id="0" name=""/>
        <dsp:cNvSpPr/>
      </dsp:nvSpPr>
      <dsp:spPr>
        <a:xfrm>
          <a:off x="3767323" y="3665339"/>
          <a:ext cx="1712419" cy="102745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Breast Cancer</a:t>
          </a:r>
        </a:p>
      </dsp:txBody>
      <dsp:txXfrm>
        <a:off x="3767323" y="3665339"/>
        <a:ext cx="1712419" cy="1027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A4BD1-65AB-4E61-932D-BF7DEC2EE1C5}">
      <dsp:nvSpPr>
        <dsp:cNvPr id="0" name=""/>
        <dsp:cNvSpPr/>
      </dsp:nvSpPr>
      <dsp:spPr>
        <a:xfrm>
          <a:off x="1585034" y="74501"/>
          <a:ext cx="2354273" cy="212955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0" kern="1200" dirty="0"/>
            <a:t>Oncologist(s)</a:t>
          </a:r>
        </a:p>
      </dsp:txBody>
      <dsp:txXfrm>
        <a:off x="1856681" y="361172"/>
        <a:ext cx="1810979" cy="675724"/>
      </dsp:txXfrm>
    </dsp:sp>
    <dsp:sp modelId="{55028585-FEF8-40C4-B572-CEB67B7DF31C}">
      <dsp:nvSpPr>
        <dsp:cNvPr id="0" name=""/>
        <dsp:cNvSpPr/>
      </dsp:nvSpPr>
      <dsp:spPr>
        <a:xfrm>
          <a:off x="2556856" y="981911"/>
          <a:ext cx="2495767" cy="225416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0" kern="1200" dirty="0"/>
            <a:t>Advanced Practice Provider(s)</a:t>
          </a:r>
        </a:p>
      </dsp:txBody>
      <dsp:txXfrm>
        <a:off x="3900730" y="1242007"/>
        <a:ext cx="959910" cy="1733973"/>
      </dsp:txXfrm>
    </dsp:sp>
    <dsp:sp modelId="{A7CAF51C-139F-42EA-AC30-07D577792F6D}">
      <dsp:nvSpPr>
        <dsp:cNvPr id="0" name=""/>
        <dsp:cNvSpPr/>
      </dsp:nvSpPr>
      <dsp:spPr>
        <a:xfrm>
          <a:off x="1585034" y="2006266"/>
          <a:ext cx="2354273" cy="225416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0" kern="1200" dirty="0"/>
            <a:t>Clinical Pharmacy Practitioner</a:t>
          </a:r>
        </a:p>
      </dsp:txBody>
      <dsp:txXfrm>
        <a:off x="1856681" y="3241722"/>
        <a:ext cx="1810979" cy="715264"/>
      </dsp:txXfrm>
    </dsp:sp>
    <dsp:sp modelId="{AF2AC699-8F86-4DA7-8DD7-B981B72BA4C9}">
      <dsp:nvSpPr>
        <dsp:cNvPr id="0" name=""/>
        <dsp:cNvSpPr/>
      </dsp:nvSpPr>
      <dsp:spPr>
        <a:xfrm>
          <a:off x="535995" y="968543"/>
          <a:ext cx="2584964" cy="225416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b="0" kern="1200" dirty="0"/>
            <a:t>RN Care Coordinator(s)</a:t>
          </a:r>
          <a:endParaRPr lang="en-US" sz="1200" b="0" kern="1200" dirty="0">
            <a:latin typeface="Arial" panose="020B0604020202020204"/>
          </a:endParaRPr>
        </a:p>
      </dsp:txBody>
      <dsp:txXfrm>
        <a:off x="734839" y="1228639"/>
        <a:ext cx="994217" cy="1733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E92B4-C3F4-40D4-BB4E-24EAD122F3CD}">
      <dsp:nvSpPr>
        <dsp:cNvPr id="0" name=""/>
        <dsp:cNvSpPr/>
      </dsp:nvSpPr>
      <dsp:spPr>
        <a:xfrm>
          <a:off x="3527386" y="2409368"/>
          <a:ext cx="2699969" cy="300412"/>
        </a:xfrm>
        <a:custGeom>
          <a:avLst/>
          <a:gdLst/>
          <a:ahLst/>
          <a:cxnLst/>
          <a:rect l="0" t="0" r="0" b="0"/>
          <a:pathLst>
            <a:path>
              <a:moveTo>
                <a:pt x="0" y="0"/>
              </a:moveTo>
              <a:lnTo>
                <a:pt x="0" y="151398"/>
              </a:lnTo>
              <a:lnTo>
                <a:pt x="2699969" y="151398"/>
              </a:lnTo>
              <a:lnTo>
                <a:pt x="2699969" y="3004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E3458D-65A4-4287-8591-E4279058DC13}">
      <dsp:nvSpPr>
        <dsp:cNvPr id="0" name=""/>
        <dsp:cNvSpPr/>
      </dsp:nvSpPr>
      <dsp:spPr>
        <a:xfrm>
          <a:off x="3481666" y="2409368"/>
          <a:ext cx="91440" cy="300412"/>
        </a:xfrm>
        <a:custGeom>
          <a:avLst/>
          <a:gdLst/>
          <a:ahLst/>
          <a:cxnLst/>
          <a:rect l="0" t="0" r="0" b="0"/>
          <a:pathLst>
            <a:path>
              <a:moveTo>
                <a:pt x="45720" y="0"/>
              </a:moveTo>
              <a:lnTo>
                <a:pt x="45720" y="151398"/>
              </a:lnTo>
              <a:lnTo>
                <a:pt x="123043" y="151398"/>
              </a:lnTo>
              <a:lnTo>
                <a:pt x="123043" y="3004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5C090B-8624-4048-9E06-3B2240CAB514}">
      <dsp:nvSpPr>
        <dsp:cNvPr id="0" name=""/>
        <dsp:cNvSpPr/>
      </dsp:nvSpPr>
      <dsp:spPr>
        <a:xfrm>
          <a:off x="480258" y="3663470"/>
          <a:ext cx="347158" cy="300412"/>
        </a:xfrm>
        <a:custGeom>
          <a:avLst/>
          <a:gdLst/>
          <a:ahLst/>
          <a:cxnLst/>
          <a:rect l="0" t="0" r="0" b="0"/>
          <a:pathLst>
            <a:path>
              <a:moveTo>
                <a:pt x="347158" y="0"/>
              </a:moveTo>
              <a:lnTo>
                <a:pt x="347158" y="151398"/>
              </a:lnTo>
              <a:lnTo>
                <a:pt x="0" y="151398"/>
              </a:lnTo>
              <a:lnTo>
                <a:pt x="0" y="3004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44A9D5-CB16-4C1F-B7E2-79912B8F80C8}">
      <dsp:nvSpPr>
        <dsp:cNvPr id="0" name=""/>
        <dsp:cNvSpPr/>
      </dsp:nvSpPr>
      <dsp:spPr>
        <a:xfrm>
          <a:off x="827417" y="2409368"/>
          <a:ext cx="2699969" cy="300412"/>
        </a:xfrm>
        <a:custGeom>
          <a:avLst/>
          <a:gdLst/>
          <a:ahLst/>
          <a:cxnLst/>
          <a:rect l="0" t="0" r="0" b="0"/>
          <a:pathLst>
            <a:path>
              <a:moveTo>
                <a:pt x="2699969" y="0"/>
              </a:moveTo>
              <a:lnTo>
                <a:pt x="2699969" y="151398"/>
              </a:lnTo>
              <a:lnTo>
                <a:pt x="0" y="151398"/>
              </a:lnTo>
              <a:lnTo>
                <a:pt x="0" y="3004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092CCE-50FB-4FDE-AEA9-7585E4324FA4}">
      <dsp:nvSpPr>
        <dsp:cNvPr id="0" name=""/>
        <dsp:cNvSpPr/>
      </dsp:nvSpPr>
      <dsp:spPr>
        <a:xfrm>
          <a:off x="1916119" y="1100162"/>
          <a:ext cx="1611267" cy="355516"/>
        </a:xfrm>
        <a:custGeom>
          <a:avLst/>
          <a:gdLst/>
          <a:ahLst/>
          <a:cxnLst/>
          <a:rect l="0" t="0" r="0" b="0"/>
          <a:pathLst>
            <a:path>
              <a:moveTo>
                <a:pt x="0" y="0"/>
              </a:moveTo>
              <a:lnTo>
                <a:pt x="0" y="206502"/>
              </a:lnTo>
              <a:lnTo>
                <a:pt x="1611267" y="206502"/>
              </a:lnTo>
              <a:lnTo>
                <a:pt x="1611267" y="355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B9BAD8-50AF-4B4B-A4B9-5DF57223FB37}">
      <dsp:nvSpPr>
        <dsp:cNvPr id="0" name=""/>
        <dsp:cNvSpPr/>
      </dsp:nvSpPr>
      <dsp:spPr>
        <a:xfrm>
          <a:off x="904741" y="1100162"/>
          <a:ext cx="1011378" cy="355516"/>
        </a:xfrm>
        <a:custGeom>
          <a:avLst/>
          <a:gdLst/>
          <a:ahLst/>
          <a:cxnLst/>
          <a:rect l="0" t="0" r="0" b="0"/>
          <a:pathLst>
            <a:path>
              <a:moveTo>
                <a:pt x="1011378" y="0"/>
              </a:moveTo>
              <a:lnTo>
                <a:pt x="1011378" y="206502"/>
              </a:lnTo>
              <a:lnTo>
                <a:pt x="0" y="206502"/>
              </a:lnTo>
              <a:lnTo>
                <a:pt x="0" y="355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4B7B8D-31C2-43AA-AB10-5861FCA70ADD}">
      <dsp:nvSpPr>
        <dsp:cNvPr id="0" name=""/>
        <dsp:cNvSpPr/>
      </dsp:nvSpPr>
      <dsp:spPr>
        <a:xfrm>
          <a:off x="1439274" y="146473"/>
          <a:ext cx="953689" cy="95368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D3CAB-EBD6-4BE4-B7B5-6A07820FFED7}">
      <dsp:nvSpPr>
        <dsp:cNvPr id="0" name=""/>
        <dsp:cNvSpPr/>
      </dsp:nvSpPr>
      <dsp:spPr>
        <a:xfrm>
          <a:off x="2198389" y="242786"/>
          <a:ext cx="3762690" cy="95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Identify Veteran with breast or gynecologic cancer via BGSOE Dashboard</a:t>
          </a:r>
        </a:p>
      </dsp:txBody>
      <dsp:txXfrm>
        <a:off x="2198389" y="242786"/>
        <a:ext cx="3762690" cy="953689"/>
      </dsp:txXfrm>
    </dsp:sp>
    <dsp:sp modelId="{874B4D4F-FC5E-4956-B939-088B7DC3B003}">
      <dsp:nvSpPr>
        <dsp:cNvPr id="0" name=""/>
        <dsp:cNvSpPr/>
      </dsp:nvSpPr>
      <dsp:spPr>
        <a:xfrm>
          <a:off x="427896" y="1455679"/>
          <a:ext cx="953689" cy="95368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DE971C-BAAA-4D72-AA74-46DA5FD86A71}">
      <dsp:nvSpPr>
        <dsp:cNvPr id="0" name=""/>
        <dsp:cNvSpPr/>
      </dsp:nvSpPr>
      <dsp:spPr>
        <a:xfrm>
          <a:off x="1381585" y="1453294"/>
          <a:ext cx="1430534" cy="95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NTO BGSOE team reaches out to local providers</a:t>
          </a:r>
        </a:p>
      </dsp:txBody>
      <dsp:txXfrm>
        <a:off x="1381585" y="1453294"/>
        <a:ext cx="1430534" cy="953689"/>
      </dsp:txXfrm>
    </dsp:sp>
    <dsp:sp modelId="{9B2E8DDD-3082-4281-8566-07FD1C6BEC3F}">
      <dsp:nvSpPr>
        <dsp:cNvPr id="0" name=""/>
        <dsp:cNvSpPr/>
      </dsp:nvSpPr>
      <dsp:spPr>
        <a:xfrm>
          <a:off x="3050542" y="1455679"/>
          <a:ext cx="953689" cy="95368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105382-4E7A-4BFF-91A9-BC354E59C879}">
      <dsp:nvSpPr>
        <dsp:cNvPr id="0" name=""/>
        <dsp:cNvSpPr/>
      </dsp:nvSpPr>
      <dsp:spPr>
        <a:xfrm>
          <a:off x="4004231" y="1453294"/>
          <a:ext cx="1430534" cy="95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Navigation team contacts Veterans</a:t>
          </a:r>
        </a:p>
      </dsp:txBody>
      <dsp:txXfrm>
        <a:off x="4004231" y="1453294"/>
        <a:ext cx="1430534" cy="953689"/>
      </dsp:txXfrm>
    </dsp:sp>
    <dsp:sp modelId="{C9A6D0BB-D935-487F-A156-7B82690A7759}">
      <dsp:nvSpPr>
        <dsp:cNvPr id="0" name=""/>
        <dsp:cNvSpPr/>
      </dsp:nvSpPr>
      <dsp:spPr>
        <a:xfrm>
          <a:off x="350572" y="2709780"/>
          <a:ext cx="953689" cy="95368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64A50F-EBF1-4D8F-99FA-A045CDDDD586}">
      <dsp:nvSpPr>
        <dsp:cNvPr id="0" name=""/>
        <dsp:cNvSpPr/>
      </dsp:nvSpPr>
      <dsp:spPr>
        <a:xfrm>
          <a:off x="1149613" y="2707396"/>
          <a:ext cx="1739829" cy="95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Identifies potential barriers to care and provides resources</a:t>
          </a:r>
        </a:p>
      </dsp:txBody>
      <dsp:txXfrm>
        <a:off x="1149613" y="2707396"/>
        <a:ext cx="1739829" cy="953689"/>
      </dsp:txXfrm>
    </dsp:sp>
    <dsp:sp modelId="{B7223F59-7D9D-48A5-9128-9A123734C53F}">
      <dsp:nvSpPr>
        <dsp:cNvPr id="0" name=""/>
        <dsp:cNvSpPr/>
      </dsp:nvSpPr>
      <dsp:spPr>
        <a:xfrm>
          <a:off x="3414" y="3963882"/>
          <a:ext cx="953689" cy="953689"/>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1AFF8-E9C7-47DC-B261-DBC661E226DA}">
      <dsp:nvSpPr>
        <dsp:cNvPr id="0" name=""/>
        <dsp:cNvSpPr/>
      </dsp:nvSpPr>
      <dsp:spPr>
        <a:xfrm>
          <a:off x="1213712" y="3943234"/>
          <a:ext cx="3128463" cy="95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Provides ongoing services through care continuum </a:t>
          </a:r>
        </a:p>
      </dsp:txBody>
      <dsp:txXfrm>
        <a:off x="1213712" y="3943234"/>
        <a:ext cx="3128463" cy="953689"/>
      </dsp:txXfrm>
    </dsp:sp>
    <dsp:sp modelId="{34AB6A3A-5010-4668-B75A-5BF45BA8B676}">
      <dsp:nvSpPr>
        <dsp:cNvPr id="0" name=""/>
        <dsp:cNvSpPr/>
      </dsp:nvSpPr>
      <dsp:spPr>
        <a:xfrm>
          <a:off x="3127865" y="2709780"/>
          <a:ext cx="953689" cy="953689"/>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FE6BE5-AF37-44CF-8ADC-1CCB2987C500}">
      <dsp:nvSpPr>
        <dsp:cNvPr id="0" name=""/>
        <dsp:cNvSpPr/>
      </dsp:nvSpPr>
      <dsp:spPr>
        <a:xfrm>
          <a:off x="4081555" y="2707396"/>
          <a:ext cx="1430534" cy="95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Collects medical records and document in EHR</a:t>
          </a:r>
        </a:p>
      </dsp:txBody>
      <dsp:txXfrm>
        <a:off x="4081555" y="2707396"/>
        <a:ext cx="1430534" cy="953689"/>
      </dsp:txXfrm>
    </dsp:sp>
    <dsp:sp modelId="{70D3FD23-DE62-40DC-88BA-2AF9FE6BDA1C}">
      <dsp:nvSpPr>
        <dsp:cNvPr id="0" name=""/>
        <dsp:cNvSpPr/>
      </dsp:nvSpPr>
      <dsp:spPr>
        <a:xfrm>
          <a:off x="5750511" y="2709780"/>
          <a:ext cx="953689" cy="953689"/>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550FD0-3654-4929-A55C-13F9954D8EAE}">
      <dsp:nvSpPr>
        <dsp:cNvPr id="0" name=""/>
        <dsp:cNvSpPr/>
      </dsp:nvSpPr>
      <dsp:spPr>
        <a:xfrm>
          <a:off x="5700495" y="3795918"/>
          <a:ext cx="1430534" cy="95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Connects Veteran to support group services</a:t>
          </a:r>
        </a:p>
      </dsp:txBody>
      <dsp:txXfrm>
        <a:off x="5700495" y="3795918"/>
        <a:ext cx="1430534" cy="953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D8E44-A4D1-48DD-8A84-55D1010D0489}">
      <dsp:nvSpPr>
        <dsp:cNvPr id="0" name=""/>
        <dsp:cNvSpPr/>
      </dsp:nvSpPr>
      <dsp:spPr>
        <a:xfrm rot="10800000">
          <a:off x="1024824" y="2604"/>
          <a:ext cx="3730526" cy="309238"/>
        </a:xfrm>
        <a:prstGeom prst="homePlate">
          <a:avLst/>
        </a:prstGeom>
        <a:solidFill>
          <a:srgbClr val="7DA6C1"/>
        </a:solidFill>
        <a:ln w="19050" cap="flat" cmpd="sng" algn="ctr">
          <a:solidFill>
            <a:srgbClr val="003F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365"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rPr>
            <a:t>419 Veterans Enrolled</a:t>
          </a:r>
        </a:p>
      </dsp:txBody>
      <dsp:txXfrm rot="10800000">
        <a:off x="1102133" y="2604"/>
        <a:ext cx="3653217" cy="309238"/>
      </dsp:txXfrm>
    </dsp:sp>
    <dsp:sp modelId="{58220B92-54C8-45D9-834A-1CC8D23495EC}">
      <dsp:nvSpPr>
        <dsp:cNvPr id="0" name=""/>
        <dsp:cNvSpPr/>
      </dsp:nvSpPr>
      <dsp:spPr>
        <a:xfrm>
          <a:off x="862334" y="1871"/>
          <a:ext cx="309238" cy="30923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DEE4A7-F22A-4B3F-9E75-2C41415ED78D}">
      <dsp:nvSpPr>
        <dsp:cNvPr id="0" name=""/>
        <dsp:cNvSpPr/>
      </dsp:nvSpPr>
      <dsp:spPr>
        <a:xfrm rot="10800000">
          <a:off x="1023369" y="403420"/>
          <a:ext cx="3730526" cy="309238"/>
        </a:xfrm>
        <a:prstGeom prst="homePlate">
          <a:avLst/>
        </a:prstGeom>
        <a:solidFill>
          <a:srgbClr val="7DA6C1"/>
        </a:solidFill>
        <a:ln w="19050" cap="flat" cmpd="sng" algn="ctr">
          <a:solidFill>
            <a:srgbClr val="003F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365"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rPr>
            <a:t>1,568 Treatment Encounters</a:t>
          </a:r>
        </a:p>
      </dsp:txBody>
      <dsp:txXfrm rot="10800000">
        <a:off x="1100678" y="403420"/>
        <a:ext cx="3653217" cy="309238"/>
      </dsp:txXfrm>
    </dsp:sp>
    <dsp:sp modelId="{42228620-290E-4143-AF7A-050C2263E801}">
      <dsp:nvSpPr>
        <dsp:cNvPr id="0" name=""/>
        <dsp:cNvSpPr/>
      </dsp:nvSpPr>
      <dsp:spPr>
        <a:xfrm>
          <a:off x="862334" y="403420"/>
          <a:ext cx="309238" cy="30923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F6BB149-7DBB-43FA-8E75-69E54C591D8E}">
      <dsp:nvSpPr>
        <dsp:cNvPr id="0" name=""/>
        <dsp:cNvSpPr/>
      </dsp:nvSpPr>
      <dsp:spPr>
        <a:xfrm rot="10800000">
          <a:off x="1023369" y="804968"/>
          <a:ext cx="3730526" cy="309238"/>
        </a:xfrm>
        <a:prstGeom prst="homePlate">
          <a:avLst/>
        </a:prstGeom>
        <a:solidFill>
          <a:srgbClr val="7DA6C1"/>
        </a:solidFill>
        <a:ln w="19050" cap="flat" cmpd="sng" algn="ctr">
          <a:solidFill>
            <a:srgbClr val="003F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365"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rPr>
            <a:t>170,300 Veteran Drive Miles Saved</a:t>
          </a:r>
        </a:p>
      </dsp:txBody>
      <dsp:txXfrm rot="10800000">
        <a:off x="1100678" y="804968"/>
        <a:ext cx="3653217" cy="309238"/>
      </dsp:txXfrm>
    </dsp:sp>
    <dsp:sp modelId="{1A7F7C8B-FFED-4F0E-A863-871617D5D955}">
      <dsp:nvSpPr>
        <dsp:cNvPr id="0" name=""/>
        <dsp:cNvSpPr/>
      </dsp:nvSpPr>
      <dsp:spPr>
        <a:xfrm>
          <a:off x="862334" y="804968"/>
          <a:ext cx="309238" cy="30923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9B28FDA-FF73-4661-9114-00996BC55C7F}">
      <dsp:nvSpPr>
        <dsp:cNvPr id="0" name=""/>
        <dsp:cNvSpPr/>
      </dsp:nvSpPr>
      <dsp:spPr>
        <a:xfrm rot="10800000">
          <a:off x="1023369" y="1206516"/>
          <a:ext cx="3730526" cy="309238"/>
        </a:xfrm>
        <a:prstGeom prst="homePlate">
          <a:avLst/>
        </a:prstGeom>
        <a:solidFill>
          <a:srgbClr val="7DA6C1"/>
        </a:solidFill>
        <a:ln w="19050" cap="flat" cmpd="sng" algn="ctr">
          <a:solidFill>
            <a:srgbClr val="003F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365"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a:t>2,773 Veteran Drive Hours Saved</a:t>
          </a:r>
        </a:p>
      </dsp:txBody>
      <dsp:txXfrm rot="10800000">
        <a:off x="1100678" y="1206516"/>
        <a:ext cx="3653217" cy="309238"/>
      </dsp:txXfrm>
    </dsp:sp>
    <dsp:sp modelId="{34AEB47A-FCF8-49A9-8FF2-E7D106FC9704}">
      <dsp:nvSpPr>
        <dsp:cNvPr id="0" name=""/>
        <dsp:cNvSpPr/>
      </dsp:nvSpPr>
      <dsp:spPr>
        <a:xfrm>
          <a:off x="5163291" y="318776"/>
          <a:ext cx="309238" cy="309238"/>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4B7316-74D5-41DB-AB30-74E95D9AD876}">
      <dsp:nvSpPr>
        <dsp:cNvPr id="0" name=""/>
        <dsp:cNvSpPr/>
      </dsp:nvSpPr>
      <dsp:spPr>
        <a:xfrm rot="10800000">
          <a:off x="1023369" y="1608064"/>
          <a:ext cx="3730526" cy="309238"/>
        </a:xfrm>
        <a:prstGeom prst="homePlate">
          <a:avLst/>
        </a:prstGeom>
        <a:solidFill>
          <a:srgbClr val="7DA6C1"/>
        </a:solidFill>
        <a:ln w="19050" cap="flat" cmpd="sng" algn="ctr">
          <a:solidFill>
            <a:srgbClr val="003F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365"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a:t>$1,585,871 Medication Cost Avoidance</a:t>
          </a:r>
        </a:p>
      </dsp:txBody>
      <dsp:txXfrm rot="10800000">
        <a:off x="1100678" y="1608064"/>
        <a:ext cx="3653217" cy="309238"/>
      </dsp:txXfrm>
    </dsp:sp>
    <dsp:sp modelId="{591234FA-5E44-425F-884A-11AA13300E0B}">
      <dsp:nvSpPr>
        <dsp:cNvPr id="0" name=""/>
        <dsp:cNvSpPr/>
      </dsp:nvSpPr>
      <dsp:spPr>
        <a:xfrm>
          <a:off x="862334" y="1608064"/>
          <a:ext cx="309238" cy="30923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2788747-078A-4460-AB8D-D2E60B00FD65}">
      <dsp:nvSpPr>
        <dsp:cNvPr id="0" name=""/>
        <dsp:cNvSpPr/>
      </dsp:nvSpPr>
      <dsp:spPr>
        <a:xfrm rot="10800000">
          <a:off x="1026578" y="2009612"/>
          <a:ext cx="3730526" cy="309238"/>
        </a:xfrm>
        <a:prstGeom prst="homePlate">
          <a:avLst/>
        </a:prstGeom>
        <a:solidFill>
          <a:srgbClr val="7DA6C1"/>
        </a:solidFill>
        <a:ln w="19050" cap="flat" cmpd="sng" algn="ctr">
          <a:solidFill>
            <a:srgbClr val="003F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365"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a:t>0 Medical Emergencies</a:t>
          </a:r>
        </a:p>
      </dsp:txBody>
      <dsp:txXfrm rot="10800000">
        <a:off x="1103887" y="2009612"/>
        <a:ext cx="3653217" cy="309238"/>
      </dsp:txXfrm>
    </dsp:sp>
    <dsp:sp modelId="{DBF014D8-5316-497F-820B-DCAE6A3748A5}">
      <dsp:nvSpPr>
        <dsp:cNvPr id="0" name=""/>
        <dsp:cNvSpPr/>
      </dsp:nvSpPr>
      <dsp:spPr>
        <a:xfrm>
          <a:off x="862334" y="2009612"/>
          <a:ext cx="309238" cy="30923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77A8F28-7F35-4492-BBFD-73AA9EFF73C7}">
      <dsp:nvSpPr>
        <dsp:cNvPr id="0" name=""/>
        <dsp:cNvSpPr/>
      </dsp:nvSpPr>
      <dsp:spPr>
        <a:xfrm rot="10800000">
          <a:off x="1030335" y="2413032"/>
          <a:ext cx="3730526" cy="309238"/>
        </a:xfrm>
        <a:prstGeom prst="homePlate">
          <a:avLst/>
        </a:prstGeom>
        <a:solidFill>
          <a:srgbClr val="7DA6C1"/>
        </a:solidFill>
        <a:ln w="19050" cap="flat" cmpd="sng" algn="ctr">
          <a:solidFill>
            <a:srgbClr val="003F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365"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a:t>98.8% Treatment Adherence</a:t>
          </a:r>
        </a:p>
      </dsp:txBody>
      <dsp:txXfrm rot="10800000">
        <a:off x="1107644" y="2413032"/>
        <a:ext cx="3653217" cy="309238"/>
      </dsp:txXfrm>
    </dsp:sp>
    <dsp:sp modelId="{0C8D9E2B-A15F-40E8-892E-62A3DF6348FB}">
      <dsp:nvSpPr>
        <dsp:cNvPr id="0" name=""/>
        <dsp:cNvSpPr/>
      </dsp:nvSpPr>
      <dsp:spPr>
        <a:xfrm flipH="1" flipV="1">
          <a:off x="5245893" y="2642011"/>
          <a:ext cx="38957" cy="80259"/>
        </a:xfrm>
        <a:prstGeom prst="ellipse">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8911D8-8B5E-FD46-9844-60E14F2C54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418A12-BEB0-D249-AB6F-163CFE48AE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ED9505-1A61-AC49-A9B4-CC8E2DA0B9CE}" type="datetimeFigureOut">
              <a:rPr lang="en-US" smtClean="0"/>
              <a:t>2/14/2024</a:t>
            </a:fld>
            <a:endParaRPr lang="en-US"/>
          </a:p>
        </p:txBody>
      </p:sp>
      <p:sp>
        <p:nvSpPr>
          <p:cNvPr id="4" name="Footer Placeholder 3">
            <a:extLst>
              <a:ext uri="{FF2B5EF4-FFF2-40B4-BE49-F238E27FC236}">
                <a16:creationId xmlns:a16="http://schemas.microsoft.com/office/drawing/2014/main" id="{BE35A1CC-F507-8342-8B9F-DFA6CDC7AC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73C7405-DA85-1E4B-B077-A0ECF0DCF2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78888B-8A91-EB4A-AFF8-BA0FFDAB3F7D}" type="slidenum">
              <a:rPr lang="en-US" smtClean="0"/>
              <a:t>‹#›</a:t>
            </a:fld>
            <a:endParaRPr lang="en-US"/>
          </a:p>
        </p:txBody>
      </p:sp>
    </p:spTree>
    <p:extLst>
      <p:ext uri="{BB962C8B-B14F-4D97-AF65-F5344CB8AC3E}">
        <p14:creationId xmlns:p14="http://schemas.microsoft.com/office/powerpoint/2010/main" val="2545315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79E29-4836-4A05-A67B-C202D4A90ADD}"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59F93-6C4E-4E63-AEC2-38B26919E9F8}" type="slidenum">
              <a:rPr lang="en-US" smtClean="0"/>
              <a:t>‹#›</a:t>
            </a:fld>
            <a:endParaRPr lang="en-US"/>
          </a:p>
        </p:txBody>
      </p:sp>
    </p:spTree>
    <p:extLst>
      <p:ext uri="{BB962C8B-B14F-4D97-AF65-F5344CB8AC3E}">
        <p14:creationId xmlns:p14="http://schemas.microsoft.com/office/powerpoint/2010/main" val="384399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459F93-6C4E-4E63-AEC2-38B26919E9F8}" type="slidenum">
              <a:rPr lang="en-US" smtClean="0"/>
              <a:t>1</a:t>
            </a:fld>
            <a:endParaRPr lang="en-US"/>
          </a:p>
        </p:txBody>
      </p:sp>
    </p:spTree>
    <p:extLst>
      <p:ext uri="{BB962C8B-B14F-4D97-AF65-F5344CB8AC3E}">
        <p14:creationId xmlns:p14="http://schemas.microsoft.com/office/powerpoint/2010/main" val="150449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1459F93-6C4E-4E63-AEC2-38B26919E9F8}" type="slidenum">
              <a:rPr lang="en-US" smtClean="0"/>
              <a:t>36</a:t>
            </a:fld>
            <a:endParaRPr lang="en-US"/>
          </a:p>
        </p:txBody>
      </p:sp>
    </p:spTree>
    <p:extLst>
      <p:ext uri="{BB962C8B-B14F-4D97-AF65-F5344CB8AC3E}">
        <p14:creationId xmlns:p14="http://schemas.microsoft.com/office/powerpoint/2010/main" val="1539121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Clinical Pharmacy services work in conjunction with the NTO </a:t>
            </a:r>
            <a:r>
              <a:rPr lang="en-US" err="1"/>
              <a:t>teamlet</a:t>
            </a:r>
            <a:r>
              <a:rPr lang="en-US"/>
              <a:t> to support the NTO patients.</a:t>
            </a:r>
          </a:p>
        </p:txBody>
      </p:sp>
      <p:sp>
        <p:nvSpPr>
          <p:cNvPr id="4" name="Slide Number Placeholder 3"/>
          <p:cNvSpPr>
            <a:spLocks noGrp="1"/>
          </p:cNvSpPr>
          <p:nvPr>
            <p:ph type="sldNum" sz="quarter" idx="5"/>
          </p:nvPr>
        </p:nvSpPr>
        <p:spPr/>
        <p:txBody>
          <a:bodyPr/>
          <a:lstStyle/>
          <a:p>
            <a:fld id="{11459F93-6C4E-4E63-AEC2-38B26919E9F8}" type="slidenum">
              <a:rPr lang="en-US" smtClean="0"/>
              <a:t>37</a:t>
            </a:fld>
            <a:endParaRPr lang="en-US"/>
          </a:p>
        </p:txBody>
      </p:sp>
    </p:spTree>
    <p:extLst>
      <p:ext uri="{BB962C8B-B14F-4D97-AF65-F5344CB8AC3E}">
        <p14:creationId xmlns:p14="http://schemas.microsoft.com/office/powerpoint/2010/main" val="209129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clarify with BGSOE how BGSOE team will reach out to local providers (email, CPRS, phone, </a:t>
            </a:r>
            <a:r>
              <a:rPr lang="en-US" err="1"/>
              <a:t>etc</a:t>
            </a:r>
            <a:r>
              <a:rPr lang="en-US"/>
              <a:t>?) </a:t>
            </a:r>
          </a:p>
          <a:p>
            <a:r>
              <a:rPr lang="en-US"/>
              <a:t>Does provider get notified at same time as veteran is contacted? Is it simultaneous or what happens first?</a:t>
            </a:r>
          </a:p>
          <a:p>
            <a:r>
              <a:rPr lang="en-US"/>
              <a:t>Documentation into EMR – note does not have data fields but in background information is routed to CDW</a:t>
            </a:r>
          </a:p>
          <a:p>
            <a:r>
              <a:rPr lang="en-US"/>
              <a:t>Support Groups – is the coming in the future? Or is it something in current state?</a:t>
            </a:r>
          </a:p>
          <a:p>
            <a:endParaRPr lang="en-US"/>
          </a:p>
          <a:p>
            <a:r>
              <a:rPr lang="en-US"/>
              <a:t>This service is not changing anything within the facility. It is veteran support focused.</a:t>
            </a:r>
          </a:p>
        </p:txBody>
      </p:sp>
      <p:sp>
        <p:nvSpPr>
          <p:cNvPr id="4" name="Slide Number Placeholder 3"/>
          <p:cNvSpPr>
            <a:spLocks noGrp="1"/>
          </p:cNvSpPr>
          <p:nvPr>
            <p:ph type="sldNum" sz="quarter" idx="5"/>
          </p:nvPr>
        </p:nvSpPr>
        <p:spPr/>
        <p:txBody>
          <a:bodyPr/>
          <a:lstStyle/>
          <a:p>
            <a:fld id="{11459F93-6C4E-4E63-AEC2-38B26919E9F8}" type="slidenum">
              <a:rPr lang="en-US" smtClean="0"/>
              <a:t>39</a:t>
            </a:fld>
            <a:endParaRPr lang="en-US"/>
          </a:p>
        </p:txBody>
      </p:sp>
    </p:spTree>
    <p:extLst>
      <p:ext uri="{BB962C8B-B14F-4D97-AF65-F5344CB8AC3E}">
        <p14:creationId xmlns:p14="http://schemas.microsoft.com/office/powerpoint/2010/main" val="708265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Cancer Clinical Trial Navigation (CCTN) Program</a:t>
            </a:r>
          </a:p>
          <a:p>
            <a:endParaRPr lang="en-US" dirty="0"/>
          </a:p>
          <a:p>
            <a:pPr marL="285750" indent="-285750">
              <a:buFont typeface="Arial" panose="020B0604020202020204" pitchFamily="34" charset="0"/>
              <a:buChar char="•"/>
            </a:pPr>
            <a:r>
              <a:rPr lang="en-US" sz="1800" b="0" i="0" dirty="0">
                <a:solidFill>
                  <a:srgbClr val="000000"/>
                </a:solidFill>
                <a:effectLst/>
                <a:latin typeface="Arial" panose="020B0604020202020204" pitchFamily="34" charset="0"/>
              </a:rPr>
              <a:t>The process of finding appropriate clinical trials can be time-consuming.  Information on clinical trials websites may not be up to date and/or difficult to understand for a layperson. Specifically, the CCTN program helps Veterans and providers navigate the process by educating them about open and enrolling CTs, performing searches for applicable CTs, and providing CT coordination to any Veteran with cancer and to their VA oncology providers. Further, the CCTN team can provide bi-directional liaising with referrals, records and documentation between research teams and clinical teams. </a:t>
            </a:r>
            <a:endParaRPr lang="en-US" dirty="0"/>
          </a:p>
          <a:p>
            <a:endParaRPr lang="en-US" dirty="0"/>
          </a:p>
          <a:p>
            <a:r>
              <a:rPr lang="en-US" b="1" dirty="0"/>
              <a:t>Decentralized Clinical Trials (DCT) Program</a:t>
            </a:r>
          </a:p>
          <a:p>
            <a:endParaRPr lang="en-US" dirty="0"/>
          </a:p>
          <a:p>
            <a:pPr marL="171450" indent="-171450">
              <a:buFont typeface="Arial" panose="020B0604020202020204" pitchFamily="34" charset="0"/>
              <a:buChar char="•"/>
            </a:pPr>
            <a:r>
              <a:rPr lang="en-US" dirty="0"/>
              <a:t>What is a Decentralized Clinical Trial? </a:t>
            </a:r>
            <a:r>
              <a:rPr lang="en-US" sz="1800" dirty="0">
                <a:effectLst/>
                <a:latin typeface="Calibri" panose="020F0502020204030204" pitchFamily="34" charset="0"/>
                <a:ea typeface="Calibri" panose="020F0502020204030204" pitchFamily="34" charset="0"/>
                <a:cs typeface="Arial" panose="020B0604020202020204" pitchFamily="34" charset="0"/>
              </a:rPr>
              <a:t>DCTs are patient-centric studies conducted through telemedicine and mobile/local healthcare providers, using processes and technologies that differ from the traditional clinical trial model. Decentralized trials are known by other names such as: remote trials, virtual trials, and site-less clinical trials. The different types of DCTs include hybrid (participants may come on-site for some trial activities, such as screening and enrollment, while completing the rest of the trial at home or remotely) or fully-remote (every aspect of the trial is handled remotely with the trial organizer working with sites, direct to patient shipping teams, care nurses, and more to ensure the trial is run smoothly without the patient ever needing to leave home).   In a decentralized model participants can be monitored remotely and engage in clinical trials they might otherwise not have the opportunity to whereas in a traditional setting, patients must be within travel distance to the clinical trial site in order to participate.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2800" b="0" i="0" dirty="0">
                <a:solidFill>
                  <a:srgbClr val="000000"/>
                </a:solidFill>
                <a:effectLst/>
                <a:latin typeface="WordVisi_MSFontService"/>
              </a:rPr>
              <a:t>Research support varies across VA facilities resulting in uneven access to cancer CTs. In addition, veterans often live in rural areas or have transportation challenges, which are barriers to participation in CTs. </a:t>
            </a:r>
            <a:r>
              <a:rPr lang="en-US" sz="1800" b="0" i="0" dirty="0">
                <a:solidFill>
                  <a:srgbClr val="000000"/>
                </a:solidFill>
                <a:effectLst/>
                <a:latin typeface="Arial" panose="020B0604020202020204" pitchFamily="34" charset="0"/>
              </a:rPr>
              <a:t>We are reaching out to you to introduce the DCT services. VA oncology providers may interact with these services for: 1) Opening hybrid DCTs at their VA facility, in which case the provider may be a study team member. 2) Offering Veteran patients to participate in a remote DCT where the provider is not a study team member</a:t>
            </a:r>
          </a:p>
          <a:p>
            <a:pPr marL="171450"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2000" b="1" dirty="0">
                <a:solidFill>
                  <a:srgbClr val="002060"/>
                </a:solidFill>
              </a:rPr>
              <a:t>Clinical Trial Navigation (CTN) Program</a:t>
            </a:r>
          </a:p>
          <a:p>
            <a:pPr lvl="1"/>
            <a:r>
              <a:rPr lang="en-US" sz="1800" dirty="0">
                <a:solidFill>
                  <a:srgbClr val="002060"/>
                </a:solidFill>
              </a:rPr>
              <a:t>Provides education to Veterans about clinical trials</a:t>
            </a:r>
          </a:p>
          <a:p>
            <a:pPr lvl="1"/>
            <a:r>
              <a:rPr lang="en-US" sz="1800" dirty="0">
                <a:solidFill>
                  <a:srgbClr val="002060"/>
                </a:solidFill>
              </a:rPr>
              <a:t>Performs searches for </a:t>
            </a:r>
            <a:r>
              <a:rPr lang="en-US" sz="1800" b="1" dirty="0">
                <a:solidFill>
                  <a:srgbClr val="002060"/>
                </a:solidFill>
              </a:rPr>
              <a:t>applicable clinical trials </a:t>
            </a:r>
            <a:r>
              <a:rPr lang="en-US" sz="1800" dirty="0">
                <a:solidFill>
                  <a:srgbClr val="002060"/>
                </a:solidFill>
              </a:rPr>
              <a:t>for Veterans and VA oncology providers</a:t>
            </a:r>
          </a:p>
          <a:p>
            <a:pPr lvl="1"/>
            <a:r>
              <a:rPr lang="en-US" sz="1800" dirty="0">
                <a:solidFill>
                  <a:srgbClr val="002060"/>
                </a:solidFill>
              </a:rPr>
              <a:t>Navigates the connection between clinical and research care in the VA system</a:t>
            </a:r>
          </a:p>
          <a:p>
            <a:pPr marL="0" indent="0">
              <a:buNone/>
            </a:pPr>
            <a:endParaRPr lang="en-US" sz="1800" dirty="0">
              <a:solidFill>
                <a:srgbClr val="002060"/>
              </a:solidFill>
            </a:endParaRPr>
          </a:p>
          <a:p>
            <a:pPr marL="0" indent="0">
              <a:buNone/>
            </a:pPr>
            <a:r>
              <a:rPr lang="en-US" sz="2000" b="1" dirty="0">
                <a:solidFill>
                  <a:srgbClr val="002060"/>
                </a:solidFill>
              </a:rPr>
              <a:t>Decentralized Clinical Trials (DCT) Program</a:t>
            </a:r>
          </a:p>
          <a:p>
            <a:pPr lvl="1"/>
            <a:r>
              <a:rPr lang="en-US" sz="2000" dirty="0">
                <a:solidFill>
                  <a:srgbClr val="002060"/>
                </a:solidFill>
              </a:rPr>
              <a:t>Provides access to oncology clinical trials for all Veterans via telehealth and mobile/local healthcare providers</a:t>
            </a:r>
          </a:p>
          <a:p>
            <a:pPr lvl="1"/>
            <a:r>
              <a:rPr lang="en-US" sz="2000" dirty="0">
                <a:solidFill>
                  <a:srgbClr val="002060"/>
                </a:solidFill>
              </a:rPr>
              <a:t>Clinical Trials</a:t>
            </a:r>
          </a:p>
          <a:p>
            <a:pPr lvl="2"/>
            <a:r>
              <a:rPr lang="en-US" dirty="0" err="1">
                <a:solidFill>
                  <a:srgbClr val="003F72"/>
                </a:solidFill>
              </a:rPr>
              <a:t>Mirati</a:t>
            </a:r>
            <a:r>
              <a:rPr lang="en-US" dirty="0">
                <a:solidFill>
                  <a:srgbClr val="003F72"/>
                </a:solidFill>
              </a:rPr>
              <a:t>: pharma, targeted KRAS G12C inhibitor, NSCLC</a:t>
            </a:r>
          </a:p>
          <a:p>
            <a:pPr lvl="2"/>
            <a:r>
              <a:rPr lang="en-US" dirty="0">
                <a:solidFill>
                  <a:srgbClr val="003F72"/>
                </a:solidFill>
              </a:rPr>
              <a:t>Selinexor: IIT, myeloma and lymphoma</a:t>
            </a:r>
          </a:p>
          <a:p>
            <a:pPr lvl="2"/>
            <a:r>
              <a:rPr lang="en-US" dirty="0">
                <a:solidFill>
                  <a:srgbClr val="003F72"/>
                </a:solidFill>
              </a:rPr>
              <a:t>HALO: pharma, myeloma</a:t>
            </a:r>
          </a:p>
          <a:p>
            <a:pPr lvl="2"/>
            <a:r>
              <a:rPr lang="en-US" dirty="0">
                <a:solidFill>
                  <a:srgbClr val="003F72"/>
                </a:solidFill>
              </a:rPr>
              <a:t>REALMIND: pharma, lymphoma</a:t>
            </a:r>
          </a:p>
          <a:p>
            <a:pPr lvl="2"/>
            <a:r>
              <a:rPr lang="en-US" dirty="0">
                <a:solidFill>
                  <a:srgbClr val="003F72"/>
                </a:solidFill>
              </a:rPr>
              <a:t>CASE: pharma, basal cell skin cancer – no longer enrolling.</a:t>
            </a:r>
          </a:p>
          <a:p>
            <a:pPr marL="0" indent="0">
              <a:buNone/>
            </a:pPr>
            <a:endParaRPr lang="en-US" sz="1400" b="1" dirty="0">
              <a:solidFill>
                <a:srgbClr val="003F72"/>
              </a:solidFill>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EF745B8-9269-4F6E-A739-86C687EC4D57}" type="slidenum">
              <a:rPr lang="en-US" smtClean="0"/>
              <a:t>40</a:t>
            </a:fld>
            <a:endParaRPr lang="en-US"/>
          </a:p>
        </p:txBody>
      </p:sp>
    </p:spTree>
    <p:extLst>
      <p:ext uri="{BB962C8B-B14F-4D97-AF65-F5344CB8AC3E}">
        <p14:creationId xmlns:p14="http://schemas.microsoft.com/office/powerpoint/2010/main" val="157272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41" indent="-285750">
              <a:spcBef>
                <a:spcPts val="1000"/>
              </a:spcBef>
              <a:buFont typeface="Arial" panose="020B0604020202020204" pitchFamily="34" charset="0"/>
              <a:buChar char="•"/>
            </a:pPr>
            <a:r>
              <a:rPr lang="en-US">
                <a:latin typeface="Arial" panose="020B0604020202020204" pitchFamily="34" charset="0"/>
                <a:cs typeface="Arial" panose="020B0604020202020204" pitchFamily="34" charset="0"/>
              </a:rPr>
              <a:t>Average number of participants in the boards themselves:</a:t>
            </a:r>
          </a:p>
          <a:p>
            <a:pPr marL="971541" lvl="1" indent="-285750">
              <a:spcBef>
                <a:spcPts val="1000"/>
              </a:spcBef>
              <a:buFont typeface="Courier New" panose="02070309020205020404" pitchFamily="49" charset="0"/>
              <a:buChar char="o"/>
            </a:pPr>
            <a:r>
              <a:rPr lang="en-US" sz="1600">
                <a:latin typeface="Arial" panose="020B0604020202020204" pitchFamily="34" charset="0"/>
                <a:cs typeface="Arial" panose="020B0604020202020204" pitchFamily="34" charset="0"/>
              </a:rPr>
              <a:t>Attendance varies by board, from approximately 20 to 60 participants</a:t>
            </a:r>
            <a:endParaRPr lang="en-US" sz="1600">
              <a:highlight>
                <a:srgbClr val="FFFF00"/>
              </a:highlight>
              <a:latin typeface="Arial" panose="020B0604020202020204" pitchFamily="34" charset="0"/>
              <a:cs typeface="Arial" panose="020B0604020202020204" pitchFamily="34" charset="0"/>
            </a:endParaRPr>
          </a:p>
          <a:p>
            <a:pPr marL="971541" lvl="1" indent="-285750">
              <a:spcBef>
                <a:spcPts val="1000"/>
              </a:spcBef>
              <a:buFont typeface="Courier New" panose="02070309020205020404" pitchFamily="49" charset="0"/>
              <a:buChar char="o"/>
            </a:pPr>
            <a:r>
              <a:rPr lang="en-US" sz="1200">
                <a:latin typeface="Arial" panose="020B0604020202020204" pitchFamily="34" charset="0"/>
                <a:cs typeface="Arial" panose="020B0604020202020204" pitchFamily="34" charset="0"/>
              </a:rPr>
              <a:t>We suspect attendance </a:t>
            </a:r>
            <a:r>
              <a:rPr lang="en-US" sz="1200">
                <a:highlight>
                  <a:srgbClr val="FFFF00"/>
                </a:highlight>
                <a:latin typeface="Arial" panose="020B0604020202020204" pitchFamily="34" charset="0"/>
                <a:cs typeface="Arial" panose="020B0604020202020204" pitchFamily="34" charset="0"/>
              </a:rPr>
              <a:t>variance may be tied to the prevalence of the cancer in the VA</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59F93-6C4E-4E63-AEC2-38B26919E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976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7C1A6-3F6E-4A0C-A01A-2F04D27288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890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459F93-6C4E-4E63-AEC2-38B26919E9F8}" type="slidenum">
              <a:rPr lang="en-US" smtClean="0"/>
              <a:t>43</a:t>
            </a:fld>
            <a:endParaRPr lang="en-US"/>
          </a:p>
        </p:txBody>
      </p:sp>
    </p:spTree>
    <p:extLst>
      <p:ext uri="{BB962C8B-B14F-4D97-AF65-F5344CB8AC3E}">
        <p14:creationId xmlns:p14="http://schemas.microsoft.com/office/powerpoint/2010/main" val="2260245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59F93-6C4E-4E63-AEC2-38B26919E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71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https://cancer.sanger.ac.uk/signatures/</a:t>
            </a:r>
            <a:endParaRPr lang="en-US" dirty="0"/>
          </a:p>
        </p:txBody>
      </p:sp>
      <p:sp>
        <p:nvSpPr>
          <p:cNvPr id="4" name="Slide Number Placeholder 3"/>
          <p:cNvSpPr>
            <a:spLocks noGrp="1"/>
          </p:cNvSpPr>
          <p:nvPr>
            <p:ph type="sldNum" sz="quarter" idx="5"/>
          </p:nvPr>
        </p:nvSpPr>
        <p:spPr/>
        <p:txBody>
          <a:bodyPr/>
          <a:lstStyle/>
          <a:p>
            <a:fld id="{11459F93-6C4E-4E63-AEC2-38B26919E9F8}" type="slidenum">
              <a:rPr lang="en-US" smtClean="0"/>
              <a:t>11</a:t>
            </a:fld>
            <a:endParaRPr lang="en-US"/>
          </a:p>
        </p:txBody>
      </p:sp>
    </p:spTree>
    <p:extLst>
      <p:ext uri="{BB962C8B-B14F-4D97-AF65-F5344CB8AC3E}">
        <p14:creationId xmlns:p14="http://schemas.microsoft.com/office/powerpoint/2010/main" val="174570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 questions</a:t>
            </a:r>
          </a:p>
        </p:txBody>
      </p:sp>
      <p:sp>
        <p:nvSpPr>
          <p:cNvPr id="4" name="Slide Number Placeholder 3"/>
          <p:cNvSpPr>
            <a:spLocks noGrp="1"/>
          </p:cNvSpPr>
          <p:nvPr>
            <p:ph type="sldNum" sz="quarter" idx="5"/>
          </p:nvPr>
        </p:nvSpPr>
        <p:spPr/>
        <p:txBody>
          <a:bodyPr/>
          <a:lstStyle/>
          <a:p>
            <a:fld id="{11459F93-6C4E-4E63-AEC2-38B26919E9F8}" type="slidenum">
              <a:rPr lang="en-US" smtClean="0"/>
              <a:t>24</a:t>
            </a:fld>
            <a:endParaRPr lang="en-US"/>
          </a:p>
        </p:txBody>
      </p:sp>
    </p:spTree>
    <p:extLst>
      <p:ext uri="{BB962C8B-B14F-4D97-AF65-F5344CB8AC3E}">
        <p14:creationId xmlns:p14="http://schemas.microsoft.com/office/powerpoint/2010/main" val="115746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a:extLst>
              <a:ext uri="{FF2B5EF4-FFF2-40B4-BE49-F238E27FC236}">
                <a16:creationId xmlns:a16="http://schemas.microsoft.com/office/drawing/2014/main" id="{B1D2D342-1A8A-4FCC-AC55-E20887C5DA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a:extLst>
              <a:ext uri="{FF2B5EF4-FFF2-40B4-BE49-F238E27FC236}">
                <a16:creationId xmlns:a16="http://schemas.microsoft.com/office/drawing/2014/main" id="{5933F1A6-3043-4585-B4CF-F2D2EBB0B0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a typeface="ＭＳ Ｐゴシック" panose="020B0600070205080204" pitchFamily="34" charset="-128"/>
            </a:endParaRPr>
          </a:p>
        </p:txBody>
      </p:sp>
      <p:sp>
        <p:nvSpPr>
          <p:cNvPr id="237572" name="Slide Number Placeholder 3">
            <a:extLst>
              <a:ext uri="{FF2B5EF4-FFF2-40B4-BE49-F238E27FC236}">
                <a16:creationId xmlns:a16="http://schemas.microsoft.com/office/drawing/2014/main" id="{97AE7433-D8A5-41F7-8D5D-6FB717EFD9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5613" fontAlgn="base">
              <a:spcBef>
                <a:spcPct val="0"/>
              </a:spcBef>
              <a:spcAft>
                <a:spcPct val="0"/>
              </a:spcAft>
              <a:defRPr>
                <a:solidFill>
                  <a:schemeClr val="tx1"/>
                </a:solidFill>
                <a:latin typeface="Calibri" panose="020F0502020204030204" pitchFamily="34" charset="0"/>
              </a:defRPr>
            </a:lvl6pPr>
            <a:lvl7pPr marL="2971800" indent="-228600" defTabSz="455613" fontAlgn="base">
              <a:spcBef>
                <a:spcPct val="0"/>
              </a:spcBef>
              <a:spcAft>
                <a:spcPct val="0"/>
              </a:spcAft>
              <a:defRPr>
                <a:solidFill>
                  <a:schemeClr val="tx1"/>
                </a:solidFill>
                <a:latin typeface="Calibri" panose="020F0502020204030204" pitchFamily="34" charset="0"/>
              </a:defRPr>
            </a:lvl7pPr>
            <a:lvl8pPr marL="3429000" indent="-228600" defTabSz="455613" fontAlgn="base">
              <a:spcBef>
                <a:spcPct val="0"/>
              </a:spcBef>
              <a:spcAft>
                <a:spcPct val="0"/>
              </a:spcAft>
              <a:defRPr>
                <a:solidFill>
                  <a:schemeClr val="tx1"/>
                </a:solidFill>
                <a:latin typeface="Calibri" panose="020F0502020204030204" pitchFamily="34" charset="0"/>
              </a:defRPr>
            </a:lvl8pPr>
            <a:lvl9pPr marL="3886200" indent="-228600" defTabSz="455613" fontAlgn="base">
              <a:spcBef>
                <a:spcPct val="0"/>
              </a:spcBef>
              <a:spcAft>
                <a:spcPct val="0"/>
              </a:spcAft>
              <a:defRPr>
                <a:solidFill>
                  <a:schemeClr val="tx1"/>
                </a:solidFill>
                <a:latin typeface="Calibri" panose="020F0502020204030204" pitchFamily="34" charset="0"/>
              </a:defRPr>
            </a:lvl9pPr>
          </a:lstStyle>
          <a:p>
            <a:fld id="{DE7D7806-EC96-4BC5-80CD-CDF66FF0416E}" type="slidenum">
              <a:rPr lang="en-US" altLang="en-US">
                <a:latin typeface="Arial" panose="020B0604020202020204" pitchFamily="34" charset="0"/>
                <a:ea typeface="ＭＳ Ｐゴシック" panose="020B0600070205080204" pitchFamily="34" charset="-128"/>
              </a:rPr>
              <a:pPr/>
              <a:t>25</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remove</a:t>
            </a:r>
          </a:p>
        </p:txBody>
      </p:sp>
      <p:sp>
        <p:nvSpPr>
          <p:cNvPr id="4" name="Slide Number Placeholder 3"/>
          <p:cNvSpPr>
            <a:spLocks noGrp="1"/>
          </p:cNvSpPr>
          <p:nvPr>
            <p:ph type="sldNum" sz="quarter" idx="5"/>
          </p:nvPr>
        </p:nvSpPr>
        <p:spPr/>
        <p:txBody>
          <a:bodyPr/>
          <a:lstStyle/>
          <a:p>
            <a:fld id="{11459F93-6C4E-4E63-AEC2-38B26919E9F8}" type="slidenum">
              <a:rPr lang="en-US" smtClean="0"/>
              <a:t>27</a:t>
            </a:fld>
            <a:endParaRPr lang="en-US"/>
          </a:p>
        </p:txBody>
      </p:sp>
    </p:spTree>
    <p:extLst>
      <p:ext uri="{BB962C8B-B14F-4D97-AF65-F5344CB8AC3E}">
        <p14:creationId xmlns:p14="http://schemas.microsoft.com/office/powerpoint/2010/main" val="788842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of zero to 1000+ first 9 months, then has plateaued. The rate is more important. </a:t>
            </a:r>
          </a:p>
        </p:txBody>
      </p:sp>
      <p:sp>
        <p:nvSpPr>
          <p:cNvPr id="4" name="Slide Number Placeholder 3"/>
          <p:cNvSpPr>
            <a:spLocks noGrp="1"/>
          </p:cNvSpPr>
          <p:nvPr>
            <p:ph type="sldNum" sz="quarter" idx="5"/>
          </p:nvPr>
        </p:nvSpPr>
        <p:spPr/>
        <p:txBody>
          <a:bodyPr/>
          <a:lstStyle/>
          <a:p>
            <a:fld id="{11459F93-6C4E-4E63-AEC2-38B26919E9F8}" type="slidenum">
              <a:rPr lang="en-US" smtClean="0"/>
              <a:t>28</a:t>
            </a:fld>
            <a:endParaRPr lang="en-US"/>
          </a:p>
        </p:txBody>
      </p:sp>
    </p:spTree>
    <p:extLst>
      <p:ext uri="{BB962C8B-B14F-4D97-AF65-F5344CB8AC3E}">
        <p14:creationId xmlns:p14="http://schemas.microsoft.com/office/powerpoint/2010/main" val="804792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59F93-6C4E-4E63-AEC2-38B26919E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583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Souix</a:t>
            </a:r>
            <a:r>
              <a:rPr lang="en-US">
                <a:ea typeface="Calibri"/>
                <a:cs typeface="Calibri"/>
              </a:rPr>
              <a:t> Falls before 2020? Graph show the growth YoY, rather than 3 slides. CCGS being the additions in the end.</a:t>
            </a:r>
          </a:p>
        </p:txBody>
      </p:sp>
      <p:sp>
        <p:nvSpPr>
          <p:cNvPr id="4" name="Slide Number Placeholder 3"/>
          <p:cNvSpPr>
            <a:spLocks noGrp="1"/>
          </p:cNvSpPr>
          <p:nvPr>
            <p:ph type="sldNum" sz="quarter" idx="5"/>
          </p:nvPr>
        </p:nvSpPr>
        <p:spPr/>
        <p:txBody>
          <a:bodyPr/>
          <a:lstStyle/>
          <a:p>
            <a:fld id="{11459F93-6C4E-4E63-AEC2-38B26919E9F8}" type="slidenum">
              <a:rPr lang="en-US" smtClean="0"/>
              <a:t>34</a:t>
            </a:fld>
            <a:endParaRPr lang="en-US"/>
          </a:p>
        </p:txBody>
      </p:sp>
    </p:spTree>
    <p:extLst>
      <p:ext uri="{BB962C8B-B14F-4D97-AF65-F5344CB8AC3E}">
        <p14:creationId xmlns:p14="http://schemas.microsoft.com/office/powerpoint/2010/main" val="353665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1459F93-6C4E-4E63-AEC2-38B26919E9F8}" type="slidenum">
              <a:rPr lang="en-US" smtClean="0"/>
              <a:t>35</a:t>
            </a:fld>
            <a:endParaRPr lang="en-US"/>
          </a:p>
        </p:txBody>
      </p:sp>
    </p:spTree>
    <p:extLst>
      <p:ext uri="{BB962C8B-B14F-4D97-AF65-F5344CB8AC3E}">
        <p14:creationId xmlns:p14="http://schemas.microsoft.com/office/powerpoint/2010/main" val="3070824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46BC-E616-459D-ADE4-4CDFFEE34B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15D363-EE77-4072-870E-68168792C1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CD70A7D-9AAF-8C4F-AF3D-6830714DE224}"/>
              </a:ext>
            </a:extLst>
          </p:cNvPr>
          <p:cNvSpPr/>
          <p:nvPr userDrawn="1"/>
        </p:nvSpPr>
        <p:spPr>
          <a:xfrm>
            <a:off x="0" y="6140685"/>
            <a:ext cx="12192000"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12" name="Picture 11" descr="3. VA-PRIMARY-HORIZONTAL-WHITE-VECTOR2.png">
            <a:extLst>
              <a:ext uri="{FF2B5EF4-FFF2-40B4-BE49-F238E27FC236}">
                <a16:creationId xmlns:a16="http://schemas.microsoft.com/office/drawing/2014/main" id="{EF21AF46-2F8B-46BC-BCE1-1A85C1D8DE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44537" y="6318169"/>
            <a:ext cx="2006557" cy="441486"/>
          </a:xfrm>
          <a:prstGeom prst="rect">
            <a:avLst/>
          </a:prstGeom>
        </p:spPr>
      </p:pic>
      <p:pic>
        <p:nvPicPr>
          <p:cNvPr id="13" name="Picture 2" descr="C:\Users\vacoGrovem\AppData\Local\Microsoft\Windows\Temporary Internet Files\Content.Outlook\83QVOJUE\CHOOSE-VA-rev.png">
            <a:extLst>
              <a:ext uri="{FF2B5EF4-FFF2-40B4-BE49-F238E27FC236}">
                <a16:creationId xmlns:a16="http://schemas.microsoft.com/office/drawing/2014/main" id="{30F5F7A1-6E99-40DD-AA84-4A0666DE4CD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48941" y="6176963"/>
            <a:ext cx="2121400" cy="56127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a:extLst>
              <a:ext uri="{FF2B5EF4-FFF2-40B4-BE49-F238E27FC236}">
                <a16:creationId xmlns:a16="http://schemas.microsoft.com/office/drawing/2014/main" id="{442DF6A4-F042-45CF-826F-76D1D1F9690E}"/>
              </a:ext>
            </a:extLst>
          </p:cNvPr>
          <p:cNvSpPr txBox="1">
            <a:spLocks/>
          </p:cNvSpPr>
          <p:nvPr userDrawn="1"/>
        </p:nvSpPr>
        <p:spPr>
          <a:xfrm>
            <a:off x="9256363" y="645048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4910A95-6D3E-40F4-AD1F-88B55FDFA952}" type="slidenum">
              <a:rPr lang="en-US" sz="1200" b="1" smtClean="0">
                <a:solidFill>
                  <a:schemeClr val="bg1"/>
                </a:solidFill>
              </a:rPr>
              <a:pPr algn="r"/>
              <a:t>‹#›</a:t>
            </a:fld>
            <a:endParaRPr lang="en-US" sz="1200" b="1">
              <a:solidFill>
                <a:schemeClr val="bg1"/>
              </a:solidFill>
            </a:endParaRPr>
          </a:p>
        </p:txBody>
      </p:sp>
      <p:pic>
        <p:nvPicPr>
          <p:cNvPr id="9" name="Picture 8" descr="Graphical user interface&#10;&#10;Description automatically generated">
            <a:extLst>
              <a:ext uri="{FF2B5EF4-FFF2-40B4-BE49-F238E27FC236}">
                <a16:creationId xmlns:a16="http://schemas.microsoft.com/office/drawing/2014/main" id="{2D560F1F-9789-45A2-A4EC-6A567ADCCB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81885" y="6262956"/>
            <a:ext cx="1917171" cy="551912"/>
          </a:xfrm>
          <a:prstGeom prst="rect">
            <a:avLst/>
          </a:prstGeom>
        </p:spPr>
      </p:pic>
    </p:spTree>
    <p:extLst>
      <p:ext uri="{BB962C8B-B14F-4D97-AF65-F5344CB8AC3E}">
        <p14:creationId xmlns:p14="http://schemas.microsoft.com/office/powerpoint/2010/main" val="215120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BE86-00F6-4D28-91A0-4B04108B21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04E251-74A4-4420-B9B4-DA1542FD48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5898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B0D261-E5FF-4180-942B-0BD43EA27B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BC3C68-9C8B-45B8-8399-67D0AA29C4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632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1" name="Rectangle 30"/>
          <p:cNvSpPr/>
          <p:nvPr userDrawn="1"/>
        </p:nvSpPr>
        <p:spPr>
          <a:xfrm>
            <a:off x="0" y="1721208"/>
            <a:ext cx="12192000" cy="4245313"/>
          </a:xfrm>
          <a:prstGeom prst="rect">
            <a:avLst/>
          </a:prstGeom>
          <a:solidFill>
            <a:schemeClr val="bg1">
              <a:lumMod val="95000"/>
            </a:schemeClr>
          </a:solidFill>
          <a:ln w="38100"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
          <p:cNvSpPr/>
          <p:nvPr userDrawn="1"/>
        </p:nvSpPr>
        <p:spPr>
          <a:xfrm>
            <a:off x="6728555" y="-13449"/>
            <a:ext cx="5376778" cy="6871447"/>
          </a:xfrm>
          <a:custGeom>
            <a:avLst/>
            <a:gdLst>
              <a:gd name="connsiteX0" fmla="*/ 0 w 1816773"/>
              <a:gd name="connsiteY0" fmla="*/ 0 h 6858000"/>
              <a:gd name="connsiteX1" fmla="*/ 1816773 w 1816773"/>
              <a:gd name="connsiteY1" fmla="*/ 0 h 6858000"/>
              <a:gd name="connsiteX2" fmla="*/ 1816773 w 1816773"/>
              <a:gd name="connsiteY2" fmla="*/ 6858000 h 6858000"/>
              <a:gd name="connsiteX3" fmla="*/ 0 w 1816773"/>
              <a:gd name="connsiteY3" fmla="*/ 6858000 h 6858000"/>
              <a:gd name="connsiteX4" fmla="*/ 0 w 1816773"/>
              <a:gd name="connsiteY4" fmla="*/ 0 h 6858000"/>
              <a:gd name="connsiteX0" fmla="*/ 0 w 5662631"/>
              <a:gd name="connsiteY0" fmla="*/ 0 h 6871447"/>
              <a:gd name="connsiteX1" fmla="*/ 5662631 w 5662631"/>
              <a:gd name="connsiteY1" fmla="*/ 13447 h 6871447"/>
              <a:gd name="connsiteX2" fmla="*/ 5662631 w 5662631"/>
              <a:gd name="connsiteY2" fmla="*/ 6871447 h 6871447"/>
              <a:gd name="connsiteX3" fmla="*/ 3845858 w 5662631"/>
              <a:gd name="connsiteY3" fmla="*/ 6871447 h 6871447"/>
              <a:gd name="connsiteX4" fmla="*/ 0 w 5662631"/>
              <a:gd name="connsiteY4" fmla="*/ 0 h 6871447"/>
              <a:gd name="connsiteX0" fmla="*/ 0 w 5662631"/>
              <a:gd name="connsiteY0" fmla="*/ 0 h 6871447"/>
              <a:gd name="connsiteX1" fmla="*/ 5662631 w 5662631"/>
              <a:gd name="connsiteY1" fmla="*/ 13447 h 6871447"/>
              <a:gd name="connsiteX2" fmla="*/ 5662631 w 5662631"/>
              <a:gd name="connsiteY2" fmla="*/ 6871447 h 6871447"/>
              <a:gd name="connsiteX3" fmla="*/ 2689806 w 5662631"/>
              <a:gd name="connsiteY3" fmla="*/ 6871447 h 6871447"/>
              <a:gd name="connsiteX4" fmla="*/ 0 w 5662631"/>
              <a:gd name="connsiteY4" fmla="*/ 0 h 6871447"/>
              <a:gd name="connsiteX0" fmla="*/ 0 w 5662631"/>
              <a:gd name="connsiteY0" fmla="*/ 0 h 6871447"/>
              <a:gd name="connsiteX1" fmla="*/ 5662631 w 5662631"/>
              <a:gd name="connsiteY1" fmla="*/ 13447 h 6871447"/>
              <a:gd name="connsiteX2" fmla="*/ 5662631 w 5662631"/>
              <a:gd name="connsiteY2" fmla="*/ 6871447 h 6871447"/>
              <a:gd name="connsiteX3" fmla="*/ 2184321 w 5662631"/>
              <a:gd name="connsiteY3" fmla="*/ 6871447 h 6871447"/>
              <a:gd name="connsiteX4" fmla="*/ 0 w 5662631"/>
              <a:gd name="connsiteY4" fmla="*/ 0 h 6871447"/>
              <a:gd name="connsiteX0" fmla="*/ 0 w 5518207"/>
              <a:gd name="connsiteY0" fmla="*/ 0 h 6871447"/>
              <a:gd name="connsiteX1" fmla="*/ 5518207 w 5518207"/>
              <a:gd name="connsiteY1" fmla="*/ 13447 h 6871447"/>
              <a:gd name="connsiteX2" fmla="*/ 5518207 w 5518207"/>
              <a:gd name="connsiteY2" fmla="*/ 6871447 h 6871447"/>
              <a:gd name="connsiteX3" fmla="*/ 2039897 w 5518207"/>
              <a:gd name="connsiteY3" fmla="*/ 6871447 h 6871447"/>
              <a:gd name="connsiteX4" fmla="*/ 0 w 5518207"/>
              <a:gd name="connsiteY4" fmla="*/ 0 h 687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207" h="6871447">
                <a:moveTo>
                  <a:pt x="0" y="0"/>
                </a:moveTo>
                <a:lnTo>
                  <a:pt x="5518207" y="13447"/>
                </a:lnTo>
                <a:lnTo>
                  <a:pt x="5518207" y="6871447"/>
                </a:lnTo>
                <a:lnTo>
                  <a:pt x="2039897" y="6871447"/>
                </a:lnTo>
                <a:lnTo>
                  <a:pt x="0" y="0"/>
                </a:lnTo>
                <a:close/>
              </a:path>
            </a:pathLst>
          </a:cu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815222" y="-13448"/>
            <a:ext cx="5376778" cy="6871447"/>
          </a:xfrm>
          <a:custGeom>
            <a:avLst/>
            <a:gdLst>
              <a:gd name="connsiteX0" fmla="*/ 0 w 1816773"/>
              <a:gd name="connsiteY0" fmla="*/ 0 h 6858000"/>
              <a:gd name="connsiteX1" fmla="*/ 1816773 w 1816773"/>
              <a:gd name="connsiteY1" fmla="*/ 0 h 6858000"/>
              <a:gd name="connsiteX2" fmla="*/ 1816773 w 1816773"/>
              <a:gd name="connsiteY2" fmla="*/ 6858000 h 6858000"/>
              <a:gd name="connsiteX3" fmla="*/ 0 w 1816773"/>
              <a:gd name="connsiteY3" fmla="*/ 6858000 h 6858000"/>
              <a:gd name="connsiteX4" fmla="*/ 0 w 1816773"/>
              <a:gd name="connsiteY4" fmla="*/ 0 h 6858000"/>
              <a:gd name="connsiteX0" fmla="*/ 0 w 5662631"/>
              <a:gd name="connsiteY0" fmla="*/ 0 h 6871447"/>
              <a:gd name="connsiteX1" fmla="*/ 5662631 w 5662631"/>
              <a:gd name="connsiteY1" fmla="*/ 13447 h 6871447"/>
              <a:gd name="connsiteX2" fmla="*/ 5662631 w 5662631"/>
              <a:gd name="connsiteY2" fmla="*/ 6871447 h 6871447"/>
              <a:gd name="connsiteX3" fmla="*/ 3845858 w 5662631"/>
              <a:gd name="connsiteY3" fmla="*/ 6871447 h 6871447"/>
              <a:gd name="connsiteX4" fmla="*/ 0 w 5662631"/>
              <a:gd name="connsiteY4" fmla="*/ 0 h 6871447"/>
              <a:gd name="connsiteX0" fmla="*/ 0 w 5662631"/>
              <a:gd name="connsiteY0" fmla="*/ 0 h 6871447"/>
              <a:gd name="connsiteX1" fmla="*/ 5662631 w 5662631"/>
              <a:gd name="connsiteY1" fmla="*/ 13447 h 6871447"/>
              <a:gd name="connsiteX2" fmla="*/ 5662631 w 5662631"/>
              <a:gd name="connsiteY2" fmla="*/ 6871447 h 6871447"/>
              <a:gd name="connsiteX3" fmla="*/ 2689806 w 5662631"/>
              <a:gd name="connsiteY3" fmla="*/ 6871447 h 6871447"/>
              <a:gd name="connsiteX4" fmla="*/ 0 w 5662631"/>
              <a:gd name="connsiteY4" fmla="*/ 0 h 6871447"/>
              <a:gd name="connsiteX0" fmla="*/ 0 w 5662631"/>
              <a:gd name="connsiteY0" fmla="*/ 0 h 6871447"/>
              <a:gd name="connsiteX1" fmla="*/ 5662631 w 5662631"/>
              <a:gd name="connsiteY1" fmla="*/ 13447 h 6871447"/>
              <a:gd name="connsiteX2" fmla="*/ 5662631 w 5662631"/>
              <a:gd name="connsiteY2" fmla="*/ 6871447 h 6871447"/>
              <a:gd name="connsiteX3" fmla="*/ 2184321 w 5662631"/>
              <a:gd name="connsiteY3" fmla="*/ 6871447 h 6871447"/>
              <a:gd name="connsiteX4" fmla="*/ 0 w 5662631"/>
              <a:gd name="connsiteY4" fmla="*/ 0 h 6871447"/>
              <a:gd name="connsiteX0" fmla="*/ 0 w 5518207"/>
              <a:gd name="connsiteY0" fmla="*/ 0 h 6871447"/>
              <a:gd name="connsiteX1" fmla="*/ 5518207 w 5518207"/>
              <a:gd name="connsiteY1" fmla="*/ 13447 h 6871447"/>
              <a:gd name="connsiteX2" fmla="*/ 5518207 w 5518207"/>
              <a:gd name="connsiteY2" fmla="*/ 6871447 h 6871447"/>
              <a:gd name="connsiteX3" fmla="*/ 2039897 w 5518207"/>
              <a:gd name="connsiteY3" fmla="*/ 6871447 h 6871447"/>
              <a:gd name="connsiteX4" fmla="*/ 0 w 5518207"/>
              <a:gd name="connsiteY4" fmla="*/ 0 h 687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207" h="6871447">
                <a:moveTo>
                  <a:pt x="0" y="0"/>
                </a:moveTo>
                <a:lnTo>
                  <a:pt x="5518207" y="13447"/>
                </a:lnTo>
                <a:lnTo>
                  <a:pt x="5518207" y="6871447"/>
                </a:lnTo>
                <a:lnTo>
                  <a:pt x="2039897" y="6871447"/>
                </a:lnTo>
                <a:lnTo>
                  <a:pt x="0" y="0"/>
                </a:lnTo>
                <a:close/>
              </a:path>
            </a:pathLst>
          </a:custGeom>
          <a:solidFill>
            <a:srgbClr val="008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p:cNvSpPr>
            <a:spLocks noGrp="1"/>
          </p:cNvSpPr>
          <p:nvPr userDrawn="1">
            <p:ph type="pic" sz="quarter" idx="10" hasCustomPrompt="1"/>
          </p:nvPr>
        </p:nvSpPr>
        <p:spPr>
          <a:xfrm>
            <a:off x="6949440" y="-12700"/>
            <a:ext cx="5242560" cy="6870700"/>
          </a:xfrm>
          <a:custGeom>
            <a:avLst/>
            <a:gdLst>
              <a:gd name="connsiteX0" fmla="*/ 0 w 5791200"/>
              <a:gd name="connsiteY0" fmla="*/ 0 h 6870700"/>
              <a:gd name="connsiteX1" fmla="*/ 5791200 w 5791200"/>
              <a:gd name="connsiteY1" fmla="*/ 0 h 6870700"/>
              <a:gd name="connsiteX2" fmla="*/ 5791200 w 5791200"/>
              <a:gd name="connsiteY2" fmla="*/ 6870700 h 6870700"/>
              <a:gd name="connsiteX3" fmla="*/ 0 w 5791200"/>
              <a:gd name="connsiteY3" fmla="*/ 6870700 h 6870700"/>
              <a:gd name="connsiteX4" fmla="*/ 0 w 5791200"/>
              <a:gd name="connsiteY4" fmla="*/ 0 h 6870700"/>
              <a:gd name="connsiteX0" fmla="*/ 0 w 5791200"/>
              <a:gd name="connsiteY0" fmla="*/ 0 h 6870700"/>
              <a:gd name="connsiteX1" fmla="*/ 5791200 w 5791200"/>
              <a:gd name="connsiteY1" fmla="*/ 0 h 6870700"/>
              <a:gd name="connsiteX2" fmla="*/ 5791200 w 5791200"/>
              <a:gd name="connsiteY2" fmla="*/ 6870700 h 6870700"/>
              <a:gd name="connsiteX3" fmla="*/ 4047565 w 5791200"/>
              <a:gd name="connsiteY3" fmla="*/ 6870700 h 6870700"/>
              <a:gd name="connsiteX4" fmla="*/ 0 w 5791200"/>
              <a:gd name="connsiteY4" fmla="*/ 0 h 6870700"/>
              <a:gd name="connsiteX0" fmla="*/ 0 w 5791200"/>
              <a:gd name="connsiteY0" fmla="*/ 0 h 6870700"/>
              <a:gd name="connsiteX1" fmla="*/ 5791200 w 5791200"/>
              <a:gd name="connsiteY1" fmla="*/ 0 h 6870700"/>
              <a:gd name="connsiteX2" fmla="*/ 5791200 w 5791200"/>
              <a:gd name="connsiteY2" fmla="*/ 6870700 h 6870700"/>
              <a:gd name="connsiteX3" fmla="*/ 2840557 w 5791200"/>
              <a:gd name="connsiteY3" fmla="*/ 6870700 h 6870700"/>
              <a:gd name="connsiteX4" fmla="*/ 0 w 5791200"/>
              <a:gd name="connsiteY4" fmla="*/ 0 h 6870700"/>
              <a:gd name="connsiteX0" fmla="*/ 0 w 5242560"/>
              <a:gd name="connsiteY0" fmla="*/ 0 h 6888988"/>
              <a:gd name="connsiteX1" fmla="*/ 5242560 w 5242560"/>
              <a:gd name="connsiteY1" fmla="*/ 18288 h 6888988"/>
              <a:gd name="connsiteX2" fmla="*/ 5242560 w 5242560"/>
              <a:gd name="connsiteY2" fmla="*/ 6888988 h 6888988"/>
              <a:gd name="connsiteX3" fmla="*/ 2291917 w 5242560"/>
              <a:gd name="connsiteY3" fmla="*/ 6888988 h 6888988"/>
              <a:gd name="connsiteX4" fmla="*/ 0 w 5242560"/>
              <a:gd name="connsiteY4" fmla="*/ 0 h 6888988"/>
              <a:gd name="connsiteX0" fmla="*/ 0 w 5242560"/>
              <a:gd name="connsiteY0" fmla="*/ 0 h 6888988"/>
              <a:gd name="connsiteX1" fmla="*/ 5242560 w 5242560"/>
              <a:gd name="connsiteY1" fmla="*/ 18288 h 6888988"/>
              <a:gd name="connsiteX2" fmla="*/ 5242560 w 5242560"/>
              <a:gd name="connsiteY2" fmla="*/ 6888988 h 6888988"/>
              <a:gd name="connsiteX3" fmla="*/ 1816429 w 5242560"/>
              <a:gd name="connsiteY3" fmla="*/ 6888988 h 6888988"/>
              <a:gd name="connsiteX4" fmla="*/ 0 w 5242560"/>
              <a:gd name="connsiteY4" fmla="*/ 0 h 6888988"/>
              <a:gd name="connsiteX0" fmla="*/ 0 w 5242560"/>
              <a:gd name="connsiteY0" fmla="*/ 0 h 6870700"/>
              <a:gd name="connsiteX1" fmla="*/ 5242560 w 5242560"/>
              <a:gd name="connsiteY1" fmla="*/ 0 h 6870700"/>
              <a:gd name="connsiteX2" fmla="*/ 5242560 w 5242560"/>
              <a:gd name="connsiteY2" fmla="*/ 6870700 h 6870700"/>
              <a:gd name="connsiteX3" fmla="*/ 1816429 w 5242560"/>
              <a:gd name="connsiteY3" fmla="*/ 6870700 h 6870700"/>
              <a:gd name="connsiteX4" fmla="*/ 0 w 5242560"/>
              <a:gd name="connsiteY4" fmla="*/ 0 h 6870700"/>
              <a:gd name="connsiteX0" fmla="*/ 0 w 5242560"/>
              <a:gd name="connsiteY0" fmla="*/ 0 h 6870700"/>
              <a:gd name="connsiteX1" fmla="*/ 5242560 w 5242560"/>
              <a:gd name="connsiteY1" fmla="*/ 0 h 6870700"/>
              <a:gd name="connsiteX2" fmla="*/ 5242560 w 5242560"/>
              <a:gd name="connsiteY2" fmla="*/ 6870700 h 6870700"/>
              <a:gd name="connsiteX3" fmla="*/ 2029789 w 5242560"/>
              <a:gd name="connsiteY3" fmla="*/ 6870700 h 6870700"/>
              <a:gd name="connsiteX4" fmla="*/ 0 w 524256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2560" h="6870700">
                <a:moveTo>
                  <a:pt x="0" y="0"/>
                </a:moveTo>
                <a:lnTo>
                  <a:pt x="5242560" y="0"/>
                </a:lnTo>
                <a:lnTo>
                  <a:pt x="5242560" y="6870700"/>
                </a:lnTo>
                <a:lnTo>
                  <a:pt x="2029789" y="6870700"/>
                </a:lnTo>
                <a:lnTo>
                  <a:pt x="0" y="0"/>
                </a:lnTo>
                <a:close/>
              </a:path>
            </a:pathLst>
          </a:custGeom>
          <a:ln>
            <a:noFill/>
          </a:ln>
        </p:spPr>
        <p:txBody>
          <a:bodyPr anchor="t"/>
          <a:lstStyle>
            <a:lvl1pPr marL="0" indent="0" algn="ctr">
              <a:buNone/>
              <a:defRPr/>
            </a:lvl1pPr>
          </a:lstStyle>
          <a:p>
            <a:r>
              <a:rPr lang="en-US"/>
              <a:t>Drag to insert Picture</a:t>
            </a:r>
          </a:p>
        </p:txBody>
      </p:sp>
      <p:sp>
        <p:nvSpPr>
          <p:cNvPr id="7" name="Title 6"/>
          <p:cNvSpPr>
            <a:spLocks noGrp="1"/>
          </p:cNvSpPr>
          <p:nvPr userDrawn="1">
            <p:ph type="title"/>
          </p:nvPr>
        </p:nvSpPr>
        <p:spPr>
          <a:xfrm>
            <a:off x="469803" y="2124621"/>
            <a:ext cx="7442297" cy="2220408"/>
          </a:xfrm>
          <a:custGeom>
            <a:avLst/>
            <a:gdLst>
              <a:gd name="connsiteX0" fmla="*/ 0 w 8001844"/>
              <a:gd name="connsiteY0" fmla="*/ 0 h 1851734"/>
              <a:gd name="connsiteX1" fmla="*/ 8001844 w 8001844"/>
              <a:gd name="connsiteY1" fmla="*/ 0 h 1851734"/>
              <a:gd name="connsiteX2" fmla="*/ 8001844 w 8001844"/>
              <a:gd name="connsiteY2" fmla="*/ 1851734 h 1851734"/>
              <a:gd name="connsiteX3" fmla="*/ 0 w 8001844"/>
              <a:gd name="connsiteY3" fmla="*/ 1851734 h 1851734"/>
              <a:gd name="connsiteX4" fmla="*/ 0 w 8001844"/>
              <a:gd name="connsiteY4" fmla="*/ 0 h 1851734"/>
              <a:gd name="connsiteX0" fmla="*/ 0 w 8001844"/>
              <a:gd name="connsiteY0" fmla="*/ 0 h 1851734"/>
              <a:gd name="connsiteX1" fmla="*/ 6939526 w 8001844"/>
              <a:gd name="connsiteY1" fmla="*/ 0 h 1851734"/>
              <a:gd name="connsiteX2" fmla="*/ 8001844 w 8001844"/>
              <a:gd name="connsiteY2" fmla="*/ 1851734 h 1851734"/>
              <a:gd name="connsiteX3" fmla="*/ 0 w 8001844"/>
              <a:gd name="connsiteY3" fmla="*/ 1851734 h 1851734"/>
              <a:gd name="connsiteX4" fmla="*/ 0 w 8001844"/>
              <a:gd name="connsiteY4" fmla="*/ 0 h 1851734"/>
              <a:gd name="connsiteX0" fmla="*/ 0 w 8001844"/>
              <a:gd name="connsiteY0" fmla="*/ 0 h 1851734"/>
              <a:gd name="connsiteX1" fmla="*/ 7139417 w 8001844"/>
              <a:gd name="connsiteY1" fmla="*/ 18288 h 1851734"/>
              <a:gd name="connsiteX2" fmla="*/ 8001844 w 8001844"/>
              <a:gd name="connsiteY2" fmla="*/ 1851734 h 1851734"/>
              <a:gd name="connsiteX3" fmla="*/ 0 w 8001844"/>
              <a:gd name="connsiteY3" fmla="*/ 1851734 h 1851734"/>
              <a:gd name="connsiteX4" fmla="*/ 0 w 8001844"/>
              <a:gd name="connsiteY4" fmla="*/ 0 h 1851734"/>
              <a:gd name="connsiteX0" fmla="*/ 0 w 8161757"/>
              <a:gd name="connsiteY0" fmla="*/ 0 h 1866985"/>
              <a:gd name="connsiteX1" fmla="*/ 7139417 w 8161757"/>
              <a:gd name="connsiteY1" fmla="*/ 18288 h 1866985"/>
              <a:gd name="connsiteX2" fmla="*/ 8161757 w 8161757"/>
              <a:gd name="connsiteY2" fmla="*/ 1866985 h 1866985"/>
              <a:gd name="connsiteX3" fmla="*/ 0 w 8161757"/>
              <a:gd name="connsiteY3" fmla="*/ 1851734 h 1866985"/>
              <a:gd name="connsiteX4" fmla="*/ 0 w 8161757"/>
              <a:gd name="connsiteY4" fmla="*/ 0 h 1866985"/>
              <a:gd name="connsiteX0" fmla="*/ 0 w 8161757"/>
              <a:gd name="connsiteY0" fmla="*/ 0 h 1851734"/>
              <a:gd name="connsiteX1" fmla="*/ 7139417 w 8161757"/>
              <a:gd name="connsiteY1" fmla="*/ 18288 h 1851734"/>
              <a:gd name="connsiteX2" fmla="*/ 8161757 w 8161757"/>
              <a:gd name="connsiteY2" fmla="*/ 1851734 h 1851734"/>
              <a:gd name="connsiteX3" fmla="*/ 0 w 8161757"/>
              <a:gd name="connsiteY3" fmla="*/ 1851734 h 1851734"/>
              <a:gd name="connsiteX4" fmla="*/ 0 w 8161757"/>
              <a:gd name="connsiteY4" fmla="*/ 0 h 1851734"/>
              <a:gd name="connsiteX0" fmla="*/ 0 w 8161757"/>
              <a:gd name="connsiteY0" fmla="*/ 0 h 1851734"/>
              <a:gd name="connsiteX1" fmla="*/ 7339308 w 8161757"/>
              <a:gd name="connsiteY1" fmla="*/ 18288 h 1851734"/>
              <a:gd name="connsiteX2" fmla="*/ 8161757 w 8161757"/>
              <a:gd name="connsiteY2" fmla="*/ 1851734 h 1851734"/>
              <a:gd name="connsiteX3" fmla="*/ 0 w 8161757"/>
              <a:gd name="connsiteY3" fmla="*/ 1851734 h 1851734"/>
              <a:gd name="connsiteX4" fmla="*/ 0 w 8161757"/>
              <a:gd name="connsiteY4" fmla="*/ 0 h 185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1757" h="1851734">
                <a:moveTo>
                  <a:pt x="0" y="0"/>
                </a:moveTo>
                <a:lnTo>
                  <a:pt x="7339308" y="18288"/>
                </a:lnTo>
                <a:lnTo>
                  <a:pt x="8161757" y="1851734"/>
                </a:lnTo>
                <a:lnTo>
                  <a:pt x="0" y="1851734"/>
                </a:lnTo>
                <a:lnTo>
                  <a:pt x="0" y="0"/>
                </a:lnTo>
                <a:close/>
              </a:path>
            </a:pathLst>
          </a:custGeom>
        </p:spPr>
        <p:txBody>
          <a:bodyPr anchor="b" anchorCtr="0">
            <a:normAutofit/>
          </a:bodyPr>
          <a:lstStyle>
            <a:lvl1pPr algn="l">
              <a:defRPr sz="4400">
                <a:solidFill>
                  <a:schemeClr val="tx2"/>
                </a:solidFill>
              </a:defRPr>
            </a:lvl1pPr>
          </a:lstStyle>
          <a:p>
            <a:r>
              <a:rPr lang="en-US"/>
              <a:t>Click to edit Master title style</a:t>
            </a:r>
          </a:p>
        </p:txBody>
      </p:sp>
      <p:sp>
        <p:nvSpPr>
          <p:cNvPr id="3" name="Subtitle 2"/>
          <p:cNvSpPr>
            <a:spLocks noGrp="1"/>
          </p:cNvSpPr>
          <p:nvPr userDrawn="1">
            <p:ph type="subTitle" idx="1"/>
          </p:nvPr>
        </p:nvSpPr>
        <p:spPr>
          <a:xfrm>
            <a:off x="469803" y="4590287"/>
            <a:ext cx="7442297" cy="928523"/>
          </a:xfrm>
          <a:prstGeom prst="rect">
            <a:avLst/>
          </a:prstGeo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a:extLst>
              <a:ext uri="{FF2B5EF4-FFF2-40B4-BE49-F238E27FC236}">
                <a16:creationId xmlns:a16="http://schemas.microsoft.com/office/drawing/2014/main" id="{A87CCC10-7BAF-5E46-B3EA-E65C7B3551EF}"/>
              </a:ext>
            </a:extLst>
          </p:cNvPr>
          <p:cNvSpPr/>
          <p:nvPr userDrawn="1"/>
        </p:nvSpPr>
        <p:spPr>
          <a:xfrm>
            <a:off x="0" y="6140685"/>
            <a:ext cx="12192000"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2" name="Rectangle 11">
            <a:extLst>
              <a:ext uri="{FF2B5EF4-FFF2-40B4-BE49-F238E27FC236}">
                <a16:creationId xmlns:a16="http://schemas.microsoft.com/office/drawing/2014/main" id="{087F0CF3-7067-4667-B77F-4DDFC625BEC8}"/>
              </a:ext>
            </a:extLst>
          </p:cNvPr>
          <p:cNvSpPr/>
          <p:nvPr userDrawn="1"/>
        </p:nvSpPr>
        <p:spPr>
          <a:xfrm>
            <a:off x="0" y="6140685"/>
            <a:ext cx="12192000"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17" name="Picture 16" descr="3. VA-PRIMARY-HORIZONTAL-WHITE-VECTOR2.png">
            <a:extLst>
              <a:ext uri="{FF2B5EF4-FFF2-40B4-BE49-F238E27FC236}">
                <a16:creationId xmlns:a16="http://schemas.microsoft.com/office/drawing/2014/main" id="{B1501B89-F1A1-4DEE-86BD-D509A695DB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44537" y="6318169"/>
            <a:ext cx="2006557" cy="441486"/>
          </a:xfrm>
          <a:prstGeom prst="rect">
            <a:avLst/>
          </a:prstGeom>
        </p:spPr>
      </p:pic>
      <p:pic>
        <p:nvPicPr>
          <p:cNvPr id="18" name="Picture 2" descr="C:\Users\vacoGrovem\AppData\Local\Microsoft\Windows\Temporary Internet Files\Content.Outlook\83QVOJUE\CHOOSE-VA-rev.png">
            <a:extLst>
              <a:ext uri="{FF2B5EF4-FFF2-40B4-BE49-F238E27FC236}">
                <a16:creationId xmlns:a16="http://schemas.microsoft.com/office/drawing/2014/main" id="{B6D7A99E-F281-4764-8767-D12F3D34B3BB}"/>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48941" y="6176963"/>
            <a:ext cx="2121400" cy="561272"/>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4">
            <a:extLst>
              <a:ext uri="{FF2B5EF4-FFF2-40B4-BE49-F238E27FC236}">
                <a16:creationId xmlns:a16="http://schemas.microsoft.com/office/drawing/2014/main" id="{8C90E31C-899E-4A68-B2A1-DD5AC17EC7F4}"/>
              </a:ext>
            </a:extLst>
          </p:cNvPr>
          <p:cNvSpPr txBox="1">
            <a:spLocks/>
          </p:cNvSpPr>
          <p:nvPr userDrawn="1"/>
        </p:nvSpPr>
        <p:spPr>
          <a:xfrm>
            <a:off x="9256363" y="645048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4910A95-6D3E-40F4-AD1F-88B55FDFA952}" type="slidenum">
              <a:rPr lang="en-US" sz="1200" b="1" smtClean="0">
                <a:solidFill>
                  <a:schemeClr val="bg1"/>
                </a:solidFill>
              </a:rPr>
              <a:pPr algn="r"/>
              <a:t>‹#›</a:t>
            </a:fld>
            <a:endParaRPr lang="en-US" sz="1200" b="1">
              <a:solidFill>
                <a:schemeClr val="bg1"/>
              </a:solidFill>
            </a:endParaRPr>
          </a:p>
        </p:txBody>
      </p:sp>
      <p:pic>
        <p:nvPicPr>
          <p:cNvPr id="14" name="Picture 13" descr="Graphical user interface&#10;&#10;Description automatically generated">
            <a:extLst>
              <a:ext uri="{FF2B5EF4-FFF2-40B4-BE49-F238E27FC236}">
                <a16:creationId xmlns:a16="http://schemas.microsoft.com/office/drawing/2014/main" id="{F700B199-3723-4E56-8576-7858F04B15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81885" y="6262956"/>
            <a:ext cx="1917171" cy="551912"/>
          </a:xfrm>
          <a:prstGeom prst="rect">
            <a:avLst/>
          </a:prstGeom>
        </p:spPr>
      </p:pic>
    </p:spTree>
    <p:extLst>
      <p:ext uri="{BB962C8B-B14F-4D97-AF65-F5344CB8AC3E}">
        <p14:creationId xmlns:p14="http://schemas.microsoft.com/office/powerpoint/2010/main" val="2825509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61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F0C9-A759-41CD-91B1-9887B3481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1BB956-B822-4E72-8D4C-5B8C855282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0284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9156-A1FC-4395-9597-CAA699952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BD3B5A-8A4B-40E5-8B1F-F56976278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50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D6D9-8ABD-4090-8B4A-5D10C810D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3FB9C1-97A0-4DFA-9223-7666D8311E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57489E-869D-456D-9DEC-9082751C08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23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D286-A344-4DBB-B816-33E1D7AD1A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DD18BC-A468-42A0-A2EF-441456B891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E7F55C-A6EB-4919-A8C4-194C143317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8D849A-2282-4C57-BDF6-2E9B8CD2A0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C1000-49B3-453B-90FF-0D9CCA7F5C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59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DFF2-C225-4FB6-A9B2-DA0049A0162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924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501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967E-C3F2-4454-8F71-46D7BD9579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B5D1FE-E08D-4C5B-A92D-E35D1DFCF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8237DA-B00A-4D6F-8D14-3ED4DEB9B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3265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82D9-BE56-48D2-A3EB-A81F43873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36A64A-CEE0-4EEC-8464-5D59FC6A5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F1636C-93A0-4FB2-88EC-8FA44D2C0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6032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689A21-520E-4B8D-A367-E3D1C636F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A5C1F8-0D6E-4F36-9884-8114E2FB31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4215F9F-DB96-4F0A-A46A-5BB27BF99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0E8EE-9EC6-4C31-B532-5D9EE84C9DFB}" type="slidenum">
              <a:rPr lang="en-US" smtClean="0"/>
              <a:t>‹#›</a:t>
            </a:fld>
            <a:endParaRPr lang="en-US"/>
          </a:p>
        </p:txBody>
      </p:sp>
      <p:sp>
        <p:nvSpPr>
          <p:cNvPr id="7" name="Rectangle 6">
            <a:extLst>
              <a:ext uri="{FF2B5EF4-FFF2-40B4-BE49-F238E27FC236}">
                <a16:creationId xmlns:a16="http://schemas.microsoft.com/office/drawing/2014/main" id="{49FDEA01-160A-C04B-8D07-DA4DF409AADD}"/>
              </a:ext>
            </a:extLst>
          </p:cNvPr>
          <p:cNvSpPr/>
          <p:nvPr userDrawn="1"/>
        </p:nvSpPr>
        <p:spPr>
          <a:xfrm>
            <a:off x="0" y="6191580"/>
            <a:ext cx="12192000" cy="731839"/>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13" name="Picture 12" descr="3. VA-PRIMARY-HORIZONTAL-WHITE-VECTOR2.png">
            <a:extLst>
              <a:ext uri="{FF2B5EF4-FFF2-40B4-BE49-F238E27FC236}">
                <a16:creationId xmlns:a16="http://schemas.microsoft.com/office/drawing/2014/main" id="{9687256C-0199-4A3F-BBBE-1BC7E71DEC62}"/>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844537" y="6318169"/>
            <a:ext cx="2006557" cy="441486"/>
          </a:xfrm>
          <a:prstGeom prst="rect">
            <a:avLst/>
          </a:prstGeom>
        </p:spPr>
      </p:pic>
      <p:pic>
        <p:nvPicPr>
          <p:cNvPr id="14" name="Picture 2" descr="C:\Users\vacoGrovem\AppData\Local\Microsoft\Windows\Temporary Internet Files\Content.Outlook\83QVOJUE\CHOOSE-VA-rev.png">
            <a:extLst>
              <a:ext uri="{FF2B5EF4-FFF2-40B4-BE49-F238E27FC236}">
                <a16:creationId xmlns:a16="http://schemas.microsoft.com/office/drawing/2014/main" id="{440EC956-2853-42D6-B46E-5BA173D1AF42}"/>
              </a:ext>
            </a:extLst>
          </p:cNvPr>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348941" y="6176963"/>
            <a:ext cx="2121400" cy="56127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a:extLst>
              <a:ext uri="{FF2B5EF4-FFF2-40B4-BE49-F238E27FC236}">
                <a16:creationId xmlns:a16="http://schemas.microsoft.com/office/drawing/2014/main" id="{27807A02-CD43-4882-B65A-6BA882F78DB4}"/>
              </a:ext>
            </a:extLst>
          </p:cNvPr>
          <p:cNvSpPr txBox="1">
            <a:spLocks/>
          </p:cNvSpPr>
          <p:nvPr userDrawn="1"/>
        </p:nvSpPr>
        <p:spPr>
          <a:xfrm>
            <a:off x="9256363" y="645048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4910A95-6D3E-40F4-AD1F-88B55FDFA952}" type="slidenum">
              <a:rPr lang="en-US" sz="1200" b="1" smtClean="0">
                <a:solidFill>
                  <a:schemeClr val="bg1"/>
                </a:solidFill>
              </a:rPr>
              <a:pPr algn="r"/>
              <a:t>‹#›</a:t>
            </a:fld>
            <a:endParaRPr lang="en-US" sz="1200" b="1">
              <a:solidFill>
                <a:schemeClr val="bg1"/>
              </a:solidFill>
            </a:endParaRPr>
          </a:p>
        </p:txBody>
      </p:sp>
      <p:pic>
        <p:nvPicPr>
          <p:cNvPr id="5" name="Picture 4" descr="Graphical user interface&#10;&#10;Description automatically generated">
            <a:extLst>
              <a:ext uri="{FF2B5EF4-FFF2-40B4-BE49-F238E27FC236}">
                <a16:creationId xmlns:a16="http://schemas.microsoft.com/office/drawing/2014/main" id="{DE5EF5C2-4D75-4878-94C4-F4CDF470CD8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581885" y="6262956"/>
            <a:ext cx="1917171" cy="551912"/>
          </a:xfrm>
          <a:prstGeom prst="rect">
            <a:avLst/>
          </a:prstGeom>
        </p:spPr>
      </p:pic>
    </p:spTree>
    <p:extLst>
      <p:ext uri="{BB962C8B-B14F-4D97-AF65-F5344CB8AC3E}">
        <p14:creationId xmlns:p14="http://schemas.microsoft.com/office/powerpoint/2010/main" val="25048494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7FE4E4B2_3761709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doi.org/10.1007/978-3-030-75377-1_20" TargetMode="External"/></Relationships>
</file>

<file path=ppt/slides/_rels/slide28.xml.rels><?xml version="1.0" encoding="UTF-8" standalone="yes"?>
<Relationships xmlns="http://schemas.openxmlformats.org/package/2006/relationships"><Relationship Id="rId3" Type="http://schemas.microsoft.com/office/2018/10/relationships/comments" Target="../comments/modernComment_668_93E1A58E.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microsoft.com/office/2018/10/relationships/comments" Target="../comments/modernComment_7FE4E4AB_203CD504.xml"/><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notesSlide" Target="../notesSlides/notesSlide7.xml"/><Relationship Id="rId16" Type="http://schemas.openxmlformats.org/officeDocument/2006/relationships/image" Target="../media/image40.sv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microsoft.com/office/2007/relationships/hdphoto" Target="../media/hdphoto1.wdp"/><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6.png"/><Relationship Id="rId9" Type="http://schemas.openxmlformats.org/officeDocument/2006/relationships/image" Target="../media/image33.png"/><Relationship Id="rId14" Type="http://schemas.openxmlformats.org/officeDocument/2006/relationships/image" Target="../media/image38.sv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2.jpe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1.svg"/><Relationship Id="rId5" Type="http://schemas.openxmlformats.org/officeDocument/2006/relationships/image" Target="../media/image60.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0.png"/><Relationship Id="rId18" Type="http://schemas.openxmlformats.org/officeDocument/2006/relationships/image" Target="../media/image75.svg"/><Relationship Id="rId3" Type="http://schemas.openxmlformats.org/officeDocument/2006/relationships/image" Target="../media/image6.png"/><Relationship Id="rId7" Type="http://schemas.openxmlformats.org/officeDocument/2006/relationships/image" Target="../media/image64.png"/><Relationship Id="rId12" Type="http://schemas.openxmlformats.org/officeDocument/2006/relationships/image" Target="../media/image69.svg"/><Relationship Id="rId17" Type="http://schemas.openxmlformats.org/officeDocument/2006/relationships/image" Target="../media/image74.png"/><Relationship Id="rId2" Type="http://schemas.openxmlformats.org/officeDocument/2006/relationships/notesSlide" Target="../notesSlides/notesSlide15.xml"/><Relationship Id="rId16" Type="http://schemas.openxmlformats.org/officeDocument/2006/relationships/image" Target="../media/image73.svg"/><Relationship Id="rId20" Type="http://schemas.openxmlformats.org/officeDocument/2006/relationships/image" Target="../media/image29.svg"/><Relationship Id="rId1" Type="http://schemas.openxmlformats.org/officeDocument/2006/relationships/slideLayout" Target="../slideLayouts/slideLayout13.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svg"/><Relationship Id="rId19"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66.png"/><Relationship Id="rId14" Type="http://schemas.openxmlformats.org/officeDocument/2006/relationships/image" Target="../media/image71.svg"/></Relationships>
</file>

<file path=ppt/slides/_rels/slide43.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diagramData" Target="../diagrams/data4.xml"/><Relationship Id="rId18" Type="http://schemas.openxmlformats.org/officeDocument/2006/relationships/image" Target="../media/image84.png"/><Relationship Id="rId3" Type="http://schemas.openxmlformats.org/officeDocument/2006/relationships/image" Target="../media/image6.png"/><Relationship Id="rId21" Type="http://schemas.openxmlformats.org/officeDocument/2006/relationships/image" Target="../media/image87.svg"/><Relationship Id="rId7" Type="http://schemas.openxmlformats.org/officeDocument/2006/relationships/image" Target="../media/image78.png"/><Relationship Id="rId12" Type="http://schemas.openxmlformats.org/officeDocument/2006/relationships/image" Target="../media/image83.svg"/><Relationship Id="rId17" Type="http://schemas.microsoft.com/office/2007/relationships/diagramDrawing" Target="../diagrams/drawing4.xml"/><Relationship Id="rId2" Type="http://schemas.openxmlformats.org/officeDocument/2006/relationships/notesSlide" Target="../notesSlides/notesSlide16.xml"/><Relationship Id="rId16" Type="http://schemas.openxmlformats.org/officeDocument/2006/relationships/diagramColors" Target="../diagrams/colors4.xml"/><Relationship Id="rId20" Type="http://schemas.openxmlformats.org/officeDocument/2006/relationships/image" Target="../media/image86.png"/><Relationship Id="rId1" Type="http://schemas.openxmlformats.org/officeDocument/2006/relationships/slideLayout" Target="../slideLayouts/slideLayout3.xml"/><Relationship Id="rId6" Type="http://schemas.openxmlformats.org/officeDocument/2006/relationships/image" Target="../media/image77.sv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diagramQuickStyle" Target="../diagrams/quickStyle4.xml"/><Relationship Id="rId10" Type="http://schemas.openxmlformats.org/officeDocument/2006/relationships/image" Target="../media/image81.svg"/><Relationship Id="rId19" Type="http://schemas.openxmlformats.org/officeDocument/2006/relationships/image" Target="../media/image85.svg"/><Relationship Id="rId4" Type="http://schemas.microsoft.com/office/2007/relationships/hdphoto" Target="../media/hdphoto1.wdp"/><Relationship Id="rId9" Type="http://schemas.openxmlformats.org/officeDocument/2006/relationships/image" Target="../media/image80.png"/><Relationship Id="rId1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96.png"/><Relationship Id="rId3" Type="http://schemas.openxmlformats.org/officeDocument/2006/relationships/image" Target="../media/image6.png"/><Relationship Id="rId7" Type="http://schemas.openxmlformats.org/officeDocument/2006/relationships/image" Target="../media/image90.png"/><Relationship Id="rId12" Type="http://schemas.openxmlformats.org/officeDocument/2006/relationships/image" Target="../media/image95.sv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svg"/><Relationship Id="rId4" Type="http://schemas.microsoft.com/office/2007/relationships/hdphoto" Target="../media/hdphoto1.wdp"/><Relationship Id="rId9" Type="http://schemas.openxmlformats.org/officeDocument/2006/relationships/image" Target="../media/image92.png"/><Relationship Id="rId14" Type="http://schemas.openxmlformats.org/officeDocument/2006/relationships/image" Target="../media/image97.sv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2">
            <a:extLst>
              <a:ext uri="{FF2B5EF4-FFF2-40B4-BE49-F238E27FC236}">
                <a16:creationId xmlns:a16="http://schemas.microsoft.com/office/drawing/2014/main" id="{5E49C4AE-277E-2546-8852-95B61C89F935}"/>
              </a:ext>
            </a:extLst>
          </p:cNvPr>
          <p:cNvSpPr txBox="1">
            <a:spLocks/>
          </p:cNvSpPr>
          <p:nvPr/>
        </p:nvSpPr>
        <p:spPr>
          <a:xfrm>
            <a:off x="187748" y="1960489"/>
            <a:ext cx="7214916" cy="15742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pPr algn="ctr">
              <a:lnSpc>
                <a:spcPts val="4000"/>
              </a:lnSpc>
              <a:defRPr/>
            </a:pPr>
            <a:r>
              <a:rPr lang="en-US" sz="3200" b="1">
                <a:solidFill>
                  <a:schemeClr val="accent5">
                    <a:lumMod val="50000"/>
                  </a:schemeClr>
                </a:solidFill>
                <a:latin typeface="Arial"/>
                <a:cs typeface="Arial"/>
              </a:rPr>
              <a:t>Aiming for the Moon(shot): </a:t>
            </a:r>
          </a:p>
          <a:p>
            <a:pPr algn="ctr">
              <a:lnSpc>
                <a:spcPts val="4000"/>
              </a:lnSpc>
              <a:defRPr/>
            </a:pPr>
            <a:r>
              <a:rPr lang="en-US" sz="3200" b="1">
                <a:solidFill>
                  <a:schemeClr val="accent5">
                    <a:lumMod val="50000"/>
                  </a:schemeClr>
                </a:solidFill>
                <a:latin typeface="Arial"/>
                <a:cs typeface="Arial"/>
              </a:rPr>
              <a:t>How VA is Making the Future of </a:t>
            </a:r>
          </a:p>
          <a:p>
            <a:pPr algn="ctr">
              <a:lnSpc>
                <a:spcPts val="4000"/>
              </a:lnSpc>
              <a:defRPr/>
            </a:pPr>
            <a:r>
              <a:rPr lang="en-US" sz="3200" b="1">
                <a:solidFill>
                  <a:schemeClr val="accent5">
                    <a:lumMod val="50000"/>
                  </a:schemeClr>
                </a:solidFill>
                <a:latin typeface="Arial"/>
                <a:cs typeface="Arial"/>
              </a:rPr>
              <a:t>Cancer Care a Reality</a:t>
            </a:r>
          </a:p>
        </p:txBody>
      </p:sp>
      <p:pic>
        <p:nvPicPr>
          <p:cNvPr id="5" name="Picture Placeholder 4" descr="A group of people in a room&#10;&#10;Description automatically generated">
            <a:extLst>
              <a:ext uri="{FF2B5EF4-FFF2-40B4-BE49-F238E27FC236}">
                <a16:creationId xmlns:a16="http://schemas.microsoft.com/office/drawing/2014/main" id="{80F74DEE-3F2D-7144-80DF-B5E19EE266A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6933538" y="-11017"/>
            <a:ext cx="5258462" cy="6870700"/>
          </a:xfrm>
        </p:spPr>
      </p:pic>
      <p:sp>
        <p:nvSpPr>
          <p:cNvPr id="8" name="Rectangle 7">
            <a:extLst>
              <a:ext uri="{FF2B5EF4-FFF2-40B4-BE49-F238E27FC236}">
                <a16:creationId xmlns:a16="http://schemas.microsoft.com/office/drawing/2014/main" id="{FDFC7FFE-0B97-4155-BD44-645C780A10B6}"/>
              </a:ext>
            </a:extLst>
          </p:cNvPr>
          <p:cNvSpPr/>
          <p:nvPr/>
        </p:nvSpPr>
        <p:spPr>
          <a:xfrm>
            <a:off x="0" y="3642390"/>
            <a:ext cx="5258462" cy="1587912"/>
          </a:xfrm>
          <a:prstGeom prst="rect">
            <a:avLst/>
          </a:prstGeom>
          <a:solidFill>
            <a:srgbClr val="F79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2">
            <a:extLst>
              <a:ext uri="{FF2B5EF4-FFF2-40B4-BE49-F238E27FC236}">
                <a16:creationId xmlns:a16="http://schemas.microsoft.com/office/drawing/2014/main" id="{426C9892-1896-4934-9226-A0B912B0CD0E}"/>
              </a:ext>
            </a:extLst>
          </p:cNvPr>
          <p:cNvSpPr txBox="1">
            <a:spLocks/>
          </p:cNvSpPr>
          <p:nvPr/>
        </p:nvSpPr>
        <p:spPr>
          <a:xfrm>
            <a:off x="187749" y="3792158"/>
            <a:ext cx="4929535" cy="822691"/>
          </a:xfrm>
          <a:custGeom>
            <a:avLst/>
            <a:gdLst>
              <a:gd name="connsiteX0" fmla="*/ 0 w 8001844"/>
              <a:gd name="connsiteY0" fmla="*/ 0 h 1851734"/>
              <a:gd name="connsiteX1" fmla="*/ 8001844 w 8001844"/>
              <a:gd name="connsiteY1" fmla="*/ 0 h 1851734"/>
              <a:gd name="connsiteX2" fmla="*/ 8001844 w 8001844"/>
              <a:gd name="connsiteY2" fmla="*/ 1851734 h 1851734"/>
              <a:gd name="connsiteX3" fmla="*/ 0 w 8001844"/>
              <a:gd name="connsiteY3" fmla="*/ 1851734 h 1851734"/>
              <a:gd name="connsiteX4" fmla="*/ 0 w 8001844"/>
              <a:gd name="connsiteY4" fmla="*/ 0 h 1851734"/>
              <a:gd name="connsiteX0" fmla="*/ 0 w 8001844"/>
              <a:gd name="connsiteY0" fmla="*/ 0 h 1851734"/>
              <a:gd name="connsiteX1" fmla="*/ 6939526 w 8001844"/>
              <a:gd name="connsiteY1" fmla="*/ 0 h 1851734"/>
              <a:gd name="connsiteX2" fmla="*/ 8001844 w 8001844"/>
              <a:gd name="connsiteY2" fmla="*/ 1851734 h 1851734"/>
              <a:gd name="connsiteX3" fmla="*/ 0 w 8001844"/>
              <a:gd name="connsiteY3" fmla="*/ 1851734 h 1851734"/>
              <a:gd name="connsiteX4" fmla="*/ 0 w 8001844"/>
              <a:gd name="connsiteY4" fmla="*/ 0 h 1851734"/>
              <a:gd name="connsiteX0" fmla="*/ 0 w 8001844"/>
              <a:gd name="connsiteY0" fmla="*/ 0 h 1851734"/>
              <a:gd name="connsiteX1" fmla="*/ 7139417 w 8001844"/>
              <a:gd name="connsiteY1" fmla="*/ 18288 h 1851734"/>
              <a:gd name="connsiteX2" fmla="*/ 8001844 w 8001844"/>
              <a:gd name="connsiteY2" fmla="*/ 1851734 h 1851734"/>
              <a:gd name="connsiteX3" fmla="*/ 0 w 8001844"/>
              <a:gd name="connsiteY3" fmla="*/ 1851734 h 1851734"/>
              <a:gd name="connsiteX4" fmla="*/ 0 w 8001844"/>
              <a:gd name="connsiteY4" fmla="*/ 0 h 1851734"/>
              <a:gd name="connsiteX0" fmla="*/ 0 w 8161757"/>
              <a:gd name="connsiteY0" fmla="*/ 0 h 1866985"/>
              <a:gd name="connsiteX1" fmla="*/ 7139417 w 8161757"/>
              <a:gd name="connsiteY1" fmla="*/ 18288 h 1866985"/>
              <a:gd name="connsiteX2" fmla="*/ 8161757 w 8161757"/>
              <a:gd name="connsiteY2" fmla="*/ 1866985 h 1866985"/>
              <a:gd name="connsiteX3" fmla="*/ 0 w 8161757"/>
              <a:gd name="connsiteY3" fmla="*/ 1851734 h 1866985"/>
              <a:gd name="connsiteX4" fmla="*/ 0 w 8161757"/>
              <a:gd name="connsiteY4" fmla="*/ 0 h 1866985"/>
              <a:gd name="connsiteX0" fmla="*/ 0 w 8161757"/>
              <a:gd name="connsiteY0" fmla="*/ 0 h 1851734"/>
              <a:gd name="connsiteX1" fmla="*/ 7139417 w 8161757"/>
              <a:gd name="connsiteY1" fmla="*/ 18288 h 1851734"/>
              <a:gd name="connsiteX2" fmla="*/ 8161757 w 8161757"/>
              <a:gd name="connsiteY2" fmla="*/ 1851734 h 1851734"/>
              <a:gd name="connsiteX3" fmla="*/ 0 w 8161757"/>
              <a:gd name="connsiteY3" fmla="*/ 1851734 h 1851734"/>
              <a:gd name="connsiteX4" fmla="*/ 0 w 8161757"/>
              <a:gd name="connsiteY4" fmla="*/ 0 h 1851734"/>
              <a:gd name="connsiteX0" fmla="*/ 0 w 8161757"/>
              <a:gd name="connsiteY0" fmla="*/ 0 h 1851734"/>
              <a:gd name="connsiteX1" fmla="*/ 7339308 w 8161757"/>
              <a:gd name="connsiteY1" fmla="*/ 18288 h 1851734"/>
              <a:gd name="connsiteX2" fmla="*/ 8161757 w 8161757"/>
              <a:gd name="connsiteY2" fmla="*/ 1851734 h 1851734"/>
              <a:gd name="connsiteX3" fmla="*/ 0 w 8161757"/>
              <a:gd name="connsiteY3" fmla="*/ 1851734 h 1851734"/>
              <a:gd name="connsiteX4" fmla="*/ 0 w 8161757"/>
              <a:gd name="connsiteY4" fmla="*/ 0 h 185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1757" h="1851734">
                <a:moveTo>
                  <a:pt x="0" y="0"/>
                </a:moveTo>
                <a:lnTo>
                  <a:pt x="7339308" y="18288"/>
                </a:lnTo>
                <a:lnTo>
                  <a:pt x="8161757" y="1851734"/>
                </a:lnTo>
                <a:lnTo>
                  <a:pt x="0" y="1851734"/>
                </a:lnTo>
                <a:lnTo>
                  <a:pt x="0" y="0"/>
                </a:lnTo>
                <a:close/>
              </a:path>
            </a:pathLst>
          </a:cu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1800">
                <a:solidFill>
                  <a:schemeClr val="accent5">
                    <a:lumMod val="50000"/>
                  </a:schemeClr>
                </a:solidFill>
                <a:latin typeface="Arial"/>
                <a:cs typeface="Arial"/>
              </a:rPr>
              <a:t>Michael Kelley, MD</a:t>
            </a:r>
          </a:p>
          <a:p>
            <a:r>
              <a:rPr lang="en-US" sz="1800">
                <a:solidFill>
                  <a:schemeClr val="accent5">
                    <a:lumMod val="50000"/>
                  </a:schemeClr>
                </a:solidFill>
                <a:latin typeface="Arial"/>
                <a:cs typeface="Arial"/>
              </a:rPr>
              <a:t>Kara Maxwell, MD, PhD</a:t>
            </a:r>
          </a:p>
          <a:p>
            <a:r>
              <a:rPr lang="en-US" sz="1800">
                <a:solidFill>
                  <a:schemeClr val="accent5">
                    <a:lumMod val="50000"/>
                  </a:schemeClr>
                </a:solidFill>
                <a:latin typeface="Arial"/>
                <a:cs typeface="Arial"/>
              </a:rPr>
              <a:t>Carolyn Menendez, MD</a:t>
            </a:r>
          </a:p>
          <a:p>
            <a:r>
              <a:rPr lang="pt-BR" sz="1800">
                <a:latin typeface="Arial" panose="020B0604020202020204" pitchFamily="34" charset="0"/>
                <a:cs typeface="Arial" panose="020B0604020202020204" pitchFamily="34" charset="0"/>
              </a:rPr>
              <a:t>Vida A Passero, MD, MBA</a:t>
            </a:r>
          </a:p>
        </p:txBody>
      </p:sp>
      <p:sp>
        <p:nvSpPr>
          <p:cNvPr id="11" name="TextBox 10">
            <a:extLst>
              <a:ext uri="{FF2B5EF4-FFF2-40B4-BE49-F238E27FC236}">
                <a16:creationId xmlns:a16="http://schemas.microsoft.com/office/drawing/2014/main" id="{FA64561A-67C6-4B93-AB26-8646A9A81C5B}"/>
              </a:ext>
            </a:extLst>
          </p:cNvPr>
          <p:cNvSpPr txBox="1"/>
          <p:nvPr/>
        </p:nvSpPr>
        <p:spPr>
          <a:xfrm>
            <a:off x="164463" y="4827860"/>
            <a:ext cx="4929536" cy="369332"/>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February 15, 2024</a:t>
            </a:r>
          </a:p>
        </p:txBody>
      </p:sp>
      <p:sp>
        <p:nvSpPr>
          <p:cNvPr id="2" name="Title 22">
            <a:extLst>
              <a:ext uri="{FF2B5EF4-FFF2-40B4-BE49-F238E27FC236}">
                <a16:creationId xmlns:a16="http://schemas.microsoft.com/office/drawing/2014/main" id="{F03672CE-7DC1-DCC9-2CDD-E8E4F9D2E5F2}"/>
              </a:ext>
            </a:extLst>
          </p:cNvPr>
          <p:cNvSpPr txBox="1">
            <a:spLocks/>
          </p:cNvSpPr>
          <p:nvPr/>
        </p:nvSpPr>
        <p:spPr>
          <a:xfrm>
            <a:off x="187749" y="5337990"/>
            <a:ext cx="7107068" cy="64343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pPr>
              <a:lnSpc>
                <a:spcPts val="4000"/>
              </a:lnSpc>
              <a:defRPr/>
            </a:pPr>
            <a:r>
              <a:rPr lang="en-US" sz="1800">
                <a:solidFill>
                  <a:schemeClr val="accent5">
                    <a:lumMod val="50000"/>
                  </a:schemeClr>
                </a:solidFill>
                <a:latin typeface="Arial"/>
                <a:cs typeface="Arial"/>
              </a:rPr>
              <a:t>AMSUS</a:t>
            </a:r>
          </a:p>
        </p:txBody>
      </p:sp>
    </p:spTree>
    <p:extLst>
      <p:ext uri="{BB962C8B-B14F-4D97-AF65-F5344CB8AC3E}">
        <p14:creationId xmlns:p14="http://schemas.microsoft.com/office/powerpoint/2010/main" val="184998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D0442E-126B-501C-88C2-BD059B8B455C}"/>
              </a:ext>
            </a:extLst>
          </p:cNvPr>
          <p:cNvPicPr>
            <a:picLocks noChangeAspect="1"/>
          </p:cNvPicPr>
          <p:nvPr/>
        </p:nvPicPr>
        <p:blipFill>
          <a:blip r:embed="rId2"/>
          <a:stretch>
            <a:fillRect/>
          </a:stretch>
        </p:blipFill>
        <p:spPr>
          <a:xfrm>
            <a:off x="2809083" y="958140"/>
            <a:ext cx="6422831" cy="3192394"/>
          </a:xfrm>
          <a:prstGeom prst="rect">
            <a:avLst/>
          </a:prstGeom>
        </p:spPr>
      </p:pic>
      <p:sp>
        <p:nvSpPr>
          <p:cNvPr id="2" name="Title 1">
            <a:extLst>
              <a:ext uri="{FF2B5EF4-FFF2-40B4-BE49-F238E27FC236}">
                <a16:creationId xmlns:a16="http://schemas.microsoft.com/office/drawing/2014/main" id="{7D713A93-D743-ED27-8D84-41CCEA2E8784}"/>
              </a:ext>
            </a:extLst>
          </p:cNvPr>
          <p:cNvSpPr>
            <a:spLocks noGrp="1"/>
          </p:cNvSpPr>
          <p:nvPr>
            <p:ph type="title"/>
          </p:nvPr>
        </p:nvSpPr>
        <p:spPr>
          <a:xfrm>
            <a:off x="271413" y="297967"/>
            <a:ext cx="11074576" cy="492443"/>
          </a:xfrm>
        </p:spPr>
        <p:txBody>
          <a:bodyPr>
            <a:noAutofit/>
          </a:bodyPr>
          <a:lstStyle/>
          <a:p>
            <a:r>
              <a:rPr lang="en-US" sz="3600" b="1">
                <a:solidFill>
                  <a:srgbClr val="003F72"/>
                </a:solidFill>
              </a:rPr>
              <a:t>What are mutational signatures?</a:t>
            </a:r>
          </a:p>
        </p:txBody>
      </p:sp>
      <p:sp>
        <p:nvSpPr>
          <p:cNvPr id="9" name="TextBox 8">
            <a:extLst>
              <a:ext uri="{FF2B5EF4-FFF2-40B4-BE49-F238E27FC236}">
                <a16:creationId xmlns:a16="http://schemas.microsoft.com/office/drawing/2014/main" id="{66DE9851-9B33-39C7-3527-3D7DDC9E6E4A}"/>
              </a:ext>
            </a:extLst>
          </p:cNvPr>
          <p:cNvSpPr txBox="1"/>
          <p:nvPr/>
        </p:nvSpPr>
        <p:spPr bwMode="auto">
          <a:xfrm>
            <a:off x="2025353" y="4360977"/>
            <a:ext cx="834852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2000" b="1">
                <a:solidFill>
                  <a:schemeClr val="tx1"/>
                </a:solidFill>
              </a:rPr>
              <a:t>Mutational signatures are changes in the DNA of a tissue that reflect the processes that caused it to be a tumor.</a:t>
            </a:r>
          </a:p>
          <a:p>
            <a:pPr algn="ctr"/>
            <a:endParaRPr lang="en-US" sz="2000" b="1">
              <a:solidFill>
                <a:schemeClr val="tx1"/>
              </a:solidFill>
            </a:endParaRPr>
          </a:p>
          <a:p>
            <a:pPr algn="ctr"/>
            <a:r>
              <a:rPr lang="en-US" sz="2000" b="1" i="1">
                <a:solidFill>
                  <a:schemeClr val="tx1"/>
                </a:solidFill>
              </a:rPr>
              <a:t>These are not changes that drive the tumor, but are instead the scar of those drivers</a:t>
            </a:r>
          </a:p>
        </p:txBody>
      </p:sp>
    </p:spTree>
    <p:extLst>
      <p:ext uri="{BB962C8B-B14F-4D97-AF65-F5344CB8AC3E}">
        <p14:creationId xmlns:p14="http://schemas.microsoft.com/office/powerpoint/2010/main" val="424108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24" y="166671"/>
            <a:ext cx="8369299" cy="461665"/>
          </a:xfrm>
        </p:spPr>
        <p:txBody>
          <a:bodyPr>
            <a:noAutofit/>
          </a:bodyPr>
          <a:lstStyle/>
          <a:p>
            <a:r>
              <a:rPr lang="en-US" sz="3200" b="1" dirty="0">
                <a:solidFill>
                  <a:schemeClr val="accent1">
                    <a:lumMod val="50000"/>
                  </a:schemeClr>
                </a:solidFill>
              </a:rPr>
              <a:t>Mutational Signature Types</a:t>
            </a:r>
            <a:endParaRPr lang="en-US" sz="1200" b="1" dirty="0">
              <a:solidFill>
                <a:schemeClr val="accent1">
                  <a:lumMod val="50000"/>
                </a:schemeClr>
              </a:solidFill>
            </a:endParaRPr>
          </a:p>
        </p:txBody>
      </p:sp>
      <p:sp>
        <p:nvSpPr>
          <p:cNvPr id="3" name="Content Placeholder 2"/>
          <p:cNvSpPr>
            <a:spLocks noGrp="1"/>
          </p:cNvSpPr>
          <p:nvPr>
            <p:ph idx="1"/>
          </p:nvPr>
        </p:nvSpPr>
        <p:spPr>
          <a:xfrm>
            <a:off x="196324" y="952824"/>
            <a:ext cx="6042022" cy="4952351"/>
          </a:xfrm>
        </p:spPr>
        <p:txBody>
          <a:bodyPr>
            <a:normAutofit lnSpcReduction="10000"/>
          </a:bodyPr>
          <a:lstStyle/>
          <a:p>
            <a:r>
              <a:rPr lang="en-US" sz="1600" b="1"/>
              <a:t>SBS: Single Base Pair Substitution Signatures </a:t>
            </a:r>
            <a:endParaRPr lang="en-US" sz="1600"/>
          </a:p>
          <a:p>
            <a:pPr lvl="1"/>
            <a:r>
              <a:rPr lang="en-US" sz="1400"/>
              <a:t>96 elements -&gt; 60 signatures, 19 sequencing artifact signatures </a:t>
            </a:r>
          </a:p>
          <a:p>
            <a:pPr lvl="1"/>
            <a:r>
              <a:rPr lang="en-US" sz="1400"/>
              <a:t>(Science 2022 added 40 new)</a:t>
            </a:r>
          </a:p>
          <a:p>
            <a:pPr marL="0" indent="0">
              <a:buNone/>
            </a:pPr>
            <a:endParaRPr lang="en-US" sz="1600"/>
          </a:p>
          <a:p>
            <a:pPr marL="0" indent="0">
              <a:buNone/>
            </a:pPr>
            <a:endParaRPr lang="en-US" sz="1600"/>
          </a:p>
          <a:p>
            <a:r>
              <a:rPr lang="en-US" sz="1600" b="1"/>
              <a:t>DBS: Doublet Base Pair Substitution Signatures</a:t>
            </a:r>
          </a:p>
          <a:p>
            <a:pPr lvl="1"/>
            <a:r>
              <a:rPr lang="en-US" sz="1400"/>
              <a:t>78 elements -&gt; 11 signatures </a:t>
            </a:r>
          </a:p>
          <a:p>
            <a:pPr lvl="1"/>
            <a:r>
              <a:rPr lang="en-US" sz="1400"/>
              <a:t>(Science 2022 added 18 new)</a:t>
            </a:r>
          </a:p>
          <a:p>
            <a:pPr marL="0" indent="0">
              <a:buNone/>
            </a:pPr>
            <a:endParaRPr lang="en-US" sz="1600"/>
          </a:p>
          <a:p>
            <a:pPr marL="0" indent="0">
              <a:buNone/>
            </a:pPr>
            <a:endParaRPr lang="en-US" sz="1600"/>
          </a:p>
          <a:p>
            <a:r>
              <a:rPr lang="en-US" sz="1600" b="1"/>
              <a:t>ID: Small insertion/deletion (indel) Signatures</a:t>
            </a:r>
          </a:p>
          <a:p>
            <a:pPr lvl="1"/>
            <a:r>
              <a:rPr lang="en-US" sz="1400"/>
              <a:t>83 elements -&gt; 18 signatures</a:t>
            </a:r>
          </a:p>
          <a:p>
            <a:pPr marL="0" indent="0">
              <a:buNone/>
            </a:pPr>
            <a:endParaRPr lang="en-US" sz="1600"/>
          </a:p>
          <a:p>
            <a:pPr marL="0" indent="0">
              <a:buNone/>
            </a:pPr>
            <a:endParaRPr lang="en-US" sz="1600"/>
          </a:p>
          <a:p>
            <a:r>
              <a:rPr lang="en-US" sz="1600" b="1"/>
              <a:t>CN: Copy number variation Signatures</a:t>
            </a:r>
          </a:p>
          <a:p>
            <a:pPr lvl="1"/>
            <a:r>
              <a:rPr lang="en-US" sz="1400"/>
              <a:t>32 elements -&gt; 21 signatures, 3 sequencing artifact signatures</a:t>
            </a:r>
            <a:endParaRPr lang="en-US" sz="1400" dirty="0"/>
          </a:p>
        </p:txBody>
      </p:sp>
      <p:pic>
        <p:nvPicPr>
          <p:cNvPr id="4" name="Picture 3"/>
          <p:cNvPicPr>
            <a:picLocks noChangeAspect="1"/>
          </p:cNvPicPr>
          <p:nvPr/>
        </p:nvPicPr>
        <p:blipFill>
          <a:blip r:embed="rId3"/>
          <a:stretch>
            <a:fillRect/>
          </a:stretch>
        </p:blipFill>
        <p:spPr>
          <a:xfrm>
            <a:off x="10049932" y="80616"/>
            <a:ext cx="2057401" cy="596879"/>
          </a:xfrm>
          <a:prstGeom prst="rect">
            <a:avLst/>
          </a:prstGeom>
        </p:spPr>
      </p:pic>
      <p:pic>
        <p:nvPicPr>
          <p:cNvPr id="6" name="Picture 5"/>
          <p:cNvPicPr>
            <a:picLocks noChangeAspect="1"/>
          </p:cNvPicPr>
          <p:nvPr/>
        </p:nvPicPr>
        <p:blipFill>
          <a:blip r:embed="rId4"/>
          <a:stretch>
            <a:fillRect/>
          </a:stretch>
        </p:blipFill>
        <p:spPr>
          <a:xfrm>
            <a:off x="6295493" y="781098"/>
            <a:ext cx="5655908" cy="1326537"/>
          </a:xfrm>
          <a:prstGeom prst="rect">
            <a:avLst/>
          </a:prstGeom>
        </p:spPr>
      </p:pic>
      <p:pic>
        <p:nvPicPr>
          <p:cNvPr id="7" name="Picture 6"/>
          <p:cNvPicPr>
            <a:picLocks noChangeAspect="1"/>
          </p:cNvPicPr>
          <p:nvPr/>
        </p:nvPicPr>
        <p:blipFill>
          <a:blip r:embed="rId5"/>
          <a:stretch>
            <a:fillRect/>
          </a:stretch>
        </p:blipFill>
        <p:spPr>
          <a:xfrm>
            <a:off x="6295493" y="2211238"/>
            <a:ext cx="5700183" cy="1282972"/>
          </a:xfrm>
          <a:prstGeom prst="rect">
            <a:avLst/>
          </a:prstGeom>
        </p:spPr>
      </p:pic>
      <p:pic>
        <p:nvPicPr>
          <p:cNvPr id="8" name="Picture 7"/>
          <p:cNvPicPr>
            <a:picLocks noChangeAspect="1"/>
          </p:cNvPicPr>
          <p:nvPr/>
        </p:nvPicPr>
        <p:blipFill>
          <a:blip r:embed="rId6"/>
          <a:stretch>
            <a:fillRect/>
          </a:stretch>
        </p:blipFill>
        <p:spPr>
          <a:xfrm>
            <a:off x="6143625" y="3597813"/>
            <a:ext cx="5700183" cy="1175034"/>
          </a:xfrm>
          <a:prstGeom prst="rect">
            <a:avLst/>
          </a:prstGeom>
        </p:spPr>
      </p:pic>
      <p:pic>
        <p:nvPicPr>
          <p:cNvPr id="9" name="Picture 8"/>
          <p:cNvPicPr>
            <a:picLocks noChangeAspect="1"/>
          </p:cNvPicPr>
          <p:nvPr/>
        </p:nvPicPr>
        <p:blipFill>
          <a:blip r:embed="rId7"/>
          <a:stretch>
            <a:fillRect/>
          </a:stretch>
        </p:blipFill>
        <p:spPr>
          <a:xfrm>
            <a:off x="6295493" y="4876450"/>
            <a:ext cx="5548315" cy="1417809"/>
          </a:xfrm>
          <a:prstGeom prst="rect">
            <a:avLst/>
          </a:prstGeom>
        </p:spPr>
      </p:pic>
      <p:sp>
        <p:nvSpPr>
          <p:cNvPr id="10" name="TextBox 9">
            <a:extLst>
              <a:ext uri="{FF2B5EF4-FFF2-40B4-BE49-F238E27FC236}">
                <a16:creationId xmlns:a16="http://schemas.microsoft.com/office/drawing/2014/main" id="{59471528-F0B6-3872-8BB8-855922124448}"/>
              </a:ext>
            </a:extLst>
          </p:cNvPr>
          <p:cNvSpPr txBox="1"/>
          <p:nvPr/>
        </p:nvSpPr>
        <p:spPr>
          <a:xfrm>
            <a:off x="47625" y="5883488"/>
            <a:ext cx="6096000" cy="369332"/>
          </a:xfrm>
          <a:prstGeom prst="rect">
            <a:avLst/>
          </a:prstGeom>
          <a:noFill/>
        </p:spPr>
        <p:txBody>
          <a:bodyPr wrap="square">
            <a:spAutoFit/>
          </a:bodyPr>
          <a:lstStyle/>
          <a:p>
            <a:r>
              <a:rPr lang="en-US" sz="1800" dirty="0"/>
              <a:t>https://cancer.sanger.ac.uk/signatures/</a:t>
            </a:r>
            <a:endParaRPr lang="en-US" dirty="0"/>
          </a:p>
        </p:txBody>
      </p:sp>
    </p:spTree>
    <p:extLst>
      <p:ext uri="{BB962C8B-B14F-4D97-AF65-F5344CB8AC3E}">
        <p14:creationId xmlns:p14="http://schemas.microsoft.com/office/powerpoint/2010/main" val="299460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CD14-9E62-39B2-5709-2E99573EA0AD}"/>
              </a:ext>
            </a:extLst>
          </p:cNvPr>
          <p:cNvSpPr>
            <a:spLocks noGrp="1"/>
          </p:cNvSpPr>
          <p:nvPr>
            <p:ph type="title"/>
          </p:nvPr>
        </p:nvSpPr>
        <p:spPr>
          <a:xfrm>
            <a:off x="283394" y="181319"/>
            <a:ext cx="11074576" cy="984885"/>
          </a:xfrm>
        </p:spPr>
        <p:txBody>
          <a:bodyPr>
            <a:noAutofit/>
          </a:bodyPr>
          <a:lstStyle/>
          <a:p>
            <a:r>
              <a:rPr lang="en-US" sz="3200" b="1" dirty="0">
                <a:solidFill>
                  <a:srgbClr val="003F72"/>
                </a:solidFill>
              </a:rPr>
              <a:t>Mutational signatures can be associated with tumor intrinsic processes and exposures</a:t>
            </a:r>
          </a:p>
        </p:txBody>
      </p:sp>
      <p:graphicFrame>
        <p:nvGraphicFramePr>
          <p:cNvPr id="4" name="Table 3">
            <a:extLst>
              <a:ext uri="{FF2B5EF4-FFF2-40B4-BE49-F238E27FC236}">
                <a16:creationId xmlns:a16="http://schemas.microsoft.com/office/drawing/2014/main" id="{DB57EFAD-D62F-C164-B1F6-93B393C29643}"/>
              </a:ext>
            </a:extLst>
          </p:cNvPr>
          <p:cNvGraphicFramePr>
            <a:graphicFrameLocks noGrp="1"/>
          </p:cNvGraphicFramePr>
          <p:nvPr>
            <p:extLst>
              <p:ext uri="{D42A27DB-BD31-4B8C-83A1-F6EECF244321}">
                <p14:modId xmlns:p14="http://schemas.microsoft.com/office/powerpoint/2010/main" val="3866329159"/>
              </p:ext>
            </p:extLst>
          </p:nvPr>
        </p:nvGraphicFramePr>
        <p:xfrm>
          <a:off x="558681" y="1879251"/>
          <a:ext cx="5164905" cy="3635403"/>
        </p:xfrm>
        <a:graphic>
          <a:graphicData uri="http://schemas.openxmlformats.org/drawingml/2006/table">
            <a:tbl>
              <a:tblPr firstRow="1" firstCol="1" bandRow="1">
                <a:tableStyleId>{5C22544A-7EE6-4342-B048-85BDC9FD1C3A}</a:tableStyleId>
              </a:tblPr>
              <a:tblGrid>
                <a:gridCol w="972856">
                  <a:extLst>
                    <a:ext uri="{9D8B030D-6E8A-4147-A177-3AD203B41FA5}">
                      <a16:colId xmlns:a16="http://schemas.microsoft.com/office/drawing/2014/main" val="105490762"/>
                    </a:ext>
                  </a:extLst>
                </a:gridCol>
                <a:gridCol w="932267">
                  <a:extLst>
                    <a:ext uri="{9D8B030D-6E8A-4147-A177-3AD203B41FA5}">
                      <a16:colId xmlns:a16="http://schemas.microsoft.com/office/drawing/2014/main" val="4103496497"/>
                    </a:ext>
                  </a:extLst>
                </a:gridCol>
                <a:gridCol w="1888182">
                  <a:extLst>
                    <a:ext uri="{9D8B030D-6E8A-4147-A177-3AD203B41FA5}">
                      <a16:colId xmlns:a16="http://schemas.microsoft.com/office/drawing/2014/main" val="15617718"/>
                    </a:ext>
                  </a:extLst>
                </a:gridCol>
                <a:gridCol w="1371600">
                  <a:extLst>
                    <a:ext uri="{9D8B030D-6E8A-4147-A177-3AD203B41FA5}">
                      <a16:colId xmlns:a16="http://schemas.microsoft.com/office/drawing/2014/main" val="2221414669"/>
                    </a:ext>
                  </a:extLst>
                </a:gridCol>
              </a:tblGrid>
              <a:tr h="519343">
                <a:tc>
                  <a:txBody>
                    <a:bodyPr/>
                    <a:lstStyle/>
                    <a:p>
                      <a:pPr marL="0" marR="0" algn="just">
                        <a:spcBef>
                          <a:spcPts val="0"/>
                        </a:spcBef>
                        <a:spcAft>
                          <a:spcPts val="0"/>
                        </a:spcAft>
                      </a:pPr>
                      <a:r>
                        <a:rPr lang="en-US" sz="1100" dirty="0">
                          <a:effectLst/>
                        </a:rPr>
                        <a:t>Signature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Coexisting signatures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Changes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Exposure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22109"/>
                  </a:ext>
                </a:extLst>
              </a:tr>
              <a:tr h="519343">
                <a:tc>
                  <a:txBody>
                    <a:bodyPr/>
                    <a:lstStyle/>
                    <a:p>
                      <a:pPr marL="0" marR="0" algn="just">
                        <a:spcBef>
                          <a:spcPts val="0"/>
                        </a:spcBef>
                        <a:spcAft>
                          <a:spcPts val="0"/>
                        </a:spcAft>
                      </a:pPr>
                      <a:r>
                        <a:rPr lang="en-US" sz="1100">
                          <a:effectLst/>
                        </a:rPr>
                        <a:t>SBS4</a:t>
                      </a:r>
                    </a:p>
                    <a:p>
                      <a:pPr marL="0" marR="0" algn="just">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DBS2</a:t>
                      </a:r>
                    </a:p>
                    <a:p>
                      <a:pPr marL="0" marR="0" algn="just">
                        <a:spcBef>
                          <a:spcPts val="0"/>
                        </a:spcBef>
                        <a:spcAft>
                          <a:spcPts val="0"/>
                        </a:spcAft>
                      </a:pPr>
                      <a:r>
                        <a:rPr lang="en-US" sz="1100">
                          <a:effectLst/>
                        </a:rPr>
                        <a:t>ID3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C&gt;A</a:t>
                      </a:r>
                    </a:p>
                    <a:p>
                      <a:pPr marL="0" marR="0" algn="just">
                        <a:spcBef>
                          <a:spcPts val="0"/>
                        </a:spcBef>
                        <a:spcAft>
                          <a:spcPts val="0"/>
                        </a:spcAft>
                      </a:pPr>
                      <a:r>
                        <a:rPr lang="en-US" sz="1100">
                          <a:effectLst/>
                        </a:rPr>
                        <a:t>delC (</a:t>
                      </a:r>
                      <a:r>
                        <a:rPr lang="en-US" sz="1100" u="sng">
                          <a:effectLst/>
                        </a:rPr>
                        <a:t>&lt;</a:t>
                      </a:r>
                      <a:r>
                        <a:rPr lang="en-US" sz="1100">
                          <a:effectLst/>
                        </a:rPr>
                        <a:t>5 C repeats)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Tobacco smoke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1449960"/>
                  </a:ext>
                </a:extLst>
              </a:tr>
              <a:tr h="779015">
                <a:tc>
                  <a:txBody>
                    <a:bodyPr/>
                    <a:lstStyle/>
                    <a:p>
                      <a:pPr marL="0" marR="0" algn="just">
                        <a:spcBef>
                          <a:spcPts val="0"/>
                        </a:spcBef>
                        <a:spcAft>
                          <a:spcPts val="0"/>
                        </a:spcAft>
                      </a:pPr>
                      <a:r>
                        <a:rPr lang="en-US" sz="1100">
                          <a:effectLst/>
                        </a:rPr>
                        <a:t>SBS7</a:t>
                      </a:r>
                    </a:p>
                    <a:p>
                      <a:pPr marL="0" marR="0" algn="just">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DBS1</a:t>
                      </a:r>
                    </a:p>
                    <a:p>
                      <a:pPr marL="0" marR="0" algn="just">
                        <a:spcBef>
                          <a:spcPts val="0"/>
                        </a:spcBef>
                        <a:spcAft>
                          <a:spcPts val="0"/>
                        </a:spcAft>
                      </a:pPr>
                      <a:r>
                        <a:rPr lang="en-US" sz="1100">
                          <a:effectLst/>
                        </a:rPr>
                        <a:t>ID13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C&gt;T (CCN/TCN)</a:t>
                      </a:r>
                    </a:p>
                    <a:p>
                      <a:pPr marL="0" marR="0" algn="just">
                        <a:spcBef>
                          <a:spcPts val="0"/>
                        </a:spcBef>
                        <a:spcAft>
                          <a:spcPts val="0"/>
                        </a:spcAft>
                      </a:pPr>
                      <a:r>
                        <a:rPr lang="en-US" sz="1100">
                          <a:effectLst/>
                        </a:rPr>
                        <a:t>CC&gt;TT</a:t>
                      </a:r>
                    </a:p>
                    <a:p>
                      <a:pPr marL="0" marR="0" algn="just">
                        <a:spcBef>
                          <a:spcPts val="0"/>
                        </a:spcBef>
                        <a:spcAft>
                          <a:spcPts val="0"/>
                        </a:spcAft>
                      </a:pPr>
                      <a:r>
                        <a:rPr lang="en-US" sz="1100" err="1">
                          <a:effectLst/>
                        </a:rPr>
                        <a:t>delT</a:t>
                      </a:r>
                      <a:r>
                        <a:rPr lang="en-US" sz="1100">
                          <a:effectLst/>
                        </a:rPr>
                        <a:t> (at TT)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UV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9439273"/>
                  </a:ext>
                </a:extLst>
              </a:tr>
              <a:tr h="259672">
                <a:tc>
                  <a:txBody>
                    <a:bodyPr/>
                    <a:lstStyle/>
                    <a:p>
                      <a:pPr marL="0" marR="0" algn="just">
                        <a:spcBef>
                          <a:spcPts val="0"/>
                        </a:spcBef>
                        <a:spcAft>
                          <a:spcPts val="0"/>
                        </a:spcAft>
                      </a:pPr>
                      <a:r>
                        <a:rPr lang="en-US" sz="1100">
                          <a:effectLst/>
                        </a:rPr>
                        <a:t>SBS22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dirty="0">
                          <a:effectLst/>
                        </a:rPr>
                        <a:t>T&gt;A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dirty="0" err="1">
                          <a:effectLst/>
                        </a:rPr>
                        <a:t>Aristocholic</a:t>
                      </a:r>
                      <a:r>
                        <a:rPr lang="en-US" sz="1100" dirty="0">
                          <a:effectLst/>
                        </a:rPr>
                        <a:t> acid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9118350"/>
                  </a:ext>
                </a:extLst>
              </a:tr>
              <a:tr h="519343">
                <a:tc>
                  <a:txBody>
                    <a:bodyPr/>
                    <a:lstStyle/>
                    <a:p>
                      <a:pPr marL="0" marR="0" algn="just">
                        <a:spcBef>
                          <a:spcPts val="0"/>
                        </a:spcBef>
                        <a:spcAft>
                          <a:spcPts val="0"/>
                        </a:spcAft>
                        <a:tabLst>
                          <a:tab pos="701675" algn="ctr"/>
                        </a:tabLst>
                      </a:pPr>
                      <a:r>
                        <a:rPr lang="en-US" sz="1100">
                          <a:effectLst/>
                        </a:rPr>
                        <a:t>SBS113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dirty="0">
                          <a:effectLst/>
                        </a:rPr>
                        <a:t>?Other compounds that cause adducted adenines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9725384"/>
                  </a:ext>
                </a:extLst>
              </a:tr>
              <a:tr h="1038687">
                <a:tc>
                  <a:txBody>
                    <a:bodyPr/>
                    <a:lstStyle/>
                    <a:p>
                      <a:pPr marL="0" marR="0" algn="just">
                        <a:spcBef>
                          <a:spcPts val="0"/>
                        </a:spcBef>
                        <a:spcAft>
                          <a:spcPts val="0"/>
                        </a:spcAft>
                      </a:pPr>
                      <a:r>
                        <a:rPr lang="en-US" sz="1100">
                          <a:effectLst/>
                        </a:rPr>
                        <a:t>SBS31</a:t>
                      </a:r>
                    </a:p>
                    <a:p>
                      <a:pPr marL="0" marR="0" algn="just">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DBS5, DBS18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C&gt;T at CCC/CCT</a:t>
                      </a:r>
                    </a:p>
                    <a:p>
                      <a:pPr marL="0" marR="0" algn="just">
                        <a:spcBef>
                          <a:spcPts val="0"/>
                        </a:spcBef>
                        <a:spcAft>
                          <a:spcPts val="0"/>
                        </a:spcAft>
                      </a:pPr>
                      <a:r>
                        <a:rPr lang="en-US" sz="1100">
                          <a:effectLst/>
                        </a:rPr>
                        <a:t>C&gt;A at ACC/CCT/GCC</a:t>
                      </a:r>
                    </a:p>
                    <a:p>
                      <a:pPr marL="0" marR="0" algn="just">
                        <a:spcBef>
                          <a:spcPts val="0"/>
                        </a:spcBef>
                        <a:spcAft>
                          <a:spcPts val="0"/>
                        </a:spcAft>
                      </a:pPr>
                      <a:r>
                        <a:rPr lang="en-US" sz="1100">
                          <a:effectLst/>
                        </a:rPr>
                        <a:t>T&gt;A at CTN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dirty="0">
                          <a:effectLst/>
                        </a:rPr>
                        <a:t>Platinum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6724541"/>
                  </a:ext>
                </a:extLst>
              </a:tr>
            </a:tbl>
          </a:graphicData>
        </a:graphic>
      </p:graphicFrame>
      <p:graphicFrame>
        <p:nvGraphicFramePr>
          <p:cNvPr id="5" name="Table 4">
            <a:extLst>
              <a:ext uri="{FF2B5EF4-FFF2-40B4-BE49-F238E27FC236}">
                <a16:creationId xmlns:a16="http://schemas.microsoft.com/office/drawing/2014/main" id="{C0A00BD2-A64C-4B75-651E-4B2BF3900F54}"/>
              </a:ext>
            </a:extLst>
          </p:cNvPr>
          <p:cNvGraphicFramePr>
            <a:graphicFrameLocks noGrp="1"/>
          </p:cNvGraphicFramePr>
          <p:nvPr>
            <p:extLst>
              <p:ext uri="{D42A27DB-BD31-4B8C-83A1-F6EECF244321}">
                <p14:modId xmlns:p14="http://schemas.microsoft.com/office/powerpoint/2010/main" val="1906065972"/>
              </p:ext>
            </p:extLst>
          </p:nvPr>
        </p:nvGraphicFramePr>
        <p:xfrm>
          <a:off x="7001814" y="1879251"/>
          <a:ext cx="4585938" cy="3635402"/>
        </p:xfrm>
        <a:graphic>
          <a:graphicData uri="http://schemas.openxmlformats.org/drawingml/2006/table">
            <a:tbl>
              <a:tblPr firstRow="1" firstCol="1" bandRow="1">
                <a:tableStyleId>{5C22544A-7EE6-4342-B048-85BDC9FD1C3A}</a:tableStyleId>
              </a:tblPr>
              <a:tblGrid>
                <a:gridCol w="1129960">
                  <a:extLst>
                    <a:ext uri="{9D8B030D-6E8A-4147-A177-3AD203B41FA5}">
                      <a16:colId xmlns:a16="http://schemas.microsoft.com/office/drawing/2014/main" val="2263170535"/>
                    </a:ext>
                  </a:extLst>
                </a:gridCol>
                <a:gridCol w="1926283">
                  <a:extLst>
                    <a:ext uri="{9D8B030D-6E8A-4147-A177-3AD203B41FA5}">
                      <a16:colId xmlns:a16="http://schemas.microsoft.com/office/drawing/2014/main" val="994157244"/>
                    </a:ext>
                  </a:extLst>
                </a:gridCol>
                <a:gridCol w="1529695">
                  <a:extLst>
                    <a:ext uri="{9D8B030D-6E8A-4147-A177-3AD203B41FA5}">
                      <a16:colId xmlns:a16="http://schemas.microsoft.com/office/drawing/2014/main" val="2992327733"/>
                    </a:ext>
                  </a:extLst>
                </a:gridCol>
              </a:tblGrid>
              <a:tr h="302950">
                <a:tc>
                  <a:txBody>
                    <a:bodyPr/>
                    <a:lstStyle/>
                    <a:p>
                      <a:pPr marL="0" marR="0" algn="just">
                        <a:spcBef>
                          <a:spcPts val="0"/>
                        </a:spcBef>
                        <a:spcAft>
                          <a:spcPts val="0"/>
                        </a:spcAft>
                      </a:pPr>
                      <a:r>
                        <a:rPr lang="en-US" sz="1100">
                          <a:effectLst/>
                        </a:rPr>
                        <a:t>Signature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Gene (Pathway)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Risk syndrome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2296882"/>
                  </a:ext>
                </a:extLst>
              </a:tr>
              <a:tr h="908851">
                <a:tc>
                  <a:txBody>
                    <a:bodyPr/>
                    <a:lstStyle/>
                    <a:p>
                      <a:pPr marL="0" marR="0" algn="just">
                        <a:spcBef>
                          <a:spcPts val="0"/>
                        </a:spcBef>
                        <a:spcAft>
                          <a:spcPts val="0"/>
                        </a:spcAft>
                      </a:pPr>
                      <a:r>
                        <a:rPr lang="en-US" sz="1100">
                          <a:effectLst/>
                        </a:rPr>
                        <a:t>SBS3, SBS18</a:t>
                      </a:r>
                    </a:p>
                    <a:p>
                      <a:pPr marL="0" marR="0" algn="just">
                        <a:spcBef>
                          <a:spcPts val="0"/>
                        </a:spcBef>
                        <a:spcAft>
                          <a:spcPts val="0"/>
                        </a:spcAft>
                      </a:pPr>
                      <a:r>
                        <a:rPr lang="en-US" sz="1100">
                          <a:effectLst/>
                        </a:rPr>
                        <a:t>ID6, ID8</a:t>
                      </a:r>
                    </a:p>
                    <a:p>
                      <a:pPr marL="0" marR="0" algn="just">
                        <a:spcBef>
                          <a:spcPts val="0"/>
                        </a:spcBef>
                        <a:spcAft>
                          <a:spcPts val="0"/>
                        </a:spcAft>
                      </a:pPr>
                      <a:r>
                        <a:rPr lang="en-US" sz="1100">
                          <a:effectLst/>
                        </a:rPr>
                        <a:t>HRDetect 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i="1">
                          <a:effectLst/>
                        </a:rPr>
                        <a:t>BRCA1, BRCA2, PALB2, RAD51C, RAD51D </a:t>
                      </a:r>
                      <a:r>
                        <a:rPr lang="en-US" sz="1100" i="0">
                          <a:effectLst/>
                        </a:rPr>
                        <a:t>(HR)</a:t>
                      </a:r>
                      <a:endParaRPr lang="en-US" sz="110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Hereditary breast/ovarian syndrome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4273689"/>
                  </a:ext>
                </a:extLst>
              </a:tr>
              <a:tr h="605900">
                <a:tc>
                  <a:txBody>
                    <a:bodyPr/>
                    <a:lstStyle/>
                    <a:p>
                      <a:pPr marL="0" marR="0" algn="just">
                        <a:spcBef>
                          <a:spcPts val="0"/>
                        </a:spcBef>
                        <a:spcAft>
                          <a:spcPts val="0"/>
                        </a:spcAft>
                      </a:pPr>
                      <a:r>
                        <a:rPr lang="en-US" sz="1100">
                          <a:effectLst/>
                        </a:rPr>
                        <a:t>SBS6/15/44</a:t>
                      </a:r>
                    </a:p>
                    <a:p>
                      <a:pPr marL="0" marR="0" algn="just">
                        <a:spcBef>
                          <a:spcPts val="0"/>
                        </a:spcBef>
                        <a:spcAft>
                          <a:spcPts val="0"/>
                        </a:spcAft>
                      </a:pPr>
                      <a:r>
                        <a:rPr lang="en-US" sz="1100">
                          <a:effectLst/>
                        </a:rPr>
                        <a:t>SBS26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i="1">
                          <a:effectLst/>
                        </a:rPr>
                        <a:t>MLH1, MSH2, MSH6 </a:t>
                      </a:r>
                      <a:r>
                        <a:rPr lang="en-US" sz="1100">
                          <a:effectLst/>
                        </a:rPr>
                        <a:t>(MMR)</a:t>
                      </a:r>
                    </a:p>
                    <a:p>
                      <a:pPr marL="0" marR="0" algn="l">
                        <a:spcBef>
                          <a:spcPts val="0"/>
                        </a:spcBef>
                        <a:spcAft>
                          <a:spcPts val="0"/>
                        </a:spcAft>
                      </a:pPr>
                      <a:r>
                        <a:rPr lang="en-US" sz="1100" i="1">
                          <a:effectLst/>
                        </a:rPr>
                        <a:t>PMS2</a:t>
                      </a:r>
                      <a:r>
                        <a:rPr lang="en-US" sz="1100">
                          <a:effectLst/>
                        </a:rPr>
                        <a:t> (MMR)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Lynch syndrome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7460344"/>
                  </a:ext>
                </a:extLst>
              </a:tr>
              <a:tr h="605900">
                <a:tc>
                  <a:txBody>
                    <a:bodyPr/>
                    <a:lstStyle/>
                    <a:p>
                      <a:pPr marL="0" marR="0" algn="just">
                        <a:spcBef>
                          <a:spcPts val="0"/>
                        </a:spcBef>
                        <a:spcAft>
                          <a:spcPts val="0"/>
                        </a:spcAft>
                      </a:pPr>
                      <a:r>
                        <a:rPr lang="en-US" sz="1100">
                          <a:effectLst/>
                        </a:rPr>
                        <a:t>SBS18</a:t>
                      </a:r>
                    </a:p>
                    <a:p>
                      <a:pPr marL="0" marR="0" algn="just">
                        <a:spcBef>
                          <a:spcPts val="0"/>
                        </a:spcBef>
                        <a:spcAft>
                          <a:spcPts val="0"/>
                        </a:spcAft>
                      </a:pPr>
                      <a:r>
                        <a:rPr lang="en-US" sz="1100">
                          <a:effectLst/>
                        </a:rPr>
                        <a:t>SBS108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i="1" dirty="0">
                          <a:effectLst/>
                        </a:rPr>
                        <a:t>MUTYH</a:t>
                      </a:r>
                      <a:r>
                        <a:rPr lang="en-US" sz="1100" dirty="0">
                          <a:effectLst/>
                        </a:rPr>
                        <a:t> (BER)</a:t>
                      </a:r>
                    </a:p>
                    <a:p>
                      <a:pPr marL="0" marR="0" algn="l">
                        <a:spcBef>
                          <a:spcPts val="0"/>
                        </a:spcBef>
                        <a:spcAft>
                          <a:spcPts val="0"/>
                        </a:spcAft>
                      </a:pPr>
                      <a:r>
                        <a:rPr lang="en-US" sz="1100" i="1" dirty="0">
                          <a:effectLst/>
                        </a:rPr>
                        <a:t>OGG1</a:t>
                      </a:r>
                      <a:r>
                        <a:rPr lang="en-US" sz="1100" dirty="0">
                          <a:effectLst/>
                        </a:rPr>
                        <a:t> G308E (BER)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MAP</a:t>
                      </a:r>
                    </a:p>
                    <a:p>
                      <a:pPr marL="0" marR="0" algn="l">
                        <a:spcBef>
                          <a:spcPts val="0"/>
                        </a:spcBef>
                        <a:spcAft>
                          <a:spcPts val="0"/>
                        </a:spcAft>
                      </a:pPr>
                      <a:r>
                        <a:rPr lang="en-US" sz="1100">
                          <a:effectLst/>
                        </a:rPr>
                        <a:t>MSS colorectal cancer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5019907"/>
                  </a:ext>
                </a:extLst>
              </a:tr>
              <a:tr h="908851">
                <a:tc>
                  <a:txBody>
                    <a:bodyPr/>
                    <a:lstStyle/>
                    <a:p>
                      <a:pPr marL="0" marR="0" algn="just">
                        <a:spcBef>
                          <a:spcPts val="0"/>
                        </a:spcBef>
                        <a:spcAft>
                          <a:spcPts val="0"/>
                        </a:spcAft>
                      </a:pPr>
                      <a:r>
                        <a:rPr lang="en-US" sz="1100">
                          <a:effectLst/>
                        </a:rPr>
                        <a:t>SBS30</a:t>
                      </a:r>
                    </a:p>
                    <a:p>
                      <a:pPr marL="0" marR="0" algn="just">
                        <a:spcBef>
                          <a:spcPts val="0"/>
                        </a:spcBef>
                        <a:spcAft>
                          <a:spcPts val="0"/>
                        </a:spcAft>
                      </a:pPr>
                      <a:r>
                        <a:rPr lang="en-US" sz="1100">
                          <a:effectLst/>
                        </a:rPr>
                        <a:t>SBS14</a:t>
                      </a:r>
                    </a:p>
                    <a:p>
                      <a:pPr marL="0" marR="0" algn="just">
                        <a:spcBef>
                          <a:spcPts val="0"/>
                        </a:spcBef>
                        <a:spcAft>
                          <a:spcPts val="0"/>
                        </a:spcAft>
                      </a:pPr>
                      <a:r>
                        <a:rPr lang="en-US" sz="1100">
                          <a:effectLst/>
                        </a:rPr>
                        <a:t>SBS20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i="1">
                          <a:effectLst/>
                        </a:rPr>
                        <a:t>NTHL1</a:t>
                      </a:r>
                      <a:r>
                        <a:rPr lang="en-US" sz="1100">
                          <a:effectLst/>
                        </a:rPr>
                        <a:t> (BER)</a:t>
                      </a:r>
                    </a:p>
                    <a:p>
                      <a:pPr marL="0" marR="0" algn="l">
                        <a:spcBef>
                          <a:spcPts val="0"/>
                        </a:spcBef>
                        <a:spcAft>
                          <a:spcPts val="0"/>
                        </a:spcAft>
                      </a:pPr>
                      <a:r>
                        <a:rPr lang="en-US" sz="1100" i="1">
                          <a:effectLst/>
                        </a:rPr>
                        <a:t>POLE</a:t>
                      </a:r>
                    </a:p>
                    <a:p>
                      <a:pPr marL="0" marR="0" algn="l">
                        <a:spcBef>
                          <a:spcPts val="0"/>
                        </a:spcBef>
                        <a:spcAft>
                          <a:spcPts val="0"/>
                        </a:spcAft>
                      </a:pPr>
                      <a:r>
                        <a:rPr lang="en-US" sz="1100" i="1">
                          <a:effectLst/>
                        </a:rPr>
                        <a:t>POLD1</a:t>
                      </a:r>
                      <a:endParaRPr lang="en-US" sz="110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Hereditary colorectal cancer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9338238"/>
                  </a:ext>
                </a:extLst>
              </a:tr>
              <a:tr h="302950">
                <a:tc>
                  <a:txBody>
                    <a:bodyPr/>
                    <a:lstStyle/>
                    <a:p>
                      <a:pPr marL="0" marR="0" algn="just">
                        <a:spcBef>
                          <a:spcPts val="0"/>
                        </a:spcBef>
                        <a:spcAft>
                          <a:spcPts val="0"/>
                        </a:spcAft>
                      </a:pPr>
                      <a:r>
                        <a:rPr lang="en-US" sz="1100">
                          <a:effectLst/>
                        </a:rPr>
                        <a:t>SBS96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i="1" dirty="0">
                          <a:effectLst/>
                        </a:rPr>
                        <a:t>MDM4</a:t>
                      </a:r>
                      <a:r>
                        <a:rPr lang="en-US" sz="1100" dirty="0">
                          <a:effectLst/>
                        </a:rPr>
                        <a:t> (BER)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3554427"/>
                  </a:ext>
                </a:extLst>
              </a:tr>
            </a:tbl>
          </a:graphicData>
        </a:graphic>
      </p:graphicFrame>
      <p:sp>
        <p:nvSpPr>
          <p:cNvPr id="6" name="TextBox 5">
            <a:extLst>
              <a:ext uri="{FF2B5EF4-FFF2-40B4-BE49-F238E27FC236}">
                <a16:creationId xmlns:a16="http://schemas.microsoft.com/office/drawing/2014/main" id="{D0F4141D-31C6-09B0-2B95-91BA2CA7F1AB}"/>
              </a:ext>
            </a:extLst>
          </p:cNvPr>
          <p:cNvSpPr txBox="1"/>
          <p:nvPr/>
        </p:nvSpPr>
        <p:spPr bwMode="auto">
          <a:xfrm>
            <a:off x="948003" y="1343346"/>
            <a:ext cx="43862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1600" b="1" dirty="0">
                <a:solidFill>
                  <a:schemeClr val="tx1"/>
                </a:solidFill>
              </a:rPr>
              <a:t>Mutational signatures associated with extrinsic exposures</a:t>
            </a:r>
          </a:p>
        </p:txBody>
      </p:sp>
      <p:sp>
        <p:nvSpPr>
          <p:cNvPr id="7" name="TextBox 6">
            <a:extLst>
              <a:ext uri="{FF2B5EF4-FFF2-40B4-BE49-F238E27FC236}">
                <a16:creationId xmlns:a16="http://schemas.microsoft.com/office/drawing/2014/main" id="{F4BA3159-607B-5497-2272-E0D15C45EA16}"/>
              </a:ext>
            </a:extLst>
          </p:cNvPr>
          <p:cNvSpPr txBox="1"/>
          <p:nvPr/>
        </p:nvSpPr>
        <p:spPr bwMode="auto">
          <a:xfrm>
            <a:off x="7137372" y="1381160"/>
            <a:ext cx="445038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1600" b="1" dirty="0">
                <a:solidFill>
                  <a:schemeClr val="tx1"/>
                </a:solidFill>
              </a:rPr>
              <a:t>Mutational signatures associated with intrinsic processes</a:t>
            </a:r>
          </a:p>
        </p:txBody>
      </p:sp>
      <p:sp>
        <p:nvSpPr>
          <p:cNvPr id="3" name="TextBox 2">
            <a:extLst>
              <a:ext uri="{FF2B5EF4-FFF2-40B4-BE49-F238E27FC236}">
                <a16:creationId xmlns:a16="http://schemas.microsoft.com/office/drawing/2014/main" id="{A538F40D-9A42-A051-BAA7-F0064292835B}"/>
              </a:ext>
            </a:extLst>
          </p:cNvPr>
          <p:cNvSpPr txBox="1"/>
          <p:nvPr/>
        </p:nvSpPr>
        <p:spPr>
          <a:xfrm>
            <a:off x="155211" y="5691796"/>
            <a:ext cx="11498976" cy="461665"/>
          </a:xfrm>
          <a:prstGeom prst="rect">
            <a:avLst/>
          </a:prstGeom>
          <a:noFill/>
        </p:spPr>
        <p:txBody>
          <a:bodyPr wrap="square">
            <a:spAutoFit/>
          </a:bodyPr>
          <a:lstStyle/>
          <a:p>
            <a:r>
              <a:rPr lang="en-US" sz="1200" dirty="0"/>
              <a:t>SBS: Single base substitution; DBS: Double base substitution; ID: indel</a:t>
            </a:r>
          </a:p>
          <a:p>
            <a:r>
              <a:rPr lang="en-US" sz="1200" dirty="0"/>
              <a:t>https://cancer.sanger.ac.uk/signatures/</a:t>
            </a:r>
          </a:p>
        </p:txBody>
      </p:sp>
    </p:spTree>
    <p:extLst>
      <p:ext uri="{BB962C8B-B14F-4D97-AF65-F5344CB8AC3E}">
        <p14:creationId xmlns:p14="http://schemas.microsoft.com/office/powerpoint/2010/main" val="189016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C5D52-52EE-5518-CC29-A377EE579ED1}"/>
              </a:ext>
            </a:extLst>
          </p:cNvPr>
          <p:cNvSpPr>
            <a:spLocks noGrp="1"/>
          </p:cNvSpPr>
          <p:nvPr>
            <p:ph type="title"/>
          </p:nvPr>
        </p:nvSpPr>
        <p:spPr>
          <a:xfrm>
            <a:off x="385439" y="82305"/>
            <a:ext cx="10515600" cy="1325563"/>
          </a:xfrm>
        </p:spPr>
        <p:txBody>
          <a:bodyPr>
            <a:noAutofit/>
          </a:bodyPr>
          <a:lstStyle/>
          <a:p>
            <a:r>
              <a:rPr lang="en-US" sz="3200" b="1" dirty="0">
                <a:solidFill>
                  <a:schemeClr val="accent1">
                    <a:lumMod val="50000"/>
                  </a:schemeClr>
                </a:solidFill>
              </a:rPr>
              <a:t>Existing data has not translated into clinical utility</a:t>
            </a:r>
          </a:p>
        </p:txBody>
      </p:sp>
      <p:pic>
        <p:nvPicPr>
          <p:cNvPr id="8" name="Picture 7">
            <a:extLst>
              <a:ext uri="{FF2B5EF4-FFF2-40B4-BE49-F238E27FC236}">
                <a16:creationId xmlns:a16="http://schemas.microsoft.com/office/drawing/2014/main" id="{9ADD4683-3525-742F-FC9E-4757F1330CE2}"/>
              </a:ext>
            </a:extLst>
          </p:cNvPr>
          <p:cNvPicPr>
            <a:picLocks noChangeAspect="1"/>
          </p:cNvPicPr>
          <p:nvPr/>
        </p:nvPicPr>
        <p:blipFill>
          <a:blip r:embed="rId2"/>
          <a:stretch>
            <a:fillRect/>
          </a:stretch>
        </p:blipFill>
        <p:spPr>
          <a:xfrm>
            <a:off x="1047564" y="2367447"/>
            <a:ext cx="3889899" cy="3093946"/>
          </a:xfrm>
          <a:prstGeom prst="rect">
            <a:avLst/>
          </a:prstGeom>
        </p:spPr>
      </p:pic>
      <p:pic>
        <p:nvPicPr>
          <p:cNvPr id="10" name="Picture 9">
            <a:extLst>
              <a:ext uri="{FF2B5EF4-FFF2-40B4-BE49-F238E27FC236}">
                <a16:creationId xmlns:a16="http://schemas.microsoft.com/office/drawing/2014/main" id="{0EA28543-A47C-D797-1061-64CA8D5A2733}"/>
              </a:ext>
            </a:extLst>
          </p:cNvPr>
          <p:cNvPicPr>
            <a:picLocks noChangeAspect="1"/>
          </p:cNvPicPr>
          <p:nvPr/>
        </p:nvPicPr>
        <p:blipFill>
          <a:blip r:embed="rId3"/>
          <a:stretch>
            <a:fillRect/>
          </a:stretch>
        </p:blipFill>
        <p:spPr>
          <a:xfrm>
            <a:off x="695804" y="1052760"/>
            <a:ext cx="3298451" cy="1159654"/>
          </a:xfrm>
          <a:prstGeom prst="rect">
            <a:avLst/>
          </a:prstGeom>
        </p:spPr>
      </p:pic>
      <p:sp>
        <p:nvSpPr>
          <p:cNvPr id="12" name="TextBox 11">
            <a:extLst>
              <a:ext uri="{FF2B5EF4-FFF2-40B4-BE49-F238E27FC236}">
                <a16:creationId xmlns:a16="http://schemas.microsoft.com/office/drawing/2014/main" id="{8FABFB0B-3E61-F191-5A72-4AC886227646}"/>
              </a:ext>
            </a:extLst>
          </p:cNvPr>
          <p:cNvSpPr txBox="1"/>
          <p:nvPr/>
        </p:nvSpPr>
        <p:spPr>
          <a:xfrm>
            <a:off x="5864793" y="2136338"/>
            <a:ext cx="5631403" cy="2585323"/>
          </a:xfrm>
          <a:prstGeom prst="rect">
            <a:avLst/>
          </a:prstGeom>
          <a:noFill/>
        </p:spPr>
        <p:txBody>
          <a:bodyPr wrap="square">
            <a:spAutoFit/>
          </a:bodyPr>
          <a:lstStyle/>
          <a:p>
            <a:r>
              <a:rPr lang="en-US" b="1" dirty="0">
                <a:solidFill>
                  <a:schemeClr val="accent1">
                    <a:lumMod val="50000"/>
                  </a:schemeClr>
                </a:solidFill>
              </a:rPr>
              <a:t>Most mutational signature</a:t>
            </a:r>
            <a:r>
              <a:rPr lang="en-US" sz="1800" b="1" dirty="0">
                <a:solidFill>
                  <a:schemeClr val="accent1">
                    <a:lumMod val="50000"/>
                  </a:schemeClr>
                </a:solidFill>
              </a:rPr>
              <a:t> data comes from the UK and on freshly prepared tumor specimens</a:t>
            </a:r>
          </a:p>
          <a:p>
            <a:endParaRPr lang="en-US" b="1" dirty="0">
              <a:solidFill>
                <a:schemeClr val="accent1">
                  <a:lumMod val="50000"/>
                </a:schemeClr>
              </a:solidFill>
            </a:endParaRPr>
          </a:p>
          <a:p>
            <a:r>
              <a:rPr lang="en-US" b="1" dirty="0">
                <a:solidFill>
                  <a:schemeClr val="accent1">
                    <a:lumMod val="50000"/>
                  </a:schemeClr>
                </a:solidFill>
              </a:rPr>
              <a:t>Fresh tumor tissue is rarely collected in real-world scenarios</a:t>
            </a:r>
          </a:p>
          <a:p>
            <a:endParaRPr lang="en-US" b="1" dirty="0">
              <a:solidFill>
                <a:schemeClr val="accent1">
                  <a:lumMod val="50000"/>
                </a:schemeClr>
              </a:solidFill>
            </a:endParaRPr>
          </a:p>
          <a:p>
            <a:r>
              <a:rPr lang="en-US" b="1" dirty="0">
                <a:solidFill>
                  <a:schemeClr val="accent1">
                    <a:lumMod val="50000"/>
                  </a:schemeClr>
                </a:solidFill>
              </a:rPr>
              <a:t>All precision oncology testing for tumors is done on FFPE (formalin fixed paraffin embedded) pathology specimens</a:t>
            </a:r>
            <a:endParaRPr lang="en-US" dirty="0"/>
          </a:p>
        </p:txBody>
      </p:sp>
    </p:spTree>
    <p:extLst>
      <p:ext uri="{BB962C8B-B14F-4D97-AF65-F5344CB8AC3E}">
        <p14:creationId xmlns:p14="http://schemas.microsoft.com/office/powerpoint/2010/main" val="148716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16F3-7A10-3EAF-C0EA-50563A3834EA}"/>
              </a:ext>
            </a:extLst>
          </p:cNvPr>
          <p:cNvSpPr>
            <a:spLocks noGrp="1"/>
          </p:cNvSpPr>
          <p:nvPr>
            <p:ph type="title"/>
          </p:nvPr>
        </p:nvSpPr>
        <p:spPr>
          <a:xfrm>
            <a:off x="236560" y="167523"/>
            <a:ext cx="11074576" cy="492443"/>
          </a:xfrm>
        </p:spPr>
        <p:txBody>
          <a:bodyPr>
            <a:noAutofit/>
          </a:bodyPr>
          <a:lstStyle/>
          <a:p>
            <a:r>
              <a:rPr lang="en-US" sz="3200" b="1" dirty="0">
                <a:solidFill>
                  <a:srgbClr val="003F72"/>
                </a:solidFill>
              </a:rPr>
              <a:t>The FFPE issue</a:t>
            </a:r>
          </a:p>
        </p:txBody>
      </p:sp>
      <p:sp>
        <p:nvSpPr>
          <p:cNvPr id="3" name="Content Placeholder 2">
            <a:extLst>
              <a:ext uri="{FF2B5EF4-FFF2-40B4-BE49-F238E27FC236}">
                <a16:creationId xmlns:a16="http://schemas.microsoft.com/office/drawing/2014/main" id="{FCA47C58-4079-45A4-7977-4AB7930EA9C0}"/>
              </a:ext>
            </a:extLst>
          </p:cNvPr>
          <p:cNvSpPr>
            <a:spLocks noGrp="1"/>
          </p:cNvSpPr>
          <p:nvPr>
            <p:ph idx="1"/>
          </p:nvPr>
        </p:nvSpPr>
        <p:spPr>
          <a:xfrm>
            <a:off x="560027" y="865031"/>
            <a:ext cx="11071946" cy="2772267"/>
          </a:xfrm>
        </p:spPr>
        <p:txBody>
          <a:bodyPr/>
          <a:lstStyle/>
          <a:p>
            <a:r>
              <a:rPr lang="en-US" sz="1800" dirty="0">
                <a:effectLst/>
                <a:latin typeface="Arial" panose="020B0604020202020204" pitchFamily="34" charset="0"/>
                <a:ea typeface="Calibri" panose="020F0502020204030204" pitchFamily="34" charset="0"/>
              </a:rPr>
              <a:t>FFPE-signature: Formalin causes hydrolytic deamination of C&gt;U -&gt; U:G mismatches -&gt; DNA polymerase during amplification incorporate A -&gt; Leads to C:G&gt;T:A substitutions </a:t>
            </a:r>
            <a:r>
              <a:rPr lang="en-US" sz="1800" dirty="0">
                <a:latin typeface="Arial" panose="020B0604020202020204" pitchFamily="34" charset="0"/>
                <a:ea typeface="Calibri" panose="020F0502020204030204" pitchFamily="34" charset="0"/>
              </a:rPr>
              <a:t>(similar </a:t>
            </a:r>
            <a:r>
              <a:rPr lang="en-US" sz="1800" dirty="0" err="1">
                <a:latin typeface="Arial" panose="020B0604020202020204" pitchFamily="34" charset="0"/>
                <a:ea typeface="Calibri" panose="020F0502020204030204" pitchFamily="34" charset="0"/>
              </a:rPr>
              <a:t>ot</a:t>
            </a:r>
            <a:r>
              <a:rPr lang="en-US" sz="1800" dirty="0">
                <a:latin typeface="Arial" panose="020B0604020202020204" pitchFamily="34" charset="0"/>
                <a:ea typeface="Calibri" panose="020F0502020204030204" pitchFamily="34" charset="0"/>
              </a:rPr>
              <a:t> SBS</a:t>
            </a:r>
            <a:r>
              <a:rPr lang="en-US" sz="1800" dirty="0">
                <a:effectLst/>
                <a:latin typeface="Arial" panose="020B0604020202020204" pitchFamily="34" charset="0"/>
                <a:ea typeface="Calibri" panose="020F0502020204030204" pitchFamily="34" charset="0"/>
              </a:rPr>
              <a:t>30 - BER/NTHL1 deficiency)</a:t>
            </a:r>
          </a:p>
          <a:p>
            <a:pPr lvl="1"/>
            <a:r>
              <a:rPr lang="en-US" sz="1400" dirty="0">
                <a:latin typeface="Arial" panose="020B0604020202020204" pitchFamily="34" charset="0"/>
                <a:ea typeface="Calibri" panose="020F0502020204030204" pitchFamily="34" charset="0"/>
              </a:rPr>
              <a:t>FFPE sequencing library preparations use uracil DNA glycosylase (UDG) to remove uracil bases</a:t>
            </a:r>
          </a:p>
          <a:p>
            <a:r>
              <a:rPr lang="en-US" sz="1800" dirty="0">
                <a:latin typeface="Arial" panose="020B0604020202020204" pitchFamily="34" charset="0"/>
                <a:ea typeface="Calibri" panose="020F0502020204030204" pitchFamily="34" charset="0"/>
              </a:rPr>
              <a:t>Formalin also causes deamination of 5-methylcytosine (at CG dinucleotides)</a:t>
            </a:r>
          </a:p>
          <a:p>
            <a:pPr lvl="1"/>
            <a:r>
              <a:rPr lang="en-US" sz="1400" dirty="0">
                <a:effectLst/>
                <a:latin typeface="Arial" panose="020B0604020202020204" pitchFamily="34" charset="0"/>
                <a:ea typeface="Calibri" panose="020F0502020204030204" pitchFamily="34" charset="0"/>
              </a:rPr>
              <a:t>Not corrected by UDG</a:t>
            </a:r>
          </a:p>
          <a:p>
            <a:pPr lvl="1"/>
            <a:r>
              <a:rPr lang="en-US" sz="1400" dirty="0">
                <a:latin typeface="Arial" panose="020B0604020202020204" pitchFamily="34" charset="0"/>
                <a:ea typeface="Calibri" panose="020F0502020204030204" pitchFamily="34" charset="0"/>
              </a:rPr>
              <a:t>Similar to </a:t>
            </a:r>
            <a:r>
              <a:rPr lang="en-US" sz="1400" dirty="0">
                <a:effectLst/>
                <a:latin typeface="Arial" panose="020B0604020202020204" pitchFamily="34" charset="0"/>
                <a:ea typeface="Calibri" panose="020F0502020204030204" pitchFamily="34" charset="0"/>
              </a:rPr>
              <a:t>signature 1 (clock-like signature due to spontaneous deamination of </a:t>
            </a:r>
            <a:r>
              <a:rPr lang="en-US" sz="1400" dirty="0" err="1">
                <a:effectLst/>
                <a:latin typeface="Arial" panose="020B0604020202020204" pitchFamily="34" charset="0"/>
                <a:ea typeface="Calibri" panose="020F0502020204030204" pitchFamily="34" charset="0"/>
              </a:rPr>
              <a:t>methylcytosine</a:t>
            </a:r>
            <a:r>
              <a:rPr lang="en-US" sz="1400" dirty="0">
                <a:effectLst/>
                <a:latin typeface="Arial" panose="020B0604020202020204" pitchFamily="34" charset="0"/>
                <a:ea typeface="Calibri" panose="020F0502020204030204" pitchFamily="34" charset="0"/>
              </a:rPr>
              <a:t>)</a:t>
            </a:r>
          </a:p>
          <a:p>
            <a:r>
              <a:rPr lang="en-US" sz="1800" dirty="0">
                <a:latin typeface="Arial" panose="020B0604020202020204" pitchFamily="34" charset="0"/>
                <a:ea typeface="Calibri" panose="020F0502020204030204" pitchFamily="34" charset="0"/>
              </a:rPr>
              <a:t>Development of </a:t>
            </a:r>
            <a:r>
              <a:rPr lang="en-US" sz="1800" dirty="0" err="1">
                <a:latin typeface="Arial" panose="020B0604020202020204" pitchFamily="34" charset="0"/>
                <a:ea typeface="Calibri" panose="020F0502020204030204" pitchFamily="34" charset="0"/>
              </a:rPr>
              <a:t>FFPESig</a:t>
            </a:r>
            <a:r>
              <a:rPr lang="en-US" sz="1800" dirty="0">
                <a:latin typeface="Arial" panose="020B0604020202020204" pitchFamily="34" charset="0"/>
                <a:ea typeface="Calibri" panose="020F0502020204030204" pitchFamily="34" charset="0"/>
              </a:rPr>
              <a:t> package</a:t>
            </a:r>
          </a:p>
          <a:p>
            <a:pPr lvl="1"/>
            <a:r>
              <a:rPr lang="en-US" sz="1100" dirty="0"/>
              <a:t>C&gt;T mutations are dominant among FFPE-induced artefacts, whereas occasional T&gt;C or C&gt;A artefacts are batch effects  -&gt; so these are removed</a:t>
            </a:r>
            <a:endParaRPr lang="en-US" sz="1400" dirty="0">
              <a:effectLst/>
              <a:latin typeface="Arial" panose="020B0604020202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01B21F98-FA60-B50F-1544-62236665D0C4}"/>
              </a:ext>
            </a:extLst>
          </p:cNvPr>
          <p:cNvSpPr txBox="1"/>
          <p:nvPr/>
        </p:nvSpPr>
        <p:spPr bwMode="auto">
          <a:xfrm>
            <a:off x="236560" y="5840905"/>
            <a:ext cx="110719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i="1">
                <a:solidFill>
                  <a:schemeClr val="tx1"/>
                </a:solidFill>
              </a:rPr>
              <a:t>Guo et al Nat Comm 2022, The mutational signatures of formalin fixation on the human genome</a:t>
            </a:r>
          </a:p>
        </p:txBody>
      </p:sp>
      <p:pic>
        <p:nvPicPr>
          <p:cNvPr id="7" name="Picture 6">
            <a:extLst>
              <a:ext uri="{FF2B5EF4-FFF2-40B4-BE49-F238E27FC236}">
                <a16:creationId xmlns:a16="http://schemas.microsoft.com/office/drawing/2014/main" id="{D6784E8C-0D09-574A-1B26-FFF7DBD3DB85}"/>
              </a:ext>
            </a:extLst>
          </p:cNvPr>
          <p:cNvPicPr>
            <a:picLocks noChangeAspect="1"/>
          </p:cNvPicPr>
          <p:nvPr/>
        </p:nvPicPr>
        <p:blipFill>
          <a:blip r:embed="rId2"/>
          <a:stretch>
            <a:fillRect/>
          </a:stretch>
        </p:blipFill>
        <p:spPr>
          <a:xfrm>
            <a:off x="2961565" y="3586338"/>
            <a:ext cx="4829834" cy="2093650"/>
          </a:xfrm>
          <a:prstGeom prst="rect">
            <a:avLst/>
          </a:prstGeom>
        </p:spPr>
      </p:pic>
    </p:spTree>
    <p:extLst>
      <p:ext uri="{BB962C8B-B14F-4D97-AF65-F5344CB8AC3E}">
        <p14:creationId xmlns:p14="http://schemas.microsoft.com/office/powerpoint/2010/main" val="61476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10DE8E2-CC20-FEB6-639E-8B4B56D33701}"/>
              </a:ext>
            </a:extLst>
          </p:cNvPr>
          <p:cNvGrpSpPr/>
          <p:nvPr/>
        </p:nvGrpSpPr>
        <p:grpSpPr>
          <a:xfrm>
            <a:off x="1194582" y="1098955"/>
            <a:ext cx="9802836" cy="4397833"/>
            <a:chOff x="1534891" y="926084"/>
            <a:chExt cx="8596301" cy="3276346"/>
          </a:xfrm>
        </p:grpSpPr>
        <p:sp>
          <p:nvSpPr>
            <p:cNvPr id="36" name="Rectangle: Rounded Corners 35">
              <a:extLst>
                <a:ext uri="{FF2B5EF4-FFF2-40B4-BE49-F238E27FC236}">
                  <a16:creationId xmlns:a16="http://schemas.microsoft.com/office/drawing/2014/main" id="{53BCC74C-DE67-A225-1D9B-982416BFC21E}"/>
                </a:ext>
              </a:extLst>
            </p:cNvPr>
            <p:cNvSpPr/>
            <p:nvPr/>
          </p:nvSpPr>
          <p:spPr>
            <a:xfrm>
              <a:off x="3893052" y="1648361"/>
              <a:ext cx="4203198" cy="2554069"/>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Rounded Corners 33">
              <a:extLst>
                <a:ext uri="{FF2B5EF4-FFF2-40B4-BE49-F238E27FC236}">
                  <a16:creationId xmlns:a16="http://schemas.microsoft.com/office/drawing/2014/main" id="{A9D5D304-00D0-73AC-E9B8-4FA601CC8A22}"/>
                </a:ext>
              </a:extLst>
            </p:cNvPr>
            <p:cNvSpPr/>
            <p:nvPr/>
          </p:nvSpPr>
          <p:spPr>
            <a:xfrm>
              <a:off x="1534891" y="1075267"/>
              <a:ext cx="2276545" cy="3127163"/>
            </a:xfrm>
            <a:prstGeom prst="roundRect">
              <a:avLst/>
            </a:prstGeom>
            <a:solidFill>
              <a:schemeClr val="bg1">
                <a:lumMod val="95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BD721AE9-268F-7B21-C33A-3A238FC321A9}"/>
                </a:ext>
              </a:extLst>
            </p:cNvPr>
            <p:cNvSpPr txBox="1"/>
            <p:nvPr/>
          </p:nvSpPr>
          <p:spPr>
            <a:xfrm>
              <a:off x="1690797" y="1265485"/>
              <a:ext cx="2028714" cy="52736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sz="1000">
                  <a:latin typeface="Arial" panose="020B0604020202020204" pitchFamily="34" charset="0"/>
                  <a:cs typeface="Arial" panose="020B0604020202020204" pitchFamily="34" charset="0"/>
                </a:rPr>
                <a:t>National Precision Oncology Program</a:t>
              </a:r>
            </a:p>
            <a:p>
              <a:pPr algn="ctr"/>
              <a:r>
                <a:rPr lang="en-US" sz="1000">
                  <a:latin typeface="Arial" panose="020B0604020202020204" pitchFamily="34" charset="0"/>
                  <a:cs typeface="Arial" panose="020B0604020202020204" pitchFamily="34" charset="0"/>
                </a:rPr>
                <a:t>Available “Discarded” DNA </a:t>
              </a:r>
            </a:p>
            <a:p>
              <a:pPr algn="ctr"/>
              <a:r>
                <a:rPr lang="en-US" sz="1000">
                  <a:latin typeface="Arial" panose="020B0604020202020204" pitchFamily="34" charset="0"/>
                  <a:cs typeface="Arial" panose="020B0604020202020204" pitchFamily="34" charset="0"/>
                </a:rPr>
                <a:t>from Clinical Tumor Sequencing</a:t>
              </a:r>
            </a:p>
            <a:p>
              <a:pPr algn="ctr"/>
              <a:r>
                <a:rPr lang="en-US" sz="1000">
                  <a:latin typeface="Arial" panose="020B0604020202020204" pitchFamily="34" charset="0"/>
                  <a:cs typeface="Arial" panose="020B0604020202020204" pitchFamily="34" charset="0"/>
                </a:rPr>
                <a:t>N=13,752 tissue specimens</a:t>
              </a:r>
            </a:p>
          </p:txBody>
        </p:sp>
        <p:sp>
          <p:nvSpPr>
            <p:cNvPr id="3" name="TextBox 2">
              <a:extLst>
                <a:ext uri="{FF2B5EF4-FFF2-40B4-BE49-F238E27FC236}">
                  <a16:creationId xmlns:a16="http://schemas.microsoft.com/office/drawing/2014/main" id="{41D01F39-1488-5C8F-9EC1-961F8B6FCF98}"/>
                </a:ext>
              </a:extLst>
            </p:cNvPr>
            <p:cNvSpPr txBox="1"/>
            <p:nvPr/>
          </p:nvSpPr>
          <p:spPr>
            <a:xfrm>
              <a:off x="1949447" y="2169692"/>
              <a:ext cx="1511415" cy="4127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sz="1000">
                  <a:latin typeface="Arial" panose="020B0604020202020204" pitchFamily="34" charset="0"/>
                  <a:cs typeface="Arial" panose="020B0604020202020204" pitchFamily="34" charset="0"/>
                </a:rPr>
                <a:t>Tumor tissue DNA</a:t>
              </a:r>
            </a:p>
            <a:p>
              <a:pPr algn="ctr"/>
              <a:r>
                <a:rPr lang="en-US" sz="1000">
                  <a:latin typeface="Arial" panose="020B0604020202020204" pitchFamily="34" charset="0"/>
                  <a:cs typeface="Arial" panose="020B0604020202020204" pitchFamily="34" charset="0"/>
                </a:rPr>
                <a:t>Successful short read NGS</a:t>
              </a:r>
            </a:p>
            <a:p>
              <a:pPr algn="ctr"/>
              <a:r>
                <a:rPr lang="en-US" sz="1000">
                  <a:latin typeface="Arial" panose="020B0604020202020204" pitchFamily="34" charset="0"/>
                  <a:cs typeface="Arial" panose="020B0604020202020204" pitchFamily="34" charset="0"/>
                </a:rPr>
                <a:t>N=11,256</a:t>
              </a:r>
            </a:p>
          </p:txBody>
        </p:sp>
        <p:sp>
          <p:nvSpPr>
            <p:cNvPr id="4" name="TextBox 3">
              <a:extLst>
                <a:ext uri="{FF2B5EF4-FFF2-40B4-BE49-F238E27FC236}">
                  <a16:creationId xmlns:a16="http://schemas.microsoft.com/office/drawing/2014/main" id="{1F1BF065-2197-B31F-9552-BBA310904524}"/>
                </a:ext>
              </a:extLst>
            </p:cNvPr>
            <p:cNvSpPr txBox="1"/>
            <p:nvPr/>
          </p:nvSpPr>
          <p:spPr>
            <a:xfrm>
              <a:off x="1996538" y="2915106"/>
              <a:ext cx="1417232" cy="298078"/>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sz="1000">
                  <a:latin typeface="Arial" panose="020B0604020202020204" pitchFamily="34" charset="0"/>
                  <a:cs typeface="Arial" panose="020B0604020202020204" pitchFamily="34" charset="0"/>
                </a:rPr>
                <a:t>DNA of sufficient quantity</a:t>
              </a:r>
            </a:p>
            <a:p>
              <a:pPr algn="ctr"/>
              <a:r>
                <a:rPr lang="en-US" sz="1000">
                  <a:latin typeface="Arial" panose="020B0604020202020204" pitchFamily="34" charset="0"/>
                  <a:cs typeface="Arial" panose="020B0604020202020204" pitchFamily="34" charset="0"/>
                </a:rPr>
                <a:t>N=8,299</a:t>
              </a:r>
            </a:p>
          </p:txBody>
        </p:sp>
        <p:sp>
          <p:nvSpPr>
            <p:cNvPr id="6" name="TextBox 5">
              <a:extLst>
                <a:ext uri="{FF2B5EF4-FFF2-40B4-BE49-F238E27FC236}">
                  <a16:creationId xmlns:a16="http://schemas.microsoft.com/office/drawing/2014/main" id="{32F49F7A-6190-E790-A094-1D857E9BA8A5}"/>
                </a:ext>
              </a:extLst>
            </p:cNvPr>
            <p:cNvSpPr txBox="1"/>
            <p:nvPr/>
          </p:nvSpPr>
          <p:spPr>
            <a:xfrm>
              <a:off x="2030275" y="3544444"/>
              <a:ext cx="1349758" cy="298078"/>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sz="1000">
                  <a:latin typeface="Arial" panose="020B0604020202020204" pitchFamily="34" charset="0"/>
                  <a:cs typeface="Arial" panose="020B0604020202020204" pitchFamily="34" charset="0"/>
                </a:rPr>
                <a:t>DNA of sufficient quality</a:t>
              </a:r>
            </a:p>
            <a:p>
              <a:pPr algn="ctr"/>
              <a:r>
                <a:rPr lang="en-US" sz="1000">
                  <a:latin typeface="Arial" panose="020B0604020202020204" pitchFamily="34" charset="0"/>
                  <a:cs typeface="Arial" panose="020B0604020202020204" pitchFamily="34" charset="0"/>
                </a:rPr>
                <a:t>N=4,783</a:t>
              </a:r>
            </a:p>
          </p:txBody>
        </p:sp>
        <p:sp>
          <p:nvSpPr>
            <p:cNvPr id="7" name="TextBox 6">
              <a:extLst>
                <a:ext uri="{FF2B5EF4-FFF2-40B4-BE49-F238E27FC236}">
                  <a16:creationId xmlns:a16="http://schemas.microsoft.com/office/drawing/2014/main" id="{67406972-FB19-2E63-B28E-E82D91A7DC37}"/>
                </a:ext>
              </a:extLst>
            </p:cNvPr>
            <p:cNvSpPr txBox="1"/>
            <p:nvPr/>
          </p:nvSpPr>
          <p:spPr>
            <a:xfrm>
              <a:off x="4427062" y="1342429"/>
              <a:ext cx="1889549" cy="1834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pPr algn="ctr"/>
              <a:r>
                <a:rPr lang="en-US" sz="1000">
                  <a:latin typeface="Arial" panose="020B0604020202020204" pitchFamily="34" charset="0"/>
                  <a:cs typeface="Arial" panose="020B0604020202020204" pitchFamily="34" charset="0"/>
                </a:rPr>
                <a:t>WHOLE GENOME SEQUENCING</a:t>
              </a:r>
            </a:p>
          </p:txBody>
        </p:sp>
        <p:sp>
          <p:nvSpPr>
            <p:cNvPr id="10" name="TextBox 9">
              <a:extLst>
                <a:ext uri="{FF2B5EF4-FFF2-40B4-BE49-F238E27FC236}">
                  <a16:creationId xmlns:a16="http://schemas.microsoft.com/office/drawing/2014/main" id="{166B92D6-11C0-CF7F-0EB4-05897E02D515}"/>
                </a:ext>
              </a:extLst>
            </p:cNvPr>
            <p:cNvSpPr txBox="1"/>
            <p:nvPr/>
          </p:nvSpPr>
          <p:spPr>
            <a:xfrm>
              <a:off x="4734910" y="1769583"/>
              <a:ext cx="1273851" cy="2980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pPr algn="ctr"/>
              <a:r>
                <a:rPr lang="en-US" sz="1000" i="1">
                  <a:latin typeface="Arial" panose="020B0604020202020204" pitchFamily="34" charset="0"/>
                  <a:cs typeface="Arial" panose="020B0604020202020204" pitchFamily="34" charset="0"/>
                </a:rPr>
                <a:t>Raw Sequencing Data</a:t>
              </a:r>
            </a:p>
            <a:p>
              <a:pPr algn="ctr"/>
              <a:r>
                <a:rPr lang="en-US" sz="1000">
                  <a:latin typeface="Arial" panose="020B0604020202020204" pitchFamily="34" charset="0"/>
                  <a:cs typeface="Arial" panose="020B0604020202020204" pitchFamily="34" charset="0"/>
                </a:rPr>
                <a:t>FASTQs</a:t>
              </a:r>
            </a:p>
          </p:txBody>
        </p:sp>
        <p:sp>
          <p:nvSpPr>
            <p:cNvPr id="11" name="TextBox 10">
              <a:extLst>
                <a:ext uri="{FF2B5EF4-FFF2-40B4-BE49-F238E27FC236}">
                  <a16:creationId xmlns:a16="http://schemas.microsoft.com/office/drawing/2014/main" id="{63240C24-1668-7DDF-8A45-5A42ED23CCBE}"/>
                </a:ext>
              </a:extLst>
            </p:cNvPr>
            <p:cNvSpPr txBox="1"/>
            <p:nvPr/>
          </p:nvSpPr>
          <p:spPr>
            <a:xfrm>
              <a:off x="4971070" y="2327997"/>
              <a:ext cx="801534" cy="298078"/>
            </a:xfrm>
            <a:prstGeom prst="rect">
              <a:avLst/>
            </a:prstGeom>
            <a:solidFill>
              <a:schemeClr val="accent2">
                <a:lumMod val="50000"/>
              </a:schemeClr>
            </a:solidFill>
          </p:spPr>
          <p:style>
            <a:lnRef idx="2">
              <a:schemeClr val="dk1">
                <a:shade val="50000"/>
              </a:schemeClr>
            </a:lnRef>
            <a:fillRef idx="1002">
              <a:schemeClr val="dk2"/>
            </a:fillRef>
            <a:effectRef idx="0">
              <a:schemeClr val="dk1"/>
            </a:effectRef>
            <a:fontRef idx="minor">
              <a:schemeClr val="lt1"/>
            </a:fontRef>
          </p:style>
          <p:txBody>
            <a:bodyPr wrap="none" rtlCol="0">
              <a:spAutoFit/>
            </a:bodyPr>
            <a:lstStyle/>
            <a:p>
              <a:pPr algn="ctr"/>
              <a:r>
                <a:rPr lang="en-US" sz="1000" i="1">
                  <a:latin typeface="Arial" panose="020B0604020202020204" pitchFamily="34" charset="0"/>
                  <a:cs typeface="Arial" panose="020B0604020202020204" pitchFamily="34" charset="0"/>
                </a:rPr>
                <a:t>Aligned Data</a:t>
              </a:r>
            </a:p>
            <a:p>
              <a:pPr algn="ctr"/>
              <a:r>
                <a:rPr lang="en-US" sz="1000">
                  <a:latin typeface="Arial" panose="020B0604020202020204" pitchFamily="34" charset="0"/>
                  <a:cs typeface="Arial" panose="020B0604020202020204" pitchFamily="34" charset="0"/>
                </a:rPr>
                <a:t>BAMs</a:t>
              </a:r>
            </a:p>
          </p:txBody>
        </p:sp>
        <p:sp>
          <p:nvSpPr>
            <p:cNvPr id="12" name="TextBox 11">
              <a:extLst>
                <a:ext uri="{FF2B5EF4-FFF2-40B4-BE49-F238E27FC236}">
                  <a16:creationId xmlns:a16="http://schemas.microsoft.com/office/drawing/2014/main" id="{6C5875D5-B52F-D177-E20A-7285C7D0EF7E}"/>
                </a:ext>
              </a:extLst>
            </p:cNvPr>
            <p:cNvSpPr txBox="1"/>
            <p:nvPr/>
          </p:nvSpPr>
          <p:spPr>
            <a:xfrm>
              <a:off x="4699766" y="2901663"/>
              <a:ext cx="1344136" cy="298078"/>
            </a:xfrm>
            <a:prstGeom prst="rect">
              <a:avLst/>
            </a:prstGeom>
            <a:solidFill>
              <a:schemeClr val="accent2">
                <a:lumMod val="50000"/>
              </a:schemeClr>
            </a:solidFill>
          </p:spPr>
          <p:style>
            <a:lnRef idx="2">
              <a:schemeClr val="dk1">
                <a:shade val="50000"/>
              </a:schemeClr>
            </a:lnRef>
            <a:fillRef idx="1002">
              <a:schemeClr val="dk2"/>
            </a:fillRef>
            <a:effectRef idx="0">
              <a:schemeClr val="dk1"/>
            </a:effectRef>
            <a:fontRef idx="minor">
              <a:schemeClr val="lt1"/>
            </a:fontRef>
          </p:style>
          <p:txBody>
            <a:bodyPr wrap="none" rtlCol="0">
              <a:spAutoFit/>
            </a:bodyPr>
            <a:lstStyle/>
            <a:p>
              <a:pPr algn="ctr"/>
              <a:r>
                <a:rPr lang="en-US" sz="1000" i="1">
                  <a:latin typeface="Arial" panose="020B0604020202020204" pitchFamily="34" charset="0"/>
                  <a:cs typeface="Arial" panose="020B0604020202020204" pitchFamily="34" charset="0"/>
                </a:rPr>
                <a:t>Tumor genome variants</a:t>
              </a:r>
            </a:p>
            <a:p>
              <a:pPr algn="ctr"/>
              <a:r>
                <a:rPr lang="en-US" sz="1000">
                  <a:latin typeface="Arial" panose="020B0604020202020204" pitchFamily="34" charset="0"/>
                  <a:cs typeface="Arial" panose="020B0604020202020204" pitchFamily="34" charset="0"/>
                </a:rPr>
                <a:t>VCFs</a:t>
              </a:r>
            </a:p>
          </p:txBody>
        </p:sp>
        <p:sp>
          <p:nvSpPr>
            <p:cNvPr id="13" name="TextBox 12">
              <a:extLst>
                <a:ext uri="{FF2B5EF4-FFF2-40B4-BE49-F238E27FC236}">
                  <a16:creationId xmlns:a16="http://schemas.microsoft.com/office/drawing/2014/main" id="{774801F0-B347-DE34-32C7-DC5F48933991}"/>
                </a:ext>
              </a:extLst>
            </p:cNvPr>
            <p:cNvSpPr txBox="1"/>
            <p:nvPr/>
          </p:nvSpPr>
          <p:spPr>
            <a:xfrm>
              <a:off x="4228327" y="3544445"/>
              <a:ext cx="998203" cy="412724"/>
            </a:xfrm>
            <a:prstGeom prst="rect">
              <a:avLst/>
            </a:prstGeom>
            <a:solidFill>
              <a:schemeClr val="accent2">
                <a:lumMod val="50000"/>
              </a:schemeClr>
            </a:solidFill>
          </p:spPr>
          <p:style>
            <a:lnRef idx="2">
              <a:schemeClr val="dk1">
                <a:shade val="50000"/>
              </a:schemeClr>
            </a:lnRef>
            <a:fillRef idx="1002">
              <a:schemeClr val="dk2"/>
            </a:fillRef>
            <a:effectRef idx="0">
              <a:schemeClr val="dk1"/>
            </a:effectRef>
            <a:fontRef idx="minor">
              <a:schemeClr val="lt1"/>
            </a:fontRef>
          </p:style>
          <p:txBody>
            <a:bodyPr wrap="square" rtlCol="0">
              <a:spAutoFit/>
            </a:bodyPr>
            <a:lstStyle/>
            <a:p>
              <a:pPr algn="ctr"/>
              <a:r>
                <a:rPr lang="en-US" sz="1000">
                  <a:latin typeface="Arial" panose="020B0604020202020204" pitchFamily="34" charset="0"/>
                  <a:cs typeface="Arial" panose="020B0604020202020204" pitchFamily="34" charset="0"/>
                </a:rPr>
                <a:t>Known Mutational Signatures</a:t>
              </a:r>
            </a:p>
          </p:txBody>
        </p:sp>
        <p:sp>
          <p:nvSpPr>
            <p:cNvPr id="14" name="TextBox 13">
              <a:extLst>
                <a:ext uri="{FF2B5EF4-FFF2-40B4-BE49-F238E27FC236}">
                  <a16:creationId xmlns:a16="http://schemas.microsoft.com/office/drawing/2014/main" id="{2EE91FD6-2D40-C6F2-8530-5CB1F8C2FC23}"/>
                </a:ext>
              </a:extLst>
            </p:cNvPr>
            <p:cNvSpPr txBox="1"/>
            <p:nvPr/>
          </p:nvSpPr>
          <p:spPr>
            <a:xfrm>
              <a:off x="5475411" y="3540827"/>
              <a:ext cx="1174150" cy="412724"/>
            </a:xfrm>
            <a:prstGeom prst="rect">
              <a:avLst/>
            </a:prstGeom>
            <a:solidFill>
              <a:schemeClr val="accent2">
                <a:lumMod val="50000"/>
              </a:schemeClr>
            </a:solidFill>
          </p:spPr>
          <p:style>
            <a:lnRef idx="2">
              <a:schemeClr val="dk1">
                <a:shade val="50000"/>
              </a:schemeClr>
            </a:lnRef>
            <a:fillRef idx="1002">
              <a:schemeClr val="dk2"/>
            </a:fillRef>
            <a:effectRef idx="0">
              <a:schemeClr val="dk1"/>
            </a:effectRef>
            <a:fontRef idx="minor">
              <a:schemeClr val="lt1"/>
            </a:fontRef>
          </p:style>
          <p:txBody>
            <a:bodyPr wrap="square" rtlCol="0">
              <a:spAutoFit/>
            </a:bodyPr>
            <a:lstStyle/>
            <a:p>
              <a:pPr algn="ctr"/>
              <a:r>
                <a:rPr lang="en-US" sz="1000">
                  <a:latin typeface="Arial" panose="020B0604020202020204" pitchFamily="34" charset="0"/>
                  <a:cs typeface="Arial" panose="020B0604020202020204" pitchFamily="34" charset="0"/>
                </a:rPr>
                <a:t>Novel Derived Mutational Signatures</a:t>
              </a:r>
            </a:p>
          </p:txBody>
        </p:sp>
        <p:sp>
          <p:nvSpPr>
            <p:cNvPr id="15" name="TextBox 14">
              <a:extLst>
                <a:ext uri="{FF2B5EF4-FFF2-40B4-BE49-F238E27FC236}">
                  <a16:creationId xmlns:a16="http://schemas.microsoft.com/office/drawing/2014/main" id="{DF9AF1BA-4D2B-8B51-4A7A-5FDB08B0DA80}"/>
                </a:ext>
              </a:extLst>
            </p:cNvPr>
            <p:cNvSpPr txBox="1"/>
            <p:nvPr/>
          </p:nvSpPr>
          <p:spPr>
            <a:xfrm>
              <a:off x="6911106" y="2609595"/>
              <a:ext cx="1035607" cy="642014"/>
            </a:xfrm>
            <a:prstGeom prst="rect">
              <a:avLst/>
            </a:prstGeom>
            <a:solidFill>
              <a:schemeClr val="accent2">
                <a:lumMod val="50000"/>
              </a:schemeClr>
            </a:solidFill>
          </p:spPr>
          <p:style>
            <a:lnRef idx="2">
              <a:schemeClr val="dk1">
                <a:shade val="50000"/>
              </a:schemeClr>
            </a:lnRef>
            <a:fillRef idx="1002">
              <a:schemeClr val="dk2"/>
            </a:fillRef>
            <a:effectRef idx="0">
              <a:schemeClr val="dk1"/>
            </a:effectRef>
            <a:fontRef idx="minor">
              <a:schemeClr val="lt1"/>
            </a:fontRef>
          </p:style>
          <p:txBody>
            <a:bodyPr wrap="square" rtlCol="0">
              <a:spAutoFit/>
            </a:bodyPr>
            <a:lstStyle/>
            <a:p>
              <a:pPr algn="ctr"/>
              <a:r>
                <a:rPr lang="en-US" sz="1000">
                  <a:latin typeface="Arial" panose="020B0604020202020204" pitchFamily="34" charset="0"/>
                  <a:cs typeface="Arial" panose="020B0604020202020204" pitchFamily="34" charset="0"/>
                </a:rPr>
                <a:t>Clinical Correlations Tumor Types</a:t>
              </a:r>
              <a:br>
                <a:rPr lang="en-US" sz="1000">
                  <a:latin typeface="Arial" panose="020B0604020202020204" pitchFamily="34" charset="0"/>
                  <a:cs typeface="Arial" panose="020B0604020202020204" pitchFamily="34" charset="0"/>
                </a:rPr>
              </a:br>
              <a:r>
                <a:rPr lang="en-US" sz="1000">
                  <a:latin typeface="Arial" panose="020B0604020202020204" pitchFamily="34" charset="0"/>
                  <a:cs typeface="Arial" panose="020B0604020202020204" pitchFamily="34" charset="0"/>
                </a:rPr>
                <a:t>(Lung, Prostate, Bladder, Colon)</a:t>
              </a:r>
            </a:p>
          </p:txBody>
        </p:sp>
        <p:sp>
          <p:nvSpPr>
            <p:cNvPr id="16" name="TextBox 15">
              <a:extLst>
                <a:ext uri="{FF2B5EF4-FFF2-40B4-BE49-F238E27FC236}">
                  <a16:creationId xmlns:a16="http://schemas.microsoft.com/office/drawing/2014/main" id="{3D0588BD-93C0-EBDC-2B0E-6F57558B6006}"/>
                </a:ext>
              </a:extLst>
            </p:cNvPr>
            <p:cNvSpPr txBox="1"/>
            <p:nvPr/>
          </p:nvSpPr>
          <p:spPr>
            <a:xfrm>
              <a:off x="8659637" y="1708027"/>
              <a:ext cx="1412498" cy="5273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00">
                  <a:latin typeface="Arial" panose="020B0604020202020204" pitchFamily="34" charset="0"/>
                  <a:cs typeface="Arial" panose="020B0604020202020204" pitchFamily="34" charset="0"/>
                </a:rPr>
                <a:t>VA Mutational Signatures </a:t>
              </a:r>
              <a:r>
                <a:rPr lang="en-US" sz="1000" b="1">
                  <a:latin typeface="Arial" panose="020B0604020202020204" pitchFamily="34" charset="0"/>
                  <a:cs typeface="Arial" panose="020B0604020202020204" pitchFamily="34" charset="0"/>
                </a:rPr>
                <a:t>Prostate/Bladder</a:t>
              </a:r>
              <a:r>
                <a:rPr lang="en-US" sz="1000">
                  <a:latin typeface="Arial" panose="020B0604020202020204" pitchFamily="34" charset="0"/>
                  <a:cs typeface="Arial" panose="020B0604020202020204" pitchFamily="34" charset="0"/>
                </a:rPr>
                <a:t> Cancer Biomarkers Group</a:t>
              </a:r>
            </a:p>
          </p:txBody>
        </p:sp>
        <p:sp>
          <p:nvSpPr>
            <p:cNvPr id="17" name="TextBox 16">
              <a:extLst>
                <a:ext uri="{FF2B5EF4-FFF2-40B4-BE49-F238E27FC236}">
                  <a16:creationId xmlns:a16="http://schemas.microsoft.com/office/drawing/2014/main" id="{52ACA2B8-A667-271E-D7A1-4B89F9AB6AC8}"/>
                </a:ext>
              </a:extLst>
            </p:cNvPr>
            <p:cNvSpPr txBox="1"/>
            <p:nvPr/>
          </p:nvSpPr>
          <p:spPr>
            <a:xfrm>
              <a:off x="8635485" y="2588575"/>
              <a:ext cx="1412498" cy="412724"/>
            </a:xfrm>
            <a:prstGeom prst="rect">
              <a:avLst/>
            </a:prstGeom>
            <a:solidFill>
              <a:srgbClr val="FFFFCC"/>
            </a:solidFill>
          </p:spPr>
          <p:style>
            <a:lnRef idx="2">
              <a:schemeClr val="dk1">
                <a:shade val="50000"/>
              </a:schemeClr>
            </a:lnRef>
            <a:fillRef idx="1002">
              <a:schemeClr val="dk2"/>
            </a:fillRef>
            <a:effectRef idx="0">
              <a:schemeClr val="dk1"/>
            </a:effectRef>
            <a:fontRef idx="minor">
              <a:schemeClr val="lt1"/>
            </a:fontRef>
          </p:style>
          <p:txBody>
            <a:bodyPr wrap="square" rtlCol="0">
              <a:spAutoFit/>
            </a:bodyPr>
            <a:lstStyle/>
            <a:p>
              <a:pPr algn="ctr"/>
              <a:r>
                <a:rPr lang="en-US" sz="1000">
                  <a:solidFill>
                    <a:schemeClr val="tx1"/>
                  </a:solidFill>
                  <a:latin typeface="Arial" panose="020B0604020202020204" pitchFamily="34" charset="0"/>
                  <a:cs typeface="Arial" panose="020B0604020202020204" pitchFamily="34" charset="0"/>
                </a:rPr>
                <a:t>VA Mutational Signatures </a:t>
              </a:r>
              <a:r>
                <a:rPr lang="en-US" sz="1000" b="1">
                  <a:solidFill>
                    <a:schemeClr val="tx1"/>
                  </a:solidFill>
                  <a:latin typeface="Arial" panose="020B0604020202020204" pitchFamily="34" charset="0"/>
                  <a:cs typeface="Arial" panose="020B0604020202020204" pitchFamily="34" charset="0"/>
                </a:rPr>
                <a:t>Lung </a:t>
              </a:r>
              <a:r>
                <a:rPr lang="en-US" sz="1000">
                  <a:solidFill>
                    <a:schemeClr val="tx1"/>
                  </a:solidFill>
                  <a:latin typeface="Arial" panose="020B0604020202020204" pitchFamily="34" charset="0"/>
                  <a:cs typeface="Arial" panose="020B0604020202020204" pitchFamily="34" charset="0"/>
                </a:rPr>
                <a:t>Cancer Biomarkers Group</a:t>
              </a:r>
            </a:p>
          </p:txBody>
        </p:sp>
        <p:sp>
          <p:nvSpPr>
            <p:cNvPr id="18" name="TextBox 17">
              <a:extLst>
                <a:ext uri="{FF2B5EF4-FFF2-40B4-BE49-F238E27FC236}">
                  <a16:creationId xmlns:a16="http://schemas.microsoft.com/office/drawing/2014/main" id="{222949CC-1FBD-9FE3-2278-CD5E3683C8A0}"/>
                </a:ext>
              </a:extLst>
            </p:cNvPr>
            <p:cNvSpPr txBox="1"/>
            <p:nvPr/>
          </p:nvSpPr>
          <p:spPr>
            <a:xfrm>
              <a:off x="8635485" y="3463671"/>
              <a:ext cx="1412498" cy="412724"/>
            </a:xfrm>
            <a:prstGeom prst="rect">
              <a:avLst/>
            </a:prstGeom>
            <a:solidFill>
              <a:schemeClr val="accent1">
                <a:lumMod val="50000"/>
              </a:schemeClr>
            </a:solidFill>
            <a:ln>
              <a:solidFill>
                <a:schemeClr val="accent1">
                  <a:lumMod val="50000"/>
                </a:schemeClr>
              </a:solidFill>
            </a:ln>
          </p:spPr>
          <p:style>
            <a:lnRef idx="2">
              <a:schemeClr val="dk1">
                <a:shade val="50000"/>
              </a:schemeClr>
            </a:lnRef>
            <a:fillRef idx="1002">
              <a:schemeClr val="dk2"/>
            </a:fillRef>
            <a:effectRef idx="0">
              <a:schemeClr val="dk1"/>
            </a:effectRef>
            <a:fontRef idx="minor">
              <a:schemeClr val="lt1"/>
            </a:fontRef>
          </p:style>
          <p:txBody>
            <a:bodyPr wrap="square" rtlCol="0">
              <a:spAutoFit/>
            </a:bodyPr>
            <a:lstStyle/>
            <a:p>
              <a:pPr algn="ctr"/>
              <a:r>
                <a:rPr lang="en-US" sz="1000">
                  <a:latin typeface="Arial" panose="020B0604020202020204" pitchFamily="34" charset="0"/>
                  <a:cs typeface="Arial" panose="020B0604020202020204" pitchFamily="34" charset="0"/>
                </a:rPr>
                <a:t>VA Mutational Signatures </a:t>
              </a:r>
              <a:r>
                <a:rPr lang="en-US" sz="1000" b="1">
                  <a:latin typeface="Arial" panose="020B0604020202020204" pitchFamily="34" charset="0"/>
                  <a:cs typeface="Arial" panose="020B0604020202020204" pitchFamily="34" charset="0"/>
                </a:rPr>
                <a:t>Gastrointestinal </a:t>
              </a:r>
              <a:r>
                <a:rPr lang="en-US" sz="1000">
                  <a:latin typeface="Arial" panose="020B0604020202020204" pitchFamily="34" charset="0"/>
                  <a:cs typeface="Arial" panose="020B0604020202020204" pitchFamily="34" charset="0"/>
                </a:rPr>
                <a:t>Cancer Biomarkers Group</a:t>
              </a:r>
            </a:p>
          </p:txBody>
        </p:sp>
        <p:sp>
          <p:nvSpPr>
            <p:cNvPr id="20" name="TextBox 19">
              <a:extLst>
                <a:ext uri="{FF2B5EF4-FFF2-40B4-BE49-F238E27FC236}">
                  <a16:creationId xmlns:a16="http://schemas.microsoft.com/office/drawing/2014/main" id="{6D1FABB0-378F-61F4-45C0-74F1C80013FB}"/>
                </a:ext>
              </a:extLst>
            </p:cNvPr>
            <p:cNvSpPr txBox="1"/>
            <p:nvPr/>
          </p:nvSpPr>
          <p:spPr>
            <a:xfrm>
              <a:off x="8548087" y="2185902"/>
              <a:ext cx="1583105" cy="527369"/>
            </a:xfrm>
            <a:prstGeom prst="rect">
              <a:avLst/>
            </a:prstGeom>
            <a:noFill/>
          </p:spPr>
          <p:txBody>
            <a:bodyPr wrap="none" rtlCol="0">
              <a:spAutoFit/>
            </a:bodyPr>
            <a:lstStyle/>
            <a:p>
              <a:r>
                <a:rPr lang="en-US" sz="1000" b="1" i="1">
                  <a:latin typeface="Arial" panose="020B0604020202020204" pitchFamily="34" charset="0"/>
                  <a:cs typeface="Arial" panose="020B0604020202020204" pitchFamily="34" charset="0"/>
                </a:rPr>
                <a:t>Montgomery (Seattle VA)</a:t>
              </a:r>
            </a:p>
            <a:p>
              <a:r>
                <a:rPr lang="en-US" sz="1000" b="1" i="1">
                  <a:latin typeface="Arial" panose="020B0604020202020204" pitchFamily="34" charset="0"/>
                  <a:cs typeface="Arial" panose="020B0604020202020204" pitchFamily="34" charset="0"/>
                </a:rPr>
                <a:t>Rettig, Garraway (GLA VA)</a:t>
              </a:r>
            </a:p>
            <a:p>
              <a:r>
                <a:rPr lang="en-US" sz="1000" b="1" i="1">
                  <a:latin typeface="Arial" panose="020B0604020202020204" pitchFamily="34" charset="0"/>
                  <a:cs typeface="Arial" panose="020B0604020202020204" pitchFamily="34" charset="0"/>
                </a:rPr>
                <a:t>Fojo (Bronx VA)</a:t>
              </a:r>
            </a:p>
            <a:p>
              <a:endParaRPr lang="en-US" sz="1000" b="1" i="1">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6261BF6-C143-B464-CA4A-755379B7E490}"/>
                </a:ext>
              </a:extLst>
            </p:cNvPr>
            <p:cNvSpPr txBox="1"/>
            <p:nvPr/>
          </p:nvSpPr>
          <p:spPr>
            <a:xfrm>
              <a:off x="8548087" y="3017795"/>
              <a:ext cx="1435506" cy="412724"/>
            </a:xfrm>
            <a:prstGeom prst="rect">
              <a:avLst/>
            </a:prstGeom>
            <a:noFill/>
          </p:spPr>
          <p:txBody>
            <a:bodyPr wrap="none" rtlCol="0">
              <a:spAutoFit/>
            </a:bodyPr>
            <a:lstStyle/>
            <a:p>
              <a:r>
                <a:rPr lang="en-US" sz="1000" b="1" i="1">
                  <a:latin typeface="Arial" panose="020B0604020202020204" pitchFamily="34" charset="0"/>
                  <a:cs typeface="Arial" panose="020B0604020202020204" pitchFamily="34" charset="0"/>
                </a:rPr>
                <a:t>Kelley (Durham VA</a:t>
              </a:r>
            </a:p>
            <a:p>
              <a:r>
                <a:rPr lang="en-US" sz="1000" b="1" i="1">
                  <a:latin typeface="Arial" panose="020B0604020202020204" pitchFamily="34" charset="0"/>
                  <a:cs typeface="Arial" panose="020B0604020202020204" pitchFamily="34" charset="0"/>
                </a:rPr>
                <a:t>Herman (Pittsburgh VA)</a:t>
              </a:r>
            </a:p>
            <a:p>
              <a:r>
                <a:rPr lang="en-US" sz="1000" b="1" i="1">
                  <a:latin typeface="Arial" panose="020B0604020202020204" pitchFamily="34" charset="0"/>
                  <a:cs typeface="Arial" panose="020B0604020202020204" pitchFamily="34" charset="0"/>
                </a:rPr>
                <a:t>Klein (Minneapolis VA)</a:t>
              </a:r>
            </a:p>
          </p:txBody>
        </p:sp>
        <p:sp>
          <p:nvSpPr>
            <p:cNvPr id="22" name="TextBox 21">
              <a:extLst>
                <a:ext uri="{FF2B5EF4-FFF2-40B4-BE49-F238E27FC236}">
                  <a16:creationId xmlns:a16="http://schemas.microsoft.com/office/drawing/2014/main" id="{90A5E5CA-78B5-67A8-67FA-E6DD731A70CE}"/>
                </a:ext>
              </a:extLst>
            </p:cNvPr>
            <p:cNvSpPr txBox="1"/>
            <p:nvPr/>
          </p:nvSpPr>
          <p:spPr>
            <a:xfrm>
              <a:off x="8548087" y="3886639"/>
              <a:ext cx="1192320" cy="298078"/>
            </a:xfrm>
            <a:prstGeom prst="rect">
              <a:avLst/>
            </a:prstGeom>
            <a:noFill/>
          </p:spPr>
          <p:txBody>
            <a:bodyPr wrap="none" rtlCol="0">
              <a:spAutoFit/>
            </a:bodyPr>
            <a:lstStyle/>
            <a:p>
              <a:r>
                <a:rPr lang="en-US" sz="1000" b="1" i="1">
                  <a:latin typeface="Arial" panose="020B0604020202020204" pitchFamily="34" charset="0"/>
                  <a:cs typeface="Arial" panose="020B0604020202020204" pitchFamily="34" charset="0"/>
                </a:rPr>
                <a:t>Kratz (Madison VA)</a:t>
              </a:r>
            </a:p>
            <a:p>
              <a:r>
                <a:rPr lang="en-US" sz="1000" b="1" i="1">
                  <a:latin typeface="Arial" panose="020B0604020202020204" pitchFamily="34" charset="0"/>
                  <a:cs typeface="Arial" panose="020B0604020202020204" pitchFamily="34" charset="0"/>
                </a:rPr>
                <a:t>Fojo (Bronx VA)</a:t>
              </a:r>
            </a:p>
          </p:txBody>
        </p:sp>
        <p:cxnSp>
          <p:nvCxnSpPr>
            <p:cNvPr id="24" name="Straight Arrow Connector 23">
              <a:extLst>
                <a:ext uri="{FF2B5EF4-FFF2-40B4-BE49-F238E27FC236}">
                  <a16:creationId xmlns:a16="http://schemas.microsoft.com/office/drawing/2014/main" id="{C5B8E73C-3CEB-3477-FA79-C87EB81558F0}"/>
                </a:ext>
              </a:extLst>
            </p:cNvPr>
            <p:cNvCxnSpPr>
              <a:stCxn id="2" idx="2"/>
              <a:endCxn id="3" idx="0"/>
            </p:cNvCxnSpPr>
            <p:nvPr/>
          </p:nvCxnSpPr>
          <p:spPr>
            <a:xfrm>
              <a:off x="2705154" y="1792853"/>
              <a:ext cx="1" cy="376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1A1C08CC-928A-ADBC-1AFE-22E2920CD7FC}"/>
                </a:ext>
              </a:extLst>
            </p:cNvPr>
            <p:cNvCxnSpPr>
              <a:cxnSpLocks/>
              <a:stCxn id="3" idx="2"/>
              <a:endCxn id="4" idx="0"/>
            </p:cNvCxnSpPr>
            <p:nvPr/>
          </p:nvCxnSpPr>
          <p:spPr>
            <a:xfrm>
              <a:off x="2705155" y="2582417"/>
              <a:ext cx="0" cy="332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0850BCDB-FCF8-759A-7BBC-180327565E5A}"/>
                </a:ext>
              </a:extLst>
            </p:cNvPr>
            <p:cNvCxnSpPr>
              <a:cxnSpLocks/>
              <a:stCxn id="4" idx="2"/>
              <a:endCxn id="6" idx="0"/>
            </p:cNvCxnSpPr>
            <p:nvPr/>
          </p:nvCxnSpPr>
          <p:spPr>
            <a:xfrm>
              <a:off x="2705155" y="3213184"/>
              <a:ext cx="0" cy="3312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B7B007A3-12D5-F240-DB03-DF5EA619E597}"/>
                </a:ext>
              </a:extLst>
            </p:cNvPr>
            <p:cNvSpPr txBox="1"/>
            <p:nvPr/>
          </p:nvSpPr>
          <p:spPr>
            <a:xfrm>
              <a:off x="1890670" y="3961699"/>
              <a:ext cx="1454244" cy="183432"/>
            </a:xfrm>
            <a:prstGeom prst="rect">
              <a:avLst/>
            </a:prstGeom>
            <a:noFill/>
          </p:spPr>
          <p:txBody>
            <a:bodyPr wrap="square" rtlCol="0">
              <a:spAutoFit/>
            </a:bodyPr>
            <a:lstStyle/>
            <a:p>
              <a:r>
                <a:rPr lang="en-US" sz="1000" b="1">
                  <a:latin typeface="Arial" panose="020B0604020202020204" pitchFamily="34" charset="0"/>
                  <a:cs typeface="Arial" panose="020B0604020202020204" pitchFamily="34" charset="0"/>
                </a:rPr>
                <a:t>Durham VA, MPI: Kelley</a:t>
              </a:r>
            </a:p>
          </p:txBody>
        </p:sp>
        <p:cxnSp>
          <p:nvCxnSpPr>
            <p:cNvPr id="37" name="Straight Arrow Connector 36">
              <a:extLst>
                <a:ext uri="{FF2B5EF4-FFF2-40B4-BE49-F238E27FC236}">
                  <a16:creationId xmlns:a16="http://schemas.microsoft.com/office/drawing/2014/main" id="{501FA266-59B5-2F0E-EBE7-CCD2009D1E48}"/>
                </a:ext>
              </a:extLst>
            </p:cNvPr>
            <p:cNvCxnSpPr>
              <a:cxnSpLocks/>
              <a:stCxn id="7" idx="2"/>
              <a:endCxn id="10" idx="0"/>
            </p:cNvCxnSpPr>
            <p:nvPr/>
          </p:nvCxnSpPr>
          <p:spPr>
            <a:xfrm flipH="1">
              <a:off x="5371836" y="1525861"/>
              <a:ext cx="1" cy="24372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1" name="Connector: Elbow 40">
              <a:extLst>
                <a:ext uri="{FF2B5EF4-FFF2-40B4-BE49-F238E27FC236}">
                  <a16:creationId xmlns:a16="http://schemas.microsoft.com/office/drawing/2014/main" id="{924586AD-1F1F-D5B6-0316-300F6FCEDE66}"/>
                </a:ext>
              </a:extLst>
            </p:cNvPr>
            <p:cNvCxnSpPr>
              <a:stCxn id="6" idx="3"/>
              <a:endCxn id="7" idx="1"/>
            </p:cNvCxnSpPr>
            <p:nvPr/>
          </p:nvCxnSpPr>
          <p:spPr>
            <a:xfrm flipV="1">
              <a:off x="3380033" y="1434145"/>
              <a:ext cx="1047029" cy="2259339"/>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985C9AE4-D7BC-70B0-2A60-F5E412C14ACB}"/>
                </a:ext>
              </a:extLst>
            </p:cNvPr>
            <p:cNvCxnSpPr>
              <a:cxnSpLocks/>
              <a:stCxn id="10" idx="2"/>
              <a:endCxn id="11" idx="0"/>
            </p:cNvCxnSpPr>
            <p:nvPr/>
          </p:nvCxnSpPr>
          <p:spPr>
            <a:xfrm>
              <a:off x="5371836" y="2067661"/>
              <a:ext cx="1" cy="26033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1" name="Straight Arrow Connector 50">
              <a:extLst>
                <a:ext uri="{FF2B5EF4-FFF2-40B4-BE49-F238E27FC236}">
                  <a16:creationId xmlns:a16="http://schemas.microsoft.com/office/drawing/2014/main" id="{B83309E2-7D6B-7C69-61F1-FBB4D7770C6B}"/>
                </a:ext>
              </a:extLst>
            </p:cNvPr>
            <p:cNvCxnSpPr>
              <a:cxnSpLocks/>
              <a:stCxn id="11" idx="2"/>
              <a:endCxn id="12" idx="0"/>
            </p:cNvCxnSpPr>
            <p:nvPr/>
          </p:nvCxnSpPr>
          <p:spPr>
            <a:xfrm flipH="1">
              <a:off x="5371833" y="2626075"/>
              <a:ext cx="4" cy="275588"/>
            </a:xfrm>
            <a:prstGeom prst="straightConnector1">
              <a:avLst/>
            </a:prstGeom>
            <a:ln>
              <a:solidFill>
                <a:schemeClr val="accent2">
                  <a:lumMod val="5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55" name="Connector: Elbow 54">
              <a:extLst>
                <a:ext uri="{FF2B5EF4-FFF2-40B4-BE49-F238E27FC236}">
                  <a16:creationId xmlns:a16="http://schemas.microsoft.com/office/drawing/2014/main" id="{B32AA799-F794-DD09-26C7-ECCD1BFD6F08}"/>
                </a:ext>
              </a:extLst>
            </p:cNvPr>
            <p:cNvCxnSpPr>
              <a:cxnSpLocks/>
              <a:stCxn id="12" idx="2"/>
              <a:endCxn id="13" idx="0"/>
            </p:cNvCxnSpPr>
            <p:nvPr/>
          </p:nvCxnSpPr>
          <p:spPr>
            <a:xfrm rot="5400000">
              <a:off x="4877280" y="3049891"/>
              <a:ext cx="344704" cy="644405"/>
            </a:xfrm>
            <a:prstGeom prst="bentConnector3">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AA1AB7EB-00CA-4C62-83ED-8BA01E490952}"/>
                </a:ext>
              </a:extLst>
            </p:cNvPr>
            <p:cNvCxnSpPr>
              <a:cxnSpLocks/>
              <a:stCxn id="12" idx="2"/>
              <a:endCxn id="14" idx="0"/>
            </p:cNvCxnSpPr>
            <p:nvPr/>
          </p:nvCxnSpPr>
          <p:spPr>
            <a:xfrm rot="16200000" flipH="1">
              <a:off x="5546617" y="3024957"/>
              <a:ext cx="341086" cy="690652"/>
            </a:xfrm>
            <a:prstGeom prst="bentConnector3">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5BFE0BED-0D3E-6DC6-2C3C-7986F4AE8BF1}"/>
                </a:ext>
              </a:extLst>
            </p:cNvPr>
            <p:cNvCxnSpPr>
              <a:cxnSpLocks/>
              <a:stCxn id="13" idx="2"/>
              <a:endCxn id="94" idx="1"/>
            </p:cNvCxnSpPr>
            <p:nvPr/>
          </p:nvCxnSpPr>
          <p:spPr>
            <a:xfrm rot="5400000" flipH="1" flipV="1">
              <a:off x="4890157" y="1936220"/>
              <a:ext cx="1858221" cy="2183677"/>
            </a:xfrm>
            <a:prstGeom prst="bentConnector4">
              <a:avLst>
                <a:gd name="adj1" fmla="val -9165"/>
                <a:gd name="adj2" fmla="val 93514"/>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B5402114-EEAD-3A64-862B-754DB72FBB6E}"/>
                </a:ext>
              </a:extLst>
            </p:cNvPr>
            <p:cNvCxnSpPr>
              <a:cxnSpLocks/>
              <a:stCxn id="14" idx="2"/>
              <a:endCxn id="94" idx="1"/>
            </p:cNvCxnSpPr>
            <p:nvPr/>
          </p:nvCxnSpPr>
          <p:spPr>
            <a:xfrm rot="5400000" flipH="1" flipV="1">
              <a:off x="5559494" y="2601940"/>
              <a:ext cx="1854603" cy="848620"/>
            </a:xfrm>
            <a:prstGeom prst="bentConnector4">
              <a:avLst>
                <a:gd name="adj1" fmla="val -9183"/>
                <a:gd name="adj2" fmla="val 84590"/>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5E4B414F-60BD-74BB-E821-498C3E0018CD}"/>
                </a:ext>
              </a:extLst>
            </p:cNvPr>
            <p:cNvCxnSpPr>
              <a:cxnSpLocks/>
              <a:stCxn id="15" idx="3"/>
              <a:endCxn id="16" idx="1"/>
            </p:cNvCxnSpPr>
            <p:nvPr/>
          </p:nvCxnSpPr>
          <p:spPr>
            <a:xfrm flipV="1">
              <a:off x="7946713" y="1971712"/>
              <a:ext cx="712924" cy="958891"/>
            </a:xfrm>
            <a:prstGeom prst="bentConnector3">
              <a:avLst>
                <a:gd name="adj1" fmla="val 50000"/>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5" name="Connector: Elbow 74">
              <a:extLst>
                <a:ext uri="{FF2B5EF4-FFF2-40B4-BE49-F238E27FC236}">
                  <a16:creationId xmlns:a16="http://schemas.microsoft.com/office/drawing/2014/main" id="{808BDA86-5367-6498-ED95-D49BED191F07}"/>
                </a:ext>
              </a:extLst>
            </p:cNvPr>
            <p:cNvCxnSpPr>
              <a:cxnSpLocks/>
              <a:stCxn id="15" idx="3"/>
              <a:endCxn id="18" idx="1"/>
            </p:cNvCxnSpPr>
            <p:nvPr/>
          </p:nvCxnSpPr>
          <p:spPr>
            <a:xfrm>
              <a:off x="7946713" y="2930602"/>
              <a:ext cx="688772" cy="739431"/>
            </a:xfrm>
            <a:prstGeom prst="bentConnector3">
              <a:avLst>
                <a:gd name="adj1" fmla="val 50000"/>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78" name="Connector: Elbow 77">
              <a:extLst>
                <a:ext uri="{FF2B5EF4-FFF2-40B4-BE49-F238E27FC236}">
                  <a16:creationId xmlns:a16="http://schemas.microsoft.com/office/drawing/2014/main" id="{9929DBE9-DE00-5FE1-7896-03C24A2B39DE}"/>
                </a:ext>
              </a:extLst>
            </p:cNvPr>
            <p:cNvCxnSpPr>
              <a:cxnSpLocks/>
              <a:stCxn id="15" idx="3"/>
              <a:endCxn id="17" idx="1"/>
            </p:cNvCxnSpPr>
            <p:nvPr/>
          </p:nvCxnSpPr>
          <p:spPr>
            <a:xfrm flipV="1">
              <a:off x="7946713" y="2794938"/>
              <a:ext cx="688772" cy="135664"/>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94" name="TextBox 93">
              <a:extLst>
                <a:ext uri="{FF2B5EF4-FFF2-40B4-BE49-F238E27FC236}">
                  <a16:creationId xmlns:a16="http://schemas.microsoft.com/office/drawing/2014/main" id="{25136481-BD78-AB5B-C109-945A8FE40987}"/>
                </a:ext>
              </a:extLst>
            </p:cNvPr>
            <p:cNvSpPr txBox="1"/>
            <p:nvPr/>
          </p:nvSpPr>
          <p:spPr>
            <a:xfrm>
              <a:off x="6911106" y="1892586"/>
              <a:ext cx="1035607" cy="412724"/>
            </a:xfrm>
            <a:prstGeom prst="rect">
              <a:avLst/>
            </a:prstGeom>
            <a:solidFill>
              <a:schemeClr val="accent2">
                <a:lumMod val="50000"/>
              </a:schemeClr>
            </a:solidFill>
          </p:spPr>
          <p:style>
            <a:lnRef idx="2">
              <a:schemeClr val="dk1">
                <a:shade val="50000"/>
              </a:schemeClr>
            </a:lnRef>
            <a:fillRef idx="1002">
              <a:schemeClr val="dk2"/>
            </a:fillRef>
            <a:effectRef idx="0">
              <a:schemeClr val="dk1"/>
            </a:effectRef>
            <a:fontRef idx="minor">
              <a:schemeClr val="lt1"/>
            </a:fontRef>
          </p:style>
          <p:txBody>
            <a:bodyPr wrap="square" rtlCol="0">
              <a:spAutoFit/>
            </a:bodyPr>
            <a:lstStyle/>
            <a:p>
              <a:pPr algn="ctr"/>
              <a:r>
                <a:rPr lang="en-US" sz="1000">
                  <a:latin typeface="Arial" panose="020B0604020202020204" pitchFamily="34" charset="0"/>
                  <a:cs typeface="Arial" panose="020B0604020202020204" pitchFamily="34" charset="0"/>
                </a:rPr>
                <a:t>Mutational </a:t>
              </a:r>
            </a:p>
            <a:p>
              <a:pPr algn="ctr"/>
              <a:r>
                <a:rPr lang="en-US" sz="1000">
                  <a:latin typeface="Arial" panose="020B0604020202020204" pitchFamily="34" charset="0"/>
                  <a:cs typeface="Arial" panose="020B0604020202020204" pitchFamily="34" charset="0"/>
                </a:rPr>
                <a:t>Signature</a:t>
              </a:r>
            </a:p>
            <a:p>
              <a:pPr algn="ctr"/>
              <a:r>
                <a:rPr lang="en-US" sz="1000">
                  <a:latin typeface="Arial" panose="020B0604020202020204" pitchFamily="34" charset="0"/>
                  <a:cs typeface="Arial" panose="020B0604020202020204" pitchFamily="34" charset="0"/>
                </a:rPr>
                <a:t>Repository</a:t>
              </a:r>
            </a:p>
          </p:txBody>
        </p:sp>
        <p:cxnSp>
          <p:nvCxnSpPr>
            <p:cNvPr id="108" name="Straight Arrow Connector 107">
              <a:extLst>
                <a:ext uri="{FF2B5EF4-FFF2-40B4-BE49-F238E27FC236}">
                  <a16:creationId xmlns:a16="http://schemas.microsoft.com/office/drawing/2014/main" id="{EB312A64-2997-3DD9-33A7-73C15667A67C}"/>
                </a:ext>
              </a:extLst>
            </p:cNvPr>
            <p:cNvCxnSpPr>
              <a:cxnSpLocks/>
              <a:stCxn id="94" idx="2"/>
              <a:endCxn id="15" idx="0"/>
            </p:cNvCxnSpPr>
            <p:nvPr/>
          </p:nvCxnSpPr>
          <p:spPr>
            <a:xfrm>
              <a:off x="7428909" y="2305310"/>
              <a:ext cx="0" cy="304285"/>
            </a:xfrm>
            <a:prstGeom prst="straightConnector1">
              <a:avLst/>
            </a:prstGeom>
            <a:ln>
              <a:solidFill>
                <a:schemeClr val="accent2">
                  <a:lumMod val="5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15" name="TextBox 114">
              <a:extLst>
                <a:ext uri="{FF2B5EF4-FFF2-40B4-BE49-F238E27FC236}">
                  <a16:creationId xmlns:a16="http://schemas.microsoft.com/office/drawing/2014/main" id="{5F6711AD-08D3-7D23-63FA-5CC78113EF3C}"/>
                </a:ext>
              </a:extLst>
            </p:cNvPr>
            <p:cNvSpPr txBox="1"/>
            <p:nvPr/>
          </p:nvSpPr>
          <p:spPr>
            <a:xfrm>
              <a:off x="3997139" y="2162295"/>
              <a:ext cx="908108" cy="64201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000" b="1">
                  <a:solidFill>
                    <a:schemeClr val="tx1"/>
                  </a:solidFill>
                  <a:effectLst/>
                  <a:latin typeface="Congenial" panose="020B0604020202020204" pitchFamily="2" charset="0"/>
                  <a:ea typeface="Calibri" panose="020F0502020204030204" pitchFamily="34" charset="0"/>
                </a:rPr>
                <a:t>VA Mutational Signatures Bioinformatics Group</a:t>
              </a:r>
              <a:endParaRPr lang="en-US" sz="1000" b="1">
                <a:solidFill>
                  <a:schemeClr val="tx1"/>
                </a:solidFill>
                <a:latin typeface="Congenial" panose="020B0604020202020204" pitchFamily="2" charset="0"/>
                <a:cs typeface="Arial" panose="020B0604020202020204" pitchFamily="34" charset="0"/>
              </a:endParaRPr>
            </a:p>
          </p:txBody>
        </p:sp>
        <p:sp>
          <p:nvSpPr>
            <p:cNvPr id="116" name="TextBox 115">
              <a:extLst>
                <a:ext uri="{FF2B5EF4-FFF2-40B4-BE49-F238E27FC236}">
                  <a16:creationId xmlns:a16="http://schemas.microsoft.com/office/drawing/2014/main" id="{141F6A21-C9A6-3F8A-2C71-735AC48AAAB7}"/>
                </a:ext>
              </a:extLst>
            </p:cNvPr>
            <p:cNvSpPr txBox="1"/>
            <p:nvPr/>
          </p:nvSpPr>
          <p:spPr>
            <a:xfrm>
              <a:off x="5753867" y="2251090"/>
              <a:ext cx="1099982" cy="412724"/>
            </a:xfrm>
            <a:prstGeom prst="rect">
              <a:avLst/>
            </a:prstGeom>
            <a:noFill/>
          </p:spPr>
          <p:txBody>
            <a:bodyPr wrap="square" rtlCol="0">
              <a:spAutoFit/>
            </a:bodyPr>
            <a:lstStyle/>
            <a:p>
              <a:pPr algn="ctr"/>
              <a:r>
                <a:rPr lang="en-US" sz="1000" b="1">
                  <a:solidFill>
                    <a:schemeClr val="accent2">
                      <a:lumMod val="50000"/>
                    </a:schemeClr>
                  </a:solidFill>
                  <a:latin typeface="Arial" panose="020B0604020202020204" pitchFamily="34" charset="0"/>
                  <a:cs typeface="Arial" panose="020B0604020202020204" pitchFamily="34" charset="0"/>
                </a:rPr>
                <a:t>Boston VA</a:t>
              </a:r>
            </a:p>
            <a:p>
              <a:pPr algn="ctr"/>
              <a:r>
                <a:rPr lang="en-US" sz="1000" b="1" err="1">
                  <a:solidFill>
                    <a:schemeClr val="accent2">
                      <a:lumMod val="50000"/>
                    </a:schemeClr>
                  </a:solidFill>
                  <a:latin typeface="Arial" panose="020B0604020202020204" pitchFamily="34" charset="0"/>
                  <a:cs typeface="Arial" panose="020B0604020202020204" pitchFamily="34" charset="0"/>
                </a:rPr>
                <a:t>GenISIS</a:t>
              </a:r>
              <a:endParaRPr lang="en-US" sz="1000" b="1">
                <a:solidFill>
                  <a:schemeClr val="accent2">
                    <a:lumMod val="50000"/>
                  </a:schemeClr>
                </a:solidFill>
                <a:latin typeface="Arial" panose="020B0604020202020204" pitchFamily="34" charset="0"/>
                <a:cs typeface="Arial" panose="020B0604020202020204" pitchFamily="34" charset="0"/>
              </a:endParaRPr>
            </a:p>
            <a:p>
              <a:pPr algn="ctr"/>
              <a:r>
                <a:rPr lang="en-US" sz="1000" b="1">
                  <a:solidFill>
                    <a:schemeClr val="accent2">
                      <a:lumMod val="50000"/>
                    </a:schemeClr>
                  </a:solidFill>
                  <a:latin typeface="Arial" panose="020B0604020202020204" pitchFamily="34" charset="0"/>
                  <a:cs typeface="Arial" panose="020B0604020202020204" pitchFamily="34" charset="0"/>
                </a:rPr>
                <a:t>MPI: Pyarajan</a:t>
              </a:r>
            </a:p>
          </p:txBody>
        </p:sp>
        <p:sp>
          <p:nvSpPr>
            <p:cNvPr id="124" name="TextBox 123">
              <a:extLst>
                <a:ext uri="{FF2B5EF4-FFF2-40B4-BE49-F238E27FC236}">
                  <a16:creationId xmlns:a16="http://schemas.microsoft.com/office/drawing/2014/main" id="{BABD7B42-3654-96D4-D6CF-8989AB851931}"/>
                </a:ext>
              </a:extLst>
            </p:cNvPr>
            <p:cNvSpPr txBox="1"/>
            <p:nvPr/>
          </p:nvSpPr>
          <p:spPr>
            <a:xfrm>
              <a:off x="7961877" y="1594203"/>
              <a:ext cx="824513" cy="412724"/>
            </a:xfrm>
            <a:prstGeom prst="rect">
              <a:avLst/>
            </a:prstGeom>
            <a:noFill/>
          </p:spPr>
          <p:txBody>
            <a:bodyPr wrap="square" rtlCol="0">
              <a:spAutoFit/>
            </a:bodyPr>
            <a:lstStyle/>
            <a:p>
              <a:r>
                <a:rPr lang="en-US" sz="1000" b="1" i="1">
                  <a:latin typeface="Arial" panose="020B0604020202020204" pitchFamily="34" charset="0"/>
                  <a:cs typeface="Arial" panose="020B0604020202020204" pitchFamily="34" charset="0"/>
                </a:rPr>
                <a:t>De-identified and Linked</a:t>
              </a:r>
            </a:p>
          </p:txBody>
        </p:sp>
        <p:sp>
          <p:nvSpPr>
            <p:cNvPr id="126" name="TextBox 125">
              <a:extLst>
                <a:ext uri="{FF2B5EF4-FFF2-40B4-BE49-F238E27FC236}">
                  <a16:creationId xmlns:a16="http://schemas.microsoft.com/office/drawing/2014/main" id="{90F2D221-D6D1-7BD0-0743-3F8949A610D3}"/>
                </a:ext>
              </a:extLst>
            </p:cNvPr>
            <p:cNvSpPr txBox="1"/>
            <p:nvPr/>
          </p:nvSpPr>
          <p:spPr>
            <a:xfrm>
              <a:off x="6862329" y="926084"/>
              <a:ext cx="3023607" cy="32100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100" b="1">
                  <a:solidFill>
                    <a:schemeClr val="bg1"/>
                  </a:solidFill>
                  <a:effectLst/>
                  <a:latin typeface="Congenial" panose="020B0604020202020204" pitchFamily="2" charset="0"/>
                  <a:ea typeface="Calibri" panose="020F0502020204030204" pitchFamily="34" charset="0"/>
                </a:rPr>
                <a:t>VA Mutational Signatures Study</a:t>
              </a:r>
            </a:p>
            <a:p>
              <a:pPr algn="ctr"/>
              <a:r>
                <a:rPr lang="en-US" sz="1100" b="1">
                  <a:solidFill>
                    <a:schemeClr val="bg1"/>
                  </a:solidFill>
                  <a:latin typeface="Congenial" panose="020B0604020202020204" pitchFamily="2" charset="0"/>
                  <a:cs typeface="Arial" panose="020B0604020202020204" pitchFamily="34" charset="0"/>
                </a:rPr>
                <a:t>Contact PD/PI: Maxwell (Philadelphia VA)</a:t>
              </a:r>
            </a:p>
          </p:txBody>
        </p:sp>
        <p:sp>
          <p:nvSpPr>
            <p:cNvPr id="132" name="TextBox 131">
              <a:extLst>
                <a:ext uri="{FF2B5EF4-FFF2-40B4-BE49-F238E27FC236}">
                  <a16:creationId xmlns:a16="http://schemas.microsoft.com/office/drawing/2014/main" id="{AEBBF92A-ACE6-0B0A-BDA2-CC19F9779ACF}"/>
                </a:ext>
              </a:extLst>
            </p:cNvPr>
            <p:cNvSpPr txBox="1"/>
            <p:nvPr/>
          </p:nvSpPr>
          <p:spPr>
            <a:xfrm>
              <a:off x="6870717" y="3582183"/>
              <a:ext cx="1628901" cy="527369"/>
            </a:xfrm>
            <a:prstGeom prst="rect">
              <a:avLst/>
            </a:prstGeom>
            <a:noFill/>
          </p:spPr>
          <p:txBody>
            <a:bodyPr wrap="square" rtlCol="0">
              <a:spAutoFit/>
            </a:bodyPr>
            <a:lstStyle/>
            <a:p>
              <a:r>
                <a:rPr lang="en-US" sz="1000" b="1" i="1">
                  <a:latin typeface="Arial" panose="020B0604020202020204" pitchFamily="34" charset="0"/>
                  <a:cs typeface="Arial" panose="020B0604020202020204" pitchFamily="34" charset="0"/>
                </a:rPr>
                <a:t>Maxwell (Philly VA)</a:t>
              </a:r>
            </a:p>
            <a:p>
              <a:r>
                <a:rPr lang="en-US" sz="1000" b="1" i="1">
                  <a:latin typeface="Arial" panose="020B0604020202020204" pitchFamily="34" charset="0"/>
                  <a:cs typeface="Arial" panose="020B0604020202020204" pitchFamily="34" charset="0"/>
                </a:rPr>
                <a:t>Pyarajan (Boston VA)</a:t>
              </a:r>
            </a:p>
            <a:p>
              <a:r>
                <a:rPr lang="en-US" sz="1000" b="1" i="1">
                  <a:latin typeface="Arial" panose="020B0604020202020204" pitchFamily="34" charset="0"/>
                  <a:cs typeface="Arial" panose="020B0604020202020204" pitchFamily="34" charset="0"/>
                </a:rPr>
                <a:t>Pritchard (Seattle VA)</a:t>
              </a:r>
            </a:p>
            <a:p>
              <a:r>
                <a:rPr lang="en-US" sz="1000" b="1" i="1">
                  <a:latin typeface="Arial" panose="020B0604020202020204" pitchFamily="34" charset="0"/>
                  <a:cs typeface="Arial" panose="020B0604020202020204" pitchFamily="34" charset="0"/>
                </a:rPr>
                <a:t>Neff (Durham VA)</a:t>
              </a:r>
            </a:p>
          </p:txBody>
        </p:sp>
      </p:grpSp>
      <p:sp>
        <p:nvSpPr>
          <p:cNvPr id="8" name="Title 7">
            <a:extLst>
              <a:ext uri="{FF2B5EF4-FFF2-40B4-BE49-F238E27FC236}">
                <a16:creationId xmlns:a16="http://schemas.microsoft.com/office/drawing/2014/main" id="{1E7182C1-1ADA-E1D6-4EB0-FA107490AA68}"/>
              </a:ext>
            </a:extLst>
          </p:cNvPr>
          <p:cNvSpPr>
            <a:spLocks noGrp="1"/>
          </p:cNvSpPr>
          <p:nvPr>
            <p:ph type="title"/>
          </p:nvPr>
        </p:nvSpPr>
        <p:spPr>
          <a:xfrm>
            <a:off x="373846" y="230736"/>
            <a:ext cx="11074576" cy="492443"/>
          </a:xfrm>
        </p:spPr>
        <p:txBody>
          <a:bodyPr>
            <a:noAutofit/>
          </a:bodyPr>
          <a:lstStyle/>
          <a:p>
            <a:r>
              <a:rPr lang="en-US" sz="3200" b="1" dirty="0">
                <a:solidFill>
                  <a:srgbClr val="003F72"/>
                </a:solidFill>
              </a:rPr>
              <a:t>Overview of NPOP/MVP Mutational Signatures Project</a:t>
            </a:r>
          </a:p>
        </p:txBody>
      </p:sp>
    </p:spTree>
    <p:extLst>
      <p:ext uri="{BB962C8B-B14F-4D97-AF65-F5344CB8AC3E}">
        <p14:creationId xmlns:p14="http://schemas.microsoft.com/office/powerpoint/2010/main" val="2675294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FE7A09-B164-2D4E-CC1E-928A7FDECDD2}"/>
              </a:ext>
            </a:extLst>
          </p:cNvPr>
          <p:cNvSpPr txBox="1"/>
          <p:nvPr/>
        </p:nvSpPr>
        <p:spPr>
          <a:xfrm>
            <a:off x="273682" y="2390078"/>
            <a:ext cx="1125645" cy="95410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400" b="1" dirty="0">
                <a:latin typeface="Arial Narrow" panose="020B0606020202030204" pitchFamily="34" charset="0"/>
              </a:rPr>
              <a:t>NPOP</a:t>
            </a:r>
          </a:p>
          <a:p>
            <a:pPr algn="ctr"/>
            <a:r>
              <a:rPr lang="en-US" sz="1400" b="1" dirty="0">
                <a:latin typeface="Arial Narrow" panose="020B0606020202030204" pitchFamily="34" charset="0"/>
              </a:rPr>
              <a:t>18171</a:t>
            </a:r>
          </a:p>
          <a:p>
            <a:pPr algn="ctr"/>
            <a:r>
              <a:rPr lang="en-US" sz="1400" b="1" dirty="0">
                <a:latin typeface="Arial Narrow" panose="020B0606020202030204" pitchFamily="34" charset="0"/>
              </a:rPr>
              <a:t>DNA</a:t>
            </a:r>
          </a:p>
          <a:p>
            <a:pPr algn="ctr"/>
            <a:r>
              <a:rPr lang="en-US" sz="1400" b="1" dirty="0">
                <a:latin typeface="Arial Narrow" panose="020B0606020202030204" pitchFamily="34" charset="0"/>
              </a:rPr>
              <a:t>samples</a:t>
            </a:r>
          </a:p>
        </p:txBody>
      </p:sp>
      <p:sp>
        <p:nvSpPr>
          <p:cNvPr id="5" name="TextBox 4">
            <a:extLst>
              <a:ext uri="{FF2B5EF4-FFF2-40B4-BE49-F238E27FC236}">
                <a16:creationId xmlns:a16="http://schemas.microsoft.com/office/drawing/2014/main" id="{483AA10A-4B49-1C33-D681-B89CC8E9CD61}"/>
              </a:ext>
            </a:extLst>
          </p:cNvPr>
          <p:cNvSpPr txBox="1"/>
          <p:nvPr/>
        </p:nvSpPr>
        <p:spPr>
          <a:xfrm>
            <a:off x="1882375" y="2282356"/>
            <a:ext cx="891801" cy="11695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400" b="1">
                <a:latin typeface="Arial Narrow" panose="020B0606020202030204" pitchFamily="34" charset="0"/>
              </a:rPr>
              <a:t>13752</a:t>
            </a:r>
          </a:p>
          <a:p>
            <a:pPr algn="ctr"/>
            <a:r>
              <a:rPr lang="en-US" sz="1400" b="1">
                <a:latin typeface="Arial Narrow" panose="020B0606020202030204" pitchFamily="34" charset="0"/>
              </a:rPr>
              <a:t>Tumor tissue derived DNA</a:t>
            </a:r>
          </a:p>
        </p:txBody>
      </p:sp>
      <p:sp>
        <p:nvSpPr>
          <p:cNvPr id="6" name="TextBox 5">
            <a:extLst>
              <a:ext uri="{FF2B5EF4-FFF2-40B4-BE49-F238E27FC236}">
                <a16:creationId xmlns:a16="http://schemas.microsoft.com/office/drawing/2014/main" id="{E2AB4230-F065-D4CF-EB7B-94E2C40B4107}"/>
              </a:ext>
            </a:extLst>
          </p:cNvPr>
          <p:cNvSpPr txBox="1"/>
          <p:nvPr/>
        </p:nvSpPr>
        <p:spPr>
          <a:xfrm>
            <a:off x="1336187" y="4464808"/>
            <a:ext cx="774571" cy="738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b="1">
                <a:latin typeface="Arial Narrow" panose="020B0606020202030204" pitchFamily="34" charset="0"/>
              </a:rPr>
              <a:t>4419</a:t>
            </a:r>
          </a:p>
          <a:p>
            <a:pPr algn="ctr"/>
            <a:r>
              <a:rPr lang="en-US" sz="1400" b="1">
                <a:latin typeface="Arial Narrow" panose="020B0606020202030204" pitchFamily="34" charset="0"/>
              </a:rPr>
              <a:t>liquid biopsy</a:t>
            </a:r>
          </a:p>
        </p:txBody>
      </p:sp>
      <p:sp>
        <p:nvSpPr>
          <p:cNvPr id="7" name="TextBox 6">
            <a:extLst>
              <a:ext uri="{FF2B5EF4-FFF2-40B4-BE49-F238E27FC236}">
                <a16:creationId xmlns:a16="http://schemas.microsoft.com/office/drawing/2014/main" id="{E99440C2-22B3-E80F-E236-A5996DE6F1AC}"/>
              </a:ext>
            </a:extLst>
          </p:cNvPr>
          <p:cNvSpPr txBox="1"/>
          <p:nvPr/>
        </p:nvSpPr>
        <p:spPr>
          <a:xfrm>
            <a:off x="3026049" y="2066912"/>
            <a:ext cx="891801" cy="16004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400" b="1">
                <a:latin typeface="Arial Narrow" panose="020B0606020202030204" pitchFamily="34" charset="0"/>
              </a:rPr>
              <a:t>11256</a:t>
            </a:r>
          </a:p>
          <a:p>
            <a:pPr algn="ctr"/>
            <a:r>
              <a:rPr lang="en-US" sz="1400" b="1">
                <a:latin typeface="Arial Narrow" panose="020B0606020202030204" pitchFamily="34" charset="0"/>
              </a:rPr>
              <a:t>Tumor tissue derived DNA</a:t>
            </a:r>
          </a:p>
          <a:p>
            <a:pPr algn="ctr"/>
            <a:r>
              <a:rPr lang="en-US" sz="1400" b="1">
                <a:latin typeface="Arial Narrow" panose="020B0606020202030204" pitchFamily="34" charset="0"/>
              </a:rPr>
              <a:t>PASS NGS</a:t>
            </a:r>
          </a:p>
        </p:txBody>
      </p:sp>
      <p:sp>
        <p:nvSpPr>
          <p:cNvPr id="8" name="TextBox 7">
            <a:extLst>
              <a:ext uri="{FF2B5EF4-FFF2-40B4-BE49-F238E27FC236}">
                <a16:creationId xmlns:a16="http://schemas.microsoft.com/office/drawing/2014/main" id="{FDB0A82A-29C0-1A8E-C5B8-072B61EDF721}"/>
              </a:ext>
            </a:extLst>
          </p:cNvPr>
          <p:cNvSpPr txBox="1"/>
          <p:nvPr/>
        </p:nvSpPr>
        <p:spPr>
          <a:xfrm>
            <a:off x="2384072" y="4465965"/>
            <a:ext cx="1248463" cy="738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b="1">
                <a:latin typeface="Arial Narrow" panose="020B0606020202030204" pitchFamily="34" charset="0"/>
              </a:rPr>
              <a:t>3446</a:t>
            </a:r>
          </a:p>
          <a:p>
            <a:pPr algn="ctr"/>
            <a:r>
              <a:rPr lang="en-US" sz="1400" b="1">
                <a:latin typeface="Arial Narrow" panose="020B0606020202030204" pitchFamily="34" charset="0"/>
              </a:rPr>
              <a:t>liquid biopsy</a:t>
            </a:r>
          </a:p>
          <a:p>
            <a:pPr algn="ctr"/>
            <a:r>
              <a:rPr lang="en-US" sz="1400" b="1">
                <a:latin typeface="Arial Narrow" panose="020B0606020202030204" pitchFamily="34" charset="0"/>
              </a:rPr>
              <a:t>PASS NGS</a:t>
            </a:r>
          </a:p>
        </p:txBody>
      </p:sp>
      <p:sp>
        <p:nvSpPr>
          <p:cNvPr id="9" name="TextBox 8">
            <a:extLst>
              <a:ext uri="{FF2B5EF4-FFF2-40B4-BE49-F238E27FC236}">
                <a16:creationId xmlns:a16="http://schemas.microsoft.com/office/drawing/2014/main" id="{DC19B1E6-37E4-4D87-E3E2-5718CAF395BF}"/>
              </a:ext>
            </a:extLst>
          </p:cNvPr>
          <p:cNvSpPr txBox="1"/>
          <p:nvPr/>
        </p:nvSpPr>
        <p:spPr>
          <a:xfrm>
            <a:off x="4169723" y="2497799"/>
            <a:ext cx="891801" cy="738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400" b="1">
                <a:latin typeface="Arial Narrow" panose="020B0606020202030204" pitchFamily="34" charset="0"/>
              </a:rPr>
              <a:t>8299</a:t>
            </a:r>
          </a:p>
          <a:p>
            <a:pPr algn="ctr"/>
            <a:r>
              <a:rPr lang="en-US" sz="1400" b="1">
                <a:latin typeface="Arial Narrow" panose="020B0606020202030204" pitchFamily="34" charset="0"/>
              </a:rPr>
              <a:t>&gt;200ng DNA</a:t>
            </a:r>
          </a:p>
        </p:txBody>
      </p:sp>
      <p:sp>
        <p:nvSpPr>
          <p:cNvPr id="10" name="TextBox 9">
            <a:extLst>
              <a:ext uri="{FF2B5EF4-FFF2-40B4-BE49-F238E27FC236}">
                <a16:creationId xmlns:a16="http://schemas.microsoft.com/office/drawing/2014/main" id="{2B445BDE-A21D-ECF3-E6BB-07084DEF9A8B}"/>
              </a:ext>
            </a:extLst>
          </p:cNvPr>
          <p:cNvSpPr txBox="1"/>
          <p:nvPr/>
        </p:nvSpPr>
        <p:spPr>
          <a:xfrm>
            <a:off x="5776349" y="2174634"/>
            <a:ext cx="1337701"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a:latin typeface="Arial Narrow" panose="020B0606020202030204" pitchFamily="34" charset="0"/>
              </a:rPr>
              <a:t>4866</a:t>
            </a:r>
          </a:p>
          <a:p>
            <a:pPr algn="ctr"/>
            <a:r>
              <a:rPr lang="en-US" sz="1400" b="1">
                <a:latin typeface="Arial Narrow" panose="020B0606020202030204" pitchFamily="34" charset="0"/>
              </a:rPr>
              <a:t>Pathology</a:t>
            </a:r>
          </a:p>
          <a:p>
            <a:pPr algn="ctr"/>
            <a:r>
              <a:rPr lang="en-US" sz="1400" b="1">
                <a:latin typeface="Arial Narrow" panose="020B0606020202030204" pitchFamily="34" charset="0"/>
              </a:rPr>
              <a:t>&gt;25% tumor nuclei</a:t>
            </a:r>
          </a:p>
          <a:p>
            <a:pPr algn="ctr"/>
            <a:r>
              <a:rPr lang="en-US" sz="1400" b="1">
                <a:latin typeface="Arial Narrow" panose="020B0606020202030204" pitchFamily="34" charset="0"/>
              </a:rPr>
              <a:t>(all FMI confirmed)</a:t>
            </a:r>
          </a:p>
        </p:txBody>
      </p:sp>
      <p:sp>
        <p:nvSpPr>
          <p:cNvPr id="11" name="TextBox 10">
            <a:extLst>
              <a:ext uri="{FF2B5EF4-FFF2-40B4-BE49-F238E27FC236}">
                <a16:creationId xmlns:a16="http://schemas.microsoft.com/office/drawing/2014/main" id="{FBA556D0-EDB8-6286-6092-FB146B1A72E7}"/>
              </a:ext>
            </a:extLst>
          </p:cNvPr>
          <p:cNvSpPr txBox="1"/>
          <p:nvPr/>
        </p:nvSpPr>
        <p:spPr>
          <a:xfrm>
            <a:off x="5589935" y="4380736"/>
            <a:ext cx="1560578" cy="738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400" b="1">
                <a:latin typeface="Arial Narrow" panose="020B0606020202030204" pitchFamily="34" charset="0"/>
              </a:rPr>
              <a:t>1050 +1578</a:t>
            </a:r>
          </a:p>
          <a:p>
            <a:pPr algn="ctr"/>
            <a:r>
              <a:rPr lang="en-US" sz="1400" b="1">
                <a:latin typeface="Arial Narrow" panose="020B0606020202030204" pitchFamily="34" charset="0"/>
              </a:rPr>
              <a:t>FMI</a:t>
            </a:r>
          </a:p>
          <a:p>
            <a:pPr algn="ctr"/>
            <a:r>
              <a:rPr lang="en-US" sz="1400" b="1">
                <a:latin typeface="Arial Narrow" panose="020B0606020202030204" pitchFamily="34" charset="0"/>
              </a:rPr>
              <a:t>&gt;25% tumor nuclei</a:t>
            </a:r>
          </a:p>
        </p:txBody>
      </p:sp>
      <p:cxnSp>
        <p:nvCxnSpPr>
          <p:cNvPr id="12" name="Straight Arrow Connector 11">
            <a:extLst>
              <a:ext uri="{FF2B5EF4-FFF2-40B4-BE49-F238E27FC236}">
                <a16:creationId xmlns:a16="http://schemas.microsoft.com/office/drawing/2014/main" id="{3DB0A7CB-14F2-3C29-3AA7-702C8C30EB95}"/>
              </a:ext>
            </a:extLst>
          </p:cNvPr>
          <p:cNvCxnSpPr>
            <a:cxnSpLocks/>
            <a:stCxn id="4" idx="3"/>
            <a:endCxn id="5" idx="1"/>
          </p:cNvCxnSpPr>
          <p:nvPr/>
        </p:nvCxnSpPr>
        <p:spPr>
          <a:xfrm>
            <a:off x="1399327" y="2867132"/>
            <a:ext cx="48304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34396CC6-ABEF-E86A-90DD-CD0FE24F8F64}"/>
              </a:ext>
            </a:extLst>
          </p:cNvPr>
          <p:cNvCxnSpPr>
            <a:stCxn id="5" idx="3"/>
            <a:endCxn id="7" idx="1"/>
          </p:cNvCxnSpPr>
          <p:nvPr/>
        </p:nvCxnSpPr>
        <p:spPr>
          <a:xfrm flipV="1">
            <a:off x="2774176" y="2867131"/>
            <a:ext cx="251873"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4F7F5E21-F9D4-BE55-3403-36F056779784}"/>
              </a:ext>
            </a:extLst>
          </p:cNvPr>
          <p:cNvCxnSpPr>
            <a:stCxn id="7" idx="3"/>
            <a:endCxn id="9" idx="1"/>
          </p:cNvCxnSpPr>
          <p:nvPr/>
        </p:nvCxnSpPr>
        <p:spPr>
          <a:xfrm>
            <a:off x="3917850" y="2867131"/>
            <a:ext cx="25187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Elbow Connector 22">
            <a:extLst>
              <a:ext uri="{FF2B5EF4-FFF2-40B4-BE49-F238E27FC236}">
                <a16:creationId xmlns:a16="http://schemas.microsoft.com/office/drawing/2014/main" id="{048E3ACB-054A-700A-C660-9F4CA5B66274}"/>
              </a:ext>
            </a:extLst>
          </p:cNvPr>
          <p:cNvCxnSpPr>
            <a:cxnSpLocks/>
            <a:stCxn id="4" idx="3"/>
            <a:endCxn id="6" idx="0"/>
          </p:cNvCxnSpPr>
          <p:nvPr/>
        </p:nvCxnSpPr>
        <p:spPr>
          <a:xfrm>
            <a:off x="1399327" y="2867132"/>
            <a:ext cx="324146" cy="15976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593ACA2-050B-41EF-5BBA-5EFEE50B6F10}"/>
              </a:ext>
            </a:extLst>
          </p:cNvPr>
          <p:cNvCxnSpPr>
            <a:stCxn id="6" idx="3"/>
            <a:endCxn id="8" idx="1"/>
          </p:cNvCxnSpPr>
          <p:nvPr/>
        </p:nvCxnSpPr>
        <p:spPr>
          <a:xfrm>
            <a:off x="2110758" y="4834140"/>
            <a:ext cx="273314" cy="1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45A60BE-BF29-210C-351A-21F0CFC66FDE}"/>
              </a:ext>
            </a:extLst>
          </p:cNvPr>
          <p:cNvSpPr txBox="1"/>
          <p:nvPr/>
        </p:nvSpPr>
        <p:spPr>
          <a:xfrm>
            <a:off x="3900104" y="4567463"/>
            <a:ext cx="1248463"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b="1">
                <a:latin typeface="Arial Narrow" panose="020B0606020202030204" pitchFamily="34" charset="0"/>
              </a:rPr>
              <a:t>1192</a:t>
            </a:r>
          </a:p>
          <a:p>
            <a:pPr algn="ctr"/>
            <a:r>
              <a:rPr lang="en-US" sz="1400" b="1">
                <a:latin typeface="Arial Narrow" panose="020B0606020202030204" pitchFamily="34" charset="0"/>
              </a:rPr>
              <a:t>&gt;200ng DNA</a:t>
            </a:r>
          </a:p>
        </p:txBody>
      </p:sp>
      <p:cxnSp>
        <p:nvCxnSpPr>
          <p:cNvPr id="18" name="Straight Arrow Connector 17">
            <a:extLst>
              <a:ext uri="{FF2B5EF4-FFF2-40B4-BE49-F238E27FC236}">
                <a16:creationId xmlns:a16="http://schemas.microsoft.com/office/drawing/2014/main" id="{93A7491C-B24D-3609-556D-DA2FE7BA45D9}"/>
              </a:ext>
            </a:extLst>
          </p:cNvPr>
          <p:cNvCxnSpPr>
            <a:stCxn id="8" idx="3"/>
            <a:endCxn id="17" idx="1"/>
          </p:cNvCxnSpPr>
          <p:nvPr/>
        </p:nvCxnSpPr>
        <p:spPr>
          <a:xfrm flipV="1">
            <a:off x="3632535" y="4829073"/>
            <a:ext cx="267569" cy="6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45">
            <a:extLst>
              <a:ext uri="{FF2B5EF4-FFF2-40B4-BE49-F238E27FC236}">
                <a16:creationId xmlns:a16="http://schemas.microsoft.com/office/drawing/2014/main" id="{0CB92952-5FDA-75C4-501D-FED040B87B6B}"/>
              </a:ext>
            </a:extLst>
          </p:cNvPr>
          <p:cNvCxnSpPr>
            <a:cxnSpLocks/>
            <a:stCxn id="9" idx="3"/>
            <a:endCxn id="11" idx="1"/>
          </p:cNvCxnSpPr>
          <p:nvPr/>
        </p:nvCxnSpPr>
        <p:spPr>
          <a:xfrm>
            <a:off x="5061524" y="2867131"/>
            <a:ext cx="528411" cy="1882937"/>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20" name="TextBox 19">
            <a:extLst>
              <a:ext uri="{FF2B5EF4-FFF2-40B4-BE49-F238E27FC236}">
                <a16:creationId xmlns:a16="http://schemas.microsoft.com/office/drawing/2014/main" id="{276E0A8E-B7B2-F8A6-DBC4-8AF297342E12}"/>
              </a:ext>
            </a:extLst>
          </p:cNvPr>
          <p:cNvSpPr txBox="1"/>
          <p:nvPr/>
        </p:nvSpPr>
        <p:spPr>
          <a:xfrm>
            <a:off x="4123836" y="5061659"/>
            <a:ext cx="1349152" cy="307777"/>
          </a:xfrm>
          <a:prstGeom prst="rect">
            <a:avLst/>
          </a:prstGeom>
          <a:noFill/>
        </p:spPr>
        <p:txBody>
          <a:bodyPr wrap="square" rtlCol="0">
            <a:spAutoFit/>
          </a:bodyPr>
          <a:lstStyle/>
          <a:p>
            <a:r>
              <a:rPr lang="en-US" sz="1400" i="1">
                <a:latin typeface="Arial Narrow" panose="020B0606020202030204" pitchFamily="34" charset="0"/>
              </a:rPr>
              <a:t>Future aims</a:t>
            </a:r>
          </a:p>
        </p:txBody>
      </p:sp>
      <p:sp>
        <p:nvSpPr>
          <p:cNvPr id="21" name="TextBox 20">
            <a:extLst>
              <a:ext uri="{FF2B5EF4-FFF2-40B4-BE49-F238E27FC236}">
                <a16:creationId xmlns:a16="http://schemas.microsoft.com/office/drawing/2014/main" id="{75FE83C8-3FD5-90B6-EBE7-6DCA35CE64A3}"/>
              </a:ext>
            </a:extLst>
          </p:cNvPr>
          <p:cNvSpPr txBox="1"/>
          <p:nvPr/>
        </p:nvSpPr>
        <p:spPr>
          <a:xfrm>
            <a:off x="5936138" y="5061659"/>
            <a:ext cx="1349152" cy="307777"/>
          </a:xfrm>
          <a:prstGeom prst="rect">
            <a:avLst/>
          </a:prstGeom>
          <a:noFill/>
        </p:spPr>
        <p:txBody>
          <a:bodyPr wrap="square" rtlCol="0">
            <a:spAutoFit/>
          </a:bodyPr>
          <a:lstStyle/>
          <a:p>
            <a:r>
              <a:rPr lang="en-US" sz="1400" i="1" dirty="0">
                <a:latin typeface="Arial Narrow" panose="020B0606020202030204" pitchFamily="34" charset="0"/>
              </a:rPr>
              <a:t>Future aims</a:t>
            </a:r>
          </a:p>
        </p:txBody>
      </p:sp>
      <p:cxnSp>
        <p:nvCxnSpPr>
          <p:cNvPr id="22" name="Straight Arrow Connector 21">
            <a:extLst>
              <a:ext uri="{FF2B5EF4-FFF2-40B4-BE49-F238E27FC236}">
                <a16:creationId xmlns:a16="http://schemas.microsoft.com/office/drawing/2014/main" id="{BE20A344-3E25-E845-82C1-F7B55E5E8E56}"/>
              </a:ext>
            </a:extLst>
          </p:cNvPr>
          <p:cNvCxnSpPr>
            <a:stCxn id="9" idx="3"/>
            <a:endCxn id="10" idx="1"/>
          </p:cNvCxnSpPr>
          <p:nvPr/>
        </p:nvCxnSpPr>
        <p:spPr>
          <a:xfrm>
            <a:off x="5061524" y="2867131"/>
            <a:ext cx="714825" cy="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23" name="Picture 22">
            <a:extLst>
              <a:ext uri="{FF2B5EF4-FFF2-40B4-BE49-F238E27FC236}">
                <a16:creationId xmlns:a16="http://schemas.microsoft.com/office/drawing/2014/main" id="{957FA004-010F-3F53-E271-F718D9DCCB72}"/>
              </a:ext>
            </a:extLst>
          </p:cNvPr>
          <p:cNvPicPr>
            <a:picLocks noChangeAspect="1"/>
          </p:cNvPicPr>
          <p:nvPr/>
        </p:nvPicPr>
        <p:blipFill>
          <a:blip r:embed="rId2"/>
          <a:stretch>
            <a:fillRect/>
          </a:stretch>
        </p:blipFill>
        <p:spPr>
          <a:xfrm>
            <a:off x="8603569" y="1269506"/>
            <a:ext cx="2252244" cy="4449363"/>
          </a:xfrm>
          <a:prstGeom prst="rect">
            <a:avLst/>
          </a:prstGeom>
        </p:spPr>
      </p:pic>
      <p:sp>
        <p:nvSpPr>
          <p:cNvPr id="24" name="Title 23">
            <a:extLst>
              <a:ext uri="{FF2B5EF4-FFF2-40B4-BE49-F238E27FC236}">
                <a16:creationId xmlns:a16="http://schemas.microsoft.com/office/drawing/2014/main" id="{B9106D3A-982F-B232-0F64-367FC2298AF0}"/>
              </a:ext>
            </a:extLst>
          </p:cNvPr>
          <p:cNvSpPr>
            <a:spLocks noGrp="1"/>
          </p:cNvSpPr>
          <p:nvPr>
            <p:ph type="title"/>
          </p:nvPr>
        </p:nvSpPr>
        <p:spPr>
          <a:xfrm>
            <a:off x="341069" y="241715"/>
            <a:ext cx="11700519" cy="492443"/>
          </a:xfrm>
        </p:spPr>
        <p:txBody>
          <a:bodyPr>
            <a:noAutofit/>
          </a:bodyPr>
          <a:lstStyle/>
          <a:p>
            <a:r>
              <a:rPr lang="en-US" sz="3200" b="1" dirty="0">
                <a:solidFill>
                  <a:srgbClr val="003F72"/>
                </a:solidFill>
              </a:rPr>
              <a:t>Tumor DNA of NGS quality is ready to go from NPOP</a:t>
            </a:r>
          </a:p>
        </p:txBody>
      </p:sp>
    </p:spTree>
    <p:extLst>
      <p:ext uri="{BB962C8B-B14F-4D97-AF65-F5344CB8AC3E}">
        <p14:creationId xmlns:p14="http://schemas.microsoft.com/office/powerpoint/2010/main" val="113925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2DE4-E292-8508-FA9B-245BED794894}"/>
              </a:ext>
            </a:extLst>
          </p:cNvPr>
          <p:cNvSpPr>
            <a:spLocks noGrp="1"/>
          </p:cNvSpPr>
          <p:nvPr>
            <p:ph type="title"/>
          </p:nvPr>
        </p:nvSpPr>
        <p:spPr>
          <a:xfrm>
            <a:off x="320621" y="52441"/>
            <a:ext cx="11168257" cy="1325563"/>
          </a:xfrm>
        </p:spPr>
        <p:txBody>
          <a:bodyPr>
            <a:normAutofit/>
          </a:bodyPr>
          <a:lstStyle/>
          <a:p>
            <a:r>
              <a:rPr lang="en-US" sz="3200" b="1" dirty="0">
                <a:solidFill>
                  <a:schemeClr val="accent1">
                    <a:lumMod val="50000"/>
                  </a:schemeClr>
                </a:solidFill>
              </a:rPr>
              <a:t>Bioinformatics analysis pipeline for NPOP/MVP Mutational Signatures Project</a:t>
            </a:r>
          </a:p>
        </p:txBody>
      </p:sp>
      <p:sp>
        <p:nvSpPr>
          <p:cNvPr id="4" name="Rounded Rectangle 9">
            <a:extLst>
              <a:ext uri="{FF2B5EF4-FFF2-40B4-BE49-F238E27FC236}">
                <a16:creationId xmlns:a16="http://schemas.microsoft.com/office/drawing/2014/main" id="{871B0389-138A-9CB9-3044-8672188E09D0}"/>
              </a:ext>
            </a:extLst>
          </p:cNvPr>
          <p:cNvSpPr/>
          <p:nvPr/>
        </p:nvSpPr>
        <p:spPr>
          <a:xfrm>
            <a:off x="4278529" y="2920701"/>
            <a:ext cx="1422284" cy="640665"/>
          </a:xfrm>
          <a:prstGeom prst="roundRect">
            <a:avLst/>
          </a:prstGeom>
          <a:solidFill>
            <a:srgbClr val="CCCCFF"/>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80808"/>
                </a:solidFill>
                <a:effectLst/>
                <a:uLnTx/>
                <a:uFillTx/>
                <a:latin typeface="Arial Narrow" panose="020B0606020202030204" pitchFamily="34" charset="0"/>
                <a:cs typeface="Arial" panose="020B0604020202020204" pitchFamily="34" charset="0"/>
              </a:rPr>
              <a:t>Tumor Whole Genome Sequencing ~30X</a:t>
            </a:r>
          </a:p>
        </p:txBody>
      </p:sp>
      <p:cxnSp>
        <p:nvCxnSpPr>
          <p:cNvPr id="5" name="Elbow Connector 10">
            <a:extLst>
              <a:ext uri="{FF2B5EF4-FFF2-40B4-BE49-F238E27FC236}">
                <a16:creationId xmlns:a16="http://schemas.microsoft.com/office/drawing/2014/main" id="{3CEC95C6-45C3-4740-7A51-4B418E29F59C}"/>
              </a:ext>
            </a:extLst>
          </p:cNvPr>
          <p:cNvCxnSpPr>
            <a:cxnSpLocks/>
            <a:stCxn id="35" idx="3"/>
            <a:endCxn id="13" idx="0"/>
          </p:cNvCxnSpPr>
          <p:nvPr/>
        </p:nvCxnSpPr>
        <p:spPr>
          <a:xfrm>
            <a:off x="9535378" y="1645445"/>
            <a:ext cx="1965290" cy="480678"/>
          </a:xfrm>
          <a:prstGeom prst="bentConnector2">
            <a:avLst/>
          </a:prstGeom>
          <a:noFill/>
          <a:ln w="12700" cap="flat" cmpd="sng" algn="ctr">
            <a:solidFill>
              <a:srgbClr val="64A4D6"/>
            </a:solidFill>
            <a:prstDash val="solid"/>
            <a:miter lim="800000"/>
            <a:tailEnd type="arrow"/>
          </a:ln>
          <a:effectLst/>
        </p:spPr>
      </p:cxnSp>
      <p:cxnSp>
        <p:nvCxnSpPr>
          <p:cNvPr id="6" name="Elbow Connector 11">
            <a:extLst>
              <a:ext uri="{FF2B5EF4-FFF2-40B4-BE49-F238E27FC236}">
                <a16:creationId xmlns:a16="http://schemas.microsoft.com/office/drawing/2014/main" id="{C8FC917E-5C43-BA67-AB9E-5B669EB74B11}"/>
              </a:ext>
            </a:extLst>
          </p:cNvPr>
          <p:cNvCxnSpPr>
            <a:cxnSpLocks/>
            <a:stCxn id="35" idx="1"/>
            <a:endCxn id="9" idx="0"/>
          </p:cNvCxnSpPr>
          <p:nvPr/>
        </p:nvCxnSpPr>
        <p:spPr>
          <a:xfrm rot="10800000" flipV="1">
            <a:off x="6948883" y="1645445"/>
            <a:ext cx="1500505" cy="508410"/>
          </a:xfrm>
          <a:prstGeom prst="bentConnector2">
            <a:avLst/>
          </a:prstGeom>
          <a:noFill/>
          <a:ln w="12700" cap="flat" cmpd="sng" algn="ctr">
            <a:solidFill>
              <a:srgbClr val="F7BA01"/>
            </a:solidFill>
            <a:prstDash val="solid"/>
            <a:miter lim="800000"/>
            <a:tailEnd type="arrow"/>
          </a:ln>
          <a:effectLst/>
        </p:spPr>
      </p:cxnSp>
      <p:cxnSp>
        <p:nvCxnSpPr>
          <p:cNvPr id="7" name="Straight Arrow Connector 6">
            <a:extLst>
              <a:ext uri="{FF2B5EF4-FFF2-40B4-BE49-F238E27FC236}">
                <a16:creationId xmlns:a16="http://schemas.microsoft.com/office/drawing/2014/main" id="{92D97FE8-03E0-D4B0-5ABF-30FE3F0DD02A}"/>
              </a:ext>
            </a:extLst>
          </p:cNvPr>
          <p:cNvCxnSpPr>
            <a:cxnSpLocks/>
            <a:stCxn id="9" idx="2"/>
            <a:endCxn id="16" idx="0"/>
          </p:cNvCxnSpPr>
          <p:nvPr/>
        </p:nvCxnSpPr>
        <p:spPr>
          <a:xfrm>
            <a:off x="6948882" y="2667502"/>
            <a:ext cx="29186" cy="358391"/>
          </a:xfrm>
          <a:prstGeom prst="straightConnector1">
            <a:avLst/>
          </a:prstGeom>
          <a:noFill/>
          <a:ln w="12700" cap="flat" cmpd="sng" algn="ctr">
            <a:solidFill>
              <a:srgbClr val="F79646">
                <a:shade val="95000"/>
                <a:satMod val="105000"/>
              </a:srgbClr>
            </a:solidFill>
            <a:prstDash val="solid"/>
            <a:tailEnd type="arrow"/>
          </a:ln>
          <a:effectLst/>
        </p:spPr>
      </p:cxnSp>
      <p:sp>
        <p:nvSpPr>
          <p:cNvPr id="8" name="Rounded Rectangle 13">
            <a:extLst>
              <a:ext uri="{FF2B5EF4-FFF2-40B4-BE49-F238E27FC236}">
                <a16:creationId xmlns:a16="http://schemas.microsoft.com/office/drawing/2014/main" id="{9D119DEF-288B-E084-5405-4533FE571BA8}"/>
              </a:ext>
            </a:extLst>
          </p:cNvPr>
          <p:cNvSpPr/>
          <p:nvPr/>
        </p:nvSpPr>
        <p:spPr>
          <a:xfrm>
            <a:off x="8689953" y="2195324"/>
            <a:ext cx="814803" cy="411382"/>
          </a:xfrm>
          <a:prstGeom prst="roundRect">
            <a:avLst/>
          </a:prstGeom>
          <a:solidFill>
            <a:srgbClr val="D75539"/>
          </a:solidFill>
          <a:ln w="12700" cap="flat" cmpd="sng" algn="ctr">
            <a:solidFill>
              <a:srgbClr val="D7553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err="1">
                <a:ln>
                  <a:noFill/>
                </a:ln>
                <a:solidFill>
                  <a:srgbClr val="FFFFFF"/>
                </a:solidFill>
                <a:effectLst/>
                <a:uLnTx/>
                <a:uFillTx/>
                <a:latin typeface="Arial Narrow" panose="020B0606020202030204" pitchFamily="34" charset="0"/>
                <a:cs typeface="Arial" panose="020B0604020202020204" pitchFamily="34" charset="0"/>
              </a:rPr>
              <a:t>Mutect</a:t>
            </a:r>
            <a:endParaRPr kumimoji="0" lang="en-US" sz="1000" b="1" i="1"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endParaRPr>
          </a:p>
        </p:txBody>
      </p:sp>
      <p:sp>
        <p:nvSpPr>
          <p:cNvPr id="9" name="Rounded Rectangle 14">
            <a:extLst>
              <a:ext uri="{FF2B5EF4-FFF2-40B4-BE49-F238E27FC236}">
                <a16:creationId xmlns:a16="http://schemas.microsoft.com/office/drawing/2014/main" id="{E551A274-0553-0AF9-CF51-F88593B6653E}"/>
              </a:ext>
            </a:extLst>
          </p:cNvPr>
          <p:cNvSpPr/>
          <p:nvPr/>
        </p:nvSpPr>
        <p:spPr>
          <a:xfrm>
            <a:off x="6552215" y="2153855"/>
            <a:ext cx="793333" cy="513647"/>
          </a:xfrm>
          <a:prstGeom prst="roundRect">
            <a:avLst/>
          </a:prstGeom>
          <a:solidFill>
            <a:srgbClr val="F7BA01"/>
          </a:solidFill>
          <a:ln w="12700" cap="flat" cmpd="sng" algn="ctr">
            <a:solidFill>
              <a:srgbClr val="F7BA0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rPr>
              <a:t>GATK, </a:t>
            </a:r>
            <a:r>
              <a:rPr kumimoji="0" lang="en-US" sz="1000" b="1" i="1" u="none" strike="noStrike" kern="0" cap="none" spc="0" normalizeH="0" baseline="0" noProof="0" err="1">
                <a:ln>
                  <a:noFill/>
                </a:ln>
                <a:solidFill>
                  <a:srgbClr val="FFFFFF"/>
                </a:solidFill>
                <a:effectLst/>
                <a:uLnTx/>
                <a:uFillTx/>
                <a:latin typeface="Arial Narrow" panose="020B0606020202030204" pitchFamily="34" charset="0"/>
                <a:cs typeface="Arial" panose="020B0604020202020204" pitchFamily="34" charset="0"/>
              </a:rPr>
              <a:t>Varscan</a:t>
            </a:r>
            <a:endParaRPr kumimoji="0" lang="en-US" sz="1000" b="1" i="1"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err="1">
                <a:ln>
                  <a:noFill/>
                </a:ln>
                <a:solidFill>
                  <a:srgbClr val="FFFFFF"/>
                </a:solidFill>
                <a:effectLst/>
                <a:uLnTx/>
                <a:uFillTx/>
                <a:latin typeface="Arial Narrow" panose="020B0606020202030204" pitchFamily="34" charset="0"/>
                <a:cs typeface="Arial" panose="020B0604020202020204" pitchFamily="34" charset="0"/>
              </a:rPr>
              <a:t>Mutect</a:t>
            </a:r>
            <a:endParaRPr kumimoji="0" lang="en-US" sz="1000" b="0" i="1"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endParaRPr>
          </a:p>
        </p:txBody>
      </p:sp>
      <p:sp>
        <p:nvSpPr>
          <p:cNvPr id="10" name="Rounded Rectangle 15">
            <a:extLst>
              <a:ext uri="{FF2B5EF4-FFF2-40B4-BE49-F238E27FC236}">
                <a16:creationId xmlns:a16="http://schemas.microsoft.com/office/drawing/2014/main" id="{7E67E237-BAC9-AD56-8DEA-14CFC2480EBD}"/>
              </a:ext>
            </a:extLst>
          </p:cNvPr>
          <p:cNvSpPr/>
          <p:nvPr/>
        </p:nvSpPr>
        <p:spPr>
          <a:xfrm>
            <a:off x="10970386" y="3791874"/>
            <a:ext cx="1094718" cy="495967"/>
          </a:xfrm>
          <a:prstGeom prst="roundRect">
            <a:avLst/>
          </a:prstGeom>
          <a:solidFill>
            <a:srgbClr val="64A4D6"/>
          </a:solidFill>
          <a:ln w="12700" cap="flat" cmpd="sng" algn="ctr">
            <a:solidFill>
              <a:srgbClr val="64A4D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Narrow" panose="020B0606020202030204" pitchFamily="34" charset="0"/>
                <a:cs typeface="Arial" panose="020B0604020202020204" pitchFamily="34" charset="0"/>
              </a:rPr>
              <a:t>CN Mutational Signatures</a:t>
            </a:r>
          </a:p>
        </p:txBody>
      </p:sp>
      <p:cxnSp>
        <p:nvCxnSpPr>
          <p:cNvPr id="11" name="Straight Arrow Connector 10">
            <a:extLst>
              <a:ext uri="{FF2B5EF4-FFF2-40B4-BE49-F238E27FC236}">
                <a16:creationId xmlns:a16="http://schemas.microsoft.com/office/drawing/2014/main" id="{06D7BDDF-5C0D-EBA1-D785-79B7B338ACF1}"/>
              </a:ext>
            </a:extLst>
          </p:cNvPr>
          <p:cNvCxnSpPr>
            <a:cxnSpLocks/>
            <a:stCxn id="8" idx="2"/>
            <a:endCxn id="19" idx="0"/>
          </p:cNvCxnSpPr>
          <p:nvPr/>
        </p:nvCxnSpPr>
        <p:spPr>
          <a:xfrm>
            <a:off x="9097355" y="2606706"/>
            <a:ext cx="65894" cy="265541"/>
          </a:xfrm>
          <a:prstGeom prst="straightConnector1">
            <a:avLst/>
          </a:prstGeom>
          <a:noFill/>
          <a:ln w="12700" cap="flat" cmpd="sng" algn="ctr">
            <a:solidFill>
              <a:srgbClr val="D75539"/>
            </a:solidFill>
            <a:prstDash val="solid"/>
            <a:miter lim="800000"/>
            <a:tailEnd type="arrow"/>
          </a:ln>
          <a:effectLst/>
        </p:spPr>
      </p:cxnSp>
      <p:cxnSp>
        <p:nvCxnSpPr>
          <p:cNvPr id="12" name="Straight Arrow Connector 11">
            <a:extLst>
              <a:ext uri="{FF2B5EF4-FFF2-40B4-BE49-F238E27FC236}">
                <a16:creationId xmlns:a16="http://schemas.microsoft.com/office/drawing/2014/main" id="{5DDD42BC-C410-24B7-1730-9FC8B4F3247F}"/>
              </a:ext>
            </a:extLst>
          </p:cNvPr>
          <p:cNvCxnSpPr>
            <a:cxnSpLocks/>
            <a:stCxn id="13" idx="2"/>
            <a:endCxn id="21" idx="0"/>
          </p:cNvCxnSpPr>
          <p:nvPr/>
        </p:nvCxnSpPr>
        <p:spPr>
          <a:xfrm>
            <a:off x="11500668" y="2777918"/>
            <a:ext cx="20552" cy="282525"/>
          </a:xfrm>
          <a:prstGeom prst="straightConnector1">
            <a:avLst/>
          </a:prstGeom>
          <a:noFill/>
          <a:ln w="12700" cap="flat" cmpd="sng" algn="ctr">
            <a:solidFill>
              <a:srgbClr val="357D91"/>
            </a:solidFill>
            <a:prstDash val="solid"/>
            <a:tailEnd type="arrow"/>
          </a:ln>
          <a:effectLst/>
        </p:spPr>
      </p:cxnSp>
      <p:sp>
        <p:nvSpPr>
          <p:cNvPr id="13" name="Rounded Rectangle 18">
            <a:extLst>
              <a:ext uri="{FF2B5EF4-FFF2-40B4-BE49-F238E27FC236}">
                <a16:creationId xmlns:a16="http://schemas.microsoft.com/office/drawing/2014/main" id="{4E7CABF8-7FD0-2AE0-8A10-16E35D240E9D}"/>
              </a:ext>
            </a:extLst>
          </p:cNvPr>
          <p:cNvSpPr/>
          <p:nvPr/>
        </p:nvSpPr>
        <p:spPr>
          <a:xfrm>
            <a:off x="11007095" y="2126123"/>
            <a:ext cx="987145" cy="651795"/>
          </a:xfrm>
          <a:prstGeom prst="roundRect">
            <a:avLst/>
          </a:prstGeom>
          <a:solidFill>
            <a:srgbClr val="64A4D6"/>
          </a:solidFill>
          <a:ln w="12700" cap="flat" cmpd="sng" algn="ctr">
            <a:solidFill>
              <a:srgbClr val="64A4D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rPr>
              <a:t>Sequenza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err="1">
                <a:ln>
                  <a:noFill/>
                </a:ln>
                <a:solidFill>
                  <a:srgbClr val="FFFFFF"/>
                </a:solidFill>
                <a:effectLst/>
                <a:uLnTx/>
                <a:uFillTx/>
                <a:latin typeface="Arial Narrow" panose="020B0606020202030204" pitchFamily="34" charset="0"/>
                <a:cs typeface="Arial" panose="020B0604020202020204" pitchFamily="34" charset="0"/>
              </a:rPr>
              <a:t>CNVKit</a:t>
            </a:r>
            <a:endParaRPr kumimoji="0" lang="en-US" sz="1000" b="1" i="1"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err="1">
                <a:ln>
                  <a:noFill/>
                </a:ln>
                <a:solidFill>
                  <a:srgbClr val="FFFFFF"/>
                </a:solidFill>
                <a:effectLst/>
                <a:uLnTx/>
                <a:uFillTx/>
                <a:latin typeface="Arial Narrow" panose="020B0606020202030204" pitchFamily="34" charset="0"/>
                <a:cs typeface="Arial" panose="020B0604020202020204" pitchFamily="34" charset="0"/>
              </a:rPr>
              <a:t>ascatNGS</a:t>
            </a:r>
            <a:endParaRPr kumimoji="0" lang="en-US" sz="1000" b="1" i="1"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rPr>
              <a:t>FACETS</a:t>
            </a:r>
          </a:p>
        </p:txBody>
      </p:sp>
      <p:cxnSp>
        <p:nvCxnSpPr>
          <p:cNvPr id="14" name="Elbow Connector 19">
            <a:extLst>
              <a:ext uri="{FF2B5EF4-FFF2-40B4-BE49-F238E27FC236}">
                <a16:creationId xmlns:a16="http://schemas.microsoft.com/office/drawing/2014/main" id="{F5A0FA2E-7BD1-AA9D-B541-CCB3C9555349}"/>
              </a:ext>
            </a:extLst>
          </p:cNvPr>
          <p:cNvCxnSpPr>
            <a:cxnSpLocks/>
            <a:stCxn id="35" idx="2"/>
            <a:endCxn id="8" idx="0"/>
          </p:cNvCxnSpPr>
          <p:nvPr/>
        </p:nvCxnSpPr>
        <p:spPr>
          <a:xfrm rot="16200000" flipH="1">
            <a:off x="8876454" y="1974422"/>
            <a:ext cx="336831" cy="104972"/>
          </a:xfrm>
          <a:prstGeom prst="bentConnector3">
            <a:avLst>
              <a:gd name="adj1" fmla="val 50000"/>
            </a:avLst>
          </a:prstGeom>
          <a:noFill/>
          <a:ln w="12700" cap="flat" cmpd="sng" algn="ctr">
            <a:solidFill>
              <a:srgbClr val="D75539"/>
            </a:solidFill>
            <a:prstDash val="solid"/>
            <a:miter lim="800000"/>
            <a:tailEnd type="arrow"/>
          </a:ln>
          <a:effectLst/>
        </p:spPr>
      </p:cxnSp>
      <p:sp>
        <p:nvSpPr>
          <p:cNvPr id="15" name="Rounded Rectangle 30">
            <a:extLst>
              <a:ext uri="{FF2B5EF4-FFF2-40B4-BE49-F238E27FC236}">
                <a16:creationId xmlns:a16="http://schemas.microsoft.com/office/drawing/2014/main" id="{9E8B536D-61E1-DF97-7E33-B0377307B1C8}"/>
              </a:ext>
            </a:extLst>
          </p:cNvPr>
          <p:cNvSpPr/>
          <p:nvPr/>
        </p:nvSpPr>
        <p:spPr>
          <a:xfrm>
            <a:off x="3129561" y="2477871"/>
            <a:ext cx="1033491" cy="461444"/>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1000" b="1" kern="0">
                <a:solidFill>
                  <a:srgbClr val="000000"/>
                </a:solidFill>
                <a:latin typeface="Arial Narrow" panose="020B0606020202030204" pitchFamily="34" charset="0"/>
                <a:cs typeface="Arial" panose="020B0604020202020204" pitchFamily="34" charset="0"/>
              </a:rPr>
              <a:t>Veteran Tumor DNA</a:t>
            </a:r>
            <a:endParaRPr lang="en-US" sz="1000" kern="0">
              <a:solidFill>
                <a:srgbClr val="000000"/>
              </a:solidFill>
              <a:latin typeface="Arial Narrow" panose="020B0606020202030204" pitchFamily="34" charset="0"/>
              <a:cs typeface="Arial" panose="020B0604020202020204" pitchFamily="34" charset="0"/>
            </a:endParaRPr>
          </a:p>
        </p:txBody>
      </p:sp>
      <p:sp>
        <p:nvSpPr>
          <p:cNvPr id="16" name="Rounded Rectangle 31">
            <a:extLst>
              <a:ext uri="{FF2B5EF4-FFF2-40B4-BE49-F238E27FC236}">
                <a16:creationId xmlns:a16="http://schemas.microsoft.com/office/drawing/2014/main" id="{9085E508-01E5-4BE9-607E-24621E1666C3}"/>
              </a:ext>
            </a:extLst>
          </p:cNvPr>
          <p:cNvSpPr/>
          <p:nvPr/>
        </p:nvSpPr>
        <p:spPr>
          <a:xfrm>
            <a:off x="6512386" y="3025893"/>
            <a:ext cx="931363" cy="388006"/>
          </a:xfrm>
          <a:prstGeom prst="roundRect">
            <a:avLst/>
          </a:prstGeom>
          <a:solidFill>
            <a:srgbClr val="F7BA01"/>
          </a:solidFill>
          <a:ln w="12700" cap="flat" cmpd="sng" algn="ctr">
            <a:solidFill>
              <a:srgbClr val="F7BA0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rPr>
              <a:t>ANNOVAR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err="1">
                <a:ln>
                  <a:noFill/>
                </a:ln>
                <a:solidFill>
                  <a:srgbClr val="FFFFFF"/>
                </a:solidFill>
                <a:effectLst/>
                <a:uLnTx/>
                <a:uFillTx/>
                <a:latin typeface="Arial Narrow" panose="020B0606020202030204" pitchFamily="34" charset="0"/>
                <a:cs typeface="Arial" panose="020B0604020202020204" pitchFamily="34" charset="0"/>
              </a:rPr>
              <a:t>OncoKB</a:t>
            </a:r>
            <a:endParaRPr kumimoji="0" lang="en-US" sz="1000" b="0" i="1"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endParaRPr>
          </a:p>
        </p:txBody>
      </p:sp>
      <p:sp>
        <p:nvSpPr>
          <p:cNvPr id="17" name="Rounded Rectangle 30">
            <a:extLst>
              <a:ext uri="{FF2B5EF4-FFF2-40B4-BE49-F238E27FC236}">
                <a16:creationId xmlns:a16="http://schemas.microsoft.com/office/drawing/2014/main" id="{E8CB7DA7-8095-8652-DAF8-E695E6B63820}"/>
              </a:ext>
            </a:extLst>
          </p:cNvPr>
          <p:cNvSpPr/>
          <p:nvPr/>
        </p:nvSpPr>
        <p:spPr>
          <a:xfrm>
            <a:off x="9903160" y="4383844"/>
            <a:ext cx="2225441" cy="518613"/>
          </a:xfrm>
          <a:prstGeom prst="roundRect">
            <a:avLst/>
          </a:prstGeom>
          <a:gradFill flip="none" rotWithShape="1">
            <a:gsLst>
              <a:gs pos="0">
                <a:srgbClr val="C4CE41">
                  <a:lumMod val="67000"/>
                </a:srgbClr>
              </a:gs>
              <a:gs pos="48000">
                <a:srgbClr val="C4CE41">
                  <a:lumMod val="97000"/>
                  <a:lumOff val="3000"/>
                </a:srgbClr>
              </a:gs>
              <a:gs pos="100000">
                <a:srgbClr val="C4CE41">
                  <a:lumMod val="60000"/>
                  <a:lumOff val="4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Arial Narrow" panose="020B0606020202030204" pitchFamily="34" charset="0"/>
                <a:cs typeface="Arial" panose="020B0604020202020204" pitchFamily="34" charset="0"/>
              </a:rPr>
              <a:t>AIM 1a: Compare spectrum of known signatures to PCAWG results.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Arial Narrow" panose="020B0606020202030204" pitchFamily="34" charset="0"/>
                <a:cs typeface="Arial" panose="020B0604020202020204" pitchFamily="34" charset="0"/>
              </a:rPr>
              <a:t>AIM 1b: extract novel s</a:t>
            </a:r>
            <a:r>
              <a:rPr kumimoji="0" lang="en-US" sz="1000" b="1" i="0" u="none" strike="noStrike" kern="0" cap="none" spc="0" normalizeH="0" baseline="0" noProof="0" err="1">
                <a:ln>
                  <a:noFill/>
                </a:ln>
                <a:solidFill>
                  <a:srgbClr val="000000"/>
                </a:solidFill>
                <a:effectLst/>
                <a:uLnTx/>
                <a:uFillTx/>
                <a:latin typeface="Arial Narrow" panose="020B0606020202030204" pitchFamily="34" charset="0"/>
                <a:cs typeface="Arial" panose="020B0604020202020204" pitchFamily="34" charset="0"/>
              </a:rPr>
              <a:t>ignatures</a:t>
            </a:r>
            <a:endParaRPr kumimoji="0" lang="en-US" sz="1000" b="0" i="0" u="none" strike="noStrike" kern="0" cap="none" spc="0" normalizeH="0" baseline="0" noProof="0">
              <a:ln>
                <a:noFill/>
              </a:ln>
              <a:solidFill>
                <a:srgbClr val="000000"/>
              </a:solidFill>
              <a:effectLst/>
              <a:uLnTx/>
              <a:uFillTx/>
              <a:latin typeface="Arial Narrow" panose="020B0606020202030204" pitchFamily="34" charset="0"/>
              <a:cs typeface="Arial" panose="020B0604020202020204" pitchFamily="34" charset="0"/>
            </a:endParaRPr>
          </a:p>
        </p:txBody>
      </p:sp>
      <p:sp>
        <p:nvSpPr>
          <p:cNvPr id="18" name="Rounded Rectangle 125">
            <a:extLst>
              <a:ext uri="{FF2B5EF4-FFF2-40B4-BE49-F238E27FC236}">
                <a16:creationId xmlns:a16="http://schemas.microsoft.com/office/drawing/2014/main" id="{34F3A142-603F-A710-2F0D-E1D31286E113}"/>
              </a:ext>
            </a:extLst>
          </p:cNvPr>
          <p:cNvSpPr/>
          <p:nvPr/>
        </p:nvSpPr>
        <p:spPr>
          <a:xfrm>
            <a:off x="6395472" y="3733544"/>
            <a:ext cx="1288129" cy="474839"/>
          </a:xfrm>
          <a:prstGeom prst="roundRect">
            <a:avLst/>
          </a:prstGeom>
          <a:solidFill>
            <a:srgbClr val="F7BA01"/>
          </a:solidFill>
          <a:ln w="12700" cap="flat" cmpd="sng" algn="ctr">
            <a:solidFill>
              <a:srgbClr val="F7BA0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rPr>
              <a:t>Oncogenic and tumor suppressor mutational profiles</a:t>
            </a:r>
          </a:p>
        </p:txBody>
      </p:sp>
      <p:sp>
        <p:nvSpPr>
          <p:cNvPr id="19" name="Rounded Rectangle 140">
            <a:extLst>
              <a:ext uri="{FF2B5EF4-FFF2-40B4-BE49-F238E27FC236}">
                <a16:creationId xmlns:a16="http://schemas.microsoft.com/office/drawing/2014/main" id="{6DF3B35F-9B35-FD2D-A87E-6E74F0B20A4A}"/>
              </a:ext>
            </a:extLst>
          </p:cNvPr>
          <p:cNvSpPr/>
          <p:nvPr/>
        </p:nvSpPr>
        <p:spPr>
          <a:xfrm>
            <a:off x="8531026" y="2872247"/>
            <a:ext cx="1264445" cy="696291"/>
          </a:xfrm>
          <a:prstGeom prst="roundRect">
            <a:avLst/>
          </a:prstGeom>
          <a:gradFill flip="none" rotWithShape="1">
            <a:gsLst>
              <a:gs pos="0">
                <a:srgbClr val="D75539">
                  <a:lumMod val="67000"/>
                </a:srgbClr>
              </a:gs>
              <a:gs pos="48000">
                <a:srgbClr val="D75539">
                  <a:lumMod val="97000"/>
                  <a:lumOff val="3000"/>
                </a:srgbClr>
              </a:gs>
              <a:gs pos="100000">
                <a:srgbClr val="D75539">
                  <a:lumMod val="60000"/>
                  <a:lumOff val="4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err="1">
                <a:ln>
                  <a:noFill/>
                </a:ln>
                <a:solidFill>
                  <a:srgbClr val="FFFFFF"/>
                </a:solidFill>
                <a:effectLst/>
                <a:uLnTx/>
                <a:uFillTx/>
                <a:latin typeface="Arial Narrow" panose="020B0606020202030204" pitchFamily="34" charset="0"/>
                <a:cs typeface="Arial" panose="020B0604020202020204" pitchFamily="34" charset="0"/>
              </a:rPr>
              <a:t>SigProfiler</a:t>
            </a:r>
            <a:r>
              <a:rPr kumimoji="0" lang="en-US" sz="1000" b="1" i="1"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rPr>
              <a:t> Suite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err="1">
                <a:ln>
                  <a:noFill/>
                </a:ln>
                <a:solidFill>
                  <a:srgbClr val="FFFFFF"/>
                </a:solidFill>
                <a:effectLst/>
                <a:uLnTx/>
                <a:uFillTx/>
                <a:latin typeface="Arial Narrow" panose="020B0606020202030204" pitchFamily="34" charset="0"/>
                <a:cs typeface="Arial" panose="020B0604020202020204" pitchFamily="34" charset="0"/>
              </a:rPr>
              <a:t>deconstructSigs</a:t>
            </a:r>
            <a:endParaRPr kumimoji="0" lang="en-US" sz="1000" b="1" i="1"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000" b="1" i="1" kern="0" err="1">
                <a:solidFill>
                  <a:srgbClr val="FFFFFF"/>
                </a:solidFill>
                <a:latin typeface="Arial Narrow" panose="020B0606020202030204" pitchFamily="34" charset="0"/>
                <a:cs typeface="Arial" panose="020B0604020202020204" pitchFamily="34" charset="0"/>
              </a:rPr>
              <a:t>FitMS</a:t>
            </a:r>
            <a:endParaRPr kumimoji="0" lang="en-US" sz="1000" b="1" i="1"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err="1">
                <a:ln>
                  <a:noFill/>
                </a:ln>
                <a:solidFill>
                  <a:srgbClr val="FFFFFF"/>
                </a:solidFill>
                <a:effectLst/>
                <a:uLnTx/>
                <a:uFillTx/>
                <a:latin typeface="Arial Narrow" panose="020B0606020202030204" pitchFamily="34" charset="0"/>
                <a:cs typeface="Arial" panose="020B0604020202020204" pitchFamily="34" charset="0"/>
              </a:rPr>
              <a:t>MSISensor</a:t>
            </a:r>
            <a:endParaRPr kumimoji="0" lang="en-US" sz="1000" b="0" i="1"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BD218991-D7C8-90BD-4000-617EAF04A301}"/>
              </a:ext>
            </a:extLst>
          </p:cNvPr>
          <p:cNvCxnSpPr>
            <a:cxnSpLocks/>
            <a:stCxn id="16" idx="2"/>
            <a:endCxn id="18" idx="0"/>
          </p:cNvCxnSpPr>
          <p:nvPr/>
        </p:nvCxnSpPr>
        <p:spPr>
          <a:xfrm>
            <a:off x="6978068" y="3413899"/>
            <a:ext cx="61469" cy="319645"/>
          </a:xfrm>
          <a:prstGeom prst="straightConnector1">
            <a:avLst/>
          </a:prstGeom>
          <a:noFill/>
          <a:ln w="12700" cap="flat" cmpd="sng" algn="ctr">
            <a:solidFill>
              <a:srgbClr val="F79646">
                <a:shade val="95000"/>
                <a:satMod val="105000"/>
              </a:srgbClr>
            </a:solidFill>
            <a:prstDash val="solid"/>
            <a:tailEnd type="arrow"/>
          </a:ln>
          <a:effectLst/>
        </p:spPr>
      </p:cxnSp>
      <p:sp>
        <p:nvSpPr>
          <p:cNvPr id="21" name="Rounded Rectangle 155">
            <a:extLst>
              <a:ext uri="{FF2B5EF4-FFF2-40B4-BE49-F238E27FC236}">
                <a16:creationId xmlns:a16="http://schemas.microsoft.com/office/drawing/2014/main" id="{C9A48C06-C44A-7A25-F161-DCDF8E7321B3}"/>
              </a:ext>
            </a:extLst>
          </p:cNvPr>
          <p:cNvSpPr/>
          <p:nvPr/>
        </p:nvSpPr>
        <p:spPr>
          <a:xfrm>
            <a:off x="10941682" y="3060443"/>
            <a:ext cx="1159076" cy="389080"/>
          </a:xfrm>
          <a:prstGeom prst="roundRect">
            <a:avLst/>
          </a:prstGeom>
          <a:solidFill>
            <a:srgbClr val="64A4D6"/>
          </a:solidFill>
          <a:ln w="12700" cap="flat" cmpd="sng" algn="ctr">
            <a:solidFill>
              <a:srgbClr val="64A4D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a:ln>
                  <a:noFill/>
                </a:ln>
                <a:solidFill>
                  <a:prstClr val="white"/>
                </a:solidFill>
                <a:effectLst/>
                <a:uLnTx/>
                <a:uFillTx/>
                <a:latin typeface="Arial Narrow" panose="020B0606020202030204" pitchFamily="34" charset="0"/>
                <a:cs typeface="Arial" panose="020B0604020202020204" pitchFamily="34" charset="0"/>
              </a:rPr>
              <a:t>HRDex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err="1">
                <a:ln>
                  <a:noFill/>
                </a:ln>
                <a:solidFill>
                  <a:prstClr val="white"/>
                </a:solidFill>
                <a:effectLst/>
                <a:uLnTx/>
                <a:uFillTx/>
                <a:latin typeface="Arial Narrow" panose="020B0606020202030204" pitchFamily="34" charset="0"/>
                <a:cs typeface="Arial" panose="020B0604020202020204" pitchFamily="34" charset="0"/>
              </a:rPr>
              <a:t>SigProfiler</a:t>
            </a:r>
            <a:r>
              <a:rPr kumimoji="0" lang="en-US" sz="1000" b="1" i="1" u="none" strike="noStrike" kern="0" cap="none" spc="0" normalizeH="0" baseline="0" noProof="0">
                <a:ln>
                  <a:noFill/>
                </a:ln>
                <a:solidFill>
                  <a:prstClr val="white"/>
                </a:solidFill>
                <a:effectLst/>
                <a:uLnTx/>
                <a:uFillTx/>
                <a:latin typeface="Arial Narrow" panose="020B0606020202030204" pitchFamily="34" charset="0"/>
                <a:cs typeface="Arial" panose="020B0604020202020204" pitchFamily="34" charset="0"/>
              </a:rPr>
              <a:t> Suite</a:t>
            </a:r>
          </a:p>
        </p:txBody>
      </p:sp>
      <p:cxnSp>
        <p:nvCxnSpPr>
          <p:cNvPr id="22" name="Straight Arrow Connector 21">
            <a:extLst>
              <a:ext uri="{FF2B5EF4-FFF2-40B4-BE49-F238E27FC236}">
                <a16:creationId xmlns:a16="http://schemas.microsoft.com/office/drawing/2014/main" id="{BF2690A2-E8D9-719C-AB93-CAAD905CCDAD}"/>
              </a:ext>
            </a:extLst>
          </p:cNvPr>
          <p:cNvCxnSpPr>
            <a:cxnSpLocks/>
            <a:stCxn id="21" idx="2"/>
            <a:endCxn id="10" idx="0"/>
          </p:cNvCxnSpPr>
          <p:nvPr/>
        </p:nvCxnSpPr>
        <p:spPr>
          <a:xfrm flipH="1">
            <a:off x="11517745" y="3449523"/>
            <a:ext cx="3475" cy="342351"/>
          </a:xfrm>
          <a:prstGeom prst="straightConnector1">
            <a:avLst/>
          </a:prstGeom>
          <a:noFill/>
          <a:ln w="12700" cap="flat" cmpd="sng" algn="ctr">
            <a:solidFill>
              <a:srgbClr val="357D91"/>
            </a:solidFill>
            <a:prstDash val="solid"/>
            <a:tailEnd type="arrow"/>
          </a:ln>
          <a:effectLst/>
        </p:spPr>
      </p:cxnSp>
      <p:sp>
        <p:nvSpPr>
          <p:cNvPr id="23" name="Rounded Rectangle 179">
            <a:extLst>
              <a:ext uri="{FF2B5EF4-FFF2-40B4-BE49-F238E27FC236}">
                <a16:creationId xmlns:a16="http://schemas.microsoft.com/office/drawing/2014/main" id="{705755D5-DFBC-7A10-8B04-7CCA24D74B87}"/>
              </a:ext>
            </a:extLst>
          </p:cNvPr>
          <p:cNvSpPr/>
          <p:nvPr/>
        </p:nvSpPr>
        <p:spPr>
          <a:xfrm>
            <a:off x="1287463" y="2525972"/>
            <a:ext cx="1093300" cy="450566"/>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1000" b="1" kern="0">
                <a:solidFill>
                  <a:srgbClr val="000000"/>
                </a:solidFill>
                <a:latin typeface="Arial Narrow" panose="020B0606020202030204" pitchFamily="34" charset="0"/>
                <a:cs typeface="Arial" panose="020B0604020202020204" pitchFamily="34" charset="0"/>
              </a:rPr>
              <a:t>MVP WGS Data</a:t>
            </a:r>
            <a:endParaRPr lang="en-US" sz="1000" kern="0">
              <a:solidFill>
                <a:srgbClr val="000000"/>
              </a:solidFill>
              <a:latin typeface="Arial Narrow" panose="020B0606020202030204" pitchFamily="34" charset="0"/>
              <a:cs typeface="Arial" panose="020B0604020202020204" pitchFamily="34" charset="0"/>
            </a:endParaRPr>
          </a:p>
        </p:txBody>
      </p:sp>
      <p:sp>
        <p:nvSpPr>
          <p:cNvPr id="24" name="Rounded Rectangle 180">
            <a:extLst>
              <a:ext uri="{FF2B5EF4-FFF2-40B4-BE49-F238E27FC236}">
                <a16:creationId xmlns:a16="http://schemas.microsoft.com/office/drawing/2014/main" id="{7187A7C3-2BEC-294A-BF72-40A0C1371561}"/>
              </a:ext>
            </a:extLst>
          </p:cNvPr>
          <p:cNvSpPr/>
          <p:nvPr/>
        </p:nvSpPr>
        <p:spPr>
          <a:xfrm>
            <a:off x="331741" y="3731459"/>
            <a:ext cx="1727501" cy="474839"/>
          </a:xfrm>
          <a:prstGeom prst="roundRect">
            <a:avLst/>
          </a:prstGeom>
          <a:solidFill>
            <a:srgbClr val="92D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1000" b="1" kern="0" dirty="0">
                <a:solidFill>
                  <a:srgbClr val="000000"/>
                </a:solidFill>
                <a:latin typeface="Arial Narrow" panose="020B0606020202030204" pitchFamily="34" charset="0"/>
                <a:cs typeface="Arial" panose="020B0604020202020204" pitchFamily="34" charset="0"/>
              </a:rPr>
              <a:t>Ancestry specific Bioinformatic Panel of </a:t>
            </a:r>
            <a:r>
              <a:rPr lang="en-US" sz="1000" b="1" kern="0" dirty="0" err="1">
                <a:solidFill>
                  <a:srgbClr val="000000"/>
                </a:solidFill>
                <a:latin typeface="Arial Narrow" panose="020B0606020202030204" pitchFamily="34" charset="0"/>
                <a:cs typeface="Arial" panose="020B0604020202020204" pitchFamily="34" charset="0"/>
              </a:rPr>
              <a:t>Normals</a:t>
            </a:r>
            <a:endParaRPr lang="en-US" sz="1000" b="1" kern="0" dirty="0">
              <a:solidFill>
                <a:srgbClr val="000000"/>
              </a:solidFill>
              <a:latin typeface="Arial Narrow" panose="020B0606020202030204" pitchFamily="34" charset="0"/>
              <a:cs typeface="Arial" panose="020B0604020202020204" pitchFamily="34" charset="0"/>
            </a:endParaRPr>
          </a:p>
        </p:txBody>
      </p:sp>
      <p:sp>
        <p:nvSpPr>
          <p:cNvPr id="25" name="Rounded Rectangle 181">
            <a:extLst>
              <a:ext uri="{FF2B5EF4-FFF2-40B4-BE49-F238E27FC236}">
                <a16:creationId xmlns:a16="http://schemas.microsoft.com/office/drawing/2014/main" id="{3FD2B964-EAF3-14F7-3EA1-9698DCC47B1F}"/>
              </a:ext>
            </a:extLst>
          </p:cNvPr>
          <p:cNvSpPr/>
          <p:nvPr/>
        </p:nvSpPr>
        <p:spPr>
          <a:xfrm>
            <a:off x="331743" y="3259429"/>
            <a:ext cx="1887750" cy="338634"/>
          </a:xfrm>
          <a:prstGeom prst="roundRect">
            <a:avLst/>
          </a:prstGeom>
          <a:solidFill>
            <a:srgbClr val="CCCCFF"/>
          </a:solidFill>
          <a:ln>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1000" b="1" kern="0">
                <a:solidFill>
                  <a:srgbClr val="000000"/>
                </a:solidFill>
                <a:latin typeface="Arial Narrow" panose="020B0606020202030204" pitchFamily="34" charset="0"/>
                <a:cs typeface="Arial" panose="020B0604020202020204" pitchFamily="34" charset="0"/>
              </a:rPr>
              <a:t>MVP WGS </a:t>
            </a:r>
            <a:r>
              <a:rPr lang="en-US" sz="1000" b="1" kern="0" err="1">
                <a:solidFill>
                  <a:srgbClr val="000000"/>
                </a:solidFill>
                <a:latin typeface="Arial Narrow" panose="020B0606020202030204" pitchFamily="34" charset="0"/>
                <a:cs typeface="Arial" panose="020B0604020202020204" pitchFamily="34" charset="0"/>
              </a:rPr>
              <a:t>Normals</a:t>
            </a:r>
            <a:r>
              <a:rPr lang="en-US" sz="1000" b="1" kern="0">
                <a:solidFill>
                  <a:srgbClr val="000000"/>
                </a:solidFill>
                <a:latin typeface="Arial Narrow" panose="020B0606020202030204" pitchFamily="34" charset="0"/>
                <a:cs typeface="Arial" panose="020B0604020202020204" pitchFamily="34" charset="0"/>
              </a:rPr>
              <a:t> Matched  to Tumor</a:t>
            </a:r>
            <a:endParaRPr lang="en-US" sz="1000" kern="0">
              <a:solidFill>
                <a:srgbClr val="000000"/>
              </a:solidFill>
              <a:latin typeface="Arial Narrow" panose="020B0606020202030204" pitchFamily="34" charset="0"/>
              <a:cs typeface="Arial" panose="020B0604020202020204" pitchFamily="34" charset="0"/>
            </a:endParaRPr>
          </a:p>
        </p:txBody>
      </p:sp>
      <p:sp>
        <p:nvSpPr>
          <p:cNvPr id="26" name="Rounded Rectangle 245">
            <a:extLst>
              <a:ext uri="{FF2B5EF4-FFF2-40B4-BE49-F238E27FC236}">
                <a16:creationId xmlns:a16="http://schemas.microsoft.com/office/drawing/2014/main" id="{1AC21572-7AAA-18D6-201D-58F71E2EDE5F}"/>
              </a:ext>
            </a:extLst>
          </p:cNvPr>
          <p:cNvSpPr/>
          <p:nvPr/>
        </p:nvSpPr>
        <p:spPr>
          <a:xfrm>
            <a:off x="8015908" y="3794997"/>
            <a:ext cx="875703" cy="359116"/>
          </a:xfrm>
          <a:prstGeom prst="roundRect">
            <a:avLst/>
          </a:prstGeom>
          <a:gradFill flip="none" rotWithShape="1">
            <a:gsLst>
              <a:gs pos="0">
                <a:srgbClr val="D75539">
                  <a:lumMod val="67000"/>
                </a:srgbClr>
              </a:gs>
              <a:gs pos="48000">
                <a:srgbClr val="D75539">
                  <a:lumMod val="97000"/>
                  <a:lumOff val="3000"/>
                </a:srgbClr>
              </a:gs>
              <a:gs pos="100000">
                <a:srgbClr val="D75539">
                  <a:lumMod val="60000"/>
                  <a:lumOff val="4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rPr>
              <a:t>TMB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rPr>
              <a:t>MSI Status</a:t>
            </a:r>
          </a:p>
        </p:txBody>
      </p:sp>
      <p:cxnSp>
        <p:nvCxnSpPr>
          <p:cNvPr id="27" name="Straight Arrow Connector 26">
            <a:extLst>
              <a:ext uri="{FF2B5EF4-FFF2-40B4-BE49-F238E27FC236}">
                <a16:creationId xmlns:a16="http://schemas.microsoft.com/office/drawing/2014/main" id="{05E5656D-A157-7221-9DBE-5FC13A19E1BD}"/>
              </a:ext>
            </a:extLst>
          </p:cNvPr>
          <p:cNvCxnSpPr>
            <a:cxnSpLocks/>
            <a:stCxn id="19" idx="2"/>
            <a:endCxn id="26" idx="0"/>
          </p:cNvCxnSpPr>
          <p:nvPr/>
        </p:nvCxnSpPr>
        <p:spPr>
          <a:xfrm flipH="1">
            <a:off x="8453760" y="3568538"/>
            <a:ext cx="709489" cy="226459"/>
          </a:xfrm>
          <a:prstGeom prst="straightConnector1">
            <a:avLst/>
          </a:prstGeom>
          <a:noFill/>
          <a:ln w="12700" cap="flat" cmpd="sng" algn="ctr">
            <a:solidFill>
              <a:srgbClr val="D75539"/>
            </a:solidFill>
            <a:prstDash val="solid"/>
            <a:miter lim="800000"/>
            <a:tailEnd type="arrow"/>
          </a:ln>
          <a:effectLst/>
        </p:spPr>
      </p:cxnSp>
      <p:sp>
        <p:nvSpPr>
          <p:cNvPr id="28" name="Rounded Rectangle 179">
            <a:extLst>
              <a:ext uri="{FF2B5EF4-FFF2-40B4-BE49-F238E27FC236}">
                <a16:creationId xmlns:a16="http://schemas.microsoft.com/office/drawing/2014/main" id="{8B42F945-D764-A289-196B-261327FF55C2}"/>
              </a:ext>
            </a:extLst>
          </p:cNvPr>
          <p:cNvSpPr/>
          <p:nvPr/>
        </p:nvSpPr>
        <p:spPr>
          <a:xfrm>
            <a:off x="6788169" y="4827605"/>
            <a:ext cx="2103443" cy="450566"/>
          </a:xfrm>
          <a:prstGeom prst="roundRect">
            <a:avLst/>
          </a:prstGeom>
          <a:solidFill>
            <a:srgbClr val="C4CE41"/>
          </a:solidFill>
          <a:ln w="12700" cap="flat" cmpd="sng" algn="ctr">
            <a:solidFill>
              <a:srgbClr val="C4CE4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Arial Narrow" panose="020B0606020202030204" pitchFamily="34" charset="0"/>
                <a:cs typeface="Arial" panose="020B0604020202020204" pitchFamily="34" charset="0"/>
              </a:rPr>
              <a:t>QC: Compare to FMI mutational profiles to determine accuracy of 30X WGS, </a:t>
            </a:r>
            <a:r>
              <a:rPr kumimoji="0" lang="en-US" sz="1000" b="1" i="0" u="none" strike="noStrike" kern="0" cap="none" spc="0" normalizeH="0" baseline="0" noProof="0" err="1">
                <a:ln>
                  <a:noFill/>
                </a:ln>
                <a:solidFill>
                  <a:srgbClr val="000000"/>
                </a:solidFill>
                <a:effectLst/>
                <a:uLnTx/>
                <a:uFillTx/>
                <a:latin typeface="Arial Narrow" panose="020B0606020202030204" pitchFamily="34" charset="0"/>
                <a:cs typeface="Arial" panose="020B0604020202020204" pitchFamily="34" charset="0"/>
              </a:rPr>
              <a:t>esp</a:t>
            </a:r>
            <a:r>
              <a:rPr kumimoji="0" lang="en-US" sz="1000" b="1" i="0" u="none" strike="noStrike" kern="0" cap="none" spc="0" normalizeH="0" baseline="0" noProof="0">
                <a:ln>
                  <a:noFill/>
                </a:ln>
                <a:solidFill>
                  <a:srgbClr val="000000"/>
                </a:solidFill>
                <a:effectLst/>
                <a:uLnTx/>
                <a:uFillTx/>
                <a:latin typeface="Arial Narrow" panose="020B0606020202030204" pitchFamily="34" charset="0"/>
                <a:cs typeface="Arial" panose="020B0604020202020204" pitchFamily="34" charset="0"/>
              </a:rPr>
              <a:t> TMB &amp; MSI</a:t>
            </a:r>
            <a:endParaRPr kumimoji="0" lang="en-US" sz="1000" b="0" i="0" u="none" strike="noStrike" kern="0" cap="none" spc="0" normalizeH="0" baseline="0" noProof="0">
              <a:ln>
                <a:noFill/>
              </a:ln>
              <a:solidFill>
                <a:srgbClr val="000000"/>
              </a:solidFill>
              <a:effectLst/>
              <a:uLnTx/>
              <a:uFillTx/>
              <a:latin typeface="Arial Narrow" panose="020B0606020202030204" pitchFamily="34" charset="0"/>
              <a:cs typeface="Arial" panose="020B0604020202020204" pitchFamily="34" charset="0"/>
            </a:endParaRPr>
          </a:p>
        </p:txBody>
      </p:sp>
      <p:sp>
        <p:nvSpPr>
          <p:cNvPr id="29" name="Arrow: Left-Right 28">
            <a:extLst>
              <a:ext uri="{FF2B5EF4-FFF2-40B4-BE49-F238E27FC236}">
                <a16:creationId xmlns:a16="http://schemas.microsoft.com/office/drawing/2014/main" id="{0FB783F8-C62E-7661-A97F-BFE488A7306D}"/>
              </a:ext>
            </a:extLst>
          </p:cNvPr>
          <p:cNvSpPr/>
          <p:nvPr/>
        </p:nvSpPr>
        <p:spPr bwMode="auto">
          <a:xfrm rot="2889484">
            <a:off x="6773356" y="4388934"/>
            <a:ext cx="652807" cy="242547"/>
          </a:xfrm>
          <a:prstGeom prst="leftRightArrow">
            <a:avLst/>
          </a:prstGeom>
          <a:solidFill>
            <a:srgbClr val="C4CE41"/>
          </a:solidFill>
          <a:ln w="12700" cap="flat" cmpd="sng" algn="ctr">
            <a:solidFill>
              <a:srgbClr val="C4CE41">
                <a:shade val="50000"/>
              </a:srgb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800000"/>
              </a:solidFill>
              <a:effectLst/>
              <a:uLnTx/>
              <a:uFillTx/>
              <a:latin typeface="Arial Narrow" panose="020B0606020202030204" pitchFamily="34" charset="0"/>
            </a:endParaRPr>
          </a:p>
        </p:txBody>
      </p:sp>
      <p:sp>
        <p:nvSpPr>
          <p:cNvPr id="30" name="Rounded Rectangle 245">
            <a:extLst>
              <a:ext uri="{FF2B5EF4-FFF2-40B4-BE49-F238E27FC236}">
                <a16:creationId xmlns:a16="http://schemas.microsoft.com/office/drawing/2014/main" id="{DD5AD632-52DF-5CB7-BBF4-2C8955862C34}"/>
              </a:ext>
            </a:extLst>
          </p:cNvPr>
          <p:cNvSpPr/>
          <p:nvPr/>
        </p:nvSpPr>
        <p:spPr>
          <a:xfrm>
            <a:off x="9408099" y="3791875"/>
            <a:ext cx="1174658" cy="495967"/>
          </a:xfrm>
          <a:prstGeom prst="roundRect">
            <a:avLst/>
          </a:prstGeom>
          <a:gradFill flip="none" rotWithShape="1">
            <a:gsLst>
              <a:gs pos="0">
                <a:srgbClr val="D75539">
                  <a:lumMod val="67000"/>
                </a:srgbClr>
              </a:gs>
              <a:gs pos="48000">
                <a:srgbClr val="D75539">
                  <a:lumMod val="97000"/>
                  <a:lumOff val="3000"/>
                </a:srgbClr>
              </a:gs>
              <a:gs pos="100000">
                <a:srgbClr val="D75539">
                  <a:lumMod val="60000"/>
                  <a:lumOff val="4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rPr>
              <a:t>SBS, DBS and Indel Mutational Signatures</a:t>
            </a:r>
          </a:p>
        </p:txBody>
      </p:sp>
      <p:sp>
        <p:nvSpPr>
          <p:cNvPr id="31" name="Arrow: Left-Right 30">
            <a:extLst>
              <a:ext uri="{FF2B5EF4-FFF2-40B4-BE49-F238E27FC236}">
                <a16:creationId xmlns:a16="http://schemas.microsoft.com/office/drawing/2014/main" id="{29789549-DF1C-BF25-C0F0-B96BADE2DD7A}"/>
              </a:ext>
            </a:extLst>
          </p:cNvPr>
          <p:cNvSpPr/>
          <p:nvPr/>
        </p:nvSpPr>
        <p:spPr bwMode="auto">
          <a:xfrm rot="18710516" flipV="1">
            <a:off x="7684506" y="4399175"/>
            <a:ext cx="702866" cy="242547"/>
          </a:xfrm>
          <a:prstGeom prst="leftRightArrow">
            <a:avLst/>
          </a:prstGeom>
          <a:solidFill>
            <a:srgbClr val="C4CE41"/>
          </a:solidFill>
          <a:ln w="12700" cap="flat" cmpd="sng" algn="ctr">
            <a:solidFill>
              <a:srgbClr val="C4CE41">
                <a:shade val="50000"/>
              </a:srgb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800000"/>
              </a:solidFill>
              <a:effectLst/>
              <a:uLnTx/>
              <a:uFillTx/>
              <a:latin typeface="Arial Narrow" panose="020B0606020202030204" pitchFamily="34" charset="0"/>
            </a:endParaRPr>
          </a:p>
        </p:txBody>
      </p:sp>
      <p:cxnSp>
        <p:nvCxnSpPr>
          <p:cNvPr id="32" name="Straight Arrow Connector 31">
            <a:extLst>
              <a:ext uri="{FF2B5EF4-FFF2-40B4-BE49-F238E27FC236}">
                <a16:creationId xmlns:a16="http://schemas.microsoft.com/office/drawing/2014/main" id="{381981CC-1761-DF89-C815-5CB85901CAD0}"/>
              </a:ext>
            </a:extLst>
          </p:cNvPr>
          <p:cNvCxnSpPr>
            <a:cxnSpLocks/>
            <a:stCxn id="19" idx="2"/>
            <a:endCxn id="30" idx="0"/>
          </p:cNvCxnSpPr>
          <p:nvPr/>
        </p:nvCxnSpPr>
        <p:spPr>
          <a:xfrm>
            <a:off x="9163249" y="3568538"/>
            <a:ext cx="832179" cy="223337"/>
          </a:xfrm>
          <a:prstGeom prst="straightConnector1">
            <a:avLst/>
          </a:prstGeom>
          <a:noFill/>
          <a:ln w="12700" cap="flat" cmpd="sng" algn="ctr">
            <a:solidFill>
              <a:srgbClr val="D75539"/>
            </a:solidFill>
            <a:prstDash val="solid"/>
            <a:miter lim="800000"/>
            <a:tailEnd type="arrow"/>
          </a:ln>
          <a:effectLst/>
        </p:spPr>
      </p:cxnSp>
      <p:sp>
        <p:nvSpPr>
          <p:cNvPr id="33" name="Rounded Rectangle 30">
            <a:extLst>
              <a:ext uri="{FF2B5EF4-FFF2-40B4-BE49-F238E27FC236}">
                <a16:creationId xmlns:a16="http://schemas.microsoft.com/office/drawing/2014/main" id="{9CB737DD-5F66-1245-D8A9-69E149E34376}"/>
              </a:ext>
            </a:extLst>
          </p:cNvPr>
          <p:cNvSpPr/>
          <p:nvPr/>
        </p:nvSpPr>
        <p:spPr>
          <a:xfrm>
            <a:off x="9905242" y="4998458"/>
            <a:ext cx="2225441" cy="461444"/>
          </a:xfrm>
          <a:prstGeom prst="roundRect">
            <a:avLst/>
          </a:prstGeom>
          <a:gradFill flip="none" rotWithShape="1">
            <a:gsLst>
              <a:gs pos="0">
                <a:srgbClr val="C4CE41">
                  <a:lumMod val="67000"/>
                </a:srgbClr>
              </a:gs>
              <a:gs pos="48000">
                <a:srgbClr val="C4CE41">
                  <a:lumMod val="97000"/>
                  <a:lumOff val="3000"/>
                </a:srgbClr>
              </a:gs>
              <a:gs pos="100000">
                <a:srgbClr val="C4CE41">
                  <a:lumMod val="60000"/>
                  <a:lumOff val="4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Arial Narrow" panose="020B0606020202030204" pitchFamily="34" charset="0"/>
                <a:cs typeface="Arial" panose="020B0604020202020204" pitchFamily="34" charset="0"/>
              </a:rPr>
              <a:t>AIM 2: Compare FMI mutational profiles vs signatures in predicting treatment response using g-values</a:t>
            </a:r>
            <a:endParaRPr kumimoji="0" lang="en-US" sz="1000" b="0" i="0" u="none" strike="noStrike" kern="0" cap="none" spc="0" normalizeH="0" baseline="0" noProof="0">
              <a:ln>
                <a:noFill/>
              </a:ln>
              <a:solidFill>
                <a:srgbClr val="000000"/>
              </a:solidFill>
              <a:effectLst/>
              <a:uLnTx/>
              <a:uFillTx/>
              <a:latin typeface="Arial Narrow" panose="020B0606020202030204" pitchFamily="34" charset="0"/>
              <a:cs typeface="Arial" panose="020B0604020202020204" pitchFamily="34" charset="0"/>
            </a:endParaRPr>
          </a:p>
        </p:txBody>
      </p:sp>
      <p:sp>
        <p:nvSpPr>
          <p:cNvPr id="34" name="Rounded Rectangle 9">
            <a:extLst>
              <a:ext uri="{FF2B5EF4-FFF2-40B4-BE49-F238E27FC236}">
                <a16:creationId xmlns:a16="http://schemas.microsoft.com/office/drawing/2014/main" id="{686EBF03-5A7B-57A5-F3F6-919E6AE7E970}"/>
              </a:ext>
            </a:extLst>
          </p:cNvPr>
          <p:cNvSpPr/>
          <p:nvPr/>
        </p:nvSpPr>
        <p:spPr>
          <a:xfrm>
            <a:off x="2377617" y="3499286"/>
            <a:ext cx="1422284" cy="426096"/>
          </a:xfrm>
          <a:prstGeom prst="roundRect">
            <a:avLst/>
          </a:prstGeom>
          <a:solidFill>
            <a:srgbClr val="326B8B"/>
          </a:solidFill>
          <a:ln w="12700" cap="flat" cmpd="sng" algn="ctr">
            <a:solidFill>
              <a:srgbClr val="326B8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rPr>
              <a:t>Tumor-Normal Matching</a:t>
            </a:r>
          </a:p>
        </p:txBody>
      </p:sp>
      <p:sp>
        <p:nvSpPr>
          <p:cNvPr id="35" name="Rounded Rectangle 9">
            <a:extLst>
              <a:ext uri="{FF2B5EF4-FFF2-40B4-BE49-F238E27FC236}">
                <a16:creationId xmlns:a16="http://schemas.microsoft.com/office/drawing/2014/main" id="{AA36B82B-9F47-A63D-74B6-D9517D360D98}"/>
              </a:ext>
            </a:extLst>
          </p:cNvPr>
          <p:cNvSpPr/>
          <p:nvPr/>
        </p:nvSpPr>
        <p:spPr>
          <a:xfrm>
            <a:off x="8449387" y="1432397"/>
            <a:ext cx="1085991" cy="426096"/>
          </a:xfrm>
          <a:prstGeom prst="roundRect">
            <a:avLst/>
          </a:prstGeom>
          <a:solidFill>
            <a:srgbClr val="326B8B"/>
          </a:solidFill>
          <a:ln w="12700" cap="flat" cmpd="sng" algn="ctr">
            <a:solidFill>
              <a:srgbClr val="326B8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Narrow" panose="020B0606020202030204" pitchFamily="34" charset="0"/>
                <a:cs typeface="Arial" panose="020B0604020202020204" pitchFamily="34" charset="0"/>
              </a:rPr>
              <a:t>Bioinformatic Analyses</a:t>
            </a:r>
          </a:p>
        </p:txBody>
      </p:sp>
      <p:sp>
        <p:nvSpPr>
          <p:cNvPr id="36" name="Rounded Rectangle 9">
            <a:extLst>
              <a:ext uri="{FF2B5EF4-FFF2-40B4-BE49-F238E27FC236}">
                <a16:creationId xmlns:a16="http://schemas.microsoft.com/office/drawing/2014/main" id="{F3F55230-9EA6-79C7-F690-49756E699C54}"/>
              </a:ext>
            </a:extLst>
          </p:cNvPr>
          <p:cNvSpPr/>
          <p:nvPr/>
        </p:nvSpPr>
        <p:spPr>
          <a:xfrm>
            <a:off x="4182811" y="3776635"/>
            <a:ext cx="1613719" cy="474839"/>
          </a:xfrm>
          <a:prstGeom prst="roundRect">
            <a:avLst/>
          </a:prstGeom>
          <a:solidFill>
            <a:srgbClr val="92D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80808"/>
                </a:solidFill>
                <a:effectLst/>
                <a:uLnTx/>
                <a:uFillTx/>
                <a:latin typeface="Arial Narrow" panose="020B0606020202030204" pitchFamily="34" charset="0"/>
                <a:cs typeface="Arial" panose="020B0604020202020204" pitchFamily="34" charset="0"/>
              </a:rPr>
              <a:t>Identification of genetic ancestry from tumor</a:t>
            </a:r>
          </a:p>
        </p:txBody>
      </p:sp>
      <p:cxnSp>
        <p:nvCxnSpPr>
          <p:cNvPr id="37" name="Straight Arrow Connector 36">
            <a:extLst>
              <a:ext uri="{FF2B5EF4-FFF2-40B4-BE49-F238E27FC236}">
                <a16:creationId xmlns:a16="http://schemas.microsoft.com/office/drawing/2014/main" id="{023E9293-55D2-322E-D1A7-B41EB7495E24}"/>
              </a:ext>
            </a:extLst>
          </p:cNvPr>
          <p:cNvCxnSpPr>
            <a:cxnSpLocks/>
            <a:stCxn id="4" idx="2"/>
            <a:endCxn id="36" idx="0"/>
          </p:cNvCxnSpPr>
          <p:nvPr/>
        </p:nvCxnSpPr>
        <p:spPr bwMode="auto">
          <a:xfrm>
            <a:off x="4989671" y="3561367"/>
            <a:ext cx="0" cy="215268"/>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0968ADDC-9832-1B6F-D7AE-36296D67E241}"/>
              </a:ext>
            </a:extLst>
          </p:cNvPr>
          <p:cNvCxnSpPr>
            <a:cxnSpLocks/>
            <a:stCxn id="24" idx="3"/>
            <a:endCxn id="34" idx="1"/>
          </p:cNvCxnSpPr>
          <p:nvPr/>
        </p:nvCxnSpPr>
        <p:spPr bwMode="auto">
          <a:xfrm flipV="1">
            <a:off x="2059241" y="3712334"/>
            <a:ext cx="318376" cy="256545"/>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39" name="Straight Arrow Connector 38">
            <a:extLst>
              <a:ext uri="{FF2B5EF4-FFF2-40B4-BE49-F238E27FC236}">
                <a16:creationId xmlns:a16="http://schemas.microsoft.com/office/drawing/2014/main" id="{6450E3F4-CF59-C166-DC20-E75CCA113A72}"/>
              </a:ext>
            </a:extLst>
          </p:cNvPr>
          <p:cNvCxnSpPr>
            <a:cxnSpLocks/>
            <a:stCxn id="36" idx="1"/>
            <a:endCxn id="34" idx="3"/>
          </p:cNvCxnSpPr>
          <p:nvPr/>
        </p:nvCxnSpPr>
        <p:spPr bwMode="auto">
          <a:xfrm flipH="1" flipV="1">
            <a:off x="3799901" y="3712334"/>
            <a:ext cx="382910" cy="30172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8BCE12CB-BCBF-8001-631B-0039F96A8A61}"/>
              </a:ext>
            </a:extLst>
          </p:cNvPr>
          <p:cNvCxnSpPr>
            <a:cxnSpLocks/>
            <a:stCxn id="25" idx="3"/>
            <a:endCxn id="34" idx="1"/>
          </p:cNvCxnSpPr>
          <p:nvPr/>
        </p:nvCxnSpPr>
        <p:spPr bwMode="auto">
          <a:xfrm>
            <a:off x="2219492" y="3428746"/>
            <a:ext cx="158125" cy="283588"/>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1" name="Straight Arrow Connector 40">
            <a:extLst>
              <a:ext uri="{FF2B5EF4-FFF2-40B4-BE49-F238E27FC236}">
                <a16:creationId xmlns:a16="http://schemas.microsoft.com/office/drawing/2014/main" id="{9504D98E-8BAA-D560-707E-83470B72A069}"/>
              </a:ext>
            </a:extLst>
          </p:cNvPr>
          <p:cNvCxnSpPr>
            <a:cxnSpLocks/>
            <a:stCxn id="4" idx="1"/>
            <a:endCxn id="34" idx="3"/>
          </p:cNvCxnSpPr>
          <p:nvPr/>
        </p:nvCxnSpPr>
        <p:spPr bwMode="auto">
          <a:xfrm flipH="1">
            <a:off x="3799901" y="3241035"/>
            <a:ext cx="478628" cy="471299"/>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3" name="Connector: Elbow 42">
            <a:extLst>
              <a:ext uri="{FF2B5EF4-FFF2-40B4-BE49-F238E27FC236}">
                <a16:creationId xmlns:a16="http://schemas.microsoft.com/office/drawing/2014/main" id="{63EA883D-186C-0ACE-362A-37C5BD34D7E9}"/>
              </a:ext>
            </a:extLst>
          </p:cNvPr>
          <p:cNvCxnSpPr>
            <a:cxnSpLocks/>
            <a:stCxn id="23" idx="1"/>
            <a:endCxn id="25" idx="1"/>
          </p:cNvCxnSpPr>
          <p:nvPr/>
        </p:nvCxnSpPr>
        <p:spPr>
          <a:xfrm rot="10800000" flipV="1">
            <a:off x="331743" y="2751254"/>
            <a:ext cx="955720" cy="677491"/>
          </a:xfrm>
          <a:prstGeom prst="bentConnector3">
            <a:avLst>
              <a:gd name="adj1" fmla="val 123919"/>
            </a:avLst>
          </a:prstGeom>
          <a:ln>
            <a:tailEnd type="triangle"/>
          </a:ln>
        </p:spPr>
        <p:style>
          <a:lnRef idx="2">
            <a:schemeClr val="dk1"/>
          </a:lnRef>
          <a:fillRef idx="0">
            <a:schemeClr val="dk1"/>
          </a:fillRef>
          <a:effectRef idx="1">
            <a:schemeClr val="dk1"/>
          </a:effectRef>
          <a:fontRef idx="minor">
            <a:schemeClr val="tx1"/>
          </a:fontRef>
        </p:style>
      </p:cxnSp>
      <p:cxnSp>
        <p:nvCxnSpPr>
          <p:cNvPr id="44" name="Connector: Elbow 43">
            <a:extLst>
              <a:ext uri="{FF2B5EF4-FFF2-40B4-BE49-F238E27FC236}">
                <a16:creationId xmlns:a16="http://schemas.microsoft.com/office/drawing/2014/main" id="{E6E21682-9BD8-6E72-FBBD-7BDB15D32E9C}"/>
              </a:ext>
            </a:extLst>
          </p:cNvPr>
          <p:cNvCxnSpPr>
            <a:cxnSpLocks/>
            <a:stCxn id="23" idx="1"/>
            <a:endCxn id="24" idx="1"/>
          </p:cNvCxnSpPr>
          <p:nvPr/>
        </p:nvCxnSpPr>
        <p:spPr>
          <a:xfrm rot="10800000" flipV="1">
            <a:off x="331741" y="2751255"/>
            <a:ext cx="955722" cy="1217624"/>
          </a:xfrm>
          <a:prstGeom prst="bentConnector3">
            <a:avLst>
              <a:gd name="adj1" fmla="val 123919"/>
            </a:avLst>
          </a:prstGeom>
          <a:ln>
            <a:tailEnd type="triangle"/>
          </a:ln>
        </p:spPr>
        <p:style>
          <a:lnRef idx="2">
            <a:schemeClr val="dk1"/>
          </a:lnRef>
          <a:fillRef idx="0">
            <a:schemeClr val="dk1"/>
          </a:fillRef>
          <a:effectRef idx="1">
            <a:schemeClr val="dk1"/>
          </a:effectRef>
          <a:fontRef idx="minor">
            <a:schemeClr val="tx1"/>
          </a:fontRef>
        </p:style>
      </p:cxnSp>
      <p:cxnSp>
        <p:nvCxnSpPr>
          <p:cNvPr id="45" name="Connector: Elbow 44">
            <a:extLst>
              <a:ext uri="{FF2B5EF4-FFF2-40B4-BE49-F238E27FC236}">
                <a16:creationId xmlns:a16="http://schemas.microsoft.com/office/drawing/2014/main" id="{81D13EF1-0EC6-8F20-0329-AAF3BD519A50}"/>
              </a:ext>
            </a:extLst>
          </p:cNvPr>
          <p:cNvCxnSpPr>
            <a:cxnSpLocks/>
            <a:stCxn id="23" idx="1"/>
            <a:endCxn id="24" idx="1"/>
          </p:cNvCxnSpPr>
          <p:nvPr/>
        </p:nvCxnSpPr>
        <p:spPr>
          <a:xfrm rot="10800000" flipV="1">
            <a:off x="331741" y="2751255"/>
            <a:ext cx="955722" cy="1217624"/>
          </a:xfrm>
          <a:prstGeom prst="bentConnector3">
            <a:avLst>
              <a:gd name="adj1" fmla="val 123919"/>
            </a:avLst>
          </a:prstGeom>
          <a:ln>
            <a:tailEnd type="triangle"/>
          </a:ln>
        </p:spPr>
        <p:style>
          <a:lnRef idx="2">
            <a:schemeClr val="dk1"/>
          </a:lnRef>
          <a:fillRef idx="0">
            <a:schemeClr val="dk1"/>
          </a:fillRef>
          <a:effectRef idx="1">
            <a:schemeClr val="dk1"/>
          </a:effectRef>
          <a:fontRef idx="minor">
            <a:schemeClr val="tx1"/>
          </a:fontRef>
        </p:style>
      </p:cxnSp>
      <p:cxnSp>
        <p:nvCxnSpPr>
          <p:cNvPr id="46" name="Connector: Elbow 45">
            <a:extLst>
              <a:ext uri="{FF2B5EF4-FFF2-40B4-BE49-F238E27FC236}">
                <a16:creationId xmlns:a16="http://schemas.microsoft.com/office/drawing/2014/main" id="{525C9A28-AE85-13C8-D6ED-C1C044C6D0E1}"/>
              </a:ext>
            </a:extLst>
          </p:cNvPr>
          <p:cNvCxnSpPr>
            <a:cxnSpLocks/>
            <a:stCxn id="15" idx="3"/>
            <a:endCxn id="4" idx="0"/>
          </p:cNvCxnSpPr>
          <p:nvPr/>
        </p:nvCxnSpPr>
        <p:spPr>
          <a:xfrm>
            <a:off x="4163052" y="2708593"/>
            <a:ext cx="826619" cy="21210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47" name="TextBox 46">
            <a:extLst>
              <a:ext uri="{FF2B5EF4-FFF2-40B4-BE49-F238E27FC236}">
                <a16:creationId xmlns:a16="http://schemas.microsoft.com/office/drawing/2014/main" id="{0944ED31-5FA8-140A-1443-CB964E276E45}"/>
              </a:ext>
            </a:extLst>
          </p:cNvPr>
          <p:cNvSpPr txBox="1"/>
          <p:nvPr/>
        </p:nvSpPr>
        <p:spPr>
          <a:xfrm>
            <a:off x="1194987" y="1680058"/>
            <a:ext cx="3381374" cy="646331"/>
          </a:xfrm>
          <a:prstGeom prst="rect">
            <a:avLst/>
          </a:prstGeom>
          <a:noFill/>
        </p:spPr>
        <p:txBody>
          <a:bodyPr wrap="square" rtlCol="0">
            <a:spAutoFit/>
          </a:bodyPr>
          <a:lstStyle/>
          <a:p>
            <a:r>
              <a:rPr lang="en-US" b="1" dirty="0">
                <a:solidFill>
                  <a:schemeClr val="accent1">
                    <a:lumMod val="50000"/>
                  </a:schemeClr>
                </a:solidFill>
              </a:rPr>
              <a:t>While DNA is available, this is tumor-only sequencing</a:t>
            </a:r>
          </a:p>
        </p:txBody>
      </p:sp>
    </p:spTree>
    <p:extLst>
      <p:ext uri="{BB962C8B-B14F-4D97-AF65-F5344CB8AC3E}">
        <p14:creationId xmlns:p14="http://schemas.microsoft.com/office/powerpoint/2010/main" val="1031466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DCED9C-DD93-0746-407F-8AA0A99FB927}"/>
              </a:ext>
            </a:extLst>
          </p:cNvPr>
          <p:cNvSpPr/>
          <p:nvPr/>
        </p:nvSpPr>
        <p:spPr>
          <a:xfrm>
            <a:off x="3101901" y="2026239"/>
            <a:ext cx="5711051" cy="3090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050" b="1">
                <a:effectLst/>
                <a:latin typeface="Arial" panose="020B0604020202020204" pitchFamily="34" charset="0"/>
                <a:ea typeface="Calibri" panose="020F0502020204030204" pitchFamily="34" charset="0"/>
              </a:rPr>
              <a:t>Clinical variable construction	</a:t>
            </a:r>
            <a:endParaRPr lang="en-US" sz="105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2A1A07DF-8DCF-F1BA-39A6-737526AEC7BD}"/>
              </a:ext>
            </a:extLst>
          </p:cNvPr>
          <p:cNvSpPr/>
          <p:nvPr/>
        </p:nvSpPr>
        <p:spPr>
          <a:xfrm>
            <a:off x="811247" y="2276006"/>
            <a:ext cx="1341967" cy="1477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050" b="1">
                <a:latin typeface="Arial" panose="020B0604020202020204" pitchFamily="34" charset="0"/>
                <a:cs typeface="Arial" panose="020B0604020202020204" pitchFamily="34" charset="0"/>
              </a:rPr>
              <a:t>Preparation of DNA samples</a:t>
            </a:r>
          </a:p>
        </p:txBody>
      </p:sp>
      <p:sp>
        <p:nvSpPr>
          <p:cNvPr id="6" name="Rectangle: Rounded Corners 5">
            <a:extLst>
              <a:ext uri="{FF2B5EF4-FFF2-40B4-BE49-F238E27FC236}">
                <a16:creationId xmlns:a16="http://schemas.microsoft.com/office/drawing/2014/main" id="{7BE3CD38-DB38-90E4-5FC7-4B1BBE6A5607}"/>
              </a:ext>
            </a:extLst>
          </p:cNvPr>
          <p:cNvSpPr/>
          <p:nvPr/>
        </p:nvSpPr>
        <p:spPr>
          <a:xfrm>
            <a:off x="3066908" y="2276006"/>
            <a:ext cx="1341967" cy="147743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lvl="0"/>
            <a:r>
              <a:rPr lang="en-US" sz="1050" b="1">
                <a:latin typeface="Arial" panose="020B0604020202020204" pitchFamily="34" charset="0"/>
                <a:cs typeface="Arial" panose="020B0604020202020204" pitchFamily="34" charset="0"/>
              </a:rPr>
              <a:t>Pilot 1 WGS and Analysis</a:t>
            </a:r>
          </a:p>
        </p:txBody>
      </p:sp>
      <p:sp>
        <p:nvSpPr>
          <p:cNvPr id="7" name="Rectangle: Rounded Corners 6">
            <a:extLst>
              <a:ext uri="{FF2B5EF4-FFF2-40B4-BE49-F238E27FC236}">
                <a16:creationId xmlns:a16="http://schemas.microsoft.com/office/drawing/2014/main" id="{CC184F1A-7C3D-33B7-6D52-C79E1656C735}"/>
              </a:ext>
            </a:extLst>
          </p:cNvPr>
          <p:cNvSpPr/>
          <p:nvPr/>
        </p:nvSpPr>
        <p:spPr>
          <a:xfrm>
            <a:off x="5322569" y="2276006"/>
            <a:ext cx="1341967" cy="147743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lvl="0"/>
            <a:r>
              <a:rPr lang="en-US" sz="1050" b="1">
                <a:latin typeface="Arial" panose="020B0604020202020204" pitchFamily="34" charset="0"/>
                <a:cs typeface="Arial" panose="020B0604020202020204" pitchFamily="34" charset="0"/>
              </a:rPr>
              <a:t>Pilot 2 WGS and Analysis</a:t>
            </a:r>
          </a:p>
        </p:txBody>
      </p:sp>
      <p:sp>
        <p:nvSpPr>
          <p:cNvPr id="8" name="Rectangle: Rounded Corners 7">
            <a:extLst>
              <a:ext uri="{FF2B5EF4-FFF2-40B4-BE49-F238E27FC236}">
                <a16:creationId xmlns:a16="http://schemas.microsoft.com/office/drawing/2014/main" id="{C4CF29C2-D3C1-233B-9C07-D9BBE2AC1397}"/>
              </a:ext>
            </a:extLst>
          </p:cNvPr>
          <p:cNvSpPr/>
          <p:nvPr/>
        </p:nvSpPr>
        <p:spPr>
          <a:xfrm>
            <a:off x="7578230" y="2276006"/>
            <a:ext cx="1341967" cy="147743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050" b="1">
                <a:effectLst/>
                <a:latin typeface="Arial" panose="020B0604020202020204" pitchFamily="34" charset="0"/>
                <a:ea typeface="Calibri" panose="020F0502020204030204" pitchFamily="34" charset="0"/>
              </a:rPr>
              <a:t>Clinical variable database 	</a:t>
            </a:r>
            <a:endParaRPr lang="en-US" sz="105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4F70F715-BABC-875E-3986-F5CF139089D4}"/>
              </a:ext>
            </a:extLst>
          </p:cNvPr>
          <p:cNvSpPr/>
          <p:nvPr/>
        </p:nvSpPr>
        <p:spPr>
          <a:xfrm>
            <a:off x="9833891" y="2276006"/>
            <a:ext cx="1341967" cy="1477434"/>
          </a:xfrm>
          <a:prstGeom prst="roundRect">
            <a:avLst/>
          </a:prstGeom>
          <a:solidFill>
            <a:srgbClr val="C00000">
              <a:alpha val="74902"/>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1100" b="1">
                <a:latin typeface="Arial" panose="020B0604020202020204" pitchFamily="34" charset="0"/>
                <a:cs typeface="Arial" panose="020B0604020202020204" pitchFamily="34" charset="0"/>
              </a:rPr>
              <a:t>Real-world clinical trials </a:t>
            </a:r>
          </a:p>
        </p:txBody>
      </p:sp>
      <p:sp>
        <p:nvSpPr>
          <p:cNvPr id="10" name="Rectangle: Rounded Corners 9">
            <a:extLst>
              <a:ext uri="{FF2B5EF4-FFF2-40B4-BE49-F238E27FC236}">
                <a16:creationId xmlns:a16="http://schemas.microsoft.com/office/drawing/2014/main" id="{7B6C0F63-F459-CC90-3958-E3BBB92A9FB1}"/>
              </a:ext>
            </a:extLst>
          </p:cNvPr>
          <p:cNvSpPr/>
          <p:nvPr/>
        </p:nvSpPr>
        <p:spPr>
          <a:xfrm>
            <a:off x="1218351" y="2940639"/>
            <a:ext cx="1623907" cy="1554480"/>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marL="45720" lvl="0" indent="-45720">
              <a:buFont typeface="Arial" panose="020B0604020202020204" pitchFamily="34" charset="0"/>
              <a:buChar char="•"/>
            </a:pPr>
            <a:r>
              <a:rPr lang="en-US" sz="1000">
                <a:latin typeface="Arial" panose="020B0604020202020204" pitchFamily="34" charset="0"/>
                <a:cs typeface="Arial" panose="020B0604020202020204" pitchFamily="34" charset="0"/>
              </a:rPr>
              <a:t>Pull and re-quantify tumor DNA</a:t>
            </a:r>
          </a:p>
          <a:p>
            <a:pPr marL="45720" lvl="0" indent="-45720">
              <a:buFont typeface="Arial" panose="020B0604020202020204" pitchFamily="34" charset="0"/>
              <a:buChar char="•"/>
            </a:pPr>
            <a:r>
              <a:rPr lang="en-US" sz="1000">
                <a:latin typeface="Arial" panose="020B0604020202020204" pitchFamily="34" charset="0"/>
                <a:cs typeface="Arial" panose="020B0604020202020204" pitchFamily="34" charset="0"/>
              </a:rPr>
              <a:t>Plate samples</a:t>
            </a:r>
          </a:p>
          <a:p>
            <a:pPr marL="45720" lvl="0" indent="-45720">
              <a:buFont typeface="Arial" panose="020B0604020202020204" pitchFamily="34" charset="0"/>
              <a:buChar char="•"/>
            </a:pPr>
            <a:r>
              <a:rPr lang="en-US" sz="1000">
                <a:latin typeface="Arial" panose="020B0604020202020204" pitchFamily="34" charset="0"/>
                <a:cs typeface="Arial" panose="020B0604020202020204" pitchFamily="34" charset="0"/>
              </a:rPr>
              <a:t>Ship to </a:t>
            </a:r>
            <a:r>
              <a:rPr lang="en-US" sz="1000" err="1">
                <a:latin typeface="Arial" panose="020B0604020202020204" pitchFamily="34" charset="0"/>
                <a:cs typeface="Arial" panose="020B0604020202020204" pitchFamily="34" charset="0"/>
              </a:rPr>
              <a:t>Personalis</a:t>
            </a:r>
            <a:endParaRPr lang="en-US" sz="1000">
              <a:latin typeface="Arial" panose="020B0604020202020204" pitchFamily="34" charset="0"/>
              <a:cs typeface="Arial" panose="020B0604020202020204" pitchFamily="34" charset="0"/>
            </a:endParaRPr>
          </a:p>
          <a:p>
            <a:pPr marL="45720" lvl="0" indent="-45720">
              <a:buFont typeface="Arial" panose="020B0604020202020204" pitchFamily="34" charset="0"/>
              <a:buChar char="•"/>
            </a:pPr>
            <a:r>
              <a:rPr lang="en-US" sz="1000">
                <a:latin typeface="Arial" panose="020B0604020202020204" pitchFamily="34" charset="0"/>
                <a:cs typeface="Arial" panose="020B0604020202020204" pitchFamily="34" charset="0"/>
              </a:rPr>
              <a:t>Create </a:t>
            </a:r>
            <a:r>
              <a:rPr lang="en-US" sz="1000" err="1">
                <a:latin typeface="Arial" panose="020B0604020202020204" pitchFamily="34" charset="0"/>
                <a:cs typeface="Arial" panose="020B0604020202020204" pitchFamily="34" charset="0"/>
              </a:rPr>
              <a:t>GenISIS</a:t>
            </a:r>
            <a:r>
              <a:rPr lang="en-US" sz="1000">
                <a:latin typeface="Arial" panose="020B0604020202020204" pitchFamily="34" charset="0"/>
                <a:cs typeface="Arial" panose="020B0604020202020204" pitchFamily="34" charset="0"/>
              </a:rPr>
              <a:t> study mart with de-identified list and match to MVP, CDW</a:t>
            </a:r>
          </a:p>
        </p:txBody>
      </p:sp>
      <p:sp>
        <p:nvSpPr>
          <p:cNvPr id="11" name="Rectangle: Rounded Corners 10">
            <a:extLst>
              <a:ext uri="{FF2B5EF4-FFF2-40B4-BE49-F238E27FC236}">
                <a16:creationId xmlns:a16="http://schemas.microsoft.com/office/drawing/2014/main" id="{E85FC924-B5E2-A1D6-4727-DA37499E79F6}"/>
              </a:ext>
            </a:extLst>
          </p:cNvPr>
          <p:cNvSpPr/>
          <p:nvPr/>
        </p:nvSpPr>
        <p:spPr>
          <a:xfrm>
            <a:off x="8045871" y="2868672"/>
            <a:ext cx="1623907" cy="1554480"/>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t"/>
          <a:lstStyle/>
          <a:p>
            <a:pPr marL="45720" lvl="0" indent="-45720">
              <a:buFont typeface="Arial" panose="020B0604020202020204" pitchFamily="34" charset="0"/>
              <a:buChar char="•"/>
            </a:pPr>
            <a:r>
              <a:rPr lang="en-US" sz="1000">
                <a:latin typeface="Arial" panose="020B0604020202020204" pitchFamily="34" charset="0"/>
                <a:cs typeface="Arial" panose="020B0604020202020204" pitchFamily="34" charset="0"/>
              </a:rPr>
              <a:t>Collection of clinical variables for pilot samples</a:t>
            </a:r>
          </a:p>
          <a:p>
            <a:pPr marL="45720" lvl="0" indent="-45720">
              <a:buFont typeface="Arial" panose="020B0604020202020204" pitchFamily="34" charset="0"/>
              <a:buChar char="•"/>
            </a:pPr>
            <a:r>
              <a:rPr lang="en-US" sz="1000">
                <a:latin typeface="Arial" panose="020B0604020202020204" pitchFamily="34" charset="0"/>
                <a:cs typeface="Arial" panose="020B0604020202020204" pitchFamily="34" charset="0"/>
              </a:rPr>
              <a:t>Collection of clinical variables for prostate, lung, GU and GI tumor patients</a:t>
            </a:r>
          </a:p>
          <a:p>
            <a:pPr marL="45720" lvl="0" indent="-45720">
              <a:buFont typeface="Arial" panose="020B0604020202020204" pitchFamily="34" charset="0"/>
              <a:buChar char="•"/>
            </a:pPr>
            <a:r>
              <a:rPr lang="en-US" sz="1000">
                <a:latin typeface="Arial" panose="020B0604020202020204" pitchFamily="34" charset="0"/>
                <a:cs typeface="Arial" panose="020B0604020202020204" pitchFamily="34" charset="0"/>
              </a:rPr>
              <a:t>Building tumor growth rate g models</a:t>
            </a:r>
          </a:p>
        </p:txBody>
      </p:sp>
      <p:sp>
        <p:nvSpPr>
          <p:cNvPr id="12" name="Rectangle: Rounded Corners 11">
            <a:extLst>
              <a:ext uri="{FF2B5EF4-FFF2-40B4-BE49-F238E27FC236}">
                <a16:creationId xmlns:a16="http://schemas.microsoft.com/office/drawing/2014/main" id="{EFAE1BD0-9AD6-B185-36FB-C5A8D416AE5E}"/>
              </a:ext>
            </a:extLst>
          </p:cNvPr>
          <p:cNvSpPr/>
          <p:nvPr/>
        </p:nvSpPr>
        <p:spPr>
          <a:xfrm>
            <a:off x="3494191" y="2868672"/>
            <a:ext cx="1623907" cy="155448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lstStyle/>
          <a:p>
            <a:pPr marL="45720" lvl="0" indent="-45720">
              <a:buFont typeface="Arial" panose="020B0604020202020204" pitchFamily="34" charset="0"/>
              <a:buChar char="•"/>
            </a:pPr>
            <a:r>
              <a:rPr lang="en-US" sz="1000" dirty="0">
                <a:latin typeface="Arial" panose="020B0604020202020204" pitchFamily="34" charset="0"/>
                <a:cs typeface="Arial" panose="020B0604020202020204" pitchFamily="34" charset="0"/>
              </a:rPr>
              <a:t>WGS on FMI-MVP n=200 matched samples</a:t>
            </a:r>
          </a:p>
          <a:p>
            <a:pPr marL="45720" lvl="0" indent="-45720">
              <a:buFont typeface="Arial" panose="020B0604020202020204" pitchFamily="34" charset="0"/>
              <a:buChar char="•"/>
            </a:pPr>
            <a:r>
              <a:rPr lang="en-US" sz="1000" dirty="0">
                <a:latin typeface="Arial" panose="020B0604020202020204" pitchFamily="34" charset="0"/>
                <a:cs typeface="Arial" panose="020B0604020202020204" pitchFamily="34" charset="0"/>
              </a:rPr>
              <a:t>Bioinformatic analysis (variant calling)</a:t>
            </a:r>
          </a:p>
          <a:p>
            <a:pPr marL="45720" lvl="0" indent="-45720">
              <a:buFont typeface="Arial" panose="020B0604020202020204" pitchFamily="34" charset="0"/>
              <a:buChar char="•"/>
            </a:pPr>
            <a:r>
              <a:rPr lang="en-US" sz="1000" dirty="0">
                <a:latin typeface="Arial" panose="020B0604020202020204" pitchFamily="34" charset="0"/>
                <a:cs typeface="Arial" panose="020B0604020202020204" pitchFamily="34" charset="0"/>
              </a:rPr>
              <a:t>Signature extraction and decomposition</a:t>
            </a:r>
          </a:p>
          <a:p>
            <a:pPr marL="45720" lvl="0" indent="-45720">
              <a:buFont typeface="Arial" panose="020B0604020202020204" pitchFamily="34" charset="0"/>
              <a:buChar char="•"/>
            </a:pPr>
            <a:r>
              <a:rPr lang="en-US" sz="1000" dirty="0">
                <a:latin typeface="Arial" panose="020B0604020202020204" pitchFamily="34" charset="0"/>
                <a:cs typeface="Arial" panose="020B0604020202020204" pitchFamily="34" charset="0"/>
              </a:rPr>
              <a:t>Concordance analysis</a:t>
            </a:r>
          </a:p>
        </p:txBody>
      </p:sp>
      <p:sp>
        <p:nvSpPr>
          <p:cNvPr id="13" name="Rectangle: Rounded Corners 12">
            <a:extLst>
              <a:ext uri="{FF2B5EF4-FFF2-40B4-BE49-F238E27FC236}">
                <a16:creationId xmlns:a16="http://schemas.microsoft.com/office/drawing/2014/main" id="{AA610C38-543D-4BBE-70D5-E9D5C1C03DD6}"/>
              </a:ext>
            </a:extLst>
          </p:cNvPr>
          <p:cNvSpPr/>
          <p:nvPr/>
        </p:nvSpPr>
        <p:spPr>
          <a:xfrm>
            <a:off x="5770031" y="2868672"/>
            <a:ext cx="1623907" cy="1554480"/>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t"/>
          <a:lstStyle/>
          <a:p>
            <a:pPr marL="45720" lvl="0" indent="-45720">
              <a:buFont typeface="Arial" panose="020B0604020202020204" pitchFamily="34" charset="0"/>
              <a:buChar char="•"/>
            </a:pPr>
            <a:r>
              <a:rPr lang="en-US" sz="1000">
                <a:latin typeface="Arial" panose="020B0604020202020204" pitchFamily="34" charset="0"/>
                <a:cs typeface="Arial" panose="020B0604020202020204" pitchFamily="34" charset="0"/>
              </a:rPr>
              <a:t>WGS on somatic </a:t>
            </a:r>
            <a:r>
              <a:rPr lang="en-US" sz="1000" err="1">
                <a:latin typeface="Arial" panose="020B0604020202020204" pitchFamily="34" charset="0"/>
                <a:cs typeface="Arial" panose="020B0604020202020204" pitchFamily="34" charset="0"/>
              </a:rPr>
              <a:t>MMRd</a:t>
            </a:r>
            <a:r>
              <a:rPr lang="en-US" sz="1000">
                <a:latin typeface="Arial" panose="020B0604020202020204" pitchFamily="34" charset="0"/>
                <a:cs typeface="Arial" panose="020B0604020202020204" pitchFamily="34" charset="0"/>
              </a:rPr>
              <a:t> and HRD, lung and melanoma pilot samples, n=180</a:t>
            </a:r>
          </a:p>
          <a:p>
            <a:pPr marL="45720" lvl="0" indent="-45720">
              <a:buFont typeface="Arial" panose="020B0604020202020204" pitchFamily="34" charset="0"/>
              <a:buChar char="•"/>
            </a:pPr>
            <a:r>
              <a:rPr lang="en-US" sz="1000">
                <a:latin typeface="Arial" panose="020B0604020202020204" pitchFamily="34" charset="0"/>
                <a:cs typeface="Arial" panose="020B0604020202020204" pitchFamily="34" charset="0"/>
              </a:rPr>
              <a:t>Bioinformatic analysis (variant calling)</a:t>
            </a:r>
          </a:p>
          <a:p>
            <a:pPr marL="45720" lvl="0" indent="-45720">
              <a:buFont typeface="Arial" panose="020B0604020202020204" pitchFamily="34" charset="0"/>
              <a:buChar char="•"/>
            </a:pPr>
            <a:r>
              <a:rPr lang="en-US" sz="1000">
                <a:latin typeface="Arial" panose="020B0604020202020204" pitchFamily="34" charset="0"/>
                <a:cs typeface="Arial" panose="020B0604020202020204" pitchFamily="34" charset="0"/>
              </a:rPr>
              <a:t>Signature extraction and decomposition</a:t>
            </a:r>
          </a:p>
        </p:txBody>
      </p:sp>
      <p:sp>
        <p:nvSpPr>
          <p:cNvPr id="14" name="Rectangle: Rounded Corners 13">
            <a:extLst>
              <a:ext uri="{FF2B5EF4-FFF2-40B4-BE49-F238E27FC236}">
                <a16:creationId xmlns:a16="http://schemas.microsoft.com/office/drawing/2014/main" id="{F760C051-ABF6-E1E0-870C-D54D832D9352}"/>
              </a:ext>
            </a:extLst>
          </p:cNvPr>
          <p:cNvSpPr/>
          <p:nvPr/>
        </p:nvSpPr>
        <p:spPr>
          <a:xfrm>
            <a:off x="10321711" y="2868672"/>
            <a:ext cx="1623907" cy="1554480"/>
          </a:xfrm>
          <a:prstGeom prst="roundRect">
            <a:avLst/>
          </a:prstGeom>
          <a:solidFill>
            <a:srgbClr val="FFCCCC"/>
          </a:solid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t"/>
          <a:lstStyle/>
          <a:p>
            <a:pPr marL="45720" indent="-45720">
              <a:buFont typeface="Arial" panose="020B0604020202020204" pitchFamily="34" charset="0"/>
              <a:buChar char="•"/>
            </a:pPr>
            <a:r>
              <a:rPr lang="en-US" sz="1000">
                <a:effectLst/>
                <a:latin typeface="Arial" panose="020B0604020202020204" pitchFamily="34" charset="0"/>
                <a:ea typeface="Calibri" panose="020F0502020204030204" pitchFamily="34" charset="0"/>
              </a:rPr>
              <a:t>Clinical/pathological and treatment response association studies with mutational signatures</a:t>
            </a:r>
            <a:endParaRPr lang="en-US" sz="1000">
              <a:latin typeface="Arial" panose="020B0604020202020204" pitchFamily="34" charset="0"/>
              <a:cs typeface="Arial" panose="020B0604020202020204" pitchFamily="34" charset="0"/>
            </a:endParaRPr>
          </a:p>
        </p:txBody>
      </p:sp>
      <p:sp>
        <p:nvSpPr>
          <p:cNvPr id="15" name="Arrow: Right 14">
            <a:extLst>
              <a:ext uri="{FF2B5EF4-FFF2-40B4-BE49-F238E27FC236}">
                <a16:creationId xmlns:a16="http://schemas.microsoft.com/office/drawing/2014/main" id="{2BBDE0EE-A238-44BE-9FD5-179AE0B91EB5}"/>
              </a:ext>
            </a:extLst>
          </p:cNvPr>
          <p:cNvSpPr/>
          <p:nvPr/>
        </p:nvSpPr>
        <p:spPr>
          <a:xfrm>
            <a:off x="2348653" y="2458041"/>
            <a:ext cx="479778" cy="3852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11B44B81-A19F-CBE8-B392-C46F9DC101A4}"/>
              </a:ext>
            </a:extLst>
          </p:cNvPr>
          <p:cNvSpPr/>
          <p:nvPr/>
        </p:nvSpPr>
        <p:spPr>
          <a:xfrm>
            <a:off x="4587028" y="2458041"/>
            <a:ext cx="479778" cy="3852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9EDE6C49-8EA8-8266-FC02-FE67F892D584}"/>
              </a:ext>
            </a:extLst>
          </p:cNvPr>
          <p:cNvSpPr/>
          <p:nvPr/>
        </p:nvSpPr>
        <p:spPr>
          <a:xfrm>
            <a:off x="6870911" y="2458041"/>
            <a:ext cx="479778" cy="38523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6BCEF56A-12F3-D52A-795F-0BD46C7E2BC2}"/>
              </a:ext>
            </a:extLst>
          </p:cNvPr>
          <p:cNvSpPr/>
          <p:nvPr/>
        </p:nvSpPr>
        <p:spPr>
          <a:xfrm>
            <a:off x="9199597" y="2458041"/>
            <a:ext cx="479778" cy="38523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4CA8BA06-63B7-6E2F-CB7E-870850DA71F9}"/>
              </a:ext>
            </a:extLst>
          </p:cNvPr>
          <p:cNvSpPr>
            <a:spLocks noGrp="1"/>
          </p:cNvSpPr>
          <p:nvPr>
            <p:ph type="title"/>
          </p:nvPr>
        </p:nvSpPr>
        <p:spPr>
          <a:xfrm>
            <a:off x="447386" y="469951"/>
            <a:ext cx="11074576" cy="492443"/>
          </a:xfrm>
        </p:spPr>
        <p:txBody>
          <a:bodyPr>
            <a:noAutofit/>
          </a:bodyPr>
          <a:lstStyle/>
          <a:p>
            <a:r>
              <a:rPr lang="en-US" sz="3600" b="1" dirty="0">
                <a:solidFill>
                  <a:srgbClr val="003F72"/>
                </a:solidFill>
              </a:rPr>
              <a:t>Analysis Plan</a:t>
            </a:r>
          </a:p>
        </p:txBody>
      </p:sp>
    </p:spTree>
    <p:extLst>
      <p:ext uri="{BB962C8B-B14F-4D97-AF65-F5344CB8AC3E}">
        <p14:creationId xmlns:p14="http://schemas.microsoft.com/office/powerpoint/2010/main" val="255658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1F92E7A-E3B9-DC11-808A-73B198043299}"/>
              </a:ext>
            </a:extLst>
          </p:cNvPr>
          <p:cNvSpPr txBox="1">
            <a:spLocks/>
          </p:cNvSpPr>
          <p:nvPr/>
        </p:nvSpPr>
        <p:spPr>
          <a:xfrm>
            <a:off x="477868" y="272979"/>
            <a:ext cx="11714132"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3F72"/>
                </a:solidFill>
                <a:latin typeface="Arial"/>
                <a:cs typeface="Arial"/>
              </a:rPr>
              <a:t>Clinical Relevance</a:t>
            </a:r>
          </a:p>
        </p:txBody>
      </p:sp>
      <p:sp>
        <p:nvSpPr>
          <p:cNvPr id="4" name="Content Placeholder 3">
            <a:extLst>
              <a:ext uri="{FF2B5EF4-FFF2-40B4-BE49-F238E27FC236}">
                <a16:creationId xmlns:a16="http://schemas.microsoft.com/office/drawing/2014/main" id="{17D5BFBD-80FA-3CF6-00C0-3E4E20D162A4}"/>
              </a:ext>
            </a:extLst>
          </p:cNvPr>
          <p:cNvSpPr>
            <a:spLocks noGrp="1"/>
          </p:cNvSpPr>
          <p:nvPr>
            <p:ph idx="1"/>
          </p:nvPr>
        </p:nvSpPr>
        <p:spPr>
          <a:xfrm>
            <a:off x="838200" y="1253331"/>
            <a:ext cx="10515600" cy="4351338"/>
          </a:xfrm>
        </p:spPr>
        <p:txBody>
          <a:bodyPr/>
          <a:lstStyle/>
          <a:p>
            <a:r>
              <a:rPr lang="en-US" dirty="0"/>
              <a:t>The VA NPOP/MVP Mutational Signatures project will answer:</a:t>
            </a:r>
          </a:p>
          <a:p>
            <a:endParaRPr lang="en-US" dirty="0"/>
          </a:p>
          <a:p>
            <a:pPr lvl="1"/>
            <a:r>
              <a:rPr lang="en-US" dirty="0"/>
              <a:t>Can known mutational signatures be extracted from some or all tumor types from real-world clinical FFPE specimens?</a:t>
            </a:r>
          </a:p>
          <a:p>
            <a:pPr lvl="1"/>
            <a:endParaRPr lang="en-US" dirty="0"/>
          </a:p>
          <a:p>
            <a:pPr lvl="1"/>
            <a:r>
              <a:rPr lang="en-US" dirty="0"/>
              <a:t>Are any of mutational signatures prognostic or predictive to treatment response?</a:t>
            </a:r>
          </a:p>
          <a:p>
            <a:pPr lvl="1"/>
            <a:endParaRPr lang="en-US" dirty="0"/>
          </a:p>
          <a:p>
            <a:pPr lvl="1"/>
            <a:r>
              <a:rPr lang="en-US" dirty="0"/>
              <a:t>Are there tumor types for which novel mutational signatures can be extracted that can inform prior military exposures?</a:t>
            </a:r>
          </a:p>
        </p:txBody>
      </p:sp>
    </p:spTree>
    <p:extLst>
      <p:ext uri="{BB962C8B-B14F-4D97-AF65-F5344CB8AC3E}">
        <p14:creationId xmlns:p14="http://schemas.microsoft.com/office/powerpoint/2010/main" val="329090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4BBDCB-27AB-F65F-F38A-249594A9FB83}"/>
              </a:ext>
            </a:extLst>
          </p:cNvPr>
          <p:cNvSpPr txBox="1"/>
          <p:nvPr/>
        </p:nvSpPr>
        <p:spPr>
          <a:xfrm>
            <a:off x="2406868" y="1004778"/>
            <a:ext cx="7788166" cy="4339650"/>
          </a:xfrm>
          <a:prstGeom prst="rect">
            <a:avLst/>
          </a:prstGeom>
          <a:noFill/>
        </p:spPr>
        <p:txBody>
          <a:bodyPr wrap="square">
            <a:spAutoFit/>
          </a:bodyPr>
          <a:lstStyle/>
          <a:p>
            <a:r>
              <a:rPr lang="en-US" sz="1600">
                <a:solidFill>
                  <a:srgbClr val="003F72"/>
                </a:solidFill>
                <a:ea typeface="ＭＳ Ｐゴシック" charset="-128"/>
                <a:cs typeface="+mn-cs"/>
              </a:rPr>
              <a:t>Drs. Kara Maxwell, Vida Passero, and Carolyn Menendez have no relevant financial or non-financial interests to disclose.</a:t>
            </a:r>
          </a:p>
          <a:p>
            <a:endParaRPr lang="en-US" sz="1600" cap="all">
              <a:solidFill>
                <a:srgbClr val="003F72"/>
              </a:solidFill>
              <a:ea typeface="ＭＳ Ｐゴシック" charset="-128"/>
              <a:cs typeface="+mn-cs"/>
            </a:endParaRPr>
          </a:p>
          <a:p>
            <a:r>
              <a:rPr lang="en-US" sz="1600">
                <a:solidFill>
                  <a:srgbClr val="003F72"/>
                </a:solidFill>
                <a:ea typeface="ＭＳ Ｐゴシック" charset="-128"/>
                <a:cs typeface="+mn-cs"/>
              </a:rPr>
              <a:t>Dr. Michael Kelley</a:t>
            </a:r>
            <a:r>
              <a:rPr lang="en-US" sz="1600">
                <a:solidFill>
                  <a:srgbClr val="003F72"/>
                </a:solidFill>
                <a:ea typeface="ＭＳ Ｐゴシック" charset="-128"/>
              </a:rPr>
              <a:t> r</a:t>
            </a:r>
            <a:r>
              <a:rPr lang="en-US" sz="1600">
                <a:solidFill>
                  <a:srgbClr val="003F72"/>
                </a:solidFill>
                <a:ea typeface="ＭＳ Ｐゴシック" charset="-128"/>
                <a:cs typeface="+mn-cs"/>
              </a:rPr>
              <a:t>eceives grant and/or research support from:</a:t>
            </a:r>
          </a:p>
          <a:p>
            <a:pPr marL="285750" indent="-285750">
              <a:buFont typeface="Arial" panose="020B0604020202020204" pitchFamily="34" charset="0"/>
              <a:buChar char="•"/>
            </a:pPr>
            <a:r>
              <a:rPr lang="en-US" sz="1600">
                <a:solidFill>
                  <a:srgbClr val="003F72"/>
                </a:solidFill>
                <a:ea typeface="ＭＳ Ｐゴシック" charset="-128"/>
              </a:rPr>
              <a:t>Novartis</a:t>
            </a:r>
          </a:p>
          <a:p>
            <a:pPr marL="285750" indent="-285750">
              <a:buFont typeface="Arial" panose="020B0604020202020204" pitchFamily="34" charset="0"/>
              <a:buChar char="•"/>
            </a:pPr>
            <a:r>
              <a:rPr lang="en-US" sz="1600">
                <a:solidFill>
                  <a:srgbClr val="003F72"/>
                </a:solidFill>
                <a:ea typeface="ＭＳ Ｐゴシック" charset="-128"/>
              </a:rPr>
              <a:t>Bristol Myers Squib</a:t>
            </a:r>
          </a:p>
          <a:p>
            <a:pPr marL="285750" indent="-285750">
              <a:buFont typeface="Arial" panose="020B0604020202020204" pitchFamily="34" charset="0"/>
              <a:buChar char="•"/>
            </a:pPr>
            <a:r>
              <a:rPr lang="en-US" sz="1600">
                <a:solidFill>
                  <a:srgbClr val="003F72"/>
                </a:solidFill>
                <a:ea typeface="ＭＳ Ｐゴシック" charset="-128"/>
              </a:rPr>
              <a:t>Regeneron</a:t>
            </a:r>
          </a:p>
          <a:p>
            <a:pPr marL="285750" indent="-285750">
              <a:buFont typeface="Arial" panose="020B0604020202020204" pitchFamily="34" charset="0"/>
              <a:buChar char="•"/>
            </a:pPr>
            <a:r>
              <a:rPr lang="en-US" sz="1600" err="1">
                <a:solidFill>
                  <a:srgbClr val="003F72"/>
                </a:solidFill>
                <a:ea typeface="ＭＳ Ｐゴシック" charset="-128"/>
              </a:rPr>
              <a:t>Mirati</a:t>
            </a:r>
            <a:r>
              <a:rPr lang="en-US" sz="1600">
                <a:solidFill>
                  <a:srgbClr val="003F72"/>
                </a:solidFill>
                <a:ea typeface="ＭＳ Ｐゴシック" charset="-128"/>
              </a:rPr>
              <a:t> Therapies </a:t>
            </a:r>
          </a:p>
          <a:p>
            <a:pPr>
              <a:spcBef>
                <a:spcPts val="0"/>
              </a:spcBef>
            </a:pPr>
            <a:endParaRPr lang="en-US" sz="1600">
              <a:solidFill>
                <a:srgbClr val="003F72"/>
              </a:solidFill>
              <a:ea typeface="ＭＳ Ｐゴシック" charset="-128"/>
            </a:endParaRPr>
          </a:p>
          <a:p>
            <a:pPr>
              <a:spcBef>
                <a:spcPts val="0"/>
              </a:spcBef>
            </a:pPr>
            <a:r>
              <a:rPr lang="en-US" sz="1200">
                <a:solidFill>
                  <a:srgbClr val="003F72"/>
                </a:solidFill>
                <a:ea typeface="ＭＳ Ｐゴシック" charset="-128"/>
              </a:rPr>
              <a:t>Disclosure will be made when a product is discussed for an unapproved use.</a:t>
            </a:r>
            <a:endParaRPr lang="en-US" sz="1200">
              <a:solidFill>
                <a:srgbClr val="003F72"/>
              </a:solidFill>
              <a:ea typeface="ＭＳ Ｐゴシック" charset="-128"/>
              <a:cs typeface="+mn-cs"/>
            </a:endParaRPr>
          </a:p>
          <a:p>
            <a:pPr marL="9525" indent="0">
              <a:spcBef>
                <a:spcPts val="0"/>
              </a:spcBef>
            </a:pPr>
            <a:endParaRPr lang="en-US" sz="1200">
              <a:solidFill>
                <a:srgbClr val="003F72"/>
              </a:solidFill>
              <a:ea typeface="ＭＳ Ｐゴシック" charset="-128"/>
              <a:cs typeface="+mn-cs"/>
            </a:endParaRPr>
          </a:p>
          <a:p>
            <a:pPr marL="9525" indent="0">
              <a:spcBef>
                <a:spcPts val="0"/>
              </a:spcBef>
            </a:pPr>
            <a:r>
              <a:rPr lang="en-US" sz="1200">
                <a:solidFill>
                  <a:srgbClr val="003F72"/>
                </a:solidFill>
                <a:ea typeface="ＭＳ Ｐゴシック" charset="-128"/>
                <a:cs typeface="+mn-cs"/>
              </a:rPr>
              <a:t>This continuing education activity is managed and accredited by </a:t>
            </a:r>
            <a:r>
              <a:rPr lang="en-US" sz="1200" err="1">
                <a:solidFill>
                  <a:srgbClr val="003F72"/>
                </a:solidFill>
                <a:ea typeface="ＭＳ Ｐゴシック" charset="-128"/>
                <a:cs typeface="+mn-cs"/>
              </a:rPr>
              <a:t>AffinityCE</a:t>
            </a:r>
            <a:r>
              <a:rPr lang="en-US" sz="1200">
                <a:solidFill>
                  <a:srgbClr val="003F72"/>
                </a:solidFill>
                <a:ea typeface="ＭＳ Ｐゴシック" charset="-128"/>
                <a:cs typeface="+mn-cs"/>
              </a:rPr>
              <a:t>, in collaboration with </a:t>
            </a:r>
          </a:p>
          <a:p>
            <a:pPr marL="9525" indent="0">
              <a:spcBef>
                <a:spcPts val="0"/>
              </a:spcBef>
            </a:pPr>
            <a:r>
              <a:rPr lang="en-US" sz="1200">
                <a:solidFill>
                  <a:srgbClr val="003F72"/>
                </a:solidFill>
                <a:ea typeface="ＭＳ Ｐゴシック" charset="-128"/>
                <a:cs typeface="+mn-cs"/>
              </a:rPr>
              <a:t>AMSUS. </a:t>
            </a:r>
            <a:r>
              <a:rPr lang="en-US" sz="1200" err="1">
                <a:solidFill>
                  <a:srgbClr val="003F72"/>
                </a:solidFill>
                <a:ea typeface="ＭＳ Ｐゴシック" charset="-128"/>
                <a:cs typeface="+mn-cs"/>
              </a:rPr>
              <a:t>AffinityCE</a:t>
            </a:r>
            <a:r>
              <a:rPr lang="en-US" sz="1200">
                <a:solidFill>
                  <a:srgbClr val="003F72"/>
                </a:solidFill>
                <a:ea typeface="ＭＳ Ｐゴシック" charset="-128"/>
                <a:cs typeface="+mn-cs"/>
              </a:rPr>
              <a:t> and AMSUS staff, as well as planners and reviewers, have no relevant financial interests to disclose. </a:t>
            </a:r>
            <a:r>
              <a:rPr lang="en-US" sz="1200" err="1">
                <a:solidFill>
                  <a:srgbClr val="003F72"/>
                </a:solidFill>
                <a:ea typeface="ＭＳ Ｐゴシック" charset="-128"/>
                <a:cs typeface="+mn-cs"/>
              </a:rPr>
              <a:t>AffinityCE</a:t>
            </a:r>
            <a:r>
              <a:rPr lang="en-US" sz="1200">
                <a:solidFill>
                  <a:srgbClr val="003F72"/>
                </a:solidFill>
                <a:ea typeface="ＭＳ Ｐゴシック" charset="-128"/>
                <a:cs typeface="+mn-cs"/>
              </a:rPr>
              <a:t>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p>
          <a:p>
            <a:r>
              <a:rPr lang="en-US" sz="1200">
                <a:solidFill>
                  <a:srgbClr val="003F72"/>
                </a:solidFill>
                <a:ea typeface="ＭＳ Ｐゴシック" charset="-128"/>
                <a:cs typeface="+mn-cs"/>
              </a:rPr>
              <a:t> </a:t>
            </a:r>
          </a:p>
          <a:p>
            <a:pPr marL="9525" indent="0">
              <a:spcBef>
                <a:spcPts val="0"/>
              </a:spcBef>
            </a:pPr>
            <a:r>
              <a:rPr lang="en-US" sz="1200">
                <a:solidFill>
                  <a:srgbClr val="003F72"/>
                </a:solidFill>
                <a:ea typeface="ＭＳ Ｐゴシック" charset="-128"/>
                <a:cs typeface="+mn-cs"/>
              </a:rPr>
              <a:t>Commercial support was not provided for this activity.</a:t>
            </a:r>
            <a:endParaRPr lang="en-US" altLang="x-none" sz="1600">
              <a:solidFill>
                <a:srgbClr val="003F72"/>
              </a:solidFill>
              <a:ea typeface="ＭＳ Ｐゴシック" charset="-128"/>
              <a:cs typeface="+mn-cs"/>
            </a:endParaRPr>
          </a:p>
        </p:txBody>
      </p:sp>
      <p:sp>
        <p:nvSpPr>
          <p:cNvPr id="5" name="Title 1">
            <a:extLst>
              <a:ext uri="{FF2B5EF4-FFF2-40B4-BE49-F238E27FC236}">
                <a16:creationId xmlns:a16="http://schemas.microsoft.com/office/drawing/2014/main" id="{A0D8A0B4-5877-8E93-9155-9ACEF9B91AEC}"/>
              </a:ext>
            </a:extLst>
          </p:cNvPr>
          <p:cNvSpPr>
            <a:spLocks noGrp="1"/>
          </p:cNvSpPr>
          <p:nvPr>
            <p:ph type="title"/>
          </p:nvPr>
        </p:nvSpPr>
        <p:spPr>
          <a:xfrm>
            <a:off x="213568" y="304675"/>
            <a:ext cx="11978432" cy="533400"/>
          </a:xfrm>
        </p:spPr>
        <p:txBody>
          <a:bodyPr>
            <a:noAutofit/>
          </a:bodyPr>
          <a:lstStyle/>
          <a:p>
            <a:r>
              <a:rPr lang="en-US" sz="3600" b="1">
                <a:solidFill>
                  <a:srgbClr val="003F72"/>
                </a:solidFill>
              </a:rPr>
              <a:t>Disclosures</a:t>
            </a:r>
          </a:p>
        </p:txBody>
      </p:sp>
    </p:spTree>
    <p:extLst>
      <p:ext uri="{BB962C8B-B14F-4D97-AF65-F5344CB8AC3E}">
        <p14:creationId xmlns:p14="http://schemas.microsoft.com/office/powerpoint/2010/main" val="59246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CCA-5594-4D2B-AB6B-5058B9435F3D}"/>
              </a:ext>
            </a:extLst>
          </p:cNvPr>
          <p:cNvSpPr>
            <a:spLocks noGrp="1"/>
          </p:cNvSpPr>
          <p:nvPr>
            <p:ph type="title"/>
          </p:nvPr>
        </p:nvSpPr>
        <p:spPr>
          <a:xfrm>
            <a:off x="336427" y="236901"/>
            <a:ext cx="11074576" cy="461665"/>
          </a:xfrm>
        </p:spPr>
        <p:txBody>
          <a:bodyPr>
            <a:noAutofit/>
          </a:bodyPr>
          <a:lstStyle/>
          <a:p>
            <a:r>
              <a:rPr lang="en-US" sz="3200" b="1" dirty="0">
                <a:solidFill>
                  <a:schemeClr val="accent1">
                    <a:lumMod val="50000"/>
                  </a:schemeClr>
                </a:solidFill>
              </a:rPr>
              <a:t>VA NPOP/MVP Mutational Signatures Team</a:t>
            </a:r>
          </a:p>
        </p:txBody>
      </p:sp>
      <p:graphicFrame>
        <p:nvGraphicFramePr>
          <p:cNvPr id="7" name="Table 6">
            <a:extLst>
              <a:ext uri="{FF2B5EF4-FFF2-40B4-BE49-F238E27FC236}">
                <a16:creationId xmlns:a16="http://schemas.microsoft.com/office/drawing/2014/main" id="{1ABBB771-4DDF-022C-9E9D-E6C0FE577AF3}"/>
              </a:ext>
            </a:extLst>
          </p:cNvPr>
          <p:cNvGraphicFramePr>
            <a:graphicFrameLocks noGrp="1"/>
          </p:cNvGraphicFramePr>
          <p:nvPr/>
        </p:nvGraphicFramePr>
        <p:xfrm>
          <a:off x="2478377" y="1146629"/>
          <a:ext cx="7652595" cy="4289896"/>
        </p:xfrm>
        <a:graphic>
          <a:graphicData uri="http://schemas.openxmlformats.org/drawingml/2006/table">
            <a:tbl>
              <a:tblPr firstRow="1">
                <a:tableStyleId>{21E4AEA4-8DFA-4A89-87EB-49C32662AFE0}</a:tableStyleId>
              </a:tblPr>
              <a:tblGrid>
                <a:gridCol w="3265626">
                  <a:extLst>
                    <a:ext uri="{9D8B030D-6E8A-4147-A177-3AD203B41FA5}">
                      <a16:colId xmlns:a16="http://schemas.microsoft.com/office/drawing/2014/main" val="2884457815"/>
                    </a:ext>
                  </a:extLst>
                </a:gridCol>
                <a:gridCol w="2946487">
                  <a:extLst>
                    <a:ext uri="{9D8B030D-6E8A-4147-A177-3AD203B41FA5}">
                      <a16:colId xmlns:a16="http://schemas.microsoft.com/office/drawing/2014/main" val="692050689"/>
                    </a:ext>
                  </a:extLst>
                </a:gridCol>
                <a:gridCol w="1440482">
                  <a:extLst>
                    <a:ext uri="{9D8B030D-6E8A-4147-A177-3AD203B41FA5}">
                      <a16:colId xmlns:a16="http://schemas.microsoft.com/office/drawing/2014/main" val="1567687179"/>
                    </a:ext>
                  </a:extLst>
                </a:gridCol>
              </a:tblGrid>
              <a:tr h="329992">
                <a:tc>
                  <a:txBody>
                    <a:bodyPr/>
                    <a:lstStyle/>
                    <a:p>
                      <a:pPr algn="l" fontAlgn="b"/>
                      <a:r>
                        <a:rPr lang="en-US" sz="2000" u="none" strike="noStrike">
                          <a:effectLst/>
                          <a:latin typeface="Aptos" panose="020B0004020202020204" pitchFamily="34" charset="0"/>
                        </a:rPr>
                        <a:t>Person</a:t>
                      </a:r>
                      <a:endParaRPr lang="en-US" sz="2000" b="1"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VA</a:t>
                      </a:r>
                      <a:endParaRPr lang="en-US" sz="2000" b="1"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dirty="0">
                          <a:effectLst/>
                          <a:latin typeface="Aptos" panose="020B0004020202020204" pitchFamily="34" charset="0"/>
                        </a:rPr>
                        <a:t>Role</a:t>
                      </a:r>
                      <a:endParaRPr lang="en-US" sz="2000" b="1" i="0" u="none" strike="noStrike" dirty="0">
                        <a:solidFill>
                          <a:srgbClr val="000000"/>
                        </a:solidFill>
                        <a:effectLst/>
                        <a:latin typeface="Aptos" panose="020B0004020202020204" pitchFamily="34" charset="0"/>
                      </a:endParaRPr>
                    </a:p>
                  </a:txBody>
                  <a:tcPr marL="5213" marR="5213" marT="5213" marB="0"/>
                </a:tc>
                <a:extLst>
                  <a:ext uri="{0D108BD9-81ED-4DB2-BD59-A6C34878D82A}">
                    <a16:rowId xmlns:a16="http://schemas.microsoft.com/office/drawing/2014/main" val="2222023072"/>
                  </a:ext>
                </a:extLst>
              </a:tr>
              <a:tr h="329992">
                <a:tc>
                  <a:txBody>
                    <a:bodyPr/>
                    <a:lstStyle/>
                    <a:p>
                      <a:pPr algn="l" fontAlgn="b"/>
                      <a:r>
                        <a:rPr lang="en-US" sz="2000" u="none" strike="noStrike">
                          <a:effectLst/>
                          <a:latin typeface="Aptos" panose="020B0004020202020204" pitchFamily="34" charset="0"/>
                        </a:rPr>
                        <a:t>Kara Maxwell MD PhD</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Philadelphia</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dirty="0">
                          <a:effectLst/>
                          <a:latin typeface="Aptos" panose="020B0004020202020204" pitchFamily="34" charset="0"/>
                        </a:rPr>
                        <a:t>Contact PI</a:t>
                      </a:r>
                      <a:endParaRPr lang="en-US" sz="2000" b="0" i="0" u="none" strike="noStrike" dirty="0">
                        <a:solidFill>
                          <a:srgbClr val="000000"/>
                        </a:solidFill>
                        <a:effectLst/>
                        <a:latin typeface="Aptos" panose="020B0004020202020204" pitchFamily="34" charset="0"/>
                      </a:endParaRPr>
                    </a:p>
                  </a:txBody>
                  <a:tcPr marL="5213" marR="5213" marT="5213" marB="0"/>
                </a:tc>
                <a:extLst>
                  <a:ext uri="{0D108BD9-81ED-4DB2-BD59-A6C34878D82A}">
                    <a16:rowId xmlns:a16="http://schemas.microsoft.com/office/drawing/2014/main" val="2984922837"/>
                  </a:ext>
                </a:extLst>
              </a:tr>
              <a:tr h="329992">
                <a:tc>
                  <a:txBody>
                    <a:bodyPr/>
                    <a:lstStyle/>
                    <a:p>
                      <a:pPr algn="l" fontAlgn="b"/>
                      <a:r>
                        <a:rPr lang="en-US" sz="2000" u="none" strike="noStrike">
                          <a:effectLst/>
                          <a:latin typeface="Aptos" panose="020B0004020202020204" pitchFamily="34" charset="0"/>
                        </a:rPr>
                        <a:t>Michael Kelley MD</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dirty="0">
                          <a:effectLst/>
                          <a:latin typeface="Aptos" panose="020B0004020202020204" pitchFamily="34" charset="0"/>
                        </a:rPr>
                        <a:t>Durham (Director NPOP)</a:t>
                      </a:r>
                      <a:endParaRPr lang="en-US" sz="2000" b="0" i="0" u="none" strike="noStrike" dirty="0">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MPI</a:t>
                      </a:r>
                      <a:endParaRPr lang="en-US" sz="2000" b="0" i="0" u="none" strike="noStrike">
                        <a:solidFill>
                          <a:srgbClr val="000000"/>
                        </a:solidFill>
                        <a:effectLst/>
                        <a:latin typeface="Aptos" panose="020B0004020202020204" pitchFamily="34" charset="0"/>
                      </a:endParaRPr>
                    </a:p>
                  </a:txBody>
                  <a:tcPr marL="5213" marR="5213" marT="5213" marB="0"/>
                </a:tc>
                <a:extLst>
                  <a:ext uri="{0D108BD9-81ED-4DB2-BD59-A6C34878D82A}">
                    <a16:rowId xmlns:a16="http://schemas.microsoft.com/office/drawing/2014/main" val="2840869670"/>
                  </a:ext>
                </a:extLst>
              </a:tr>
              <a:tr h="329992">
                <a:tc>
                  <a:txBody>
                    <a:bodyPr/>
                    <a:lstStyle/>
                    <a:p>
                      <a:pPr algn="l" fontAlgn="b"/>
                      <a:r>
                        <a:rPr lang="en-US" sz="2000" u="none" strike="noStrike">
                          <a:effectLst/>
                          <a:latin typeface="Aptos" panose="020B0004020202020204" pitchFamily="34" charset="0"/>
                        </a:rPr>
                        <a:t>Saiju Pyarajan PhD</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Boston</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MPI</a:t>
                      </a:r>
                      <a:endParaRPr lang="en-US" sz="2000" b="0" i="0" u="none" strike="noStrike">
                        <a:solidFill>
                          <a:srgbClr val="000000"/>
                        </a:solidFill>
                        <a:effectLst/>
                        <a:latin typeface="Aptos" panose="020B0004020202020204" pitchFamily="34" charset="0"/>
                      </a:endParaRPr>
                    </a:p>
                  </a:txBody>
                  <a:tcPr marL="5213" marR="5213" marT="5213" marB="0"/>
                </a:tc>
                <a:extLst>
                  <a:ext uri="{0D108BD9-81ED-4DB2-BD59-A6C34878D82A}">
                    <a16:rowId xmlns:a16="http://schemas.microsoft.com/office/drawing/2014/main" val="2614142362"/>
                  </a:ext>
                </a:extLst>
              </a:tr>
              <a:tr h="329992">
                <a:tc>
                  <a:txBody>
                    <a:bodyPr/>
                    <a:lstStyle/>
                    <a:p>
                      <a:pPr algn="l" fontAlgn="b"/>
                      <a:r>
                        <a:rPr lang="en-US" sz="2000" u="none" strike="noStrike">
                          <a:effectLst/>
                          <a:latin typeface="Aptos" panose="020B0004020202020204" pitchFamily="34" charset="0"/>
                        </a:rPr>
                        <a:t>Jadee Neff MD PhD</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Durham</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Co-I</a:t>
                      </a:r>
                      <a:endParaRPr lang="en-US" sz="2000" b="0" i="0" u="none" strike="noStrike">
                        <a:solidFill>
                          <a:srgbClr val="000000"/>
                        </a:solidFill>
                        <a:effectLst/>
                        <a:latin typeface="Aptos" panose="020B0004020202020204" pitchFamily="34" charset="0"/>
                      </a:endParaRPr>
                    </a:p>
                  </a:txBody>
                  <a:tcPr marL="5213" marR="5213" marT="5213" marB="0"/>
                </a:tc>
                <a:extLst>
                  <a:ext uri="{0D108BD9-81ED-4DB2-BD59-A6C34878D82A}">
                    <a16:rowId xmlns:a16="http://schemas.microsoft.com/office/drawing/2014/main" val="1347398350"/>
                  </a:ext>
                </a:extLst>
              </a:tr>
              <a:tr h="329992">
                <a:tc>
                  <a:txBody>
                    <a:bodyPr/>
                    <a:lstStyle/>
                    <a:p>
                      <a:pPr algn="l" fontAlgn="b"/>
                      <a:r>
                        <a:rPr lang="en-US" sz="2000" u="none" strike="noStrike">
                          <a:effectLst/>
                          <a:latin typeface="Aptos" panose="020B0004020202020204" pitchFamily="34" charset="0"/>
                        </a:rPr>
                        <a:t>Antonio Fojo MD PhD</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fr-FR" sz="2000" u="none" strike="noStrike" dirty="0">
                          <a:effectLst/>
                          <a:latin typeface="Aptos" panose="020B0004020202020204" pitchFamily="34" charset="0"/>
                        </a:rPr>
                        <a:t>Bronx</a:t>
                      </a:r>
                      <a:endParaRPr lang="fr-FR" sz="2000" b="0" i="0" u="none" strike="noStrike" dirty="0">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Co-I</a:t>
                      </a:r>
                      <a:endParaRPr lang="en-US" sz="2000" b="0" i="0" u="none" strike="noStrike">
                        <a:solidFill>
                          <a:srgbClr val="000000"/>
                        </a:solidFill>
                        <a:effectLst/>
                        <a:latin typeface="Aptos" panose="020B0004020202020204" pitchFamily="34" charset="0"/>
                      </a:endParaRPr>
                    </a:p>
                  </a:txBody>
                  <a:tcPr marL="5213" marR="5213" marT="5213" marB="0"/>
                </a:tc>
                <a:extLst>
                  <a:ext uri="{0D108BD9-81ED-4DB2-BD59-A6C34878D82A}">
                    <a16:rowId xmlns:a16="http://schemas.microsoft.com/office/drawing/2014/main" val="4147225489"/>
                  </a:ext>
                </a:extLst>
              </a:tr>
              <a:tr h="329992">
                <a:tc>
                  <a:txBody>
                    <a:bodyPr/>
                    <a:lstStyle/>
                    <a:p>
                      <a:pPr algn="l" fontAlgn="b"/>
                      <a:r>
                        <a:rPr lang="en-US" sz="2000" u="none" strike="noStrike" dirty="0">
                          <a:effectLst/>
                          <a:latin typeface="Aptos" panose="020B0004020202020204" pitchFamily="34" charset="0"/>
                        </a:rPr>
                        <a:t>Jeremy Kratz MD PhD</a:t>
                      </a:r>
                      <a:endParaRPr lang="en-US" sz="2000" b="0" i="0" u="none" strike="noStrike" dirty="0">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dirty="0">
                          <a:effectLst/>
                          <a:latin typeface="Aptos" panose="020B0004020202020204" pitchFamily="34" charset="0"/>
                        </a:rPr>
                        <a:t>Madison</a:t>
                      </a:r>
                      <a:endParaRPr lang="en-US" sz="2000" b="0" i="0" u="none" strike="noStrike" dirty="0">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Co-I</a:t>
                      </a:r>
                      <a:endParaRPr lang="en-US" sz="2000" b="0" i="0" u="none" strike="noStrike">
                        <a:solidFill>
                          <a:srgbClr val="000000"/>
                        </a:solidFill>
                        <a:effectLst/>
                        <a:latin typeface="Aptos" panose="020B0004020202020204" pitchFamily="34" charset="0"/>
                      </a:endParaRPr>
                    </a:p>
                  </a:txBody>
                  <a:tcPr marL="5213" marR="5213" marT="5213" marB="0"/>
                </a:tc>
                <a:extLst>
                  <a:ext uri="{0D108BD9-81ED-4DB2-BD59-A6C34878D82A}">
                    <a16:rowId xmlns:a16="http://schemas.microsoft.com/office/drawing/2014/main" val="1775324856"/>
                  </a:ext>
                </a:extLst>
              </a:tr>
              <a:tr h="329992">
                <a:tc>
                  <a:txBody>
                    <a:bodyPr/>
                    <a:lstStyle/>
                    <a:p>
                      <a:pPr algn="l" fontAlgn="b"/>
                      <a:r>
                        <a:rPr lang="en-US" sz="2000" u="none" strike="noStrike">
                          <a:effectLst/>
                          <a:latin typeface="Aptos" panose="020B0004020202020204" pitchFamily="34" charset="0"/>
                        </a:rPr>
                        <a:t>Isla Garraway MD PhD</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Greater LA</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Co-I</a:t>
                      </a:r>
                      <a:endParaRPr lang="en-US" sz="2000" b="0" i="0" u="none" strike="noStrike">
                        <a:solidFill>
                          <a:srgbClr val="000000"/>
                        </a:solidFill>
                        <a:effectLst/>
                        <a:latin typeface="Aptos" panose="020B0004020202020204" pitchFamily="34" charset="0"/>
                      </a:endParaRPr>
                    </a:p>
                  </a:txBody>
                  <a:tcPr marL="5213" marR="5213" marT="5213" marB="0"/>
                </a:tc>
                <a:extLst>
                  <a:ext uri="{0D108BD9-81ED-4DB2-BD59-A6C34878D82A}">
                    <a16:rowId xmlns:a16="http://schemas.microsoft.com/office/drawing/2014/main" val="2102447637"/>
                  </a:ext>
                </a:extLst>
              </a:tr>
              <a:tr h="329992">
                <a:tc>
                  <a:txBody>
                    <a:bodyPr/>
                    <a:lstStyle/>
                    <a:p>
                      <a:pPr algn="l" fontAlgn="b"/>
                      <a:r>
                        <a:rPr lang="en-US" sz="2000" u="none" strike="noStrike">
                          <a:effectLst/>
                          <a:latin typeface="Aptos" panose="020B0004020202020204" pitchFamily="34" charset="0"/>
                        </a:rPr>
                        <a:t>Matthew Rettig MD PhD</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Greater LA</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Co-I</a:t>
                      </a:r>
                      <a:endParaRPr lang="en-US" sz="2000" b="0" i="0" u="none" strike="noStrike">
                        <a:solidFill>
                          <a:srgbClr val="000000"/>
                        </a:solidFill>
                        <a:effectLst/>
                        <a:latin typeface="Aptos" panose="020B0004020202020204" pitchFamily="34" charset="0"/>
                      </a:endParaRPr>
                    </a:p>
                  </a:txBody>
                  <a:tcPr marL="5213" marR="5213" marT="5213" marB="0"/>
                </a:tc>
                <a:extLst>
                  <a:ext uri="{0D108BD9-81ED-4DB2-BD59-A6C34878D82A}">
                    <a16:rowId xmlns:a16="http://schemas.microsoft.com/office/drawing/2014/main" val="3281792040"/>
                  </a:ext>
                </a:extLst>
              </a:tr>
              <a:tr h="329992">
                <a:tc>
                  <a:txBody>
                    <a:bodyPr/>
                    <a:lstStyle/>
                    <a:p>
                      <a:pPr algn="l" fontAlgn="b"/>
                      <a:r>
                        <a:rPr lang="en-US" sz="2000" u="none" strike="noStrike">
                          <a:effectLst/>
                          <a:latin typeface="Aptos" panose="020B0004020202020204" pitchFamily="34" charset="0"/>
                        </a:rPr>
                        <a:t>James Herman MD</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Pittsburgh</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Co-I</a:t>
                      </a:r>
                      <a:endParaRPr lang="en-US" sz="2000" b="0" i="0" u="none" strike="noStrike">
                        <a:solidFill>
                          <a:srgbClr val="000000"/>
                        </a:solidFill>
                        <a:effectLst/>
                        <a:latin typeface="Aptos" panose="020B0004020202020204" pitchFamily="34" charset="0"/>
                      </a:endParaRPr>
                    </a:p>
                  </a:txBody>
                  <a:tcPr marL="5213" marR="5213" marT="5213" marB="0"/>
                </a:tc>
                <a:extLst>
                  <a:ext uri="{0D108BD9-81ED-4DB2-BD59-A6C34878D82A}">
                    <a16:rowId xmlns:a16="http://schemas.microsoft.com/office/drawing/2014/main" val="1157349482"/>
                  </a:ext>
                </a:extLst>
              </a:tr>
              <a:tr h="329992">
                <a:tc>
                  <a:txBody>
                    <a:bodyPr/>
                    <a:lstStyle/>
                    <a:p>
                      <a:pPr algn="l" fontAlgn="b"/>
                      <a:r>
                        <a:rPr lang="en-US" sz="2000" u="none" strike="noStrike">
                          <a:effectLst/>
                          <a:latin typeface="Aptos" panose="020B0004020202020204" pitchFamily="34" charset="0"/>
                        </a:rPr>
                        <a:t>Mark Klein MD</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Minneapolis</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Co-I</a:t>
                      </a:r>
                      <a:endParaRPr lang="en-US" sz="2000" b="0" i="0" u="none" strike="noStrike">
                        <a:solidFill>
                          <a:srgbClr val="000000"/>
                        </a:solidFill>
                        <a:effectLst/>
                        <a:latin typeface="Aptos" panose="020B0004020202020204" pitchFamily="34" charset="0"/>
                      </a:endParaRPr>
                    </a:p>
                  </a:txBody>
                  <a:tcPr marL="5213" marR="5213" marT="5213" marB="0"/>
                </a:tc>
                <a:extLst>
                  <a:ext uri="{0D108BD9-81ED-4DB2-BD59-A6C34878D82A}">
                    <a16:rowId xmlns:a16="http://schemas.microsoft.com/office/drawing/2014/main" val="1871152038"/>
                  </a:ext>
                </a:extLst>
              </a:tr>
              <a:tr h="329992">
                <a:tc>
                  <a:txBody>
                    <a:bodyPr/>
                    <a:lstStyle/>
                    <a:p>
                      <a:pPr algn="l" fontAlgn="b"/>
                      <a:r>
                        <a:rPr lang="en-US" sz="2000" u="none" strike="noStrike">
                          <a:effectLst/>
                          <a:latin typeface="Aptos" panose="020B0004020202020204" pitchFamily="34" charset="0"/>
                        </a:rPr>
                        <a:t>Bruce Montgomery MD</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Puget Sound</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a:effectLst/>
                          <a:latin typeface="Aptos" panose="020B0004020202020204" pitchFamily="34" charset="0"/>
                        </a:rPr>
                        <a:t>Co-I</a:t>
                      </a:r>
                      <a:endParaRPr lang="en-US" sz="2000" b="0" i="0" u="none" strike="noStrike">
                        <a:solidFill>
                          <a:srgbClr val="000000"/>
                        </a:solidFill>
                        <a:effectLst/>
                        <a:latin typeface="Aptos" panose="020B0004020202020204" pitchFamily="34" charset="0"/>
                      </a:endParaRPr>
                    </a:p>
                  </a:txBody>
                  <a:tcPr marL="5213" marR="5213" marT="5213" marB="0"/>
                </a:tc>
                <a:extLst>
                  <a:ext uri="{0D108BD9-81ED-4DB2-BD59-A6C34878D82A}">
                    <a16:rowId xmlns:a16="http://schemas.microsoft.com/office/drawing/2014/main" val="282573246"/>
                  </a:ext>
                </a:extLst>
              </a:tr>
              <a:tr h="329992">
                <a:tc>
                  <a:txBody>
                    <a:bodyPr/>
                    <a:lstStyle/>
                    <a:p>
                      <a:pPr algn="l" fontAlgn="b"/>
                      <a:r>
                        <a:rPr lang="en-US" sz="2000" u="none" strike="noStrike">
                          <a:effectLst/>
                          <a:latin typeface="Aptos" panose="020B0004020202020204" pitchFamily="34" charset="0"/>
                        </a:rPr>
                        <a:t>Colin Pritchard MD PhD</a:t>
                      </a:r>
                      <a:endParaRPr lang="en-US" sz="2000" b="0" i="0" u="none" strike="noStrike">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dirty="0">
                          <a:effectLst/>
                          <a:latin typeface="Aptos" panose="020B0004020202020204" pitchFamily="34" charset="0"/>
                        </a:rPr>
                        <a:t>University of Washington</a:t>
                      </a:r>
                      <a:endParaRPr lang="en-US" sz="2000" b="0" i="0" u="none" strike="noStrike" dirty="0">
                        <a:solidFill>
                          <a:srgbClr val="000000"/>
                        </a:solidFill>
                        <a:effectLst/>
                        <a:latin typeface="Aptos" panose="020B0004020202020204" pitchFamily="34" charset="0"/>
                      </a:endParaRPr>
                    </a:p>
                  </a:txBody>
                  <a:tcPr marL="5213" marR="5213" marT="5213" marB="0"/>
                </a:tc>
                <a:tc>
                  <a:txBody>
                    <a:bodyPr/>
                    <a:lstStyle/>
                    <a:p>
                      <a:pPr algn="l" fontAlgn="b"/>
                      <a:r>
                        <a:rPr lang="en-US" sz="2000" u="none" strike="noStrike" dirty="0">
                          <a:effectLst/>
                          <a:latin typeface="Aptos" panose="020B0004020202020204" pitchFamily="34" charset="0"/>
                        </a:rPr>
                        <a:t>Co-I</a:t>
                      </a:r>
                      <a:endParaRPr lang="en-US" sz="2000" b="0" i="0" u="none" strike="noStrike" dirty="0">
                        <a:solidFill>
                          <a:srgbClr val="000000"/>
                        </a:solidFill>
                        <a:effectLst/>
                        <a:latin typeface="Aptos" panose="020B0004020202020204" pitchFamily="34" charset="0"/>
                      </a:endParaRPr>
                    </a:p>
                  </a:txBody>
                  <a:tcPr marL="5213" marR="5213" marT="5213" marB="0"/>
                </a:tc>
                <a:extLst>
                  <a:ext uri="{0D108BD9-81ED-4DB2-BD59-A6C34878D82A}">
                    <a16:rowId xmlns:a16="http://schemas.microsoft.com/office/drawing/2014/main" val="21389713"/>
                  </a:ext>
                </a:extLst>
              </a:tr>
            </a:tbl>
          </a:graphicData>
        </a:graphic>
      </p:graphicFrame>
    </p:spTree>
    <p:extLst>
      <p:ext uri="{BB962C8B-B14F-4D97-AF65-F5344CB8AC3E}">
        <p14:creationId xmlns:p14="http://schemas.microsoft.com/office/powerpoint/2010/main" val="1560218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D4517F57-9120-5870-EE4F-2292BE549EB2}"/>
              </a:ext>
            </a:extLst>
          </p:cNvPr>
          <p:cNvPicPr>
            <a:picLocks noChangeAspect="1" noChangeArrowheads="1"/>
          </p:cNvPicPr>
          <p:nvPr/>
        </p:nvPicPr>
        <p:blipFill rotWithShape="1">
          <a:blip r:embed="rId3" cstate="email">
            <a:alphaModFix amt="20000"/>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0"/>
            <a:ext cx="12192000" cy="61998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1ECCABE-1345-6D80-2C14-CF3C5A6097D9}"/>
              </a:ext>
            </a:extLst>
          </p:cNvPr>
          <p:cNvSpPr>
            <a:spLocks noGrp="1"/>
          </p:cNvSpPr>
          <p:nvPr>
            <p:ph type="title"/>
          </p:nvPr>
        </p:nvSpPr>
        <p:spPr>
          <a:xfrm>
            <a:off x="838200" y="768350"/>
            <a:ext cx="10515600" cy="2852737"/>
          </a:xfrm>
        </p:spPr>
        <p:txBody>
          <a:bodyPr>
            <a:noAutofit/>
          </a:bodyPr>
          <a:lstStyle/>
          <a:p>
            <a:r>
              <a:rPr lang="en-US" sz="3600" b="1">
                <a:solidFill>
                  <a:srgbClr val="003F72"/>
                </a:solidFill>
              </a:rPr>
              <a:t>Innovating for Effective Treatments through VA’s Clinical Cancer Genetics Service (CCGS)</a:t>
            </a:r>
          </a:p>
        </p:txBody>
      </p:sp>
      <p:sp>
        <p:nvSpPr>
          <p:cNvPr id="2" name="TextBox 1">
            <a:extLst>
              <a:ext uri="{FF2B5EF4-FFF2-40B4-BE49-F238E27FC236}">
                <a16:creationId xmlns:a16="http://schemas.microsoft.com/office/drawing/2014/main" id="{08740DC3-C9DD-A631-2F4A-8F30B479CCBB}"/>
              </a:ext>
            </a:extLst>
          </p:cNvPr>
          <p:cNvSpPr txBox="1"/>
          <p:nvPr/>
        </p:nvSpPr>
        <p:spPr>
          <a:xfrm>
            <a:off x="609600" y="4876800"/>
            <a:ext cx="4782207" cy="646331"/>
          </a:xfrm>
          <a:prstGeom prst="rect">
            <a:avLst/>
          </a:prstGeom>
          <a:noFill/>
        </p:spPr>
        <p:txBody>
          <a:bodyPr wrap="square" rtlCol="0">
            <a:spAutoFit/>
          </a:bodyPr>
          <a:lstStyle/>
          <a:p>
            <a:r>
              <a:rPr lang="en-US" b="1" dirty="0"/>
              <a:t>Carolyn Menendez, MD, FACS</a:t>
            </a:r>
          </a:p>
          <a:p>
            <a:r>
              <a:rPr lang="en-US" dirty="0"/>
              <a:t>Director, VA Clinical Cancer Genetics Service</a:t>
            </a:r>
          </a:p>
        </p:txBody>
      </p:sp>
    </p:spTree>
    <p:extLst>
      <p:ext uri="{BB962C8B-B14F-4D97-AF65-F5344CB8AC3E}">
        <p14:creationId xmlns:p14="http://schemas.microsoft.com/office/powerpoint/2010/main" val="929132692"/>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C0CB95-7E7A-245B-7B58-613BDB3CD7B8}"/>
              </a:ext>
            </a:extLst>
          </p:cNvPr>
          <p:cNvSpPr>
            <a:spLocks noGrp="1"/>
          </p:cNvSpPr>
          <p:nvPr>
            <p:ph idx="1"/>
          </p:nvPr>
        </p:nvSpPr>
        <p:spPr>
          <a:xfrm>
            <a:off x="838199" y="1311912"/>
            <a:ext cx="10515600" cy="4693103"/>
          </a:xfrm>
        </p:spPr>
        <p:txBody>
          <a:bodyPr>
            <a:normAutofit/>
          </a:bodyPr>
          <a:lstStyle/>
          <a:p>
            <a:r>
              <a:rPr lang="en-US"/>
              <a:t>VHA serves over 9 million Veterans</a:t>
            </a:r>
          </a:p>
          <a:p>
            <a:r>
              <a:rPr lang="en-US"/>
              <a:t>Network of 1,321 locations </a:t>
            </a:r>
          </a:p>
          <a:p>
            <a:r>
              <a:rPr lang="en-US"/>
              <a:t>Unique needs including psychosocial and environmental exposures considerations</a:t>
            </a:r>
          </a:p>
          <a:p>
            <a:r>
              <a:rPr lang="en-US"/>
              <a:t>Multifaceted approach necessary to ensure access</a:t>
            </a:r>
          </a:p>
          <a:p>
            <a:pPr lvl="1"/>
            <a:r>
              <a:rPr lang="en-US"/>
              <a:t>Traditional counseling model</a:t>
            </a:r>
          </a:p>
          <a:p>
            <a:pPr lvl="1"/>
            <a:r>
              <a:rPr lang="en-US"/>
              <a:t>Streamlined point of care model for expedited testing</a:t>
            </a:r>
          </a:p>
          <a:p>
            <a:pPr lvl="1"/>
            <a:r>
              <a:rPr lang="en-US"/>
              <a:t>Longitudinal follow-up care for highest risk</a:t>
            </a:r>
          </a:p>
          <a:p>
            <a:r>
              <a:rPr lang="en-US"/>
              <a:t>Multi-disciplinary collaborations for highest level care</a:t>
            </a:r>
          </a:p>
          <a:p>
            <a:pPr lvl="1"/>
            <a:r>
              <a:rPr lang="en-US"/>
              <a:t>Exceptional opportunities for service unlike any other</a:t>
            </a:r>
          </a:p>
        </p:txBody>
      </p:sp>
      <p:sp>
        <p:nvSpPr>
          <p:cNvPr id="6" name="Title 3">
            <a:extLst>
              <a:ext uri="{FF2B5EF4-FFF2-40B4-BE49-F238E27FC236}">
                <a16:creationId xmlns:a16="http://schemas.microsoft.com/office/drawing/2014/main" id="{ABC26D28-4E3A-4A9C-6351-2CAA1B203042}"/>
              </a:ext>
            </a:extLst>
          </p:cNvPr>
          <p:cNvSpPr txBox="1">
            <a:spLocks/>
          </p:cNvSpPr>
          <p:nvPr/>
        </p:nvSpPr>
        <p:spPr>
          <a:xfrm>
            <a:off x="333703" y="106995"/>
            <a:ext cx="11714132" cy="5909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002060"/>
                </a:solidFill>
                <a:latin typeface="Arial"/>
                <a:cs typeface="Arial"/>
              </a:rPr>
              <a:t>CCGS: Redefining Cancer Care for Veterans</a:t>
            </a:r>
          </a:p>
        </p:txBody>
      </p:sp>
    </p:spTree>
    <p:extLst>
      <p:ext uri="{BB962C8B-B14F-4D97-AF65-F5344CB8AC3E}">
        <p14:creationId xmlns:p14="http://schemas.microsoft.com/office/powerpoint/2010/main" val="1738769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30542-483E-611D-A091-F426E469541F}"/>
              </a:ext>
            </a:extLst>
          </p:cNvPr>
          <p:cNvSpPr>
            <a:spLocks noGrp="1"/>
          </p:cNvSpPr>
          <p:nvPr>
            <p:ph idx="1"/>
          </p:nvPr>
        </p:nvSpPr>
        <p:spPr>
          <a:xfrm>
            <a:off x="838200" y="2178025"/>
            <a:ext cx="6176749" cy="3998938"/>
          </a:xfrm>
        </p:spPr>
        <p:txBody>
          <a:bodyPr>
            <a:normAutofit lnSpcReduction="10000"/>
          </a:bodyPr>
          <a:lstStyle/>
          <a:p>
            <a:r>
              <a:rPr lang="en-US"/>
              <a:t>Clinical Service </a:t>
            </a:r>
          </a:p>
          <a:p>
            <a:pPr lvl="1"/>
            <a:r>
              <a:rPr lang="en-US"/>
              <a:t>Once fully staffed, anticipate approx. 300 New Consults per week</a:t>
            </a:r>
          </a:p>
          <a:p>
            <a:pPr lvl="1"/>
            <a:r>
              <a:rPr lang="en-US"/>
              <a:t>Certified Genetic Counselors </a:t>
            </a:r>
          </a:p>
          <a:p>
            <a:pPr lvl="1"/>
            <a:r>
              <a:rPr lang="en-US"/>
              <a:t>Advanced Practice Providers </a:t>
            </a:r>
          </a:p>
          <a:p>
            <a:pPr lvl="1"/>
            <a:r>
              <a:rPr lang="en-US"/>
              <a:t>Medical Geneticist</a:t>
            </a:r>
          </a:p>
          <a:p>
            <a:pPr lvl="1"/>
            <a:r>
              <a:rPr lang="en-US"/>
              <a:t>Surgical Oncologist</a:t>
            </a:r>
          </a:p>
          <a:p>
            <a:r>
              <a:rPr lang="en-US"/>
              <a:t>Research collaborations throughout enterprise</a:t>
            </a:r>
          </a:p>
          <a:p>
            <a:r>
              <a:rPr lang="en-US"/>
              <a:t>Educational offerings</a:t>
            </a:r>
          </a:p>
          <a:p>
            <a:endParaRPr lang="en-US"/>
          </a:p>
        </p:txBody>
      </p:sp>
      <p:sp>
        <p:nvSpPr>
          <p:cNvPr id="4" name="Title 3">
            <a:extLst>
              <a:ext uri="{FF2B5EF4-FFF2-40B4-BE49-F238E27FC236}">
                <a16:creationId xmlns:a16="http://schemas.microsoft.com/office/drawing/2014/main" id="{976AEA6C-E416-3DF1-BA37-A3486CA6CEBD}"/>
              </a:ext>
            </a:extLst>
          </p:cNvPr>
          <p:cNvSpPr txBox="1">
            <a:spLocks noGrp="1"/>
          </p:cNvSpPr>
          <p:nvPr>
            <p:ph type="title"/>
          </p:nvPr>
        </p:nvSpPr>
        <p:spPr>
          <a:xfrm>
            <a:off x="323193" y="228507"/>
            <a:ext cx="11714132" cy="1588127"/>
          </a:xfrm>
          <a:prstGeom prst="rect">
            <a:avLst/>
          </a:prstGeom>
          <a:noFill/>
        </p:spPr>
        <p:txBody>
          <a:bodyPr wrap="square" rtlCol="0">
            <a:spAutoFit/>
          </a:bodyPr>
          <a:lstStyle/>
          <a:p>
            <a:r>
              <a:rPr lang="en-US" sz="3600" b="1">
                <a:solidFill>
                  <a:srgbClr val="002060"/>
                </a:solidFill>
                <a:latin typeface="Arial"/>
                <a:cs typeface="Arial"/>
              </a:rPr>
              <a:t>CCGS Mission: Timely, world-class cancer genetic counseling and testing that is accessible </a:t>
            </a:r>
            <a:br>
              <a:rPr lang="en-US" sz="3600" b="1">
                <a:solidFill>
                  <a:srgbClr val="002060"/>
                </a:solidFill>
                <a:latin typeface="Arial"/>
                <a:cs typeface="Arial"/>
              </a:rPr>
            </a:br>
            <a:r>
              <a:rPr lang="en-US" sz="3600" b="1">
                <a:solidFill>
                  <a:srgbClr val="002060"/>
                </a:solidFill>
                <a:latin typeface="Arial"/>
                <a:cs typeface="Arial"/>
              </a:rPr>
              <a:t>to all Veterans</a:t>
            </a:r>
          </a:p>
        </p:txBody>
      </p:sp>
      <p:pic>
        <p:nvPicPr>
          <p:cNvPr id="5" name="Content Placeholder 7">
            <a:extLst>
              <a:ext uri="{FF2B5EF4-FFF2-40B4-BE49-F238E27FC236}">
                <a16:creationId xmlns:a16="http://schemas.microsoft.com/office/drawing/2014/main" id="{6E638F79-7E01-7DD2-D9A4-8E38FB6EB94F}"/>
              </a:ext>
            </a:extLst>
          </p:cNvPr>
          <p:cNvPicPr>
            <a:picLocks noChangeAspect="1"/>
          </p:cNvPicPr>
          <p:nvPr/>
        </p:nvPicPr>
        <p:blipFill>
          <a:blip r:embed="rId2"/>
          <a:stretch>
            <a:fillRect/>
          </a:stretch>
        </p:blipFill>
        <p:spPr>
          <a:xfrm>
            <a:off x="7301552" y="2961563"/>
            <a:ext cx="4735773" cy="3078921"/>
          </a:xfrm>
          <a:prstGeom prst="rect">
            <a:avLst/>
          </a:prstGeom>
        </p:spPr>
      </p:pic>
      <p:sp>
        <p:nvSpPr>
          <p:cNvPr id="6" name="TextBox 5">
            <a:extLst>
              <a:ext uri="{FF2B5EF4-FFF2-40B4-BE49-F238E27FC236}">
                <a16:creationId xmlns:a16="http://schemas.microsoft.com/office/drawing/2014/main" id="{D655FEA5-8EBE-3E2E-DCCA-5DB2E79A343A}"/>
              </a:ext>
            </a:extLst>
          </p:cNvPr>
          <p:cNvSpPr txBox="1"/>
          <p:nvPr/>
        </p:nvSpPr>
        <p:spPr>
          <a:xfrm>
            <a:off x="8698659" y="2592231"/>
            <a:ext cx="1941557" cy="369332"/>
          </a:xfrm>
          <a:prstGeom prst="rect">
            <a:avLst/>
          </a:prstGeom>
          <a:noFill/>
        </p:spPr>
        <p:txBody>
          <a:bodyPr wrap="none" rtlCol="0">
            <a:spAutoFit/>
          </a:bodyPr>
          <a:lstStyle/>
          <a:p>
            <a:r>
              <a:rPr lang="en-US"/>
              <a:t>CCGS Education</a:t>
            </a:r>
          </a:p>
        </p:txBody>
      </p:sp>
    </p:spTree>
    <p:extLst>
      <p:ext uri="{BB962C8B-B14F-4D97-AF65-F5344CB8AC3E}">
        <p14:creationId xmlns:p14="http://schemas.microsoft.com/office/powerpoint/2010/main" val="2322433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6219016-EF44-D990-28B5-DC0637714911}"/>
              </a:ext>
            </a:extLst>
          </p:cNvPr>
          <p:cNvSpPr>
            <a:spLocks noGrp="1"/>
          </p:cNvSpPr>
          <p:nvPr>
            <p:ph idx="1"/>
          </p:nvPr>
        </p:nvSpPr>
        <p:spPr>
          <a:xfrm>
            <a:off x="838200" y="1253331"/>
            <a:ext cx="10515600" cy="4351338"/>
          </a:xfrm>
        </p:spPr>
        <p:txBody>
          <a:bodyPr>
            <a:normAutofit/>
          </a:bodyPr>
          <a:lstStyle/>
          <a:p>
            <a:r>
              <a:rPr lang="en-US" dirty="0"/>
              <a:t>Germline status may inform surveillance strategies leading to earlier detection</a:t>
            </a:r>
          </a:p>
          <a:p>
            <a:pPr lvl="1"/>
            <a:r>
              <a:rPr lang="en-US" dirty="0"/>
              <a:t>Example: addition of annual breast MRI to annual mammography</a:t>
            </a:r>
          </a:p>
          <a:p>
            <a:r>
              <a:rPr lang="en-US" dirty="0"/>
              <a:t>Surgical decisions	</a:t>
            </a:r>
          </a:p>
          <a:p>
            <a:pPr lvl="1"/>
            <a:r>
              <a:rPr lang="en-US" dirty="0"/>
              <a:t>Example: unilateral versus bilateral mastectomy</a:t>
            </a:r>
          </a:p>
          <a:p>
            <a:r>
              <a:rPr lang="en-US" dirty="0"/>
              <a:t>Radiation considerations</a:t>
            </a:r>
          </a:p>
          <a:p>
            <a:pPr lvl="1"/>
            <a:r>
              <a:rPr lang="en-US" dirty="0"/>
              <a:t>Example: lumpectomy versus mastectomy</a:t>
            </a:r>
          </a:p>
          <a:p>
            <a:r>
              <a:rPr lang="en-US" dirty="0"/>
              <a:t>Systemic therapy considerations</a:t>
            </a:r>
          </a:p>
          <a:p>
            <a:pPr lvl="1"/>
            <a:r>
              <a:rPr lang="en-US" dirty="0"/>
              <a:t>Example </a:t>
            </a:r>
            <a:r>
              <a:rPr lang="en-US" dirty="0" err="1"/>
              <a:t>PARPi</a:t>
            </a:r>
            <a:endParaRPr lang="en-US" dirty="0"/>
          </a:p>
        </p:txBody>
      </p:sp>
      <p:sp>
        <p:nvSpPr>
          <p:cNvPr id="3" name="Title 1">
            <a:extLst>
              <a:ext uri="{FF2B5EF4-FFF2-40B4-BE49-F238E27FC236}">
                <a16:creationId xmlns:a16="http://schemas.microsoft.com/office/drawing/2014/main" id="{4F14690A-71A5-0281-6F6A-382F8D1B3118}"/>
              </a:ext>
            </a:extLst>
          </p:cNvPr>
          <p:cNvSpPr txBox="1">
            <a:spLocks/>
          </p:cNvSpPr>
          <p:nvPr/>
        </p:nvSpPr>
        <p:spPr>
          <a:xfrm>
            <a:off x="199539" y="142329"/>
            <a:ext cx="11866337" cy="804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446">
              <a:lnSpc>
                <a:spcPct val="100000"/>
              </a:lnSpc>
              <a:spcBef>
                <a:spcPts val="0"/>
              </a:spcBef>
              <a:defRPr/>
            </a:pPr>
            <a:r>
              <a:rPr lang="en-US" sz="3600" b="1">
                <a:solidFill>
                  <a:srgbClr val="003F72"/>
                </a:solidFill>
                <a:cs typeface="Arial"/>
              </a:rPr>
              <a:t>Germline Testing: Improving Detection, Diagnosis, Treatment, Tailored To Each Veteran</a:t>
            </a:r>
            <a:endParaRPr lang="en-US" sz="2000" b="1">
              <a:solidFill>
                <a:srgbClr val="003F72"/>
              </a:solidFill>
              <a:latin typeface="+mn-lt"/>
              <a:cs typeface="Arial" panose="020B0604020202020204" pitchFamily="34" charset="0"/>
            </a:endParaRPr>
          </a:p>
        </p:txBody>
      </p:sp>
    </p:spTree>
    <p:extLst>
      <p:ext uri="{BB962C8B-B14F-4D97-AF65-F5344CB8AC3E}">
        <p14:creationId xmlns:p14="http://schemas.microsoft.com/office/powerpoint/2010/main" val="1636384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1" name="Picture 2">
            <a:extLst>
              <a:ext uri="{FF2B5EF4-FFF2-40B4-BE49-F238E27FC236}">
                <a16:creationId xmlns:a16="http://schemas.microsoft.com/office/drawing/2014/main" id="{D2D19751-C9B6-4343-86DE-1A1E7E326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17" t="14159" r="2321" b="11951"/>
          <a:stretch>
            <a:fillRect/>
          </a:stretch>
        </p:blipFill>
        <p:spPr bwMode="auto">
          <a:xfrm>
            <a:off x="1944688" y="1905000"/>
            <a:ext cx="826611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53" name="Rectangle 3">
            <a:extLst>
              <a:ext uri="{FF2B5EF4-FFF2-40B4-BE49-F238E27FC236}">
                <a16:creationId xmlns:a16="http://schemas.microsoft.com/office/drawing/2014/main" id="{3535DEFD-D306-4E5B-8902-78F9A4165FA2}"/>
              </a:ext>
            </a:extLst>
          </p:cNvPr>
          <p:cNvSpPr>
            <a:spLocks noChangeArrowheads="1"/>
          </p:cNvSpPr>
          <p:nvPr/>
        </p:nvSpPr>
        <p:spPr bwMode="auto">
          <a:xfrm>
            <a:off x="6888044" y="5319712"/>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5613" fontAlgn="base">
              <a:spcBef>
                <a:spcPct val="0"/>
              </a:spcBef>
              <a:spcAft>
                <a:spcPct val="0"/>
              </a:spcAft>
              <a:defRPr>
                <a:solidFill>
                  <a:schemeClr val="tx1"/>
                </a:solidFill>
                <a:latin typeface="Calibri" panose="020F0502020204030204" pitchFamily="34" charset="0"/>
              </a:defRPr>
            </a:lvl6pPr>
            <a:lvl7pPr marL="2971800" indent="-228600" defTabSz="455613" fontAlgn="base">
              <a:spcBef>
                <a:spcPct val="0"/>
              </a:spcBef>
              <a:spcAft>
                <a:spcPct val="0"/>
              </a:spcAft>
              <a:defRPr>
                <a:solidFill>
                  <a:schemeClr val="tx1"/>
                </a:solidFill>
                <a:latin typeface="Calibri" panose="020F0502020204030204" pitchFamily="34" charset="0"/>
              </a:defRPr>
            </a:lvl7pPr>
            <a:lvl8pPr marL="3429000" indent="-228600" defTabSz="455613" fontAlgn="base">
              <a:spcBef>
                <a:spcPct val="0"/>
              </a:spcBef>
              <a:spcAft>
                <a:spcPct val="0"/>
              </a:spcAft>
              <a:defRPr>
                <a:solidFill>
                  <a:schemeClr val="tx1"/>
                </a:solidFill>
                <a:latin typeface="Calibri" panose="020F0502020204030204" pitchFamily="34" charset="0"/>
              </a:defRPr>
            </a:lvl8pPr>
            <a:lvl9pPr marL="3886200" indent="-228600" defTabSz="455613" fontAlgn="base">
              <a:spcBef>
                <a:spcPct val="0"/>
              </a:spcBef>
              <a:spcAft>
                <a:spcPct val="0"/>
              </a:spcAft>
              <a:defRPr>
                <a:solidFill>
                  <a:schemeClr val="tx1"/>
                </a:solidFill>
                <a:latin typeface="Calibri" panose="020F0502020204030204" pitchFamily="34" charset="0"/>
              </a:defRPr>
            </a:lvl9pPr>
          </a:lstStyle>
          <a:p>
            <a:r>
              <a:rPr lang="en-US" altLang="en-US" sz="1400" err="1"/>
              <a:t>Iglehart</a:t>
            </a:r>
            <a:r>
              <a:rPr lang="en-US" altLang="en-US" sz="1400"/>
              <a:t> and Silver, NEJM 2009 361:189-191</a:t>
            </a:r>
          </a:p>
        </p:txBody>
      </p:sp>
      <p:sp>
        <p:nvSpPr>
          <p:cNvPr id="2" name="Title 1">
            <a:extLst>
              <a:ext uri="{FF2B5EF4-FFF2-40B4-BE49-F238E27FC236}">
                <a16:creationId xmlns:a16="http://schemas.microsoft.com/office/drawing/2014/main" id="{C9A324D5-39E2-18DA-DAE3-97C6EEC0F778}"/>
              </a:ext>
            </a:extLst>
          </p:cNvPr>
          <p:cNvSpPr txBox="1">
            <a:spLocks/>
          </p:cNvSpPr>
          <p:nvPr/>
        </p:nvSpPr>
        <p:spPr>
          <a:xfrm>
            <a:off x="199539" y="142329"/>
            <a:ext cx="11866337" cy="804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446">
              <a:lnSpc>
                <a:spcPct val="100000"/>
              </a:lnSpc>
              <a:spcBef>
                <a:spcPts val="0"/>
              </a:spcBef>
              <a:defRPr/>
            </a:pPr>
            <a:r>
              <a:rPr lang="en-US" sz="3600" b="1">
                <a:solidFill>
                  <a:srgbClr val="003F72"/>
                </a:solidFill>
                <a:cs typeface="Arial"/>
              </a:rPr>
              <a:t>Clinical Example of Systemic Cancer Therapy Informed by Germline Test Results: PARP Inhibitors</a:t>
            </a:r>
            <a:endParaRPr lang="en-US" sz="2000" b="1">
              <a:solidFill>
                <a:srgbClr val="003F72"/>
              </a:solidFill>
              <a:latin typeface="+mn-lt"/>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2142E9-69F1-3788-93D9-82283490A110}"/>
              </a:ext>
            </a:extLst>
          </p:cNvPr>
          <p:cNvPicPr>
            <a:picLocks noGrp="1" noChangeAspect="1"/>
          </p:cNvPicPr>
          <p:nvPr>
            <p:ph sz="half" idx="1"/>
          </p:nvPr>
        </p:nvPicPr>
        <p:blipFill>
          <a:blip r:embed="rId2"/>
          <a:stretch>
            <a:fillRect/>
          </a:stretch>
        </p:blipFill>
        <p:spPr>
          <a:xfrm>
            <a:off x="838200" y="2430344"/>
            <a:ext cx="5181600" cy="3141899"/>
          </a:xfrm>
        </p:spPr>
      </p:pic>
      <p:sp>
        <p:nvSpPr>
          <p:cNvPr id="3" name="Content Placeholder 2">
            <a:extLst>
              <a:ext uri="{FF2B5EF4-FFF2-40B4-BE49-F238E27FC236}">
                <a16:creationId xmlns:a16="http://schemas.microsoft.com/office/drawing/2014/main" id="{0B9C3913-B094-9987-D1EF-74620E86CF9E}"/>
              </a:ext>
            </a:extLst>
          </p:cNvPr>
          <p:cNvSpPr>
            <a:spLocks noGrp="1"/>
          </p:cNvSpPr>
          <p:nvPr>
            <p:ph sz="half" idx="2"/>
          </p:nvPr>
        </p:nvSpPr>
        <p:spPr>
          <a:xfrm>
            <a:off x="6172202" y="3231344"/>
            <a:ext cx="5181600" cy="1325563"/>
          </a:xfrm>
        </p:spPr>
        <p:txBody>
          <a:bodyPr/>
          <a:lstStyle/>
          <a:p>
            <a:r>
              <a:rPr lang="en-US"/>
              <a:t>33 of 50 FDA approved drugs in 2021 have direct genetic evidence</a:t>
            </a:r>
          </a:p>
        </p:txBody>
      </p:sp>
      <p:sp>
        <p:nvSpPr>
          <p:cNvPr id="4" name="Title 1">
            <a:extLst>
              <a:ext uri="{FF2B5EF4-FFF2-40B4-BE49-F238E27FC236}">
                <a16:creationId xmlns:a16="http://schemas.microsoft.com/office/drawing/2014/main" id="{DF09C94D-5269-3F94-B8FC-8B9FD81AC294}"/>
              </a:ext>
            </a:extLst>
          </p:cNvPr>
          <p:cNvSpPr txBox="1">
            <a:spLocks/>
          </p:cNvSpPr>
          <p:nvPr/>
        </p:nvSpPr>
        <p:spPr>
          <a:xfrm>
            <a:off x="199539" y="142329"/>
            <a:ext cx="11866337" cy="804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446">
              <a:lnSpc>
                <a:spcPct val="100000"/>
              </a:lnSpc>
              <a:spcBef>
                <a:spcPts val="0"/>
              </a:spcBef>
              <a:defRPr/>
            </a:pPr>
            <a:r>
              <a:rPr lang="en-US" sz="3600" b="1">
                <a:solidFill>
                  <a:srgbClr val="003F72"/>
                </a:solidFill>
                <a:cs typeface="Arial"/>
              </a:rPr>
              <a:t>Clinical Utility of Hereditary Test Results </a:t>
            </a:r>
            <a:br>
              <a:rPr lang="en-US" sz="3600" b="1">
                <a:solidFill>
                  <a:srgbClr val="003F72"/>
                </a:solidFill>
                <a:cs typeface="Arial"/>
              </a:rPr>
            </a:br>
            <a:r>
              <a:rPr lang="en-US" sz="3600" b="1">
                <a:solidFill>
                  <a:srgbClr val="003F72"/>
                </a:solidFill>
                <a:cs typeface="Arial"/>
              </a:rPr>
              <a:t>Rapidly Advancing</a:t>
            </a:r>
            <a:endParaRPr lang="en-US" sz="2000" b="1">
              <a:solidFill>
                <a:srgbClr val="003F72"/>
              </a:solidFill>
              <a:latin typeface="+mn-lt"/>
              <a:cs typeface="Arial" panose="020B0604020202020204" pitchFamily="34" charset="0"/>
            </a:endParaRPr>
          </a:p>
        </p:txBody>
      </p:sp>
    </p:spTree>
    <p:extLst>
      <p:ext uri="{BB962C8B-B14F-4D97-AF65-F5344CB8AC3E}">
        <p14:creationId xmlns:p14="http://schemas.microsoft.com/office/powerpoint/2010/main" val="966076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933662-F548-90E8-61FB-6A7DBF4216B2}"/>
              </a:ext>
            </a:extLst>
          </p:cNvPr>
          <p:cNvPicPr>
            <a:picLocks noGrp="1" noChangeAspect="1"/>
          </p:cNvPicPr>
          <p:nvPr>
            <p:ph idx="1"/>
          </p:nvPr>
        </p:nvPicPr>
        <p:blipFill rotWithShape="1">
          <a:blip r:embed="rId3"/>
          <a:stretch/>
        </p:blipFill>
        <p:spPr>
          <a:xfrm>
            <a:off x="913007" y="1178903"/>
            <a:ext cx="5792593" cy="4863123"/>
          </a:xfrm>
          <a:prstGeom prst="rect">
            <a:avLst/>
          </a:prstGeom>
        </p:spPr>
      </p:pic>
      <p:sp>
        <p:nvSpPr>
          <p:cNvPr id="10" name="TextBox 9">
            <a:extLst>
              <a:ext uri="{FF2B5EF4-FFF2-40B4-BE49-F238E27FC236}">
                <a16:creationId xmlns:a16="http://schemas.microsoft.com/office/drawing/2014/main" id="{1E249E01-C2C7-4C51-70A4-7776DAF4FAC6}"/>
              </a:ext>
            </a:extLst>
          </p:cNvPr>
          <p:cNvSpPr txBox="1"/>
          <p:nvPr/>
        </p:nvSpPr>
        <p:spPr>
          <a:xfrm>
            <a:off x="7215996" y="4588007"/>
            <a:ext cx="5182993" cy="1200329"/>
          </a:xfrm>
          <a:prstGeom prst="rect">
            <a:avLst/>
          </a:prstGeom>
          <a:noFill/>
        </p:spPr>
        <p:txBody>
          <a:bodyPr wrap="square">
            <a:spAutoFit/>
          </a:bodyPr>
          <a:lstStyle/>
          <a:p>
            <a:r>
              <a:rPr lang="en-US" sz="1800" i="1" kern="1400">
                <a:solidFill>
                  <a:srgbClr val="000000"/>
                </a:solidFill>
                <a:effectLst/>
                <a:latin typeface="Arial" panose="020B0604020202020204" pitchFamily="34" charset="0"/>
                <a:ea typeface="Cambria" panose="02040503050406030204" pitchFamily="18" charset="0"/>
              </a:rPr>
              <a:t>Common Issues in Breast Cancer Survivors A Practical Guide to Evaluation and Management</a:t>
            </a:r>
            <a:r>
              <a:rPr lang="en-US" sz="1800" kern="1400">
                <a:solidFill>
                  <a:srgbClr val="000000"/>
                </a:solidFill>
                <a:effectLst/>
                <a:latin typeface="Arial" panose="020B0604020202020204" pitchFamily="34" charset="0"/>
                <a:ea typeface="Cambria" panose="02040503050406030204" pitchFamily="18" charset="0"/>
              </a:rPr>
              <a:t> (pp. 305-318). Springer</a:t>
            </a:r>
          </a:p>
          <a:p>
            <a:r>
              <a:rPr lang="en-US" sz="1800" kern="1400">
                <a:solidFill>
                  <a:srgbClr val="000000"/>
                </a:solidFill>
                <a:effectLst/>
                <a:latin typeface="Arial" panose="020B0604020202020204" pitchFamily="34" charset="0"/>
                <a:ea typeface="Cambria" panose="02040503050406030204" pitchFamily="18" charset="0"/>
              </a:rPr>
              <a:t>doi:</a:t>
            </a:r>
            <a:r>
              <a:rPr lang="en-US" sz="1800" kern="1400">
                <a:solidFill>
                  <a:srgbClr val="0000FF"/>
                </a:solidFill>
                <a:effectLst/>
                <a:latin typeface="Arial" panose="020B0604020202020204" pitchFamily="34" charset="0"/>
                <a:ea typeface="Cambria" panose="02040503050406030204" pitchFamily="18" charset="0"/>
                <a:hlinkClick r:id="rId4"/>
              </a:rPr>
              <a:t>10.1007/978-3-030-75377-1_20</a:t>
            </a:r>
            <a:r>
              <a:rPr lang="en-US">
                <a:effectLst/>
              </a:rPr>
              <a:t> </a:t>
            </a:r>
            <a:endParaRPr lang="en-US"/>
          </a:p>
        </p:txBody>
      </p:sp>
      <p:sp>
        <p:nvSpPr>
          <p:cNvPr id="11" name="TextBox 10">
            <a:extLst>
              <a:ext uri="{FF2B5EF4-FFF2-40B4-BE49-F238E27FC236}">
                <a16:creationId xmlns:a16="http://schemas.microsoft.com/office/drawing/2014/main" id="{ABB07D31-2516-EED2-01D7-5E4E4BE91CF8}"/>
              </a:ext>
            </a:extLst>
          </p:cNvPr>
          <p:cNvSpPr txBox="1"/>
          <p:nvPr/>
        </p:nvSpPr>
        <p:spPr>
          <a:xfrm>
            <a:off x="7192370" y="2413337"/>
            <a:ext cx="4086623" cy="1015663"/>
          </a:xfrm>
          <a:prstGeom prst="rect">
            <a:avLst/>
          </a:prstGeom>
          <a:noFill/>
        </p:spPr>
        <p:txBody>
          <a:bodyPr wrap="square" rtlCol="0">
            <a:spAutoFit/>
          </a:bodyPr>
          <a:lstStyle/>
          <a:p>
            <a:r>
              <a:rPr lang="en-US" sz="2000" b="1" i="1">
                <a:solidFill>
                  <a:srgbClr val="003F72"/>
                </a:solidFill>
              </a:rPr>
              <a:t>Hereditary cancer testing has relevance throughout the cancer care spectrum</a:t>
            </a:r>
          </a:p>
        </p:txBody>
      </p:sp>
      <p:sp>
        <p:nvSpPr>
          <p:cNvPr id="3" name="Title 1">
            <a:extLst>
              <a:ext uri="{FF2B5EF4-FFF2-40B4-BE49-F238E27FC236}">
                <a16:creationId xmlns:a16="http://schemas.microsoft.com/office/drawing/2014/main" id="{345A344E-C985-5B55-C552-DF51FBE18B76}"/>
              </a:ext>
            </a:extLst>
          </p:cNvPr>
          <p:cNvSpPr txBox="1">
            <a:spLocks/>
          </p:cNvSpPr>
          <p:nvPr/>
        </p:nvSpPr>
        <p:spPr>
          <a:xfrm>
            <a:off x="199539" y="142329"/>
            <a:ext cx="11866337" cy="804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446">
              <a:lnSpc>
                <a:spcPct val="100000"/>
              </a:lnSpc>
              <a:spcBef>
                <a:spcPts val="0"/>
              </a:spcBef>
              <a:defRPr/>
            </a:pPr>
            <a:r>
              <a:rPr lang="en-US" sz="3600" b="1" dirty="0">
                <a:solidFill>
                  <a:srgbClr val="003F72"/>
                </a:solidFill>
                <a:cs typeface="Arial"/>
              </a:rPr>
              <a:t>Empowering Providers and Patients with Insight </a:t>
            </a:r>
          </a:p>
          <a:p>
            <a:pPr defTabSz="914446">
              <a:lnSpc>
                <a:spcPct val="100000"/>
              </a:lnSpc>
              <a:spcBef>
                <a:spcPts val="0"/>
              </a:spcBef>
              <a:defRPr/>
            </a:pPr>
            <a:r>
              <a:rPr lang="en-US" sz="3600" b="1" dirty="0">
                <a:solidFill>
                  <a:srgbClr val="003F72"/>
                </a:solidFill>
                <a:cs typeface="Arial"/>
              </a:rPr>
              <a:t>and Support</a:t>
            </a:r>
            <a:endParaRPr lang="en-US" sz="2000" b="1" dirty="0">
              <a:solidFill>
                <a:srgbClr val="003F72"/>
              </a:solidFill>
              <a:latin typeface="+mn-lt"/>
              <a:cs typeface="Arial" panose="020B0604020202020204" pitchFamily="34" charset="0"/>
            </a:endParaRPr>
          </a:p>
        </p:txBody>
      </p:sp>
    </p:spTree>
    <p:extLst>
      <p:ext uri="{BB962C8B-B14F-4D97-AF65-F5344CB8AC3E}">
        <p14:creationId xmlns:p14="http://schemas.microsoft.com/office/powerpoint/2010/main" val="4259945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37DEE6-DEF5-174C-0A5D-485196700A7C}"/>
              </a:ext>
            </a:extLst>
          </p:cNvPr>
          <p:cNvSpPr>
            <a:spLocks noGrp="1"/>
          </p:cNvSpPr>
          <p:nvPr>
            <p:ph idx="1"/>
          </p:nvPr>
        </p:nvSpPr>
        <p:spPr>
          <a:xfrm>
            <a:off x="754118" y="1370924"/>
            <a:ext cx="10515600" cy="4116151"/>
          </a:xfrm>
        </p:spPr>
        <p:txBody>
          <a:bodyPr>
            <a:normAutofit/>
          </a:bodyPr>
          <a:lstStyle/>
          <a:p>
            <a:pPr marL="0" indent="0">
              <a:buNone/>
            </a:pPr>
            <a:r>
              <a:rPr lang="en-US" dirty="0"/>
              <a:t>CCGS from Zero to &gt;1500 in first 12 months</a:t>
            </a:r>
          </a:p>
          <a:p>
            <a:r>
              <a:rPr lang="en-US" dirty="0"/>
              <a:t>March-December 1020 new consults for traditional GC visit</a:t>
            </a:r>
          </a:p>
          <a:p>
            <a:r>
              <a:rPr lang="en-US" dirty="0"/>
              <a:t>1/3 unaffected</a:t>
            </a:r>
          </a:p>
          <a:p>
            <a:r>
              <a:rPr lang="en-US" dirty="0"/>
              <a:t>553 with testing</a:t>
            </a:r>
          </a:p>
          <a:p>
            <a:r>
              <a:rPr lang="en-US" dirty="0"/>
              <a:t>217 additional tests by treating providers through expedited pathway</a:t>
            </a:r>
          </a:p>
          <a:p>
            <a:r>
              <a:rPr lang="en-US" dirty="0"/>
              <a:t>41 (8.1%) clinically significant variant in autosomal dominant hereditary cancer predisposition gene</a:t>
            </a:r>
          </a:p>
        </p:txBody>
      </p:sp>
      <p:sp>
        <p:nvSpPr>
          <p:cNvPr id="4" name="Title 1">
            <a:extLst>
              <a:ext uri="{FF2B5EF4-FFF2-40B4-BE49-F238E27FC236}">
                <a16:creationId xmlns:a16="http://schemas.microsoft.com/office/drawing/2014/main" id="{98763C7D-928B-127E-22DB-E074A54B5AC3}"/>
              </a:ext>
            </a:extLst>
          </p:cNvPr>
          <p:cNvSpPr txBox="1">
            <a:spLocks/>
          </p:cNvSpPr>
          <p:nvPr/>
        </p:nvSpPr>
        <p:spPr>
          <a:xfrm>
            <a:off x="199539" y="142329"/>
            <a:ext cx="11866337" cy="804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446">
              <a:lnSpc>
                <a:spcPct val="100000"/>
              </a:lnSpc>
              <a:spcBef>
                <a:spcPts val="0"/>
              </a:spcBef>
              <a:defRPr/>
            </a:pPr>
            <a:r>
              <a:rPr lang="en-US" sz="3600" b="1">
                <a:solidFill>
                  <a:srgbClr val="003F72"/>
                </a:solidFill>
                <a:cs typeface="Arial"/>
              </a:rPr>
              <a:t>Streamlining Delivery of Personalized Care at the Forefront of Precision Oncology</a:t>
            </a:r>
            <a:endParaRPr lang="en-US" sz="2000" b="1">
              <a:solidFill>
                <a:srgbClr val="003F72"/>
              </a:solidFill>
              <a:latin typeface="+mn-lt"/>
              <a:cs typeface="Arial" panose="020B0604020202020204" pitchFamily="34" charset="0"/>
            </a:endParaRPr>
          </a:p>
        </p:txBody>
      </p:sp>
    </p:spTree>
    <p:extLst>
      <p:ext uri="{BB962C8B-B14F-4D97-AF65-F5344CB8AC3E}">
        <p14:creationId xmlns:p14="http://schemas.microsoft.com/office/powerpoint/2010/main" val="2481038734"/>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CC3AC3-EF76-69FA-479C-C039D9F73C5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0270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in a white coat working on a computer&#10;&#10;Description automatically generated">
            <a:extLst>
              <a:ext uri="{FF2B5EF4-FFF2-40B4-BE49-F238E27FC236}">
                <a16:creationId xmlns:a16="http://schemas.microsoft.com/office/drawing/2014/main" id="{B55B617C-4AFD-4449-50C6-3DA6DC2A5AD2}"/>
              </a:ext>
            </a:extLst>
          </p:cNvPr>
          <p:cNvPicPr>
            <a:picLocks noChangeAspect="1"/>
          </p:cNvPicPr>
          <p:nvPr/>
        </p:nvPicPr>
        <p:blipFill rotWithShape="1">
          <a:blip r:embed="rId2">
            <a:extLst>
              <a:ext uri="{28A0092B-C50C-407E-A947-70E740481C1C}">
                <a14:useLocalDpi xmlns:a14="http://schemas.microsoft.com/office/drawing/2010/main" val="0"/>
              </a:ext>
            </a:extLst>
          </a:blip>
          <a:srcRect t="22354" b="2354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EDE11849-47E8-8F1E-445B-75C99ADE6697}"/>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marL="342900" marR="0" lvl="0" indent="-228600">
              <a:lnSpc>
                <a:spcPct val="90000"/>
              </a:lnSpc>
              <a:spcBef>
                <a:spcPts val="0"/>
              </a:spcBef>
              <a:spcAft>
                <a:spcPts val="600"/>
              </a:spcAft>
              <a:buFont typeface="Arial" panose="020B0604020202020204" pitchFamily="34" charset="0"/>
              <a:buChar char="•"/>
            </a:pPr>
            <a:r>
              <a:rPr lang="en-US" sz="1500">
                <a:effectLst/>
              </a:rPr>
              <a:t>Discover how VA’s research in mutational signatures of cancer contributes to the broader medical community and advances our understanding of cancer genetics. </a:t>
            </a:r>
          </a:p>
          <a:p>
            <a:pPr marL="342900" marR="0" lvl="0" indent="-228600">
              <a:lnSpc>
                <a:spcPct val="90000"/>
              </a:lnSpc>
              <a:spcBef>
                <a:spcPts val="0"/>
              </a:spcBef>
              <a:spcAft>
                <a:spcPts val="600"/>
              </a:spcAft>
              <a:buFont typeface="Arial" panose="020B0604020202020204" pitchFamily="34" charset="0"/>
              <a:buChar char="•"/>
            </a:pPr>
            <a:r>
              <a:rPr lang="en-US" sz="1500">
                <a:effectLst/>
              </a:rPr>
              <a:t>Recognize the potential future implications of mutational signature research for improving cancer care and outcomes for Veterans and the general population.</a:t>
            </a:r>
          </a:p>
          <a:p>
            <a:pPr marL="342900" marR="0" lvl="0" indent="-228600">
              <a:lnSpc>
                <a:spcPct val="90000"/>
              </a:lnSpc>
              <a:spcBef>
                <a:spcPts val="0"/>
              </a:spcBef>
              <a:spcAft>
                <a:spcPts val="600"/>
              </a:spcAft>
              <a:buFont typeface="Arial" panose="020B0604020202020204" pitchFamily="34" charset="0"/>
              <a:buChar char="•"/>
            </a:pPr>
            <a:r>
              <a:rPr lang="en-US" sz="1500">
                <a:effectLst/>
              </a:rPr>
              <a:t>Learn about VA’s service delivery model for clinical cancer genetics services.  </a:t>
            </a:r>
          </a:p>
          <a:p>
            <a:pPr marL="342900" marR="0" lvl="0" indent="-228600">
              <a:lnSpc>
                <a:spcPct val="90000"/>
              </a:lnSpc>
              <a:spcBef>
                <a:spcPts val="0"/>
              </a:spcBef>
              <a:spcAft>
                <a:spcPts val="600"/>
              </a:spcAft>
              <a:buFont typeface="Arial" panose="020B0604020202020204" pitchFamily="34" charset="0"/>
              <a:buChar char="•"/>
            </a:pPr>
            <a:r>
              <a:rPr lang="en-US" sz="1500">
                <a:effectLst/>
              </a:rPr>
              <a:t>Understand how VA maintains the highest levels of safety and quality while delivering anti-cancer therapies outside of high-complexity VA medical centers. </a:t>
            </a:r>
          </a:p>
        </p:txBody>
      </p:sp>
      <p:sp>
        <p:nvSpPr>
          <p:cNvPr id="5" name="Title 1">
            <a:extLst>
              <a:ext uri="{FF2B5EF4-FFF2-40B4-BE49-F238E27FC236}">
                <a16:creationId xmlns:a16="http://schemas.microsoft.com/office/drawing/2014/main" id="{3163C221-B114-56EA-24DD-1E384682F793}"/>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b="1">
                <a:solidFill>
                  <a:srgbClr val="003F72"/>
                </a:solidFill>
              </a:rPr>
              <a:t>Learning Objectives</a:t>
            </a:r>
          </a:p>
        </p:txBody>
      </p:sp>
    </p:spTree>
    <p:extLst>
      <p:ext uri="{BB962C8B-B14F-4D97-AF65-F5344CB8AC3E}">
        <p14:creationId xmlns:p14="http://schemas.microsoft.com/office/powerpoint/2010/main" val="1630810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B44E14A-3431-BBF4-0656-7B8E30B5C534}"/>
              </a:ext>
            </a:extLst>
          </p:cNvPr>
          <p:cNvPicPr>
            <a:picLocks noChangeAspect="1" noChangeArrowheads="1"/>
          </p:cNvPicPr>
          <p:nvPr/>
        </p:nvPicPr>
        <p:blipFill rotWithShape="1">
          <a:blip r:embed="rId2" cstate="email">
            <a:alphaModFix amt="20000"/>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0"/>
            <a:ext cx="12192000" cy="61998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83088D-1C36-4BBB-BACE-2013A52893CD}"/>
              </a:ext>
            </a:extLst>
          </p:cNvPr>
          <p:cNvSpPr txBox="1"/>
          <p:nvPr/>
        </p:nvSpPr>
        <p:spPr>
          <a:xfrm>
            <a:off x="151393" y="282742"/>
            <a:ext cx="12063369" cy="954107"/>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F72"/>
                </a:solidFill>
                <a:effectLst/>
                <a:uLnTx/>
                <a:uFillTx/>
                <a:latin typeface="Arial"/>
                <a:ea typeface="+mn-ea"/>
                <a:cs typeface="Arial"/>
              </a:rPr>
              <a:t>TeleOncology provides Veterans and their local VA facilities with access to the highest quality cancer care, </a:t>
            </a:r>
            <a:r>
              <a:rPr kumimoji="0" lang="en-US" sz="2800" b="1" i="1" u="none" strike="noStrike" kern="1200" cap="none" spc="0" normalizeH="0" baseline="0" noProof="0">
                <a:ln>
                  <a:noFill/>
                </a:ln>
                <a:solidFill>
                  <a:srgbClr val="003F72"/>
                </a:solidFill>
                <a:effectLst/>
                <a:uLnTx/>
                <a:uFillTx/>
                <a:latin typeface="Arial"/>
                <a:ea typeface="+mn-ea"/>
                <a:cs typeface="Arial"/>
              </a:rPr>
              <a:t>regardless of their location</a:t>
            </a:r>
            <a:r>
              <a:rPr kumimoji="0" lang="en-US" sz="2800" b="1" i="0" u="none" strike="noStrike" kern="1200" cap="none" spc="0" normalizeH="0" baseline="0" noProof="0">
                <a:ln>
                  <a:noFill/>
                </a:ln>
                <a:solidFill>
                  <a:srgbClr val="003F72"/>
                </a:solidFill>
                <a:effectLst/>
                <a:uLnTx/>
                <a:uFillTx/>
                <a:latin typeface="Arial"/>
                <a:ea typeface="+mn-ea"/>
                <a:cs typeface="Arial"/>
              </a:rPr>
              <a:t>.</a:t>
            </a:r>
          </a:p>
        </p:txBody>
      </p:sp>
      <p:sp>
        <p:nvSpPr>
          <p:cNvPr id="7" name="TextBox 6">
            <a:extLst>
              <a:ext uri="{FF2B5EF4-FFF2-40B4-BE49-F238E27FC236}">
                <a16:creationId xmlns:a16="http://schemas.microsoft.com/office/drawing/2014/main" id="{03121ACB-28D6-48A8-9C92-28B3761E2C7B}"/>
              </a:ext>
            </a:extLst>
          </p:cNvPr>
          <p:cNvSpPr txBox="1"/>
          <p:nvPr/>
        </p:nvSpPr>
        <p:spPr>
          <a:xfrm>
            <a:off x="279313" y="2328001"/>
            <a:ext cx="2659879" cy="258532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Hub Site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F72"/>
                </a:solidFill>
                <a:effectLst/>
                <a:uLnTx/>
                <a:uFillTx/>
                <a:latin typeface="Arial"/>
                <a:ea typeface="+mn-ea"/>
                <a:cs typeface="Arial"/>
              </a:rPr>
              <a:t>Physician Oncologists (Disease specific, from multiple NCI-affiliated VAMCs)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RN Care Coordinators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APPs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3F72"/>
                </a:solidFill>
                <a:latin typeface="Arial" panose="020B0604020202020204" pitchFamily="34" charset="0"/>
                <a:cs typeface="Arial" panose="020B0604020202020204" pitchFamily="34" charset="0"/>
              </a:rPr>
              <a:t>Genetic Counselors</a:t>
            </a:r>
            <a:endParaRPr kumimoji="0" lang="en-US" sz="1600" b="0"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Oncology Clinical Pharmacy Practitioners</a:t>
            </a:r>
          </a:p>
        </p:txBody>
      </p:sp>
      <p:grpSp>
        <p:nvGrpSpPr>
          <p:cNvPr id="8" name="Group 7">
            <a:extLst>
              <a:ext uri="{FF2B5EF4-FFF2-40B4-BE49-F238E27FC236}">
                <a16:creationId xmlns:a16="http://schemas.microsoft.com/office/drawing/2014/main" id="{07D08E31-4491-4113-B8F6-6EB1CB9813B5}"/>
              </a:ext>
            </a:extLst>
          </p:cNvPr>
          <p:cNvGrpSpPr/>
          <p:nvPr/>
        </p:nvGrpSpPr>
        <p:grpSpPr>
          <a:xfrm>
            <a:off x="2773597" y="1298555"/>
            <a:ext cx="9150676" cy="4260890"/>
            <a:chOff x="2188046" y="463693"/>
            <a:chExt cx="9150676" cy="4260890"/>
          </a:xfrm>
        </p:grpSpPr>
        <p:grpSp>
          <p:nvGrpSpPr>
            <p:cNvPr id="9" name="Group 8">
              <a:extLst>
                <a:ext uri="{FF2B5EF4-FFF2-40B4-BE49-F238E27FC236}">
                  <a16:creationId xmlns:a16="http://schemas.microsoft.com/office/drawing/2014/main" id="{BC523D37-71B9-490E-998A-E20B3843C918}"/>
                </a:ext>
              </a:extLst>
            </p:cNvPr>
            <p:cNvGrpSpPr/>
            <p:nvPr/>
          </p:nvGrpSpPr>
          <p:grpSpPr>
            <a:xfrm>
              <a:off x="2188046" y="2326335"/>
              <a:ext cx="2276989" cy="2299992"/>
              <a:chOff x="1100728" y="2098954"/>
              <a:chExt cx="2276989" cy="2299992"/>
            </a:xfrm>
          </p:grpSpPr>
          <p:sp>
            <p:nvSpPr>
              <p:cNvPr id="48" name="Freeform 41">
                <a:extLst>
                  <a:ext uri="{FF2B5EF4-FFF2-40B4-BE49-F238E27FC236}">
                    <a16:creationId xmlns:a16="http://schemas.microsoft.com/office/drawing/2014/main" id="{87F32C3F-184A-4182-88E5-6E510D929281}"/>
                  </a:ext>
                </a:extLst>
              </p:cNvPr>
              <p:cNvSpPr>
                <a:spLocks noEditPoints="1"/>
              </p:cNvSpPr>
              <p:nvPr/>
            </p:nvSpPr>
            <p:spPr bwMode="auto">
              <a:xfrm>
                <a:off x="1100728" y="2098954"/>
                <a:ext cx="2276989" cy="2299992"/>
              </a:xfrm>
              <a:custGeom>
                <a:avLst/>
                <a:gdLst>
                  <a:gd name="T0" fmla="*/ 838 w 930"/>
                  <a:gd name="T1" fmla="*/ 498 h 940"/>
                  <a:gd name="T2" fmla="*/ 838 w 930"/>
                  <a:gd name="T3" fmla="*/ 441 h 940"/>
                  <a:gd name="T4" fmla="*/ 926 w 930"/>
                  <a:gd name="T5" fmla="*/ 367 h 940"/>
                  <a:gd name="T6" fmla="*/ 866 w 930"/>
                  <a:gd name="T7" fmla="*/ 262 h 940"/>
                  <a:gd name="T8" fmla="*/ 750 w 930"/>
                  <a:gd name="T9" fmla="*/ 228 h 940"/>
                  <a:gd name="T10" fmla="*/ 777 w 930"/>
                  <a:gd name="T11" fmla="*/ 116 h 940"/>
                  <a:gd name="T12" fmla="*/ 667 w 930"/>
                  <a:gd name="T13" fmla="*/ 66 h 940"/>
                  <a:gd name="T14" fmla="*/ 553 w 930"/>
                  <a:gd name="T15" fmla="*/ 106 h 940"/>
                  <a:gd name="T16" fmla="*/ 509 w 930"/>
                  <a:gd name="T17" fmla="*/ 0 h 940"/>
                  <a:gd name="T18" fmla="*/ 391 w 930"/>
                  <a:gd name="T19" fmla="*/ 24 h 940"/>
                  <a:gd name="T20" fmla="*/ 323 w 930"/>
                  <a:gd name="T21" fmla="*/ 124 h 940"/>
                  <a:gd name="T22" fmla="*/ 225 w 930"/>
                  <a:gd name="T23" fmla="*/ 63 h 940"/>
                  <a:gd name="T24" fmla="*/ 143 w 930"/>
                  <a:gd name="T25" fmla="*/ 153 h 940"/>
                  <a:gd name="T26" fmla="*/ 146 w 930"/>
                  <a:gd name="T27" fmla="*/ 273 h 940"/>
                  <a:gd name="T28" fmla="*/ 32 w 930"/>
                  <a:gd name="T29" fmla="*/ 282 h 940"/>
                  <a:gd name="T30" fmla="*/ 19 w 930"/>
                  <a:gd name="T31" fmla="*/ 402 h 940"/>
                  <a:gd name="T32" fmla="*/ 91 w 930"/>
                  <a:gd name="T33" fmla="*/ 470 h 940"/>
                  <a:gd name="T34" fmla="*/ 19 w 930"/>
                  <a:gd name="T35" fmla="*/ 537 h 940"/>
                  <a:gd name="T36" fmla="*/ 32 w 930"/>
                  <a:gd name="T37" fmla="*/ 657 h 940"/>
                  <a:gd name="T38" fmla="*/ 146 w 930"/>
                  <a:gd name="T39" fmla="*/ 666 h 940"/>
                  <a:gd name="T40" fmla="*/ 143 w 930"/>
                  <a:gd name="T41" fmla="*/ 786 h 940"/>
                  <a:gd name="T42" fmla="*/ 225 w 930"/>
                  <a:gd name="T43" fmla="*/ 876 h 940"/>
                  <a:gd name="T44" fmla="*/ 323 w 930"/>
                  <a:gd name="T45" fmla="*/ 816 h 940"/>
                  <a:gd name="T46" fmla="*/ 391 w 930"/>
                  <a:gd name="T47" fmla="*/ 915 h 940"/>
                  <a:gd name="T48" fmla="*/ 509 w 930"/>
                  <a:gd name="T49" fmla="*/ 940 h 940"/>
                  <a:gd name="T50" fmla="*/ 553 w 930"/>
                  <a:gd name="T51" fmla="*/ 833 h 940"/>
                  <a:gd name="T52" fmla="*/ 667 w 930"/>
                  <a:gd name="T53" fmla="*/ 873 h 940"/>
                  <a:gd name="T54" fmla="*/ 777 w 930"/>
                  <a:gd name="T55" fmla="*/ 824 h 940"/>
                  <a:gd name="T56" fmla="*/ 750 w 930"/>
                  <a:gd name="T57" fmla="*/ 712 h 940"/>
                  <a:gd name="T58" fmla="*/ 866 w 930"/>
                  <a:gd name="T59" fmla="*/ 677 h 940"/>
                  <a:gd name="T60" fmla="*/ 926 w 930"/>
                  <a:gd name="T61" fmla="*/ 573 h 940"/>
                  <a:gd name="T62" fmla="*/ 465 w 930"/>
                  <a:gd name="T63" fmla="*/ 758 h 940"/>
                  <a:gd name="T64" fmla="*/ 465 w 930"/>
                  <a:gd name="T65" fmla="*/ 181 h 940"/>
                  <a:gd name="T66" fmla="*/ 465 w 930"/>
                  <a:gd name="T67" fmla="*/ 75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0" h="940">
                    <a:moveTo>
                      <a:pt x="911" y="537"/>
                    </a:moveTo>
                    <a:lnTo>
                      <a:pt x="838" y="498"/>
                    </a:lnTo>
                    <a:cubicBezTo>
                      <a:pt x="839" y="489"/>
                      <a:pt x="839" y="479"/>
                      <a:pt x="839" y="470"/>
                    </a:cubicBezTo>
                    <a:cubicBezTo>
                      <a:pt x="839" y="460"/>
                      <a:pt x="839" y="451"/>
                      <a:pt x="838" y="441"/>
                    </a:cubicBezTo>
                    <a:lnTo>
                      <a:pt x="911" y="402"/>
                    </a:lnTo>
                    <a:cubicBezTo>
                      <a:pt x="923" y="396"/>
                      <a:pt x="930" y="380"/>
                      <a:pt x="926" y="367"/>
                    </a:cubicBezTo>
                    <a:lnTo>
                      <a:pt x="898" y="282"/>
                    </a:lnTo>
                    <a:cubicBezTo>
                      <a:pt x="894" y="269"/>
                      <a:pt x="879" y="260"/>
                      <a:pt x="866" y="262"/>
                    </a:cubicBezTo>
                    <a:lnTo>
                      <a:pt x="783" y="273"/>
                    </a:lnTo>
                    <a:cubicBezTo>
                      <a:pt x="773" y="257"/>
                      <a:pt x="762" y="242"/>
                      <a:pt x="750" y="228"/>
                    </a:cubicBezTo>
                    <a:lnTo>
                      <a:pt x="786" y="153"/>
                    </a:lnTo>
                    <a:cubicBezTo>
                      <a:pt x="792" y="140"/>
                      <a:pt x="788" y="124"/>
                      <a:pt x="777" y="116"/>
                    </a:cubicBezTo>
                    <a:lnTo>
                      <a:pt x="705" y="63"/>
                    </a:lnTo>
                    <a:cubicBezTo>
                      <a:pt x="694" y="55"/>
                      <a:pt x="677" y="56"/>
                      <a:pt x="667" y="66"/>
                    </a:cubicBezTo>
                    <a:lnTo>
                      <a:pt x="607" y="124"/>
                    </a:lnTo>
                    <a:cubicBezTo>
                      <a:pt x="590" y="116"/>
                      <a:pt x="572" y="111"/>
                      <a:pt x="553" y="106"/>
                    </a:cubicBezTo>
                    <a:lnTo>
                      <a:pt x="539" y="24"/>
                    </a:lnTo>
                    <a:cubicBezTo>
                      <a:pt x="536" y="11"/>
                      <a:pt x="523" y="0"/>
                      <a:pt x="509" y="0"/>
                    </a:cubicBezTo>
                    <a:lnTo>
                      <a:pt x="420" y="0"/>
                    </a:lnTo>
                    <a:cubicBezTo>
                      <a:pt x="407" y="0"/>
                      <a:pt x="393" y="11"/>
                      <a:pt x="391" y="24"/>
                    </a:cubicBezTo>
                    <a:lnTo>
                      <a:pt x="377" y="106"/>
                    </a:lnTo>
                    <a:cubicBezTo>
                      <a:pt x="358" y="111"/>
                      <a:pt x="340" y="116"/>
                      <a:pt x="323" y="124"/>
                    </a:cubicBezTo>
                    <a:lnTo>
                      <a:pt x="263" y="66"/>
                    </a:lnTo>
                    <a:cubicBezTo>
                      <a:pt x="253" y="56"/>
                      <a:pt x="236" y="55"/>
                      <a:pt x="225" y="63"/>
                    </a:cubicBezTo>
                    <a:lnTo>
                      <a:pt x="153" y="116"/>
                    </a:lnTo>
                    <a:cubicBezTo>
                      <a:pt x="142" y="124"/>
                      <a:pt x="137" y="140"/>
                      <a:pt x="143" y="153"/>
                    </a:cubicBezTo>
                    <a:lnTo>
                      <a:pt x="180" y="227"/>
                    </a:lnTo>
                    <a:cubicBezTo>
                      <a:pt x="168" y="242"/>
                      <a:pt x="156" y="257"/>
                      <a:pt x="146" y="273"/>
                    </a:cubicBezTo>
                    <a:lnTo>
                      <a:pt x="64" y="262"/>
                    </a:lnTo>
                    <a:cubicBezTo>
                      <a:pt x="51" y="260"/>
                      <a:pt x="36" y="269"/>
                      <a:pt x="32" y="282"/>
                    </a:cubicBezTo>
                    <a:lnTo>
                      <a:pt x="4" y="367"/>
                    </a:lnTo>
                    <a:cubicBezTo>
                      <a:pt x="0" y="380"/>
                      <a:pt x="6" y="396"/>
                      <a:pt x="19" y="402"/>
                    </a:cubicBezTo>
                    <a:lnTo>
                      <a:pt x="92" y="441"/>
                    </a:lnTo>
                    <a:cubicBezTo>
                      <a:pt x="91" y="451"/>
                      <a:pt x="91" y="460"/>
                      <a:pt x="91" y="470"/>
                    </a:cubicBezTo>
                    <a:cubicBezTo>
                      <a:pt x="91" y="479"/>
                      <a:pt x="91" y="489"/>
                      <a:pt x="92" y="498"/>
                    </a:cubicBezTo>
                    <a:lnTo>
                      <a:pt x="19" y="537"/>
                    </a:lnTo>
                    <a:cubicBezTo>
                      <a:pt x="6" y="543"/>
                      <a:pt x="0" y="559"/>
                      <a:pt x="4" y="573"/>
                    </a:cubicBezTo>
                    <a:lnTo>
                      <a:pt x="32" y="657"/>
                    </a:lnTo>
                    <a:cubicBezTo>
                      <a:pt x="36" y="670"/>
                      <a:pt x="51" y="679"/>
                      <a:pt x="64" y="677"/>
                    </a:cubicBezTo>
                    <a:lnTo>
                      <a:pt x="146" y="666"/>
                    </a:lnTo>
                    <a:cubicBezTo>
                      <a:pt x="156" y="682"/>
                      <a:pt x="168" y="697"/>
                      <a:pt x="180" y="712"/>
                    </a:cubicBezTo>
                    <a:lnTo>
                      <a:pt x="143" y="786"/>
                    </a:lnTo>
                    <a:cubicBezTo>
                      <a:pt x="137" y="799"/>
                      <a:pt x="142" y="816"/>
                      <a:pt x="153" y="824"/>
                    </a:cubicBezTo>
                    <a:lnTo>
                      <a:pt x="225" y="876"/>
                    </a:lnTo>
                    <a:cubicBezTo>
                      <a:pt x="236" y="884"/>
                      <a:pt x="253" y="883"/>
                      <a:pt x="263" y="873"/>
                    </a:cubicBezTo>
                    <a:lnTo>
                      <a:pt x="323" y="816"/>
                    </a:lnTo>
                    <a:cubicBezTo>
                      <a:pt x="340" y="823"/>
                      <a:pt x="358" y="829"/>
                      <a:pt x="377" y="833"/>
                    </a:cubicBezTo>
                    <a:lnTo>
                      <a:pt x="391" y="915"/>
                    </a:lnTo>
                    <a:cubicBezTo>
                      <a:pt x="393" y="928"/>
                      <a:pt x="407" y="940"/>
                      <a:pt x="420" y="940"/>
                    </a:cubicBezTo>
                    <a:lnTo>
                      <a:pt x="509" y="940"/>
                    </a:lnTo>
                    <a:cubicBezTo>
                      <a:pt x="523" y="940"/>
                      <a:pt x="536" y="928"/>
                      <a:pt x="539" y="915"/>
                    </a:cubicBezTo>
                    <a:lnTo>
                      <a:pt x="553" y="833"/>
                    </a:lnTo>
                    <a:cubicBezTo>
                      <a:pt x="572" y="829"/>
                      <a:pt x="590" y="823"/>
                      <a:pt x="607" y="816"/>
                    </a:cubicBezTo>
                    <a:lnTo>
                      <a:pt x="667" y="873"/>
                    </a:lnTo>
                    <a:cubicBezTo>
                      <a:pt x="677" y="883"/>
                      <a:pt x="694" y="884"/>
                      <a:pt x="705" y="876"/>
                    </a:cubicBezTo>
                    <a:lnTo>
                      <a:pt x="777" y="824"/>
                    </a:lnTo>
                    <a:cubicBezTo>
                      <a:pt x="788" y="816"/>
                      <a:pt x="792" y="799"/>
                      <a:pt x="786" y="786"/>
                    </a:cubicBezTo>
                    <a:lnTo>
                      <a:pt x="750" y="712"/>
                    </a:lnTo>
                    <a:cubicBezTo>
                      <a:pt x="762" y="697"/>
                      <a:pt x="773" y="682"/>
                      <a:pt x="783" y="666"/>
                    </a:cubicBezTo>
                    <a:lnTo>
                      <a:pt x="866" y="677"/>
                    </a:lnTo>
                    <a:cubicBezTo>
                      <a:pt x="879" y="679"/>
                      <a:pt x="894" y="670"/>
                      <a:pt x="898" y="657"/>
                    </a:cubicBezTo>
                    <a:lnTo>
                      <a:pt x="926" y="573"/>
                    </a:lnTo>
                    <a:cubicBezTo>
                      <a:pt x="930" y="559"/>
                      <a:pt x="923" y="543"/>
                      <a:pt x="911" y="537"/>
                    </a:cubicBezTo>
                    <a:close/>
                    <a:moveTo>
                      <a:pt x="465" y="758"/>
                    </a:moveTo>
                    <a:cubicBezTo>
                      <a:pt x="305" y="758"/>
                      <a:pt x="176" y="629"/>
                      <a:pt x="176" y="470"/>
                    </a:cubicBezTo>
                    <a:cubicBezTo>
                      <a:pt x="176" y="310"/>
                      <a:pt x="305" y="181"/>
                      <a:pt x="465" y="181"/>
                    </a:cubicBezTo>
                    <a:cubicBezTo>
                      <a:pt x="624" y="181"/>
                      <a:pt x="753" y="310"/>
                      <a:pt x="753" y="470"/>
                    </a:cubicBezTo>
                    <a:cubicBezTo>
                      <a:pt x="753" y="629"/>
                      <a:pt x="624" y="758"/>
                      <a:pt x="465" y="758"/>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49" name="Graphic 48" descr="Hospital">
                <a:extLst>
                  <a:ext uri="{FF2B5EF4-FFF2-40B4-BE49-F238E27FC236}">
                    <a16:creationId xmlns:a16="http://schemas.microsoft.com/office/drawing/2014/main" id="{04ABEF6F-148D-4D54-BCC8-B30914FAE0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2048" y="2555740"/>
                <a:ext cx="1247954" cy="1247954"/>
              </a:xfrm>
              <a:prstGeom prst="rect">
                <a:avLst/>
              </a:prstGeom>
            </p:spPr>
          </p:pic>
          <p:sp>
            <p:nvSpPr>
              <p:cNvPr id="50" name="TextBox 49">
                <a:extLst>
                  <a:ext uri="{FF2B5EF4-FFF2-40B4-BE49-F238E27FC236}">
                    <a16:creationId xmlns:a16="http://schemas.microsoft.com/office/drawing/2014/main" id="{C3E19E40-4550-4D17-9ADF-9DC20080DAEC}"/>
                  </a:ext>
                </a:extLst>
              </p:cNvPr>
              <p:cNvSpPr txBox="1"/>
              <p:nvPr/>
            </p:nvSpPr>
            <p:spPr>
              <a:xfrm>
                <a:off x="1957685" y="3633259"/>
                <a:ext cx="5630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F72"/>
                    </a:solidFill>
                    <a:effectLst/>
                    <a:uLnTx/>
                    <a:uFillTx/>
                    <a:latin typeface="Arial" panose="020B0604020202020204" pitchFamily="34" charset="0"/>
                    <a:ea typeface="+mn-ea"/>
                    <a:cs typeface="Arial" panose="020B0604020202020204" pitchFamily="34" charset="0"/>
                  </a:rPr>
                  <a:t>Hub</a:t>
                </a:r>
              </a:p>
            </p:txBody>
          </p:sp>
        </p:grpSp>
        <p:grpSp>
          <p:nvGrpSpPr>
            <p:cNvPr id="10" name="Group 9">
              <a:extLst>
                <a:ext uri="{FF2B5EF4-FFF2-40B4-BE49-F238E27FC236}">
                  <a16:creationId xmlns:a16="http://schemas.microsoft.com/office/drawing/2014/main" id="{EDC4422D-09FA-4F0C-9077-7D57A4274BAA}"/>
                </a:ext>
              </a:extLst>
            </p:cNvPr>
            <p:cNvGrpSpPr/>
            <p:nvPr/>
          </p:nvGrpSpPr>
          <p:grpSpPr>
            <a:xfrm>
              <a:off x="5178266" y="2626353"/>
              <a:ext cx="1745926" cy="1763564"/>
              <a:chOff x="5178266" y="2626353"/>
              <a:chExt cx="1745926" cy="1763564"/>
            </a:xfrm>
          </p:grpSpPr>
          <p:sp>
            <p:nvSpPr>
              <p:cNvPr id="41" name="Freeform 41">
                <a:extLst>
                  <a:ext uri="{FF2B5EF4-FFF2-40B4-BE49-F238E27FC236}">
                    <a16:creationId xmlns:a16="http://schemas.microsoft.com/office/drawing/2014/main" id="{FD15D6A7-5C5E-46F4-BA7E-FFA0F3D1C9BC}"/>
                  </a:ext>
                </a:extLst>
              </p:cNvPr>
              <p:cNvSpPr>
                <a:spLocks noEditPoints="1"/>
              </p:cNvSpPr>
              <p:nvPr/>
            </p:nvSpPr>
            <p:spPr bwMode="auto">
              <a:xfrm rot="21256195">
                <a:off x="5178266" y="2626353"/>
                <a:ext cx="1745926" cy="1763564"/>
              </a:xfrm>
              <a:custGeom>
                <a:avLst/>
                <a:gdLst>
                  <a:gd name="T0" fmla="*/ 838 w 930"/>
                  <a:gd name="T1" fmla="*/ 498 h 940"/>
                  <a:gd name="T2" fmla="*/ 838 w 930"/>
                  <a:gd name="T3" fmla="*/ 441 h 940"/>
                  <a:gd name="T4" fmla="*/ 926 w 930"/>
                  <a:gd name="T5" fmla="*/ 367 h 940"/>
                  <a:gd name="T6" fmla="*/ 866 w 930"/>
                  <a:gd name="T7" fmla="*/ 262 h 940"/>
                  <a:gd name="T8" fmla="*/ 750 w 930"/>
                  <a:gd name="T9" fmla="*/ 228 h 940"/>
                  <a:gd name="T10" fmla="*/ 777 w 930"/>
                  <a:gd name="T11" fmla="*/ 116 h 940"/>
                  <a:gd name="T12" fmla="*/ 667 w 930"/>
                  <a:gd name="T13" fmla="*/ 66 h 940"/>
                  <a:gd name="T14" fmla="*/ 553 w 930"/>
                  <a:gd name="T15" fmla="*/ 106 h 940"/>
                  <a:gd name="T16" fmla="*/ 509 w 930"/>
                  <a:gd name="T17" fmla="*/ 0 h 940"/>
                  <a:gd name="T18" fmla="*/ 391 w 930"/>
                  <a:gd name="T19" fmla="*/ 24 h 940"/>
                  <a:gd name="T20" fmla="*/ 323 w 930"/>
                  <a:gd name="T21" fmla="*/ 124 h 940"/>
                  <a:gd name="T22" fmla="*/ 225 w 930"/>
                  <a:gd name="T23" fmla="*/ 63 h 940"/>
                  <a:gd name="T24" fmla="*/ 143 w 930"/>
                  <a:gd name="T25" fmla="*/ 153 h 940"/>
                  <a:gd name="T26" fmla="*/ 146 w 930"/>
                  <a:gd name="T27" fmla="*/ 273 h 940"/>
                  <a:gd name="T28" fmla="*/ 32 w 930"/>
                  <a:gd name="T29" fmla="*/ 282 h 940"/>
                  <a:gd name="T30" fmla="*/ 19 w 930"/>
                  <a:gd name="T31" fmla="*/ 402 h 940"/>
                  <a:gd name="T32" fmla="*/ 91 w 930"/>
                  <a:gd name="T33" fmla="*/ 470 h 940"/>
                  <a:gd name="T34" fmla="*/ 19 w 930"/>
                  <a:gd name="T35" fmla="*/ 537 h 940"/>
                  <a:gd name="T36" fmla="*/ 32 w 930"/>
                  <a:gd name="T37" fmla="*/ 657 h 940"/>
                  <a:gd name="T38" fmla="*/ 146 w 930"/>
                  <a:gd name="T39" fmla="*/ 666 h 940"/>
                  <a:gd name="T40" fmla="*/ 143 w 930"/>
                  <a:gd name="T41" fmla="*/ 786 h 940"/>
                  <a:gd name="T42" fmla="*/ 225 w 930"/>
                  <a:gd name="T43" fmla="*/ 876 h 940"/>
                  <a:gd name="T44" fmla="*/ 323 w 930"/>
                  <a:gd name="T45" fmla="*/ 816 h 940"/>
                  <a:gd name="T46" fmla="*/ 391 w 930"/>
                  <a:gd name="T47" fmla="*/ 915 h 940"/>
                  <a:gd name="T48" fmla="*/ 509 w 930"/>
                  <a:gd name="T49" fmla="*/ 940 h 940"/>
                  <a:gd name="T50" fmla="*/ 553 w 930"/>
                  <a:gd name="T51" fmla="*/ 833 h 940"/>
                  <a:gd name="T52" fmla="*/ 667 w 930"/>
                  <a:gd name="T53" fmla="*/ 873 h 940"/>
                  <a:gd name="T54" fmla="*/ 777 w 930"/>
                  <a:gd name="T55" fmla="*/ 824 h 940"/>
                  <a:gd name="T56" fmla="*/ 750 w 930"/>
                  <a:gd name="T57" fmla="*/ 712 h 940"/>
                  <a:gd name="T58" fmla="*/ 866 w 930"/>
                  <a:gd name="T59" fmla="*/ 677 h 940"/>
                  <a:gd name="T60" fmla="*/ 926 w 930"/>
                  <a:gd name="T61" fmla="*/ 573 h 940"/>
                  <a:gd name="T62" fmla="*/ 465 w 930"/>
                  <a:gd name="T63" fmla="*/ 758 h 940"/>
                  <a:gd name="T64" fmla="*/ 465 w 930"/>
                  <a:gd name="T65" fmla="*/ 181 h 940"/>
                  <a:gd name="T66" fmla="*/ 465 w 930"/>
                  <a:gd name="T67" fmla="*/ 75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0" h="940">
                    <a:moveTo>
                      <a:pt x="911" y="537"/>
                    </a:moveTo>
                    <a:lnTo>
                      <a:pt x="838" y="498"/>
                    </a:lnTo>
                    <a:cubicBezTo>
                      <a:pt x="839" y="489"/>
                      <a:pt x="839" y="479"/>
                      <a:pt x="839" y="470"/>
                    </a:cubicBezTo>
                    <a:cubicBezTo>
                      <a:pt x="839" y="460"/>
                      <a:pt x="839" y="451"/>
                      <a:pt x="838" y="441"/>
                    </a:cubicBezTo>
                    <a:lnTo>
                      <a:pt x="911" y="402"/>
                    </a:lnTo>
                    <a:cubicBezTo>
                      <a:pt x="923" y="396"/>
                      <a:pt x="930" y="380"/>
                      <a:pt x="926" y="367"/>
                    </a:cubicBezTo>
                    <a:lnTo>
                      <a:pt x="898" y="282"/>
                    </a:lnTo>
                    <a:cubicBezTo>
                      <a:pt x="894" y="269"/>
                      <a:pt x="879" y="260"/>
                      <a:pt x="866" y="262"/>
                    </a:cubicBezTo>
                    <a:lnTo>
                      <a:pt x="783" y="273"/>
                    </a:lnTo>
                    <a:cubicBezTo>
                      <a:pt x="773" y="257"/>
                      <a:pt x="762" y="242"/>
                      <a:pt x="750" y="228"/>
                    </a:cubicBezTo>
                    <a:lnTo>
                      <a:pt x="786" y="153"/>
                    </a:lnTo>
                    <a:cubicBezTo>
                      <a:pt x="792" y="140"/>
                      <a:pt x="788" y="124"/>
                      <a:pt x="777" y="116"/>
                    </a:cubicBezTo>
                    <a:lnTo>
                      <a:pt x="705" y="63"/>
                    </a:lnTo>
                    <a:cubicBezTo>
                      <a:pt x="694" y="55"/>
                      <a:pt x="677" y="56"/>
                      <a:pt x="667" y="66"/>
                    </a:cubicBezTo>
                    <a:lnTo>
                      <a:pt x="607" y="124"/>
                    </a:lnTo>
                    <a:cubicBezTo>
                      <a:pt x="590" y="116"/>
                      <a:pt x="572" y="111"/>
                      <a:pt x="553" y="106"/>
                    </a:cubicBezTo>
                    <a:lnTo>
                      <a:pt x="539" y="24"/>
                    </a:lnTo>
                    <a:cubicBezTo>
                      <a:pt x="536" y="11"/>
                      <a:pt x="523" y="0"/>
                      <a:pt x="509" y="0"/>
                    </a:cubicBezTo>
                    <a:lnTo>
                      <a:pt x="420" y="0"/>
                    </a:lnTo>
                    <a:cubicBezTo>
                      <a:pt x="407" y="0"/>
                      <a:pt x="393" y="11"/>
                      <a:pt x="391" y="24"/>
                    </a:cubicBezTo>
                    <a:lnTo>
                      <a:pt x="377" y="106"/>
                    </a:lnTo>
                    <a:cubicBezTo>
                      <a:pt x="358" y="111"/>
                      <a:pt x="340" y="116"/>
                      <a:pt x="323" y="124"/>
                    </a:cubicBezTo>
                    <a:lnTo>
                      <a:pt x="263" y="66"/>
                    </a:lnTo>
                    <a:cubicBezTo>
                      <a:pt x="253" y="56"/>
                      <a:pt x="236" y="55"/>
                      <a:pt x="225" y="63"/>
                    </a:cubicBezTo>
                    <a:lnTo>
                      <a:pt x="153" y="116"/>
                    </a:lnTo>
                    <a:cubicBezTo>
                      <a:pt x="142" y="124"/>
                      <a:pt x="137" y="140"/>
                      <a:pt x="143" y="153"/>
                    </a:cubicBezTo>
                    <a:lnTo>
                      <a:pt x="180" y="227"/>
                    </a:lnTo>
                    <a:cubicBezTo>
                      <a:pt x="168" y="242"/>
                      <a:pt x="156" y="257"/>
                      <a:pt x="146" y="273"/>
                    </a:cubicBezTo>
                    <a:lnTo>
                      <a:pt x="64" y="262"/>
                    </a:lnTo>
                    <a:cubicBezTo>
                      <a:pt x="51" y="260"/>
                      <a:pt x="36" y="269"/>
                      <a:pt x="32" y="282"/>
                    </a:cubicBezTo>
                    <a:lnTo>
                      <a:pt x="4" y="367"/>
                    </a:lnTo>
                    <a:cubicBezTo>
                      <a:pt x="0" y="380"/>
                      <a:pt x="6" y="396"/>
                      <a:pt x="19" y="402"/>
                    </a:cubicBezTo>
                    <a:lnTo>
                      <a:pt x="92" y="441"/>
                    </a:lnTo>
                    <a:cubicBezTo>
                      <a:pt x="91" y="451"/>
                      <a:pt x="91" y="460"/>
                      <a:pt x="91" y="470"/>
                    </a:cubicBezTo>
                    <a:cubicBezTo>
                      <a:pt x="91" y="479"/>
                      <a:pt x="91" y="489"/>
                      <a:pt x="92" y="498"/>
                    </a:cubicBezTo>
                    <a:lnTo>
                      <a:pt x="19" y="537"/>
                    </a:lnTo>
                    <a:cubicBezTo>
                      <a:pt x="6" y="543"/>
                      <a:pt x="0" y="559"/>
                      <a:pt x="4" y="573"/>
                    </a:cubicBezTo>
                    <a:lnTo>
                      <a:pt x="32" y="657"/>
                    </a:lnTo>
                    <a:cubicBezTo>
                      <a:pt x="36" y="670"/>
                      <a:pt x="51" y="679"/>
                      <a:pt x="64" y="677"/>
                    </a:cubicBezTo>
                    <a:lnTo>
                      <a:pt x="146" y="666"/>
                    </a:lnTo>
                    <a:cubicBezTo>
                      <a:pt x="156" y="682"/>
                      <a:pt x="168" y="697"/>
                      <a:pt x="180" y="712"/>
                    </a:cubicBezTo>
                    <a:lnTo>
                      <a:pt x="143" y="786"/>
                    </a:lnTo>
                    <a:cubicBezTo>
                      <a:pt x="137" y="799"/>
                      <a:pt x="142" y="816"/>
                      <a:pt x="153" y="824"/>
                    </a:cubicBezTo>
                    <a:lnTo>
                      <a:pt x="225" y="876"/>
                    </a:lnTo>
                    <a:cubicBezTo>
                      <a:pt x="236" y="884"/>
                      <a:pt x="253" y="883"/>
                      <a:pt x="263" y="873"/>
                    </a:cubicBezTo>
                    <a:lnTo>
                      <a:pt x="323" y="816"/>
                    </a:lnTo>
                    <a:cubicBezTo>
                      <a:pt x="340" y="823"/>
                      <a:pt x="358" y="829"/>
                      <a:pt x="377" y="833"/>
                    </a:cubicBezTo>
                    <a:lnTo>
                      <a:pt x="391" y="915"/>
                    </a:lnTo>
                    <a:cubicBezTo>
                      <a:pt x="393" y="928"/>
                      <a:pt x="407" y="940"/>
                      <a:pt x="420" y="940"/>
                    </a:cubicBezTo>
                    <a:lnTo>
                      <a:pt x="509" y="940"/>
                    </a:lnTo>
                    <a:cubicBezTo>
                      <a:pt x="523" y="940"/>
                      <a:pt x="536" y="928"/>
                      <a:pt x="539" y="915"/>
                    </a:cubicBezTo>
                    <a:lnTo>
                      <a:pt x="553" y="833"/>
                    </a:lnTo>
                    <a:cubicBezTo>
                      <a:pt x="572" y="829"/>
                      <a:pt x="590" y="823"/>
                      <a:pt x="607" y="816"/>
                    </a:cubicBezTo>
                    <a:lnTo>
                      <a:pt x="667" y="873"/>
                    </a:lnTo>
                    <a:cubicBezTo>
                      <a:pt x="677" y="883"/>
                      <a:pt x="694" y="884"/>
                      <a:pt x="705" y="876"/>
                    </a:cubicBezTo>
                    <a:lnTo>
                      <a:pt x="777" y="824"/>
                    </a:lnTo>
                    <a:cubicBezTo>
                      <a:pt x="788" y="816"/>
                      <a:pt x="792" y="799"/>
                      <a:pt x="786" y="786"/>
                    </a:cubicBezTo>
                    <a:lnTo>
                      <a:pt x="750" y="712"/>
                    </a:lnTo>
                    <a:cubicBezTo>
                      <a:pt x="762" y="697"/>
                      <a:pt x="773" y="682"/>
                      <a:pt x="783" y="666"/>
                    </a:cubicBezTo>
                    <a:lnTo>
                      <a:pt x="866" y="677"/>
                    </a:lnTo>
                    <a:cubicBezTo>
                      <a:pt x="879" y="679"/>
                      <a:pt x="894" y="670"/>
                      <a:pt x="898" y="657"/>
                    </a:cubicBezTo>
                    <a:lnTo>
                      <a:pt x="926" y="573"/>
                    </a:lnTo>
                    <a:cubicBezTo>
                      <a:pt x="930" y="559"/>
                      <a:pt x="923" y="543"/>
                      <a:pt x="911" y="537"/>
                    </a:cubicBezTo>
                    <a:close/>
                    <a:moveTo>
                      <a:pt x="465" y="758"/>
                    </a:moveTo>
                    <a:cubicBezTo>
                      <a:pt x="305" y="758"/>
                      <a:pt x="176" y="629"/>
                      <a:pt x="176" y="470"/>
                    </a:cubicBezTo>
                    <a:cubicBezTo>
                      <a:pt x="176" y="310"/>
                      <a:pt x="305" y="181"/>
                      <a:pt x="465" y="181"/>
                    </a:cubicBezTo>
                    <a:cubicBezTo>
                      <a:pt x="624" y="181"/>
                      <a:pt x="753" y="310"/>
                      <a:pt x="753" y="470"/>
                    </a:cubicBezTo>
                    <a:cubicBezTo>
                      <a:pt x="753" y="629"/>
                      <a:pt x="624" y="758"/>
                      <a:pt x="465" y="758"/>
                    </a:cubicBezTo>
                    <a:close/>
                  </a:path>
                </a:pathLst>
              </a:custGeom>
              <a:solidFill>
                <a:srgbClr val="F7955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42" name="Group 41">
                <a:extLst>
                  <a:ext uri="{FF2B5EF4-FFF2-40B4-BE49-F238E27FC236}">
                    <a16:creationId xmlns:a16="http://schemas.microsoft.com/office/drawing/2014/main" id="{B0AD409A-4BD0-4A17-8970-E40FEDAFF4DD}"/>
                  </a:ext>
                </a:extLst>
              </p:cNvPr>
              <p:cNvGrpSpPr/>
              <p:nvPr/>
            </p:nvGrpSpPr>
            <p:grpSpPr>
              <a:xfrm>
                <a:off x="5685488" y="3098161"/>
                <a:ext cx="731509" cy="621871"/>
                <a:chOff x="4928237" y="7672583"/>
                <a:chExt cx="396130" cy="336758"/>
              </a:xfrm>
            </p:grpSpPr>
            <p:sp>
              <p:nvSpPr>
                <p:cNvPr id="44" name="Freeform 12">
                  <a:extLst>
                    <a:ext uri="{FF2B5EF4-FFF2-40B4-BE49-F238E27FC236}">
                      <a16:creationId xmlns:a16="http://schemas.microsoft.com/office/drawing/2014/main" id="{B81445B7-4F05-439C-96D7-DB078AB9E57A}"/>
                    </a:ext>
                  </a:extLst>
                </p:cNvPr>
                <p:cNvSpPr>
                  <a:spLocks/>
                </p:cNvSpPr>
                <p:nvPr/>
              </p:nvSpPr>
              <p:spPr bwMode="auto">
                <a:xfrm>
                  <a:off x="4982375" y="7725448"/>
                  <a:ext cx="287854" cy="283893"/>
                </a:xfrm>
                <a:custGeom>
                  <a:avLst/>
                  <a:gdLst>
                    <a:gd name="T0" fmla="*/ 349 w 682"/>
                    <a:gd name="T1" fmla="*/ 3 h 675"/>
                    <a:gd name="T2" fmla="*/ 334 w 682"/>
                    <a:gd name="T3" fmla="*/ 3 h 675"/>
                    <a:gd name="T4" fmla="*/ 8 w 682"/>
                    <a:gd name="T5" fmla="*/ 260 h 675"/>
                    <a:gd name="T6" fmla="*/ 0 w 682"/>
                    <a:gd name="T7" fmla="*/ 275 h 675"/>
                    <a:gd name="T8" fmla="*/ 0 w 682"/>
                    <a:gd name="T9" fmla="*/ 665 h 675"/>
                    <a:gd name="T10" fmla="*/ 10 w 682"/>
                    <a:gd name="T11" fmla="*/ 675 h 675"/>
                    <a:gd name="T12" fmla="*/ 246 w 682"/>
                    <a:gd name="T13" fmla="*/ 675 h 675"/>
                    <a:gd name="T14" fmla="*/ 246 w 682"/>
                    <a:gd name="T15" fmla="*/ 444 h 675"/>
                    <a:gd name="T16" fmla="*/ 255 w 682"/>
                    <a:gd name="T17" fmla="*/ 434 h 675"/>
                    <a:gd name="T18" fmla="*/ 428 w 682"/>
                    <a:gd name="T19" fmla="*/ 434 h 675"/>
                    <a:gd name="T20" fmla="*/ 437 w 682"/>
                    <a:gd name="T21" fmla="*/ 444 h 675"/>
                    <a:gd name="T22" fmla="*/ 437 w 682"/>
                    <a:gd name="T23" fmla="*/ 675 h 675"/>
                    <a:gd name="T24" fmla="*/ 673 w 682"/>
                    <a:gd name="T25" fmla="*/ 675 h 675"/>
                    <a:gd name="T26" fmla="*/ 682 w 682"/>
                    <a:gd name="T27" fmla="*/ 665 h 675"/>
                    <a:gd name="T28" fmla="*/ 682 w 682"/>
                    <a:gd name="T29" fmla="*/ 275 h 675"/>
                    <a:gd name="T30" fmla="*/ 675 w 682"/>
                    <a:gd name="T31" fmla="*/ 260 h 675"/>
                    <a:gd name="T32" fmla="*/ 349 w 682"/>
                    <a:gd name="T33"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75">
                      <a:moveTo>
                        <a:pt x="349" y="3"/>
                      </a:moveTo>
                      <a:cubicBezTo>
                        <a:pt x="345" y="0"/>
                        <a:pt x="338" y="0"/>
                        <a:pt x="334" y="3"/>
                      </a:cubicBezTo>
                      <a:lnTo>
                        <a:pt x="8" y="260"/>
                      </a:lnTo>
                      <a:cubicBezTo>
                        <a:pt x="4" y="263"/>
                        <a:pt x="0" y="270"/>
                        <a:pt x="0" y="275"/>
                      </a:cubicBezTo>
                      <a:lnTo>
                        <a:pt x="0" y="665"/>
                      </a:lnTo>
                      <a:cubicBezTo>
                        <a:pt x="0" y="670"/>
                        <a:pt x="5" y="675"/>
                        <a:pt x="10" y="675"/>
                      </a:cubicBezTo>
                      <a:lnTo>
                        <a:pt x="246" y="675"/>
                      </a:lnTo>
                      <a:lnTo>
                        <a:pt x="246" y="444"/>
                      </a:lnTo>
                      <a:cubicBezTo>
                        <a:pt x="246" y="438"/>
                        <a:pt x="250" y="434"/>
                        <a:pt x="255" y="434"/>
                      </a:cubicBezTo>
                      <a:lnTo>
                        <a:pt x="428" y="434"/>
                      </a:lnTo>
                      <a:cubicBezTo>
                        <a:pt x="433" y="434"/>
                        <a:pt x="437" y="438"/>
                        <a:pt x="437" y="444"/>
                      </a:cubicBezTo>
                      <a:lnTo>
                        <a:pt x="437" y="675"/>
                      </a:lnTo>
                      <a:lnTo>
                        <a:pt x="673" y="675"/>
                      </a:lnTo>
                      <a:cubicBezTo>
                        <a:pt x="678" y="675"/>
                        <a:pt x="682" y="670"/>
                        <a:pt x="682" y="665"/>
                      </a:cubicBezTo>
                      <a:lnTo>
                        <a:pt x="682" y="275"/>
                      </a:lnTo>
                      <a:cubicBezTo>
                        <a:pt x="682" y="270"/>
                        <a:pt x="679" y="263"/>
                        <a:pt x="675" y="260"/>
                      </a:cubicBezTo>
                      <a:lnTo>
                        <a:pt x="349" y="3"/>
                      </a:lnTo>
                    </a:path>
                  </a:pathLst>
                </a:custGeom>
                <a:solidFill>
                  <a:srgbClr val="F795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 name="Freeform 13">
                  <a:extLst>
                    <a:ext uri="{FF2B5EF4-FFF2-40B4-BE49-F238E27FC236}">
                      <a16:creationId xmlns:a16="http://schemas.microsoft.com/office/drawing/2014/main" id="{91B16A4E-70D4-4BCE-8078-7C1452A53859}"/>
                    </a:ext>
                  </a:extLst>
                </p:cNvPr>
                <p:cNvSpPr>
                  <a:spLocks/>
                </p:cNvSpPr>
                <p:nvPr/>
              </p:nvSpPr>
              <p:spPr bwMode="auto">
                <a:xfrm>
                  <a:off x="4928237" y="7672583"/>
                  <a:ext cx="396130" cy="184860"/>
                </a:xfrm>
                <a:custGeom>
                  <a:avLst/>
                  <a:gdLst>
                    <a:gd name="T0" fmla="*/ 935 w 939"/>
                    <a:gd name="T1" fmla="*/ 367 h 440"/>
                    <a:gd name="T2" fmla="*/ 738 w 939"/>
                    <a:gd name="T3" fmla="*/ 211 h 440"/>
                    <a:gd name="T4" fmla="*/ 738 w 939"/>
                    <a:gd name="T5" fmla="*/ 60 h 440"/>
                    <a:gd name="T6" fmla="*/ 729 w 939"/>
                    <a:gd name="T7" fmla="*/ 51 h 440"/>
                    <a:gd name="T8" fmla="*/ 654 w 939"/>
                    <a:gd name="T9" fmla="*/ 51 h 440"/>
                    <a:gd name="T10" fmla="*/ 645 w 939"/>
                    <a:gd name="T11" fmla="*/ 60 h 440"/>
                    <a:gd name="T12" fmla="*/ 645 w 939"/>
                    <a:gd name="T13" fmla="*/ 137 h 440"/>
                    <a:gd name="T14" fmla="*/ 477 w 939"/>
                    <a:gd name="T15" fmla="*/ 3 h 440"/>
                    <a:gd name="T16" fmla="*/ 462 w 939"/>
                    <a:gd name="T17" fmla="*/ 3 h 440"/>
                    <a:gd name="T18" fmla="*/ 4 w 939"/>
                    <a:gd name="T19" fmla="*/ 367 h 440"/>
                    <a:gd name="T20" fmla="*/ 3 w 939"/>
                    <a:gd name="T21" fmla="*/ 380 h 440"/>
                    <a:gd name="T22" fmla="*/ 46 w 939"/>
                    <a:gd name="T23" fmla="*/ 435 h 440"/>
                    <a:gd name="T24" fmla="*/ 60 w 939"/>
                    <a:gd name="T25" fmla="*/ 437 h 440"/>
                    <a:gd name="T26" fmla="*/ 462 w 939"/>
                    <a:gd name="T27" fmla="*/ 117 h 440"/>
                    <a:gd name="T28" fmla="*/ 477 w 939"/>
                    <a:gd name="T29" fmla="*/ 117 h 440"/>
                    <a:gd name="T30" fmla="*/ 879 w 939"/>
                    <a:gd name="T31" fmla="*/ 437 h 440"/>
                    <a:gd name="T32" fmla="*/ 892 w 939"/>
                    <a:gd name="T33" fmla="*/ 435 h 440"/>
                    <a:gd name="T34" fmla="*/ 936 w 939"/>
                    <a:gd name="T35" fmla="*/ 380 h 440"/>
                    <a:gd name="T36" fmla="*/ 935 w 939"/>
                    <a:gd name="T37" fmla="*/ 36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9" h="440">
                      <a:moveTo>
                        <a:pt x="935" y="367"/>
                      </a:moveTo>
                      <a:lnTo>
                        <a:pt x="738" y="211"/>
                      </a:lnTo>
                      <a:lnTo>
                        <a:pt x="738" y="60"/>
                      </a:lnTo>
                      <a:cubicBezTo>
                        <a:pt x="738" y="55"/>
                        <a:pt x="734" y="51"/>
                        <a:pt x="729" y="51"/>
                      </a:cubicBezTo>
                      <a:lnTo>
                        <a:pt x="654" y="51"/>
                      </a:lnTo>
                      <a:cubicBezTo>
                        <a:pt x="649" y="51"/>
                        <a:pt x="645" y="55"/>
                        <a:pt x="645" y="60"/>
                      </a:cubicBezTo>
                      <a:lnTo>
                        <a:pt x="645" y="137"/>
                      </a:lnTo>
                      <a:lnTo>
                        <a:pt x="477" y="3"/>
                      </a:lnTo>
                      <a:cubicBezTo>
                        <a:pt x="473" y="0"/>
                        <a:pt x="466" y="0"/>
                        <a:pt x="462" y="3"/>
                      </a:cubicBezTo>
                      <a:lnTo>
                        <a:pt x="4" y="367"/>
                      </a:lnTo>
                      <a:cubicBezTo>
                        <a:pt x="0" y="370"/>
                        <a:pt x="0" y="376"/>
                        <a:pt x="3" y="380"/>
                      </a:cubicBezTo>
                      <a:lnTo>
                        <a:pt x="46" y="435"/>
                      </a:lnTo>
                      <a:cubicBezTo>
                        <a:pt x="50" y="439"/>
                        <a:pt x="56" y="440"/>
                        <a:pt x="60" y="437"/>
                      </a:cubicBezTo>
                      <a:lnTo>
                        <a:pt x="462" y="117"/>
                      </a:lnTo>
                      <a:cubicBezTo>
                        <a:pt x="466" y="114"/>
                        <a:pt x="473" y="114"/>
                        <a:pt x="477" y="117"/>
                      </a:cubicBezTo>
                      <a:lnTo>
                        <a:pt x="879" y="437"/>
                      </a:lnTo>
                      <a:cubicBezTo>
                        <a:pt x="883" y="440"/>
                        <a:pt x="889" y="439"/>
                        <a:pt x="892" y="435"/>
                      </a:cubicBezTo>
                      <a:lnTo>
                        <a:pt x="936" y="380"/>
                      </a:lnTo>
                      <a:cubicBezTo>
                        <a:pt x="939" y="376"/>
                        <a:pt x="939" y="370"/>
                        <a:pt x="935" y="367"/>
                      </a:cubicBezTo>
                    </a:path>
                  </a:pathLst>
                </a:custGeom>
                <a:solidFill>
                  <a:srgbClr val="F7955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Flowchart: Process 45">
                  <a:extLst>
                    <a:ext uri="{FF2B5EF4-FFF2-40B4-BE49-F238E27FC236}">
                      <a16:creationId xmlns:a16="http://schemas.microsoft.com/office/drawing/2014/main" id="{C4035EAE-1A0E-447E-AE1F-9836B4561F13}"/>
                    </a:ext>
                  </a:extLst>
                </p:cNvPr>
                <p:cNvSpPr/>
                <p:nvPr/>
              </p:nvSpPr>
              <p:spPr bwMode="auto">
                <a:xfrm>
                  <a:off x="5050672" y="7809942"/>
                  <a:ext cx="45719" cy="46672"/>
                </a:xfrm>
                <a:prstGeom prst="flowChartProcess">
                  <a:avLst/>
                </a:prstGeom>
                <a:solidFill>
                  <a:schemeClr val="bg1"/>
                </a:solid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80168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charset="0"/>
                  </a:endParaRPr>
                </a:p>
              </p:txBody>
            </p:sp>
            <p:sp>
              <p:nvSpPr>
                <p:cNvPr id="47" name="Flowchart: Process 46">
                  <a:extLst>
                    <a:ext uri="{FF2B5EF4-FFF2-40B4-BE49-F238E27FC236}">
                      <a16:creationId xmlns:a16="http://schemas.microsoft.com/office/drawing/2014/main" id="{9EE27B2E-B1E1-4C2D-A9A5-E0B8F5454067}"/>
                    </a:ext>
                  </a:extLst>
                </p:cNvPr>
                <p:cNvSpPr/>
                <p:nvPr/>
              </p:nvSpPr>
              <p:spPr bwMode="auto">
                <a:xfrm>
                  <a:off x="5155407" y="7809942"/>
                  <a:ext cx="45719" cy="46672"/>
                </a:xfrm>
                <a:prstGeom prst="flowChartProcess">
                  <a:avLst/>
                </a:prstGeom>
                <a:solidFill>
                  <a:schemeClr val="bg1"/>
                </a:solid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80168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charset="0"/>
                  </a:endParaRPr>
                </a:p>
              </p:txBody>
            </p:sp>
          </p:grpSp>
          <p:sp>
            <p:nvSpPr>
              <p:cNvPr id="43" name="TextBox 42">
                <a:extLst>
                  <a:ext uri="{FF2B5EF4-FFF2-40B4-BE49-F238E27FC236}">
                    <a16:creationId xmlns:a16="http://schemas.microsoft.com/office/drawing/2014/main" id="{64F121D5-23D6-4A10-B7F4-FDCB736211B2}"/>
                  </a:ext>
                </a:extLst>
              </p:cNvPr>
              <p:cNvSpPr txBox="1"/>
              <p:nvPr/>
            </p:nvSpPr>
            <p:spPr>
              <a:xfrm>
                <a:off x="5714456" y="3719927"/>
                <a:ext cx="7025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7955B"/>
                    </a:solidFill>
                    <a:effectLst/>
                    <a:uLnTx/>
                    <a:uFillTx/>
                    <a:latin typeface="Arial" panose="020B0604020202020204" pitchFamily="34" charset="0"/>
                    <a:ea typeface="+mn-ea"/>
                    <a:cs typeface="Arial" panose="020B0604020202020204" pitchFamily="34" charset="0"/>
                  </a:rPr>
                  <a:t>Home</a:t>
                </a:r>
              </a:p>
            </p:txBody>
          </p:sp>
        </p:grpSp>
        <p:grpSp>
          <p:nvGrpSpPr>
            <p:cNvPr id="11" name="Group 10">
              <a:extLst>
                <a:ext uri="{FF2B5EF4-FFF2-40B4-BE49-F238E27FC236}">
                  <a16:creationId xmlns:a16="http://schemas.microsoft.com/office/drawing/2014/main" id="{F2FC068B-53DA-4CFB-B5B2-BE80D2956CAD}"/>
                </a:ext>
              </a:extLst>
            </p:cNvPr>
            <p:cNvGrpSpPr/>
            <p:nvPr/>
          </p:nvGrpSpPr>
          <p:grpSpPr>
            <a:xfrm>
              <a:off x="6692664" y="1514229"/>
              <a:ext cx="2062762" cy="2083601"/>
              <a:chOff x="8705853" y="3357897"/>
              <a:chExt cx="2062762" cy="2083601"/>
            </a:xfrm>
          </p:grpSpPr>
          <p:sp>
            <p:nvSpPr>
              <p:cNvPr id="36" name="Freeform 41">
                <a:extLst>
                  <a:ext uri="{FF2B5EF4-FFF2-40B4-BE49-F238E27FC236}">
                    <a16:creationId xmlns:a16="http://schemas.microsoft.com/office/drawing/2014/main" id="{6A2FE4CA-DD9F-4576-8D4E-C96BCAFF2B4C}"/>
                  </a:ext>
                </a:extLst>
              </p:cNvPr>
              <p:cNvSpPr>
                <a:spLocks noEditPoints="1"/>
              </p:cNvSpPr>
              <p:nvPr/>
            </p:nvSpPr>
            <p:spPr bwMode="auto">
              <a:xfrm>
                <a:off x="8705853" y="3357897"/>
                <a:ext cx="2062762" cy="2083601"/>
              </a:xfrm>
              <a:custGeom>
                <a:avLst/>
                <a:gdLst>
                  <a:gd name="T0" fmla="*/ 838 w 930"/>
                  <a:gd name="T1" fmla="*/ 498 h 940"/>
                  <a:gd name="T2" fmla="*/ 838 w 930"/>
                  <a:gd name="T3" fmla="*/ 441 h 940"/>
                  <a:gd name="T4" fmla="*/ 926 w 930"/>
                  <a:gd name="T5" fmla="*/ 367 h 940"/>
                  <a:gd name="T6" fmla="*/ 866 w 930"/>
                  <a:gd name="T7" fmla="*/ 262 h 940"/>
                  <a:gd name="T8" fmla="*/ 750 w 930"/>
                  <a:gd name="T9" fmla="*/ 228 h 940"/>
                  <a:gd name="T10" fmla="*/ 777 w 930"/>
                  <a:gd name="T11" fmla="*/ 116 h 940"/>
                  <a:gd name="T12" fmla="*/ 667 w 930"/>
                  <a:gd name="T13" fmla="*/ 66 h 940"/>
                  <a:gd name="T14" fmla="*/ 553 w 930"/>
                  <a:gd name="T15" fmla="*/ 106 h 940"/>
                  <a:gd name="T16" fmla="*/ 509 w 930"/>
                  <a:gd name="T17" fmla="*/ 0 h 940"/>
                  <a:gd name="T18" fmla="*/ 391 w 930"/>
                  <a:gd name="T19" fmla="*/ 24 h 940"/>
                  <a:gd name="T20" fmla="*/ 323 w 930"/>
                  <a:gd name="T21" fmla="*/ 124 h 940"/>
                  <a:gd name="T22" fmla="*/ 225 w 930"/>
                  <a:gd name="T23" fmla="*/ 63 h 940"/>
                  <a:gd name="T24" fmla="*/ 143 w 930"/>
                  <a:gd name="T25" fmla="*/ 153 h 940"/>
                  <a:gd name="T26" fmla="*/ 146 w 930"/>
                  <a:gd name="T27" fmla="*/ 273 h 940"/>
                  <a:gd name="T28" fmla="*/ 32 w 930"/>
                  <a:gd name="T29" fmla="*/ 282 h 940"/>
                  <a:gd name="T30" fmla="*/ 19 w 930"/>
                  <a:gd name="T31" fmla="*/ 402 h 940"/>
                  <a:gd name="T32" fmla="*/ 91 w 930"/>
                  <a:gd name="T33" fmla="*/ 470 h 940"/>
                  <a:gd name="T34" fmla="*/ 19 w 930"/>
                  <a:gd name="T35" fmla="*/ 537 h 940"/>
                  <a:gd name="T36" fmla="*/ 32 w 930"/>
                  <a:gd name="T37" fmla="*/ 657 h 940"/>
                  <a:gd name="T38" fmla="*/ 146 w 930"/>
                  <a:gd name="T39" fmla="*/ 666 h 940"/>
                  <a:gd name="T40" fmla="*/ 143 w 930"/>
                  <a:gd name="T41" fmla="*/ 786 h 940"/>
                  <a:gd name="T42" fmla="*/ 225 w 930"/>
                  <a:gd name="T43" fmla="*/ 876 h 940"/>
                  <a:gd name="T44" fmla="*/ 323 w 930"/>
                  <a:gd name="T45" fmla="*/ 816 h 940"/>
                  <a:gd name="T46" fmla="*/ 391 w 930"/>
                  <a:gd name="T47" fmla="*/ 915 h 940"/>
                  <a:gd name="T48" fmla="*/ 509 w 930"/>
                  <a:gd name="T49" fmla="*/ 940 h 940"/>
                  <a:gd name="T50" fmla="*/ 553 w 930"/>
                  <a:gd name="T51" fmla="*/ 833 h 940"/>
                  <a:gd name="T52" fmla="*/ 667 w 930"/>
                  <a:gd name="T53" fmla="*/ 873 h 940"/>
                  <a:gd name="T54" fmla="*/ 777 w 930"/>
                  <a:gd name="T55" fmla="*/ 824 h 940"/>
                  <a:gd name="T56" fmla="*/ 750 w 930"/>
                  <a:gd name="T57" fmla="*/ 712 h 940"/>
                  <a:gd name="T58" fmla="*/ 866 w 930"/>
                  <a:gd name="T59" fmla="*/ 677 h 940"/>
                  <a:gd name="T60" fmla="*/ 926 w 930"/>
                  <a:gd name="T61" fmla="*/ 573 h 940"/>
                  <a:gd name="T62" fmla="*/ 465 w 930"/>
                  <a:gd name="T63" fmla="*/ 758 h 940"/>
                  <a:gd name="T64" fmla="*/ 465 w 930"/>
                  <a:gd name="T65" fmla="*/ 181 h 940"/>
                  <a:gd name="T66" fmla="*/ 465 w 930"/>
                  <a:gd name="T67" fmla="*/ 75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0" h="940">
                    <a:moveTo>
                      <a:pt x="911" y="537"/>
                    </a:moveTo>
                    <a:lnTo>
                      <a:pt x="838" y="498"/>
                    </a:lnTo>
                    <a:cubicBezTo>
                      <a:pt x="839" y="489"/>
                      <a:pt x="839" y="479"/>
                      <a:pt x="839" y="470"/>
                    </a:cubicBezTo>
                    <a:cubicBezTo>
                      <a:pt x="839" y="460"/>
                      <a:pt x="839" y="451"/>
                      <a:pt x="838" y="441"/>
                    </a:cubicBezTo>
                    <a:lnTo>
                      <a:pt x="911" y="402"/>
                    </a:lnTo>
                    <a:cubicBezTo>
                      <a:pt x="923" y="396"/>
                      <a:pt x="930" y="380"/>
                      <a:pt x="926" y="367"/>
                    </a:cubicBezTo>
                    <a:lnTo>
                      <a:pt x="898" y="282"/>
                    </a:lnTo>
                    <a:cubicBezTo>
                      <a:pt x="894" y="269"/>
                      <a:pt x="879" y="260"/>
                      <a:pt x="866" y="262"/>
                    </a:cubicBezTo>
                    <a:lnTo>
                      <a:pt x="783" y="273"/>
                    </a:lnTo>
                    <a:cubicBezTo>
                      <a:pt x="773" y="257"/>
                      <a:pt x="762" y="242"/>
                      <a:pt x="750" y="228"/>
                    </a:cubicBezTo>
                    <a:lnTo>
                      <a:pt x="786" y="153"/>
                    </a:lnTo>
                    <a:cubicBezTo>
                      <a:pt x="792" y="140"/>
                      <a:pt x="788" y="124"/>
                      <a:pt x="777" y="116"/>
                    </a:cubicBezTo>
                    <a:lnTo>
                      <a:pt x="705" y="63"/>
                    </a:lnTo>
                    <a:cubicBezTo>
                      <a:pt x="694" y="55"/>
                      <a:pt x="677" y="56"/>
                      <a:pt x="667" y="66"/>
                    </a:cubicBezTo>
                    <a:lnTo>
                      <a:pt x="607" y="124"/>
                    </a:lnTo>
                    <a:cubicBezTo>
                      <a:pt x="590" y="116"/>
                      <a:pt x="572" y="111"/>
                      <a:pt x="553" y="106"/>
                    </a:cubicBezTo>
                    <a:lnTo>
                      <a:pt x="539" y="24"/>
                    </a:lnTo>
                    <a:cubicBezTo>
                      <a:pt x="536" y="11"/>
                      <a:pt x="523" y="0"/>
                      <a:pt x="509" y="0"/>
                    </a:cubicBezTo>
                    <a:lnTo>
                      <a:pt x="420" y="0"/>
                    </a:lnTo>
                    <a:cubicBezTo>
                      <a:pt x="407" y="0"/>
                      <a:pt x="393" y="11"/>
                      <a:pt x="391" y="24"/>
                    </a:cubicBezTo>
                    <a:lnTo>
                      <a:pt x="377" y="106"/>
                    </a:lnTo>
                    <a:cubicBezTo>
                      <a:pt x="358" y="111"/>
                      <a:pt x="340" y="116"/>
                      <a:pt x="323" y="124"/>
                    </a:cubicBezTo>
                    <a:lnTo>
                      <a:pt x="263" y="66"/>
                    </a:lnTo>
                    <a:cubicBezTo>
                      <a:pt x="253" y="56"/>
                      <a:pt x="236" y="55"/>
                      <a:pt x="225" y="63"/>
                    </a:cubicBezTo>
                    <a:lnTo>
                      <a:pt x="153" y="116"/>
                    </a:lnTo>
                    <a:cubicBezTo>
                      <a:pt x="142" y="124"/>
                      <a:pt x="137" y="140"/>
                      <a:pt x="143" y="153"/>
                    </a:cubicBezTo>
                    <a:lnTo>
                      <a:pt x="180" y="227"/>
                    </a:lnTo>
                    <a:cubicBezTo>
                      <a:pt x="168" y="242"/>
                      <a:pt x="156" y="257"/>
                      <a:pt x="146" y="273"/>
                    </a:cubicBezTo>
                    <a:lnTo>
                      <a:pt x="64" y="262"/>
                    </a:lnTo>
                    <a:cubicBezTo>
                      <a:pt x="51" y="260"/>
                      <a:pt x="36" y="269"/>
                      <a:pt x="32" y="282"/>
                    </a:cubicBezTo>
                    <a:lnTo>
                      <a:pt x="4" y="367"/>
                    </a:lnTo>
                    <a:cubicBezTo>
                      <a:pt x="0" y="380"/>
                      <a:pt x="6" y="396"/>
                      <a:pt x="19" y="402"/>
                    </a:cubicBezTo>
                    <a:lnTo>
                      <a:pt x="92" y="441"/>
                    </a:lnTo>
                    <a:cubicBezTo>
                      <a:pt x="91" y="451"/>
                      <a:pt x="91" y="460"/>
                      <a:pt x="91" y="470"/>
                    </a:cubicBezTo>
                    <a:cubicBezTo>
                      <a:pt x="91" y="479"/>
                      <a:pt x="91" y="489"/>
                      <a:pt x="92" y="498"/>
                    </a:cubicBezTo>
                    <a:lnTo>
                      <a:pt x="19" y="537"/>
                    </a:lnTo>
                    <a:cubicBezTo>
                      <a:pt x="6" y="543"/>
                      <a:pt x="0" y="559"/>
                      <a:pt x="4" y="573"/>
                    </a:cubicBezTo>
                    <a:lnTo>
                      <a:pt x="32" y="657"/>
                    </a:lnTo>
                    <a:cubicBezTo>
                      <a:pt x="36" y="670"/>
                      <a:pt x="51" y="679"/>
                      <a:pt x="64" y="677"/>
                    </a:cubicBezTo>
                    <a:lnTo>
                      <a:pt x="146" y="666"/>
                    </a:lnTo>
                    <a:cubicBezTo>
                      <a:pt x="156" y="682"/>
                      <a:pt x="168" y="697"/>
                      <a:pt x="180" y="712"/>
                    </a:cubicBezTo>
                    <a:lnTo>
                      <a:pt x="143" y="786"/>
                    </a:lnTo>
                    <a:cubicBezTo>
                      <a:pt x="137" y="799"/>
                      <a:pt x="142" y="816"/>
                      <a:pt x="153" y="824"/>
                    </a:cubicBezTo>
                    <a:lnTo>
                      <a:pt x="225" y="876"/>
                    </a:lnTo>
                    <a:cubicBezTo>
                      <a:pt x="236" y="884"/>
                      <a:pt x="253" y="883"/>
                      <a:pt x="263" y="873"/>
                    </a:cubicBezTo>
                    <a:lnTo>
                      <a:pt x="323" y="816"/>
                    </a:lnTo>
                    <a:cubicBezTo>
                      <a:pt x="340" y="823"/>
                      <a:pt x="358" y="829"/>
                      <a:pt x="377" y="833"/>
                    </a:cubicBezTo>
                    <a:lnTo>
                      <a:pt x="391" y="915"/>
                    </a:lnTo>
                    <a:cubicBezTo>
                      <a:pt x="393" y="928"/>
                      <a:pt x="407" y="940"/>
                      <a:pt x="420" y="940"/>
                    </a:cubicBezTo>
                    <a:lnTo>
                      <a:pt x="509" y="940"/>
                    </a:lnTo>
                    <a:cubicBezTo>
                      <a:pt x="523" y="940"/>
                      <a:pt x="536" y="928"/>
                      <a:pt x="539" y="915"/>
                    </a:cubicBezTo>
                    <a:lnTo>
                      <a:pt x="553" y="833"/>
                    </a:lnTo>
                    <a:cubicBezTo>
                      <a:pt x="572" y="829"/>
                      <a:pt x="590" y="823"/>
                      <a:pt x="607" y="816"/>
                    </a:cubicBezTo>
                    <a:lnTo>
                      <a:pt x="667" y="873"/>
                    </a:lnTo>
                    <a:cubicBezTo>
                      <a:pt x="677" y="883"/>
                      <a:pt x="694" y="884"/>
                      <a:pt x="705" y="876"/>
                    </a:cubicBezTo>
                    <a:lnTo>
                      <a:pt x="777" y="824"/>
                    </a:lnTo>
                    <a:cubicBezTo>
                      <a:pt x="788" y="816"/>
                      <a:pt x="792" y="799"/>
                      <a:pt x="786" y="786"/>
                    </a:cubicBezTo>
                    <a:lnTo>
                      <a:pt x="750" y="712"/>
                    </a:lnTo>
                    <a:cubicBezTo>
                      <a:pt x="762" y="697"/>
                      <a:pt x="773" y="682"/>
                      <a:pt x="783" y="666"/>
                    </a:cubicBezTo>
                    <a:lnTo>
                      <a:pt x="866" y="677"/>
                    </a:lnTo>
                    <a:cubicBezTo>
                      <a:pt x="879" y="679"/>
                      <a:pt x="894" y="670"/>
                      <a:pt x="898" y="657"/>
                    </a:cubicBezTo>
                    <a:lnTo>
                      <a:pt x="926" y="573"/>
                    </a:lnTo>
                    <a:cubicBezTo>
                      <a:pt x="930" y="559"/>
                      <a:pt x="923" y="543"/>
                      <a:pt x="911" y="537"/>
                    </a:cubicBezTo>
                    <a:close/>
                    <a:moveTo>
                      <a:pt x="465" y="758"/>
                    </a:moveTo>
                    <a:cubicBezTo>
                      <a:pt x="305" y="758"/>
                      <a:pt x="176" y="629"/>
                      <a:pt x="176" y="470"/>
                    </a:cubicBezTo>
                    <a:cubicBezTo>
                      <a:pt x="176" y="310"/>
                      <a:pt x="305" y="181"/>
                      <a:pt x="465" y="181"/>
                    </a:cubicBezTo>
                    <a:cubicBezTo>
                      <a:pt x="624" y="181"/>
                      <a:pt x="753" y="310"/>
                      <a:pt x="753" y="470"/>
                    </a:cubicBezTo>
                    <a:cubicBezTo>
                      <a:pt x="753" y="629"/>
                      <a:pt x="624" y="758"/>
                      <a:pt x="465" y="758"/>
                    </a:cubicBezTo>
                    <a:close/>
                  </a:path>
                </a:pathLst>
              </a:custGeom>
              <a:solidFill>
                <a:srgbClr val="0083B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7" name="Group 36">
                <a:extLst>
                  <a:ext uri="{FF2B5EF4-FFF2-40B4-BE49-F238E27FC236}">
                    <a16:creationId xmlns:a16="http://schemas.microsoft.com/office/drawing/2014/main" id="{AC7B5FBB-6508-4712-8DD8-58D18C823221}"/>
                  </a:ext>
                </a:extLst>
              </p:cNvPr>
              <p:cNvGrpSpPr>
                <a:grpSpLocks noChangeAspect="1"/>
              </p:cNvGrpSpPr>
              <p:nvPr/>
            </p:nvGrpSpPr>
            <p:grpSpPr>
              <a:xfrm>
                <a:off x="9367831" y="3900211"/>
                <a:ext cx="735816" cy="644938"/>
                <a:chOff x="5481638" y="2760663"/>
                <a:chExt cx="398463" cy="349250"/>
              </a:xfrm>
              <a:solidFill>
                <a:srgbClr val="0083BE"/>
              </a:solidFill>
            </p:grpSpPr>
            <p:sp>
              <p:nvSpPr>
                <p:cNvPr id="39" name="Freeform 63">
                  <a:extLst>
                    <a:ext uri="{FF2B5EF4-FFF2-40B4-BE49-F238E27FC236}">
                      <a16:creationId xmlns:a16="http://schemas.microsoft.com/office/drawing/2014/main" id="{8FBF0931-ABC7-4A90-9431-85FC7A0845A0}"/>
                    </a:ext>
                  </a:extLst>
                </p:cNvPr>
                <p:cNvSpPr>
                  <a:spLocks noEditPoints="1"/>
                </p:cNvSpPr>
                <p:nvPr/>
              </p:nvSpPr>
              <p:spPr bwMode="auto">
                <a:xfrm>
                  <a:off x="5481638" y="2760663"/>
                  <a:ext cx="398463" cy="349250"/>
                </a:xfrm>
                <a:custGeom>
                  <a:avLst/>
                  <a:gdLst>
                    <a:gd name="T0" fmla="*/ 833 w 1666"/>
                    <a:gd name="T1" fmla="*/ 0 h 1468"/>
                    <a:gd name="T2" fmla="*/ 0 w 1666"/>
                    <a:gd name="T3" fmla="*/ 621 h 1468"/>
                    <a:gd name="T4" fmla="*/ 197 w 1666"/>
                    <a:gd name="T5" fmla="*/ 621 h 1468"/>
                    <a:gd name="T6" fmla="*/ 197 w 1666"/>
                    <a:gd name="T7" fmla="*/ 1468 h 1468"/>
                    <a:gd name="T8" fmla="*/ 710 w 1666"/>
                    <a:gd name="T9" fmla="*/ 1468 h 1468"/>
                    <a:gd name="T10" fmla="*/ 710 w 1666"/>
                    <a:gd name="T11" fmla="*/ 1099 h 1468"/>
                    <a:gd name="T12" fmla="*/ 956 w 1666"/>
                    <a:gd name="T13" fmla="*/ 1099 h 1468"/>
                    <a:gd name="T14" fmla="*/ 956 w 1666"/>
                    <a:gd name="T15" fmla="*/ 1468 h 1468"/>
                    <a:gd name="T16" fmla="*/ 1469 w 1666"/>
                    <a:gd name="T17" fmla="*/ 1468 h 1468"/>
                    <a:gd name="T18" fmla="*/ 1469 w 1666"/>
                    <a:gd name="T19" fmla="*/ 621 h 1468"/>
                    <a:gd name="T20" fmla="*/ 1666 w 1666"/>
                    <a:gd name="T21" fmla="*/ 621 h 1468"/>
                    <a:gd name="T22" fmla="*/ 833 w 1666"/>
                    <a:gd name="T23" fmla="*/ 0 h 1468"/>
                    <a:gd name="T24" fmla="*/ 603 w 1666"/>
                    <a:gd name="T25" fmla="*/ 1345 h 1468"/>
                    <a:gd name="T26" fmla="*/ 356 w 1666"/>
                    <a:gd name="T27" fmla="*/ 1345 h 1468"/>
                    <a:gd name="T28" fmla="*/ 356 w 1666"/>
                    <a:gd name="T29" fmla="*/ 1099 h 1468"/>
                    <a:gd name="T30" fmla="*/ 603 w 1666"/>
                    <a:gd name="T31" fmla="*/ 1099 h 1468"/>
                    <a:gd name="T32" fmla="*/ 603 w 1666"/>
                    <a:gd name="T33" fmla="*/ 1345 h 1468"/>
                    <a:gd name="T34" fmla="*/ 603 w 1666"/>
                    <a:gd name="T35" fmla="*/ 991 h 1468"/>
                    <a:gd name="T36" fmla="*/ 356 w 1666"/>
                    <a:gd name="T37" fmla="*/ 991 h 1468"/>
                    <a:gd name="T38" fmla="*/ 356 w 1666"/>
                    <a:gd name="T39" fmla="*/ 745 h 1468"/>
                    <a:gd name="T40" fmla="*/ 603 w 1666"/>
                    <a:gd name="T41" fmla="*/ 745 h 1468"/>
                    <a:gd name="T42" fmla="*/ 603 w 1666"/>
                    <a:gd name="T43" fmla="*/ 991 h 1468"/>
                    <a:gd name="T44" fmla="*/ 956 w 1666"/>
                    <a:gd name="T45" fmla="*/ 991 h 1468"/>
                    <a:gd name="T46" fmla="*/ 710 w 1666"/>
                    <a:gd name="T47" fmla="*/ 991 h 1468"/>
                    <a:gd name="T48" fmla="*/ 710 w 1666"/>
                    <a:gd name="T49" fmla="*/ 745 h 1468"/>
                    <a:gd name="T50" fmla="*/ 956 w 1666"/>
                    <a:gd name="T51" fmla="*/ 745 h 1468"/>
                    <a:gd name="T52" fmla="*/ 956 w 1666"/>
                    <a:gd name="T53" fmla="*/ 991 h 1468"/>
                    <a:gd name="T54" fmla="*/ 1310 w 1666"/>
                    <a:gd name="T55" fmla="*/ 1345 h 1468"/>
                    <a:gd name="T56" fmla="*/ 1064 w 1666"/>
                    <a:gd name="T57" fmla="*/ 1345 h 1468"/>
                    <a:gd name="T58" fmla="*/ 1064 w 1666"/>
                    <a:gd name="T59" fmla="*/ 1099 h 1468"/>
                    <a:gd name="T60" fmla="*/ 1310 w 1666"/>
                    <a:gd name="T61" fmla="*/ 1099 h 1468"/>
                    <a:gd name="T62" fmla="*/ 1310 w 1666"/>
                    <a:gd name="T63" fmla="*/ 1345 h 1468"/>
                    <a:gd name="T64" fmla="*/ 1310 w 1666"/>
                    <a:gd name="T65" fmla="*/ 991 h 1468"/>
                    <a:gd name="T66" fmla="*/ 1064 w 1666"/>
                    <a:gd name="T67" fmla="*/ 991 h 1468"/>
                    <a:gd name="T68" fmla="*/ 1064 w 1666"/>
                    <a:gd name="T69" fmla="*/ 745 h 1468"/>
                    <a:gd name="T70" fmla="*/ 1310 w 1666"/>
                    <a:gd name="T71" fmla="*/ 745 h 1468"/>
                    <a:gd name="T72" fmla="*/ 1310 w 1666"/>
                    <a:gd name="T73" fmla="*/ 991 h 1468"/>
                    <a:gd name="T74" fmla="*/ 833 w 1666"/>
                    <a:gd name="T75" fmla="*/ 155 h 1468"/>
                    <a:gd name="T76" fmla="*/ 1039 w 1666"/>
                    <a:gd name="T77" fmla="*/ 361 h 1468"/>
                    <a:gd name="T78" fmla="*/ 833 w 1666"/>
                    <a:gd name="T79" fmla="*/ 566 h 1468"/>
                    <a:gd name="T80" fmla="*/ 627 w 1666"/>
                    <a:gd name="T81" fmla="*/ 361 h 1468"/>
                    <a:gd name="T82" fmla="*/ 833 w 1666"/>
                    <a:gd name="T83" fmla="*/ 155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6" h="1468">
                      <a:moveTo>
                        <a:pt x="833" y="0"/>
                      </a:moveTo>
                      <a:lnTo>
                        <a:pt x="0" y="621"/>
                      </a:lnTo>
                      <a:lnTo>
                        <a:pt x="197" y="621"/>
                      </a:lnTo>
                      <a:lnTo>
                        <a:pt x="197" y="1468"/>
                      </a:lnTo>
                      <a:lnTo>
                        <a:pt x="710" y="1468"/>
                      </a:lnTo>
                      <a:lnTo>
                        <a:pt x="710" y="1099"/>
                      </a:lnTo>
                      <a:lnTo>
                        <a:pt x="956" y="1099"/>
                      </a:lnTo>
                      <a:lnTo>
                        <a:pt x="956" y="1468"/>
                      </a:lnTo>
                      <a:lnTo>
                        <a:pt x="1469" y="1468"/>
                      </a:lnTo>
                      <a:lnTo>
                        <a:pt x="1469" y="621"/>
                      </a:lnTo>
                      <a:lnTo>
                        <a:pt x="1666" y="621"/>
                      </a:lnTo>
                      <a:lnTo>
                        <a:pt x="833" y="0"/>
                      </a:lnTo>
                      <a:close/>
                      <a:moveTo>
                        <a:pt x="603" y="1345"/>
                      </a:moveTo>
                      <a:lnTo>
                        <a:pt x="356" y="1345"/>
                      </a:lnTo>
                      <a:lnTo>
                        <a:pt x="356" y="1099"/>
                      </a:lnTo>
                      <a:lnTo>
                        <a:pt x="603" y="1099"/>
                      </a:lnTo>
                      <a:lnTo>
                        <a:pt x="603" y="1345"/>
                      </a:lnTo>
                      <a:close/>
                      <a:moveTo>
                        <a:pt x="603" y="991"/>
                      </a:moveTo>
                      <a:lnTo>
                        <a:pt x="356" y="991"/>
                      </a:lnTo>
                      <a:lnTo>
                        <a:pt x="356" y="745"/>
                      </a:lnTo>
                      <a:lnTo>
                        <a:pt x="603" y="745"/>
                      </a:lnTo>
                      <a:lnTo>
                        <a:pt x="603" y="991"/>
                      </a:lnTo>
                      <a:close/>
                      <a:moveTo>
                        <a:pt x="956" y="991"/>
                      </a:moveTo>
                      <a:lnTo>
                        <a:pt x="710" y="991"/>
                      </a:lnTo>
                      <a:lnTo>
                        <a:pt x="710" y="745"/>
                      </a:lnTo>
                      <a:lnTo>
                        <a:pt x="956" y="745"/>
                      </a:lnTo>
                      <a:lnTo>
                        <a:pt x="956" y="991"/>
                      </a:lnTo>
                      <a:close/>
                      <a:moveTo>
                        <a:pt x="1310" y="1345"/>
                      </a:moveTo>
                      <a:lnTo>
                        <a:pt x="1064" y="1345"/>
                      </a:lnTo>
                      <a:lnTo>
                        <a:pt x="1064" y="1099"/>
                      </a:lnTo>
                      <a:lnTo>
                        <a:pt x="1310" y="1099"/>
                      </a:lnTo>
                      <a:lnTo>
                        <a:pt x="1310" y="1345"/>
                      </a:lnTo>
                      <a:close/>
                      <a:moveTo>
                        <a:pt x="1310" y="991"/>
                      </a:moveTo>
                      <a:lnTo>
                        <a:pt x="1064" y="991"/>
                      </a:lnTo>
                      <a:lnTo>
                        <a:pt x="1064" y="745"/>
                      </a:lnTo>
                      <a:lnTo>
                        <a:pt x="1310" y="745"/>
                      </a:lnTo>
                      <a:lnTo>
                        <a:pt x="1310" y="991"/>
                      </a:lnTo>
                      <a:close/>
                      <a:moveTo>
                        <a:pt x="833" y="155"/>
                      </a:moveTo>
                      <a:cubicBezTo>
                        <a:pt x="947" y="155"/>
                        <a:pt x="1039" y="247"/>
                        <a:pt x="1039" y="361"/>
                      </a:cubicBezTo>
                      <a:cubicBezTo>
                        <a:pt x="1039" y="474"/>
                        <a:pt x="947" y="566"/>
                        <a:pt x="833" y="566"/>
                      </a:cubicBezTo>
                      <a:cubicBezTo>
                        <a:pt x="720" y="566"/>
                        <a:pt x="627" y="474"/>
                        <a:pt x="627" y="361"/>
                      </a:cubicBezTo>
                      <a:cubicBezTo>
                        <a:pt x="627" y="247"/>
                        <a:pt x="720" y="155"/>
                        <a:pt x="833"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 name="Freeform 64">
                  <a:extLst>
                    <a:ext uri="{FF2B5EF4-FFF2-40B4-BE49-F238E27FC236}">
                      <a16:creationId xmlns:a16="http://schemas.microsoft.com/office/drawing/2014/main" id="{8B46F34B-6D05-4777-9A1C-39B1D484D6BD}"/>
                    </a:ext>
                  </a:extLst>
                </p:cNvPr>
                <p:cNvSpPr>
                  <a:spLocks/>
                </p:cNvSpPr>
                <p:nvPr/>
              </p:nvSpPr>
              <p:spPr bwMode="auto">
                <a:xfrm>
                  <a:off x="5646738" y="2811463"/>
                  <a:ext cx="69850" cy="68263"/>
                </a:xfrm>
                <a:custGeom>
                  <a:avLst/>
                  <a:gdLst>
                    <a:gd name="T0" fmla="*/ 15 w 44"/>
                    <a:gd name="T1" fmla="*/ 43 h 43"/>
                    <a:gd name="T2" fmla="*/ 29 w 44"/>
                    <a:gd name="T3" fmla="*/ 43 h 43"/>
                    <a:gd name="T4" fmla="*/ 29 w 44"/>
                    <a:gd name="T5" fmla="*/ 29 h 43"/>
                    <a:gd name="T6" fmla="*/ 44 w 44"/>
                    <a:gd name="T7" fmla="*/ 29 h 43"/>
                    <a:gd name="T8" fmla="*/ 44 w 44"/>
                    <a:gd name="T9" fmla="*/ 15 h 43"/>
                    <a:gd name="T10" fmla="*/ 29 w 44"/>
                    <a:gd name="T11" fmla="*/ 15 h 43"/>
                    <a:gd name="T12" fmla="*/ 29 w 44"/>
                    <a:gd name="T13" fmla="*/ 0 h 43"/>
                    <a:gd name="T14" fmla="*/ 15 w 44"/>
                    <a:gd name="T15" fmla="*/ 0 h 43"/>
                    <a:gd name="T16" fmla="*/ 15 w 44"/>
                    <a:gd name="T17" fmla="*/ 15 h 43"/>
                    <a:gd name="T18" fmla="*/ 0 w 44"/>
                    <a:gd name="T19" fmla="*/ 15 h 43"/>
                    <a:gd name="T20" fmla="*/ 0 w 44"/>
                    <a:gd name="T21" fmla="*/ 29 h 43"/>
                    <a:gd name="T22" fmla="*/ 15 w 44"/>
                    <a:gd name="T23" fmla="*/ 29 h 43"/>
                    <a:gd name="T24" fmla="*/ 15 w 44"/>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3">
                      <a:moveTo>
                        <a:pt x="15" y="43"/>
                      </a:moveTo>
                      <a:lnTo>
                        <a:pt x="29" y="43"/>
                      </a:lnTo>
                      <a:lnTo>
                        <a:pt x="29" y="29"/>
                      </a:lnTo>
                      <a:lnTo>
                        <a:pt x="44" y="29"/>
                      </a:lnTo>
                      <a:lnTo>
                        <a:pt x="44" y="15"/>
                      </a:lnTo>
                      <a:lnTo>
                        <a:pt x="29" y="15"/>
                      </a:lnTo>
                      <a:lnTo>
                        <a:pt x="29" y="0"/>
                      </a:lnTo>
                      <a:lnTo>
                        <a:pt x="15" y="0"/>
                      </a:lnTo>
                      <a:lnTo>
                        <a:pt x="15" y="15"/>
                      </a:lnTo>
                      <a:lnTo>
                        <a:pt x="0" y="15"/>
                      </a:lnTo>
                      <a:lnTo>
                        <a:pt x="0" y="29"/>
                      </a:lnTo>
                      <a:lnTo>
                        <a:pt x="15" y="29"/>
                      </a:lnTo>
                      <a:lnTo>
                        <a:pt x="15"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8" name="TextBox 37">
                <a:extLst>
                  <a:ext uri="{FF2B5EF4-FFF2-40B4-BE49-F238E27FC236}">
                    <a16:creationId xmlns:a16="http://schemas.microsoft.com/office/drawing/2014/main" id="{FA31CF40-6486-4687-A66F-7AAF27F727BA}"/>
                  </a:ext>
                </a:extLst>
              </p:cNvPr>
              <p:cNvSpPr txBox="1"/>
              <p:nvPr/>
            </p:nvSpPr>
            <p:spPr>
              <a:xfrm>
                <a:off x="9274032" y="4545149"/>
                <a:ext cx="10139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83BE"/>
                    </a:solidFill>
                    <a:effectLst/>
                    <a:uLnTx/>
                    <a:uFillTx/>
                    <a:latin typeface="Arial" panose="020B0604020202020204" pitchFamily="34" charset="0"/>
                    <a:ea typeface="+mn-ea"/>
                    <a:cs typeface="Arial" panose="020B0604020202020204" pitchFamily="34" charset="0"/>
                  </a:rPr>
                  <a:t>Facilities</a:t>
                </a:r>
              </a:p>
            </p:txBody>
          </p:sp>
        </p:grpSp>
        <p:sp>
          <p:nvSpPr>
            <p:cNvPr id="12" name="Arrow: Circular 11">
              <a:extLst>
                <a:ext uri="{FF2B5EF4-FFF2-40B4-BE49-F238E27FC236}">
                  <a16:creationId xmlns:a16="http://schemas.microsoft.com/office/drawing/2014/main" id="{A6344E65-8695-44FA-A867-4580029B9FF6}"/>
                </a:ext>
              </a:extLst>
            </p:cNvPr>
            <p:cNvSpPr/>
            <p:nvPr/>
          </p:nvSpPr>
          <p:spPr>
            <a:xfrm>
              <a:off x="2874094" y="463693"/>
              <a:ext cx="4013027" cy="3926224"/>
            </a:xfrm>
            <a:prstGeom prst="circularArrow">
              <a:avLst>
                <a:gd name="adj1" fmla="val 10949"/>
                <a:gd name="adj2" fmla="val 929724"/>
                <a:gd name="adj3" fmla="val 20551143"/>
                <a:gd name="adj4" fmla="val 11164005"/>
                <a:gd name="adj5" fmla="val 11704"/>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5CFD1914-D84B-421F-A80D-4A95286B3D40}"/>
                </a:ext>
              </a:extLst>
            </p:cNvPr>
            <p:cNvSpPr txBox="1"/>
            <p:nvPr/>
          </p:nvSpPr>
          <p:spPr>
            <a:xfrm>
              <a:off x="4327267" y="790101"/>
              <a:ext cx="11066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SERVICES</a:t>
              </a:r>
            </a:p>
          </p:txBody>
        </p:sp>
        <p:sp>
          <p:nvSpPr>
            <p:cNvPr id="14" name="Rectangle 13">
              <a:extLst>
                <a:ext uri="{FF2B5EF4-FFF2-40B4-BE49-F238E27FC236}">
                  <a16:creationId xmlns:a16="http://schemas.microsoft.com/office/drawing/2014/main" id="{5894A752-6C21-46EF-B3B3-E3CBE61960BC}"/>
                </a:ext>
              </a:extLst>
            </p:cNvPr>
            <p:cNvSpPr/>
            <p:nvPr/>
          </p:nvSpPr>
          <p:spPr>
            <a:xfrm>
              <a:off x="9069120" y="1570604"/>
              <a:ext cx="2269602" cy="1824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83BE"/>
                  </a:solidFill>
                  <a:effectLst/>
                  <a:uLnTx/>
                  <a:uFillTx/>
                  <a:latin typeface="Arial" panose="020B0604020202020204" pitchFamily="34" charset="0"/>
                  <a:ea typeface="+mn-ea"/>
                  <a:cs typeface="Arial" panose="020B0604020202020204" pitchFamily="34" charset="0"/>
                </a:rPr>
                <a:t>Local Clinic / Infusion 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83BE"/>
                  </a:solidFill>
                  <a:effectLst/>
                  <a:uLnTx/>
                  <a:uFillTx/>
                  <a:latin typeface="Arial" panose="020B0604020202020204" pitchFamily="34" charset="0"/>
                  <a:ea typeface="+mn-ea"/>
                  <a:cs typeface="Arial" panose="020B0604020202020204" pitchFamily="34" charset="0"/>
                </a:rPr>
                <a:t>(may or may not have)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83BE"/>
                  </a:solidFill>
                  <a:effectLst/>
                  <a:uLnTx/>
                  <a:uFillTx/>
                  <a:latin typeface="Arial" panose="020B0604020202020204" pitchFamily="34" charset="0"/>
                  <a:ea typeface="+mn-ea"/>
                  <a:cs typeface="Arial" panose="020B0604020202020204" pitchFamily="34" charset="0"/>
                </a:rPr>
                <a:t>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83BE"/>
                  </a:solidFill>
                  <a:effectLst/>
                  <a:uLnTx/>
                  <a:uFillTx/>
                  <a:latin typeface="Arial" panose="020B0604020202020204" pitchFamily="34" charset="0"/>
                  <a:ea typeface="+mn-ea"/>
                  <a:cs typeface="Arial" panose="020B0604020202020204" pitchFamily="34" charset="0"/>
                </a:rPr>
                <a:t>Registered Nurses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83BE"/>
                  </a:solidFill>
                  <a:effectLst/>
                  <a:uLnTx/>
                  <a:uFillTx/>
                  <a:latin typeface="Arial" panose="020B0604020202020204" pitchFamily="34" charset="0"/>
                  <a:ea typeface="+mn-ea"/>
                  <a:cs typeface="Arial" panose="020B0604020202020204" pitchFamily="34" charset="0"/>
                </a:rPr>
                <a:t>APPs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83BE"/>
                  </a:solidFill>
                  <a:effectLst/>
                  <a:uLnTx/>
                  <a:uFillTx/>
                  <a:latin typeface="Arial" panose="020B0604020202020204" pitchFamily="34" charset="0"/>
                  <a:ea typeface="+mn-ea"/>
                  <a:cs typeface="Arial" panose="020B0604020202020204" pitchFamily="34" charset="0"/>
                </a:rPr>
                <a:t>On-Site Pharmacy</a:t>
              </a:r>
            </a:p>
          </p:txBody>
        </p:sp>
        <p:grpSp>
          <p:nvGrpSpPr>
            <p:cNvPr id="15" name="Group 14">
              <a:extLst>
                <a:ext uri="{FF2B5EF4-FFF2-40B4-BE49-F238E27FC236}">
                  <a16:creationId xmlns:a16="http://schemas.microsoft.com/office/drawing/2014/main" id="{55C0C1BB-3A15-4124-8E95-DEF7BA933C3E}"/>
                </a:ext>
              </a:extLst>
            </p:cNvPr>
            <p:cNvGrpSpPr/>
            <p:nvPr/>
          </p:nvGrpSpPr>
          <p:grpSpPr>
            <a:xfrm>
              <a:off x="6891809" y="3555704"/>
              <a:ext cx="1105884" cy="1168879"/>
              <a:chOff x="6891809" y="3555704"/>
              <a:chExt cx="1105884" cy="1168879"/>
            </a:xfrm>
          </p:grpSpPr>
          <p:grpSp>
            <p:nvGrpSpPr>
              <p:cNvPr id="29" name="Group 28">
                <a:extLst>
                  <a:ext uri="{FF2B5EF4-FFF2-40B4-BE49-F238E27FC236}">
                    <a16:creationId xmlns:a16="http://schemas.microsoft.com/office/drawing/2014/main" id="{ED31ECE5-E05A-44EC-B284-A566C1DE15AD}"/>
                  </a:ext>
                </a:extLst>
              </p:cNvPr>
              <p:cNvGrpSpPr/>
              <p:nvPr/>
            </p:nvGrpSpPr>
            <p:grpSpPr>
              <a:xfrm rot="21059480">
                <a:off x="6891809" y="3555704"/>
                <a:ext cx="1105884" cy="1168879"/>
                <a:chOff x="3043738" y="5008794"/>
                <a:chExt cx="1252802" cy="1324166"/>
              </a:xfrm>
              <a:solidFill>
                <a:srgbClr val="0083BE"/>
              </a:solidFill>
            </p:grpSpPr>
            <p:sp>
              <p:nvSpPr>
                <p:cNvPr id="34" name="Freeform 334">
                  <a:extLst>
                    <a:ext uri="{FF2B5EF4-FFF2-40B4-BE49-F238E27FC236}">
                      <a16:creationId xmlns:a16="http://schemas.microsoft.com/office/drawing/2014/main" id="{7470C3DB-3222-4E71-91BE-B1FC9CE6D8B1}"/>
                    </a:ext>
                  </a:extLst>
                </p:cNvPr>
                <p:cNvSpPr>
                  <a:spLocks noChangeAspect="1" noEditPoints="1"/>
                </p:cNvSpPr>
                <p:nvPr/>
              </p:nvSpPr>
              <p:spPr bwMode="auto">
                <a:xfrm>
                  <a:off x="3043738" y="5008794"/>
                  <a:ext cx="1252802" cy="1324166"/>
                </a:xfrm>
                <a:custGeom>
                  <a:avLst/>
                  <a:gdLst>
                    <a:gd name="T0" fmla="*/ 217 w 236"/>
                    <a:gd name="T1" fmla="*/ 125 h 250"/>
                    <a:gd name="T2" fmla="*/ 216 w 236"/>
                    <a:gd name="T3" fmla="*/ 111 h 250"/>
                    <a:gd name="T4" fmla="*/ 236 w 236"/>
                    <a:gd name="T5" fmla="*/ 84 h 250"/>
                    <a:gd name="T6" fmla="*/ 215 w 236"/>
                    <a:gd name="T7" fmla="*/ 46 h 250"/>
                    <a:gd name="T8" fmla="*/ 181 w 236"/>
                    <a:gd name="T9" fmla="*/ 49 h 250"/>
                    <a:gd name="T10" fmla="*/ 155 w 236"/>
                    <a:gd name="T11" fmla="*/ 33 h 250"/>
                    <a:gd name="T12" fmla="*/ 142 w 236"/>
                    <a:gd name="T13" fmla="*/ 2 h 250"/>
                    <a:gd name="T14" fmla="*/ 118 w 236"/>
                    <a:gd name="T15" fmla="*/ 0 h 250"/>
                    <a:gd name="T16" fmla="*/ 98 w 236"/>
                    <a:gd name="T17" fmla="*/ 2 h 250"/>
                    <a:gd name="T18" fmla="*/ 84 w 236"/>
                    <a:gd name="T19" fmla="*/ 32 h 250"/>
                    <a:gd name="T20" fmla="*/ 57 w 236"/>
                    <a:gd name="T21" fmla="*/ 47 h 250"/>
                    <a:gd name="T22" fmla="*/ 24 w 236"/>
                    <a:gd name="T23" fmla="*/ 43 h 250"/>
                    <a:gd name="T24" fmla="*/ 1 w 236"/>
                    <a:gd name="T25" fmla="*/ 81 h 250"/>
                    <a:gd name="T26" fmla="*/ 21 w 236"/>
                    <a:gd name="T27" fmla="*/ 108 h 250"/>
                    <a:gd name="T28" fmla="*/ 19 w 236"/>
                    <a:gd name="T29" fmla="*/ 125 h 250"/>
                    <a:gd name="T30" fmla="*/ 20 w 236"/>
                    <a:gd name="T31" fmla="*/ 139 h 250"/>
                    <a:gd name="T32" fmla="*/ 0 w 236"/>
                    <a:gd name="T33" fmla="*/ 166 h 250"/>
                    <a:gd name="T34" fmla="*/ 21 w 236"/>
                    <a:gd name="T35" fmla="*/ 204 h 250"/>
                    <a:gd name="T36" fmla="*/ 55 w 236"/>
                    <a:gd name="T37" fmla="*/ 201 h 250"/>
                    <a:gd name="T38" fmla="*/ 81 w 236"/>
                    <a:gd name="T39" fmla="*/ 217 h 250"/>
                    <a:gd name="T40" fmla="*/ 94 w 236"/>
                    <a:gd name="T41" fmla="*/ 248 h 250"/>
                    <a:gd name="T42" fmla="*/ 118 w 236"/>
                    <a:gd name="T43" fmla="*/ 250 h 250"/>
                    <a:gd name="T44" fmla="*/ 138 w 236"/>
                    <a:gd name="T45" fmla="*/ 248 h 250"/>
                    <a:gd name="T46" fmla="*/ 152 w 236"/>
                    <a:gd name="T47" fmla="*/ 218 h 250"/>
                    <a:gd name="T48" fmla="*/ 179 w 236"/>
                    <a:gd name="T49" fmla="*/ 203 h 250"/>
                    <a:gd name="T50" fmla="*/ 212 w 236"/>
                    <a:gd name="T51" fmla="*/ 207 h 250"/>
                    <a:gd name="T52" fmla="*/ 235 w 236"/>
                    <a:gd name="T53" fmla="*/ 169 h 250"/>
                    <a:gd name="T54" fmla="*/ 215 w 236"/>
                    <a:gd name="T55" fmla="*/ 142 h 250"/>
                    <a:gd name="T56" fmla="*/ 217 w 236"/>
                    <a:gd name="T57" fmla="*/ 125 h 250"/>
                    <a:gd name="T58" fmla="*/ 179 w 236"/>
                    <a:gd name="T59" fmla="*/ 125 h 250"/>
                    <a:gd name="T60" fmla="*/ 118 w 236"/>
                    <a:gd name="T61" fmla="*/ 186 h 250"/>
                    <a:gd name="T62" fmla="*/ 57 w 236"/>
                    <a:gd name="T63" fmla="*/ 125 h 250"/>
                    <a:gd name="T64" fmla="*/ 118 w 236"/>
                    <a:gd name="T65" fmla="*/ 64 h 250"/>
                    <a:gd name="T66" fmla="*/ 179 w 236"/>
                    <a:gd name="T67"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250">
                      <a:moveTo>
                        <a:pt x="217" y="125"/>
                      </a:moveTo>
                      <a:cubicBezTo>
                        <a:pt x="217" y="120"/>
                        <a:pt x="216" y="116"/>
                        <a:pt x="216" y="111"/>
                      </a:cubicBezTo>
                      <a:cubicBezTo>
                        <a:pt x="236" y="84"/>
                        <a:pt x="236" y="84"/>
                        <a:pt x="236" y="84"/>
                      </a:cubicBezTo>
                      <a:cubicBezTo>
                        <a:pt x="231" y="70"/>
                        <a:pt x="224" y="57"/>
                        <a:pt x="215" y="46"/>
                      </a:cubicBezTo>
                      <a:cubicBezTo>
                        <a:pt x="181" y="49"/>
                        <a:pt x="181" y="49"/>
                        <a:pt x="181" y="49"/>
                      </a:cubicBezTo>
                      <a:cubicBezTo>
                        <a:pt x="173" y="43"/>
                        <a:pt x="164" y="37"/>
                        <a:pt x="155" y="33"/>
                      </a:cubicBezTo>
                      <a:cubicBezTo>
                        <a:pt x="142" y="2"/>
                        <a:pt x="142" y="2"/>
                        <a:pt x="142" y="2"/>
                      </a:cubicBezTo>
                      <a:cubicBezTo>
                        <a:pt x="134" y="1"/>
                        <a:pt x="126" y="0"/>
                        <a:pt x="118" y="0"/>
                      </a:cubicBezTo>
                      <a:cubicBezTo>
                        <a:pt x="111" y="0"/>
                        <a:pt x="104" y="1"/>
                        <a:pt x="98" y="2"/>
                      </a:cubicBezTo>
                      <a:cubicBezTo>
                        <a:pt x="84" y="32"/>
                        <a:pt x="84" y="32"/>
                        <a:pt x="84" y="32"/>
                      </a:cubicBezTo>
                      <a:cubicBezTo>
                        <a:pt x="74" y="36"/>
                        <a:pt x="65" y="41"/>
                        <a:pt x="57" y="47"/>
                      </a:cubicBezTo>
                      <a:cubicBezTo>
                        <a:pt x="24" y="43"/>
                        <a:pt x="24" y="43"/>
                        <a:pt x="24" y="43"/>
                      </a:cubicBezTo>
                      <a:cubicBezTo>
                        <a:pt x="14" y="54"/>
                        <a:pt x="6" y="67"/>
                        <a:pt x="1" y="81"/>
                      </a:cubicBezTo>
                      <a:cubicBezTo>
                        <a:pt x="21" y="108"/>
                        <a:pt x="21" y="108"/>
                        <a:pt x="21" y="108"/>
                      </a:cubicBezTo>
                      <a:cubicBezTo>
                        <a:pt x="20" y="114"/>
                        <a:pt x="19" y="119"/>
                        <a:pt x="19" y="125"/>
                      </a:cubicBezTo>
                      <a:cubicBezTo>
                        <a:pt x="19" y="130"/>
                        <a:pt x="20" y="134"/>
                        <a:pt x="20" y="139"/>
                      </a:cubicBezTo>
                      <a:cubicBezTo>
                        <a:pt x="0" y="166"/>
                        <a:pt x="0" y="166"/>
                        <a:pt x="0" y="166"/>
                      </a:cubicBezTo>
                      <a:cubicBezTo>
                        <a:pt x="5" y="180"/>
                        <a:pt x="12" y="193"/>
                        <a:pt x="21" y="204"/>
                      </a:cubicBezTo>
                      <a:cubicBezTo>
                        <a:pt x="55" y="201"/>
                        <a:pt x="55" y="201"/>
                        <a:pt x="55" y="201"/>
                      </a:cubicBezTo>
                      <a:cubicBezTo>
                        <a:pt x="63" y="207"/>
                        <a:pt x="72" y="213"/>
                        <a:pt x="81" y="217"/>
                      </a:cubicBezTo>
                      <a:cubicBezTo>
                        <a:pt x="94" y="248"/>
                        <a:pt x="94" y="248"/>
                        <a:pt x="94" y="248"/>
                      </a:cubicBezTo>
                      <a:cubicBezTo>
                        <a:pt x="102" y="249"/>
                        <a:pt x="110" y="250"/>
                        <a:pt x="118" y="250"/>
                      </a:cubicBezTo>
                      <a:cubicBezTo>
                        <a:pt x="125" y="250"/>
                        <a:pt x="132" y="249"/>
                        <a:pt x="138" y="248"/>
                      </a:cubicBezTo>
                      <a:cubicBezTo>
                        <a:pt x="152" y="218"/>
                        <a:pt x="152" y="218"/>
                        <a:pt x="152" y="218"/>
                      </a:cubicBezTo>
                      <a:cubicBezTo>
                        <a:pt x="162" y="214"/>
                        <a:pt x="171" y="209"/>
                        <a:pt x="179" y="203"/>
                      </a:cubicBezTo>
                      <a:cubicBezTo>
                        <a:pt x="212" y="207"/>
                        <a:pt x="212" y="207"/>
                        <a:pt x="212" y="207"/>
                      </a:cubicBezTo>
                      <a:cubicBezTo>
                        <a:pt x="222" y="196"/>
                        <a:pt x="230" y="183"/>
                        <a:pt x="235" y="169"/>
                      </a:cubicBezTo>
                      <a:cubicBezTo>
                        <a:pt x="215" y="142"/>
                        <a:pt x="215" y="142"/>
                        <a:pt x="215" y="142"/>
                      </a:cubicBezTo>
                      <a:cubicBezTo>
                        <a:pt x="216" y="136"/>
                        <a:pt x="217" y="131"/>
                        <a:pt x="217" y="125"/>
                      </a:cubicBezTo>
                      <a:close/>
                      <a:moveTo>
                        <a:pt x="179" y="125"/>
                      </a:moveTo>
                      <a:cubicBezTo>
                        <a:pt x="179" y="159"/>
                        <a:pt x="152" y="186"/>
                        <a:pt x="118" y="186"/>
                      </a:cubicBezTo>
                      <a:cubicBezTo>
                        <a:pt x="84" y="186"/>
                        <a:pt x="57" y="159"/>
                        <a:pt x="57" y="125"/>
                      </a:cubicBezTo>
                      <a:cubicBezTo>
                        <a:pt x="57" y="91"/>
                        <a:pt x="84" y="64"/>
                        <a:pt x="118" y="64"/>
                      </a:cubicBezTo>
                      <a:cubicBezTo>
                        <a:pt x="152" y="64"/>
                        <a:pt x="179" y="91"/>
                        <a:pt x="179" y="12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 name="Oval 34">
                  <a:extLst>
                    <a:ext uri="{FF2B5EF4-FFF2-40B4-BE49-F238E27FC236}">
                      <a16:creationId xmlns:a16="http://schemas.microsoft.com/office/drawing/2014/main" id="{5913B66B-8224-4221-8421-43D5C89E3328}"/>
                    </a:ext>
                  </a:extLst>
                </p:cNvPr>
                <p:cNvSpPr/>
                <p:nvPr/>
              </p:nvSpPr>
              <p:spPr bwMode="auto">
                <a:xfrm>
                  <a:off x="3309977" y="5312620"/>
                  <a:ext cx="784055" cy="784055"/>
                </a:xfrm>
                <a:prstGeom prst="ellipse">
                  <a:avLst/>
                </a:prstGeom>
                <a:grp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80168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charset="0"/>
                  </a:endParaRPr>
                </a:p>
              </p:txBody>
            </p:sp>
          </p:grpSp>
          <p:grpSp>
            <p:nvGrpSpPr>
              <p:cNvPr id="30" name="Group 29">
                <a:extLst>
                  <a:ext uri="{FF2B5EF4-FFF2-40B4-BE49-F238E27FC236}">
                    <a16:creationId xmlns:a16="http://schemas.microsoft.com/office/drawing/2014/main" id="{39DA70A9-61AB-47E9-A5AE-D9305241715B}"/>
                  </a:ext>
                </a:extLst>
              </p:cNvPr>
              <p:cNvGrpSpPr>
                <a:grpSpLocks noChangeAspect="1"/>
              </p:cNvGrpSpPr>
              <p:nvPr/>
            </p:nvGrpSpPr>
            <p:grpSpPr>
              <a:xfrm>
                <a:off x="7262982" y="3826212"/>
                <a:ext cx="363538" cy="325438"/>
                <a:chOff x="811213" y="1214438"/>
                <a:chExt cx="363538" cy="325438"/>
              </a:xfrm>
              <a:solidFill>
                <a:schemeClr val="bg1"/>
              </a:solidFill>
            </p:grpSpPr>
            <p:sp>
              <p:nvSpPr>
                <p:cNvPr id="32" name="Freeform 6">
                  <a:extLst>
                    <a:ext uri="{FF2B5EF4-FFF2-40B4-BE49-F238E27FC236}">
                      <a16:creationId xmlns:a16="http://schemas.microsoft.com/office/drawing/2014/main" id="{76B62783-1EE9-4DEB-A97E-457E31957D91}"/>
                    </a:ext>
                  </a:extLst>
                </p:cNvPr>
                <p:cNvSpPr>
                  <a:spLocks noEditPoints="1"/>
                </p:cNvSpPr>
                <p:nvPr/>
              </p:nvSpPr>
              <p:spPr bwMode="auto">
                <a:xfrm>
                  <a:off x="811213" y="1214438"/>
                  <a:ext cx="363538" cy="325438"/>
                </a:xfrm>
                <a:custGeom>
                  <a:avLst/>
                  <a:gdLst>
                    <a:gd name="T0" fmla="*/ 1250 w 1524"/>
                    <a:gd name="T1" fmla="*/ 242 h 1367"/>
                    <a:gd name="T2" fmla="*/ 1079 w 1524"/>
                    <a:gd name="T3" fmla="*/ 242 h 1367"/>
                    <a:gd name="T4" fmla="*/ 1079 w 1524"/>
                    <a:gd name="T5" fmla="*/ 134 h 1367"/>
                    <a:gd name="T6" fmla="*/ 945 w 1524"/>
                    <a:gd name="T7" fmla="*/ 0 h 1367"/>
                    <a:gd name="T8" fmla="*/ 579 w 1524"/>
                    <a:gd name="T9" fmla="*/ 0 h 1367"/>
                    <a:gd name="T10" fmla="*/ 446 w 1524"/>
                    <a:gd name="T11" fmla="*/ 134 h 1367"/>
                    <a:gd name="T12" fmla="*/ 446 w 1524"/>
                    <a:gd name="T13" fmla="*/ 242 h 1367"/>
                    <a:gd name="T14" fmla="*/ 274 w 1524"/>
                    <a:gd name="T15" fmla="*/ 242 h 1367"/>
                    <a:gd name="T16" fmla="*/ 0 w 1524"/>
                    <a:gd name="T17" fmla="*/ 516 h 1367"/>
                    <a:gd name="T18" fmla="*/ 0 w 1524"/>
                    <a:gd name="T19" fmla="*/ 1093 h 1367"/>
                    <a:gd name="T20" fmla="*/ 274 w 1524"/>
                    <a:gd name="T21" fmla="*/ 1367 h 1367"/>
                    <a:gd name="T22" fmla="*/ 1250 w 1524"/>
                    <a:gd name="T23" fmla="*/ 1367 h 1367"/>
                    <a:gd name="T24" fmla="*/ 1524 w 1524"/>
                    <a:gd name="T25" fmla="*/ 1093 h 1367"/>
                    <a:gd name="T26" fmla="*/ 1524 w 1524"/>
                    <a:gd name="T27" fmla="*/ 516 h 1367"/>
                    <a:gd name="T28" fmla="*/ 1250 w 1524"/>
                    <a:gd name="T29" fmla="*/ 242 h 1367"/>
                    <a:gd name="T30" fmla="*/ 546 w 1524"/>
                    <a:gd name="T31" fmla="*/ 134 h 1367"/>
                    <a:gd name="T32" fmla="*/ 579 w 1524"/>
                    <a:gd name="T33" fmla="*/ 100 h 1367"/>
                    <a:gd name="T34" fmla="*/ 945 w 1524"/>
                    <a:gd name="T35" fmla="*/ 100 h 1367"/>
                    <a:gd name="T36" fmla="*/ 979 w 1524"/>
                    <a:gd name="T37" fmla="*/ 134 h 1367"/>
                    <a:gd name="T38" fmla="*/ 979 w 1524"/>
                    <a:gd name="T39" fmla="*/ 242 h 1367"/>
                    <a:gd name="T40" fmla="*/ 546 w 1524"/>
                    <a:gd name="T41" fmla="*/ 242 h 1367"/>
                    <a:gd name="T42" fmla="*/ 546 w 1524"/>
                    <a:gd name="T43" fmla="*/ 134 h 1367"/>
                    <a:gd name="T44" fmla="*/ 762 w 1524"/>
                    <a:gd name="T45" fmla="*/ 1175 h 1367"/>
                    <a:gd name="T46" fmla="*/ 392 w 1524"/>
                    <a:gd name="T47" fmla="*/ 805 h 1367"/>
                    <a:gd name="T48" fmla="*/ 762 w 1524"/>
                    <a:gd name="T49" fmla="*/ 435 h 1367"/>
                    <a:gd name="T50" fmla="*/ 1132 w 1524"/>
                    <a:gd name="T51" fmla="*/ 805 h 1367"/>
                    <a:gd name="T52" fmla="*/ 762 w 1524"/>
                    <a:gd name="T53" fmla="*/ 1175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4" h="1367">
                      <a:moveTo>
                        <a:pt x="1250" y="242"/>
                      </a:moveTo>
                      <a:lnTo>
                        <a:pt x="1079" y="242"/>
                      </a:lnTo>
                      <a:lnTo>
                        <a:pt x="1079" y="134"/>
                      </a:lnTo>
                      <a:cubicBezTo>
                        <a:pt x="1079" y="60"/>
                        <a:pt x="1019" y="0"/>
                        <a:pt x="945" y="0"/>
                      </a:cubicBezTo>
                      <a:lnTo>
                        <a:pt x="579" y="0"/>
                      </a:lnTo>
                      <a:cubicBezTo>
                        <a:pt x="506" y="0"/>
                        <a:pt x="446" y="60"/>
                        <a:pt x="446" y="134"/>
                      </a:cubicBezTo>
                      <a:lnTo>
                        <a:pt x="446" y="242"/>
                      </a:lnTo>
                      <a:lnTo>
                        <a:pt x="274" y="242"/>
                      </a:lnTo>
                      <a:cubicBezTo>
                        <a:pt x="123" y="242"/>
                        <a:pt x="0" y="365"/>
                        <a:pt x="0" y="516"/>
                      </a:cubicBezTo>
                      <a:lnTo>
                        <a:pt x="0" y="1093"/>
                      </a:lnTo>
                      <a:cubicBezTo>
                        <a:pt x="0" y="1245"/>
                        <a:pt x="123" y="1367"/>
                        <a:pt x="274" y="1367"/>
                      </a:cubicBezTo>
                      <a:lnTo>
                        <a:pt x="1250" y="1367"/>
                      </a:lnTo>
                      <a:cubicBezTo>
                        <a:pt x="1402" y="1367"/>
                        <a:pt x="1524" y="1245"/>
                        <a:pt x="1524" y="1093"/>
                      </a:cubicBezTo>
                      <a:lnTo>
                        <a:pt x="1524" y="516"/>
                      </a:lnTo>
                      <a:cubicBezTo>
                        <a:pt x="1524" y="365"/>
                        <a:pt x="1402" y="242"/>
                        <a:pt x="1250" y="242"/>
                      </a:cubicBezTo>
                      <a:close/>
                      <a:moveTo>
                        <a:pt x="546" y="134"/>
                      </a:moveTo>
                      <a:cubicBezTo>
                        <a:pt x="546" y="115"/>
                        <a:pt x="561" y="100"/>
                        <a:pt x="579" y="100"/>
                      </a:cubicBezTo>
                      <a:lnTo>
                        <a:pt x="945" y="100"/>
                      </a:lnTo>
                      <a:cubicBezTo>
                        <a:pt x="964" y="100"/>
                        <a:pt x="979" y="115"/>
                        <a:pt x="979" y="134"/>
                      </a:cubicBezTo>
                      <a:lnTo>
                        <a:pt x="979" y="242"/>
                      </a:lnTo>
                      <a:lnTo>
                        <a:pt x="546" y="242"/>
                      </a:lnTo>
                      <a:lnTo>
                        <a:pt x="546" y="134"/>
                      </a:lnTo>
                      <a:close/>
                      <a:moveTo>
                        <a:pt x="762" y="1175"/>
                      </a:moveTo>
                      <a:cubicBezTo>
                        <a:pt x="558" y="1175"/>
                        <a:pt x="392" y="1009"/>
                        <a:pt x="392" y="805"/>
                      </a:cubicBezTo>
                      <a:cubicBezTo>
                        <a:pt x="392" y="600"/>
                        <a:pt x="558" y="435"/>
                        <a:pt x="762" y="435"/>
                      </a:cubicBezTo>
                      <a:cubicBezTo>
                        <a:pt x="966" y="435"/>
                        <a:pt x="1132" y="600"/>
                        <a:pt x="1132" y="805"/>
                      </a:cubicBezTo>
                      <a:cubicBezTo>
                        <a:pt x="1132" y="1009"/>
                        <a:pt x="966" y="1175"/>
                        <a:pt x="762" y="1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 name="Freeform 7">
                  <a:extLst>
                    <a:ext uri="{FF2B5EF4-FFF2-40B4-BE49-F238E27FC236}">
                      <a16:creationId xmlns:a16="http://schemas.microsoft.com/office/drawing/2014/main" id="{96E5992F-D7E6-4693-AEDF-E709E32426EA}"/>
                    </a:ext>
                  </a:extLst>
                </p:cNvPr>
                <p:cNvSpPr>
                  <a:spLocks/>
                </p:cNvSpPr>
                <p:nvPr/>
              </p:nvSpPr>
              <p:spPr bwMode="auto">
                <a:xfrm>
                  <a:off x="930275" y="1343025"/>
                  <a:ext cx="125413" cy="125413"/>
                </a:xfrm>
                <a:custGeom>
                  <a:avLst/>
                  <a:gdLst>
                    <a:gd name="T0" fmla="*/ 79 w 79"/>
                    <a:gd name="T1" fmla="*/ 27 h 79"/>
                    <a:gd name="T2" fmla="*/ 52 w 79"/>
                    <a:gd name="T3" fmla="*/ 27 h 79"/>
                    <a:gd name="T4" fmla="*/ 52 w 79"/>
                    <a:gd name="T5" fmla="*/ 0 h 79"/>
                    <a:gd name="T6" fmla="*/ 27 w 79"/>
                    <a:gd name="T7" fmla="*/ 0 h 79"/>
                    <a:gd name="T8" fmla="*/ 27 w 79"/>
                    <a:gd name="T9" fmla="*/ 27 h 79"/>
                    <a:gd name="T10" fmla="*/ 0 w 79"/>
                    <a:gd name="T11" fmla="*/ 27 h 79"/>
                    <a:gd name="T12" fmla="*/ 0 w 79"/>
                    <a:gd name="T13" fmla="*/ 52 h 79"/>
                    <a:gd name="T14" fmla="*/ 27 w 79"/>
                    <a:gd name="T15" fmla="*/ 52 h 79"/>
                    <a:gd name="T16" fmla="*/ 27 w 79"/>
                    <a:gd name="T17" fmla="*/ 79 h 79"/>
                    <a:gd name="T18" fmla="*/ 52 w 79"/>
                    <a:gd name="T19" fmla="*/ 79 h 79"/>
                    <a:gd name="T20" fmla="*/ 52 w 79"/>
                    <a:gd name="T21" fmla="*/ 52 h 79"/>
                    <a:gd name="T22" fmla="*/ 79 w 79"/>
                    <a:gd name="T23" fmla="*/ 52 h 79"/>
                    <a:gd name="T24" fmla="*/ 79 w 79"/>
                    <a:gd name="T25"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79">
                      <a:moveTo>
                        <a:pt x="79" y="27"/>
                      </a:moveTo>
                      <a:lnTo>
                        <a:pt x="52" y="27"/>
                      </a:lnTo>
                      <a:lnTo>
                        <a:pt x="52" y="0"/>
                      </a:lnTo>
                      <a:lnTo>
                        <a:pt x="27" y="0"/>
                      </a:lnTo>
                      <a:lnTo>
                        <a:pt x="27" y="27"/>
                      </a:lnTo>
                      <a:lnTo>
                        <a:pt x="0" y="27"/>
                      </a:lnTo>
                      <a:lnTo>
                        <a:pt x="0" y="52"/>
                      </a:lnTo>
                      <a:lnTo>
                        <a:pt x="27" y="52"/>
                      </a:lnTo>
                      <a:lnTo>
                        <a:pt x="27" y="79"/>
                      </a:lnTo>
                      <a:lnTo>
                        <a:pt x="52" y="79"/>
                      </a:lnTo>
                      <a:lnTo>
                        <a:pt x="52" y="52"/>
                      </a:lnTo>
                      <a:lnTo>
                        <a:pt x="79" y="52"/>
                      </a:lnTo>
                      <a:lnTo>
                        <a:pt x="7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1" name="TextBox 30">
                <a:extLst>
                  <a:ext uri="{FF2B5EF4-FFF2-40B4-BE49-F238E27FC236}">
                    <a16:creationId xmlns:a16="http://schemas.microsoft.com/office/drawing/2014/main" id="{C9336259-F319-43FC-AEA0-D573D589E4AE}"/>
                  </a:ext>
                </a:extLst>
              </p:cNvPr>
              <p:cNvSpPr txBox="1"/>
              <p:nvPr/>
            </p:nvSpPr>
            <p:spPr>
              <a:xfrm>
                <a:off x="6901386" y="4187136"/>
                <a:ext cx="10867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Basic Care</a:t>
                </a:r>
              </a:p>
            </p:txBody>
          </p:sp>
        </p:grpSp>
        <p:grpSp>
          <p:nvGrpSpPr>
            <p:cNvPr id="16" name="Group 15">
              <a:extLst>
                <a:ext uri="{FF2B5EF4-FFF2-40B4-BE49-F238E27FC236}">
                  <a16:creationId xmlns:a16="http://schemas.microsoft.com/office/drawing/2014/main" id="{13C16F89-42DC-4BA5-9705-A5FC3F8A8EC5}"/>
                </a:ext>
              </a:extLst>
            </p:cNvPr>
            <p:cNvGrpSpPr/>
            <p:nvPr/>
          </p:nvGrpSpPr>
          <p:grpSpPr>
            <a:xfrm>
              <a:off x="8024883" y="3320727"/>
              <a:ext cx="1105884" cy="1168879"/>
              <a:chOff x="8024883" y="3320727"/>
              <a:chExt cx="1105884" cy="1168879"/>
            </a:xfrm>
          </p:grpSpPr>
          <p:grpSp>
            <p:nvGrpSpPr>
              <p:cNvPr id="17" name="Group 16">
                <a:extLst>
                  <a:ext uri="{FF2B5EF4-FFF2-40B4-BE49-F238E27FC236}">
                    <a16:creationId xmlns:a16="http://schemas.microsoft.com/office/drawing/2014/main" id="{D906F163-E4BE-435F-A8C5-A9920BCD5CD6}"/>
                  </a:ext>
                </a:extLst>
              </p:cNvPr>
              <p:cNvGrpSpPr/>
              <p:nvPr/>
            </p:nvGrpSpPr>
            <p:grpSpPr>
              <a:xfrm rot="233245">
                <a:off x="8024883" y="3320727"/>
                <a:ext cx="1105884" cy="1168879"/>
                <a:chOff x="3043738" y="5008794"/>
                <a:chExt cx="1252802" cy="1324166"/>
              </a:xfrm>
              <a:solidFill>
                <a:srgbClr val="0083BE"/>
              </a:solidFill>
            </p:grpSpPr>
            <p:sp>
              <p:nvSpPr>
                <p:cNvPr id="27" name="Freeform 334">
                  <a:extLst>
                    <a:ext uri="{FF2B5EF4-FFF2-40B4-BE49-F238E27FC236}">
                      <a16:creationId xmlns:a16="http://schemas.microsoft.com/office/drawing/2014/main" id="{08A4D45A-DB84-4D83-9A2A-5739335F25B4}"/>
                    </a:ext>
                  </a:extLst>
                </p:cNvPr>
                <p:cNvSpPr>
                  <a:spLocks noChangeAspect="1" noEditPoints="1"/>
                </p:cNvSpPr>
                <p:nvPr/>
              </p:nvSpPr>
              <p:spPr bwMode="auto">
                <a:xfrm>
                  <a:off x="3043738" y="5008794"/>
                  <a:ext cx="1252802" cy="1324166"/>
                </a:xfrm>
                <a:custGeom>
                  <a:avLst/>
                  <a:gdLst>
                    <a:gd name="T0" fmla="*/ 217 w 236"/>
                    <a:gd name="T1" fmla="*/ 125 h 250"/>
                    <a:gd name="T2" fmla="*/ 216 w 236"/>
                    <a:gd name="T3" fmla="*/ 111 h 250"/>
                    <a:gd name="T4" fmla="*/ 236 w 236"/>
                    <a:gd name="T5" fmla="*/ 84 h 250"/>
                    <a:gd name="T6" fmla="*/ 215 w 236"/>
                    <a:gd name="T7" fmla="*/ 46 h 250"/>
                    <a:gd name="T8" fmla="*/ 181 w 236"/>
                    <a:gd name="T9" fmla="*/ 49 h 250"/>
                    <a:gd name="T10" fmla="*/ 155 w 236"/>
                    <a:gd name="T11" fmla="*/ 33 h 250"/>
                    <a:gd name="T12" fmla="*/ 142 w 236"/>
                    <a:gd name="T13" fmla="*/ 2 h 250"/>
                    <a:gd name="T14" fmla="*/ 118 w 236"/>
                    <a:gd name="T15" fmla="*/ 0 h 250"/>
                    <a:gd name="T16" fmla="*/ 98 w 236"/>
                    <a:gd name="T17" fmla="*/ 2 h 250"/>
                    <a:gd name="T18" fmla="*/ 84 w 236"/>
                    <a:gd name="T19" fmla="*/ 32 h 250"/>
                    <a:gd name="T20" fmla="*/ 57 w 236"/>
                    <a:gd name="T21" fmla="*/ 47 h 250"/>
                    <a:gd name="T22" fmla="*/ 24 w 236"/>
                    <a:gd name="T23" fmla="*/ 43 h 250"/>
                    <a:gd name="T24" fmla="*/ 1 w 236"/>
                    <a:gd name="T25" fmla="*/ 81 h 250"/>
                    <a:gd name="T26" fmla="*/ 21 w 236"/>
                    <a:gd name="T27" fmla="*/ 108 h 250"/>
                    <a:gd name="T28" fmla="*/ 19 w 236"/>
                    <a:gd name="T29" fmla="*/ 125 h 250"/>
                    <a:gd name="T30" fmla="*/ 20 w 236"/>
                    <a:gd name="T31" fmla="*/ 139 h 250"/>
                    <a:gd name="T32" fmla="*/ 0 w 236"/>
                    <a:gd name="T33" fmla="*/ 166 h 250"/>
                    <a:gd name="T34" fmla="*/ 21 w 236"/>
                    <a:gd name="T35" fmla="*/ 204 h 250"/>
                    <a:gd name="T36" fmla="*/ 55 w 236"/>
                    <a:gd name="T37" fmla="*/ 201 h 250"/>
                    <a:gd name="T38" fmla="*/ 81 w 236"/>
                    <a:gd name="T39" fmla="*/ 217 h 250"/>
                    <a:gd name="T40" fmla="*/ 94 w 236"/>
                    <a:gd name="T41" fmla="*/ 248 h 250"/>
                    <a:gd name="T42" fmla="*/ 118 w 236"/>
                    <a:gd name="T43" fmla="*/ 250 h 250"/>
                    <a:gd name="T44" fmla="*/ 138 w 236"/>
                    <a:gd name="T45" fmla="*/ 248 h 250"/>
                    <a:gd name="T46" fmla="*/ 152 w 236"/>
                    <a:gd name="T47" fmla="*/ 218 h 250"/>
                    <a:gd name="T48" fmla="*/ 179 w 236"/>
                    <a:gd name="T49" fmla="*/ 203 h 250"/>
                    <a:gd name="T50" fmla="*/ 212 w 236"/>
                    <a:gd name="T51" fmla="*/ 207 h 250"/>
                    <a:gd name="T52" fmla="*/ 235 w 236"/>
                    <a:gd name="T53" fmla="*/ 169 h 250"/>
                    <a:gd name="T54" fmla="*/ 215 w 236"/>
                    <a:gd name="T55" fmla="*/ 142 h 250"/>
                    <a:gd name="T56" fmla="*/ 217 w 236"/>
                    <a:gd name="T57" fmla="*/ 125 h 250"/>
                    <a:gd name="T58" fmla="*/ 179 w 236"/>
                    <a:gd name="T59" fmla="*/ 125 h 250"/>
                    <a:gd name="T60" fmla="*/ 118 w 236"/>
                    <a:gd name="T61" fmla="*/ 186 h 250"/>
                    <a:gd name="T62" fmla="*/ 57 w 236"/>
                    <a:gd name="T63" fmla="*/ 125 h 250"/>
                    <a:gd name="T64" fmla="*/ 118 w 236"/>
                    <a:gd name="T65" fmla="*/ 64 h 250"/>
                    <a:gd name="T66" fmla="*/ 179 w 236"/>
                    <a:gd name="T67"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250">
                      <a:moveTo>
                        <a:pt x="217" y="125"/>
                      </a:moveTo>
                      <a:cubicBezTo>
                        <a:pt x="217" y="120"/>
                        <a:pt x="216" y="116"/>
                        <a:pt x="216" y="111"/>
                      </a:cubicBezTo>
                      <a:cubicBezTo>
                        <a:pt x="236" y="84"/>
                        <a:pt x="236" y="84"/>
                        <a:pt x="236" y="84"/>
                      </a:cubicBezTo>
                      <a:cubicBezTo>
                        <a:pt x="231" y="70"/>
                        <a:pt x="224" y="57"/>
                        <a:pt x="215" y="46"/>
                      </a:cubicBezTo>
                      <a:cubicBezTo>
                        <a:pt x="181" y="49"/>
                        <a:pt x="181" y="49"/>
                        <a:pt x="181" y="49"/>
                      </a:cubicBezTo>
                      <a:cubicBezTo>
                        <a:pt x="173" y="43"/>
                        <a:pt x="164" y="37"/>
                        <a:pt x="155" y="33"/>
                      </a:cubicBezTo>
                      <a:cubicBezTo>
                        <a:pt x="142" y="2"/>
                        <a:pt x="142" y="2"/>
                        <a:pt x="142" y="2"/>
                      </a:cubicBezTo>
                      <a:cubicBezTo>
                        <a:pt x="134" y="1"/>
                        <a:pt x="126" y="0"/>
                        <a:pt x="118" y="0"/>
                      </a:cubicBezTo>
                      <a:cubicBezTo>
                        <a:pt x="111" y="0"/>
                        <a:pt x="104" y="1"/>
                        <a:pt x="98" y="2"/>
                      </a:cubicBezTo>
                      <a:cubicBezTo>
                        <a:pt x="84" y="32"/>
                        <a:pt x="84" y="32"/>
                        <a:pt x="84" y="32"/>
                      </a:cubicBezTo>
                      <a:cubicBezTo>
                        <a:pt x="74" y="36"/>
                        <a:pt x="65" y="41"/>
                        <a:pt x="57" y="47"/>
                      </a:cubicBezTo>
                      <a:cubicBezTo>
                        <a:pt x="24" y="43"/>
                        <a:pt x="24" y="43"/>
                        <a:pt x="24" y="43"/>
                      </a:cubicBezTo>
                      <a:cubicBezTo>
                        <a:pt x="14" y="54"/>
                        <a:pt x="6" y="67"/>
                        <a:pt x="1" y="81"/>
                      </a:cubicBezTo>
                      <a:cubicBezTo>
                        <a:pt x="21" y="108"/>
                        <a:pt x="21" y="108"/>
                        <a:pt x="21" y="108"/>
                      </a:cubicBezTo>
                      <a:cubicBezTo>
                        <a:pt x="20" y="114"/>
                        <a:pt x="19" y="119"/>
                        <a:pt x="19" y="125"/>
                      </a:cubicBezTo>
                      <a:cubicBezTo>
                        <a:pt x="19" y="130"/>
                        <a:pt x="20" y="134"/>
                        <a:pt x="20" y="139"/>
                      </a:cubicBezTo>
                      <a:cubicBezTo>
                        <a:pt x="0" y="166"/>
                        <a:pt x="0" y="166"/>
                        <a:pt x="0" y="166"/>
                      </a:cubicBezTo>
                      <a:cubicBezTo>
                        <a:pt x="5" y="180"/>
                        <a:pt x="12" y="193"/>
                        <a:pt x="21" y="204"/>
                      </a:cubicBezTo>
                      <a:cubicBezTo>
                        <a:pt x="55" y="201"/>
                        <a:pt x="55" y="201"/>
                        <a:pt x="55" y="201"/>
                      </a:cubicBezTo>
                      <a:cubicBezTo>
                        <a:pt x="63" y="207"/>
                        <a:pt x="72" y="213"/>
                        <a:pt x="81" y="217"/>
                      </a:cubicBezTo>
                      <a:cubicBezTo>
                        <a:pt x="94" y="248"/>
                        <a:pt x="94" y="248"/>
                        <a:pt x="94" y="248"/>
                      </a:cubicBezTo>
                      <a:cubicBezTo>
                        <a:pt x="102" y="249"/>
                        <a:pt x="110" y="250"/>
                        <a:pt x="118" y="250"/>
                      </a:cubicBezTo>
                      <a:cubicBezTo>
                        <a:pt x="125" y="250"/>
                        <a:pt x="132" y="249"/>
                        <a:pt x="138" y="248"/>
                      </a:cubicBezTo>
                      <a:cubicBezTo>
                        <a:pt x="152" y="218"/>
                        <a:pt x="152" y="218"/>
                        <a:pt x="152" y="218"/>
                      </a:cubicBezTo>
                      <a:cubicBezTo>
                        <a:pt x="162" y="214"/>
                        <a:pt x="171" y="209"/>
                        <a:pt x="179" y="203"/>
                      </a:cubicBezTo>
                      <a:cubicBezTo>
                        <a:pt x="212" y="207"/>
                        <a:pt x="212" y="207"/>
                        <a:pt x="212" y="207"/>
                      </a:cubicBezTo>
                      <a:cubicBezTo>
                        <a:pt x="222" y="196"/>
                        <a:pt x="230" y="183"/>
                        <a:pt x="235" y="169"/>
                      </a:cubicBezTo>
                      <a:cubicBezTo>
                        <a:pt x="215" y="142"/>
                        <a:pt x="215" y="142"/>
                        <a:pt x="215" y="142"/>
                      </a:cubicBezTo>
                      <a:cubicBezTo>
                        <a:pt x="216" y="136"/>
                        <a:pt x="217" y="131"/>
                        <a:pt x="217" y="125"/>
                      </a:cubicBezTo>
                      <a:close/>
                      <a:moveTo>
                        <a:pt x="179" y="125"/>
                      </a:moveTo>
                      <a:cubicBezTo>
                        <a:pt x="179" y="159"/>
                        <a:pt x="152" y="186"/>
                        <a:pt x="118" y="186"/>
                      </a:cubicBezTo>
                      <a:cubicBezTo>
                        <a:pt x="84" y="186"/>
                        <a:pt x="57" y="159"/>
                        <a:pt x="57" y="125"/>
                      </a:cubicBezTo>
                      <a:cubicBezTo>
                        <a:pt x="57" y="91"/>
                        <a:pt x="84" y="64"/>
                        <a:pt x="118" y="64"/>
                      </a:cubicBezTo>
                      <a:cubicBezTo>
                        <a:pt x="152" y="64"/>
                        <a:pt x="179" y="91"/>
                        <a:pt x="179" y="12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3D2AA1EA-3146-4415-8DC1-8ECBC2748AFD}"/>
                    </a:ext>
                  </a:extLst>
                </p:cNvPr>
                <p:cNvSpPr/>
                <p:nvPr/>
              </p:nvSpPr>
              <p:spPr bwMode="auto">
                <a:xfrm>
                  <a:off x="3309977" y="5312620"/>
                  <a:ext cx="784055" cy="784055"/>
                </a:xfrm>
                <a:prstGeom prst="ellipse">
                  <a:avLst/>
                </a:prstGeom>
                <a:grp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80168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charset="0"/>
                  </a:endParaRPr>
                </a:p>
              </p:txBody>
            </p:sp>
          </p:grpSp>
          <p:grpSp>
            <p:nvGrpSpPr>
              <p:cNvPr id="18" name="Group 17">
                <a:extLst>
                  <a:ext uri="{FF2B5EF4-FFF2-40B4-BE49-F238E27FC236}">
                    <a16:creationId xmlns:a16="http://schemas.microsoft.com/office/drawing/2014/main" id="{8FA0FFD9-3E12-4945-A432-D4DEFDB8112B}"/>
                  </a:ext>
                </a:extLst>
              </p:cNvPr>
              <p:cNvGrpSpPr>
                <a:grpSpLocks noChangeAspect="1"/>
              </p:cNvGrpSpPr>
              <p:nvPr/>
            </p:nvGrpSpPr>
            <p:grpSpPr>
              <a:xfrm rot="2617119">
                <a:off x="8467494" y="3582142"/>
                <a:ext cx="220663" cy="330200"/>
                <a:chOff x="4789488" y="1990725"/>
                <a:chExt cx="220663" cy="330200"/>
              </a:xfrm>
              <a:solidFill>
                <a:schemeClr val="bg1"/>
              </a:solidFill>
            </p:grpSpPr>
            <p:sp>
              <p:nvSpPr>
                <p:cNvPr id="20" name="Freeform 38">
                  <a:extLst>
                    <a:ext uri="{FF2B5EF4-FFF2-40B4-BE49-F238E27FC236}">
                      <a16:creationId xmlns:a16="http://schemas.microsoft.com/office/drawing/2014/main" id="{AF9593E2-8800-4884-984E-1F7D136E5040}"/>
                    </a:ext>
                  </a:extLst>
                </p:cNvPr>
                <p:cNvSpPr>
                  <a:spLocks/>
                </p:cNvSpPr>
                <p:nvPr/>
              </p:nvSpPr>
              <p:spPr bwMode="auto">
                <a:xfrm>
                  <a:off x="4789488" y="1990725"/>
                  <a:ext cx="220663" cy="330200"/>
                </a:xfrm>
                <a:custGeom>
                  <a:avLst/>
                  <a:gdLst>
                    <a:gd name="T0" fmla="*/ 583 w 923"/>
                    <a:gd name="T1" fmla="*/ 691 h 1382"/>
                    <a:gd name="T2" fmla="*/ 923 w 923"/>
                    <a:gd name="T3" fmla="*/ 58 h 1382"/>
                    <a:gd name="T4" fmla="*/ 866 w 923"/>
                    <a:gd name="T5" fmla="*/ 0 h 1382"/>
                    <a:gd name="T6" fmla="*/ 809 w 923"/>
                    <a:gd name="T7" fmla="*/ 58 h 1382"/>
                    <a:gd name="T8" fmla="*/ 461 w 923"/>
                    <a:gd name="T9" fmla="*/ 628 h 1382"/>
                    <a:gd name="T10" fmla="*/ 114 w 923"/>
                    <a:gd name="T11" fmla="*/ 58 h 1382"/>
                    <a:gd name="T12" fmla="*/ 57 w 923"/>
                    <a:gd name="T13" fmla="*/ 0 h 1382"/>
                    <a:gd name="T14" fmla="*/ 0 w 923"/>
                    <a:gd name="T15" fmla="*/ 58 h 1382"/>
                    <a:gd name="T16" fmla="*/ 340 w 923"/>
                    <a:gd name="T17" fmla="*/ 691 h 1382"/>
                    <a:gd name="T18" fmla="*/ 0 w 923"/>
                    <a:gd name="T19" fmla="*/ 1325 h 1382"/>
                    <a:gd name="T20" fmla="*/ 57 w 923"/>
                    <a:gd name="T21" fmla="*/ 1382 h 1382"/>
                    <a:gd name="T22" fmla="*/ 114 w 923"/>
                    <a:gd name="T23" fmla="*/ 1325 h 1382"/>
                    <a:gd name="T24" fmla="*/ 461 w 923"/>
                    <a:gd name="T25" fmla="*/ 755 h 1382"/>
                    <a:gd name="T26" fmla="*/ 809 w 923"/>
                    <a:gd name="T27" fmla="*/ 1325 h 1382"/>
                    <a:gd name="T28" fmla="*/ 866 w 923"/>
                    <a:gd name="T29" fmla="*/ 1382 h 1382"/>
                    <a:gd name="T30" fmla="*/ 923 w 923"/>
                    <a:gd name="T31" fmla="*/ 1325 h 1382"/>
                    <a:gd name="T32" fmla="*/ 583 w 923"/>
                    <a:gd name="T33" fmla="*/ 691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3" h="1382">
                      <a:moveTo>
                        <a:pt x="583" y="691"/>
                      </a:moveTo>
                      <a:cubicBezTo>
                        <a:pt x="806" y="555"/>
                        <a:pt x="923" y="338"/>
                        <a:pt x="923" y="58"/>
                      </a:cubicBezTo>
                      <a:cubicBezTo>
                        <a:pt x="923" y="26"/>
                        <a:pt x="898" y="0"/>
                        <a:pt x="866" y="0"/>
                      </a:cubicBezTo>
                      <a:cubicBezTo>
                        <a:pt x="834" y="0"/>
                        <a:pt x="809" y="26"/>
                        <a:pt x="809" y="58"/>
                      </a:cubicBezTo>
                      <a:cubicBezTo>
                        <a:pt x="809" y="323"/>
                        <a:pt x="692" y="515"/>
                        <a:pt x="461" y="628"/>
                      </a:cubicBezTo>
                      <a:cubicBezTo>
                        <a:pt x="231" y="515"/>
                        <a:pt x="114" y="323"/>
                        <a:pt x="114" y="58"/>
                      </a:cubicBezTo>
                      <a:cubicBezTo>
                        <a:pt x="114" y="26"/>
                        <a:pt x="88" y="0"/>
                        <a:pt x="57" y="0"/>
                      </a:cubicBezTo>
                      <a:cubicBezTo>
                        <a:pt x="25" y="0"/>
                        <a:pt x="0" y="26"/>
                        <a:pt x="0" y="58"/>
                      </a:cubicBezTo>
                      <a:cubicBezTo>
                        <a:pt x="0" y="338"/>
                        <a:pt x="117" y="555"/>
                        <a:pt x="340" y="691"/>
                      </a:cubicBezTo>
                      <a:cubicBezTo>
                        <a:pt x="117" y="828"/>
                        <a:pt x="0" y="1045"/>
                        <a:pt x="0" y="1325"/>
                      </a:cubicBezTo>
                      <a:cubicBezTo>
                        <a:pt x="0" y="1357"/>
                        <a:pt x="25" y="1382"/>
                        <a:pt x="57" y="1382"/>
                      </a:cubicBezTo>
                      <a:cubicBezTo>
                        <a:pt x="88" y="1382"/>
                        <a:pt x="114" y="1357"/>
                        <a:pt x="114" y="1325"/>
                      </a:cubicBezTo>
                      <a:cubicBezTo>
                        <a:pt x="114" y="1059"/>
                        <a:pt x="231" y="868"/>
                        <a:pt x="461" y="755"/>
                      </a:cubicBezTo>
                      <a:cubicBezTo>
                        <a:pt x="692" y="868"/>
                        <a:pt x="809" y="1059"/>
                        <a:pt x="809" y="1325"/>
                      </a:cubicBezTo>
                      <a:cubicBezTo>
                        <a:pt x="809" y="1357"/>
                        <a:pt x="834" y="1382"/>
                        <a:pt x="866" y="1382"/>
                      </a:cubicBezTo>
                      <a:cubicBezTo>
                        <a:pt x="898" y="1382"/>
                        <a:pt x="923" y="1357"/>
                        <a:pt x="923" y="1325"/>
                      </a:cubicBezTo>
                      <a:cubicBezTo>
                        <a:pt x="923" y="1045"/>
                        <a:pt x="806" y="828"/>
                        <a:pt x="583" y="6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Freeform 39">
                  <a:extLst>
                    <a:ext uri="{FF2B5EF4-FFF2-40B4-BE49-F238E27FC236}">
                      <a16:creationId xmlns:a16="http://schemas.microsoft.com/office/drawing/2014/main" id="{62FFA832-3705-4970-95D5-AE1EBFE4718F}"/>
                    </a:ext>
                  </a:extLst>
                </p:cNvPr>
                <p:cNvSpPr>
                  <a:spLocks/>
                </p:cNvSpPr>
                <p:nvPr/>
              </p:nvSpPr>
              <p:spPr bwMode="auto">
                <a:xfrm>
                  <a:off x="4830763" y="2011363"/>
                  <a:ext cx="138113" cy="14288"/>
                </a:xfrm>
                <a:custGeom>
                  <a:avLst/>
                  <a:gdLst>
                    <a:gd name="T0" fmla="*/ 551 w 583"/>
                    <a:gd name="T1" fmla="*/ 64 h 64"/>
                    <a:gd name="T2" fmla="*/ 32 w 583"/>
                    <a:gd name="T3" fmla="*/ 64 h 64"/>
                    <a:gd name="T4" fmla="*/ 0 w 583"/>
                    <a:gd name="T5" fmla="*/ 32 h 64"/>
                    <a:gd name="T6" fmla="*/ 32 w 583"/>
                    <a:gd name="T7" fmla="*/ 0 h 64"/>
                    <a:gd name="T8" fmla="*/ 551 w 583"/>
                    <a:gd name="T9" fmla="*/ 0 h 64"/>
                    <a:gd name="T10" fmla="*/ 583 w 583"/>
                    <a:gd name="T11" fmla="*/ 32 h 64"/>
                    <a:gd name="T12" fmla="*/ 551 w 583"/>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583" h="64">
                      <a:moveTo>
                        <a:pt x="551" y="64"/>
                      </a:moveTo>
                      <a:lnTo>
                        <a:pt x="32" y="64"/>
                      </a:lnTo>
                      <a:cubicBezTo>
                        <a:pt x="14" y="64"/>
                        <a:pt x="0" y="49"/>
                        <a:pt x="0" y="32"/>
                      </a:cubicBezTo>
                      <a:cubicBezTo>
                        <a:pt x="0" y="14"/>
                        <a:pt x="14" y="0"/>
                        <a:pt x="32" y="0"/>
                      </a:cubicBezTo>
                      <a:lnTo>
                        <a:pt x="551" y="0"/>
                      </a:lnTo>
                      <a:cubicBezTo>
                        <a:pt x="569" y="0"/>
                        <a:pt x="583" y="14"/>
                        <a:pt x="583" y="32"/>
                      </a:cubicBezTo>
                      <a:cubicBezTo>
                        <a:pt x="583" y="49"/>
                        <a:pt x="569" y="64"/>
                        <a:pt x="55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 name="Freeform 40">
                  <a:extLst>
                    <a:ext uri="{FF2B5EF4-FFF2-40B4-BE49-F238E27FC236}">
                      <a16:creationId xmlns:a16="http://schemas.microsoft.com/office/drawing/2014/main" id="{5147FA0E-B574-40EB-AC66-5C8913B6F87E}"/>
                    </a:ext>
                  </a:extLst>
                </p:cNvPr>
                <p:cNvSpPr>
                  <a:spLocks/>
                </p:cNvSpPr>
                <p:nvPr/>
              </p:nvSpPr>
              <p:spPr bwMode="auto">
                <a:xfrm>
                  <a:off x="4838700" y="2054225"/>
                  <a:ext cx="122238" cy="15875"/>
                </a:xfrm>
                <a:custGeom>
                  <a:avLst/>
                  <a:gdLst>
                    <a:gd name="T0" fmla="*/ 474 w 505"/>
                    <a:gd name="T1" fmla="*/ 64 h 64"/>
                    <a:gd name="T2" fmla="*/ 31 w 505"/>
                    <a:gd name="T3" fmla="*/ 64 h 64"/>
                    <a:gd name="T4" fmla="*/ 0 w 505"/>
                    <a:gd name="T5" fmla="*/ 32 h 64"/>
                    <a:gd name="T6" fmla="*/ 31 w 505"/>
                    <a:gd name="T7" fmla="*/ 0 h 64"/>
                    <a:gd name="T8" fmla="*/ 474 w 505"/>
                    <a:gd name="T9" fmla="*/ 0 h 64"/>
                    <a:gd name="T10" fmla="*/ 505 w 505"/>
                    <a:gd name="T11" fmla="*/ 32 h 64"/>
                    <a:gd name="T12" fmla="*/ 474 w 505"/>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505" h="64">
                      <a:moveTo>
                        <a:pt x="474" y="64"/>
                      </a:moveTo>
                      <a:lnTo>
                        <a:pt x="31" y="64"/>
                      </a:lnTo>
                      <a:cubicBezTo>
                        <a:pt x="14" y="64"/>
                        <a:pt x="0" y="49"/>
                        <a:pt x="0" y="32"/>
                      </a:cubicBezTo>
                      <a:cubicBezTo>
                        <a:pt x="0" y="14"/>
                        <a:pt x="14" y="0"/>
                        <a:pt x="31" y="0"/>
                      </a:cubicBezTo>
                      <a:lnTo>
                        <a:pt x="474" y="0"/>
                      </a:lnTo>
                      <a:cubicBezTo>
                        <a:pt x="491" y="0"/>
                        <a:pt x="505" y="14"/>
                        <a:pt x="505" y="32"/>
                      </a:cubicBezTo>
                      <a:cubicBezTo>
                        <a:pt x="505" y="49"/>
                        <a:pt x="491" y="64"/>
                        <a:pt x="47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Freeform 41">
                  <a:extLst>
                    <a:ext uri="{FF2B5EF4-FFF2-40B4-BE49-F238E27FC236}">
                      <a16:creationId xmlns:a16="http://schemas.microsoft.com/office/drawing/2014/main" id="{E6B536F8-A1E0-4D95-B76C-9544BC8ADD34}"/>
                    </a:ext>
                  </a:extLst>
                </p:cNvPr>
                <p:cNvSpPr>
                  <a:spLocks/>
                </p:cNvSpPr>
                <p:nvPr/>
              </p:nvSpPr>
              <p:spPr bwMode="auto">
                <a:xfrm>
                  <a:off x="4868863" y="2097088"/>
                  <a:ext cx="61913" cy="15875"/>
                </a:xfrm>
                <a:custGeom>
                  <a:avLst/>
                  <a:gdLst>
                    <a:gd name="T0" fmla="*/ 232 w 263"/>
                    <a:gd name="T1" fmla="*/ 64 h 64"/>
                    <a:gd name="T2" fmla="*/ 31 w 263"/>
                    <a:gd name="T3" fmla="*/ 64 h 64"/>
                    <a:gd name="T4" fmla="*/ 0 w 263"/>
                    <a:gd name="T5" fmla="*/ 32 h 64"/>
                    <a:gd name="T6" fmla="*/ 31 w 263"/>
                    <a:gd name="T7" fmla="*/ 0 h 64"/>
                    <a:gd name="T8" fmla="*/ 232 w 263"/>
                    <a:gd name="T9" fmla="*/ 0 h 64"/>
                    <a:gd name="T10" fmla="*/ 263 w 263"/>
                    <a:gd name="T11" fmla="*/ 32 h 64"/>
                    <a:gd name="T12" fmla="*/ 232 w 263"/>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263" h="64">
                      <a:moveTo>
                        <a:pt x="232" y="64"/>
                      </a:moveTo>
                      <a:lnTo>
                        <a:pt x="31" y="64"/>
                      </a:lnTo>
                      <a:cubicBezTo>
                        <a:pt x="14" y="64"/>
                        <a:pt x="0" y="50"/>
                        <a:pt x="0" y="32"/>
                      </a:cubicBezTo>
                      <a:cubicBezTo>
                        <a:pt x="0" y="15"/>
                        <a:pt x="14" y="0"/>
                        <a:pt x="31" y="0"/>
                      </a:cubicBezTo>
                      <a:lnTo>
                        <a:pt x="232" y="0"/>
                      </a:lnTo>
                      <a:cubicBezTo>
                        <a:pt x="249" y="0"/>
                        <a:pt x="263" y="15"/>
                        <a:pt x="263" y="32"/>
                      </a:cubicBezTo>
                      <a:cubicBezTo>
                        <a:pt x="263" y="50"/>
                        <a:pt x="249" y="64"/>
                        <a:pt x="232"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 name="Freeform 42">
                  <a:extLst>
                    <a:ext uri="{FF2B5EF4-FFF2-40B4-BE49-F238E27FC236}">
                      <a16:creationId xmlns:a16="http://schemas.microsoft.com/office/drawing/2014/main" id="{DBCACDE9-C7F0-4348-BA50-BA30CE4800DA}"/>
                    </a:ext>
                  </a:extLst>
                </p:cNvPr>
                <p:cNvSpPr>
                  <a:spLocks/>
                </p:cNvSpPr>
                <p:nvPr/>
              </p:nvSpPr>
              <p:spPr bwMode="auto">
                <a:xfrm>
                  <a:off x="4868863" y="2200275"/>
                  <a:ext cx="61913" cy="14288"/>
                </a:xfrm>
                <a:custGeom>
                  <a:avLst/>
                  <a:gdLst>
                    <a:gd name="T0" fmla="*/ 232 w 263"/>
                    <a:gd name="T1" fmla="*/ 63 h 63"/>
                    <a:gd name="T2" fmla="*/ 31 w 263"/>
                    <a:gd name="T3" fmla="*/ 63 h 63"/>
                    <a:gd name="T4" fmla="*/ 0 w 263"/>
                    <a:gd name="T5" fmla="*/ 32 h 63"/>
                    <a:gd name="T6" fmla="*/ 31 w 263"/>
                    <a:gd name="T7" fmla="*/ 0 h 63"/>
                    <a:gd name="T8" fmla="*/ 232 w 263"/>
                    <a:gd name="T9" fmla="*/ 0 h 63"/>
                    <a:gd name="T10" fmla="*/ 263 w 263"/>
                    <a:gd name="T11" fmla="*/ 32 h 63"/>
                    <a:gd name="T12" fmla="*/ 232 w 263"/>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263" h="63">
                      <a:moveTo>
                        <a:pt x="232" y="63"/>
                      </a:moveTo>
                      <a:lnTo>
                        <a:pt x="31" y="63"/>
                      </a:lnTo>
                      <a:cubicBezTo>
                        <a:pt x="14" y="63"/>
                        <a:pt x="0" y="49"/>
                        <a:pt x="0" y="32"/>
                      </a:cubicBezTo>
                      <a:cubicBezTo>
                        <a:pt x="0" y="14"/>
                        <a:pt x="14" y="0"/>
                        <a:pt x="31" y="0"/>
                      </a:cubicBezTo>
                      <a:lnTo>
                        <a:pt x="232" y="0"/>
                      </a:lnTo>
                      <a:cubicBezTo>
                        <a:pt x="249" y="0"/>
                        <a:pt x="263" y="14"/>
                        <a:pt x="263" y="32"/>
                      </a:cubicBezTo>
                      <a:cubicBezTo>
                        <a:pt x="263" y="49"/>
                        <a:pt x="249" y="63"/>
                        <a:pt x="23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Freeform 43">
                  <a:extLst>
                    <a:ext uri="{FF2B5EF4-FFF2-40B4-BE49-F238E27FC236}">
                      <a16:creationId xmlns:a16="http://schemas.microsoft.com/office/drawing/2014/main" id="{6ECB66A7-A673-4652-B3F2-DE69C2E898CE}"/>
                    </a:ext>
                  </a:extLst>
                </p:cNvPr>
                <p:cNvSpPr>
                  <a:spLocks/>
                </p:cNvSpPr>
                <p:nvPr/>
              </p:nvSpPr>
              <p:spPr bwMode="auto">
                <a:xfrm>
                  <a:off x="4838700" y="2243138"/>
                  <a:ext cx="122238" cy="14288"/>
                </a:xfrm>
                <a:custGeom>
                  <a:avLst/>
                  <a:gdLst>
                    <a:gd name="T0" fmla="*/ 474 w 505"/>
                    <a:gd name="T1" fmla="*/ 63 h 63"/>
                    <a:gd name="T2" fmla="*/ 31 w 505"/>
                    <a:gd name="T3" fmla="*/ 63 h 63"/>
                    <a:gd name="T4" fmla="*/ 0 w 505"/>
                    <a:gd name="T5" fmla="*/ 32 h 63"/>
                    <a:gd name="T6" fmla="*/ 31 w 505"/>
                    <a:gd name="T7" fmla="*/ 0 h 63"/>
                    <a:gd name="T8" fmla="*/ 474 w 505"/>
                    <a:gd name="T9" fmla="*/ 0 h 63"/>
                    <a:gd name="T10" fmla="*/ 505 w 505"/>
                    <a:gd name="T11" fmla="*/ 32 h 63"/>
                    <a:gd name="T12" fmla="*/ 474 w 505"/>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505" h="63">
                      <a:moveTo>
                        <a:pt x="474" y="63"/>
                      </a:moveTo>
                      <a:lnTo>
                        <a:pt x="31" y="63"/>
                      </a:lnTo>
                      <a:cubicBezTo>
                        <a:pt x="14" y="63"/>
                        <a:pt x="0" y="49"/>
                        <a:pt x="0" y="32"/>
                      </a:cubicBezTo>
                      <a:cubicBezTo>
                        <a:pt x="0" y="14"/>
                        <a:pt x="14" y="0"/>
                        <a:pt x="31" y="0"/>
                      </a:cubicBezTo>
                      <a:lnTo>
                        <a:pt x="474" y="0"/>
                      </a:lnTo>
                      <a:cubicBezTo>
                        <a:pt x="491" y="0"/>
                        <a:pt x="505" y="14"/>
                        <a:pt x="505" y="32"/>
                      </a:cubicBezTo>
                      <a:cubicBezTo>
                        <a:pt x="505" y="49"/>
                        <a:pt x="491" y="63"/>
                        <a:pt x="47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 name="Freeform 44">
                  <a:extLst>
                    <a:ext uri="{FF2B5EF4-FFF2-40B4-BE49-F238E27FC236}">
                      <a16:creationId xmlns:a16="http://schemas.microsoft.com/office/drawing/2014/main" id="{35601A18-DAD8-4A01-B0A7-93E86E4F8D29}"/>
                    </a:ext>
                  </a:extLst>
                </p:cNvPr>
                <p:cNvSpPr>
                  <a:spLocks/>
                </p:cNvSpPr>
                <p:nvPr/>
              </p:nvSpPr>
              <p:spPr bwMode="auto">
                <a:xfrm>
                  <a:off x="4830763" y="2286000"/>
                  <a:ext cx="138113" cy="15875"/>
                </a:xfrm>
                <a:custGeom>
                  <a:avLst/>
                  <a:gdLst>
                    <a:gd name="T0" fmla="*/ 551 w 583"/>
                    <a:gd name="T1" fmla="*/ 64 h 64"/>
                    <a:gd name="T2" fmla="*/ 32 w 583"/>
                    <a:gd name="T3" fmla="*/ 64 h 64"/>
                    <a:gd name="T4" fmla="*/ 0 w 583"/>
                    <a:gd name="T5" fmla="*/ 32 h 64"/>
                    <a:gd name="T6" fmla="*/ 32 w 583"/>
                    <a:gd name="T7" fmla="*/ 0 h 64"/>
                    <a:gd name="T8" fmla="*/ 551 w 583"/>
                    <a:gd name="T9" fmla="*/ 0 h 64"/>
                    <a:gd name="T10" fmla="*/ 583 w 583"/>
                    <a:gd name="T11" fmla="*/ 32 h 64"/>
                    <a:gd name="T12" fmla="*/ 551 w 583"/>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583" h="64">
                      <a:moveTo>
                        <a:pt x="551" y="64"/>
                      </a:moveTo>
                      <a:lnTo>
                        <a:pt x="32" y="64"/>
                      </a:lnTo>
                      <a:cubicBezTo>
                        <a:pt x="14" y="64"/>
                        <a:pt x="0" y="49"/>
                        <a:pt x="0" y="32"/>
                      </a:cubicBezTo>
                      <a:cubicBezTo>
                        <a:pt x="0" y="15"/>
                        <a:pt x="14" y="0"/>
                        <a:pt x="32" y="0"/>
                      </a:cubicBezTo>
                      <a:lnTo>
                        <a:pt x="551" y="0"/>
                      </a:lnTo>
                      <a:cubicBezTo>
                        <a:pt x="569" y="0"/>
                        <a:pt x="583" y="15"/>
                        <a:pt x="583" y="32"/>
                      </a:cubicBezTo>
                      <a:cubicBezTo>
                        <a:pt x="583" y="49"/>
                        <a:pt x="569" y="64"/>
                        <a:pt x="55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9" name="TextBox 18">
                <a:extLst>
                  <a:ext uri="{FF2B5EF4-FFF2-40B4-BE49-F238E27FC236}">
                    <a16:creationId xmlns:a16="http://schemas.microsoft.com/office/drawing/2014/main" id="{445E13B8-6E79-467D-8E01-B235E0BAD2BC}"/>
                  </a:ext>
                </a:extLst>
              </p:cNvPr>
              <p:cNvSpPr txBox="1"/>
              <p:nvPr/>
            </p:nvSpPr>
            <p:spPr>
              <a:xfrm>
                <a:off x="8034460" y="3913974"/>
                <a:ext cx="10867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Complex Care</a:t>
                </a:r>
              </a:p>
            </p:txBody>
          </p:sp>
        </p:grpSp>
      </p:grpSp>
    </p:spTree>
    <p:extLst>
      <p:ext uri="{BB962C8B-B14F-4D97-AF65-F5344CB8AC3E}">
        <p14:creationId xmlns:p14="http://schemas.microsoft.com/office/powerpoint/2010/main" val="264707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D4517F57-9120-5870-EE4F-2292BE549EB2}"/>
              </a:ext>
            </a:extLst>
          </p:cNvPr>
          <p:cNvPicPr>
            <a:picLocks noChangeAspect="1" noChangeArrowheads="1"/>
          </p:cNvPicPr>
          <p:nvPr/>
        </p:nvPicPr>
        <p:blipFill rotWithShape="1">
          <a:blip r:embed="rId2" cstate="email">
            <a:alphaModFix amt="20000"/>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0"/>
            <a:ext cx="12192000" cy="61998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1ECCABE-1345-6D80-2C14-CF3C5A6097D9}"/>
              </a:ext>
            </a:extLst>
          </p:cNvPr>
          <p:cNvSpPr>
            <a:spLocks noGrp="1"/>
          </p:cNvSpPr>
          <p:nvPr>
            <p:ph type="title"/>
          </p:nvPr>
        </p:nvSpPr>
        <p:spPr>
          <a:xfrm>
            <a:off x="838200" y="768350"/>
            <a:ext cx="10515600" cy="2852737"/>
          </a:xfrm>
        </p:spPr>
        <p:txBody>
          <a:bodyPr/>
          <a:lstStyle/>
          <a:p>
            <a:pPr algn="ctr"/>
            <a:r>
              <a:rPr lang="en-US" b="1">
                <a:solidFill>
                  <a:srgbClr val="003F72"/>
                </a:solidFill>
              </a:rPr>
              <a:t>National TeleOncology</a:t>
            </a:r>
          </a:p>
        </p:txBody>
      </p:sp>
      <p:sp>
        <p:nvSpPr>
          <p:cNvPr id="2" name="TextBox 1">
            <a:extLst>
              <a:ext uri="{FF2B5EF4-FFF2-40B4-BE49-F238E27FC236}">
                <a16:creationId xmlns:a16="http://schemas.microsoft.com/office/drawing/2014/main" id="{6DC2F7F2-858F-7AEE-5B3B-36C16168EED3}"/>
              </a:ext>
            </a:extLst>
          </p:cNvPr>
          <p:cNvSpPr txBox="1"/>
          <p:nvPr/>
        </p:nvSpPr>
        <p:spPr>
          <a:xfrm>
            <a:off x="634737" y="4389437"/>
            <a:ext cx="8553651" cy="14414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100"/>
              </a:spcBef>
              <a:spcAft>
                <a:spcPts val="100"/>
              </a:spcAft>
              <a:buClrTx/>
              <a:buSzTx/>
              <a:buFontTx/>
              <a:buNone/>
              <a:tabLst/>
              <a:defRPr/>
            </a:pPr>
            <a:r>
              <a:rPr kumimoji="0" lang="en-US" b="1" i="0" u="none" strike="noStrike" kern="1200" cap="none" spc="0" normalizeH="0" baseline="0" noProof="0" dirty="0">
                <a:ln>
                  <a:noFill/>
                </a:ln>
                <a:effectLst/>
                <a:uLnTx/>
                <a:uFillTx/>
                <a:ea typeface="+mn-ea"/>
                <a:cs typeface="+mn-cs"/>
              </a:rPr>
              <a:t>Vida A. Passero, MD, MBA</a:t>
            </a:r>
          </a:p>
          <a:p>
            <a:pPr marL="0" marR="0" lvl="0" indent="0" algn="l" defTabSz="914400" rtl="0" eaLnBrk="1" fontAlgn="auto" latinLnBrk="0" hangingPunct="1">
              <a:lnSpc>
                <a:spcPct val="90000"/>
              </a:lnSpc>
              <a:spcBef>
                <a:spcPts val="100"/>
              </a:spcBef>
              <a:spcAft>
                <a:spcPts val="100"/>
              </a:spcAft>
              <a:buClrTx/>
              <a:buSzTx/>
              <a:buFontTx/>
              <a:buNone/>
              <a:tabLst/>
              <a:defRPr/>
            </a:pPr>
            <a:r>
              <a:rPr lang="en-US" dirty="0"/>
              <a:t>Chief Medical Officer, VA National TeleOncology</a:t>
            </a:r>
            <a:endParaRPr lang="en-US" dirty="0">
              <a:cs typeface="Arial" panose="020B0604020202020204"/>
            </a:endParaRPr>
          </a:p>
          <a:p>
            <a:pPr>
              <a:lnSpc>
                <a:spcPct val="90000"/>
              </a:lnSpc>
              <a:spcBef>
                <a:spcPts val="100"/>
              </a:spcBef>
              <a:spcAft>
                <a:spcPts val="100"/>
              </a:spcAft>
              <a:defRPr/>
            </a:pPr>
            <a:r>
              <a:rPr lang="en-US" dirty="0">
                <a:cs typeface="Arial" panose="020B0604020202020204"/>
              </a:rPr>
              <a:t>Clinical Associate Professor of Medicine, University of Pittsburgh</a:t>
            </a:r>
          </a:p>
          <a:p>
            <a:pPr>
              <a:lnSpc>
                <a:spcPct val="90000"/>
              </a:lnSpc>
              <a:spcBef>
                <a:spcPts val="100"/>
              </a:spcBef>
              <a:spcAft>
                <a:spcPts val="100"/>
              </a:spcAft>
              <a:defRPr/>
            </a:pPr>
            <a:r>
              <a:rPr lang="en-US" dirty="0">
                <a:cs typeface="Arial" panose="020B0604020202020204"/>
              </a:rPr>
              <a:t>Associate Fellowship Program Director, University of Pittsburgh Medical Center</a:t>
            </a:r>
          </a:p>
          <a:p>
            <a:pPr>
              <a:lnSpc>
                <a:spcPct val="90000"/>
              </a:lnSpc>
              <a:spcBef>
                <a:spcPts val="100"/>
              </a:spcBef>
              <a:spcAft>
                <a:spcPts val="100"/>
              </a:spcAft>
              <a:defRPr/>
            </a:pPr>
            <a:r>
              <a:rPr lang="en-US" dirty="0">
                <a:cs typeface="Arial" panose="020B0604020202020204"/>
              </a:rPr>
              <a:t>Staff Physician, Hematology/Oncology, VA Pittsburgh Healthcare System</a:t>
            </a:r>
          </a:p>
        </p:txBody>
      </p:sp>
    </p:spTree>
    <p:extLst>
      <p:ext uri="{BB962C8B-B14F-4D97-AF65-F5344CB8AC3E}">
        <p14:creationId xmlns:p14="http://schemas.microsoft.com/office/powerpoint/2010/main" val="3790383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B44E14A-3431-BBF4-0656-7B8E30B5C534}"/>
              </a:ext>
            </a:extLst>
          </p:cNvPr>
          <p:cNvPicPr>
            <a:picLocks noChangeAspect="1" noChangeArrowheads="1"/>
          </p:cNvPicPr>
          <p:nvPr/>
        </p:nvPicPr>
        <p:blipFill rotWithShape="1">
          <a:blip r:embed="rId2" cstate="email">
            <a:alphaModFix amt="20000"/>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0"/>
            <a:ext cx="12192000" cy="61998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83088D-1C36-4BBB-BACE-2013A52893CD}"/>
              </a:ext>
            </a:extLst>
          </p:cNvPr>
          <p:cNvSpPr txBox="1"/>
          <p:nvPr/>
        </p:nvSpPr>
        <p:spPr>
          <a:xfrm>
            <a:off x="0" y="357789"/>
            <a:ext cx="12063369"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F72"/>
                </a:solidFill>
                <a:effectLst/>
                <a:uLnTx/>
                <a:uFillTx/>
                <a:latin typeface="Arial"/>
                <a:ea typeface="+mn-ea"/>
                <a:cs typeface="Arial"/>
              </a:rPr>
              <a:t>TeleOncology provides Veterans and their local VA facilities with access to the highest quality cancer care, </a:t>
            </a:r>
            <a:r>
              <a:rPr kumimoji="0" lang="en-US" sz="2800" b="1" i="1" u="none" strike="noStrike" kern="1200" cap="none" spc="0" normalizeH="0" baseline="0" noProof="0">
                <a:ln>
                  <a:noFill/>
                </a:ln>
                <a:solidFill>
                  <a:srgbClr val="003F72"/>
                </a:solidFill>
                <a:effectLst/>
                <a:uLnTx/>
                <a:uFillTx/>
                <a:latin typeface="Arial"/>
                <a:ea typeface="+mn-ea"/>
                <a:cs typeface="Arial"/>
              </a:rPr>
              <a:t>regardless of their location</a:t>
            </a:r>
            <a:r>
              <a:rPr kumimoji="0" lang="en-US" sz="2800" b="1" i="0" u="none" strike="noStrike" kern="1200" cap="none" spc="0" normalizeH="0" baseline="0" noProof="0">
                <a:ln>
                  <a:noFill/>
                </a:ln>
                <a:solidFill>
                  <a:srgbClr val="003F72"/>
                </a:solidFill>
                <a:effectLst/>
                <a:uLnTx/>
                <a:uFillTx/>
                <a:latin typeface="Arial"/>
                <a:ea typeface="+mn-ea"/>
                <a:cs typeface="Arial"/>
              </a:rPr>
              <a:t>.</a:t>
            </a:r>
          </a:p>
        </p:txBody>
      </p:sp>
      <p:sp>
        <p:nvSpPr>
          <p:cNvPr id="7" name="TextBox 6">
            <a:extLst>
              <a:ext uri="{FF2B5EF4-FFF2-40B4-BE49-F238E27FC236}">
                <a16:creationId xmlns:a16="http://schemas.microsoft.com/office/drawing/2014/main" id="{03121ACB-28D6-48A8-9C92-28B3761E2C7B}"/>
              </a:ext>
            </a:extLst>
          </p:cNvPr>
          <p:cNvSpPr txBox="1"/>
          <p:nvPr/>
        </p:nvSpPr>
        <p:spPr>
          <a:xfrm>
            <a:off x="279313" y="2328001"/>
            <a:ext cx="2659879" cy="258532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Hub Site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F72"/>
                </a:solidFill>
                <a:effectLst/>
                <a:uLnTx/>
                <a:uFillTx/>
                <a:latin typeface="Arial"/>
                <a:ea typeface="+mn-ea"/>
                <a:cs typeface="Arial"/>
              </a:rPr>
              <a:t>Physician Oncologists (Disease specific, from multiple NCI-affiliated VAMCs)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RN Care Coordinators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APPs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rgbClr val="003F72"/>
                </a:solidFill>
                <a:latin typeface="Arial" panose="020B0604020202020204" pitchFamily="34" charset="0"/>
                <a:cs typeface="Arial" panose="020B0604020202020204" pitchFamily="34" charset="0"/>
              </a:rPr>
              <a:t>Genetic </a:t>
            </a:r>
            <a:r>
              <a:rPr lang="en-US" sz="1600" dirty="0">
                <a:solidFill>
                  <a:srgbClr val="003F72"/>
                </a:solidFill>
                <a:latin typeface="Arial" panose="020B0604020202020204" pitchFamily="34" charset="0"/>
                <a:cs typeface="Arial" panose="020B0604020202020204" pitchFamily="34" charset="0"/>
              </a:rPr>
              <a:t>Counselors</a:t>
            </a:r>
            <a:endParaRPr kumimoji="0" lang="en-US" sz="1600" b="0"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Oncology Clinical Pharmacy Practitioners</a:t>
            </a:r>
          </a:p>
        </p:txBody>
      </p:sp>
      <p:grpSp>
        <p:nvGrpSpPr>
          <p:cNvPr id="8" name="Group 7">
            <a:extLst>
              <a:ext uri="{FF2B5EF4-FFF2-40B4-BE49-F238E27FC236}">
                <a16:creationId xmlns:a16="http://schemas.microsoft.com/office/drawing/2014/main" id="{07D08E31-4491-4113-B8F6-6EB1CB9813B5}"/>
              </a:ext>
            </a:extLst>
          </p:cNvPr>
          <p:cNvGrpSpPr/>
          <p:nvPr/>
        </p:nvGrpSpPr>
        <p:grpSpPr>
          <a:xfrm>
            <a:off x="2773597" y="1298555"/>
            <a:ext cx="9150676" cy="4260890"/>
            <a:chOff x="2188046" y="463693"/>
            <a:chExt cx="9150676" cy="4260890"/>
          </a:xfrm>
        </p:grpSpPr>
        <p:grpSp>
          <p:nvGrpSpPr>
            <p:cNvPr id="9" name="Group 8">
              <a:extLst>
                <a:ext uri="{FF2B5EF4-FFF2-40B4-BE49-F238E27FC236}">
                  <a16:creationId xmlns:a16="http://schemas.microsoft.com/office/drawing/2014/main" id="{BC523D37-71B9-490E-998A-E20B3843C918}"/>
                </a:ext>
              </a:extLst>
            </p:cNvPr>
            <p:cNvGrpSpPr/>
            <p:nvPr/>
          </p:nvGrpSpPr>
          <p:grpSpPr>
            <a:xfrm>
              <a:off x="2188046" y="2326335"/>
              <a:ext cx="2276989" cy="2299992"/>
              <a:chOff x="1100728" y="2098954"/>
              <a:chExt cx="2276989" cy="2299992"/>
            </a:xfrm>
          </p:grpSpPr>
          <p:sp>
            <p:nvSpPr>
              <p:cNvPr id="48" name="Freeform 41">
                <a:extLst>
                  <a:ext uri="{FF2B5EF4-FFF2-40B4-BE49-F238E27FC236}">
                    <a16:creationId xmlns:a16="http://schemas.microsoft.com/office/drawing/2014/main" id="{87F32C3F-184A-4182-88E5-6E510D929281}"/>
                  </a:ext>
                </a:extLst>
              </p:cNvPr>
              <p:cNvSpPr>
                <a:spLocks noEditPoints="1"/>
              </p:cNvSpPr>
              <p:nvPr/>
            </p:nvSpPr>
            <p:spPr bwMode="auto">
              <a:xfrm>
                <a:off x="1100728" y="2098954"/>
                <a:ext cx="2276989" cy="2299992"/>
              </a:xfrm>
              <a:custGeom>
                <a:avLst/>
                <a:gdLst>
                  <a:gd name="T0" fmla="*/ 838 w 930"/>
                  <a:gd name="T1" fmla="*/ 498 h 940"/>
                  <a:gd name="T2" fmla="*/ 838 w 930"/>
                  <a:gd name="T3" fmla="*/ 441 h 940"/>
                  <a:gd name="T4" fmla="*/ 926 w 930"/>
                  <a:gd name="T5" fmla="*/ 367 h 940"/>
                  <a:gd name="T6" fmla="*/ 866 w 930"/>
                  <a:gd name="T7" fmla="*/ 262 h 940"/>
                  <a:gd name="T8" fmla="*/ 750 w 930"/>
                  <a:gd name="T9" fmla="*/ 228 h 940"/>
                  <a:gd name="T10" fmla="*/ 777 w 930"/>
                  <a:gd name="T11" fmla="*/ 116 h 940"/>
                  <a:gd name="T12" fmla="*/ 667 w 930"/>
                  <a:gd name="T13" fmla="*/ 66 h 940"/>
                  <a:gd name="T14" fmla="*/ 553 w 930"/>
                  <a:gd name="T15" fmla="*/ 106 h 940"/>
                  <a:gd name="T16" fmla="*/ 509 w 930"/>
                  <a:gd name="T17" fmla="*/ 0 h 940"/>
                  <a:gd name="T18" fmla="*/ 391 w 930"/>
                  <a:gd name="T19" fmla="*/ 24 h 940"/>
                  <a:gd name="T20" fmla="*/ 323 w 930"/>
                  <a:gd name="T21" fmla="*/ 124 h 940"/>
                  <a:gd name="T22" fmla="*/ 225 w 930"/>
                  <a:gd name="T23" fmla="*/ 63 h 940"/>
                  <a:gd name="T24" fmla="*/ 143 w 930"/>
                  <a:gd name="T25" fmla="*/ 153 h 940"/>
                  <a:gd name="T26" fmla="*/ 146 w 930"/>
                  <a:gd name="T27" fmla="*/ 273 h 940"/>
                  <a:gd name="T28" fmla="*/ 32 w 930"/>
                  <a:gd name="T29" fmla="*/ 282 h 940"/>
                  <a:gd name="T30" fmla="*/ 19 w 930"/>
                  <a:gd name="T31" fmla="*/ 402 h 940"/>
                  <a:gd name="T32" fmla="*/ 91 w 930"/>
                  <a:gd name="T33" fmla="*/ 470 h 940"/>
                  <a:gd name="T34" fmla="*/ 19 w 930"/>
                  <a:gd name="T35" fmla="*/ 537 h 940"/>
                  <a:gd name="T36" fmla="*/ 32 w 930"/>
                  <a:gd name="T37" fmla="*/ 657 h 940"/>
                  <a:gd name="T38" fmla="*/ 146 w 930"/>
                  <a:gd name="T39" fmla="*/ 666 h 940"/>
                  <a:gd name="T40" fmla="*/ 143 w 930"/>
                  <a:gd name="T41" fmla="*/ 786 h 940"/>
                  <a:gd name="T42" fmla="*/ 225 w 930"/>
                  <a:gd name="T43" fmla="*/ 876 h 940"/>
                  <a:gd name="T44" fmla="*/ 323 w 930"/>
                  <a:gd name="T45" fmla="*/ 816 h 940"/>
                  <a:gd name="T46" fmla="*/ 391 w 930"/>
                  <a:gd name="T47" fmla="*/ 915 h 940"/>
                  <a:gd name="T48" fmla="*/ 509 w 930"/>
                  <a:gd name="T49" fmla="*/ 940 h 940"/>
                  <a:gd name="T50" fmla="*/ 553 w 930"/>
                  <a:gd name="T51" fmla="*/ 833 h 940"/>
                  <a:gd name="T52" fmla="*/ 667 w 930"/>
                  <a:gd name="T53" fmla="*/ 873 h 940"/>
                  <a:gd name="T54" fmla="*/ 777 w 930"/>
                  <a:gd name="T55" fmla="*/ 824 h 940"/>
                  <a:gd name="T56" fmla="*/ 750 w 930"/>
                  <a:gd name="T57" fmla="*/ 712 h 940"/>
                  <a:gd name="T58" fmla="*/ 866 w 930"/>
                  <a:gd name="T59" fmla="*/ 677 h 940"/>
                  <a:gd name="T60" fmla="*/ 926 w 930"/>
                  <a:gd name="T61" fmla="*/ 573 h 940"/>
                  <a:gd name="T62" fmla="*/ 465 w 930"/>
                  <a:gd name="T63" fmla="*/ 758 h 940"/>
                  <a:gd name="T64" fmla="*/ 465 w 930"/>
                  <a:gd name="T65" fmla="*/ 181 h 940"/>
                  <a:gd name="T66" fmla="*/ 465 w 930"/>
                  <a:gd name="T67" fmla="*/ 75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0" h="940">
                    <a:moveTo>
                      <a:pt x="911" y="537"/>
                    </a:moveTo>
                    <a:lnTo>
                      <a:pt x="838" y="498"/>
                    </a:lnTo>
                    <a:cubicBezTo>
                      <a:pt x="839" y="489"/>
                      <a:pt x="839" y="479"/>
                      <a:pt x="839" y="470"/>
                    </a:cubicBezTo>
                    <a:cubicBezTo>
                      <a:pt x="839" y="460"/>
                      <a:pt x="839" y="451"/>
                      <a:pt x="838" y="441"/>
                    </a:cubicBezTo>
                    <a:lnTo>
                      <a:pt x="911" y="402"/>
                    </a:lnTo>
                    <a:cubicBezTo>
                      <a:pt x="923" y="396"/>
                      <a:pt x="930" y="380"/>
                      <a:pt x="926" y="367"/>
                    </a:cubicBezTo>
                    <a:lnTo>
                      <a:pt x="898" y="282"/>
                    </a:lnTo>
                    <a:cubicBezTo>
                      <a:pt x="894" y="269"/>
                      <a:pt x="879" y="260"/>
                      <a:pt x="866" y="262"/>
                    </a:cubicBezTo>
                    <a:lnTo>
                      <a:pt x="783" y="273"/>
                    </a:lnTo>
                    <a:cubicBezTo>
                      <a:pt x="773" y="257"/>
                      <a:pt x="762" y="242"/>
                      <a:pt x="750" y="228"/>
                    </a:cubicBezTo>
                    <a:lnTo>
                      <a:pt x="786" y="153"/>
                    </a:lnTo>
                    <a:cubicBezTo>
                      <a:pt x="792" y="140"/>
                      <a:pt x="788" y="124"/>
                      <a:pt x="777" y="116"/>
                    </a:cubicBezTo>
                    <a:lnTo>
                      <a:pt x="705" y="63"/>
                    </a:lnTo>
                    <a:cubicBezTo>
                      <a:pt x="694" y="55"/>
                      <a:pt x="677" y="56"/>
                      <a:pt x="667" y="66"/>
                    </a:cubicBezTo>
                    <a:lnTo>
                      <a:pt x="607" y="124"/>
                    </a:lnTo>
                    <a:cubicBezTo>
                      <a:pt x="590" y="116"/>
                      <a:pt x="572" y="111"/>
                      <a:pt x="553" y="106"/>
                    </a:cubicBezTo>
                    <a:lnTo>
                      <a:pt x="539" y="24"/>
                    </a:lnTo>
                    <a:cubicBezTo>
                      <a:pt x="536" y="11"/>
                      <a:pt x="523" y="0"/>
                      <a:pt x="509" y="0"/>
                    </a:cubicBezTo>
                    <a:lnTo>
                      <a:pt x="420" y="0"/>
                    </a:lnTo>
                    <a:cubicBezTo>
                      <a:pt x="407" y="0"/>
                      <a:pt x="393" y="11"/>
                      <a:pt x="391" y="24"/>
                    </a:cubicBezTo>
                    <a:lnTo>
                      <a:pt x="377" y="106"/>
                    </a:lnTo>
                    <a:cubicBezTo>
                      <a:pt x="358" y="111"/>
                      <a:pt x="340" y="116"/>
                      <a:pt x="323" y="124"/>
                    </a:cubicBezTo>
                    <a:lnTo>
                      <a:pt x="263" y="66"/>
                    </a:lnTo>
                    <a:cubicBezTo>
                      <a:pt x="253" y="56"/>
                      <a:pt x="236" y="55"/>
                      <a:pt x="225" y="63"/>
                    </a:cubicBezTo>
                    <a:lnTo>
                      <a:pt x="153" y="116"/>
                    </a:lnTo>
                    <a:cubicBezTo>
                      <a:pt x="142" y="124"/>
                      <a:pt x="137" y="140"/>
                      <a:pt x="143" y="153"/>
                    </a:cubicBezTo>
                    <a:lnTo>
                      <a:pt x="180" y="227"/>
                    </a:lnTo>
                    <a:cubicBezTo>
                      <a:pt x="168" y="242"/>
                      <a:pt x="156" y="257"/>
                      <a:pt x="146" y="273"/>
                    </a:cubicBezTo>
                    <a:lnTo>
                      <a:pt x="64" y="262"/>
                    </a:lnTo>
                    <a:cubicBezTo>
                      <a:pt x="51" y="260"/>
                      <a:pt x="36" y="269"/>
                      <a:pt x="32" y="282"/>
                    </a:cubicBezTo>
                    <a:lnTo>
                      <a:pt x="4" y="367"/>
                    </a:lnTo>
                    <a:cubicBezTo>
                      <a:pt x="0" y="380"/>
                      <a:pt x="6" y="396"/>
                      <a:pt x="19" y="402"/>
                    </a:cubicBezTo>
                    <a:lnTo>
                      <a:pt x="92" y="441"/>
                    </a:lnTo>
                    <a:cubicBezTo>
                      <a:pt x="91" y="451"/>
                      <a:pt x="91" y="460"/>
                      <a:pt x="91" y="470"/>
                    </a:cubicBezTo>
                    <a:cubicBezTo>
                      <a:pt x="91" y="479"/>
                      <a:pt x="91" y="489"/>
                      <a:pt x="92" y="498"/>
                    </a:cubicBezTo>
                    <a:lnTo>
                      <a:pt x="19" y="537"/>
                    </a:lnTo>
                    <a:cubicBezTo>
                      <a:pt x="6" y="543"/>
                      <a:pt x="0" y="559"/>
                      <a:pt x="4" y="573"/>
                    </a:cubicBezTo>
                    <a:lnTo>
                      <a:pt x="32" y="657"/>
                    </a:lnTo>
                    <a:cubicBezTo>
                      <a:pt x="36" y="670"/>
                      <a:pt x="51" y="679"/>
                      <a:pt x="64" y="677"/>
                    </a:cubicBezTo>
                    <a:lnTo>
                      <a:pt x="146" y="666"/>
                    </a:lnTo>
                    <a:cubicBezTo>
                      <a:pt x="156" y="682"/>
                      <a:pt x="168" y="697"/>
                      <a:pt x="180" y="712"/>
                    </a:cubicBezTo>
                    <a:lnTo>
                      <a:pt x="143" y="786"/>
                    </a:lnTo>
                    <a:cubicBezTo>
                      <a:pt x="137" y="799"/>
                      <a:pt x="142" y="816"/>
                      <a:pt x="153" y="824"/>
                    </a:cubicBezTo>
                    <a:lnTo>
                      <a:pt x="225" y="876"/>
                    </a:lnTo>
                    <a:cubicBezTo>
                      <a:pt x="236" y="884"/>
                      <a:pt x="253" y="883"/>
                      <a:pt x="263" y="873"/>
                    </a:cubicBezTo>
                    <a:lnTo>
                      <a:pt x="323" y="816"/>
                    </a:lnTo>
                    <a:cubicBezTo>
                      <a:pt x="340" y="823"/>
                      <a:pt x="358" y="829"/>
                      <a:pt x="377" y="833"/>
                    </a:cubicBezTo>
                    <a:lnTo>
                      <a:pt x="391" y="915"/>
                    </a:lnTo>
                    <a:cubicBezTo>
                      <a:pt x="393" y="928"/>
                      <a:pt x="407" y="940"/>
                      <a:pt x="420" y="940"/>
                    </a:cubicBezTo>
                    <a:lnTo>
                      <a:pt x="509" y="940"/>
                    </a:lnTo>
                    <a:cubicBezTo>
                      <a:pt x="523" y="940"/>
                      <a:pt x="536" y="928"/>
                      <a:pt x="539" y="915"/>
                    </a:cubicBezTo>
                    <a:lnTo>
                      <a:pt x="553" y="833"/>
                    </a:lnTo>
                    <a:cubicBezTo>
                      <a:pt x="572" y="829"/>
                      <a:pt x="590" y="823"/>
                      <a:pt x="607" y="816"/>
                    </a:cubicBezTo>
                    <a:lnTo>
                      <a:pt x="667" y="873"/>
                    </a:lnTo>
                    <a:cubicBezTo>
                      <a:pt x="677" y="883"/>
                      <a:pt x="694" y="884"/>
                      <a:pt x="705" y="876"/>
                    </a:cubicBezTo>
                    <a:lnTo>
                      <a:pt x="777" y="824"/>
                    </a:lnTo>
                    <a:cubicBezTo>
                      <a:pt x="788" y="816"/>
                      <a:pt x="792" y="799"/>
                      <a:pt x="786" y="786"/>
                    </a:cubicBezTo>
                    <a:lnTo>
                      <a:pt x="750" y="712"/>
                    </a:lnTo>
                    <a:cubicBezTo>
                      <a:pt x="762" y="697"/>
                      <a:pt x="773" y="682"/>
                      <a:pt x="783" y="666"/>
                    </a:cubicBezTo>
                    <a:lnTo>
                      <a:pt x="866" y="677"/>
                    </a:lnTo>
                    <a:cubicBezTo>
                      <a:pt x="879" y="679"/>
                      <a:pt x="894" y="670"/>
                      <a:pt x="898" y="657"/>
                    </a:cubicBezTo>
                    <a:lnTo>
                      <a:pt x="926" y="573"/>
                    </a:lnTo>
                    <a:cubicBezTo>
                      <a:pt x="930" y="559"/>
                      <a:pt x="923" y="543"/>
                      <a:pt x="911" y="537"/>
                    </a:cubicBezTo>
                    <a:close/>
                    <a:moveTo>
                      <a:pt x="465" y="758"/>
                    </a:moveTo>
                    <a:cubicBezTo>
                      <a:pt x="305" y="758"/>
                      <a:pt x="176" y="629"/>
                      <a:pt x="176" y="470"/>
                    </a:cubicBezTo>
                    <a:cubicBezTo>
                      <a:pt x="176" y="310"/>
                      <a:pt x="305" y="181"/>
                      <a:pt x="465" y="181"/>
                    </a:cubicBezTo>
                    <a:cubicBezTo>
                      <a:pt x="624" y="181"/>
                      <a:pt x="753" y="310"/>
                      <a:pt x="753" y="470"/>
                    </a:cubicBezTo>
                    <a:cubicBezTo>
                      <a:pt x="753" y="629"/>
                      <a:pt x="624" y="758"/>
                      <a:pt x="465" y="758"/>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49" name="Graphic 48" descr="Hospital">
                <a:extLst>
                  <a:ext uri="{FF2B5EF4-FFF2-40B4-BE49-F238E27FC236}">
                    <a16:creationId xmlns:a16="http://schemas.microsoft.com/office/drawing/2014/main" id="{04ABEF6F-148D-4D54-BCC8-B30914FAE0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2048" y="2555740"/>
                <a:ext cx="1247954" cy="1247954"/>
              </a:xfrm>
              <a:prstGeom prst="rect">
                <a:avLst/>
              </a:prstGeom>
            </p:spPr>
          </p:pic>
          <p:sp>
            <p:nvSpPr>
              <p:cNvPr id="50" name="TextBox 49">
                <a:extLst>
                  <a:ext uri="{FF2B5EF4-FFF2-40B4-BE49-F238E27FC236}">
                    <a16:creationId xmlns:a16="http://schemas.microsoft.com/office/drawing/2014/main" id="{C3E19E40-4550-4D17-9ADF-9DC20080DAEC}"/>
                  </a:ext>
                </a:extLst>
              </p:cNvPr>
              <p:cNvSpPr txBox="1"/>
              <p:nvPr/>
            </p:nvSpPr>
            <p:spPr>
              <a:xfrm>
                <a:off x="1957685" y="3633259"/>
                <a:ext cx="5630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F72"/>
                    </a:solidFill>
                    <a:effectLst/>
                    <a:uLnTx/>
                    <a:uFillTx/>
                    <a:latin typeface="Arial" panose="020B0604020202020204" pitchFamily="34" charset="0"/>
                    <a:ea typeface="+mn-ea"/>
                    <a:cs typeface="Arial" panose="020B0604020202020204" pitchFamily="34" charset="0"/>
                  </a:rPr>
                  <a:t>Hub</a:t>
                </a:r>
              </a:p>
            </p:txBody>
          </p:sp>
        </p:grpSp>
        <p:grpSp>
          <p:nvGrpSpPr>
            <p:cNvPr id="10" name="Group 9">
              <a:extLst>
                <a:ext uri="{FF2B5EF4-FFF2-40B4-BE49-F238E27FC236}">
                  <a16:creationId xmlns:a16="http://schemas.microsoft.com/office/drawing/2014/main" id="{EDC4422D-09FA-4F0C-9077-7D57A4274BAA}"/>
                </a:ext>
              </a:extLst>
            </p:cNvPr>
            <p:cNvGrpSpPr/>
            <p:nvPr/>
          </p:nvGrpSpPr>
          <p:grpSpPr>
            <a:xfrm>
              <a:off x="5178266" y="2626353"/>
              <a:ext cx="1745926" cy="1763564"/>
              <a:chOff x="5178266" y="2626353"/>
              <a:chExt cx="1745926" cy="1763564"/>
            </a:xfrm>
          </p:grpSpPr>
          <p:sp>
            <p:nvSpPr>
              <p:cNvPr id="41" name="Freeform 41">
                <a:extLst>
                  <a:ext uri="{FF2B5EF4-FFF2-40B4-BE49-F238E27FC236}">
                    <a16:creationId xmlns:a16="http://schemas.microsoft.com/office/drawing/2014/main" id="{FD15D6A7-5C5E-46F4-BA7E-FFA0F3D1C9BC}"/>
                  </a:ext>
                </a:extLst>
              </p:cNvPr>
              <p:cNvSpPr>
                <a:spLocks noEditPoints="1"/>
              </p:cNvSpPr>
              <p:nvPr/>
            </p:nvSpPr>
            <p:spPr bwMode="auto">
              <a:xfrm rot="21256195">
                <a:off x="5178266" y="2626353"/>
                <a:ext cx="1745926" cy="1763564"/>
              </a:xfrm>
              <a:custGeom>
                <a:avLst/>
                <a:gdLst>
                  <a:gd name="T0" fmla="*/ 838 w 930"/>
                  <a:gd name="T1" fmla="*/ 498 h 940"/>
                  <a:gd name="T2" fmla="*/ 838 w 930"/>
                  <a:gd name="T3" fmla="*/ 441 h 940"/>
                  <a:gd name="T4" fmla="*/ 926 w 930"/>
                  <a:gd name="T5" fmla="*/ 367 h 940"/>
                  <a:gd name="T6" fmla="*/ 866 w 930"/>
                  <a:gd name="T7" fmla="*/ 262 h 940"/>
                  <a:gd name="T8" fmla="*/ 750 w 930"/>
                  <a:gd name="T9" fmla="*/ 228 h 940"/>
                  <a:gd name="T10" fmla="*/ 777 w 930"/>
                  <a:gd name="T11" fmla="*/ 116 h 940"/>
                  <a:gd name="T12" fmla="*/ 667 w 930"/>
                  <a:gd name="T13" fmla="*/ 66 h 940"/>
                  <a:gd name="T14" fmla="*/ 553 w 930"/>
                  <a:gd name="T15" fmla="*/ 106 h 940"/>
                  <a:gd name="T16" fmla="*/ 509 w 930"/>
                  <a:gd name="T17" fmla="*/ 0 h 940"/>
                  <a:gd name="T18" fmla="*/ 391 w 930"/>
                  <a:gd name="T19" fmla="*/ 24 h 940"/>
                  <a:gd name="T20" fmla="*/ 323 w 930"/>
                  <a:gd name="T21" fmla="*/ 124 h 940"/>
                  <a:gd name="T22" fmla="*/ 225 w 930"/>
                  <a:gd name="T23" fmla="*/ 63 h 940"/>
                  <a:gd name="T24" fmla="*/ 143 w 930"/>
                  <a:gd name="T25" fmla="*/ 153 h 940"/>
                  <a:gd name="T26" fmla="*/ 146 w 930"/>
                  <a:gd name="T27" fmla="*/ 273 h 940"/>
                  <a:gd name="T28" fmla="*/ 32 w 930"/>
                  <a:gd name="T29" fmla="*/ 282 h 940"/>
                  <a:gd name="T30" fmla="*/ 19 w 930"/>
                  <a:gd name="T31" fmla="*/ 402 h 940"/>
                  <a:gd name="T32" fmla="*/ 91 w 930"/>
                  <a:gd name="T33" fmla="*/ 470 h 940"/>
                  <a:gd name="T34" fmla="*/ 19 w 930"/>
                  <a:gd name="T35" fmla="*/ 537 h 940"/>
                  <a:gd name="T36" fmla="*/ 32 w 930"/>
                  <a:gd name="T37" fmla="*/ 657 h 940"/>
                  <a:gd name="T38" fmla="*/ 146 w 930"/>
                  <a:gd name="T39" fmla="*/ 666 h 940"/>
                  <a:gd name="T40" fmla="*/ 143 w 930"/>
                  <a:gd name="T41" fmla="*/ 786 h 940"/>
                  <a:gd name="T42" fmla="*/ 225 w 930"/>
                  <a:gd name="T43" fmla="*/ 876 h 940"/>
                  <a:gd name="T44" fmla="*/ 323 w 930"/>
                  <a:gd name="T45" fmla="*/ 816 h 940"/>
                  <a:gd name="T46" fmla="*/ 391 w 930"/>
                  <a:gd name="T47" fmla="*/ 915 h 940"/>
                  <a:gd name="T48" fmla="*/ 509 w 930"/>
                  <a:gd name="T49" fmla="*/ 940 h 940"/>
                  <a:gd name="T50" fmla="*/ 553 w 930"/>
                  <a:gd name="T51" fmla="*/ 833 h 940"/>
                  <a:gd name="T52" fmla="*/ 667 w 930"/>
                  <a:gd name="T53" fmla="*/ 873 h 940"/>
                  <a:gd name="T54" fmla="*/ 777 w 930"/>
                  <a:gd name="T55" fmla="*/ 824 h 940"/>
                  <a:gd name="T56" fmla="*/ 750 w 930"/>
                  <a:gd name="T57" fmla="*/ 712 h 940"/>
                  <a:gd name="T58" fmla="*/ 866 w 930"/>
                  <a:gd name="T59" fmla="*/ 677 h 940"/>
                  <a:gd name="T60" fmla="*/ 926 w 930"/>
                  <a:gd name="T61" fmla="*/ 573 h 940"/>
                  <a:gd name="T62" fmla="*/ 465 w 930"/>
                  <a:gd name="T63" fmla="*/ 758 h 940"/>
                  <a:gd name="T64" fmla="*/ 465 w 930"/>
                  <a:gd name="T65" fmla="*/ 181 h 940"/>
                  <a:gd name="T66" fmla="*/ 465 w 930"/>
                  <a:gd name="T67" fmla="*/ 75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0" h="940">
                    <a:moveTo>
                      <a:pt x="911" y="537"/>
                    </a:moveTo>
                    <a:lnTo>
                      <a:pt x="838" y="498"/>
                    </a:lnTo>
                    <a:cubicBezTo>
                      <a:pt x="839" y="489"/>
                      <a:pt x="839" y="479"/>
                      <a:pt x="839" y="470"/>
                    </a:cubicBezTo>
                    <a:cubicBezTo>
                      <a:pt x="839" y="460"/>
                      <a:pt x="839" y="451"/>
                      <a:pt x="838" y="441"/>
                    </a:cubicBezTo>
                    <a:lnTo>
                      <a:pt x="911" y="402"/>
                    </a:lnTo>
                    <a:cubicBezTo>
                      <a:pt x="923" y="396"/>
                      <a:pt x="930" y="380"/>
                      <a:pt x="926" y="367"/>
                    </a:cubicBezTo>
                    <a:lnTo>
                      <a:pt x="898" y="282"/>
                    </a:lnTo>
                    <a:cubicBezTo>
                      <a:pt x="894" y="269"/>
                      <a:pt x="879" y="260"/>
                      <a:pt x="866" y="262"/>
                    </a:cubicBezTo>
                    <a:lnTo>
                      <a:pt x="783" y="273"/>
                    </a:lnTo>
                    <a:cubicBezTo>
                      <a:pt x="773" y="257"/>
                      <a:pt x="762" y="242"/>
                      <a:pt x="750" y="228"/>
                    </a:cubicBezTo>
                    <a:lnTo>
                      <a:pt x="786" y="153"/>
                    </a:lnTo>
                    <a:cubicBezTo>
                      <a:pt x="792" y="140"/>
                      <a:pt x="788" y="124"/>
                      <a:pt x="777" y="116"/>
                    </a:cubicBezTo>
                    <a:lnTo>
                      <a:pt x="705" y="63"/>
                    </a:lnTo>
                    <a:cubicBezTo>
                      <a:pt x="694" y="55"/>
                      <a:pt x="677" y="56"/>
                      <a:pt x="667" y="66"/>
                    </a:cubicBezTo>
                    <a:lnTo>
                      <a:pt x="607" y="124"/>
                    </a:lnTo>
                    <a:cubicBezTo>
                      <a:pt x="590" y="116"/>
                      <a:pt x="572" y="111"/>
                      <a:pt x="553" y="106"/>
                    </a:cubicBezTo>
                    <a:lnTo>
                      <a:pt x="539" y="24"/>
                    </a:lnTo>
                    <a:cubicBezTo>
                      <a:pt x="536" y="11"/>
                      <a:pt x="523" y="0"/>
                      <a:pt x="509" y="0"/>
                    </a:cubicBezTo>
                    <a:lnTo>
                      <a:pt x="420" y="0"/>
                    </a:lnTo>
                    <a:cubicBezTo>
                      <a:pt x="407" y="0"/>
                      <a:pt x="393" y="11"/>
                      <a:pt x="391" y="24"/>
                    </a:cubicBezTo>
                    <a:lnTo>
                      <a:pt x="377" y="106"/>
                    </a:lnTo>
                    <a:cubicBezTo>
                      <a:pt x="358" y="111"/>
                      <a:pt x="340" y="116"/>
                      <a:pt x="323" y="124"/>
                    </a:cubicBezTo>
                    <a:lnTo>
                      <a:pt x="263" y="66"/>
                    </a:lnTo>
                    <a:cubicBezTo>
                      <a:pt x="253" y="56"/>
                      <a:pt x="236" y="55"/>
                      <a:pt x="225" y="63"/>
                    </a:cubicBezTo>
                    <a:lnTo>
                      <a:pt x="153" y="116"/>
                    </a:lnTo>
                    <a:cubicBezTo>
                      <a:pt x="142" y="124"/>
                      <a:pt x="137" y="140"/>
                      <a:pt x="143" y="153"/>
                    </a:cubicBezTo>
                    <a:lnTo>
                      <a:pt x="180" y="227"/>
                    </a:lnTo>
                    <a:cubicBezTo>
                      <a:pt x="168" y="242"/>
                      <a:pt x="156" y="257"/>
                      <a:pt x="146" y="273"/>
                    </a:cubicBezTo>
                    <a:lnTo>
                      <a:pt x="64" y="262"/>
                    </a:lnTo>
                    <a:cubicBezTo>
                      <a:pt x="51" y="260"/>
                      <a:pt x="36" y="269"/>
                      <a:pt x="32" y="282"/>
                    </a:cubicBezTo>
                    <a:lnTo>
                      <a:pt x="4" y="367"/>
                    </a:lnTo>
                    <a:cubicBezTo>
                      <a:pt x="0" y="380"/>
                      <a:pt x="6" y="396"/>
                      <a:pt x="19" y="402"/>
                    </a:cubicBezTo>
                    <a:lnTo>
                      <a:pt x="92" y="441"/>
                    </a:lnTo>
                    <a:cubicBezTo>
                      <a:pt x="91" y="451"/>
                      <a:pt x="91" y="460"/>
                      <a:pt x="91" y="470"/>
                    </a:cubicBezTo>
                    <a:cubicBezTo>
                      <a:pt x="91" y="479"/>
                      <a:pt x="91" y="489"/>
                      <a:pt x="92" y="498"/>
                    </a:cubicBezTo>
                    <a:lnTo>
                      <a:pt x="19" y="537"/>
                    </a:lnTo>
                    <a:cubicBezTo>
                      <a:pt x="6" y="543"/>
                      <a:pt x="0" y="559"/>
                      <a:pt x="4" y="573"/>
                    </a:cubicBezTo>
                    <a:lnTo>
                      <a:pt x="32" y="657"/>
                    </a:lnTo>
                    <a:cubicBezTo>
                      <a:pt x="36" y="670"/>
                      <a:pt x="51" y="679"/>
                      <a:pt x="64" y="677"/>
                    </a:cubicBezTo>
                    <a:lnTo>
                      <a:pt x="146" y="666"/>
                    </a:lnTo>
                    <a:cubicBezTo>
                      <a:pt x="156" y="682"/>
                      <a:pt x="168" y="697"/>
                      <a:pt x="180" y="712"/>
                    </a:cubicBezTo>
                    <a:lnTo>
                      <a:pt x="143" y="786"/>
                    </a:lnTo>
                    <a:cubicBezTo>
                      <a:pt x="137" y="799"/>
                      <a:pt x="142" y="816"/>
                      <a:pt x="153" y="824"/>
                    </a:cubicBezTo>
                    <a:lnTo>
                      <a:pt x="225" y="876"/>
                    </a:lnTo>
                    <a:cubicBezTo>
                      <a:pt x="236" y="884"/>
                      <a:pt x="253" y="883"/>
                      <a:pt x="263" y="873"/>
                    </a:cubicBezTo>
                    <a:lnTo>
                      <a:pt x="323" y="816"/>
                    </a:lnTo>
                    <a:cubicBezTo>
                      <a:pt x="340" y="823"/>
                      <a:pt x="358" y="829"/>
                      <a:pt x="377" y="833"/>
                    </a:cubicBezTo>
                    <a:lnTo>
                      <a:pt x="391" y="915"/>
                    </a:lnTo>
                    <a:cubicBezTo>
                      <a:pt x="393" y="928"/>
                      <a:pt x="407" y="940"/>
                      <a:pt x="420" y="940"/>
                    </a:cubicBezTo>
                    <a:lnTo>
                      <a:pt x="509" y="940"/>
                    </a:lnTo>
                    <a:cubicBezTo>
                      <a:pt x="523" y="940"/>
                      <a:pt x="536" y="928"/>
                      <a:pt x="539" y="915"/>
                    </a:cubicBezTo>
                    <a:lnTo>
                      <a:pt x="553" y="833"/>
                    </a:lnTo>
                    <a:cubicBezTo>
                      <a:pt x="572" y="829"/>
                      <a:pt x="590" y="823"/>
                      <a:pt x="607" y="816"/>
                    </a:cubicBezTo>
                    <a:lnTo>
                      <a:pt x="667" y="873"/>
                    </a:lnTo>
                    <a:cubicBezTo>
                      <a:pt x="677" y="883"/>
                      <a:pt x="694" y="884"/>
                      <a:pt x="705" y="876"/>
                    </a:cubicBezTo>
                    <a:lnTo>
                      <a:pt x="777" y="824"/>
                    </a:lnTo>
                    <a:cubicBezTo>
                      <a:pt x="788" y="816"/>
                      <a:pt x="792" y="799"/>
                      <a:pt x="786" y="786"/>
                    </a:cubicBezTo>
                    <a:lnTo>
                      <a:pt x="750" y="712"/>
                    </a:lnTo>
                    <a:cubicBezTo>
                      <a:pt x="762" y="697"/>
                      <a:pt x="773" y="682"/>
                      <a:pt x="783" y="666"/>
                    </a:cubicBezTo>
                    <a:lnTo>
                      <a:pt x="866" y="677"/>
                    </a:lnTo>
                    <a:cubicBezTo>
                      <a:pt x="879" y="679"/>
                      <a:pt x="894" y="670"/>
                      <a:pt x="898" y="657"/>
                    </a:cubicBezTo>
                    <a:lnTo>
                      <a:pt x="926" y="573"/>
                    </a:lnTo>
                    <a:cubicBezTo>
                      <a:pt x="930" y="559"/>
                      <a:pt x="923" y="543"/>
                      <a:pt x="911" y="537"/>
                    </a:cubicBezTo>
                    <a:close/>
                    <a:moveTo>
                      <a:pt x="465" y="758"/>
                    </a:moveTo>
                    <a:cubicBezTo>
                      <a:pt x="305" y="758"/>
                      <a:pt x="176" y="629"/>
                      <a:pt x="176" y="470"/>
                    </a:cubicBezTo>
                    <a:cubicBezTo>
                      <a:pt x="176" y="310"/>
                      <a:pt x="305" y="181"/>
                      <a:pt x="465" y="181"/>
                    </a:cubicBezTo>
                    <a:cubicBezTo>
                      <a:pt x="624" y="181"/>
                      <a:pt x="753" y="310"/>
                      <a:pt x="753" y="470"/>
                    </a:cubicBezTo>
                    <a:cubicBezTo>
                      <a:pt x="753" y="629"/>
                      <a:pt x="624" y="758"/>
                      <a:pt x="465" y="758"/>
                    </a:cubicBezTo>
                    <a:close/>
                  </a:path>
                </a:pathLst>
              </a:custGeom>
              <a:solidFill>
                <a:srgbClr val="F7955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42" name="Group 41">
                <a:extLst>
                  <a:ext uri="{FF2B5EF4-FFF2-40B4-BE49-F238E27FC236}">
                    <a16:creationId xmlns:a16="http://schemas.microsoft.com/office/drawing/2014/main" id="{B0AD409A-4BD0-4A17-8970-E40FEDAFF4DD}"/>
                  </a:ext>
                </a:extLst>
              </p:cNvPr>
              <p:cNvGrpSpPr/>
              <p:nvPr/>
            </p:nvGrpSpPr>
            <p:grpSpPr>
              <a:xfrm>
                <a:off x="5685488" y="3098161"/>
                <a:ext cx="731509" cy="621871"/>
                <a:chOff x="4928237" y="7672583"/>
                <a:chExt cx="396130" cy="336758"/>
              </a:xfrm>
            </p:grpSpPr>
            <p:sp>
              <p:nvSpPr>
                <p:cNvPr id="44" name="Freeform 12">
                  <a:extLst>
                    <a:ext uri="{FF2B5EF4-FFF2-40B4-BE49-F238E27FC236}">
                      <a16:creationId xmlns:a16="http://schemas.microsoft.com/office/drawing/2014/main" id="{B81445B7-4F05-439C-96D7-DB078AB9E57A}"/>
                    </a:ext>
                  </a:extLst>
                </p:cNvPr>
                <p:cNvSpPr>
                  <a:spLocks/>
                </p:cNvSpPr>
                <p:nvPr/>
              </p:nvSpPr>
              <p:spPr bwMode="auto">
                <a:xfrm>
                  <a:off x="4982375" y="7725448"/>
                  <a:ext cx="287854" cy="283893"/>
                </a:xfrm>
                <a:custGeom>
                  <a:avLst/>
                  <a:gdLst>
                    <a:gd name="T0" fmla="*/ 349 w 682"/>
                    <a:gd name="T1" fmla="*/ 3 h 675"/>
                    <a:gd name="T2" fmla="*/ 334 w 682"/>
                    <a:gd name="T3" fmla="*/ 3 h 675"/>
                    <a:gd name="T4" fmla="*/ 8 w 682"/>
                    <a:gd name="T5" fmla="*/ 260 h 675"/>
                    <a:gd name="T6" fmla="*/ 0 w 682"/>
                    <a:gd name="T7" fmla="*/ 275 h 675"/>
                    <a:gd name="T8" fmla="*/ 0 w 682"/>
                    <a:gd name="T9" fmla="*/ 665 h 675"/>
                    <a:gd name="T10" fmla="*/ 10 w 682"/>
                    <a:gd name="T11" fmla="*/ 675 h 675"/>
                    <a:gd name="T12" fmla="*/ 246 w 682"/>
                    <a:gd name="T13" fmla="*/ 675 h 675"/>
                    <a:gd name="T14" fmla="*/ 246 w 682"/>
                    <a:gd name="T15" fmla="*/ 444 h 675"/>
                    <a:gd name="T16" fmla="*/ 255 w 682"/>
                    <a:gd name="T17" fmla="*/ 434 h 675"/>
                    <a:gd name="T18" fmla="*/ 428 w 682"/>
                    <a:gd name="T19" fmla="*/ 434 h 675"/>
                    <a:gd name="T20" fmla="*/ 437 w 682"/>
                    <a:gd name="T21" fmla="*/ 444 h 675"/>
                    <a:gd name="T22" fmla="*/ 437 w 682"/>
                    <a:gd name="T23" fmla="*/ 675 h 675"/>
                    <a:gd name="T24" fmla="*/ 673 w 682"/>
                    <a:gd name="T25" fmla="*/ 675 h 675"/>
                    <a:gd name="T26" fmla="*/ 682 w 682"/>
                    <a:gd name="T27" fmla="*/ 665 h 675"/>
                    <a:gd name="T28" fmla="*/ 682 w 682"/>
                    <a:gd name="T29" fmla="*/ 275 h 675"/>
                    <a:gd name="T30" fmla="*/ 675 w 682"/>
                    <a:gd name="T31" fmla="*/ 260 h 675"/>
                    <a:gd name="T32" fmla="*/ 349 w 682"/>
                    <a:gd name="T33"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 h="675">
                      <a:moveTo>
                        <a:pt x="349" y="3"/>
                      </a:moveTo>
                      <a:cubicBezTo>
                        <a:pt x="345" y="0"/>
                        <a:pt x="338" y="0"/>
                        <a:pt x="334" y="3"/>
                      </a:cubicBezTo>
                      <a:lnTo>
                        <a:pt x="8" y="260"/>
                      </a:lnTo>
                      <a:cubicBezTo>
                        <a:pt x="4" y="263"/>
                        <a:pt x="0" y="270"/>
                        <a:pt x="0" y="275"/>
                      </a:cubicBezTo>
                      <a:lnTo>
                        <a:pt x="0" y="665"/>
                      </a:lnTo>
                      <a:cubicBezTo>
                        <a:pt x="0" y="670"/>
                        <a:pt x="5" y="675"/>
                        <a:pt x="10" y="675"/>
                      </a:cubicBezTo>
                      <a:lnTo>
                        <a:pt x="246" y="675"/>
                      </a:lnTo>
                      <a:lnTo>
                        <a:pt x="246" y="444"/>
                      </a:lnTo>
                      <a:cubicBezTo>
                        <a:pt x="246" y="438"/>
                        <a:pt x="250" y="434"/>
                        <a:pt x="255" y="434"/>
                      </a:cubicBezTo>
                      <a:lnTo>
                        <a:pt x="428" y="434"/>
                      </a:lnTo>
                      <a:cubicBezTo>
                        <a:pt x="433" y="434"/>
                        <a:pt x="437" y="438"/>
                        <a:pt x="437" y="444"/>
                      </a:cubicBezTo>
                      <a:lnTo>
                        <a:pt x="437" y="675"/>
                      </a:lnTo>
                      <a:lnTo>
                        <a:pt x="673" y="675"/>
                      </a:lnTo>
                      <a:cubicBezTo>
                        <a:pt x="678" y="675"/>
                        <a:pt x="682" y="670"/>
                        <a:pt x="682" y="665"/>
                      </a:cubicBezTo>
                      <a:lnTo>
                        <a:pt x="682" y="275"/>
                      </a:lnTo>
                      <a:cubicBezTo>
                        <a:pt x="682" y="270"/>
                        <a:pt x="679" y="263"/>
                        <a:pt x="675" y="260"/>
                      </a:cubicBezTo>
                      <a:lnTo>
                        <a:pt x="349" y="3"/>
                      </a:lnTo>
                    </a:path>
                  </a:pathLst>
                </a:custGeom>
                <a:solidFill>
                  <a:srgbClr val="F795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 name="Freeform 13">
                  <a:extLst>
                    <a:ext uri="{FF2B5EF4-FFF2-40B4-BE49-F238E27FC236}">
                      <a16:creationId xmlns:a16="http://schemas.microsoft.com/office/drawing/2014/main" id="{91B16A4E-70D4-4BCE-8078-7C1452A53859}"/>
                    </a:ext>
                  </a:extLst>
                </p:cNvPr>
                <p:cNvSpPr>
                  <a:spLocks/>
                </p:cNvSpPr>
                <p:nvPr/>
              </p:nvSpPr>
              <p:spPr bwMode="auto">
                <a:xfrm>
                  <a:off x="4928237" y="7672583"/>
                  <a:ext cx="396130" cy="184860"/>
                </a:xfrm>
                <a:custGeom>
                  <a:avLst/>
                  <a:gdLst>
                    <a:gd name="T0" fmla="*/ 935 w 939"/>
                    <a:gd name="T1" fmla="*/ 367 h 440"/>
                    <a:gd name="T2" fmla="*/ 738 w 939"/>
                    <a:gd name="T3" fmla="*/ 211 h 440"/>
                    <a:gd name="T4" fmla="*/ 738 w 939"/>
                    <a:gd name="T5" fmla="*/ 60 h 440"/>
                    <a:gd name="T6" fmla="*/ 729 w 939"/>
                    <a:gd name="T7" fmla="*/ 51 h 440"/>
                    <a:gd name="T8" fmla="*/ 654 w 939"/>
                    <a:gd name="T9" fmla="*/ 51 h 440"/>
                    <a:gd name="T10" fmla="*/ 645 w 939"/>
                    <a:gd name="T11" fmla="*/ 60 h 440"/>
                    <a:gd name="T12" fmla="*/ 645 w 939"/>
                    <a:gd name="T13" fmla="*/ 137 h 440"/>
                    <a:gd name="T14" fmla="*/ 477 w 939"/>
                    <a:gd name="T15" fmla="*/ 3 h 440"/>
                    <a:gd name="T16" fmla="*/ 462 w 939"/>
                    <a:gd name="T17" fmla="*/ 3 h 440"/>
                    <a:gd name="T18" fmla="*/ 4 w 939"/>
                    <a:gd name="T19" fmla="*/ 367 h 440"/>
                    <a:gd name="T20" fmla="*/ 3 w 939"/>
                    <a:gd name="T21" fmla="*/ 380 h 440"/>
                    <a:gd name="T22" fmla="*/ 46 w 939"/>
                    <a:gd name="T23" fmla="*/ 435 h 440"/>
                    <a:gd name="T24" fmla="*/ 60 w 939"/>
                    <a:gd name="T25" fmla="*/ 437 h 440"/>
                    <a:gd name="T26" fmla="*/ 462 w 939"/>
                    <a:gd name="T27" fmla="*/ 117 h 440"/>
                    <a:gd name="T28" fmla="*/ 477 w 939"/>
                    <a:gd name="T29" fmla="*/ 117 h 440"/>
                    <a:gd name="T30" fmla="*/ 879 w 939"/>
                    <a:gd name="T31" fmla="*/ 437 h 440"/>
                    <a:gd name="T32" fmla="*/ 892 w 939"/>
                    <a:gd name="T33" fmla="*/ 435 h 440"/>
                    <a:gd name="T34" fmla="*/ 936 w 939"/>
                    <a:gd name="T35" fmla="*/ 380 h 440"/>
                    <a:gd name="T36" fmla="*/ 935 w 939"/>
                    <a:gd name="T37" fmla="*/ 36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9" h="440">
                      <a:moveTo>
                        <a:pt x="935" y="367"/>
                      </a:moveTo>
                      <a:lnTo>
                        <a:pt x="738" y="211"/>
                      </a:lnTo>
                      <a:lnTo>
                        <a:pt x="738" y="60"/>
                      </a:lnTo>
                      <a:cubicBezTo>
                        <a:pt x="738" y="55"/>
                        <a:pt x="734" y="51"/>
                        <a:pt x="729" y="51"/>
                      </a:cubicBezTo>
                      <a:lnTo>
                        <a:pt x="654" y="51"/>
                      </a:lnTo>
                      <a:cubicBezTo>
                        <a:pt x="649" y="51"/>
                        <a:pt x="645" y="55"/>
                        <a:pt x="645" y="60"/>
                      </a:cubicBezTo>
                      <a:lnTo>
                        <a:pt x="645" y="137"/>
                      </a:lnTo>
                      <a:lnTo>
                        <a:pt x="477" y="3"/>
                      </a:lnTo>
                      <a:cubicBezTo>
                        <a:pt x="473" y="0"/>
                        <a:pt x="466" y="0"/>
                        <a:pt x="462" y="3"/>
                      </a:cubicBezTo>
                      <a:lnTo>
                        <a:pt x="4" y="367"/>
                      </a:lnTo>
                      <a:cubicBezTo>
                        <a:pt x="0" y="370"/>
                        <a:pt x="0" y="376"/>
                        <a:pt x="3" y="380"/>
                      </a:cubicBezTo>
                      <a:lnTo>
                        <a:pt x="46" y="435"/>
                      </a:lnTo>
                      <a:cubicBezTo>
                        <a:pt x="50" y="439"/>
                        <a:pt x="56" y="440"/>
                        <a:pt x="60" y="437"/>
                      </a:cubicBezTo>
                      <a:lnTo>
                        <a:pt x="462" y="117"/>
                      </a:lnTo>
                      <a:cubicBezTo>
                        <a:pt x="466" y="114"/>
                        <a:pt x="473" y="114"/>
                        <a:pt x="477" y="117"/>
                      </a:cubicBezTo>
                      <a:lnTo>
                        <a:pt x="879" y="437"/>
                      </a:lnTo>
                      <a:cubicBezTo>
                        <a:pt x="883" y="440"/>
                        <a:pt x="889" y="439"/>
                        <a:pt x="892" y="435"/>
                      </a:cubicBezTo>
                      <a:lnTo>
                        <a:pt x="936" y="380"/>
                      </a:lnTo>
                      <a:cubicBezTo>
                        <a:pt x="939" y="376"/>
                        <a:pt x="939" y="370"/>
                        <a:pt x="935" y="367"/>
                      </a:cubicBezTo>
                    </a:path>
                  </a:pathLst>
                </a:custGeom>
                <a:solidFill>
                  <a:srgbClr val="F7955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Flowchart: Process 45">
                  <a:extLst>
                    <a:ext uri="{FF2B5EF4-FFF2-40B4-BE49-F238E27FC236}">
                      <a16:creationId xmlns:a16="http://schemas.microsoft.com/office/drawing/2014/main" id="{C4035EAE-1A0E-447E-AE1F-9836B4561F13}"/>
                    </a:ext>
                  </a:extLst>
                </p:cNvPr>
                <p:cNvSpPr/>
                <p:nvPr/>
              </p:nvSpPr>
              <p:spPr bwMode="auto">
                <a:xfrm>
                  <a:off x="5050672" y="7809942"/>
                  <a:ext cx="45719" cy="46672"/>
                </a:xfrm>
                <a:prstGeom prst="flowChartProcess">
                  <a:avLst/>
                </a:prstGeom>
                <a:solidFill>
                  <a:schemeClr val="bg1"/>
                </a:solid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80168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charset="0"/>
                  </a:endParaRPr>
                </a:p>
              </p:txBody>
            </p:sp>
            <p:sp>
              <p:nvSpPr>
                <p:cNvPr id="47" name="Flowchart: Process 46">
                  <a:extLst>
                    <a:ext uri="{FF2B5EF4-FFF2-40B4-BE49-F238E27FC236}">
                      <a16:creationId xmlns:a16="http://schemas.microsoft.com/office/drawing/2014/main" id="{9EE27B2E-B1E1-4C2D-A9A5-E0B8F5454067}"/>
                    </a:ext>
                  </a:extLst>
                </p:cNvPr>
                <p:cNvSpPr/>
                <p:nvPr/>
              </p:nvSpPr>
              <p:spPr bwMode="auto">
                <a:xfrm>
                  <a:off x="5155407" y="7809942"/>
                  <a:ext cx="45719" cy="46672"/>
                </a:xfrm>
                <a:prstGeom prst="flowChartProcess">
                  <a:avLst/>
                </a:prstGeom>
                <a:solidFill>
                  <a:schemeClr val="bg1"/>
                </a:solid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80168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charset="0"/>
                  </a:endParaRPr>
                </a:p>
              </p:txBody>
            </p:sp>
          </p:grpSp>
          <p:sp>
            <p:nvSpPr>
              <p:cNvPr id="43" name="TextBox 42">
                <a:extLst>
                  <a:ext uri="{FF2B5EF4-FFF2-40B4-BE49-F238E27FC236}">
                    <a16:creationId xmlns:a16="http://schemas.microsoft.com/office/drawing/2014/main" id="{64F121D5-23D6-4A10-B7F4-FDCB736211B2}"/>
                  </a:ext>
                </a:extLst>
              </p:cNvPr>
              <p:cNvSpPr txBox="1"/>
              <p:nvPr/>
            </p:nvSpPr>
            <p:spPr>
              <a:xfrm>
                <a:off x="5714456" y="3719927"/>
                <a:ext cx="7025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7955B"/>
                    </a:solidFill>
                    <a:effectLst/>
                    <a:uLnTx/>
                    <a:uFillTx/>
                    <a:latin typeface="Arial" panose="020B0604020202020204" pitchFamily="34" charset="0"/>
                    <a:ea typeface="+mn-ea"/>
                    <a:cs typeface="Arial" panose="020B0604020202020204" pitchFamily="34" charset="0"/>
                  </a:rPr>
                  <a:t>Home</a:t>
                </a:r>
              </a:p>
            </p:txBody>
          </p:sp>
        </p:grpSp>
        <p:grpSp>
          <p:nvGrpSpPr>
            <p:cNvPr id="11" name="Group 10">
              <a:extLst>
                <a:ext uri="{FF2B5EF4-FFF2-40B4-BE49-F238E27FC236}">
                  <a16:creationId xmlns:a16="http://schemas.microsoft.com/office/drawing/2014/main" id="{F2FC068B-53DA-4CFB-B5B2-BE80D2956CAD}"/>
                </a:ext>
              </a:extLst>
            </p:cNvPr>
            <p:cNvGrpSpPr/>
            <p:nvPr/>
          </p:nvGrpSpPr>
          <p:grpSpPr>
            <a:xfrm>
              <a:off x="6692664" y="1514229"/>
              <a:ext cx="2062762" cy="2083601"/>
              <a:chOff x="8705853" y="3357897"/>
              <a:chExt cx="2062762" cy="2083601"/>
            </a:xfrm>
          </p:grpSpPr>
          <p:sp>
            <p:nvSpPr>
              <p:cNvPr id="36" name="Freeform 41">
                <a:extLst>
                  <a:ext uri="{FF2B5EF4-FFF2-40B4-BE49-F238E27FC236}">
                    <a16:creationId xmlns:a16="http://schemas.microsoft.com/office/drawing/2014/main" id="{6A2FE4CA-DD9F-4576-8D4E-C96BCAFF2B4C}"/>
                  </a:ext>
                </a:extLst>
              </p:cNvPr>
              <p:cNvSpPr>
                <a:spLocks noEditPoints="1"/>
              </p:cNvSpPr>
              <p:nvPr/>
            </p:nvSpPr>
            <p:spPr bwMode="auto">
              <a:xfrm>
                <a:off x="8705853" y="3357897"/>
                <a:ext cx="2062762" cy="2083601"/>
              </a:xfrm>
              <a:custGeom>
                <a:avLst/>
                <a:gdLst>
                  <a:gd name="T0" fmla="*/ 838 w 930"/>
                  <a:gd name="T1" fmla="*/ 498 h 940"/>
                  <a:gd name="T2" fmla="*/ 838 w 930"/>
                  <a:gd name="T3" fmla="*/ 441 h 940"/>
                  <a:gd name="T4" fmla="*/ 926 w 930"/>
                  <a:gd name="T5" fmla="*/ 367 h 940"/>
                  <a:gd name="T6" fmla="*/ 866 w 930"/>
                  <a:gd name="T7" fmla="*/ 262 h 940"/>
                  <a:gd name="T8" fmla="*/ 750 w 930"/>
                  <a:gd name="T9" fmla="*/ 228 h 940"/>
                  <a:gd name="T10" fmla="*/ 777 w 930"/>
                  <a:gd name="T11" fmla="*/ 116 h 940"/>
                  <a:gd name="T12" fmla="*/ 667 w 930"/>
                  <a:gd name="T13" fmla="*/ 66 h 940"/>
                  <a:gd name="T14" fmla="*/ 553 w 930"/>
                  <a:gd name="T15" fmla="*/ 106 h 940"/>
                  <a:gd name="T16" fmla="*/ 509 w 930"/>
                  <a:gd name="T17" fmla="*/ 0 h 940"/>
                  <a:gd name="T18" fmla="*/ 391 w 930"/>
                  <a:gd name="T19" fmla="*/ 24 h 940"/>
                  <a:gd name="T20" fmla="*/ 323 w 930"/>
                  <a:gd name="T21" fmla="*/ 124 h 940"/>
                  <a:gd name="T22" fmla="*/ 225 w 930"/>
                  <a:gd name="T23" fmla="*/ 63 h 940"/>
                  <a:gd name="T24" fmla="*/ 143 w 930"/>
                  <a:gd name="T25" fmla="*/ 153 h 940"/>
                  <a:gd name="T26" fmla="*/ 146 w 930"/>
                  <a:gd name="T27" fmla="*/ 273 h 940"/>
                  <a:gd name="T28" fmla="*/ 32 w 930"/>
                  <a:gd name="T29" fmla="*/ 282 h 940"/>
                  <a:gd name="T30" fmla="*/ 19 w 930"/>
                  <a:gd name="T31" fmla="*/ 402 h 940"/>
                  <a:gd name="T32" fmla="*/ 91 w 930"/>
                  <a:gd name="T33" fmla="*/ 470 h 940"/>
                  <a:gd name="T34" fmla="*/ 19 w 930"/>
                  <a:gd name="T35" fmla="*/ 537 h 940"/>
                  <a:gd name="T36" fmla="*/ 32 w 930"/>
                  <a:gd name="T37" fmla="*/ 657 h 940"/>
                  <a:gd name="T38" fmla="*/ 146 w 930"/>
                  <a:gd name="T39" fmla="*/ 666 h 940"/>
                  <a:gd name="T40" fmla="*/ 143 w 930"/>
                  <a:gd name="T41" fmla="*/ 786 h 940"/>
                  <a:gd name="T42" fmla="*/ 225 w 930"/>
                  <a:gd name="T43" fmla="*/ 876 h 940"/>
                  <a:gd name="T44" fmla="*/ 323 w 930"/>
                  <a:gd name="T45" fmla="*/ 816 h 940"/>
                  <a:gd name="T46" fmla="*/ 391 w 930"/>
                  <a:gd name="T47" fmla="*/ 915 h 940"/>
                  <a:gd name="T48" fmla="*/ 509 w 930"/>
                  <a:gd name="T49" fmla="*/ 940 h 940"/>
                  <a:gd name="T50" fmla="*/ 553 w 930"/>
                  <a:gd name="T51" fmla="*/ 833 h 940"/>
                  <a:gd name="T52" fmla="*/ 667 w 930"/>
                  <a:gd name="T53" fmla="*/ 873 h 940"/>
                  <a:gd name="T54" fmla="*/ 777 w 930"/>
                  <a:gd name="T55" fmla="*/ 824 h 940"/>
                  <a:gd name="T56" fmla="*/ 750 w 930"/>
                  <a:gd name="T57" fmla="*/ 712 h 940"/>
                  <a:gd name="T58" fmla="*/ 866 w 930"/>
                  <a:gd name="T59" fmla="*/ 677 h 940"/>
                  <a:gd name="T60" fmla="*/ 926 w 930"/>
                  <a:gd name="T61" fmla="*/ 573 h 940"/>
                  <a:gd name="T62" fmla="*/ 465 w 930"/>
                  <a:gd name="T63" fmla="*/ 758 h 940"/>
                  <a:gd name="T64" fmla="*/ 465 w 930"/>
                  <a:gd name="T65" fmla="*/ 181 h 940"/>
                  <a:gd name="T66" fmla="*/ 465 w 930"/>
                  <a:gd name="T67" fmla="*/ 75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0" h="940">
                    <a:moveTo>
                      <a:pt x="911" y="537"/>
                    </a:moveTo>
                    <a:lnTo>
                      <a:pt x="838" y="498"/>
                    </a:lnTo>
                    <a:cubicBezTo>
                      <a:pt x="839" y="489"/>
                      <a:pt x="839" y="479"/>
                      <a:pt x="839" y="470"/>
                    </a:cubicBezTo>
                    <a:cubicBezTo>
                      <a:pt x="839" y="460"/>
                      <a:pt x="839" y="451"/>
                      <a:pt x="838" y="441"/>
                    </a:cubicBezTo>
                    <a:lnTo>
                      <a:pt x="911" y="402"/>
                    </a:lnTo>
                    <a:cubicBezTo>
                      <a:pt x="923" y="396"/>
                      <a:pt x="930" y="380"/>
                      <a:pt x="926" y="367"/>
                    </a:cubicBezTo>
                    <a:lnTo>
                      <a:pt x="898" y="282"/>
                    </a:lnTo>
                    <a:cubicBezTo>
                      <a:pt x="894" y="269"/>
                      <a:pt x="879" y="260"/>
                      <a:pt x="866" y="262"/>
                    </a:cubicBezTo>
                    <a:lnTo>
                      <a:pt x="783" y="273"/>
                    </a:lnTo>
                    <a:cubicBezTo>
                      <a:pt x="773" y="257"/>
                      <a:pt x="762" y="242"/>
                      <a:pt x="750" y="228"/>
                    </a:cubicBezTo>
                    <a:lnTo>
                      <a:pt x="786" y="153"/>
                    </a:lnTo>
                    <a:cubicBezTo>
                      <a:pt x="792" y="140"/>
                      <a:pt x="788" y="124"/>
                      <a:pt x="777" y="116"/>
                    </a:cubicBezTo>
                    <a:lnTo>
                      <a:pt x="705" y="63"/>
                    </a:lnTo>
                    <a:cubicBezTo>
                      <a:pt x="694" y="55"/>
                      <a:pt x="677" y="56"/>
                      <a:pt x="667" y="66"/>
                    </a:cubicBezTo>
                    <a:lnTo>
                      <a:pt x="607" y="124"/>
                    </a:lnTo>
                    <a:cubicBezTo>
                      <a:pt x="590" y="116"/>
                      <a:pt x="572" y="111"/>
                      <a:pt x="553" y="106"/>
                    </a:cubicBezTo>
                    <a:lnTo>
                      <a:pt x="539" y="24"/>
                    </a:lnTo>
                    <a:cubicBezTo>
                      <a:pt x="536" y="11"/>
                      <a:pt x="523" y="0"/>
                      <a:pt x="509" y="0"/>
                    </a:cubicBezTo>
                    <a:lnTo>
                      <a:pt x="420" y="0"/>
                    </a:lnTo>
                    <a:cubicBezTo>
                      <a:pt x="407" y="0"/>
                      <a:pt x="393" y="11"/>
                      <a:pt x="391" y="24"/>
                    </a:cubicBezTo>
                    <a:lnTo>
                      <a:pt x="377" y="106"/>
                    </a:lnTo>
                    <a:cubicBezTo>
                      <a:pt x="358" y="111"/>
                      <a:pt x="340" y="116"/>
                      <a:pt x="323" y="124"/>
                    </a:cubicBezTo>
                    <a:lnTo>
                      <a:pt x="263" y="66"/>
                    </a:lnTo>
                    <a:cubicBezTo>
                      <a:pt x="253" y="56"/>
                      <a:pt x="236" y="55"/>
                      <a:pt x="225" y="63"/>
                    </a:cubicBezTo>
                    <a:lnTo>
                      <a:pt x="153" y="116"/>
                    </a:lnTo>
                    <a:cubicBezTo>
                      <a:pt x="142" y="124"/>
                      <a:pt x="137" y="140"/>
                      <a:pt x="143" y="153"/>
                    </a:cubicBezTo>
                    <a:lnTo>
                      <a:pt x="180" y="227"/>
                    </a:lnTo>
                    <a:cubicBezTo>
                      <a:pt x="168" y="242"/>
                      <a:pt x="156" y="257"/>
                      <a:pt x="146" y="273"/>
                    </a:cubicBezTo>
                    <a:lnTo>
                      <a:pt x="64" y="262"/>
                    </a:lnTo>
                    <a:cubicBezTo>
                      <a:pt x="51" y="260"/>
                      <a:pt x="36" y="269"/>
                      <a:pt x="32" y="282"/>
                    </a:cubicBezTo>
                    <a:lnTo>
                      <a:pt x="4" y="367"/>
                    </a:lnTo>
                    <a:cubicBezTo>
                      <a:pt x="0" y="380"/>
                      <a:pt x="6" y="396"/>
                      <a:pt x="19" y="402"/>
                    </a:cubicBezTo>
                    <a:lnTo>
                      <a:pt x="92" y="441"/>
                    </a:lnTo>
                    <a:cubicBezTo>
                      <a:pt x="91" y="451"/>
                      <a:pt x="91" y="460"/>
                      <a:pt x="91" y="470"/>
                    </a:cubicBezTo>
                    <a:cubicBezTo>
                      <a:pt x="91" y="479"/>
                      <a:pt x="91" y="489"/>
                      <a:pt x="92" y="498"/>
                    </a:cubicBezTo>
                    <a:lnTo>
                      <a:pt x="19" y="537"/>
                    </a:lnTo>
                    <a:cubicBezTo>
                      <a:pt x="6" y="543"/>
                      <a:pt x="0" y="559"/>
                      <a:pt x="4" y="573"/>
                    </a:cubicBezTo>
                    <a:lnTo>
                      <a:pt x="32" y="657"/>
                    </a:lnTo>
                    <a:cubicBezTo>
                      <a:pt x="36" y="670"/>
                      <a:pt x="51" y="679"/>
                      <a:pt x="64" y="677"/>
                    </a:cubicBezTo>
                    <a:lnTo>
                      <a:pt x="146" y="666"/>
                    </a:lnTo>
                    <a:cubicBezTo>
                      <a:pt x="156" y="682"/>
                      <a:pt x="168" y="697"/>
                      <a:pt x="180" y="712"/>
                    </a:cubicBezTo>
                    <a:lnTo>
                      <a:pt x="143" y="786"/>
                    </a:lnTo>
                    <a:cubicBezTo>
                      <a:pt x="137" y="799"/>
                      <a:pt x="142" y="816"/>
                      <a:pt x="153" y="824"/>
                    </a:cubicBezTo>
                    <a:lnTo>
                      <a:pt x="225" y="876"/>
                    </a:lnTo>
                    <a:cubicBezTo>
                      <a:pt x="236" y="884"/>
                      <a:pt x="253" y="883"/>
                      <a:pt x="263" y="873"/>
                    </a:cubicBezTo>
                    <a:lnTo>
                      <a:pt x="323" y="816"/>
                    </a:lnTo>
                    <a:cubicBezTo>
                      <a:pt x="340" y="823"/>
                      <a:pt x="358" y="829"/>
                      <a:pt x="377" y="833"/>
                    </a:cubicBezTo>
                    <a:lnTo>
                      <a:pt x="391" y="915"/>
                    </a:lnTo>
                    <a:cubicBezTo>
                      <a:pt x="393" y="928"/>
                      <a:pt x="407" y="940"/>
                      <a:pt x="420" y="940"/>
                    </a:cubicBezTo>
                    <a:lnTo>
                      <a:pt x="509" y="940"/>
                    </a:lnTo>
                    <a:cubicBezTo>
                      <a:pt x="523" y="940"/>
                      <a:pt x="536" y="928"/>
                      <a:pt x="539" y="915"/>
                    </a:cubicBezTo>
                    <a:lnTo>
                      <a:pt x="553" y="833"/>
                    </a:lnTo>
                    <a:cubicBezTo>
                      <a:pt x="572" y="829"/>
                      <a:pt x="590" y="823"/>
                      <a:pt x="607" y="816"/>
                    </a:cubicBezTo>
                    <a:lnTo>
                      <a:pt x="667" y="873"/>
                    </a:lnTo>
                    <a:cubicBezTo>
                      <a:pt x="677" y="883"/>
                      <a:pt x="694" y="884"/>
                      <a:pt x="705" y="876"/>
                    </a:cubicBezTo>
                    <a:lnTo>
                      <a:pt x="777" y="824"/>
                    </a:lnTo>
                    <a:cubicBezTo>
                      <a:pt x="788" y="816"/>
                      <a:pt x="792" y="799"/>
                      <a:pt x="786" y="786"/>
                    </a:cubicBezTo>
                    <a:lnTo>
                      <a:pt x="750" y="712"/>
                    </a:lnTo>
                    <a:cubicBezTo>
                      <a:pt x="762" y="697"/>
                      <a:pt x="773" y="682"/>
                      <a:pt x="783" y="666"/>
                    </a:cubicBezTo>
                    <a:lnTo>
                      <a:pt x="866" y="677"/>
                    </a:lnTo>
                    <a:cubicBezTo>
                      <a:pt x="879" y="679"/>
                      <a:pt x="894" y="670"/>
                      <a:pt x="898" y="657"/>
                    </a:cubicBezTo>
                    <a:lnTo>
                      <a:pt x="926" y="573"/>
                    </a:lnTo>
                    <a:cubicBezTo>
                      <a:pt x="930" y="559"/>
                      <a:pt x="923" y="543"/>
                      <a:pt x="911" y="537"/>
                    </a:cubicBezTo>
                    <a:close/>
                    <a:moveTo>
                      <a:pt x="465" y="758"/>
                    </a:moveTo>
                    <a:cubicBezTo>
                      <a:pt x="305" y="758"/>
                      <a:pt x="176" y="629"/>
                      <a:pt x="176" y="470"/>
                    </a:cubicBezTo>
                    <a:cubicBezTo>
                      <a:pt x="176" y="310"/>
                      <a:pt x="305" y="181"/>
                      <a:pt x="465" y="181"/>
                    </a:cubicBezTo>
                    <a:cubicBezTo>
                      <a:pt x="624" y="181"/>
                      <a:pt x="753" y="310"/>
                      <a:pt x="753" y="470"/>
                    </a:cubicBezTo>
                    <a:cubicBezTo>
                      <a:pt x="753" y="629"/>
                      <a:pt x="624" y="758"/>
                      <a:pt x="465" y="758"/>
                    </a:cubicBezTo>
                    <a:close/>
                  </a:path>
                </a:pathLst>
              </a:custGeom>
              <a:solidFill>
                <a:srgbClr val="0083B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7" name="Group 36">
                <a:extLst>
                  <a:ext uri="{FF2B5EF4-FFF2-40B4-BE49-F238E27FC236}">
                    <a16:creationId xmlns:a16="http://schemas.microsoft.com/office/drawing/2014/main" id="{AC7B5FBB-6508-4712-8DD8-58D18C823221}"/>
                  </a:ext>
                </a:extLst>
              </p:cNvPr>
              <p:cNvGrpSpPr>
                <a:grpSpLocks noChangeAspect="1"/>
              </p:cNvGrpSpPr>
              <p:nvPr/>
            </p:nvGrpSpPr>
            <p:grpSpPr>
              <a:xfrm>
                <a:off x="9367831" y="3900211"/>
                <a:ext cx="735816" cy="644938"/>
                <a:chOff x="5481638" y="2760663"/>
                <a:chExt cx="398463" cy="349250"/>
              </a:xfrm>
              <a:solidFill>
                <a:srgbClr val="0083BE"/>
              </a:solidFill>
            </p:grpSpPr>
            <p:sp>
              <p:nvSpPr>
                <p:cNvPr id="39" name="Freeform 63">
                  <a:extLst>
                    <a:ext uri="{FF2B5EF4-FFF2-40B4-BE49-F238E27FC236}">
                      <a16:creationId xmlns:a16="http://schemas.microsoft.com/office/drawing/2014/main" id="{8FBF0931-ABC7-4A90-9431-85FC7A0845A0}"/>
                    </a:ext>
                  </a:extLst>
                </p:cNvPr>
                <p:cNvSpPr>
                  <a:spLocks noEditPoints="1"/>
                </p:cNvSpPr>
                <p:nvPr/>
              </p:nvSpPr>
              <p:spPr bwMode="auto">
                <a:xfrm>
                  <a:off x="5481638" y="2760663"/>
                  <a:ext cx="398463" cy="349250"/>
                </a:xfrm>
                <a:custGeom>
                  <a:avLst/>
                  <a:gdLst>
                    <a:gd name="T0" fmla="*/ 833 w 1666"/>
                    <a:gd name="T1" fmla="*/ 0 h 1468"/>
                    <a:gd name="T2" fmla="*/ 0 w 1666"/>
                    <a:gd name="T3" fmla="*/ 621 h 1468"/>
                    <a:gd name="T4" fmla="*/ 197 w 1666"/>
                    <a:gd name="T5" fmla="*/ 621 h 1468"/>
                    <a:gd name="T6" fmla="*/ 197 w 1666"/>
                    <a:gd name="T7" fmla="*/ 1468 h 1468"/>
                    <a:gd name="T8" fmla="*/ 710 w 1666"/>
                    <a:gd name="T9" fmla="*/ 1468 h 1468"/>
                    <a:gd name="T10" fmla="*/ 710 w 1666"/>
                    <a:gd name="T11" fmla="*/ 1099 h 1468"/>
                    <a:gd name="T12" fmla="*/ 956 w 1666"/>
                    <a:gd name="T13" fmla="*/ 1099 h 1468"/>
                    <a:gd name="T14" fmla="*/ 956 w 1666"/>
                    <a:gd name="T15" fmla="*/ 1468 h 1468"/>
                    <a:gd name="T16" fmla="*/ 1469 w 1666"/>
                    <a:gd name="T17" fmla="*/ 1468 h 1468"/>
                    <a:gd name="T18" fmla="*/ 1469 w 1666"/>
                    <a:gd name="T19" fmla="*/ 621 h 1468"/>
                    <a:gd name="T20" fmla="*/ 1666 w 1666"/>
                    <a:gd name="T21" fmla="*/ 621 h 1468"/>
                    <a:gd name="T22" fmla="*/ 833 w 1666"/>
                    <a:gd name="T23" fmla="*/ 0 h 1468"/>
                    <a:gd name="T24" fmla="*/ 603 w 1666"/>
                    <a:gd name="T25" fmla="*/ 1345 h 1468"/>
                    <a:gd name="T26" fmla="*/ 356 w 1666"/>
                    <a:gd name="T27" fmla="*/ 1345 h 1468"/>
                    <a:gd name="T28" fmla="*/ 356 w 1666"/>
                    <a:gd name="T29" fmla="*/ 1099 h 1468"/>
                    <a:gd name="T30" fmla="*/ 603 w 1666"/>
                    <a:gd name="T31" fmla="*/ 1099 h 1468"/>
                    <a:gd name="T32" fmla="*/ 603 w 1666"/>
                    <a:gd name="T33" fmla="*/ 1345 h 1468"/>
                    <a:gd name="T34" fmla="*/ 603 w 1666"/>
                    <a:gd name="T35" fmla="*/ 991 h 1468"/>
                    <a:gd name="T36" fmla="*/ 356 w 1666"/>
                    <a:gd name="T37" fmla="*/ 991 h 1468"/>
                    <a:gd name="T38" fmla="*/ 356 w 1666"/>
                    <a:gd name="T39" fmla="*/ 745 h 1468"/>
                    <a:gd name="T40" fmla="*/ 603 w 1666"/>
                    <a:gd name="T41" fmla="*/ 745 h 1468"/>
                    <a:gd name="T42" fmla="*/ 603 w 1666"/>
                    <a:gd name="T43" fmla="*/ 991 h 1468"/>
                    <a:gd name="T44" fmla="*/ 956 w 1666"/>
                    <a:gd name="T45" fmla="*/ 991 h 1468"/>
                    <a:gd name="T46" fmla="*/ 710 w 1666"/>
                    <a:gd name="T47" fmla="*/ 991 h 1468"/>
                    <a:gd name="T48" fmla="*/ 710 w 1666"/>
                    <a:gd name="T49" fmla="*/ 745 h 1468"/>
                    <a:gd name="T50" fmla="*/ 956 w 1666"/>
                    <a:gd name="T51" fmla="*/ 745 h 1468"/>
                    <a:gd name="T52" fmla="*/ 956 w 1666"/>
                    <a:gd name="T53" fmla="*/ 991 h 1468"/>
                    <a:gd name="T54" fmla="*/ 1310 w 1666"/>
                    <a:gd name="T55" fmla="*/ 1345 h 1468"/>
                    <a:gd name="T56" fmla="*/ 1064 w 1666"/>
                    <a:gd name="T57" fmla="*/ 1345 h 1468"/>
                    <a:gd name="T58" fmla="*/ 1064 w 1666"/>
                    <a:gd name="T59" fmla="*/ 1099 h 1468"/>
                    <a:gd name="T60" fmla="*/ 1310 w 1666"/>
                    <a:gd name="T61" fmla="*/ 1099 h 1468"/>
                    <a:gd name="T62" fmla="*/ 1310 w 1666"/>
                    <a:gd name="T63" fmla="*/ 1345 h 1468"/>
                    <a:gd name="T64" fmla="*/ 1310 w 1666"/>
                    <a:gd name="T65" fmla="*/ 991 h 1468"/>
                    <a:gd name="T66" fmla="*/ 1064 w 1666"/>
                    <a:gd name="T67" fmla="*/ 991 h 1468"/>
                    <a:gd name="T68" fmla="*/ 1064 w 1666"/>
                    <a:gd name="T69" fmla="*/ 745 h 1468"/>
                    <a:gd name="T70" fmla="*/ 1310 w 1666"/>
                    <a:gd name="T71" fmla="*/ 745 h 1468"/>
                    <a:gd name="T72" fmla="*/ 1310 w 1666"/>
                    <a:gd name="T73" fmla="*/ 991 h 1468"/>
                    <a:gd name="T74" fmla="*/ 833 w 1666"/>
                    <a:gd name="T75" fmla="*/ 155 h 1468"/>
                    <a:gd name="T76" fmla="*/ 1039 w 1666"/>
                    <a:gd name="T77" fmla="*/ 361 h 1468"/>
                    <a:gd name="T78" fmla="*/ 833 w 1666"/>
                    <a:gd name="T79" fmla="*/ 566 h 1468"/>
                    <a:gd name="T80" fmla="*/ 627 w 1666"/>
                    <a:gd name="T81" fmla="*/ 361 h 1468"/>
                    <a:gd name="T82" fmla="*/ 833 w 1666"/>
                    <a:gd name="T83" fmla="*/ 155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6" h="1468">
                      <a:moveTo>
                        <a:pt x="833" y="0"/>
                      </a:moveTo>
                      <a:lnTo>
                        <a:pt x="0" y="621"/>
                      </a:lnTo>
                      <a:lnTo>
                        <a:pt x="197" y="621"/>
                      </a:lnTo>
                      <a:lnTo>
                        <a:pt x="197" y="1468"/>
                      </a:lnTo>
                      <a:lnTo>
                        <a:pt x="710" y="1468"/>
                      </a:lnTo>
                      <a:lnTo>
                        <a:pt x="710" y="1099"/>
                      </a:lnTo>
                      <a:lnTo>
                        <a:pt x="956" y="1099"/>
                      </a:lnTo>
                      <a:lnTo>
                        <a:pt x="956" y="1468"/>
                      </a:lnTo>
                      <a:lnTo>
                        <a:pt x="1469" y="1468"/>
                      </a:lnTo>
                      <a:lnTo>
                        <a:pt x="1469" y="621"/>
                      </a:lnTo>
                      <a:lnTo>
                        <a:pt x="1666" y="621"/>
                      </a:lnTo>
                      <a:lnTo>
                        <a:pt x="833" y="0"/>
                      </a:lnTo>
                      <a:close/>
                      <a:moveTo>
                        <a:pt x="603" y="1345"/>
                      </a:moveTo>
                      <a:lnTo>
                        <a:pt x="356" y="1345"/>
                      </a:lnTo>
                      <a:lnTo>
                        <a:pt x="356" y="1099"/>
                      </a:lnTo>
                      <a:lnTo>
                        <a:pt x="603" y="1099"/>
                      </a:lnTo>
                      <a:lnTo>
                        <a:pt x="603" y="1345"/>
                      </a:lnTo>
                      <a:close/>
                      <a:moveTo>
                        <a:pt x="603" y="991"/>
                      </a:moveTo>
                      <a:lnTo>
                        <a:pt x="356" y="991"/>
                      </a:lnTo>
                      <a:lnTo>
                        <a:pt x="356" y="745"/>
                      </a:lnTo>
                      <a:lnTo>
                        <a:pt x="603" y="745"/>
                      </a:lnTo>
                      <a:lnTo>
                        <a:pt x="603" y="991"/>
                      </a:lnTo>
                      <a:close/>
                      <a:moveTo>
                        <a:pt x="956" y="991"/>
                      </a:moveTo>
                      <a:lnTo>
                        <a:pt x="710" y="991"/>
                      </a:lnTo>
                      <a:lnTo>
                        <a:pt x="710" y="745"/>
                      </a:lnTo>
                      <a:lnTo>
                        <a:pt x="956" y="745"/>
                      </a:lnTo>
                      <a:lnTo>
                        <a:pt x="956" y="991"/>
                      </a:lnTo>
                      <a:close/>
                      <a:moveTo>
                        <a:pt x="1310" y="1345"/>
                      </a:moveTo>
                      <a:lnTo>
                        <a:pt x="1064" y="1345"/>
                      </a:lnTo>
                      <a:lnTo>
                        <a:pt x="1064" y="1099"/>
                      </a:lnTo>
                      <a:lnTo>
                        <a:pt x="1310" y="1099"/>
                      </a:lnTo>
                      <a:lnTo>
                        <a:pt x="1310" y="1345"/>
                      </a:lnTo>
                      <a:close/>
                      <a:moveTo>
                        <a:pt x="1310" y="991"/>
                      </a:moveTo>
                      <a:lnTo>
                        <a:pt x="1064" y="991"/>
                      </a:lnTo>
                      <a:lnTo>
                        <a:pt x="1064" y="745"/>
                      </a:lnTo>
                      <a:lnTo>
                        <a:pt x="1310" y="745"/>
                      </a:lnTo>
                      <a:lnTo>
                        <a:pt x="1310" y="991"/>
                      </a:lnTo>
                      <a:close/>
                      <a:moveTo>
                        <a:pt x="833" y="155"/>
                      </a:moveTo>
                      <a:cubicBezTo>
                        <a:pt x="947" y="155"/>
                        <a:pt x="1039" y="247"/>
                        <a:pt x="1039" y="361"/>
                      </a:cubicBezTo>
                      <a:cubicBezTo>
                        <a:pt x="1039" y="474"/>
                        <a:pt x="947" y="566"/>
                        <a:pt x="833" y="566"/>
                      </a:cubicBezTo>
                      <a:cubicBezTo>
                        <a:pt x="720" y="566"/>
                        <a:pt x="627" y="474"/>
                        <a:pt x="627" y="361"/>
                      </a:cubicBezTo>
                      <a:cubicBezTo>
                        <a:pt x="627" y="247"/>
                        <a:pt x="720" y="155"/>
                        <a:pt x="833"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 name="Freeform 64">
                  <a:extLst>
                    <a:ext uri="{FF2B5EF4-FFF2-40B4-BE49-F238E27FC236}">
                      <a16:creationId xmlns:a16="http://schemas.microsoft.com/office/drawing/2014/main" id="{8B46F34B-6D05-4777-9A1C-39B1D484D6BD}"/>
                    </a:ext>
                  </a:extLst>
                </p:cNvPr>
                <p:cNvSpPr>
                  <a:spLocks/>
                </p:cNvSpPr>
                <p:nvPr/>
              </p:nvSpPr>
              <p:spPr bwMode="auto">
                <a:xfrm>
                  <a:off x="5646738" y="2811463"/>
                  <a:ext cx="69850" cy="68263"/>
                </a:xfrm>
                <a:custGeom>
                  <a:avLst/>
                  <a:gdLst>
                    <a:gd name="T0" fmla="*/ 15 w 44"/>
                    <a:gd name="T1" fmla="*/ 43 h 43"/>
                    <a:gd name="T2" fmla="*/ 29 w 44"/>
                    <a:gd name="T3" fmla="*/ 43 h 43"/>
                    <a:gd name="T4" fmla="*/ 29 w 44"/>
                    <a:gd name="T5" fmla="*/ 29 h 43"/>
                    <a:gd name="T6" fmla="*/ 44 w 44"/>
                    <a:gd name="T7" fmla="*/ 29 h 43"/>
                    <a:gd name="T8" fmla="*/ 44 w 44"/>
                    <a:gd name="T9" fmla="*/ 15 h 43"/>
                    <a:gd name="T10" fmla="*/ 29 w 44"/>
                    <a:gd name="T11" fmla="*/ 15 h 43"/>
                    <a:gd name="T12" fmla="*/ 29 w 44"/>
                    <a:gd name="T13" fmla="*/ 0 h 43"/>
                    <a:gd name="T14" fmla="*/ 15 w 44"/>
                    <a:gd name="T15" fmla="*/ 0 h 43"/>
                    <a:gd name="T16" fmla="*/ 15 w 44"/>
                    <a:gd name="T17" fmla="*/ 15 h 43"/>
                    <a:gd name="T18" fmla="*/ 0 w 44"/>
                    <a:gd name="T19" fmla="*/ 15 h 43"/>
                    <a:gd name="T20" fmla="*/ 0 w 44"/>
                    <a:gd name="T21" fmla="*/ 29 h 43"/>
                    <a:gd name="T22" fmla="*/ 15 w 44"/>
                    <a:gd name="T23" fmla="*/ 29 h 43"/>
                    <a:gd name="T24" fmla="*/ 15 w 44"/>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3">
                      <a:moveTo>
                        <a:pt x="15" y="43"/>
                      </a:moveTo>
                      <a:lnTo>
                        <a:pt x="29" y="43"/>
                      </a:lnTo>
                      <a:lnTo>
                        <a:pt x="29" y="29"/>
                      </a:lnTo>
                      <a:lnTo>
                        <a:pt x="44" y="29"/>
                      </a:lnTo>
                      <a:lnTo>
                        <a:pt x="44" y="15"/>
                      </a:lnTo>
                      <a:lnTo>
                        <a:pt x="29" y="15"/>
                      </a:lnTo>
                      <a:lnTo>
                        <a:pt x="29" y="0"/>
                      </a:lnTo>
                      <a:lnTo>
                        <a:pt x="15" y="0"/>
                      </a:lnTo>
                      <a:lnTo>
                        <a:pt x="15" y="15"/>
                      </a:lnTo>
                      <a:lnTo>
                        <a:pt x="0" y="15"/>
                      </a:lnTo>
                      <a:lnTo>
                        <a:pt x="0" y="29"/>
                      </a:lnTo>
                      <a:lnTo>
                        <a:pt x="15" y="29"/>
                      </a:lnTo>
                      <a:lnTo>
                        <a:pt x="15"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8" name="TextBox 37">
                <a:extLst>
                  <a:ext uri="{FF2B5EF4-FFF2-40B4-BE49-F238E27FC236}">
                    <a16:creationId xmlns:a16="http://schemas.microsoft.com/office/drawing/2014/main" id="{FA31CF40-6486-4687-A66F-7AAF27F727BA}"/>
                  </a:ext>
                </a:extLst>
              </p:cNvPr>
              <p:cNvSpPr txBox="1"/>
              <p:nvPr/>
            </p:nvSpPr>
            <p:spPr>
              <a:xfrm>
                <a:off x="9274032" y="4545149"/>
                <a:ext cx="10139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83BE"/>
                    </a:solidFill>
                    <a:effectLst/>
                    <a:uLnTx/>
                    <a:uFillTx/>
                    <a:latin typeface="Arial" panose="020B0604020202020204" pitchFamily="34" charset="0"/>
                    <a:ea typeface="+mn-ea"/>
                    <a:cs typeface="Arial" panose="020B0604020202020204" pitchFamily="34" charset="0"/>
                  </a:rPr>
                  <a:t>Facilities</a:t>
                </a:r>
              </a:p>
            </p:txBody>
          </p:sp>
        </p:grpSp>
        <p:sp>
          <p:nvSpPr>
            <p:cNvPr id="12" name="Arrow: Circular 11">
              <a:extLst>
                <a:ext uri="{FF2B5EF4-FFF2-40B4-BE49-F238E27FC236}">
                  <a16:creationId xmlns:a16="http://schemas.microsoft.com/office/drawing/2014/main" id="{A6344E65-8695-44FA-A867-4580029B9FF6}"/>
                </a:ext>
              </a:extLst>
            </p:cNvPr>
            <p:cNvSpPr/>
            <p:nvPr/>
          </p:nvSpPr>
          <p:spPr>
            <a:xfrm>
              <a:off x="2874094" y="463693"/>
              <a:ext cx="4013027" cy="3926224"/>
            </a:xfrm>
            <a:prstGeom prst="circularArrow">
              <a:avLst>
                <a:gd name="adj1" fmla="val 10949"/>
                <a:gd name="adj2" fmla="val 929724"/>
                <a:gd name="adj3" fmla="val 20551143"/>
                <a:gd name="adj4" fmla="val 11164005"/>
                <a:gd name="adj5" fmla="val 11704"/>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5CFD1914-D84B-421F-A80D-4A95286B3D40}"/>
                </a:ext>
              </a:extLst>
            </p:cNvPr>
            <p:cNvSpPr txBox="1"/>
            <p:nvPr/>
          </p:nvSpPr>
          <p:spPr>
            <a:xfrm>
              <a:off x="4327267" y="790101"/>
              <a:ext cx="11066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SERVICES</a:t>
              </a:r>
            </a:p>
          </p:txBody>
        </p:sp>
        <p:sp>
          <p:nvSpPr>
            <p:cNvPr id="14" name="Rectangle 13">
              <a:extLst>
                <a:ext uri="{FF2B5EF4-FFF2-40B4-BE49-F238E27FC236}">
                  <a16:creationId xmlns:a16="http://schemas.microsoft.com/office/drawing/2014/main" id="{5894A752-6C21-46EF-B3B3-E3CBE61960BC}"/>
                </a:ext>
              </a:extLst>
            </p:cNvPr>
            <p:cNvSpPr/>
            <p:nvPr/>
          </p:nvSpPr>
          <p:spPr>
            <a:xfrm>
              <a:off x="9069120" y="1570604"/>
              <a:ext cx="2269602" cy="1824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83BE"/>
                  </a:solidFill>
                  <a:effectLst/>
                  <a:uLnTx/>
                  <a:uFillTx/>
                  <a:latin typeface="Arial" panose="020B0604020202020204" pitchFamily="34" charset="0"/>
                  <a:ea typeface="+mn-ea"/>
                  <a:cs typeface="Arial" panose="020B0604020202020204" pitchFamily="34" charset="0"/>
                </a:rPr>
                <a:t>Local Clinic / Infusion 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83BE"/>
                  </a:solidFill>
                  <a:effectLst/>
                  <a:uLnTx/>
                  <a:uFillTx/>
                  <a:latin typeface="Arial" panose="020B0604020202020204" pitchFamily="34" charset="0"/>
                  <a:ea typeface="+mn-ea"/>
                  <a:cs typeface="Arial" panose="020B0604020202020204" pitchFamily="34" charset="0"/>
                </a:rPr>
                <a:t>(may or may not have)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83BE"/>
                  </a:solidFill>
                  <a:effectLst/>
                  <a:uLnTx/>
                  <a:uFillTx/>
                  <a:latin typeface="Arial" panose="020B0604020202020204" pitchFamily="34" charset="0"/>
                  <a:ea typeface="+mn-ea"/>
                  <a:cs typeface="Arial" panose="020B0604020202020204" pitchFamily="34" charset="0"/>
                </a:rPr>
                <a:t>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83BE"/>
                  </a:solidFill>
                  <a:effectLst/>
                  <a:uLnTx/>
                  <a:uFillTx/>
                  <a:latin typeface="Arial" panose="020B0604020202020204" pitchFamily="34" charset="0"/>
                  <a:ea typeface="+mn-ea"/>
                  <a:cs typeface="Arial" panose="020B0604020202020204" pitchFamily="34" charset="0"/>
                </a:rPr>
                <a:t>Registered Nurses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83BE"/>
                  </a:solidFill>
                  <a:effectLst/>
                  <a:uLnTx/>
                  <a:uFillTx/>
                  <a:latin typeface="Arial" panose="020B0604020202020204" pitchFamily="34" charset="0"/>
                  <a:ea typeface="+mn-ea"/>
                  <a:cs typeface="Arial" panose="020B0604020202020204" pitchFamily="34" charset="0"/>
                </a:rPr>
                <a:t>APPs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83BE"/>
                  </a:solidFill>
                  <a:effectLst/>
                  <a:uLnTx/>
                  <a:uFillTx/>
                  <a:latin typeface="Arial" panose="020B0604020202020204" pitchFamily="34" charset="0"/>
                  <a:ea typeface="+mn-ea"/>
                  <a:cs typeface="Arial" panose="020B0604020202020204" pitchFamily="34" charset="0"/>
                </a:rPr>
                <a:t>On-Site Pharmacy</a:t>
              </a:r>
            </a:p>
          </p:txBody>
        </p:sp>
        <p:grpSp>
          <p:nvGrpSpPr>
            <p:cNvPr id="15" name="Group 14">
              <a:extLst>
                <a:ext uri="{FF2B5EF4-FFF2-40B4-BE49-F238E27FC236}">
                  <a16:creationId xmlns:a16="http://schemas.microsoft.com/office/drawing/2014/main" id="{55C0C1BB-3A15-4124-8E95-DEF7BA933C3E}"/>
                </a:ext>
              </a:extLst>
            </p:cNvPr>
            <p:cNvGrpSpPr/>
            <p:nvPr/>
          </p:nvGrpSpPr>
          <p:grpSpPr>
            <a:xfrm>
              <a:off x="6891809" y="3555704"/>
              <a:ext cx="1105884" cy="1168879"/>
              <a:chOff x="6891809" y="3555704"/>
              <a:chExt cx="1105884" cy="1168879"/>
            </a:xfrm>
          </p:grpSpPr>
          <p:grpSp>
            <p:nvGrpSpPr>
              <p:cNvPr id="29" name="Group 28">
                <a:extLst>
                  <a:ext uri="{FF2B5EF4-FFF2-40B4-BE49-F238E27FC236}">
                    <a16:creationId xmlns:a16="http://schemas.microsoft.com/office/drawing/2014/main" id="{ED31ECE5-E05A-44EC-B284-A566C1DE15AD}"/>
                  </a:ext>
                </a:extLst>
              </p:cNvPr>
              <p:cNvGrpSpPr/>
              <p:nvPr/>
            </p:nvGrpSpPr>
            <p:grpSpPr>
              <a:xfrm rot="21059480">
                <a:off x="6891809" y="3555704"/>
                <a:ext cx="1105884" cy="1168879"/>
                <a:chOff x="3043738" y="5008794"/>
                <a:chExt cx="1252802" cy="1324166"/>
              </a:xfrm>
              <a:solidFill>
                <a:srgbClr val="0083BE"/>
              </a:solidFill>
            </p:grpSpPr>
            <p:sp>
              <p:nvSpPr>
                <p:cNvPr id="34" name="Freeform 334">
                  <a:extLst>
                    <a:ext uri="{FF2B5EF4-FFF2-40B4-BE49-F238E27FC236}">
                      <a16:creationId xmlns:a16="http://schemas.microsoft.com/office/drawing/2014/main" id="{7470C3DB-3222-4E71-91BE-B1FC9CE6D8B1}"/>
                    </a:ext>
                  </a:extLst>
                </p:cNvPr>
                <p:cNvSpPr>
                  <a:spLocks noChangeAspect="1" noEditPoints="1"/>
                </p:cNvSpPr>
                <p:nvPr/>
              </p:nvSpPr>
              <p:spPr bwMode="auto">
                <a:xfrm>
                  <a:off x="3043738" y="5008794"/>
                  <a:ext cx="1252802" cy="1324166"/>
                </a:xfrm>
                <a:custGeom>
                  <a:avLst/>
                  <a:gdLst>
                    <a:gd name="T0" fmla="*/ 217 w 236"/>
                    <a:gd name="T1" fmla="*/ 125 h 250"/>
                    <a:gd name="T2" fmla="*/ 216 w 236"/>
                    <a:gd name="T3" fmla="*/ 111 h 250"/>
                    <a:gd name="T4" fmla="*/ 236 w 236"/>
                    <a:gd name="T5" fmla="*/ 84 h 250"/>
                    <a:gd name="T6" fmla="*/ 215 w 236"/>
                    <a:gd name="T7" fmla="*/ 46 h 250"/>
                    <a:gd name="T8" fmla="*/ 181 w 236"/>
                    <a:gd name="T9" fmla="*/ 49 h 250"/>
                    <a:gd name="T10" fmla="*/ 155 w 236"/>
                    <a:gd name="T11" fmla="*/ 33 h 250"/>
                    <a:gd name="T12" fmla="*/ 142 w 236"/>
                    <a:gd name="T13" fmla="*/ 2 h 250"/>
                    <a:gd name="T14" fmla="*/ 118 w 236"/>
                    <a:gd name="T15" fmla="*/ 0 h 250"/>
                    <a:gd name="T16" fmla="*/ 98 w 236"/>
                    <a:gd name="T17" fmla="*/ 2 h 250"/>
                    <a:gd name="T18" fmla="*/ 84 w 236"/>
                    <a:gd name="T19" fmla="*/ 32 h 250"/>
                    <a:gd name="T20" fmla="*/ 57 w 236"/>
                    <a:gd name="T21" fmla="*/ 47 h 250"/>
                    <a:gd name="T22" fmla="*/ 24 w 236"/>
                    <a:gd name="T23" fmla="*/ 43 h 250"/>
                    <a:gd name="T24" fmla="*/ 1 w 236"/>
                    <a:gd name="T25" fmla="*/ 81 h 250"/>
                    <a:gd name="T26" fmla="*/ 21 w 236"/>
                    <a:gd name="T27" fmla="*/ 108 h 250"/>
                    <a:gd name="T28" fmla="*/ 19 w 236"/>
                    <a:gd name="T29" fmla="*/ 125 h 250"/>
                    <a:gd name="T30" fmla="*/ 20 w 236"/>
                    <a:gd name="T31" fmla="*/ 139 h 250"/>
                    <a:gd name="T32" fmla="*/ 0 w 236"/>
                    <a:gd name="T33" fmla="*/ 166 h 250"/>
                    <a:gd name="T34" fmla="*/ 21 w 236"/>
                    <a:gd name="T35" fmla="*/ 204 h 250"/>
                    <a:gd name="T36" fmla="*/ 55 w 236"/>
                    <a:gd name="T37" fmla="*/ 201 h 250"/>
                    <a:gd name="T38" fmla="*/ 81 w 236"/>
                    <a:gd name="T39" fmla="*/ 217 h 250"/>
                    <a:gd name="T40" fmla="*/ 94 w 236"/>
                    <a:gd name="T41" fmla="*/ 248 h 250"/>
                    <a:gd name="T42" fmla="*/ 118 w 236"/>
                    <a:gd name="T43" fmla="*/ 250 h 250"/>
                    <a:gd name="T44" fmla="*/ 138 w 236"/>
                    <a:gd name="T45" fmla="*/ 248 h 250"/>
                    <a:gd name="T46" fmla="*/ 152 w 236"/>
                    <a:gd name="T47" fmla="*/ 218 h 250"/>
                    <a:gd name="T48" fmla="*/ 179 w 236"/>
                    <a:gd name="T49" fmla="*/ 203 h 250"/>
                    <a:gd name="T50" fmla="*/ 212 w 236"/>
                    <a:gd name="T51" fmla="*/ 207 h 250"/>
                    <a:gd name="T52" fmla="*/ 235 w 236"/>
                    <a:gd name="T53" fmla="*/ 169 h 250"/>
                    <a:gd name="T54" fmla="*/ 215 w 236"/>
                    <a:gd name="T55" fmla="*/ 142 h 250"/>
                    <a:gd name="T56" fmla="*/ 217 w 236"/>
                    <a:gd name="T57" fmla="*/ 125 h 250"/>
                    <a:gd name="T58" fmla="*/ 179 w 236"/>
                    <a:gd name="T59" fmla="*/ 125 h 250"/>
                    <a:gd name="T60" fmla="*/ 118 w 236"/>
                    <a:gd name="T61" fmla="*/ 186 h 250"/>
                    <a:gd name="T62" fmla="*/ 57 w 236"/>
                    <a:gd name="T63" fmla="*/ 125 h 250"/>
                    <a:gd name="T64" fmla="*/ 118 w 236"/>
                    <a:gd name="T65" fmla="*/ 64 h 250"/>
                    <a:gd name="T66" fmla="*/ 179 w 236"/>
                    <a:gd name="T67"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250">
                      <a:moveTo>
                        <a:pt x="217" y="125"/>
                      </a:moveTo>
                      <a:cubicBezTo>
                        <a:pt x="217" y="120"/>
                        <a:pt x="216" y="116"/>
                        <a:pt x="216" y="111"/>
                      </a:cubicBezTo>
                      <a:cubicBezTo>
                        <a:pt x="236" y="84"/>
                        <a:pt x="236" y="84"/>
                        <a:pt x="236" y="84"/>
                      </a:cubicBezTo>
                      <a:cubicBezTo>
                        <a:pt x="231" y="70"/>
                        <a:pt x="224" y="57"/>
                        <a:pt x="215" y="46"/>
                      </a:cubicBezTo>
                      <a:cubicBezTo>
                        <a:pt x="181" y="49"/>
                        <a:pt x="181" y="49"/>
                        <a:pt x="181" y="49"/>
                      </a:cubicBezTo>
                      <a:cubicBezTo>
                        <a:pt x="173" y="43"/>
                        <a:pt x="164" y="37"/>
                        <a:pt x="155" y="33"/>
                      </a:cubicBezTo>
                      <a:cubicBezTo>
                        <a:pt x="142" y="2"/>
                        <a:pt x="142" y="2"/>
                        <a:pt x="142" y="2"/>
                      </a:cubicBezTo>
                      <a:cubicBezTo>
                        <a:pt x="134" y="1"/>
                        <a:pt x="126" y="0"/>
                        <a:pt x="118" y="0"/>
                      </a:cubicBezTo>
                      <a:cubicBezTo>
                        <a:pt x="111" y="0"/>
                        <a:pt x="104" y="1"/>
                        <a:pt x="98" y="2"/>
                      </a:cubicBezTo>
                      <a:cubicBezTo>
                        <a:pt x="84" y="32"/>
                        <a:pt x="84" y="32"/>
                        <a:pt x="84" y="32"/>
                      </a:cubicBezTo>
                      <a:cubicBezTo>
                        <a:pt x="74" y="36"/>
                        <a:pt x="65" y="41"/>
                        <a:pt x="57" y="47"/>
                      </a:cubicBezTo>
                      <a:cubicBezTo>
                        <a:pt x="24" y="43"/>
                        <a:pt x="24" y="43"/>
                        <a:pt x="24" y="43"/>
                      </a:cubicBezTo>
                      <a:cubicBezTo>
                        <a:pt x="14" y="54"/>
                        <a:pt x="6" y="67"/>
                        <a:pt x="1" y="81"/>
                      </a:cubicBezTo>
                      <a:cubicBezTo>
                        <a:pt x="21" y="108"/>
                        <a:pt x="21" y="108"/>
                        <a:pt x="21" y="108"/>
                      </a:cubicBezTo>
                      <a:cubicBezTo>
                        <a:pt x="20" y="114"/>
                        <a:pt x="19" y="119"/>
                        <a:pt x="19" y="125"/>
                      </a:cubicBezTo>
                      <a:cubicBezTo>
                        <a:pt x="19" y="130"/>
                        <a:pt x="20" y="134"/>
                        <a:pt x="20" y="139"/>
                      </a:cubicBezTo>
                      <a:cubicBezTo>
                        <a:pt x="0" y="166"/>
                        <a:pt x="0" y="166"/>
                        <a:pt x="0" y="166"/>
                      </a:cubicBezTo>
                      <a:cubicBezTo>
                        <a:pt x="5" y="180"/>
                        <a:pt x="12" y="193"/>
                        <a:pt x="21" y="204"/>
                      </a:cubicBezTo>
                      <a:cubicBezTo>
                        <a:pt x="55" y="201"/>
                        <a:pt x="55" y="201"/>
                        <a:pt x="55" y="201"/>
                      </a:cubicBezTo>
                      <a:cubicBezTo>
                        <a:pt x="63" y="207"/>
                        <a:pt x="72" y="213"/>
                        <a:pt x="81" y="217"/>
                      </a:cubicBezTo>
                      <a:cubicBezTo>
                        <a:pt x="94" y="248"/>
                        <a:pt x="94" y="248"/>
                        <a:pt x="94" y="248"/>
                      </a:cubicBezTo>
                      <a:cubicBezTo>
                        <a:pt x="102" y="249"/>
                        <a:pt x="110" y="250"/>
                        <a:pt x="118" y="250"/>
                      </a:cubicBezTo>
                      <a:cubicBezTo>
                        <a:pt x="125" y="250"/>
                        <a:pt x="132" y="249"/>
                        <a:pt x="138" y="248"/>
                      </a:cubicBezTo>
                      <a:cubicBezTo>
                        <a:pt x="152" y="218"/>
                        <a:pt x="152" y="218"/>
                        <a:pt x="152" y="218"/>
                      </a:cubicBezTo>
                      <a:cubicBezTo>
                        <a:pt x="162" y="214"/>
                        <a:pt x="171" y="209"/>
                        <a:pt x="179" y="203"/>
                      </a:cubicBezTo>
                      <a:cubicBezTo>
                        <a:pt x="212" y="207"/>
                        <a:pt x="212" y="207"/>
                        <a:pt x="212" y="207"/>
                      </a:cubicBezTo>
                      <a:cubicBezTo>
                        <a:pt x="222" y="196"/>
                        <a:pt x="230" y="183"/>
                        <a:pt x="235" y="169"/>
                      </a:cubicBezTo>
                      <a:cubicBezTo>
                        <a:pt x="215" y="142"/>
                        <a:pt x="215" y="142"/>
                        <a:pt x="215" y="142"/>
                      </a:cubicBezTo>
                      <a:cubicBezTo>
                        <a:pt x="216" y="136"/>
                        <a:pt x="217" y="131"/>
                        <a:pt x="217" y="125"/>
                      </a:cubicBezTo>
                      <a:close/>
                      <a:moveTo>
                        <a:pt x="179" y="125"/>
                      </a:moveTo>
                      <a:cubicBezTo>
                        <a:pt x="179" y="159"/>
                        <a:pt x="152" y="186"/>
                        <a:pt x="118" y="186"/>
                      </a:cubicBezTo>
                      <a:cubicBezTo>
                        <a:pt x="84" y="186"/>
                        <a:pt x="57" y="159"/>
                        <a:pt x="57" y="125"/>
                      </a:cubicBezTo>
                      <a:cubicBezTo>
                        <a:pt x="57" y="91"/>
                        <a:pt x="84" y="64"/>
                        <a:pt x="118" y="64"/>
                      </a:cubicBezTo>
                      <a:cubicBezTo>
                        <a:pt x="152" y="64"/>
                        <a:pt x="179" y="91"/>
                        <a:pt x="179" y="12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 name="Oval 34">
                  <a:extLst>
                    <a:ext uri="{FF2B5EF4-FFF2-40B4-BE49-F238E27FC236}">
                      <a16:creationId xmlns:a16="http://schemas.microsoft.com/office/drawing/2014/main" id="{5913B66B-8224-4221-8421-43D5C89E3328}"/>
                    </a:ext>
                  </a:extLst>
                </p:cNvPr>
                <p:cNvSpPr/>
                <p:nvPr/>
              </p:nvSpPr>
              <p:spPr bwMode="auto">
                <a:xfrm>
                  <a:off x="3309977" y="5312620"/>
                  <a:ext cx="784055" cy="784055"/>
                </a:xfrm>
                <a:prstGeom prst="ellipse">
                  <a:avLst/>
                </a:prstGeom>
                <a:grp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80168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charset="0"/>
                  </a:endParaRPr>
                </a:p>
              </p:txBody>
            </p:sp>
          </p:grpSp>
          <p:grpSp>
            <p:nvGrpSpPr>
              <p:cNvPr id="30" name="Group 29">
                <a:extLst>
                  <a:ext uri="{FF2B5EF4-FFF2-40B4-BE49-F238E27FC236}">
                    <a16:creationId xmlns:a16="http://schemas.microsoft.com/office/drawing/2014/main" id="{39DA70A9-61AB-47E9-A5AE-D9305241715B}"/>
                  </a:ext>
                </a:extLst>
              </p:cNvPr>
              <p:cNvGrpSpPr>
                <a:grpSpLocks noChangeAspect="1"/>
              </p:cNvGrpSpPr>
              <p:nvPr/>
            </p:nvGrpSpPr>
            <p:grpSpPr>
              <a:xfrm>
                <a:off x="7262982" y="3826212"/>
                <a:ext cx="363538" cy="325438"/>
                <a:chOff x="811213" y="1214438"/>
                <a:chExt cx="363538" cy="325438"/>
              </a:xfrm>
              <a:solidFill>
                <a:schemeClr val="bg1"/>
              </a:solidFill>
            </p:grpSpPr>
            <p:sp>
              <p:nvSpPr>
                <p:cNvPr id="32" name="Freeform 6">
                  <a:extLst>
                    <a:ext uri="{FF2B5EF4-FFF2-40B4-BE49-F238E27FC236}">
                      <a16:creationId xmlns:a16="http://schemas.microsoft.com/office/drawing/2014/main" id="{76B62783-1EE9-4DEB-A97E-457E31957D91}"/>
                    </a:ext>
                  </a:extLst>
                </p:cNvPr>
                <p:cNvSpPr>
                  <a:spLocks noEditPoints="1"/>
                </p:cNvSpPr>
                <p:nvPr/>
              </p:nvSpPr>
              <p:spPr bwMode="auto">
                <a:xfrm>
                  <a:off x="811213" y="1214438"/>
                  <a:ext cx="363538" cy="325438"/>
                </a:xfrm>
                <a:custGeom>
                  <a:avLst/>
                  <a:gdLst>
                    <a:gd name="T0" fmla="*/ 1250 w 1524"/>
                    <a:gd name="T1" fmla="*/ 242 h 1367"/>
                    <a:gd name="T2" fmla="*/ 1079 w 1524"/>
                    <a:gd name="T3" fmla="*/ 242 h 1367"/>
                    <a:gd name="T4" fmla="*/ 1079 w 1524"/>
                    <a:gd name="T5" fmla="*/ 134 h 1367"/>
                    <a:gd name="T6" fmla="*/ 945 w 1524"/>
                    <a:gd name="T7" fmla="*/ 0 h 1367"/>
                    <a:gd name="T8" fmla="*/ 579 w 1524"/>
                    <a:gd name="T9" fmla="*/ 0 h 1367"/>
                    <a:gd name="T10" fmla="*/ 446 w 1524"/>
                    <a:gd name="T11" fmla="*/ 134 h 1367"/>
                    <a:gd name="T12" fmla="*/ 446 w 1524"/>
                    <a:gd name="T13" fmla="*/ 242 h 1367"/>
                    <a:gd name="T14" fmla="*/ 274 w 1524"/>
                    <a:gd name="T15" fmla="*/ 242 h 1367"/>
                    <a:gd name="T16" fmla="*/ 0 w 1524"/>
                    <a:gd name="T17" fmla="*/ 516 h 1367"/>
                    <a:gd name="T18" fmla="*/ 0 w 1524"/>
                    <a:gd name="T19" fmla="*/ 1093 h 1367"/>
                    <a:gd name="T20" fmla="*/ 274 w 1524"/>
                    <a:gd name="T21" fmla="*/ 1367 h 1367"/>
                    <a:gd name="T22" fmla="*/ 1250 w 1524"/>
                    <a:gd name="T23" fmla="*/ 1367 h 1367"/>
                    <a:gd name="T24" fmla="*/ 1524 w 1524"/>
                    <a:gd name="T25" fmla="*/ 1093 h 1367"/>
                    <a:gd name="T26" fmla="*/ 1524 w 1524"/>
                    <a:gd name="T27" fmla="*/ 516 h 1367"/>
                    <a:gd name="T28" fmla="*/ 1250 w 1524"/>
                    <a:gd name="T29" fmla="*/ 242 h 1367"/>
                    <a:gd name="T30" fmla="*/ 546 w 1524"/>
                    <a:gd name="T31" fmla="*/ 134 h 1367"/>
                    <a:gd name="T32" fmla="*/ 579 w 1524"/>
                    <a:gd name="T33" fmla="*/ 100 h 1367"/>
                    <a:gd name="T34" fmla="*/ 945 w 1524"/>
                    <a:gd name="T35" fmla="*/ 100 h 1367"/>
                    <a:gd name="T36" fmla="*/ 979 w 1524"/>
                    <a:gd name="T37" fmla="*/ 134 h 1367"/>
                    <a:gd name="T38" fmla="*/ 979 w 1524"/>
                    <a:gd name="T39" fmla="*/ 242 h 1367"/>
                    <a:gd name="T40" fmla="*/ 546 w 1524"/>
                    <a:gd name="T41" fmla="*/ 242 h 1367"/>
                    <a:gd name="T42" fmla="*/ 546 w 1524"/>
                    <a:gd name="T43" fmla="*/ 134 h 1367"/>
                    <a:gd name="T44" fmla="*/ 762 w 1524"/>
                    <a:gd name="T45" fmla="*/ 1175 h 1367"/>
                    <a:gd name="T46" fmla="*/ 392 w 1524"/>
                    <a:gd name="T47" fmla="*/ 805 h 1367"/>
                    <a:gd name="T48" fmla="*/ 762 w 1524"/>
                    <a:gd name="T49" fmla="*/ 435 h 1367"/>
                    <a:gd name="T50" fmla="*/ 1132 w 1524"/>
                    <a:gd name="T51" fmla="*/ 805 h 1367"/>
                    <a:gd name="T52" fmla="*/ 762 w 1524"/>
                    <a:gd name="T53" fmla="*/ 1175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4" h="1367">
                      <a:moveTo>
                        <a:pt x="1250" y="242"/>
                      </a:moveTo>
                      <a:lnTo>
                        <a:pt x="1079" y="242"/>
                      </a:lnTo>
                      <a:lnTo>
                        <a:pt x="1079" y="134"/>
                      </a:lnTo>
                      <a:cubicBezTo>
                        <a:pt x="1079" y="60"/>
                        <a:pt x="1019" y="0"/>
                        <a:pt x="945" y="0"/>
                      </a:cubicBezTo>
                      <a:lnTo>
                        <a:pt x="579" y="0"/>
                      </a:lnTo>
                      <a:cubicBezTo>
                        <a:pt x="506" y="0"/>
                        <a:pt x="446" y="60"/>
                        <a:pt x="446" y="134"/>
                      </a:cubicBezTo>
                      <a:lnTo>
                        <a:pt x="446" y="242"/>
                      </a:lnTo>
                      <a:lnTo>
                        <a:pt x="274" y="242"/>
                      </a:lnTo>
                      <a:cubicBezTo>
                        <a:pt x="123" y="242"/>
                        <a:pt x="0" y="365"/>
                        <a:pt x="0" y="516"/>
                      </a:cubicBezTo>
                      <a:lnTo>
                        <a:pt x="0" y="1093"/>
                      </a:lnTo>
                      <a:cubicBezTo>
                        <a:pt x="0" y="1245"/>
                        <a:pt x="123" y="1367"/>
                        <a:pt x="274" y="1367"/>
                      </a:cubicBezTo>
                      <a:lnTo>
                        <a:pt x="1250" y="1367"/>
                      </a:lnTo>
                      <a:cubicBezTo>
                        <a:pt x="1402" y="1367"/>
                        <a:pt x="1524" y="1245"/>
                        <a:pt x="1524" y="1093"/>
                      </a:cubicBezTo>
                      <a:lnTo>
                        <a:pt x="1524" y="516"/>
                      </a:lnTo>
                      <a:cubicBezTo>
                        <a:pt x="1524" y="365"/>
                        <a:pt x="1402" y="242"/>
                        <a:pt x="1250" y="242"/>
                      </a:cubicBezTo>
                      <a:close/>
                      <a:moveTo>
                        <a:pt x="546" y="134"/>
                      </a:moveTo>
                      <a:cubicBezTo>
                        <a:pt x="546" y="115"/>
                        <a:pt x="561" y="100"/>
                        <a:pt x="579" y="100"/>
                      </a:cubicBezTo>
                      <a:lnTo>
                        <a:pt x="945" y="100"/>
                      </a:lnTo>
                      <a:cubicBezTo>
                        <a:pt x="964" y="100"/>
                        <a:pt x="979" y="115"/>
                        <a:pt x="979" y="134"/>
                      </a:cubicBezTo>
                      <a:lnTo>
                        <a:pt x="979" y="242"/>
                      </a:lnTo>
                      <a:lnTo>
                        <a:pt x="546" y="242"/>
                      </a:lnTo>
                      <a:lnTo>
                        <a:pt x="546" y="134"/>
                      </a:lnTo>
                      <a:close/>
                      <a:moveTo>
                        <a:pt x="762" y="1175"/>
                      </a:moveTo>
                      <a:cubicBezTo>
                        <a:pt x="558" y="1175"/>
                        <a:pt x="392" y="1009"/>
                        <a:pt x="392" y="805"/>
                      </a:cubicBezTo>
                      <a:cubicBezTo>
                        <a:pt x="392" y="600"/>
                        <a:pt x="558" y="435"/>
                        <a:pt x="762" y="435"/>
                      </a:cubicBezTo>
                      <a:cubicBezTo>
                        <a:pt x="966" y="435"/>
                        <a:pt x="1132" y="600"/>
                        <a:pt x="1132" y="805"/>
                      </a:cubicBezTo>
                      <a:cubicBezTo>
                        <a:pt x="1132" y="1009"/>
                        <a:pt x="966" y="1175"/>
                        <a:pt x="762" y="1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 name="Freeform 7">
                  <a:extLst>
                    <a:ext uri="{FF2B5EF4-FFF2-40B4-BE49-F238E27FC236}">
                      <a16:creationId xmlns:a16="http://schemas.microsoft.com/office/drawing/2014/main" id="{96E5992F-D7E6-4693-AEDF-E709E32426EA}"/>
                    </a:ext>
                  </a:extLst>
                </p:cNvPr>
                <p:cNvSpPr>
                  <a:spLocks/>
                </p:cNvSpPr>
                <p:nvPr/>
              </p:nvSpPr>
              <p:spPr bwMode="auto">
                <a:xfrm>
                  <a:off x="930275" y="1343025"/>
                  <a:ext cx="125413" cy="125413"/>
                </a:xfrm>
                <a:custGeom>
                  <a:avLst/>
                  <a:gdLst>
                    <a:gd name="T0" fmla="*/ 79 w 79"/>
                    <a:gd name="T1" fmla="*/ 27 h 79"/>
                    <a:gd name="T2" fmla="*/ 52 w 79"/>
                    <a:gd name="T3" fmla="*/ 27 h 79"/>
                    <a:gd name="T4" fmla="*/ 52 w 79"/>
                    <a:gd name="T5" fmla="*/ 0 h 79"/>
                    <a:gd name="T6" fmla="*/ 27 w 79"/>
                    <a:gd name="T7" fmla="*/ 0 h 79"/>
                    <a:gd name="T8" fmla="*/ 27 w 79"/>
                    <a:gd name="T9" fmla="*/ 27 h 79"/>
                    <a:gd name="T10" fmla="*/ 0 w 79"/>
                    <a:gd name="T11" fmla="*/ 27 h 79"/>
                    <a:gd name="T12" fmla="*/ 0 w 79"/>
                    <a:gd name="T13" fmla="*/ 52 h 79"/>
                    <a:gd name="T14" fmla="*/ 27 w 79"/>
                    <a:gd name="T15" fmla="*/ 52 h 79"/>
                    <a:gd name="T16" fmla="*/ 27 w 79"/>
                    <a:gd name="T17" fmla="*/ 79 h 79"/>
                    <a:gd name="T18" fmla="*/ 52 w 79"/>
                    <a:gd name="T19" fmla="*/ 79 h 79"/>
                    <a:gd name="T20" fmla="*/ 52 w 79"/>
                    <a:gd name="T21" fmla="*/ 52 h 79"/>
                    <a:gd name="T22" fmla="*/ 79 w 79"/>
                    <a:gd name="T23" fmla="*/ 52 h 79"/>
                    <a:gd name="T24" fmla="*/ 79 w 79"/>
                    <a:gd name="T25"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79">
                      <a:moveTo>
                        <a:pt x="79" y="27"/>
                      </a:moveTo>
                      <a:lnTo>
                        <a:pt x="52" y="27"/>
                      </a:lnTo>
                      <a:lnTo>
                        <a:pt x="52" y="0"/>
                      </a:lnTo>
                      <a:lnTo>
                        <a:pt x="27" y="0"/>
                      </a:lnTo>
                      <a:lnTo>
                        <a:pt x="27" y="27"/>
                      </a:lnTo>
                      <a:lnTo>
                        <a:pt x="0" y="27"/>
                      </a:lnTo>
                      <a:lnTo>
                        <a:pt x="0" y="52"/>
                      </a:lnTo>
                      <a:lnTo>
                        <a:pt x="27" y="52"/>
                      </a:lnTo>
                      <a:lnTo>
                        <a:pt x="27" y="79"/>
                      </a:lnTo>
                      <a:lnTo>
                        <a:pt x="52" y="79"/>
                      </a:lnTo>
                      <a:lnTo>
                        <a:pt x="52" y="52"/>
                      </a:lnTo>
                      <a:lnTo>
                        <a:pt x="79" y="52"/>
                      </a:lnTo>
                      <a:lnTo>
                        <a:pt x="7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1" name="TextBox 30">
                <a:extLst>
                  <a:ext uri="{FF2B5EF4-FFF2-40B4-BE49-F238E27FC236}">
                    <a16:creationId xmlns:a16="http://schemas.microsoft.com/office/drawing/2014/main" id="{C9336259-F319-43FC-AEA0-D573D589E4AE}"/>
                  </a:ext>
                </a:extLst>
              </p:cNvPr>
              <p:cNvSpPr txBox="1"/>
              <p:nvPr/>
            </p:nvSpPr>
            <p:spPr>
              <a:xfrm>
                <a:off x="6901386" y="4187136"/>
                <a:ext cx="10867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Basic Care</a:t>
                </a:r>
              </a:p>
            </p:txBody>
          </p:sp>
        </p:grpSp>
        <p:grpSp>
          <p:nvGrpSpPr>
            <p:cNvPr id="16" name="Group 15">
              <a:extLst>
                <a:ext uri="{FF2B5EF4-FFF2-40B4-BE49-F238E27FC236}">
                  <a16:creationId xmlns:a16="http://schemas.microsoft.com/office/drawing/2014/main" id="{13C16F89-42DC-4BA5-9705-A5FC3F8A8EC5}"/>
                </a:ext>
              </a:extLst>
            </p:cNvPr>
            <p:cNvGrpSpPr/>
            <p:nvPr/>
          </p:nvGrpSpPr>
          <p:grpSpPr>
            <a:xfrm>
              <a:off x="8024883" y="3320727"/>
              <a:ext cx="1105884" cy="1168879"/>
              <a:chOff x="8024883" y="3320727"/>
              <a:chExt cx="1105884" cy="1168879"/>
            </a:xfrm>
          </p:grpSpPr>
          <p:grpSp>
            <p:nvGrpSpPr>
              <p:cNvPr id="17" name="Group 16">
                <a:extLst>
                  <a:ext uri="{FF2B5EF4-FFF2-40B4-BE49-F238E27FC236}">
                    <a16:creationId xmlns:a16="http://schemas.microsoft.com/office/drawing/2014/main" id="{D906F163-E4BE-435F-A8C5-A9920BCD5CD6}"/>
                  </a:ext>
                </a:extLst>
              </p:cNvPr>
              <p:cNvGrpSpPr/>
              <p:nvPr/>
            </p:nvGrpSpPr>
            <p:grpSpPr>
              <a:xfrm rot="233245">
                <a:off x="8024883" y="3320727"/>
                <a:ext cx="1105884" cy="1168879"/>
                <a:chOff x="3043738" y="5008794"/>
                <a:chExt cx="1252802" cy="1324166"/>
              </a:xfrm>
              <a:solidFill>
                <a:srgbClr val="0083BE"/>
              </a:solidFill>
            </p:grpSpPr>
            <p:sp>
              <p:nvSpPr>
                <p:cNvPr id="27" name="Freeform 334">
                  <a:extLst>
                    <a:ext uri="{FF2B5EF4-FFF2-40B4-BE49-F238E27FC236}">
                      <a16:creationId xmlns:a16="http://schemas.microsoft.com/office/drawing/2014/main" id="{08A4D45A-DB84-4D83-9A2A-5739335F25B4}"/>
                    </a:ext>
                  </a:extLst>
                </p:cNvPr>
                <p:cNvSpPr>
                  <a:spLocks noChangeAspect="1" noEditPoints="1"/>
                </p:cNvSpPr>
                <p:nvPr/>
              </p:nvSpPr>
              <p:spPr bwMode="auto">
                <a:xfrm>
                  <a:off x="3043738" y="5008794"/>
                  <a:ext cx="1252802" cy="1324166"/>
                </a:xfrm>
                <a:custGeom>
                  <a:avLst/>
                  <a:gdLst>
                    <a:gd name="T0" fmla="*/ 217 w 236"/>
                    <a:gd name="T1" fmla="*/ 125 h 250"/>
                    <a:gd name="T2" fmla="*/ 216 w 236"/>
                    <a:gd name="T3" fmla="*/ 111 h 250"/>
                    <a:gd name="T4" fmla="*/ 236 w 236"/>
                    <a:gd name="T5" fmla="*/ 84 h 250"/>
                    <a:gd name="T6" fmla="*/ 215 w 236"/>
                    <a:gd name="T7" fmla="*/ 46 h 250"/>
                    <a:gd name="T8" fmla="*/ 181 w 236"/>
                    <a:gd name="T9" fmla="*/ 49 h 250"/>
                    <a:gd name="T10" fmla="*/ 155 w 236"/>
                    <a:gd name="T11" fmla="*/ 33 h 250"/>
                    <a:gd name="T12" fmla="*/ 142 w 236"/>
                    <a:gd name="T13" fmla="*/ 2 h 250"/>
                    <a:gd name="T14" fmla="*/ 118 w 236"/>
                    <a:gd name="T15" fmla="*/ 0 h 250"/>
                    <a:gd name="T16" fmla="*/ 98 w 236"/>
                    <a:gd name="T17" fmla="*/ 2 h 250"/>
                    <a:gd name="T18" fmla="*/ 84 w 236"/>
                    <a:gd name="T19" fmla="*/ 32 h 250"/>
                    <a:gd name="T20" fmla="*/ 57 w 236"/>
                    <a:gd name="T21" fmla="*/ 47 h 250"/>
                    <a:gd name="T22" fmla="*/ 24 w 236"/>
                    <a:gd name="T23" fmla="*/ 43 h 250"/>
                    <a:gd name="T24" fmla="*/ 1 w 236"/>
                    <a:gd name="T25" fmla="*/ 81 h 250"/>
                    <a:gd name="T26" fmla="*/ 21 w 236"/>
                    <a:gd name="T27" fmla="*/ 108 h 250"/>
                    <a:gd name="T28" fmla="*/ 19 w 236"/>
                    <a:gd name="T29" fmla="*/ 125 h 250"/>
                    <a:gd name="T30" fmla="*/ 20 w 236"/>
                    <a:gd name="T31" fmla="*/ 139 h 250"/>
                    <a:gd name="T32" fmla="*/ 0 w 236"/>
                    <a:gd name="T33" fmla="*/ 166 h 250"/>
                    <a:gd name="T34" fmla="*/ 21 w 236"/>
                    <a:gd name="T35" fmla="*/ 204 h 250"/>
                    <a:gd name="T36" fmla="*/ 55 w 236"/>
                    <a:gd name="T37" fmla="*/ 201 h 250"/>
                    <a:gd name="T38" fmla="*/ 81 w 236"/>
                    <a:gd name="T39" fmla="*/ 217 h 250"/>
                    <a:gd name="T40" fmla="*/ 94 w 236"/>
                    <a:gd name="T41" fmla="*/ 248 h 250"/>
                    <a:gd name="T42" fmla="*/ 118 w 236"/>
                    <a:gd name="T43" fmla="*/ 250 h 250"/>
                    <a:gd name="T44" fmla="*/ 138 w 236"/>
                    <a:gd name="T45" fmla="*/ 248 h 250"/>
                    <a:gd name="T46" fmla="*/ 152 w 236"/>
                    <a:gd name="T47" fmla="*/ 218 h 250"/>
                    <a:gd name="T48" fmla="*/ 179 w 236"/>
                    <a:gd name="T49" fmla="*/ 203 h 250"/>
                    <a:gd name="T50" fmla="*/ 212 w 236"/>
                    <a:gd name="T51" fmla="*/ 207 h 250"/>
                    <a:gd name="T52" fmla="*/ 235 w 236"/>
                    <a:gd name="T53" fmla="*/ 169 h 250"/>
                    <a:gd name="T54" fmla="*/ 215 w 236"/>
                    <a:gd name="T55" fmla="*/ 142 h 250"/>
                    <a:gd name="T56" fmla="*/ 217 w 236"/>
                    <a:gd name="T57" fmla="*/ 125 h 250"/>
                    <a:gd name="T58" fmla="*/ 179 w 236"/>
                    <a:gd name="T59" fmla="*/ 125 h 250"/>
                    <a:gd name="T60" fmla="*/ 118 w 236"/>
                    <a:gd name="T61" fmla="*/ 186 h 250"/>
                    <a:gd name="T62" fmla="*/ 57 w 236"/>
                    <a:gd name="T63" fmla="*/ 125 h 250"/>
                    <a:gd name="T64" fmla="*/ 118 w 236"/>
                    <a:gd name="T65" fmla="*/ 64 h 250"/>
                    <a:gd name="T66" fmla="*/ 179 w 236"/>
                    <a:gd name="T67"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250">
                      <a:moveTo>
                        <a:pt x="217" y="125"/>
                      </a:moveTo>
                      <a:cubicBezTo>
                        <a:pt x="217" y="120"/>
                        <a:pt x="216" y="116"/>
                        <a:pt x="216" y="111"/>
                      </a:cubicBezTo>
                      <a:cubicBezTo>
                        <a:pt x="236" y="84"/>
                        <a:pt x="236" y="84"/>
                        <a:pt x="236" y="84"/>
                      </a:cubicBezTo>
                      <a:cubicBezTo>
                        <a:pt x="231" y="70"/>
                        <a:pt x="224" y="57"/>
                        <a:pt x="215" y="46"/>
                      </a:cubicBezTo>
                      <a:cubicBezTo>
                        <a:pt x="181" y="49"/>
                        <a:pt x="181" y="49"/>
                        <a:pt x="181" y="49"/>
                      </a:cubicBezTo>
                      <a:cubicBezTo>
                        <a:pt x="173" y="43"/>
                        <a:pt x="164" y="37"/>
                        <a:pt x="155" y="33"/>
                      </a:cubicBezTo>
                      <a:cubicBezTo>
                        <a:pt x="142" y="2"/>
                        <a:pt x="142" y="2"/>
                        <a:pt x="142" y="2"/>
                      </a:cubicBezTo>
                      <a:cubicBezTo>
                        <a:pt x="134" y="1"/>
                        <a:pt x="126" y="0"/>
                        <a:pt x="118" y="0"/>
                      </a:cubicBezTo>
                      <a:cubicBezTo>
                        <a:pt x="111" y="0"/>
                        <a:pt x="104" y="1"/>
                        <a:pt x="98" y="2"/>
                      </a:cubicBezTo>
                      <a:cubicBezTo>
                        <a:pt x="84" y="32"/>
                        <a:pt x="84" y="32"/>
                        <a:pt x="84" y="32"/>
                      </a:cubicBezTo>
                      <a:cubicBezTo>
                        <a:pt x="74" y="36"/>
                        <a:pt x="65" y="41"/>
                        <a:pt x="57" y="47"/>
                      </a:cubicBezTo>
                      <a:cubicBezTo>
                        <a:pt x="24" y="43"/>
                        <a:pt x="24" y="43"/>
                        <a:pt x="24" y="43"/>
                      </a:cubicBezTo>
                      <a:cubicBezTo>
                        <a:pt x="14" y="54"/>
                        <a:pt x="6" y="67"/>
                        <a:pt x="1" y="81"/>
                      </a:cubicBezTo>
                      <a:cubicBezTo>
                        <a:pt x="21" y="108"/>
                        <a:pt x="21" y="108"/>
                        <a:pt x="21" y="108"/>
                      </a:cubicBezTo>
                      <a:cubicBezTo>
                        <a:pt x="20" y="114"/>
                        <a:pt x="19" y="119"/>
                        <a:pt x="19" y="125"/>
                      </a:cubicBezTo>
                      <a:cubicBezTo>
                        <a:pt x="19" y="130"/>
                        <a:pt x="20" y="134"/>
                        <a:pt x="20" y="139"/>
                      </a:cubicBezTo>
                      <a:cubicBezTo>
                        <a:pt x="0" y="166"/>
                        <a:pt x="0" y="166"/>
                        <a:pt x="0" y="166"/>
                      </a:cubicBezTo>
                      <a:cubicBezTo>
                        <a:pt x="5" y="180"/>
                        <a:pt x="12" y="193"/>
                        <a:pt x="21" y="204"/>
                      </a:cubicBezTo>
                      <a:cubicBezTo>
                        <a:pt x="55" y="201"/>
                        <a:pt x="55" y="201"/>
                        <a:pt x="55" y="201"/>
                      </a:cubicBezTo>
                      <a:cubicBezTo>
                        <a:pt x="63" y="207"/>
                        <a:pt x="72" y="213"/>
                        <a:pt x="81" y="217"/>
                      </a:cubicBezTo>
                      <a:cubicBezTo>
                        <a:pt x="94" y="248"/>
                        <a:pt x="94" y="248"/>
                        <a:pt x="94" y="248"/>
                      </a:cubicBezTo>
                      <a:cubicBezTo>
                        <a:pt x="102" y="249"/>
                        <a:pt x="110" y="250"/>
                        <a:pt x="118" y="250"/>
                      </a:cubicBezTo>
                      <a:cubicBezTo>
                        <a:pt x="125" y="250"/>
                        <a:pt x="132" y="249"/>
                        <a:pt x="138" y="248"/>
                      </a:cubicBezTo>
                      <a:cubicBezTo>
                        <a:pt x="152" y="218"/>
                        <a:pt x="152" y="218"/>
                        <a:pt x="152" y="218"/>
                      </a:cubicBezTo>
                      <a:cubicBezTo>
                        <a:pt x="162" y="214"/>
                        <a:pt x="171" y="209"/>
                        <a:pt x="179" y="203"/>
                      </a:cubicBezTo>
                      <a:cubicBezTo>
                        <a:pt x="212" y="207"/>
                        <a:pt x="212" y="207"/>
                        <a:pt x="212" y="207"/>
                      </a:cubicBezTo>
                      <a:cubicBezTo>
                        <a:pt x="222" y="196"/>
                        <a:pt x="230" y="183"/>
                        <a:pt x="235" y="169"/>
                      </a:cubicBezTo>
                      <a:cubicBezTo>
                        <a:pt x="215" y="142"/>
                        <a:pt x="215" y="142"/>
                        <a:pt x="215" y="142"/>
                      </a:cubicBezTo>
                      <a:cubicBezTo>
                        <a:pt x="216" y="136"/>
                        <a:pt x="217" y="131"/>
                        <a:pt x="217" y="125"/>
                      </a:cubicBezTo>
                      <a:close/>
                      <a:moveTo>
                        <a:pt x="179" y="125"/>
                      </a:moveTo>
                      <a:cubicBezTo>
                        <a:pt x="179" y="159"/>
                        <a:pt x="152" y="186"/>
                        <a:pt x="118" y="186"/>
                      </a:cubicBezTo>
                      <a:cubicBezTo>
                        <a:pt x="84" y="186"/>
                        <a:pt x="57" y="159"/>
                        <a:pt x="57" y="125"/>
                      </a:cubicBezTo>
                      <a:cubicBezTo>
                        <a:pt x="57" y="91"/>
                        <a:pt x="84" y="64"/>
                        <a:pt x="118" y="64"/>
                      </a:cubicBezTo>
                      <a:cubicBezTo>
                        <a:pt x="152" y="64"/>
                        <a:pt x="179" y="91"/>
                        <a:pt x="179" y="12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3D2AA1EA-3146-4415-8DC1-8ECBC2748AFD}"/>
                    </a:ext>
                  </a:extLst>
                </p:cNvPr>
                <p:cNvSpPr/>
                <p:nvPr/>
              </p:nvSpPr>
              <p:spPr bwMode="auto">
                <a:xfrm>
                  <a:off x="3309977" y="5312620"/>
                  <a:ext cx="784055" cy="784055"/>
                </a:xfrm>
                <a:prstGeom prst="ellipse">
                  <a:avLst/>
                </a:prstGeom>
                <a:grp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80168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charset="0"/>
                  </a:endParaRPr>
                </a:p>
              </p:txBody>
            </p:sp>
          </p:grpSp>
          <p:grpSp>
            <p:nvGrpSpPr>
              <p:cNvPr id="18" name="Group 17">
                <a:extLst>
                  <a:ext uri="{FF2B5EF4-FFF2-40B4-BE49-F238E27FC236}">
                    <a16:creationId xmlns:a16="http://schemas.microsoft.com/office/drawing/2014/main" id="{8FA0FFD9-3E12-4945-A432-D4DEFDB8112B}"/>
                  </a:ext>
                </a:extLst>
              </p:cNvPr>
              <p:cNvGrpSpPr>
                <a:grpSpLocks noChangeAspect="1"/>
              </p:cNvGrpSpPr>
              <p:nvPr/>
            </p:nvGrpSpPr>
            <p:grpSpPr>
              <a:xfrm rot="2617119">
                <a:off x="8467494" y="3582142"/>
                <a:ext cx="220663" cy="330200"/>
                <a:chOff x="4789488" y="1990725"/>
                <a:chExt cx="220663" cy="330200"/>
              </a:xfrm>
              <a:solidFill>
                <a:schemeClr val="bg1"/>
              </a:solidFill>
            </p:grpSpPr>
            <p:sp>
              <p:nvSpPr>
                <p:cNvPr id="20" name="Freeform 38">
                  <a:extLst>
                    <a:ext uri="{FF2B5EF4-FFF2-40B4-BE49-F238E27FC236}">
                      <a16:creationId xmlns:a16="http://schemas.microsoft.com/office/drawing/2014/main" id="{AF9593E2-8800-4884-984E-1F7D136E5040}"/>
                    </a:ext>
                  </a:extLst>
                </p:cNvPr>
                <p:cNvSpPr>
                  <a:spLocks/>
                </p:cNvSpPr>
                <p:nvPr/>
              </p:nvSpPr>
              <p:spPr bwMode="auto">
                <a:xfrm>
                  <a:off x="4789488" y="1990725"/>
                  <a:ext cx="220663" cy="330200"/>
                </a:xfrm>
                <a:custGeom>
                  <a:avLst/>
                  <a:gdLst>
                    <a:gd name="T0" fmla="*/ 583 w 923"/>
                    <a:gd name="T1" fmla="*/ 691 h 1382"/>
                    <a:gd name="T2" fmla="*/ 923 w 923"/>
                    <a:gd name="T3" fmla="*/ 58 h 1382"/>
                    <a:gd name="T4" fmla="*/ 866 w 923"/>
                    <a:gd name="T5" fmla="*/ 0 h 1382"/>
                    <a:gd name="T6" fmla="*/ 809 w 923"/>
                    <a:gd name="T7" fmla="*/ 58 h 1382"/>
                    <a:gd name="T8" fmla="*/ 461 w 923"/>
                    <a:gd name="T9" fmla="*/ 628 h 1382"/>
                    <a:gd name="T10" fmla="*/ 114 w 923"/>
                    <a:gd name="T11" fmla="*/ 58 h 1382"/>
                    <a:gd name="T12" fmla="*/ 57 w 923"/>
                    <a:gd name="T13" fmla="*/ 0 h 1382"/>
                    <a:gd name="T14" fmla="*/ 0 w 923"/>
                    <a:gd name="T15" fmla="*/ 58 h 1382"/>
                    <a:gd name="T16" fmla="*/ 340 w 923"/>
                    <a:gd name="T17" fmla="*/ 691 h 1382"/>
                    <a:gd name="T18" fmla="*/ 0 w 923"/>
                    <a:gd name="T19" fmla="*/ 1325 h 1382"/>
                    <a:gd name="T20" fmla="*/ 57 w 923"/>
                    <a:gd name="T21" fmla="*/ 1382 h 1382"/>
                    <a:gd name="T22" fmla="*/ 114 w 923"/>
                    <a:gd name="T23" fmla="*/ 1325 h 1382"/>
                    <a:gd name="T24" fmla="*/ 461 w 923"/>
                    <a:gd name="T25" fmla="*/ 755 h 1382"/>
                    <a:gd name="T26" fmla="*/ 809 w 923"/>
                    <a:gd name="T27" fmla="*/ 1325 h 1382"/>
                    <a:gd name="T28" fmla="*/ 866 w 923"/>
                    <a:gd name="T29" fmla="*/ 1382 h 1382"/>
                    <a:gd name="T30" fmla="*/ 923 w 923"/>
                    <a:gd name="T31" fmla="*/ 1325 h 1382"/>
                    <a:gd name="T32" fmla="*/ 583 w 923"/>
                    <a:gd name="T33" fmla="*/ 691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3" h="1382">
                      <a:moveTo>
                        <a:pt x="583" y="691"/>
                      </a:moveTo>
                      <a:cubicBezTo>
                        <a:pt x="806" y="555"/>
                        <a:pt x="923" y="338"/>
                        <a:pt x="923" y="58"/>
                      </a:cubicBezTo>
                      <a:cubicBezTo>
                        <a:pt x="923" y="26"/>
                        <a:pt x="898" y="0"/>
                        <a:pt x="866" y="0"/>
                      </a:cubicBezTo>
                      <a:cubicBezTo>
                        <a:pt x="834" y="0"/>
                        <a:pt x="809" y="26"/>
                        <a:pt x="809" y="58"/>
                      </a:cubicBezTo>
                      <a:cubicBezTo>
                        <a:pt x="809" y="323"/>
                        <a:pt x="692" y="515"/>
                        <a:pt x="461" y="628"/>
                      </a:cubicBezTo>
                      <a:cubicBezTo>
                        <a:pt x="231" y="515"/>
                        <a:pt x="114" y="323"/>
                        <a:pt x="114" y="58"/>
                      </a:cubicBezTo>
                      <a:cubicBezTo>
                        <a:pt x="114" y="26"/>
                        <a:pt x="88" y="0"/>
                        <a:pt x="57" y="0"/>
                      </a:cubicBezTo>
                      <a:cubicBezTo>
                        <a:pt x="25" y="0"/>
                        <a:pt x="0" y="26"/>
                        <a:pt x="0" y="58"/>
                      </a:cubicBezTo>
                      <a:cubicBezTo>
                        <a:pt x="0" y="338"/>
                        <a:pt x="117" y="555"/>
                        <a:pt x="340" y="691"/>
                      </a:cubicBezTo>
                      <a:cubicBezTo>
                        <a:pt x="117" y="828"/>
                        <a:pt x="0" y="1045"/>
                        <a:pt x="0" y="1325"/>
                      </a:cubicBezTo>
                      <a:cubicBezTo>
                        <a:pt x="0" y="1357"/>
                        <a:pt x="25" y="1382"/>
                        <a:pt x="57" y="1382"/>
                      </a:cubicBezTo>
                      <a:cubicBezTo>
                        <a:pt x="88" y="1382"/>
                        <a:pt x="114" y="1357"/>
                        <a:pt x="114" y="1325"/>
                      </a:cubicBezTo>
                      <a:cubicBezTo>
                        <a:pt x="114" y="1059"/>
                        <a:pt x="231" y="868"/>
                        <a:pt x="461" y="755"/>
                      </a:cubicBezTo>
                      <a:cubicBezTo>
                        <a:pt x="692" y="868"/>
                        <a:pt x="809" y="1059"/>
                        <a:pt x="809" y="1325"/>
                      </a:cubicBezTo>
                      <a:cubicBezTo>
                        <a:pt x="809" y="1357"/>
                        <a:pt x="834" y="1382"/>
                        <a:pt x="866" y="1382"/>
                      </a:cubicBezTo>
                      <a:cubicBezTo>
                        <a:pt x="898" y="1382"/>
                        <a:pt x="923" y="1357"/>
                        <a:pt x="923" y="1325"/>
                      </a:cubicBezTo>
                      <a:cubicBezTo>
                        <a:pt x="923" y="1045"/>
                        <a:pt x="806" y="828"/>
                        <a:pt x="583" y="6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Freeform 39">
                  <a:extLst>
                    <a:ext uri="{FF2B5EF4-FFF2-40B4-BE49-F238E27FC236}">
                      <a16:creationId xmlns:a16="http://schemas.microsoft.com/office/drawing/2014/main" id="{62FFA832-3705-4970-95D5-AE1EBFE4718F}"/>
                    </a:ext>
                  </a:extLst>
                </p:cNvPr>
                <p:cNvSpPr>
                  <a:spLocks/>
                </p:cNvSpPr>
                <p:nvPr/>
              </p:nvSpPr>
              <p:spPr bwMode="auto">
                <a:xfrm>
                  <a:off x="4830763" y="2011363"/>
                  <a:ext cx="138113" cy="14288"/>
                </a:xfrm>
                <a:custGeom>
                  <a:avLst/>
                  <a:gdLst>
                    <a:gd name="T0" fmla="*/ 551 w 583"/>
                    <a:gd name="T1" fmla="*/ 64 h 64"/>
                    <a:gd name="T2" fmla="*/ 32 w 583"/>
                    <a:gd name="T3" fmla="*/ 64 h 64"/>
                    <a:gd name="T4" fmla="*/ 0 w 583"/>
                    <a:gd name="T5" fmla="*/ 32 h 64"/>
                    <a:gd name="T6" fmla="*/ 32 w 583"/>
                    <a:gd name="T7" fmla="*/ 0 h 64"/>
                    <a:gd name="T8" fmla="*/ 551 w 583"/>
                    <a:gd name="T9" fmla="*/ 0 h 64"/>
                    <a:gd name="T10" fmla="*/ 583 w 583"/>
                    <a:gd name="T11" fmla="*/ 32 h 64"/>
                    <a:gd name="T12" fmla="*/ 551 w 583"/>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583" h="64">
                      <a:moveTo>
                        <a:pt x="551" y="64"/>
                      </a:moveTo>
                      <a:lnTo>
                        <a:pt x="32" y="64"/>
                      </a:lnTo>
                      <a:cubicBezTo>
                        <a:pt x="14" y="64"/>
                        <a:pt x="0" y="49"/>
                        <a:pt x="0" y="32"/>
                      </a:cubicBezTo>
                      <a:cubicBezTo>
                        <a:pt x="0" y="14"/>
                        <a:pt x="14" y="0"/>
                        <a:pt x="32" y="0"/>
                      </a:cubicBezTo>
                      <a:lnTo>
                        <a:pt x="551" y="0"/>
                      </a:lnTo>
                      <a:cubicBezTo>
                        <a:pt x="569" y="0"/>
                        <a:pt x="583" y="14"/>
                        <a:pt x="583" y="32"/>
                      </a:cubicBezTo>
                      <a:cubicBezTo>
                        <a:pt x="583" y="49"/>
                        <a:pt x="569" y="64"/>
                        <a:pt x="55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 name="Freeform 40">
                  <a:extLst>
                    <a:ext uri="{FF2B5EF4-FFF2-40B4-BE49-F238E27FC236}">
                      <a16:creationId xmlns:a16="http://schemas.microsoft.com/office/drawing/2014/main" id="{5147FA0E-B574-40EB-AC66-5C8913B6F87E}"/>
                    </a:ext>
                  </a:extLst>
                </p:cNvPr>
                <p:cNvSpPr>
                  <a:spLocks/>
                </p:cNvSpPr>
                <p:nvPr/>
              </p:nvSpPr>
              <p:spPr bwMode="auto">
                <a:xfrm>
                  <a:off x="4838700" y="2054225"/>
                  <a:ext cx="122238" cy="15875"/>
                </a:xfrm>
                <a:custGeom>
                  <a:avLst/>
                  <a:gdLst>
                    <a:gd name="T0" fmla="*/ 474 w 505"/>
                    <a:gd name="T1" fmla="*/ 64 h 64"/>
                    <a:gd name="T2" fmla="*/ 31 w 505"/>
                    <a:gd name="T3" fmla="*/ 64 h 64"/>
                    <a:gd name="T4" fmla="*/ 0 w 505"/>
                    <a:gd name="T5" fmla="*/ 32 h 64"/>
                    <a:gd name="T6" fmla="*/ 31 w 505"/>
                    <a:gd name="T7" fmla="*/ 0 h 64"/>
                    <a:gd name="T8" fmla="*/ 474 w 505"/>
                    <a:gd name="T9" fmla="*/ 0 h 64"/>
                    <a:gd name="T10" fmla="*/ 505 w 505"/>
                    <a:gd name="T11" fmla="*/ 32 h 64"/>
                    <a:gd name="T12" fmla="*/ 474 w 505"/>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505" h="64">
                      <a:moveTo>
                        <a:pt x="474" y="64"/>
                      </a:moveTo>
                      <a:lnTo>
                        <a:pt x="31" y="64"/>
                      </a:lnTo>
                      <a:cubicBezTo>
                        <a:pt x="14" y="64"/>
                        <a:pt x="0" y="49"/>
                        <a:pt x="0" y="32"/>
                      </a:cubicBezTo>
                      <a:cubicBezTo>
                        <a:pt x="0" y="14"/>
                        <a:pt x="14" y="0"/>
                        <a:pt x="31" y="0"/>
                      </a:cubicBezTo>
                      <a:lnTo>
                        <a:pt x="474" y="0"/>
                      </a:lnTo>
                      <a:cubicBezTo>
                        <a:pt x="491" y="0"/>
                        <a:pt x="505" y="14"/>
                        <a:pt x="505" y="32"/>
                      </a:cubicBezTo>
                      <a:cubicBezTo>
                        <a:pt x="505" y="49"/>
                        <a:pt x="491" y="64"/>
                        <a:pt x="47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Freeform 41">
                  <a:extLst>
                    <a:ext uri="{FF2B5EF4-FFF2-40B4-BE49-F238E27FC236}">
                      <a16:creationId xmlns:a16="http://schemas.microsoft.com/office/drawing/2014/main" id="{E6B536F8-A1E0-4D95-B76C-9544BC8ADD34}"/>
                    </a:ext>
                  </a:extLst>
                </p:cNvPr>
                <p:cNvSpPr>
                  <a:spLocks/>
                </p:cNvSpPr>
                <p:nvPr/>
              </p:nvSpPr>
              <p:spPr bwMode="auto">
                <a:xfrm>
                  <a:off x="4868863" y="2097088"/>
                  <a:ext cx="61913" cy="15875"/>
                </a:xfrm>
                <a:custGeom>
                  <a:avLst/>
                  <a:gdLst>
                    <a:gd name="T0" fmla="*/ 232 w 263"/>
                    <a:gd name="T1" fmla="*/ 64 h 64"/>
                    <a:gd name="T2" fmla="*/ 31 w 263"/>
                    <a:gd name="T3" fmla="*/ 64 h 64"/>
                    <a:gd name="T4" fmla="*/ 0 w 263"/>
                    <a:gd name="T5" fmla="*/ 32 h 64"/>
                    <a:gd name="T6" fmla="*/ 31 w 263"/>
                    <a:gd name="T7" fmla="*/ 0 h 64"/>
                    <a:gd name="T8" fmla="*/ 232 w 263"/>
                    <a:gd name="T9" fmla="*/ 0 h 64"/>
                    <a:gd name="T10" fmla="*/ 263 w 263"/>
                    <a:gd name="T11" fmla="*/ 32 h 64"/>
                    <a:gd name="T12" fmla="*/ 232 w 263"/>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263" h="64">
                      <a:moveTo>
                        <a:pt x="232" y="64"/>
                      </a:moveTo>
                      <a:lnTo>
                        <a:pt x="31" y="64"/>
                      </a:lnTo>
                      <a:cubicBezTo>
                        <a:pt x="14" y="64"/>
                        <a:pt x="0" y="50"/>
                        <a:pt x="0" y="32"/>
                      </a:cubicBezTo>
                      <a:cubicBezTo>
                        <a:pt x="0" y="15"/>
                        <a:pt x="14" y="0"/>
                        <a:pt x="31" y="0"/>
                      </a:cubicBezTo>
                      <a:lnTo>
                        <a:pt x="232" y="0"/>
                      </a:lnTo>
                      <a:cubicBezTo>
                        <a:pt x="249" y="0"/>
                        <a:pt x="263" y="15"/>
                        <a:pt x="263" y="32"/>
                      </a:cubicBezTo>
                      <a:cubicBezTo>
                        <a:pt x="263" y="50"/>
                        <a:pt x="249" y="64"/>
                        <a:pt x="232"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 name="Freeform 42">
                  <a:extLst>
                    <a:ext uri="{FF2B5EF4-FFF2-40B4-BE49-F238E27FC236}">
                      <a16:creationId xmlns:a16="http://schemas.microsoft.com/office/drawing/2014/main" id="{DBCACDE9-C7F0-4348-BA50-BA30CE4800DA}"/>
                    </a:ext>
                  </a:extLst>
                </p:cNvPr>
                <p:cNvSpPr>
                  <a:spLocks/>
                </p:cNvSpPr>
                <p:nvPr/>
              </p:nvSpPr>
              <p:spPr bwMode="auto">
                <a:xfrm>
                  <a:off x="4868863" y="2200275"/>
                  <a:ext cx="61913" cy="14288"/>
                </a:xfrm>
                <a:custGeom>
                  <a:avLst/>
                  <a:gdLst>
                    <a:gd name="T0" fmla="*/ 232 w 263"/>
                    <a:gd name="T1" fmla="*/ 63 h 63"/>
                    <a:gd name="T2" fmla="*/ 31 w 263"/>
                    <a:gd name="T3" fmla="*/ 63 h 63"/>
                    <a:gd name="T4" fmla="*/ 0 w 263"/>
                    <a:gd name="T5" fmla="*/ 32 h 63"/>
                    <a:gd name="T6" fmla="*/ 31 w 263"/>
                    <a:gd name="T7" fmla="*/ 0 h 63"/>
                    <a:gd name="T8" fmla="*/ 232 w 263"/>
                    <a:gd name="T9" fmla="*/ 0 h 63"/>
                    <a:gd name="T10" fmla="*/ 263 w 263"/>
                    <a:gd name="T11" fmla="*/ 32 h 63"/>
                    <a:gd name="T12" fmla="*/ 232 w 263"/>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263" h="63">
                      <a:moveTo>
                        <a:pt x="232" y="63"/>
                      </a:moveTo>
                      <a:lnTo>
                        <a:pt x="31" y="63"/>
                      </a:lnTo>
                      <a:cubicBezTo>
                        <a:pt x="14" y="63"/>
                        <a:pt x="0" y="49"/>
                        <a:pt x="0" y="32"/>
                      </a:cubicBezTo>
                      <a:cubicBezTo>
                        <a:pt x="0" y="14"/>
                        <a:pt x="14" y="0"/>
                        <a:pt x="31" y="0"/>
                      </a:cubicBezTo>
                      <a:lnTo>
                        <a:pt x="232" y="0"/>
                      </a:lnTo>
                      <a:cubicBezTo>
                        <a:pt x="249" y="0"/>
                        <a:pt x="263" y="14"/>
                        <a:pt x="263" y="32"/>
                      </a:cubicBezTo>
                      <a:cubicBezTo>
                        <a:pt x="263" y="49"/>
                        <a:pt x="249" y="63"/>
                        <a:pt x="23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Freeform 43">
                  <a:extLst>
                    <a:ext uri="{FF2B5EF4-FFF2-40B4-BE49-F238E27FC236}">
                      <a16:creationId xmlns:a16="http://schemas.microsoft.com/office/drawing/2014/main" id="{6ECB66A7-A673-4652-B3F2-DE69C2E898CE}"/>
                    </a:ext>
                  </a:extLst>
                </p:cNvPr>
                <p:cNvSpPr>
                  <a:spLocks/>
                </p:cNvSpPr>
                <p:nvPr/>
              </p:nvSpPr>
              <p:spPr bwMode="auto">
                <a:xfrm>
                  <a:off x="4838700" y="2243138"/>
                  <a:ext cx="122238" cy="14288"/>
                </a:xfrm>
                <a:custGeom>
                  <a:avLst/>
                  <a:gdLst>
                    <a:gd name="T0" fmla="*/ 474 w 505"/>
                    <a:gd name="T1" fmla="*/ 63 h 63"/>
                    <a:gd name="T2" fmla="*/ 31 w 505"/>
                    <a:gd name="T3" fmla="*/ 63 h 63"/>
                    <a:gd name="T4" fmla="*/ 0 w 505"/>
                    <a:gd name="T5" fmla="*/ 32 h 63"/>
                    <a:gd name="T6" fmla="*/ 31 w 505"/>
                    <a:gd name="T7" fmla="*/ 0 h 63"/>
                    <a:gd name="T8" fmla="*/ 474 w 505"/>
                    <a:gd name="T9" fmla="*/ 0 h 63"/>
                    <a:gd name="T10" fmla="*/ 505 w 505"/>
                    <a:gd name="T11" fmla="*/ 32 h 63"/>
                    <a:gd name="T12" fmla="*/ 474 w 505"/>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505" h="63">
                      <a:moveTo>
                        <a:pt x="474" y="63"/>
                      </a:moveTo>
                      <a:lnTo>
                        <a:pt x="31" y="63"/>
                      </a:lnTo>
                      <a:cubicBezTo>
                        <a:pt x="14" y="63"/>
                        <a:pt x="0" y="49"/>
                        <a:pt x="0" y="32"/>
                      </a:cubicBezTo>
                      <a:cubicBezTo>
                        <a:pt x="0" y="14"/>
                        <a:pt x="14" y="0"/>
                        <a:pt x="31" y="0"/>
                      </a:cubicBezTo>
                      <a:lnTo>
                        <a:pt x="474" y="0"/>
                      </a:lnTo>
                      <a:cubicBezTo>
                        <a:pt x="491" y="0"/>
                        <a:pt x="505" y="14"/>
                        <a:pt x="505" y="32"/>
                      </a:cubicBezTo>
                      <a:cubicBezTo>
                        <a:pt x="505" y="49"/>
                        <a:pt x="491" y="63"/>
                        <a:pt x="47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 name="Freeform 44">
                  <a:extLst>
                    <a:ext uri="{FF2B5EF4-FFF2-40B4-BE49-F238E27FC236}">
                      <a16:creationId xmlns:a16="http://schemas.microsoft.com/office/drawing/2014/main" id="{35601A18-DAD8-4A01-B0A7-93E86E4F8D29}"/>
                    </a:ext>
                  </a:extLst>
                </p:cNvPr>
                <p:cNvSpPr>
                  <a:spLocks/>
                </p:cNvSpPr>
                <p:nvPr/>
              </p:nvSpPr>
              <p:spPr bwMode="auto">
                <a:xfrm>
                  <a:off x="4830763" y="2286000"/>
                  <a:ext cx="138113" cy="15875"/>
                </a:xfrm>
                <a:custGeom>
                  <a:avLst/>
                  <a:gdLst>
                    <a:gd name="T0" fmla="*/ 551 w 583"/>
                    <a:gd name="T1" fmla="*/ 64 h 64"/>
                    <a:gd name="T2" fmla="*/ 32 w 583"/>
                    <a:gd name="T3" fmla="*/ 64 h 64"/>
                    <a:gd name="T4" fmla="*/ 0 w 583"/>
                    <a:gd name="T5" fmla="*/ 32 h 64"/>
                    <a:gd name="T6" fmla="*/ 32 w 583"/>
                    <a:gd name="T7" fmla="*/ 0 h 64"/>
                    <a:gd name="T8" fmla="*/ 551 w 583"/>
                    <a:gd name="T9" fmla="*/ 0 h 64"/>
                    <a:gd name="T10" fmla="*/ 583 w 583"/>
                    <a:gd name="T11" fmla="*/ 32 h 64"/>
                    <a:gd name="T12" fmla="*/ 551 w 583"/>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583" h="64">
                      <a:moveTo>
                        <a:pt x="551" y="64"/>
                      </a:moveTo>
                      <a:lnTo>
                        <a:pt x="32" y="64"/>
                      </a:lnTo>
                      <a:cubicBezTo>
                        <a:pt x="14" y="64"/>
                        <a:pt x="0" y="49"/>
                        <a:pt x="0" y="32"/>
                      </a:cubicBezTo>
                      <a:cubicBezTo>
                        <a:pt x="0" y="15"/>
                        <a:pt x="14" y="0"/>
                        <a:pt x="32" y="0"/>
                      </a:cubicBezTo>
                      <a:lnTo>
                        <a:pt x="551" y="0"/>
                      </a:lnTo>
                      <a:cubicBezTo>
                        <a:pt x="569" y="0"/>
                        <a:pt x="583" y="15"/>
                        <a:pt x="583" y="32"/>
                      </a:cubicBezTo>
                      <a:cubicBezTo>
                        <a:pt x="583" y="49"/>
                        <a:pt x="569" y="64"/>
                        <a:pt x="55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9" name="TextBox 18">
                <a:extLst>
                  <a:ext uri="{FF2B5EF4-FFF2-40B4-BE49-F238E27FC236}">
                    <a16:creationId xmlns:a16="http://schemas.microsoft.com/office/drawing/2014/main" id="{445E13B8-6E79-467D-8E01-B235E0BAD2BC}"/>
                  </a:ext>
                </a:extLst>
              </p:cNvPr>
              <p:cNvSpPr txBox="1"/>
              <p:nvPr/>
            </p:nvSpPr>
            <p:spPr>
              <a:xfrm>
                <a:off x="8034460" y="3913974"/>
                <a:ext cx="10867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Complex Care</a:t>
                </a:r>
              </a:p>
            </p:txBody>
          </p:sp>
        </p:grpSp>
      </p:grpSp>
    </p:spTree>
    <p:extLst>
      <p:ext uri="{BB962C8B-B14F-4D97-AF65-F5344CB8AC3E}">
        <p14:creationId xmlns:p14="http://schemas.microsoft.com/office/powerpoint/2010/main" val="3046479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AFFD91B-435F-6663-79E0-97961E284E6D}"/>
              </a:ext>
            </a:extLst>
          </p:cNvPr>
          <p:cNvPicPr>
            <a:picLocks noChangeAspect="1" noChangeArrowheads="1"/>
          </p:cNvPicPr>
          <p:nvPr/>
        </p:nvPicPr>
        <p:blipFill rotWithShape="1">
          <a:blip r:embed="rId4" cstate="email">
            <a:alphaModFix amt="20000"/>
            <a:extLst>
              <a:ext uri="{BEBA8EAE-BF5A-486C-A8C5-ECC9F3942E4B}">
                <a14:imgProps xmlns:a14="http://schemas.microsoft.com/office/drawing/2010/main">
                  <a14:imgLayer r:embed="rId5">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0"/>
            <a:ext cx="12192000" cy="61998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D520974-153C-A501-1539-4DCB96E0470A}"/>
              </a:ext>
            </a:extLst>
          </p:cNvPr>
          <p:cNvPicPr>
            <a:picLocks noChangeAspect="1"/>
          </p:cNvPicPr>
          <p:nvPr/>
        </p:nvPicPr>
        <p:blipFill>
          <a:blip r:embed="rId6"/>
          <a:stretch>
            <a:fillRect/>
          </a:stretch>
        </p:blipFill>
        <p:spPr>
          <a:xfrm>
            <a:off x="2846926" y="1795245"/>
            <a:ext cx="4975092" cy="3827472"/>
          </a:xfrm>
          <a:prstGeom prst="rect">
            <a:avLst/>
          </a:prstGeom>
        </p:spPr>
      </p:pic>
      <p:sp>
        <p:nvSpPr>
          <p:cNvPr id="5" name="Title 1">
            <a:extLst>
              <a:ext uri="{FF2B5EF4-FFF2-40B4-BE49-F238E27FC236}">
                <a16:creationId xmlns:a16="http://schemas.microsoft.com/office/drawing/2014/main" id="{07BB27F3-A333-44C0-8587-8408DB109B74}"/>
              </a:ext>
            </a:extLst>
          </p:cNvPr>
          <p:cNvSpPr txBox="1">
            <a:spLocks/>
          </p:cNvSpPr>
          <p:nvPr/>
        </p:nvSpPr>
        <p:spPr>
          <a:xfrm>
            <a:off x="199540" y="142329"/>
            <a:ext cx="8104270" cy="804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446">
              <a:lnSpc>
                <a:spcPct val="100000"/>
              </a:lnSpc>
              <a:spcBef>
                <a:spcPts val="0"/>
              </a:spcBef>
              <a:defRPr/>
            </a:pPr>
            <a:r>
              <a:rPr lang="en-US" sz="3600" b="1">
                <a:solidFill>
                  <a:srgbClr val="003F72"/>
                </a:solidFill>
                <a:cs typeface="Arial"/>
              </a:rPr>
              <a:t>VA National TeleOncology (NTO)</a:t>
            </a:r>
          </a:p>
          <a:p>
            <a:pPr defTabSz="914446">
              <a:lnSpc>
                <a:spcPct val="100000"/>
              </a:lnSpc>
              <a:spcBef>
                <a:spcPts val="0"/>
              </a:spcBef>
              <a:defRPr/>
            </a:pPr>
            <a:r>
              <a:rPr lang="en-US" sz="1800" b="1">
                <a:solidFill>
                  <a:srgbClr val="003F72"/>
                </a:solidFill>
                <a:effectLst/>
                <a:latin typeface="+mn-lt"/>
                <a:ea typeface="Calibri" panose="020F0502020204030204" pitchFamily="34" charset="0"/>
                <a:cs typeface="Arial" panose="020B0604020202020204" pitchFamily="34" charset="0"/>
              </a:rPr>
              <a:t>EXPANDING ACCESS TO SPECIALIZED HEALTH CARE FOR VETERANS</a:t>
            </a:r>
            <a:endParaRPr lang="en-US" sz="2000" b="1">
              <a:solidFill>
                <a:srgbClr val="003F72"/>
              </a:solidFill>
              <a:latin typeface="+mn-lt"/>
              <a:cs typeface="Arial" panose="020B0604020202020204" pitchFamily="34" charset="0"/>
            </a:endParaRPr>
          </a:p>
        </p:txBody>
      </p:sp>
      <p:sp>
        <p:nvSpPr>
          <p:cNvPr id="4" name="TextBox 3">
            <a:extLst>
              <a:ext uri="{FF2B5EF4-FFF2-40B4-BE49-F238E27FC236}">
                <a16:creationId xmlns:a16="http://schemas.microsoft.com/office/drawing/2014/main" id="{187EF073-B73C-345E-1592-D42F49E62DC2}"/>
              </a:ext>
            </a:extLst>
          </p:cNvPr>
          <p:cNvSpPr txBox="1"/>
          <p:nvPr/>
        </p:nvSpPr>
        <p:spPr>
          <a:xfrm>
            <a:off x="8053263" y="945468"/>
            <a:ext cx="3772471" cy="461665"/>
          </a:xfrm>
          <a:prstGeom prst="rect">
            <a:avLst/>
          </a:prstGeom>
          <a:solidFill>
            <a:schemeClr val="accent2"/>
          </a:solidFill>
        </p:spPr>
        <p:txBody>
          <a:bodyPr wrap="square" rtlCol="0">
            <a:spAutoFit/>
          </a:bodyPr>
          <a:lstStyle/>
          <a:p>
            <a:pPr algn="ctr" defTabSz="914446">
              <a:defRPr/>
            </a:pPr>
            <a:r>
              <a:rPr lang="en-US" sz="2400" b="1">
                <a:solidFill>
                  <a:prstClr val="white"/>
                </a:solidFill>
                <a:latin typeface="Arial" panose="020B0604020202020204" pitchFamily="34" charset="0"/>
                <a:cs typeface="Arial" panose="020B0604020202020204" pitchFamily="34" charset="0"/>
              </a:rPr>
              <a:t>Key Milestones </a:t>
            </a:r>
          </a:p>
        </p:txBody>
      </p:sp>
      <p:pic>
        <p:nvPicPr>
          <p:cNvPr id="9" name="Graphic 8" descr="Medical with solid fill">
            <a:extLst>
              <a:ext uri="{FF2B5EF4-FFF2-40B4-BE49-F238E27FC236}">
                <a16:creationId xmlns:a16="http://schemas.microsoft.com/office/drawing/2014/main" id="{1049CB0E-7049-B83F-5E73-059EBEDF04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53262" y="1462494"/>
            <a:ext cx="752766" cy="752766"/>
          </a:xfrm>
          <a:prstGeom prst="rect">
            <a:avLst/>
          </a:prstGeom>
        </p:spPr>
      </p:pic>
      <p:sp>
        <p:nvSpPr>
          <p:cNvPr id="11" name="TextBox 10">
            <a:extLst>
              <a:ext uri="{FF2B5EF4-FFF2-40B4-BE49-F238E27FC236}">
                <a16:creationId xmlns:a16="http://schemas.microsoft.com/office/drawing/2014/main" id="{B324F03A-D6EF-8EB4-4699-0307B1A8C202}"/>
              </a:ext>
            </a:extLst>
          </p:cNvPr>
          <p:cNvSpPr txBox="1"/>
          <p:nvPr/>
        </p:nvSpPr>
        <p:spPr>
          <a:xfrm>
            <a:off x="8913278" y="2339064"/>
            <a:ext cx="2714018" cy="630942"/>
          </a:xfrm>
          <a:prstGeom prst="rect">
            <a:avLst/>
          </a:prstGeom>
          <a:noFill/>
        </p:spPr>
        <p:txBody>
          <a:bodyPr wrap="square" lIns="91440" tIns="45720" rIns="91440" bIns="45720" rtlCol="0" anchor="t">
            <a:spAutoFit/>
          </a:bodyPr>
          <a:lstStyle/>
          <a:p>
            <a:pPr defTabSz="914446">
              <a:defRPr/>
            </a:pPr>
            <a:r>
              <a:rPr lang="en-US" sz="2400" dirty="0">
                <a:solidFill>
                  <a:prstClr val="black"/>
                </a:solidFill>
                <a:latin typeface="Arial"/>
                <a:cs typeface="Arial"/>
              </a:rPr>
              <a:t>13,500+ Veterans</a:t>
            </a:r>
          </a:p>
          <a:p>
            <a:pPr defTabSz="914446">
              <a:defRPr/>
            </a:pPr>
            <a:r>
              <a:rPr lang="en-US" sz="1100" dirty="0">
                <a:solidFill>
                  <a:prstClr val="black"/>
                </a:solidFill>
                <a:latin typeface="Arial"/>
                <a:cs typeface="Arial"/>
              </a:rPr>
              <a:t>Have received care through NTO</a:t>
            </a:r>
            <a:endParaRPr lang="en-US" dirty="0">
              <a:solidFill>
                <a:prstClr val="black"/>
              </a:solidFill>
              <a:latin typeface="Arial" panose="020B0604020202020204"/>
            </a:endParaRPr>
          </a:p>
        </p:txBody>
      </p:sp>
      <p:pic>
        <p:nvPicPr>
          <p:cNvPr id="13" name="Graphic 12" descr="Hospital with solid fill">
            <a:extLst>
              <a:ext uri="{FF2B5EF4-FFF2-40B4-BE49-F238E27FC236}">
                <a16:creationId xmlns:a16="http://schemas.microsoft.com/office/drawing/2014/main" id="{CC66A866-8D70-E94D-1403-29C7A3E904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16392" y="4991856"/>
            <a:ext cx="752765" cy="752765"/>
          </a:xfrm>
          <a:prstGeom prst="rect">
            <a:avLst/>
          </a:prstGeom>
        </p:spPr>
      </p:pic>
      <p:sp>
        <p:nvSpPr>
          <p:cNvPr id="15" name="TextBox 14">
            <a:extLst>
              <a:ext uri="{FF2B5EF4-FFF2-40B4-BE49-F238E27FC236}">
                <a16:creationId xmlns:a16="http://schemas.microsoft.com/office/drawing/2014/main" id="{D9A88CF2-674C-4E1A-B6DC-F049D2BF687A}"/>
              </a:ext>
            </a:extLst>
          </p:cNvPr>
          <p:cNvSpPr txBox="1"/>
          <p:nvPr/>
        </p:nvSpPr>
        <p:spPr>
          <a:xfrm>
            <a:off x="8982660" y="4991774"/>
            <a:ext cx="2714018" cy="630942"/>
          </a:xfrm>
          <a:prstGeom prst="rect">
            <a:avLst/>
          </a:prstGeom>
          <a:noFill/>
        </p:spPr>
        <p:txBody>
          <a:bodyPr wrap="square" lIns="91440" tIns="45720" rIns="91440" bIns="45720" rtlCol="0" anchor="t">
            <a:spAutoFit/>
          </a:bodyPr>
          <a:lstStyle/>
          <a:p>
            <a:pPr defTabSz="914446">
              <a:defRPr/>
            </a:pPr>
            <a:r>
              <a:rPr lang="en-US" sz="2400" dirty="0">
                <a:solidFill>
                  <a:prstClr val="black"/>
                </a:solidFill>
                <a:latin typeface="Arial"/>
                <a:cs typeface="Arial"/>
              </a:rPr>
              <a:t>84 VAMCs</a:t>
            </a:r>
          </a:p>
          <a:p>
            <a:pPr defTabSz="914446">
              <a:defRPr/>
            </a:pPr>
            <a:r>
              <a:rPr lang="en-US" sz="1100" dirty="0">
                <a:solidFill>
                  <a:prstClr val="black"/>
                </a:solidFill>
                <a:latin typeface="Arial"/>
                <a:cs typeface="Arial"/>
              </a:rPr>
              <a:t>Actively partnering with NTO</a:t>
            </a:r>
            <a:endParaRPr lang="en-US" sz="1100" dirty="0">
              <a:solidFill>
                <a:prstClr val="black"/>
              </a:solidFill>
              <a:latin typeface="Arial" panose="020B0604020202020204" pitchFamily="34" charset="0"/>
              <a:cs typeface="Arial" panose="020B0604020202020204" pitchFamily="34" charset="0"/>
            </a:endParaRPr>
          </a:p>
        </p:txBody>
      </p:sp>
      <p:pic>
        <p:nvPicPr>
          <p:cNvPr id="17" name="Graphic 16" descr="Ethernet with solid fill">
            <a:extLst>
              <a:ext uri="{FF2B5EF4-FFF2-40B4-BE49-F238E27FC236}">
                <a16:creationId xmlns:a16="http://schemas.microsoft.com/office/drawing/2014/main" id="{293439BC-8586-8A4F-79DA-E9250B33AD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25450" y="3210065"/>
            <a:ext cx="787828" cy="787828"/>
          </a:xfrm>
          <a:prstGeom prst="rect">
            <a:avLst/>
          </a:prstGeom>
        </p:spPr>
      </p:pic>
      <p:sp>
        <p:nvSpPr>
          <p:cNvPr id="19" name="TextBox 18">
            <a:extLst>
              <a:ext uri="{FF2B5EF4-FFF2-40B4-BE49-F238E27FC236}">
                <a16:creationId xmlns:a16="http://schemas.microsoft.com/office/drawing/2014/main" id="{F692F301-B093-74AE-AC96-8B87A0D0DC3A}"/>
              </a:ext>
            </a:extLst>
          </p:cNvPr>
          <p:cNvSpPr txBox="1"/>
          <p:nvPr/>
        </p:nvSpPr>
        <p:spPr>
          <a:xfrm>
            <a:off x="8926650" y="3242064"/>
            <a:ext cx="2714018" cy="800219"/>
          </a:xfrm>
          <a:prstGeom prst="rect">
            <a:avLst/>
          </a:prstGeom>
          <a:noFill/>
        </p:spPr>
        <p:txBody>
          <a:bodyPr wrap="square" lIns="91440" tIns="45720" rIns="91440" bIns="45720" rtlCol="0" anchor="t">
            <a:spAutoFit/>
          </a:bodyPr>
          <a:lstStyle/>
          <a:p>
            <a:pPr defTabSz="914446">
              <a:defRPr/>
            </a:pPr>
            <a:r>
              <a:rPr lang="en-US" sz="2400" dirty="0">
                <a:solidFill>
                  <a:prstClr val="black"/>
                </a:solidFill>
                <a:latin typeface="Arial"/>
                <a:cs typeface="Arial"/>
              </a:rPr>
              <a:t>4100+</a:t>
            </a:r>
          </a:p>
          <a:p>
            <a:pPr defTabSz="914446">
              <a:defRPr/>
            </a:pPr>
            <a:r>
              <a:rPr lang="en-US" sz="1100" dirty="0">
                <a:solidFill>
                  <a:prstClr val="black"/>
                </a:solidFill>
                <a:latin typeface="Arial"/>
                <a:cs typeface="Arial"/>
              </a:rPr>
              <a:t>Provider-to-provider e-consults completed through NTO</a:t>
            </a:r>
            <a:endParaRPr lang="en-US" sz="1100" dirty="0">
              <a:solidFill>
                <a:prstClr val="black"/>
              </a:solidFill>
              <a:latin typeface="Arial" panose="020B0604020202020204" pitchFamily="34" charset="0"/>
              <a:cs typeface="Arial" panose="020B0604020202020204" pitchFamily="34" charset="0"/>
            </a:endParaRPr>
          </a:p>
        </p:txBody>
      </p:sp>
      <p:pic>
        <p:nvPicPr>
          <p:cNvPr id="21" name="Graphic 20" descr="Group of men with solid fill">
            <a:extLst>
              <a:ext uri="{FF2B5EF4-FFF2-40B4-BE49-F238E27FC236}">
                <a16:creationId xmlns:a16="http://schemas.microsoft.com/office/drawing/2014/main" id="{1F5D416C-55D3-543A-6800-DC6C1C107AE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25450" y="2302709"/>
            <a:ext cx="787828" cy="787828"/>
          </a:xfrm>
          <a:prstGeom prst="rect">
            <a:avLst/>
          </a:prstGeom>
        </p:spPr>
      </p:pic>
      <p:sp>
        <p:nvSpPr>
          <p:cNvPr id="22" name="TextBox 21">
            <a:extLst>
              <a:ext uri="{FF2B5EF4-FFF2-40B4-BE49-F238E27FC236}">
                <a16:creationId xmlns:a16="http://schemas.microsoft.com/office/drawing/2014/main" id="{D80C3816-9913-A4E6-2FE3-2E4B87BF3236}"/>
              </a:ext>
            </a:extLst>
          </p:cNvPr>
          <p:cNvSpPr txBox="1"/>
          <p:nvPr/>
        </p:nvSpPr>
        <p:spPr>
          <a:xfrm>
            <a:off x="8940380" y="1468064"/>
            <a:ext cx="2714018" cy="630942"/>
          </a:xfrm>
          <a:prstGeom prst="rect">
            <a:avLst/>
          </a:prstGeom>
          <a:noFill/>
        </p:spPr>
        <p:txBody>
          <a:bodyPr wrap="square" lIns="91440" tIns="45720" rIns="91440" bIns="45720" rtlCol="0" anchor="t">
            <a:spAutoFit/>
          </a:bodyPr>
          <a:lstStyle/>
          <a:p>
            <a:pPr defTabSz="914446">
              <a:defRPr/>
            </a:pPr>
            <a:r>
              <a:rPr lang="en-US" sz="2400" dirty="0">
                <a:solidFill>
                  <a:prstClr val="black"/>
                </a:solidFill>
                <a:latin typeface="Arial"/>
                <a:cs typeface="Arial"/>
              </a:rPr>
              <a:t>55,000+</a:t>
            </a:r>
          </a:p>
          <a:p>
            <a:pPr defTabSz="914446">
              <a:defRPr/>
            </a:pPr>
            <a:r>
              <a:rPr lang="en-US" sz="1100" dirty="0">
                <a:solidFill>
                  <a:prstClr val="black"/>
                </a:solidFill>
                <a:latin typeface="Arial"/>
                <a:cs typeface="Arial"/>
              </a:rPr>
              <a:t>encounters completed through NTO</a:t>
            </a:r>
            <a:endParaRPr lang="en-US" sz="1100" dirty="0">
              <a:solidFill>
                <a:prstClr val="black"/>
              </a:solidFill>
              <a:latin typeface="Arial" panose="020B0604020202020204" pitchFamily="34" charset="0"/>
              <a:cs typeface="Arial" panose="020B0604020202020204" pitchFamily="34" charset="0"/>
            </a:endParaRPr>
          </a:p>
        </p:txBody>
      </p:sp>
      <p:pic>
        <p:nvPicPr>
          <p:cNvPr id="23" name="Graphic 23" descr="Farm scene with solid fill">
            <a:extLst>
              <a:ext uri="{FF2B5EF4-FFF2-40B4-BE49-F238E27FC236}">
                <a16:creationId xmlns:a16="http://schemas.microsoft.com/office/drawing/2014/main" id="{4E4D49B0-EF9E-55D4-E08F-DF7C1CD34B6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7487" y="4122508"/>
            <a:ext cx="747713" cy="779463"/>
          </a:xfrm>
          <a:prstGeom prst="rect">
            <a:avLst/>
          </a:prstGeom>
        </p:spPr>
      </p:pic>
      <p:sp>
        <p:nvSpPr>
          <p:cNvPr id="24" name="TextBox 23">
            <a:extLst>
              <a:ext uri="{FF2B5EF4-FFF2-40B4-BE49-F238E27FC236}">
                <a16:creationId xmlns:a16="http://schemas.microsoft.com/office/drawing/2014/main" id="{19B732A7-0825-EE49-73D6-B8996FC270E9}"/>
              </a:ext>
            </a:extLst>
          </p:cNvPr>
          <p:cNvSpPr txBox="1"/>
          <p:nvPr/>
        </p:nvSpPr>
        <p:spPr>
          <a:xfrm>
            <a:off x="8913279" y="4164145"/>
            <a:ext cx="2912455" cy="461665"/>
          </a:xfrm>
          <a:prstGeom prst="rect">
            <a:avLst/>
          </a:prstGeom>
          <a:noFill/>
        </p:spPr>
        <p:txBody>
          <a:bodyPr wrap="square" lIns="91440" tIns="45720" rIns="91440" bIns="45720" rtlCol="0" anchor="t">
            <a:spAutoFit/>
          </a:bodyPr>
          <a:lstStyle/>
          <a:p>
            <a:pPr defTabSz="914446">
              <a:defRPr/>
            </a:pPr>
            <a:r>
              <a:rPr lang="en-US" sz="2400" dirty="0">
                <a:solidFill>
                  <a:prstClr val="black"/>
                </a:solidFill>
                <a:latin typeface="Arial"/>
                <a:cs typeface="Arial"/>
              </a:rPr>
              <a:t>47% Rural Veterans</a:t>
            </a:r>
          </a:p>
        </p:txBody>
      </p:sp>
      <p:sp>
        <p:nvSpPr>
          <p:cNvPr id="16" name="TextBox 15">
            <a:extLst>
              <a:ext uri="{FF2B5EF4-FFF2-40B4-BE49-F238E27FC236}">
                <a16:creationId xmlns:a16="http://schemas.microsoft.com/office/drawing/2014/main" id="{092D0DF5-CD76-45AC-A0CD-7FD6395808AF}"/>
              </a:ext>
            </a:extLst>
          </p:cNvPr>
          <p:cNvSpPr txBox="1"/>
          <p:nvPr/>
        </p:nvSpPr>
        <p:spPr>
          <a:xfrm>
            <a:off x="8806028" y="5897554"/>
            <a:ext cx="2890650" cy="261610"/>
          </a:xfrm>
          <a:prstGeom prst="rect">
            <a:avLst/>
          </a:prstGeom>
          <a:noFill/>
        </p:spPr>
        <p:txBody>
          <a:bodyPr wrap="square" lIns="91440" tIns="45720" rIns="91440" bIns="45720" rtlCol="0" anchor="t">
            <a:spAutoFit/>
          </a:bodyPr>
          <a:lstStyle/>
          <a:p>
            <a:pPr defTabSz="914446">
              <a:defRPr/>
            </a:pPr>
            <a:r>
              <a:rPr lang="en-US" sz="1100" dirty="0">
                <a:solidFill>
                  <a:prstClr val="black"/>
                </a:solidFill>
                <a:latin typeface="Arial"/>
                <a:cs typeface="Arial"/>
              </a:rPr>
              <a:t>Aggregate FY20-1/29/2024.  All services</a:t>
            </a:r>
            <a:endParaRPr lang="en-US" sz="1100" dirty="0">
              <a:solidFill>
                <a:prstClr val="black"/>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66C83C4-0D6E-C36B-4CCC-433CF9F627AF}"/>
              </a:ext>
            </a:extLst>
          </p:cNvPr>
          <p:cNvPicPr>
            <a:picLocks noChangeAspect="1"/>
          </p:cNvPicPr>
          <p:nvPr/>
        </p:nvPicPr>
        <p:blipFill>
          <a:blip r:embed="rId17"/>
          <a:stretch>
            <a:fillRect/>
          </a:stretch>
        </p:blipFill>
        <p:spPr>
          <a:xfrm>
            <a:off x="85396" y="2610426"/>
            <a:ext cx="2706562" cy="1911890"/>
          </a:xfrm>
          <a:prstGeom prst="rect">
            <a:avLst/>
          </a:prstGeom>
        </p:spPr>
      </p:pic>
      <p:sp>
        <p:nvSpPr>
          <p:cNvPr id="10" name="TextBox 9">
            <a:extLst>
              <a:ext uri="{FF2B5EF4-FFF2-40B4-BE49-F238E27FC236}">
                <a16:creationId xmlns:a16="http://schemas.microsoft.com/office/drawing/2014/main" id="{B6766A5F-196E-839F-F8BA-3A41418E31AF}"/>
              </a:ext>
            </a:extLst>
          </p:cNvPr>
          <p:cNvSpPr txBox="1"/>
          <p:nvPr/>
        </p:nvSpPr>
        <p:spPr>
          <a:xfrm>
            <a:off x="2910981" y="1200884"/>
            <a:ext cx="4911037" cy="523220"/>
          </a:xfrm>
          <a:prstGeom prst="rect">
            <a:avLst/>
          </a:prstGeom>
          <a:solidFill>
            <a:srgbClr val="003F72"/>
          </a:solidFill>
        </p:spPr>
        <p:txBody>
          <a:bodyPr wrap="square" rtlCol="0">
            <a:spAutoFit/>
          </a:bodyPr>
          <a:lstStyle/>
          <a:p>
            <a:pPr algn="ctr" defTabSz="914446"/>
            <a:r>
              <a:rPr lang="en-US" sz="2800" b="1" dirty="0">
                <a:solidFill>
                  <a:schemeClr val="bg1"/>
                </a:solidFill>
                <a:latin typeface="Arial" panose="020B0604020202020204"/>
              </a:rPr>
              <a:t>84 partner VA sites</a:t>
            </a:r>
          </a:p>
        </p:txBody>
      </p:sp>
      <p:sp>
        <p:nvSpPr>
          <p:cNvPr id="14" name="TextBox 13">
            <a:extLst>
              <a:ext uri="{FF2B5EF4-FFF2-40B4-BE49-F238E27FC236}">
                <a16:creationId xmlns:a16="http://schemas.microsoft.com/office/drawing/2014/main" id="{919BD126-DC8F-E0E4-B565-C9940D4DEE63}"/>
              </a:ext>
            </a:extLst>
          </p:cNvPr>
          <p:cNvSpPr txBox="1"/>
          <p:nvPr/>
        </p:nvSpPr>
        <p:spPr>
          <a:xfrm>
            <a:off x="85396" y="2333427"/>
            <a:ext cx="2706562" cy="276999"/>
          </a:xfrm>
          <a:prstGeom prst="rect">
            <a:avLst/>
          </a:prstGeom>
          <a:solidFill>
            <a:schemeClr val="tx1">
              <a:lumMod val="85000"/>
              <a:lumOff val="15000"/>
            </a:schemeClr>
          </a:solidFill>
        </p:spPr>
        <p:txBody>
          <a:bodyPr wrap="square" rtlCol="0">
            <a:spAutoFit/>
          </a:bodyPr>
          <a:lstStyle/>
          <a:p>
            <a:pPr algn="ctr" defTabSz="914446"/>
            <a:r>
              <a:rPr lang="en-US" sz="1200" b="1">
                <a:solidFill>
                  <a:prstClr val="white"/>
                </a:solidFill>
                <a:latin typeface="Arial" panose="020B0604020202020204"/>
              </a:rPr>
              <a:t>Patient Locations by Zip Code</a:t>
            </a:r>
          </a:p>
        </p:txBody>
      </p:sp>
    </p:spTree>
    <p:extLst>
      <p:ext uri="{BB962C8B-B14F-4D97-AF65-F5344CB8AC3E}">
        <p14:creationId xmlns:p14="http://schemas.microsoft.com/office/powerpoint/2010/main" val="540857604"/>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412EDBB-1762-EF08-2123-CAC4738200E9}"/>
              </a:ext>
            </a:extLst>
          </p:cNvPr>
          <p:cNvPicPr>
            <a:picLocks noChangeAspect="1" noChangeArrowheads="1"/>
          </p:cNvPicPr>
          <p:nvPr/>
        </p:nvPicPr>
        <p:blipFill rotWithShape="1">
          <a:blip r:embed="rId3" cstate="email">
            <a:alphaModFix amt="20000"/>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3899"/>
            <a:ext cx="12192000" cy="61998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3E8AAD09-D569-6022-DD3F-4BF8BF031042}"/>
              </a:ext>
            </a:extLst>
          </p:cNvPr>
          <p:cNvGraphicFramePr>
            <a:graphicFrameLocks noGrp="1"/>
          </p:cNvGraphicFramePr>
          <p:nvPr>
            <p:extLst>
              <p:ext uri="{D42A27DB-BD31-4B8C-83A1-F6EECF244321}">
                <p14:modId xmlns:p14="http://schemas.microsoft.com/office/powerpoint/2010/main" val="48904895"/>
              </p:ext>
            </p:extLst>
          </p:nvPr>
        </p:nvGraphicFramePr>
        <p:xfrm>
          <a:off x="6157519" y="1476462"/>
          <a:ext cx="4092438" cy="4358640"/>
        </p:xfrm>
        <a:graphic>
          <a:graphicData uri="http://schemas.openxmlformats.org/drawingml/2006/table">
            <a:tbl>
              <a:tblPr firstRow="1" bandRow="1">
                <a:tableStyleId>{5C22544A-7EE6-4342-B048-85BDC9FD1C3A}</a:tableStyleId>
              </a:tblPr>
              <a:tblGrid>
                <a:gridCol w="4092438">
                  <a:extLst>
                    <a:ext uri="{9D8B030D-6E8A-4147-A177-3AD203B41FA5}">
                      <a16:colId xmlns:a16="http://schemas.microsoft.com/office/drawing/2014/main" val="3554972328"/>
                    </a:ext>
                  </a:extLst>
                </a:gridCol>
              </a:tblGrid>
              <a:tr h="234632">
                <a:tc>
                  <a:txBody>
                    <a:bodyPr/>
                    <a:lstStyle/>
                    <a:p>
                      <a:pPr algn="ctr"/>
                      <a:r>
                        <a:rPr lang="en-US" sz="1600" dirty="0">
                          <a:latin typeface="+mn-lt"/>
                        </a:rPr>
                        <a:t>2021 (12)</a:t>
                      </a:r>
                    </a:p>
                  </a:txBody>
                  <a:tcPr/>
                </a:tc>
                <a:extLst>
                  <a:ext uri="{0D108BD9-81ED-4DB2-BD59-A6C34878D82A}">
                    <a16:rowId xmlns:a16="http://schemas.microsoft.com/office/drawing/2014/main" val="1827948173"/>
                  </a:ext>
                </a:extLst>
              </a:tr>
              <a:tr h="308969">
                <a:tc>
                  <a:txBody>
                    <a:bodyPr/>
                    <a:lstStyle/>
                    <a:p>
                      <a:pPr lvl="0">
                        <a:buNone/>
                      </a:pPr>
                      <a:r>
                        <a:rPr lang="en-US" sz="1600" b="1" i="0" u="none" strike="noStrike" baseline="0" noProof="0">
                          <a:solidFill>
                            <a:srgbClr val="003F72"/>
                          </a:solidFill>
                          <a:latin typeface="+mn-lt"/>
                        </a:rPr>
                        <a:t>Reno, NV </a:t>
                      </a:r>
                    </a:p>
                  </a:txBody>
                  <a:tcPr/>
                </a:tc>
                <a:extLst>
                  <a:ext uri="{0D108BD9-81ED-4DB2-BD59-A6C34878D82A}">
                    <a16:rowId xmlns:a16="http://schemas.microsoft.com/office/drawing/2014/main" val="1610846192"/>
                  </a:ext>
                </a:extLst>
              </a:tr>
              <a:tr h="308969">
                <a:tc>
                  <a:txBody>
                    <a:bodyPr/>
                    <a:lstStyle/>
                    <a:p>
                      <a:pPr lvl="0">
                        <a:buNone/>
                      </a:pPr>
                      <a:r>
                        <a:rPr lang="en-US" sz="1600" b="1" i="0" u="none" strike="noStrike" baseline="0" noProof="0">
                          <a:solidFill>
                            <a:srgbClr val="003F72"/>
                          </a:solidFill>
                          <a:latin typeface="+mn-lt"/>
                        </a:rPr>
                        <a:t>Iron Mountain, MI </a:t>
                      </a:r>
                    </a:p>
                  </a:txBody>
                  <a:tcPr/>
                </a:tc>
                <a:extLst>
                  <a:ext uri="{0D108BD9-81ED-4DB2-BD59-A6C34878D82A}">
                    <a16:rowId xmlns:a16="http://schemas.microsoft.com/office/drawing/2014/main" val="2953548396"/>
                  </a:ext>
                </a:extLst>
              </a:tr>
              <a:tr h="308969">
                <a:tc>
                  <a:txBody>
                    <a:bodyPr/>
                    <a:lstStyle/>
                    <a:p>
                      <a:pPr marL="0" lvl="0" indent="0" algn="l">
                        <a:lnSpc>
                          <a:spcPct val="100000"/>
                        </a:lnSpc>
                        <a:buNone/>
                      </a:pPr>
                      <a:r>
                        <a:rPr lang="en-US" sz="1600" b="1" i="0" u="none" strike="noStrike" baseline="0" noProof="0">
                          <a:solidFill>
                            <a:srgbClr val="003F72"/>
                          </a:solidFill>
                          <a:latin typeface="+mn-lt"/>
                        </a:rPr>
                        <a:t>Black Hills, SD </a:t>
                      </a:r>
                    </a:p>
                  </a:txBody>
                  <a:tcPr/>
                </a:tc>
                <a:extLst>
                  <a:ext uri="{0D108BD9-81ED-4DB2-BD59-A6C34878D82A}">
                    <a16:rowId xmlns:a16="http://schemas.microsoft.com/office/drawing/2014/main" val="803295540"/>
                  </a:ext>
                </a:extLst>
              </a:tr>
              <a:tr h="308969">
                <a:tc>
                  <a:txBody>
                    <a:bodyPr/>
                    <a:lstStyle/>
                    <a:p>
                      <a:pPr marL="0" lvl="0" indent="0" algn="l">
                        <a:lnSpc>
                          <a:spcPct val="100000"/>
                        </a:lnSpc>
                        <a:buNone/>
                      </a:pPr>
                      <a:r>
                        <a:rPr lang="en-US" sz="1600" b="1" i="0" u="none" strike="noStrike" baseline="0" noProof="0">
                          <a:solidFill>
                            <a:srgbClr val="003F72"/>
                          </a:solidFill>
                          <a:latin typeface="+mn-lt"/>
                        </a:rPr>
                        <a:t>Fresno, CA  </a:t>
                      </a:r>
                    </a:p>
                  </a:txBody>
                  <a:tcPr/>
                </a:tc>
                <a:extLst>
                  <a:ext uri="{0D108BD9-81ED-4DB2-BD59-A6C34878D82A}">
                    <a16:rowId xmlns:a16="http://schemas.microsoft.com/office/drawing/2014/main" val="496000378"/>
                  </a:ext>
                </a:extLst>
              </a:tr>
              <a:tr h="308969">
                <a:tc>
                  <a:txBody>
                    <a:bodyPr/>
                    <a:lstStyle/>
                    <a:p>
                      <a:pPr lvl="0">
                        <a:buNone/>
                      </a:pPr>
                      <a:r>
                        <a:rPr lang="en-US" sz="1600" b="1" i="0" u="none" strike="noStrike" baseline="0" noProof="0">
                          <a:solidFill>
                            <a:srgbClr val="003F72"/>
                          </a:solidFill>
                          <a:latin typeface="+mn-lt"/>
                        </a:rPr>
                        <a:t>Sheridan, WY </a:t>
                      </a:r>
                    </a:p>
                  </a:txBody>
                  <a:tcPr/>
                </a:tc>
                <a:extLst>
                  <a:ext uri="{0D108BD9-81ED-4DB2-BD59-A6C34878D82A}">
                    <a16:rowId xmlns:a16="http://schemas.microsoft.com/office/drawing/2014/main" val="1722774244"/>
                  </a:ext>
                </a:extLst>
              </a:tr>
              <a:tr h="308969">
                <a:tc>
                  <a:txBody>
                    <a:bodyPr/>
                    <a:lstStyle/>
                    <a:p>
                      <a:pPr lvl="0" algn="l">
                        <a:lnSpc>
                          <a:spcPct val="100000"/>
                        </a:lnSpc>
                        <a:spcBef>
                          <a:spcPts val="0"/>
                        </a:spcBef>
                        <a:spcAft>
                          <a:spcPts val="0"/>
                        </a:spcAft>
                        <a:buNone/>
                      </a:pPr>
                      <a:r>
                        <a:rPr lang="en-US" sz="1600" b="1" i="0" u="none" strike="noStrike" noProof="0">
                          <a:solidFill>
                            <a:srgbClr val="003F72"/>
                          </a:solidFill>
                          <a:latin typeface="+mn-lt"/>
                        </a:rPr>
                        <a:t>Fargo, ND </a:t>
                      </a:r>
                    </a:p>
                  </a:txBody>
                  <a:tcPr/>
                </a:tc>
                <a:extLst>
                  <a:ext uri="{0D108BD9-81ED-4DB2-BD59-A6C34878D82A}">
                    <a16:rowId xmlns:a16="http://schemas.microsoft.com/office/drawing/2014/main" val="3490712445"/>
                  </a:ext>
                </a:extLst>
              </a:tr>
              <a:tr h="308969">
                <a:tc>
                  <a:txBody>
                    <a:bodyPr/>
                    <a:lstStyle/>
                    <a:p>
                      <a:pPr lvl="0" algn="l">
                        <a:lnSpc>
                          <a:spcPct val="100000"/>
                        </a:lnSpc>
                        <a:spcBef>
                          <a:spcPts val="0"/>
                        </a:spcBef>
                        <a:spcAft>
                          <a:spcPts val="0"/>
                        </a:spcAft>
                        <a:buNone/>
                      </a:pPr>
                      <a:r>
                        <a:rPr lang="en-US" sz="1600" b="1" i="0" u="none" strike="noStrike" noProof="0">
                          <a:solidFill>
                            <a:srgbClr val="003F72"/>
                          </a:solidFill>
                          <a:latin typeface="+mn-lt"/>
                        </a:rPr>
                        <a:t>Pensacola, FL </a:t>
                      </a:r>
                    </a:p>
                  </a:txBody>
                  <a:tcPr/>
                </a:tc>
                <a:extLst>
                  <a:ext uri="{0D108BD9-81ED-4DB2-BD59-A6C34878D82A}">
                    <a16:rowId xmlns:a16="http://schemas.microsoft.com/office/drawing/2014/main" val="998681426"/>
                  </a:ext>
                </a:extLst>
              </a:tr>
              <a:tr h="308969">
                <a:tc>
                  <a:txBody>
                    <a:bodyPr/>
                    <a:lstStyle/>
                    <a:p>
                      <a:pPr lvl="0" algn="l">
                        <a:lnSpc>
                          <a:spcPct val="100000"/>
                        </a:lnSpc>
                        <a:spcBef>
                          <a:spcPts val="0"/>
                        </a:spcBef>
                        <a:spcAft>
                          <a:spcPts val="0"/>
                        </a:spcAft>
                        <a:buNone/>
                      </a:pPr>
                      <a:r>
                        <a:rPr lang="en-US" sz="1600" b="1" i="0" u="none" strike="noStrike" noProof="0">
                          <a:solidFill>
                            <a:srgbClr val="003F72"/>
                          </a:solidFill>
                          <a:latin typeface="+mn-lt"/>
                        </a:rPr>
                        <a:t>Minneapolis, MN </a:t>
                      </a:r>
                    </a:p>
                  </a:txBody>
                  <a:tcPr/>
                </a:tc>
                <a:extLst>
                  <a:ext uri="{0D108BD9-81ED-4DB2-BD59-A6C34878D82A}">
                    <a16:rowId xmlns:a16="http://schemas.microsoft.com/office/drawing/2014/main" val="97997928"/>
                  </a:ext>
                </a:extLst>
              </a:tr>
              <a:tr h="308969">
                <a:tc>
                  <a:txBody>
                    <a:bodyPr/>
                    <a:lstStyle/>
                    <a:p>
                      <a:pPr lvl="0" algn="l">
                        <a:lnSpc>
                          <a:spcPct val="100000"/>
                        </a:lnSpc>
                        <a:spcBef>
                          <a:spcPts val="0"/>
                        </a:spcBef>
                        <a:spcAft>
                          <a:spcPts val="0"/>
                        </a:spcAft>
                        <a:buNone/>
                      </a:pPr>
                      <a:r>
                        <a:rPr lang="en-US" sz="1600" b="1" i="0" u="none" strike="noStrike" noProof="0">
                          <a:solidFill>
                            <a:srgbClr val="003F72"/>
                          </a:solidFill>
                          <a:latin typeface="+mn-lt"/>
                        </a:rPr>
                        <a:t>Clarksburg, WV </a:t>
                      </a:r>
                    </a:p>
                  </a:txBody>
                  <a:tcPr/>
                </a:tc>
                <a:extLst>
                  <a:ext uri="{0D108BD9-81ED-4DB2-BD59-A6C34878D82A}">
                    <a16:rowId xmlns:a16="http://schemas.microsoft.com/office/drawing/2014/main" val="2590839869"/>
                  </a:ext>
                </a:extLst>
              </a:tr>
              <a:tr h="308969">
                <a:tc>
                  <a:txBody>
                    <a:bodyPr/>
                    <a:lstStyle/>
                    <a:p>
                      <a:pPr lvl="0" algn="l">
                        <a:lnSpc>
                          <a:spcPct val="100000"/>
                        </a:lnSpc>
                        <a:spcBef>
                          <a:spcPts val="0"/>
                        </a:spcBef>
                        <a:spcAft>
                          <a:spcPts val="0"/>
                        </a:spcAft>
                        <a:buNone/>
                      </a:pPr>
                      <a:r>
                        <a:rPr lang="en-US" sz="1600" b="1" i="0" u="none" strike="noStrike" noProof="0">
                          <a:solidFill>
                            <a:srgbClr val="003F72"/>
                          </a:solidFill>
                          <a:latin typeface="+mn-lt"/>
                        </a:rPr>
                        <a:t>North Chicago, IL </a:t>
                      </a:r>
                    </a:p>
                  </a:txBody>
                  <a:tcPr/>
                </a:tc>
                <a:extLst>
                  <a:ext uri="{0D108BD9-81ED-4DB2-BD59-A6C34878D82A}">
                    <a16:rowId xmlns:a16="http://schemas.microsoft.com/office/drawing/2014/main" val="2254490521"/>
                  </a:ext>
                </a:extLst>
              </a:tr>
              <a:tr h="308969">
                <a:tc>
                  <a:txBody>
                    <a:bodyPr/>
                    <a:lstStyle/>
                    <a:p>
                      <a:pPr lvl="0" algn="l">
                        <a:lnSpc>
                          <a:spcPct val="100000"/>
                        </a:lnSpc>
                        <a:spcBef>
                          <a:spcPts val="0"/>
                        </a:spcBef>
                        <a:spcAft>
                          <a:spcPts val="0"/>
                        </a:spcAft>
                        <a:buNone/>
                      </a:pPr>
                      <a:r>
                        <a:rPr lang="en-US" sz="1600" b="1" i="0" u="none" strike="noStrike" noProof="0">
                          <a:solidFill>
                            <a:srgbClr val="003F72"/>
                          </a:solidFill>
                          <a:latin typeface="+mn-lt"/>
                        </a:rPr>
                        <a:t>Columbia, MO (Heartland) </a:t>
                      </a:r>
                    </a:p>
                  </a:txBody>
                  <a:tcPr/>
                </a:tc>
                <a:extLst>
                  <a:ext uri="{0D108BD9-81ED-4DB2-BD59-A6C34878D82A}">
                    <a16:rowId xmlns:a16="http://schemas.microsoft.com/office/drawing/2014/main" val="2327388673"/>
                  </a:ext>
                </a:extLst>
              </a:tr>
              <a:tr h="308969">
                <a:tc>
                  <a:txBody>
                    <a:bodyPr/>
                    <a:lstStyle/>
                    <a:p>
                      <a:pPr lvl="0">
                        <a:buNone/>
                      </a:pPr>
                      <a:r>
                        <a:rPr lang="en-US" sz="1600" b="1" i="0" u="none" strike="noStrike" noProof="0" dirty="0">
                          <a:solidFill>
                            <a:srgbClr val="003F72"/>
                          </a:solidFill>
                          <a:latin typeface="+mn-lt"/>
                        </a:rPr>
                        <a:t>Prescott, AZ</a:t>
                      </a:r>
                      <a:endParaRPr lang="en-US" sz="1600" b="1" dirty="0">
                        <a:solidFill>
                          <a:srgbClr val="003F72"/>
                        </a:solidFill>
                        <a:latin typeface="+mn-lt"/>
                      </a:endParaRPr>
                    </a:p>
                  </a:txBody>
                  <a:tcPr/>
                </a:tc>
                <a:extLst>
                  <a:ext uri="{0D108BD9-81ED-4DB2-BD59-A6C34878D82A}">
                    <a16:rowId xmlns:a16="http://schemas.microsoft.com/office/drawing/2014/main" val="2223856023"/>
                  </a:ext>
                </a:extLst>
              </a:tr>
            </a:tbl>
          </a:graphicData>
        </a:graphic>
      </p:graphicFrame>
      <p:graphicFrame>
        <p:nvGraphicFramePr>
          <p:cNvPr id="3" name="Table 3">
            <a:extLst>
              <a:ext uri="{FF2B5EF4-FFF2-40B4-BE49-F238E27FC236}">
                <a16:creationId xmlns:a16="http://schemas.microsoft.com/office/drawing/2014/main" id="{0492C276-0D43-0DC4-2CAB-1CCD6BD9086F}"/>
              </a:ext>
            </a:extLst>
          </p:cNvPr>
          <p:cNvGraphicFramePr>
            <a:graphicFrameLocks noGrp="1"/>
          </p:cNvGraphicFramePr>
          <p:nvPr>
            <p:extLst>
              <p:ext uri="{D42A27DB-BD31-4B8C-83A1-F6EECF244321}">
                <p14:modId xmlns:p14="http://schemas.microsoft.com/office/powerpoint/2010/main" val="3105142873"/>
              </p:ext>
            </p:extLst>
          </p:nvPr>
        </p:nvGraphicFramePr>
        <p:xfrm>
          <a:off x="1942043" y="2838322"/>
          <a:ext cx="2711451" cy="1483360"/>
        </p:xfrm>
        <a:graphic>
          <a:graphicData uri="http://schemas.openxmlformats.org/drawingml/2006/table">
            <a:tbl>
              <a:tblPr firstRow="1" bandRow="1">
                <a:tableStyleId>{5C22544A-7EE6-4342-B048-85BDC9FD1C3A}</a:tableStyleId>
              </a:tblPr>
              <a:tblGrid>
                <a:gridCol w="2711451">
                  <a:extLst>
                    <a:ext uri="{9D8B030D-6E8A-4147-A177-3AD203B41FA5}">
                      <a16:colId xmlns:a16="http://schemas.microsoft.com/office/drawing/2014/main" val="1024577845"/>
                    </a:ext>
                  </a:extLst>
                </a:gridCol>
              </a:tblGrid>
              <a:tr h="370840">
                <a:tc>
                  <a:txBody>
                    <a:bodyPr/>
                    <a:lstStyle/>
                    <a:p>
                      <a:pPr algn="ctr"/>
                      <a:r>
                        <a:rPr lang="en-US" sz="1600" dirty="0">
                          <a:latin typeface="+mn-lt"/>
                        </a:rPr>
                        <a:t>2020 (3)</a:t>
                      </a:r>
                    </a:p>
                  </a:txBody>
                  <a:tcPr/>
                </a:tc>
                <a:extLst>
                  <a:ext uri="{0D108BD9-81ED-4DB2-BD59-A6C34878D82A}">
                    <a16:rowId xmlns:a16="http://schemas.microsoft.com/office/drawing/2014/main" val="1479801107"/>
                  </a:ext>
                </a:extLst>
              </a:tr>
              <a:tr h="370840">
                <a:tc>
                  <a:txBody>
                    <a:bodyPr/>
                    <a:lstStyle/>
                    <a:p>
                      <a:pPr lvl="0">
                        <a:buNone/>
                      </a:pPr>
                      <a:r>
                        <a:rPr lang="en-US" sz="1600" b="1" i="0" u="none" strike="noStrike" noProof="0">
                          <a:solidFill>
                            <a:srgbClr val="003F72"/>
                          </a:solidFill>
                          <a:latin typeface="+mn-lt"/>
                        </a:rPr>
                        <a:t>Sioux Falls, SD </a:t>
                      </a:r>
                    </a:p>
                  </a:txBody>
                  <a:tcPr/>
                </a:tc>
                <a:extLst>
                  <a:ext uri="{0D108BD9-81ED-4DB2-BD59-A6C34878D82A}">
                    <a16:rowId xmlns:a16="http://schemas.microsoft.com/office/drawing/2014/main" val="3223441017"/>
                  </a:ext>
                </a:extLst>
              </a:tr>
              <a:tr h="370840">
                <a:tc>
                  <a:txBody>
                    <a:bodyPr/>
                    <a:lstStyle/>
                    <a:p>
                      <a:pPr lvl="0">
                        <a:buNone/>
                      </a:pPr>
                      <a:r>
                        <a:rPr lang="en-US" sz="1600" b="1" i="0" u="none" strike="noStrike" noProof="0">
                          <a:solidFill>
                            <a:srgbClr val="003F72"/>
                          </a:solidFill>
                          <a:latin typeface="+mn-lt"/>
                        </a:rPr>
                        <a:t>Salem, VA </a:t>
                      </a:r>
                      <a:endParaRPr lang="en-US" sz="1600" b="1">
                        <a:solidFill>
                          <a:srgbClr val="003F72"/>
                        </a:solidFill>
                        <a:latin typeface="+mn-lt"/>
                      </a:endParaRPr>
                    </a:p>
                  </a:txBody>
                  <a:tcPr/>
                </a:tc>
                <a:extLst>
                  <a:ext uri="{0D108BD9-81ED-4DB2-BD59-A6C34878D82A}">
                    <a16:rowId xmlns:a16="http://schemas.microsoft.com/office/drawing/2014/main" val="2138199972"/>
                  </a:ext>
                </a:extLst>
              </a:tr>
              <a:tr h="370840">
                <a:tc>
                  <a:txBody>
                    <a:bodyPr/>
                    <a:lstStyle/>
                    <a:p>
                      <a:pPr lvl="0" algn="l">
                        <a:lnSpc>
                          <a:spcPct val="100000"/>
                        </a:lnSpc>
                        <a:spcBef>
                          <a:spcPts val="0"/>
                        </a:spcBef>
                        <a:spcAft>
                          <a:spcPts val="0"/>
                        </a:spcAft>
                        <a:buNone/>
                      </a:pPr>
                      <a:r>
                        <a:rPr lang="en-US" sz="1600" b="1" i="0" u="none" strike="noStrike" noProof="0" dirty="0">
                          <a:solidFill>
                            <a:srgbClr val="003F72"/>
                          </a:solidFill>
                          <a:latin typeface="+mn-lt"/>
                        </a:rPr>
                        <a:t>White River Junction, VT </a:t>
                      </a:r>
                    </a:p>
                  </a:txBody>
                  <a:tcPr/>
                </a:tc>
                <a:extLst>
                  <a:ext uri="{0D108BD9-81ED-4DB2-BD59-A6C34878D82A}">
                    <a16:rowId xmlns:a16="http://schemas.microsoft.com/office/drawing/2014/main" val="1674642183"/>
                  </a:ext>
                </a:extLst>
              </a:tr>
            </a:tbl>
          </a:graphicData>
        </a:graphic>
      </p:graphicFrame>
      <p:sp>
        <p:nvSpPr>
          <p:cNvPr id="8" name="Title 1">
            <a:extLst>
              <a:ext uri="{FF2B5EF4-FFF2-40B4-BE49-F238E27FC236}">
                <a16:creationId xmlns:a16="http://schemas.microsoft.com/office/drawing/2014/main" id="{B460AD5E-EB5E-8B2C-56C4-65F9C8ECA8CE}"/>
              </a:ext>
            </a:extLst>
          </p:cNvPr>
          <p:cNvSpPr txBox="1">
            <a:spLocks/>
          </p:cNvSpPr>
          <p:nvPr/>
        </p:nvSpPr>
        <p:spPr>
          <a:xfrm>
            <a:off x="190299" y="227535"/>
            <a:ext cx="8104270" cy="804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446">
              <a:lnSpc>
                <a:spcPct val="100000"/>
              </a:lnSpc>
              <a:spcBef>
                <a:spcPts val="0"/>
              </a:spcBef>
              <a:defRPr/>
            </a:pPr>
            <a:r>
              <a:rPr lang="en-US" sz="3600" b="1">
                <a:solidFill>
                  <a:srgbClr val="003F72"/>
                </a:solidFill>
                <a:cs typeface="Arial"/>
              </a:rPr>
              <a:t>NTO: Sites by Year Established</a:t>
            </a:r>
          </a:p>
          <a:p>
            <a:pPr defTabSz="914446">
              <a:lnSpc>
                <a:spcPct val="100000"/>
              </a:lnSpc>
              <a:spcBef>
                <a:spcPts val="0"/>
              </a:spcBef>
              <a:defRPr/>
            </a:pPr>
            <a:r>
              <a:rPr lang="en-US" sz="1800" b="1">
                <a:solidFill>
                  <a:srgbClr val="003F72"/>
                </a:solidFill>
                <a:effectLst/>
                <a:latin typeface="+mn-lt"/>
                <a:ea typeface="Calibri" panose="020F0502020204030204" pitchFamily="34" charset="0"/>
                <a:cs typeface="Calibri" panose="020F0502020204030204" pitchFamily="34" charset="0"/>
              </a:rPr>
              <a:t>EXPANDING ACCESS TO SPECIALIZED HEALTH CARE FOR VETERANS</a:t>
            </a:r>
            <a:endParaRPr lang="en-US" sz="2000" b="1">
              <a:solidFill>
                <a:srgbClr val="003F72"/>
              </a:solidFill>
              <a:latin typeface="+mn-lt"/>
              <a:cs typeface="Arial" panose="020B0604020202020204" pitchFamily="34" charset="0"/>
            </a:endParaRPr>
          </a:p>
        </p:txBody>
      </p:sp>
      <p:sp>
        <p:nvSpPr>
          <p:cNvPr id="5" name="Arrow: Right 4">
            <a:extLst>
              <a:ext uri="{FF2B5EF4-FFF2-40B4-BE49-F238E27FC236}">
                <a16:creationId xmlns:a16="http://schemas.microsoft.com/office/drawing/2014/main" id="{ADCD92E1-1E30-9663-DCE5-5EE7C6856EF1}"/>
              </a:ext>
            </a:extLst>
          </p:cNvPr>
          <p:cNvSpPr/>
          <p:nvPr/>
        </p:nvSpPr>
        <p:spPr>
          <a:xfrm>
            <a:off x="10713359" y="3284738"/>
            <a:ext cx="1147208" cy="764870"/>
          </a:xfrm>
          <a:prstGeom prst="rightArrow">
            <a:avLst/>
          </a:prstGeom>
          <a:solidFill>
            <a:srgbClr val="F79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75365D6-4346-E206-D1F5-EDE9EDE9AEE7}"/>
              </a:ext>
            </a:extLst>
          </p:cNvPr>
          <p:cNvSpPr/>
          <p:nvPr/>
        </p:nvSpPr>
        <p:spPr>
          <a:xfrm>
            <a:off x="5006183" y="3551068"/>
            <a:ext cx="887767" cy="360737"/>
          </a:xfrm>
          <a:prstGeom prst="rightArrow">
            <a:avLst/>
          </a:prstGeom>
          <a:solidFill>
            <a:srgbClr val="F79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041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F18EFF7C-196F-24FA-FF6C-19FCF025809D}"/>
              </a:ext>
            </a:extLst>
          </p:cNvPr>
          <p:cNvPicPr>
            <a:picLocks noChangeAspect="1" noChangeArrowheads="1"/>
          </p:cNvPicPr>
          <p:nvPr/>
        </p:nvPicPr>
        <p:blipFill rotWithShape="1">
          <a:blip r:embed="rId3" cstate="email">
            <a:alphaModFix amt="20000"/>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0"/>
            <a:ext cx="12192000" cy="61998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3E8AAD09-D569-6022-DD3F-4BF8BF031042}"/>
              </a:ext>
            </a:extLst>
          </p:cNvPr>
          <p:cNvGraphicFramePr>
            <a:graphicFrameLocks noGrp="1"/>
          </p:cNvGraphicFramePr>
          <p:nvPr>
            <p:extLst>
              <p:ext uri="{D42A27DB-BD31-4B8C-83A1-F6EECF244321}">
                <p14:modId xmlns:p14="http://schemas.microsoft.com/office/powerpoint/2010/main" val="682607985"/>
              </p:ext>
            </p:extLst>
          </p:nvPr>
        </p:nvGraphicFramePr>
        <p:xfrm>
          <a:off x="2600587" y="1936734"/>
          <a:ext cx="6652470" cy="3378961"/>
        </p:xfrm>
        <a:graphic>
          <a:graphicData uri="http://schemas.openxmlformats.org/drawingml/2006/table">
            <a:tbl>
              <a:tblPr firstRow="1" bandRow="1">
                <a:tableStyleId>{5C22544A-7EE6-4342-B048-85BDC9FD1C3A}</a:tableStyleId>
              </a:tblPr>
              <a:tblGrid>
                <a:gridCol w="3021250">
                  <a:extLst>
                    <a:ext uri="{9D8B030D-6E8A-4147-A177-3AD203B41FA5}">
                      <a16:colId xmlns:a16="http://schemas.microsoft.com/office/drawing/2014/main" val="13903470"/>
                    </a:ext>
                  </a:extLst>
                </a:gridCol>
                <a:gridCol w="3631220">
                  <a:extLst>
                    <a:ext uri="{9D8B030D-6E8A-4147-A177-3AD203B41FA5}">
                      <a16:colId xmlns:a16="http://schemas.microsoft.com/office/drawing/2014/main" val="1487800854"/>
                    </a:ext>
                  </a:extLst>
                </a:gridCol>
              </a:tblGrid>
              <a:tr h="417609">
                <a:tc gridSpan="2">
                  <a:txBody>
                    <a:bodyPr/>
                    <a:lstStyle/>
                    <a:p>
                      <a:pPr algn="ctr"/>
                      <a:r>
                        <a:rPr lang="en-US" sz="1600" dirty="0">
                          <a:latin typeface="+mn-lt"/>
                        </a:rPr>
                        <a:t>2022 (15)</a:t>
                      </a:r>
                    </a:p>
                  </a:txBody>
                  <a:tcPr/>
                </a:tc>
                <a:tc hMerge="1">
                  <a:txBody>
                    <a:bodyPr/>
                    <a:lstStyle/>
                    <a:p>
                      <a:pPr algn="ctr"/>
                      <a:endParaRPr lang="en-US"/>
                    </a:p>
                  </a:txBody>
                  <a:tcPr/>
                </a:tc>
                <a:extLst>
                  <a:ext uri="{0D108BD9-81ED-4DB2-BD59-A6C34878D82A}">
                    <a16:rowId xmlns:a16="http://schemas.microsoft.com/office/drawing/2014/main" val="1827948173"/>
                  </a:ext>
                </a:extLst>
              </a:tr>
              <a:tr h="370169">
                <a:tc>
                  <a:txBody>
                    <a:bodyPr/>
                    <a:lstStyle/>
                    <a:p>
                      <a:pPr lvl="0">
                        <a:buNone/>
                      </a:pPr>
                      <a:r>
                        <a:rPr lang="en-US" sz="1600" b="1" i="0" u="none" strike="noStrike" baseline="0" noProof="0">
                          <a:solidFill>
                            <a:srgbClr val="003F72"/>
                          </a:solidFill>
                          <a:latin typeface="+mn-lt"/>
                        </a:rPr>
                        <a:t>Loma Linda, CA </a:t>
                      </a:r>
                      <a:endParaRPr lang="en-US" sz="1600">
                        <a:solidFill>
                          <a:srgbClr val="003F72"/>
                        </a:solidFill>
                        <a:latin typeface="+mn-lt"/>
                      </a:endParaRPr>
                    </a:p>
                  </a:txBody>
                  <a:tcPr/>
                </a:tc>
                <a:tc>
                  <a:txBody>
                    <a:bodyPr/>
                    <a:lstStyle/>
                    <a:p>
                      <a:pPr lvl="0">
                        <a:buNone/>
                      </a:pPr>
                      <a:r>
                        <a:rPr lang="en-US" sz="1600" b="1" i="0" u="none" strike="noStrike" baseline="0" noProof="0">
                          <a:solidFill>
                            <a:srgbClr val="003F72"/>
                          </a:solidFill>
                          <a:latin typeface="+mn-lt"/>
                        </a:rPr>
                        <a:t>Pittsburgh, PA </a:t>
                      </a:r>
                      <a:endParaRPr lang="en-US" sz="1600">
                        <a:solidFill>
                          <a:srgbClr val="003F72"/>
                        </a:solidFill>
                        <a:latin typeface="+mn-lt"/>
                      </a:endParaRPr>
                    </a:p>
                  </a:txBody>
                  <a:tcPr/>
                </a:tc>
                <a:extLst>
                  <a:ext uri="{0D108BD9-81ED-4DB2-BD59-A6C34878D82A}">
                    <a16:rowId xmlns:a16="http://schemas.microsoft.com/office/drawing/2014/main" val="1610846192"/>
                  </a:ext>
                </a:extLst>
              </a:tr>
              <a:tr h="370169">
                <a:tc>
                  <a:txBody>
                    <a:bodyPr/>
                    <a:lstStyle/>
                    <a:p>
                      <a:pPr lvl="0">
                        <a:buNone/>
                      </a:pPr>
                      <a:r>
                        <a:rPr lang="en-US" sz="1600" b="1" i="0" u="none" strike="noStrike" baseline="0" noProof="0">
                          <a:solidFill>
                            <a:srgbClr val="003F72"/>
                          </a:solidFill>
                          <a:latin typeface="+mn-lt"/>
                        </a:rPr>
                        <a:t>Fayetteville, AR </a:t>
                      </a:r>
                      <a:endParaRPr lang="en-US" sz="1600">
                        <a:solidFill>
                          <a:srgbClr val="003F72"/>
                        </a:solidFill>
                        <a:latin typeface="+mn-lt"/>
                      </a:endParaRPr>
                    </a:p>
                  </a:txBody>
                  <a:tcPr/>
                </a:tc>
                <a:tc>
                  <a:txBody>
                    <a:bodyPr/>
                    <a:lstStyle/>
                    <a:p>
                      <a:pPr lvl="0">
                        <a:buNone/>
                      </a:pPr>
                      <a:r>
                        <a:rPr lang="en-US" sz="1600" b="1" i="0" u="none" strike="noStrike" baseline="0" noProof="0">
                          <a:solidFill>
                            <a:srgbClr val="003F72"/>
                          </a:solidFill>
                          <a:latin typeface="+mn-lt"/>
                        </a:rPr>
                        <a:t>Durham, NC </a:t>
                      </a:r>
                      <a:endParaRPr lang="en-US" sz="1600">
                        <a:solidFill>
                          <a:srgbClr val="003F72"/>
                        </a:solidFill>
                        <a:latin typeface="+mn-lt"/>
                      </a:endParaRPr>
                    </a:p>
                  </a:txBody>
                  <a:tcPr/>
                </a:tc>
                <a:extLst>
                  <a:ext uri="{0D108BD9-81ED-4DB2-BD59-A6C34878D82A}">
                    <a16:rowId xmlns:a16="http://schemas.microsoft.com/office/drawing/2014/main" val="2953548396"/>
                  </a:ext>
                </a:extLst>
              </a:tr>
              <a:tr h="370169">
                <a:tc>
                  <a:txBody>
                    <a:bodyPr/>
                    <a:lstStyle/>
                    <a:p>
                      <a:pPr lvl="0">
                        <a:buNone/>
                      </a:pPr>
                      <a:r>
                        <a:rPr lang="en-US" sz="1600" b="1" i="0" u="none" strike="noStrike" baseline="0" noProof="0">
                          <a:solidFill>
                            <a:srgbClr val="003F72"/>
                          </a:solidFill>
                          <a:latin typeface="+mn-lt"/>
                        </a:rPr>
                        <a:t>Tulsa, OK </a:t>
                      </a:r>
                      <a:endParaRPr lang="en-US" sz="1600">
                        <a:solidFill>
                          <a:srgbClr val="003F72"/>
                        </a:solidFill>
                        <a:latin typeface="+mn-lt"/>
                      </a:endParaRPr>
                    </a:p>
                  </a:txBody>
                  <a:tcPr/>
                </a:tc>
                <a:tc>
                  <a:txBody>
                    <a:bodyPr/>
                    <a:lstStyle/>
                    <a:p>
                      <a:pPr lvl="0">
                        <a:buNone/>
                      </a:pPr>
                      <a:r>
                        <a:rPr lang="en-US" sz="1600" b="1" i="0" u="none" strike="noStrike" baseline="0" noProof="0">
                          <a:solidFill>
                            <a:srgbClr val="003F72"/>
                          </a:solidFill>
                          <a:latin typeface="+mn-lt"/>
                        </a:rPr>
                        <a:t>Hampton, VA </a:t>
                      </a:r>
                      <a:endParaRPr lang="en-US" sz="1600">
                        <a:solidFill>
                          <a:srgbClr val="003F72"/>
                        </a:solidFill>
                        <a:latin typeface="+mn-lt"/>
                      </a:endParaRPr>
                    </a:p>
                  </a:txBody>
                  <a:tcPr/>
                </a:tc>
                <a:extLst>
                  <a:ext uri="{0D108BD9-81ED-4DB2-BD59-A6C34878D82A}">
                    <a16:rowId xmlns:a16="http://schemas.microsoft.com/office/drawing/2014/main" val="803295540"/>
                  </a:ext>
                </a:extLst>
              </a:tr>
              <a:tr h="370169">
                <a:tc>
                  <a:txBody>
                    <a:bodyPr/>
                    <a:lstStyle/>
                    <a:p>
                      <a:pPr lvl="0">
                        <a:buNone/>
                      </a:pPr>
                      <a:r>
                        <a:rPr lang="en-US" sz="1600" b="1" i="0" u="none" strike="noStrike" baseline="0" noProof="0">
                          <a:solidFill>
                            <a:srgbClr val="003F72"/>
                          </a:solidFill>
                          <a:latin typeface="+mn-lt"/>
                        </a:rPr>
                        <a:t>Martinsburg, WV </a:t>
                      </a:r>
                      <a:endParaRPr lang="en-US" sz="1600">
                        <a:solidFill>
                          <a:srgbClr val="003F72"/>
                        </a:solidFill>
                        <a:latin typeface="+mn-lt"/>
                      </a:endParaRPr>
                    </a:p>
                  </a:txBody>
                  <a:tcPr/>
                </a:tc>
                <a:tc>
                  <a:txBody>
                    <a:bodyPr/>
                    <a:lstStyle/>
                    <a:p>
                      <a:pPr lvl="0">
                        <a:buNone/>
                      </a:pPr>
                      <a:r>
                        <a:rPr lang="en-US" sz="1600" b="1" i="0" u="none" strike="noStrike" baseline="0" noProof="0">
                          <a:solidFill>
                            <a:srgbClr val="003F72"/>
                          </a:solidFill>
                          <a:latin typeface="+mn-lt"/>
                        </a:rPr>
                        <a:t>Providence, RI </a:t>
                      </a:r>
                      <a:endParaRPr lang="en-US" sz="1600">
                        <a:solidFill>
                          <a:srgbClr val="003F72"/>
                        </a:solidFill>
                        <a:latin typeface="+mn-lt"/>
                      </a:endParaRPr>
                    </a:p>
                  </a:txBody>
                  <a:tcPr/>
                </a:tc>
                <a:extLst>
                  <a:ext uri="{0D108BD9-81ED-4DB2-BD59-A6C34878D82A}">
                    <a16:rowId xmlns:a16="http://schemas.microsoft.com/office/drawing/2014/main" val="496000378"/>
                  </a:ext>
                </a:extLst>
              </a:tr>
              <a:tr h="370169">
                <a:tc>
                  <a:txBody>
                    <a:bodyPr/>
                    <a:lstStyle/>
                    <a:p>
                      <a:pPr lvl="0">
                        <a:buNone/>
                      </a:pPr>
                      <a:r>
                        <a:rPr lang="en-US" sz="1600" b="1" i="0" u="none" strike="noStrike" baseline="0" noProof="0">
                          <a:solidFill>
                            <a:srgbClr val="003F72"/>
                          </a:solidFill>
                          <a:latin typeface="+mn-lt"/>
                        </a:rPr>
                        <a:t>Columbus, OH </a:t>
                      </a:r>
                      <a:endParaRPr lang="en-US" sz="1600">
                        <a:solidFill>
                          <a:srgbClr val="003F72"/>
                        </a:solidFill>
                        <a:latin typeface="+mn-lt"/>
                      </a:endParaRPr>
                    </a:p>
                  </a:txBody>
                  <a:tcPr/>
                </a:tc>
                <a:tc>
                  <a:txBody>
                    <a:bodyPr/>
                    <a:lstStyle/>
                    <a:p>
                      <a:pPr lvl="0">
                        <a:buNone/>
                      </a:pPr>
                      <a:r>
                        <a:rPr lang="en-US" sz="1600" b="1" i="0" u="none" strike="noStrike" baseline="0" noProof="0">
                          <a:solidFill>
                            <a:srgbClr val="003F72"/>
                          </a:solidFill>
                          <a:latin typeface="+mn-lt"/>
                        </a:rPr>
                        <a:t>Asheville, NC </a:t>
                      </a:r>
                      <a:endParaRPr lang="en-US" sz="1600">
                        <a:solidFill>
                          <a:srgbClr val="003F72"/>
                        </a:solidFill>
                        <a:latin typeface="+mn-lt"/>
                      </a:endParaRPr>
                    </a:p>
                  </a:txBody>
                  <a:tcPr/>
                </a:tc>
                <a:extLst>
                  <a:ext uri="{0D108BD9-81ED-4DB2-BD59-A6C34878D82A}">
                    <a16:rowId xmlns:a16="http://schemas.microsoft.com/office/drawing/2014/main" val="1722774244"/>
                  </a:ext>
                </a:extLst>
              </a:tr>
              <a:tr h="370169">
                <a:tc>
                  <a:txBody>
                    <a:bodyPr/>
                    <a:lstStyle/>
                    <a:p>
                      <a:pPr lvl="0">
                        <a:buNone/>
                      </a:pPr>
                      <a:r>
                        <a:rPr lang="en-US" sz="1600" b="1" i="0" u="none" strike="noStrike" baseline="0" noProof="0">
                          <a:solidFill>
                            <a:srgbClr val="003F72"/>
                          </a:solidFill>
                          <a:latin typeface="+mn-lt"/>
                        </a:rPr>
                        <a:t>Iowa City, IA </a:t>
                      </a:r>
                      <a:endParaRPr lang="en-US" sz="1600">
                        <a:solidFill>
                          <a:srgbClr val="003F72"/>
                        </a:solidFill>
                        <a:latin typeface="+mn-lt"/>
                      </a:endParaRPr>
                    </a:p>
                  </a:txBody>
                  <a:tcPr/>
                </a:tc>
                <a:tc>
                  <a:txBody>
                    <a:bodyPr/>
                    <a:lstStyle/>
                    <a:p>
                      <a:pPr lvl="0">
                        <a:buNone/>
                      </a:pPr>
                      <a:r>
                        <a:rPr lang="en-US" sz="1600" b="1" i="0" u="none" strike="noStrike" baseline="0" noProof="0" err="1">
                          <a:solidFill>
                            <a:srgbClr val="003F72"/>
                          </a:solidFill>
                          <a:latin typeface="+mn-lt"/>
                        </a:rPr>
                        <a:t>Togus</a:t>
                      </a:r>
                      <a:r>
                        <a:rPr lang="en-US" sz="1600" b="1" i="0" u="none" strike="noStrike" baseline="0" noProof="0">
                          <a:solidFill>
                            <a:srgbClr val="003F72"/>
                          </a:solidFill>
                          <a:latin typeface="+mn-lt"/>
                        </a:rPr>
                        <a:t>, ME </a:t>
                      </a:r>
                      <a:endParaRPr lang="en-US" sz="1600">
                        <a:solidFill>
                          <a:srgbClr val="003F72"/>
                        </a:solidFill>
                        <a:latin typeface="+mn-lt"/>
                      </a:endParaRPr>
                    </a:p>
                  </a:txBody>
                  <a:tcPr/>
                </a:tc>
                <a:extLst>
                  <a:ext uri="{0D108BD9-81ED-4DB2-BD59-A6C34878D82A}">
                    <a16:rowId xmlns:a16="http://schemas.microsoft.com/office/drawing/2014/main" val="3490712445"/>
                  </a:ext>
                </a:extLst>
              </a:tr>
              <a:tr h="370169">
                <a:tc>
                  <a:txBody>
                    <a:bodyPr/>
                    <a:lstStyle/>
                    <a:p>
                      <a:pPr lvl="0">
                        <a:buNone/>
                      </a:pPr>
                      <a:r>
                        <a:rPr lang="en-US" sz="1600" b="1" i="0" u="none" strike="noStrike" baseline="0" noProof="0">
                          <a:solidFill>
                            <a:srgbClr val="003F72"/>
                          </a:solidFill>
                          <a:latin typeface="+mn-lt"/>
                        </a:rPr>
                        <a:t>Indianapolis, IN </a:t>
                      </a:r>
                      <a:endParaRPr lang="en-US" sz="1600">
                        <a:solidFill>
                          <a:srgbClr val="003F72"/>
                        </a:solidFill>
                        <a:latin typeface="+mn-lt"/>
                      </a:endParaRPr>
                    </a:p>
                  </a:txBody>
                  <a:tcPr/>
                </a:tc>
                <a:tc>
                  <a:txBody>
                    <a:bodyPr/>
                    <a:lstStyle/>
                    <a:p>
                      <a:pPr lvl="0">
                        <a:buNone/>
                      </a:pPr>
                      <a:r>
                        <a:rPr lang="en-US" sz="1600" b="1" i="0" u="none" strike="noStrike" baseline="0" noProof="0">
                          <a:solidFill>
                            <a:srgbClr val="003F72"/>
                          </a:solidFill>
                          <a:latin typeface="+mn-lt"/>
                        </a:rPr>
                        <a:t>Salisbury, NC </a:t>
                      </a:r>
                      <a:endParaRPr lang="en-US" sz="1600">
                        <a:solidFill>
                          <a:srgbClr val="003F72"/>
                        </a:solidFill>
                        <a:latin typeface="+mn-lt"/>
                      </a:endParaRPr>
                    </a:p>
                  </a:txBody>
                  <a:tcPr/>
                </a:tc>
                <a:extLst>
                  <a:ext uri="{0D108BD9-81ED-4DB2-BD59-A6C34878D82A}">
                    <a16:rowId xmlns:a16="http://schemas.microsoft.com/office/drawing/2014/main" val="998681426"/>
                  </a:ext>
                </a:extLst>
              </a:tr>
              <a:tr h="370169">
                <a:tc>
                  <a:txBody>
                    <a:bodyPr/>
                    <a:lstStyle/>
                    <a:p>
                      <a:pPr lvl="0">
                        <a:buNone/>
                      </a:pPr>
                      <a:r>
                        <a:rPr lang="en-US" sz="1600" b="1" i="0" u="none" strike="noStrike" baseline="0" noProof="0">
                          <a:solidFill>
                            <a:srgbClr val="003F72"/>
                          </a:solidFill>
                          <a:latin typeface="+mn-lt"/>
                        </a:rPr>
                        <a:t>South Texas, TX</a:t>
                      </a:r>
                      <a:endParaRPr lang="en-US" sz="1600">
                        <a:solidFill>
                          <a:srgbClr val="003F72"/>
                        </a:solidFill>
                        <a:latin typeface="+mn-lt"/>
                      </a:endParaRPr>
                    </a:p>
                  </a:txBody>
                  <a:tcPr/>
                </a:tc>
                <a:tc>
                  <a:txBody>
                    <a:bodyPr/>
                    <a:lstStyle/>
                    <a:p>
                      <a:pPr lvl="0">
                        <a:buNone/>
                      </a:pPr>
                      <a:endParaRPr lang="en-US" sz="1600" dirty="0">
                        <a:solidFill>
                          <a:srgbClr val="003F72"/>
                        </a:solidFill>
                        <a:latin typeface="+mn-lt"/>
                      </a:endParaRPr>
                    </a:p>
                  </a:txBody>
                  <a:tcPr/>
                </a:tc>
                <a:extLst>
                  <a:ext uri="{0D108BD9-81ED-4DB2-BD59-A6C34878D82A}">
                    <a16:rowId xmlns:a16="http://schemas.microsoft.com/office/drawing/2014/main" val="97997928"/>
                  </a:ext>
                </a:extLst>
              </a:tr>
            </a:tbl>
          </a:graphicData>
        </a:graphic>
      </p:graphicFrame>
      <p:sp>
        <p:nvSpPr>
          <p:cNvPr id="4" name="TextBox 3">
            <a:extLst>
              <a:ext uri="{FF2B5EF4-FFF2-40B4-BE49-F238E27FC236}">
                <a16:creationId xmlns:a16="http://schemas.microsoft.com/office/drawing/2014/main" id="{61613C3F-701F-3529-0C9E-42FCED35FD7F}"/>
              </a:ext>
            </a:extLst>
          </p:cNvPr>
          <p:cNvSpPr txBox="1"/>
          <p:nvPr/>
        </p:nvSpPr>
        <p:spPr>
          <a:xfrm>
            <a:off x="268264" y="192947"/>
            <a:ext cx="8791845" cy="923330"/>
          </a:xfrm>
          <a:prstGeom prst="rect">
            <a:avLst/>
          </a:prstGeom>
          <a:noFill/>
        </p:spPr>
        <p:txBody>
          <a:bodyPr wrap="square">
            <a:spAutoFit/>
          </a:bodyPr>
          <a:lstStyle/>
          <a:p>
            <a:pPr defTabSz="914446">
              <a:lnSpc>
                <a:spcPct val="100000"/>
              </a:lnSpc>
              <a:spcBef>
                <a:spcPts val="0"/>
              </a:spcBef>
              <a:defRPr/>
            </a:pPr>
            <a:r>
              <a:rPr lang="en-US" sz="3600" b="1">
                <a:solidFill>
                  <a:srgbClr val="003F72"/>
                </a:solidFill>
                <a:latin typeface="+mj-lt"/>
                <a:cs typeface="Arial"/>
              </a:rPr>
              <a:t>NTO: Sites by Year Established</a:t>
            </a:r>
          </a:p>
          <a:p>
            <a:pPr defTabSz="914446">
              <a:lnSpc>
                <a:spcPct val="100000"/>
              </a:lnSpc>
              <a:spcBef>
                <a:spcPts val="0"/>
              </a:spcBef>
              <a:defRPr/>
            </a:pPr>
            <a:r>
              <a:rPr lang="en-US" b="1">
                <a:solidFill>
                  <a:srgbClr val="003F72"/>
                </a:solidFill>
                <a:effectLst/>
                <a:ea typeface="Calibri" panose="020F0502020204030204" pitchFamily="34" charset="0"/>
                <a:cs typeface="Calibri" panose="020F0502020204030204" pitchFamily="34" charset="0"/>
              </a:rPr>
              <a:t>EXPANDING ACCESS TO SPECIALIZED HEALTH CARE FOR VETERANS</a:t>
            </a:r>
            <a:endParaRPr lang="en-US" b="1">
              <a:solidFill>
                <a:srgbClr val="003F72"/>
              </a:solidFill>
              <a:cs typeface="Arial" panose="020B0604020202020204" pitchFamily="34" charset="0"/>
            </a:endParaRPr>
          </a:p>
        </p:txBody>
      </p:sp>
      <p:sp>
        <p:nvSpPr>
          <p:cNvPr id="5" name="Arrow: Right 4">
            <a:extLst>
              <a:ext uri="{FF2B5EF4-FFF2-40B4-BE49-F238E27FC236}">
                <a16:creationId xmlns:a16="http://schemas.microsoft.com/office/drawing/2014/main" id="{B9E0447D-F071-7080-6D03-3010A442FEDE}"/>
              </a:ext>
            </a:extLst>
          </p:cNvPr>
          <p:cNvSpPr/>
          <p:nvPr/>
        </p:nvSpPr>
        <p:spPr>
          <a:xfrm>
            <a:off x="9774316" y="2840854"/>
            <a:ext cx="2079328" cy="1376039"/>
          </a:xfrm>
          <a:prstGeom prst="rightArrow">
            <a:avLst/>
          </a:prstGeom>
          <a:solidFill>
            <a:srgbClr val="F79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217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B3DB90C7-5A8B-A579-5A62-559E4454ACCD}"/>
              </a:ext>
            </a:extLst>
          </p:cNvPr>
          <p:cNvPicPr>
            <a:picLocks noChangeAspect="1" noChangeArrowheads="1"/>
          </p:cNvPicPr>
          <p:nvPr/>
        </p:nvPicPr>
        <p:blipFill rotWithShape="1">
          <a:blip r:embed="rId3" cstate="email">
            <a:alphaModFix amt="20000"/>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0"/>
            <a:ext cx="12192000" cy="61998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A4A9B65C-94C0-8E9F-66B9-8C9B86FE17BA}"/>
              </a:ext>
            </a:extLst>
          </p:cNvPr>
          <p:cNvGraphicFramePr>
            <a:graphicFrameLocks noGrp="1"/>
          </p:cNvGraphicFramePr>
          <p:nvPr/>
        </p:nvGraphicFramePr>
        <p:xfrm>
          <a:off x="419266" y="1240088"/>
          <a:ext cx="6811682" cy="4642993"/>
        </p:xfrm>
        <a:graphic>
          <a:graphicData uri="http://schemas.openxmlformats.org/drawingml/2006/table">
            <a:tbl>
              <a:tblPr firstRow="1" bandRow="1">
                <a:tableStyleId>{5C22544A-7EE6-4342-B048-85BDC9FD1C3A}</a:tableStyleId>
              </a:tblPr>
              <a:tblGrid>
                <a:gridCol w="1700969">
                  <a:extLst>
                    <a:ext uri="{9D8B030D-6E8A-4147-A177-3AD203B41FA5}">
                      <a16:colId xmlns:a16="http://schemas.microsoft.com/office/drawing/2014/main" val="2837041615"/>
                    </a:ext>
                  </a:extLst>
                </a:gridCol>
                <a:gridCol w="1703571">
                  <a:extLst>
                    <a:ext uri="{9D8B030D-6E8A-4147-A177-3AD203B41FA5}">
                      <a16:colId xmlns:a16="http://schemas.microsoft.com/office/drawing/2014/main" val="580104864"/>
                    </a:ext>
                  </a:extLst>
                </a:gridCol>
                <a:gridCol w="1703571">
                  <a:extLst>
                    <a:ext uri="{9D8B030D-6E8A-4147-A177-3AD203B41FA5}">
                      <a16:colId xmlns:a16="http://schemas.microsoft.com/office/drawing/2014/main" val="3719338081"/>
                    </a:ext>
                  </a:extLst>
                </a:gridCol>
                <a:gridCol w="1703571">
                  <a:extLst>
                    <a:ext uri="{9D8B030D-6E8A-4147-A177-3AD203B41FA5}">
                      <a16:colId xmlns:a16="http://schemas.microsoft.com/office/drawing/2014/main" val="1362720996"/>
                    </a:ext>
                  </a:extLst>
                </a:gridCol>
              </a:tblGrid>
              <a:tr h="364363">
                <a:tc gridSpan="4">
                  <a:txBody>
                    <a:bodyPr/>
                    <a:lstStyle/>
                    <a:p>
                      <a:pPr algn="ctr" rtl="0" fontAlgn="base"/>
                      <a:r>
                        <a:rPr lang="en-US" sz="1600" b="1" dirty="0">
                          <a:solidFill>
                            <a:srgbClr val="FFFFFF"/>
                          </a:solidFill>
                          <a:effectLst/>
                          <a:latin typeface="+mn-lt"/>
                        </a:rPr>
                        <a:t> 2023 (49)</a:t>
                      </a:r>
                    </a:p>
                  </a:txBody>
                  <a:tcPr>
                    <a:lnL w="9525" cap="flat" cmpd="sng" algn="ctr">
                      <a:solidFill>
                        <a:srgbClr val="FFFFFF"/>
                      </a:solidFill>
                      <a:prstDash val="solid"/>
                      <a:round/>
                      <a:headEnd type="none" w="med" len="med"/>
                      <a:tailEnd type="none" w="med" len="med"/>
                    </a:lnL>
                    <a:lnR w="9524">
                      <a:solidFill>
                        <a:srgbClr val="FFFFFF"/>
                      </a:solid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lnL w="9524">
                      <a:solidFill>
                        <a:srgbClr val="FFFFFF"/>
                      </a:solidFill>
                    </a:lnL>
                    <a:lnR w="9524">
                      <a:solidFill>
                        <a:srgbClr val="FFFFFF"/>
                      </a:solidFill>
                    </a:lnR>
                    <a:lnT w="9524">
                      <a:solidFill>
                        <a:srgbClr val="FFFFFF"/>
                      </a:solidFill>
                    </a:lnT>
                    <a:lnB w="9524">
                      <a:solidFill>
                        <a:srgbClr val="FFFFFF"/>
                      </a:solidFill>
                    </a:lnB>
                    <a:solidFill>
                      <a:srgbClr val="4472C4"/>
                    </a:solidFill>
                  </a:tcPr>
                </a:tc>
                <a:tc hMerge="1">
                  <a:txBody>
                    <a:bodyPr/>
                    <a:lstStyle/>
                    <a:p>
                      <a:endParaRPr lang="en-US"/>
                    </a:p>
                  </a:txBody>
                  <a:tcPr>
                    <a:lnL w="9524">
                      <a:solidFill>
                        <a:srgbClr val="FFFFFF"/>
                      </a:solidFill>
                    </a:lnL>
                    <a:lnR w="9524">
                      <a:solidFill>
                        <a:srgbClr val="FFFFFF"/>
                      </a:solidFill>
                    </a:lnR>
                    <a:lnT w="9524">
                      <a:solidFill>
                        <a:srgbClr val="FFFFFF"/>
                      </a:solidFill>
                    </a:lnT>
                    <a:lnB w="9524">
                      <a:solidFill>
                        <a:srgbClr val="FFFFFF"/>
                      </a:solidFill>
                    </a:lnB>
                    <a:solidFill>
                      <a:srgbClr val="4472C4"/>
                    </a:solidFill>
                  </a:tcPr>
                </a:tc>
                <a:tc hMerge="1">
                  <a:txBody>
                    <a:bodyPr/>
                    <a:lstStyle/>
                    <a:p>
                      <a:pPr algn="ctr" rtl="0" fontAlgn="base"/>
                      <a:endParaRPr lang="en-US" b="1" dirty="0">
                        <a:solidFill>
                          <a:srgbClr val="FFFFFF"/>
                        </a:solidFill>
                        <a:effectLst/>
                        <a:latin typeface="Arial"/>
                      </a:endParaRPr>
                    </a:p>
                  </a:txBody>
                  <a:tcPr>
                    <a:lnL w="9525" cap="flat" cmpd="sng" algn="ctr">
                      <a:solidFill>
                        <a:srgbClr val="FFFFFF"/>
                      </a:solidFill>
                      <a:prstDash val="solid"/>
                      <a:round/>
                      <a:headEnd type="none" w="med" len="med"/>
                      <a:tailEnd type="none" w="med" len="med"/>
                    </a:lnL>
                    <a:lnR w="9524">
                      <a:solidFill>
                        <a:srgbClr val="FFFFFF"/>
                      </a:solidFill>
                    </a:lnR>
                    <a:lnT w="9525"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079201693"/>
                  </a:ext>
                </a:extLst>
              </a:tr>
              <a:tr h="252398">
                <a:tc>
                  <a:txBody>
                    <a:bodyPr/>
                    <a:lstStyle/>
                    <a:p>
                      <a:pPr algn="l" rtl="0" fontAlgn="ctr"/>
                      <a:r>
                        <a:rPr lang="en-US" sz="1600" b="1" i="0" u="none" strike="noStrike" dirty="0">
                          <a:solidFill>
                            <a:srgbClr val="003F72"/>
                          </a:solidFill>
                          <a:effectLst/>
                          <a:latin typeface="+mn-lt"/>
                        </a:rPr>
                        <a:t>Louisville, KY </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1" i="0" u="none" strike="noStrike">
                          <a:solidFill>
                            <a:srgbClr val="003F72"/>
                          </a:solidFill>
                          <a:effectLst/>
                          <a:latin typeface="+mn-lt"/>
                        </a:rPr>
                        <a:t>Baltimore, MD</a:t>
                      </a:r>
                    </a:p>
                  </a:txBody>
                  <a:tcPr marL="9525" marR="9525" marT="9525" marB="0"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CFD5EA"/>
                    </a:solidFill>
                  </a:tcPr>
                </a:tc>
                <a:tc>
                  <a:txBody>
                    <a:bodyPr/>
                    <a:lstStyle/>
                    <a:p>
                      <a:pPr algn="l" rtl="0" fontAlgn="ctr"/>
                      <a:r>
                        <a:rPr lang="en-US" sz="1600" b="1" i="0" u="none" strike="noStrike" dirty="0">
                          <a:solidFill>
                            <a:srgbClr val="003F72"/>
                          </a:solidFill>
                          <a:effectLst/>
                          <a:latin typeface="+mn-lt"/>
                        </a:rPr>
                        <a:t>Memphis, TN</a:t>
                      </a:r>
                    </a:p>
                  </a:txBody>
                  <a:tcPr marL="9525" marR="9525" marT="9525" marB="0" anchor="ctr">
                    <a:lnL w="9524">
                      <a:solidFill>
                        <a:srgbClr val="FFFFFF"/>
                      </a:solidFill>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CFD5EA"/>
                    </a:solidFill>
                  </a:tcPr>
                </a:tc>
                <a:tc>
                  <a:txBody>
                    <a:bodyPr/>
                    <a:lstStyle/>
                    <a:p>
                      <a:pPr algn="l" rtl="0" fontAlgn="ctr"/>
                      <a:r>
                        <a:rPr lang="en-US" sz="1600" b="1" i="0" u="none" strike="noStrike">
                          <a:solidFill>
                            <a:srgbClr val="003F72"/>
                          </a:solidFill>
                          <a:effectLst/>
                          <a:latin typeface="+mn-lt"/>
                        </a:rPr>
                        <a:t>Mountain Home, TN</a:t>
                      </a:r>
                    </a:p>
                  </a:txBody>
                  <a:tcPr marL="9525" marR="9525" marT="9525" marB="0" anchor="ctr">
                    <a:lnL w="9524">
                      <a:solidFill>
                        <a:srgbClr val="FFFFFF"/>
                      </a:solidFill>
                    </a:lnL>
                    <a:lnR w="9524">
                      <a:solidFill>
                        <a:srgbClr val="FFFFFF"/>
                      </a:solidFill>
                    </a:lnR>
                    <a:lnT w="9524"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061054634"/>
                  </a:ext>
                </a:extLst>
              </a:tr>
              <a:tr h="252398">
                <a:tc>
                  <a:txBody>
                    <a:bodyPr/>
                    <a:lstStyle/>
                    <a:p>
                      <a:pPr algn="l" rtl="0" fontAlgn="ctr"/>
                      <a:r>
                        <a:rPr lang="en-US" sz="1600" b="1" i="0" u="none" strike="noStrike" dirty="0">
                          <a:solidFill>
                            <a:srgbClr val="003F72"/>
                          </a:solidFill>
                          <a:effectLst/>
                          <a:latin typeface="+mn-lt"/>
                        </a:rPr>
                        <a:t>Charleston, NC</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1" i="0" u="none" strike="noStrike">
                          <a:solidFill>
                            <a:srgbClr val="003F72"/>
                          </a:solidFill>
                          <a:effectLst/>
                          <a:latin typeface="+mn-lt"/>
                        </a:rPr>
                        <a:t>Manhattan, NY</a:t>
                      </a:r>
                    </a:p>
                  </a:txBody>
                  <a:tcPr marL="9525" marR="9525" marT="9525" marB="0"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E9EBF5"/>
                    </a:solidFill>
                  </a:tcPr>
                </a:tc>
                <a:tc>
                  <a:txBody>
                    <a:bodyPr/>
                    <a:lstStyle/>
                    <a:p>
                      <a:pPr algn="l" rtl="0" fontAlgn="ctr"/>
                      <a:r>
                        <a:rPr lang="en-US" sz="1600" b="1" i="0" u="none" strike="noStrike">
                          <a:solidFill>
                            <a:srgbClr val="003F72"/>
                          </a:solidFill>
                          <a:effectLst/>
                          <a:latin typeface="+mn-lt"/>
                        </a:rPr>
                        <a:t>El Paso, TX</a:t>
                      </a:r>
                    </a:p>
                  </a:txBody>
                  <a:tcPr marL="9525" marR="9525" marT="9525" marB="0" anchor="ctr">
                    <a:lnL w="9524">
                      <a:solidFill>
                        <a:srgbClr val="FFFFFF"/>
                      </a:solidFill>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E9EBF5"/>
                    </a:solidFill>
                  </a:tcPr>
                </a:tc>
                <a:tc>
                  <a:txBody>
                    <a:bodyPr/>
                    <a:lstStyle/>
                    <a:p>
                      <a:pPr algn="l" rtl="0" fontAlgn="ctr"/>
                      <a:r>
                        <a:rPr lang="en-US" sz="1600" b="1" i="0" u="none" strike="noStrike">
                          <a:solidFill>
                            <a:srgbClr val="003F72"/>
                          </a:solidFill>
                          <a:effectLst/>
                          <a:latin typeface="+mn-lt"/>
                        </a:rPr>
                        <a:t>Detroit, MI</a:t>
                      </a:r>
                    </a:p>
                  </a:txBody>
                  <a:tcPr marL="9525" marR="9525" marT="9525" marB="0" anchor="ctr">
                    <a:lnL w="9524">
                      <a:solidFill>
                        <a:srgbClr val="FFFFFF"/>
                      </a:solidFill>
                    </a:lnL>
                    <a:lnR w="9524">
                      <a:solidFill>
                        <a:srgbClr val="FFFFFF"/>
                      </a:solidFill>
                    </a:lnR>
                    <a:lnT w="9524"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353521999"/>
                  </a:ext>
                </a:extLst>
              </a:tr>
              <a:tr h="252398">
                <a:tc>
                  <a:txBody>
                    <a:bodyPr/>
                    <a:lstStyle/>
                    <a:p>
                      <a:pPr algn="l" rtl="0" fontAlgn="ctr"/>
                      <a:r>
                        <a:rPr lang="en-US" sz="1600" b="1" i="0" u="none" strike="noStrike" dirty="0">
                          <a:solidFill>
                            <a:srgbClr val="003F72"/>
                          </a:solidFill>
                          <a:effectLst/>
                          <a:latin typeface="+mn-lt"/>
                        </a:rPr>
                        <a:t>Orlando, FL</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1" i="0" u="none" strike="noStrike">
                          <a:solidFill>
                            <a:srgbClr val="003F72"/>
                          </a:solidFill>
                          <a:effectLst/>
                          <a:latin typeface="+mn-lt"/>
                        </a:rPr>
                        <a:t>Poplar Bluff, MO</a:t>
                      </a:r>
                    </a:p>
                  </a:txBody>
                  <a:tcPr marL="9525" marR="9525" marT="9525" marB="0"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CFD5EA"/>
                    </a:solidFill>
                  </a:tcPr>
                </a:tc>
                <a:tc>
                  <a:txBody>
                    <a:bodyPr/>
                    <a:lstStyle/>
                    <a:p>
                      <a:pPr algn="l" rtl="0" fontAlgn="ctr"/>
                      <a:r>
                        <a:rPr lang="en-US" sz="1600" b="1" i="0" u="none" strike="noStrike">
                          <a:solidFill>
                            <a:srgbClr val="003F72"/>
                          </a:solidFill>
                          <a:effectLst/>
                          <a:latin typeface="+mn-lt"/>
                        </a:rPr>
                        <a:t>Fayetteville, NC</a:t>
                      </a:r>
                    </a:p>
                  </a:txBody>
                  <a:tcPr marL="9525" marR="9525" marT="9525" marB="0" anchor="ctr">
                    <a:lnL w="9524">
                      <a:solidFill>
                        <a:srgbClr val="FFFFFF"/>
                      </a:solidFill>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CFD5EA"/>
                    </a:solidFill>
                  </a:tcPr>
                </a:tc>
                <a:tc>
                  <a:txBody>
                    <a:bodyPr/>
                    <a:lstStyle/>
                    <a:p>
                      <a:pPr algn="l" rtl="0" fontAlgn="ctr"/>
                      <a:r>
                        <a:rPr lang="en-US" sz="1600" b="1" i="0" u="none" strike="noStrike" dirty="0">
                          <a:solidFill>
                            <a:srgbClr val="003F72"/>
                          </a:solidFill>
                          <a:effectLst/>
                          <a:latin typeface="+mn-lt"/>
                        </a:rPr>
                        <a:t>Dallas, TX</a:t>
                      </a:r>
                    </a:p>
                  </a:txBody>
                  <a:tcPr marL="9525" marR="9525" marT="9525" marB="0" anchor="ctr">
                    <a:lnL w="9524">
                      <a:solidFill>
                        <a:srgbClr val="FFFFFF"/>
                      </a:solidFill>
                    </a:lnL>
                    <a:lnR w="9524">
                      <a:solidFill>
                        <a:srgbClr val="FFFFFF"/>
                      </a:solidFill>
                    </a:lnR>
                    <a:lnT w="9524"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60908403"/>
                  </a:ext>
                </a:extLst>
              </a:tr>
              <a:tr h="252398">
                <a:tc>
                  <a:txBody>
                    <a:bodyPr/>
                    <a:lstStyle/>
                    <a:p>
                      <a:pPr algn="l" rtl="0" fontAlgn="ctr"/>
                      <a:r>
                        <a:rPr lang="en-US" sz="1600" b="1" i="0" u="none" strike="noStrike" dirty="0">
                          <a:solidFill>
                            <a:srgbClr val="003F72"/>
                          </a:solidFill>
                          <a:effectLst/>
                          <a:latin typeface="+mn-lt"/>
                        </a:rPr>
                        <a:t>Erie, PA</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1" i="0" u="none" strike="noStrike">
                          <a:solidFill>
                            <a:srgbClr val="003F72"/>
                          </a:solidFill>
                          <a:effectLst/>
                          <a:latin typeface="+mn-lt"/>
                        </a:rPr>
                        <a:t>Ft Harrison, MT</a:t>
                      </a:r>
                    </a:p>
                  </a:txBody>
                  <a:tcPr marL="9525" marR="9525" marT="9525" marB="0"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E9EBF5"/>
                    </a:solidFill>
                  </a:tcPr>
                </a:tc>
                <a:tc>
                  <a:txBody>
                    <a:bodyPr/>
                    <a:lstStyle/>
                    <a:p>
                      <a:pPr algn="l" rtl="0" fontAlgn="ctr"/>
                      <a:r>
                        <a:rPr lang="en-US" sz="1600" b="1" i="0" u="none" strike="noStrike" dirty="0">
                          <a:solidFill>
                            <a:srgbClr val="003F72"/>
                          </a:solidFill>
                          <a:effectLst/>
                          <a:latin typeface="+mn-lt"/>
                        </a:rPr>
                        <a:t>Eastern Colorado, CO</a:t>
                      </a:r>
                    </a:p>
                  </a:txBody>
                  <a:tcPr marL="9525" marR="9525" marT="9525" marB="0" anchor="ctr">
                    <a:lnL w="9524">
                      <a:solidFill>
                        <a:srgbClr val="FFFFFF"/>
                      </a:solidFill>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E9EBF5"/>
                    </a:solidFill>
                  </a:tcPr>
                </a:tc>
                <a:tc>
                  <a:txBody>
                    <a:bodyPr/>
                    <a:lstStyle/>
                    <a:p>
                      <a:pPr algn="l" fontAlgn="b"/>
                      <a:r>
                        <a:rPr lang="en-US" sz="1600" b="1" i="0" u="none" strike="noStrike" dirty="0">
                          <a:solidFill>
                            <a:srgbClr val="003F72"/>
                          </a:solidFill>
                          <a:effectLst/>
                          <a:latin typeface="+mn-lt"/>
                        </a:rPr>
                        <a:t>Nashville, TN</a:t>
                      </a:r>
                    </a:p>
                  </a:txBody>
                  <a:tcPr marL="9525" marR="9525" marT="9525" marB="0" anchor="b">
                    <a:lnL w="9524">
                      <a:solidFill>
                        <a:srgbClr val="FFFFFF"/>
                      </a:solidFill>
                    </a:lnL>
                    <a:lnR w="9524">
                      <a:solidFill>
                        <a:srgbClr val="FFFFFF"/>
                      </a:solidFill>
                    </a:lnR>
                    <a:lnT w="9524"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835708605"/>
                  </a:ext>
                </a:extLst>
              </a:tr>
              <a:tr h="252398">
                <a:tc>
                  <a:txBody>
                    <a:bodyPr/>
                    <a:lstStyle/>
                    <a:p>
                      <a:pPr algn="l" rtl="0" fontAlgn="ctr"/>
                      <a:r>
                        <a:rPr lang="en-US" sz="1600" b="1" i="0" u="none" strike="noStrike" dirty="0">
                          <a:solidFill>
                            <a:srgbClr val="003F72"/>
                          </a:solidFill>
                          <a:effectLst/>
                          <a:latin typeface="+mn-lt"/>
                        </a:rPr>
                        <a:t>Salt Lake City, UT</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1" i="0" u="none" strike="noStrike">
                          <a:solidFill>
                            <a:srgbClr val="003F72"/>
                          </a:solidFill>
                          <a:effectLst/>
                          <a:latin typeface="+mn-lt"/>
                        </a:rPr>
                        <a:t>West Haven, CT</a:t>
                      </a:r>
                    </a:p>
                  </a:txBody>
                  <a:tcPr marL="9525" marR="9525" marT="9525" marB="0"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CFD5EA"/>
                    </a:solidFill>
                  </a:tcPr>
                </a:tc>
                <a:tc>
                  <a:txBody>
                    <a:bodyPr/>
                    <a:lstStyle/>
                    <a:p>
                      <a:pPr algn="l" rtl="0" fontAlgn="ctr"/>
                      <a:r>
                        <a:rPr lang="en-US" sz="1600" b="1" i="0" u="none" strike="noStrike">
                          <a:solidFill>
                            <a:srgbClr val="003F72"/>
                          </a:solidFill>
                          <a:effectLst/>
                          <a:latin typeface="+mn-lt"/>
                        </a:rPr>
                        <a:t>Boise, ID</a:t>
                      </a:r>
                    </a:p>
                  </a:txBody>
                  <a:tcPr marL="9525" marR="9525" marT="9525" marB="0" anchor="ctr">
                    <a:lnL w="9524">
                      <a:solidFill>
                        <a:srgbClr val="FFFFFF"/>
                      </a:solidFill>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CFD5EA"/>
                    </a:solidFill>
                  </a:tcPr>
                </a:tc>
                <a:tc>
                  <a:txBody>
                    <a:bodyPr/>
                    <a:lstStyle/>
                    <a:p>
                      <a:pPr algn="l" fontAlgn="b"/>
                      <a:r>
                        <a:rPr lang="en-US" sz="1600" b="1" i="0" u="none" strike="noStrike" dirty="0">
                          <a:solidFill>
                            <a:srgbClr val="003F72"/>
                          </a:solidFill>
                          <a:effectLst/>
                          <a:latin typeface="+mn-lt"/>
                        </a:rPr>
                        <a:t>Battle Creek, MI</a:t>
                      </a:r>
                    </a:p>
                  </a:txBody>
                  <a:tcPr marL="9525" marR="9525" marT="9525" marB="0" anchor="b">
                    <a:lnL w="9524">
                      <a:solidFill>
                        <a:srgbClr val="FFFFFF"/>
                      </a:solidFill>
                    </a:lnL>
                    <a:lnR w="9524">
                      <a:solidFill>
                        <a:srgbClr val="FFFFFF"/>
                      </a:solidFill>
                    </a:lnR>
                    <a:lnT w="9524"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715897343"/>
                  </a:ext>
                </a:extLst>
              </a:tr>
              <a:tr h="252398">
                <a:tc>
                  <a:txBody>
                    <a:bodyPr/>
                    <a:lstStyle/>
                    <a:p>
                      <a:pPr algn="l" rtl="0" fontAlgn="ctr"/>
                      <a:r>
                        <a:rPr lang="en-US" sz="1600" b="1" i="0" u="none" strike="noStrike" dirty="0">
                          <a:solidFill>
                            <a:srgbClr val="003F72"/>
                          </a:solidFill>
                          <a:effectLst/>
                          <a:latin typeface="+mn-lt"/>
                        </a:rPr>
                        <a:t>Marion, IL</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1" i="0" u="none" strike="noStrike">
                          <a:solidFill>
                            <a:srgbClr val="003F72"/>
                          </a:solidFill>
                          <a:effectLst/>
                          <a:latin typeface="+mn-lt"/>
                        </a:rPr>
                        <a:t>Syracuse, NY</a:t>
                      </a:r>
                    </a:p>
                  </a:txBody>
                  <a:tcPr marL="9525" marR="9525" marT="9525" marB="0"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E9EBF5"/>
                    </a:solidFill>
                  </a:tcPr>
                </a:tc>
                <a:tc>
                  <a:txBody>
                    <a:bodyPr/>
                    <a:lstStyle/>
                    <a:p>
                      <a:pPr algn="l" rtl="0" fontAlgn="ctr"/>
                      <a:r>
                        <a:rPr lang="en-US" sz="1600" b="1" i="0" u="none" strike="noStrike">
                          <a:solidFill>
                            <a:srgbClr val="003F72"/>
                          </a:solidFill>
                          <a:effectLst/>
                          <a:latin typeface="+mn-lt"/>
                        </a:rPr>
                        <a:t>Wilkes-Barre, PA</a:t>
                      </a:r>
                    </a:p>
                  </a:txBody>
                  <a:tcPr marL="9525" marR="9525" marT="9525" marB="0" anchor="ctr">
                    <a:lnL w="9524">
                      <a:solidFill>
                        <a:srgbClr val="FFFFFF"/>
                      </a:solidFill>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E9EBF5"/>
                    </a:solidFill>
                  </a:tcPr>
                </a:tc>
                <a:tc>
                  <a:txBody>
                    <a:bodyPr/>
                    <a:lstStyle/>
                    <a:p>
                      <a:pPr algn="l" fontAlgn="b"/>
                      <a:r>
                        <a:rPr lang="en-US" sz="1600" b="1" i="0" u="none" strike="noStrike" dirty="0">
                          <a:solidFill>
                            <a:srgbClr val="003F72"/>
                          </a:solidFill>
                          <a:effectLst/>
                          <a:latin typeface="+mn-lt"/>
                        </a:rPr>
                        <a:t>Dayton, OH</a:t>
                      </a:r>
                    </a:p>
                  </a:txBody>
                  <a:tcPr marL="9525" marR="9525" marT="9525" marB="0" anchor="b">
                    <a:lnL w="9524">
                      <a:solidFill>
                        <a:srgbClr val="FFFFFF"/>
                      </a:solidFill>
                    </a:lnL>
                    <a:lnR w="9524">
                      <a:solidFill>
                        <a:srgbClr val="FFFFFF"/>
                      </a:solidFill>
                    </a:lnR>
                    <a:lnT w="9524"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941219928"/>
                  </a:ext>
                </a:extLst>
              </a:tr>
              <a:tr h="252398">
                <a:tc>
                  <a:txBody>
                    <a:bodyPr/>
                    <a:lstStyle/>
                    <a:p>
                      <a:pPr algn="l" rtl="0" fontAlgn="ctr"/>
                      <a:r>
                        <a:rPr lang="en-US" sz="1600" b="1" i="0" u="none" strike="noStrike">
                          <a:solidFill>
                            <a:srgbClr val="003F72"/>
                          </a:solidFill>
                          <a:effectLst/>
                          <a:latin typeface="+mn-lt"/>
                        </a:rPr>
                        <a:t>Cincinnati, Ohio</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1" i="0" u="none" strike="noStrike">
                          <a:solidFill>
                            <a:srgbClr val="003F72"/>
                          </a:solidFill>
                          <a:effectLst/>
                          <a:latin typeface="+mn-lt"/>
                        </a:rPr>
                        <a:t>Cleveland, Ohio</a:t>
                      </a:r>
                    </a:p>
                  </a:txBody>
                  <a:tcPr marL="9525" marR="9525" marT="9525" marB="0"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CFD5EA"/>
                    </a:solidFill>
                  </a:tcPr>
                </a:tc>
                <a:tc>
                  <a:txBody>
                    <a:bodyPr/>
                    <a:lstStyle/>
                    <a:p>
                      <a:pPr algn="l" rtl="0" fontAlgn="ctr"/>
                      <a:r>
                        <a:rPr lang="en-US" sz="1600" b="1" i="0" u="none" strike="noStrike">
                          <a:solidFill>
                            <a:srgbClr val="003F72"/>
                          </a:solidFill>
                          <a:effectLst/>
                          <a:latin typeface="+mn-lt"/>
                        </a:rPr>
                        <a:t>Portland, OR</a:t>
                      </a:r>
                    </a:p>
                  </a:txBody>
                  <a:tcPr marL="9525" marR="9525" marT="9525" marB="0" anchor="ctr">
                    <a:lnL w="9524">
                      <a:solidFill>
                        <a:srgbClr val="FFFFFF"/>
                      </a:solidFill>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CFD5EA"/>
                    </a:solidFill>
                  </a:tcPr>
                </a:tc>
                <a:tc>
                  <a:txBody>
                    <a:bodyPr/>
                    <a:lstStyle/>
                    <a:p>
                      <a:pPr algn="l" fontAlgn="b"/>
                      <a:r>
                        <a:rPr lang="en-US" sz="1600" b="1" i="0" u="none" strike="noStrike" dirty="0">
                          <a:solidFill>
                            <a:srgbClr val="003F72"/>
                          </a:solidFill>
                          <a:effectLst/>
                          <a:latin typeface="+mn-lt"/>
                        </a:rPr>
                        <a:t>Milwaukee, WI</a:t>
                      </a:r>
                    </a:p>
                  </a:txBody>
                  <a:tcPr marL="9525" marR="9525" marT="9525" marB="0" anchor="b">
                    <a:lnL w="9524">
                      <a:solidFill>
                        <a:srgbClr val="FFFFFF"/>
                      </a:solidFill>
                    </a:lnL>
                    <a:lnR w="9524">
                      <a:solidFill>
                        <a:srgbClr val="FFFFFF"/>
                      </a:solidFill>
                    </a:lnR>
                    <a:lnT w="9524"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674518548"/>
                  </a:ext>
                </a:extLst>
              </a:tr>
              <a:tr h="252398">
                <a:tc>
                  <a:txBody>
                    <a:bodyPr/>
                    <a:lstStyle/>
                    <a:p>
                      <a:pPr algn="l" rtl="0" fontAlgn="ctr"/>
                      <a:r>
                        <a:rPr lang="en-US" sz="1600" b="1" i="0" u="none" strike="noStrike" dirty="0">
                          <a:solidFill>
                            <a:srgbClr val="003F72"/>
                          </a:solidFill>
                          <a:effectLst/>
                          <a:latin typeface="+mn-lt"/>
                        </a:rPr>
                        <a:t>Madison, WI</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1" i="0" u="none" strike="noStrike">
                          <a:solidFill>
                            <a:srgbClr val="003F72"/>
                          </a:solidFill>
                          <a:effectLst/>
                          <a:latin typeface="+mn-lt"/>
                        </a:rPr>
                        <a:t>Atlanta, GA</a:t>
                      </a:r>
                    </a:p>
                  </a:txBody>
                  <a:tcPr marL="9525" marR="9525" marT="9525" marB="0"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E9EBF5"/>
                    </a:solidFill>
                  </a:tcPr>
                </a:tc>
                <a:tc>
                  <a:txBody>
                    <a:bodyPr/>
                    <a:lstStyle/>
                    <a:p>
                      <a:pPr algn="l" rtl="0" fontAlgn="ctr"/>
                      <a:r>
                        <a:rPr lang="en-US" sz="1600" b="1" i="0" u="none" strike="noStrike">
                          <a:solidFill>
                            <a:srgbClr val="003F72"/>
                          </a:solidFill>
                          <a:effectLst/>
                          <a:latin typeface="+mn-lt"/>
                        </a:rPr>
                        <a:t>Tucson, AZ</a:t>
                      </a:r>
                    </a:p>
                  </a:txBody>
                  <a:tcPr marL="9525" marR="9525" marT="9525" marB="0" anchor="ctr">
                    <a:lnL w="9524">
                      <a:solidFill>
                        <a:srgbClr val="FFFFFF"/>
                      </a:solidFill>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E9EBF5"/>
                    </a:solidFill>
                  </a:tcPr>
                </a:tc>
                <a:tc>
                  <a:txBody>
                    <a:bodyPr/>
                    <a:lstStyle/>
                    <a:p>
                      <a:pPr algn="l" fontAlgn="b"/>
                      <a:r>
                        <a:rPr lang="en-US" sz="1600" b="0" i="0" u="none" strike="noStrike" dirty="0">
                          <a:solidFill>
                            <a:srgbClr val="003F72"/>
                          </a:solidFill>
                          <a:effectLst/>
                          <a:latin typeface="+mn-lt"/>
                        </a:rPr>
                        <a:t> </a:t>
                      </a:r>
                    </a:p>
                  </a:txBody>
                  <a:tcPr marL="9525" marR="9525" marT="9525" marB="0" anchor="b">
                    <a:lnL w="9524">
                      <a:solidFill>
                        <a:srgbClr val="FFFFFF"/>
                      </a:solidFill>
                    </a:lnL>
                    <a:lnR w="9524">
                      <a:solidFill>
                        <a:srgbClr val="FFFFFF"/>
                      </a:solidFill>
                    </a:lnR>
                    <a:lnT w="9524"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129213274"/>
                  </a:ext>
                </a:extLst>
              </a:tr>
              <a:tr h="252398">
                <a:tc>
                  <a:txBody>
                    <a:bodyPr/>
                    <a:lstStyle/>
                    <a:p>
                      <a:pPr algn="l" rtl="0" fontAlgn="ctr"/>
                      <a:r>
                        <a:rPr lang="en-US" sz="1600" b="1" i="0" u="none" strike="noStrike" dirty="0">
                          <a:solidFill>
                            <a:srgbClr val="003F72"/>
                          </a:solidFill>
                          <a:effectLst/>
                          <a:latin typeface="+mn-lt"/>
                        </a:rPr>
                        <a:t>Richmond, VA</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1" i="0" u="none" strike="noStrike" dirty="0">
                          <a:solidFill>
                            <a:srgbClr val="003F72"/>
                          </a:solidFill>
                          <a:effectLst/>
                          <a:latin typeface="+mn-lt"/>
                        </a:rPr>
                        <a:t>Central Texas</a:t>
                      </a:r>
                    </a:p>
                  </a:txBody>
                  <a:tcPr marL="9525" marR="9525" marT="9525" marB="0"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CFD5EA"/>
                    </a:solidFill>
                  </a:tcPr>
                </a:tc>
                <a:tc>
                  <a:txBody>
                    <a:bodyPr/>
                    <a:lstStyle/>
                    <a:p>
                      <a:pPr algn="l" rtl="0" fontAlgn="ctr"/>
                      <a:r>
                        <a:rPr lang="en-US" sz="1600" b="1" i="0" u="none" strike="noStrike" dirty="0">
                          <a:solidFill>
                            <a:srgbClr val="003F72"/>
                          </a:solidFill>
                          <a:effectLst/>
                          <a:latin typeface="+mn-lt"/>
                        </a:rPr>
                        <a:t>Washington, DC</a:t>
                      </a:r>
                    </a:p>
                  </a:txBody>
                  <a:tcPr marL="9525" marR="9525" marT="9525" marB="0" anchor="ctr">
                    <a:lnL w="9524">
                      <a:solidFill>
                        <a:srgbClr val="FFFFFF"/>
                      </a:solidFill>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CFD5EA"/>
                    </a:solidFill>
                  </a:tcPr>
                </a:tc>
                <a:tc>
                  <a:txBody>
                    <a:bodyPr/>
                    <a:lstStyle/>
                    <a:p>
                      <a:pPr algn="l" fontAlgn="b"/>
                      <a:r>
                        <a:rPr lang="en-US" sz="1600" b="0" i="0" u="none" strike="noStrike" dirty="0">
                          <a:solidFill>
                            <a:srgbClr val="003F72"/>
                          </a:solidFill>
                          <a:effectLst/>
                          <a:latin typeface="+mn-lt"/>
                        </a:rPr>
                        <a:t> </a:t>
                      </a:r>
                    </a:p>
                  </a:txBody>
                  <a:tcPr marL="9525" marR="9525" marT="9525" marB="0" anchor="b">
                    <a:lnL w="9524">
                      <a:solidFill>
                        <a:srgbClr val="FFFFFF"/>
                      </a:solidFill>
                    </a:lnL>
                    <a:lnR w="9524">
                      <a:solidFill>
                        <a:srgbClr val="FFFFFF"/>
                      </a:solidFill>
                    </a:lnR>
                    <a:lnT w="9524"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015529871"/>
                  </a:ext>
                </a:extLst>
              </a:tr>
              <a:tr h="252398">
                <a:tc>
                  <a:txBody>
                    <a:bodyPr/>
                    <a:lstStyle/>
                    <a:p>
                      <a:pPr algn="l" rtl="0" fontAlgn="ctr"/>
                      <a:r>
                        <a:rPr lang="en-US" sz="1600" b="1" i="0" u="none" strike="noStrike">
                          <a:solidFill>
                            <a:srgbClr val="003F72"/>
                          </a:solidFill>
                          <a:effectLst/>
                          <a:latin typeface="+mn-lt"/>
                        </a:rPr>
                        <a:t>Bay Pines, FL</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1" i="0" u="none" strike="noStrike" dirty="0">
                          <a:solidFill>
                            <a:srgbClr val="003F72"/>
                          </a:solidFill>
                          <a:effectLst/>
                          <a:latin typeface="+mn-lt"/>
                        </a:rPr>
                        <a:t>St. Louis, MO</a:t>
                      </a:r>
                    </a:p>
                  </a:txBody>
                  <a:tcPr marL="9525" marR="9525" marT="9525" marB="0"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E9EBF5"/>
                    </a:solidFill>
                  </a:tcPr>
                </a:tc>
                <a:tc>
                  <a:txBody>
                    <a:bodyPr/>
                    <a:lstStyle/>
                    <a:p>
                      <a:pPr algn="l" rtl="0" fontAlgn="ctr"/>
                      <a:r>
                        <a:rPr lang="en-US" sz="1600" b="1" i="0" u="none" strike="noStrike">
                          <a:solidFill>
                            <a:srgbClr val="003F72"/>
                          </a:solidFill>
                          <a:effectLst/>
                          <a:latin typeface="+mn-lt"/>
                        </a:rPr>
                        <a:t>Columbia, SC</a:t>
                      </a:r>
                    </a:p>
                  </a:txBody>
                  <a:tcPr marL="9525" marR="9525" marT="9525" marB="0" anchor="ctr">
                    <a:lnL w="9524">
                      <a:solidFill>
                        <a:srgbClr val="FFFFFF"/>
                      </a:solidFill>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E9EBF5"/>
                    </a:solidFill>
                  </a:tcPr>
                </a:tc>
                <a:tc>
                  <a:txBody>
                    <a:bodyPr/>
                    <a:lstStyle/>
                    <a:p>
                      <a:pPr algn="l" fontAlgn="b"/>
                      <a:r>
                        <a:rPr lang="en-US" sz="1600" b="0" i="0" u="none" strike="noStrike" dirty="0">
                          <a:solidFill>
                            <a:srgbClr val="003F72"/>
                          </a:solidFill>
                          <a:effectLst/>
                          <a:latin typeface="+mn-lt"/>
                        </a:rPr>
                        <a:t> </a:t>
                      </a:r>
                    </a:p>
                  </a:txBody>
                  <a:tcPr marL="9525" marR="9525" marT="9525" marB="0" anchor="b">
                    <a:lnL w="9524">
                      <a:solidFill>
                        <a:srgbClr val="FFFFFF"/>
                      </a:solidFill>
                    </a:lnL>
                    <a:lnR w="9524">
                      <a:solidFill>
                        <a:srgbClr val="FFFFFF"/>
                      </a:solidFill>
                    </a:lnR>
                    <a:lnT w="9524"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119136681"/>
                  </a:ext>
                </a:extLst>
              </a:tr>
              <a:tr h="252398">
                <a:tc>
                  <a:txBody>
                    <a:bodyPr/>
                    <a:lstStyle/>
                    <a:p>
                      <a:pPr algn="l" rtl="0" fontAlgn="ctr"/>
                      <a:r>
                        <a:rPr lang="en-US" sz="1600" b="1" i="0" u="none" strike="noStrike" dirty="0">
                          <a:solidFill>
                            <a:srgbClr val="003F72"/>
                          </a:solidFill>
                          <a:effectLst/>
                          <a:latin typeface="+mn-lt"/>
                        </a:rPr>
                        <a:t>Gainesville, FL</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1" i="0" u="none" strike="noStrike" dirty="0">
                          <a:solidFill>
                            <a:srgbClr val="003F72"/>
                          </a:solidFill>
                          <a:effectLst/>
                          <a:latin typeface="+mn-lt"/>
                        </a:rPr>
                        <a:t>San Juan, PR</a:t>
                      </a:r>
                    </a:p>
                  </a:txBody>
                  <a:tcPr marL="9525" marR="9525" marT="9525" marB="0"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CFD5EA"/>
                    </a:solidFill>
                  </a:tcPr>
                </a:tc>
                <a:tc>
                  <a:txBody>
                    <a:bodyPr/>
                    <a:lstStyle/>
                    <a:p>
                      <a:pPr algn="l" rtl="0" fontAlgn="ctr"/>
                      <a:r>
                        <a:rPr lang="en-US" sz="1600" b="1" i="0" u="none" strike="noStrike" dirty="0">
                          <a:solidFill>
                            <a:srgbClr val="003F72"/>
                          </a:solidFill>
                          <a:effectLst/>
                          <a:latin typeface="+mn-lt"/>
                        </a:rPr>
                        <a:t>Kansas City, MO</a:t>
                      </a:r>
                    </a:p>
                  </a:txBody>
                  <a:tcPr marL="9525" marR="9525" marT="9525" marB="0" anchor="ctr">
                    <a:lnL w="9524">
                      <a:solidFill>
                        <a:srgbClr val="FFFFFF"/>
                      </a:solidFill>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CFD5EA"/>
                    </a:solidFill>
                  </a:tcPr>
                </a:tc>
                <a:tc>
                  <a:txBody>
                    <a:bodyPr/>
                    <a:lstStyle/>
                    <a:p>
                      <a:pPr algn="l" fontAlgn="b"/>
                      <a:r>
                        <a:rPr lang="en-US" sz="1600" b="0" i="0" u="none" strike="noStrike" dirty="0">
                          <a:solidFill>
                            <a:srgbClr val="003F72"/>
                          </a:solidFill>
                          <a:effectLst/>
                          <a:latin typeface="+mn-lt"/>
                        </a:rPr>
                        <a:t> </a:t>
                      </a:r>
                    </a:p>
                  </a:txBody>
                  <a:tcPr marL="9525" marR="9525" marT="9525" marB="0" anchor="b">
                    <a:lnL w="9524">
                      <a:solidFill>
                        <a:srgbClr val="FFFFFF"/>
                      </a:solidFill>
                    </a:lnL>
                    <a:lnR w="9524">
                      <a:solidFill>
                        <a:srgbClr val="FFFFFF"/>
                      </a:solidFill>
                    </a:lnR>
                    <a:lnT w="9524"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371483396"/>
                  </a:ext>
                </a:extLst>
              </a:tr>
              <a:tr h="252398">
                <a:tc>
                  <a:txBody>
                    <a:bodyPr/>
                    <a:lstStyle/>
                    <a:p>
                      <a:pPr algn="l" rtl="0" fontAlgn="ctr"/>
                      <a:r>
                        <a:rPr lang="en-US" sz="1600" b="1" i="0" u="none" strike="noStrike">
                          <a:solidFill>
                            <a:srgbClr val="003F72"/>
                          </a:solidFill>
                          <a:effectLst/>
                          <a:latin typeface="+mn-lt"/>
                        </a:rPr>
                        <a:t>Albany, NY</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1" i="0" u="none" strike="noStrike" dirty="0">
                          <a:solidFill>
                            <a:srgbClr val="003F72"/>
                          </a:solidFill>
                          <a:effectLst/>
                          <a:latin typeface="+mn-lt"/>
                        </a:rPr>
                        <a:t>Northport, NY</a:t>
                      </a:r>
                    </a:p>
                  </a:txBody>
                  <a:tcPr marL="9525" marR="9525" marT="9525" marB="0"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E9EBF5"/>
                    </a:solidFill>
                  </a:tcPr>
                </a:tc>
                <a:tc>
                  <a:txBody>
                    <a:bodyPr/>
                    <a:lstStyle/>
                    <a:p>
                      <a:pPr algn="l" rtl="0" fontAlgn="ctr"/>
                      <a:r>
                        <a:rPr lang="en-US" sz="1600" b="1" i="0" u="none" strike="noStrike" dirty="0">
                          <a:solidFill>
                            <a:srgbClr val="003F72"/>
                          </a:solidFill>
                          <a:effectLst/>
                          <a:latin typeface="+mn-lt"/>
                        </a:rPr>
                        <a:t>Amarillo, TX</a:t>
                      </a:r>
                    </a:p>
                  </a:txBody>
                  <a:tcPr marL="9525" marR="9525" marT="9525" marB="0" anchor="ctr">
                    <a:lnL w="9524">
                      <a:solidFill>
                        <a:srgbClr val="FFFFFF"/>
                      </a:solidFill>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E9EBF5"/>
                    </a:solidFill>
                  </a:tcPr>
                </a:tc>
                <a:tc>
                  <a:txBody>
                    <a:bodyPr/>
                    <a:lstStyle/>
                    <a:p>
                      <a:pPr algn="l" fontAlgn="b"/>
                      <a:r>
                        <a:rPr lang="en-US" sz="1600" b="0" i="0" u="none" strike="noStrike" dirty="0">
                          <a:solidFill>
                            <a:srgbClr val="003F72"/>
                          </a:solidFill>
                          <a:effectLst/>
                          <a:latin typeface="+mn-lt"/>
                        </a:rPr>
                        <a:t> </a:t>
                      </a:r>
                    </a:p>
                  </a:txBody>
                  <a:tcPr marL="9525" marR="9525" marT="9525" marB="0" anchor="b">
                    <a:lnL w="9524">
                      <a:solidFill>
                        <a:srgbClr val="FFFFFF"/>
                      </a:solidFill>
                    </a:lnL>
                    <a:lnR w="9524">
                      <a:solidFill>
                        <a:srgbClr val="FFFFFF"/>
                      </a:solidFill>
                    </a:lnR>
                    <a:lnT w="9524"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560692884"/>
                  </a:ext>
                </a:extLst>
              </a:tr>
              <a:tr h="252398">
                <a:tc>
                  <a:txBody>
                    <a:bodyPr/>
                    <a:lstStyle/>
                    <a:p>
                      <a:pPr algn="l" rtl="0" fontAlgn="ctr"/>
                      <a:r>
                        <a:rPr lang="en-US" sz="1600" b="1" i="0" u="none" strike="noStrike">
                          <a:solidFill>
                            <a:srgbClr val="003F72"/>
                          </a:solidFill>
                          <a:effectLst/>
                          <a:latin typeface="+mn-lt"/>
                        </a:rPr>
                        <a:t>Hines, IL</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1" i="0" u="none" strike="noStrike">
                          <a:solidFill>
                            <a:srgbClr val="003F72"/>
                          </a:solidFill>
                          <a:effectLst/>
                          <a:latin typeface="+mn-lt"/>
                        </a:rPr>
                        <a:t>Miami, FL</a:t>
                      </a:r>
                    </a:p>
                  </a:txBody>
                  <a:tcPr marL="9525" marR="9525" marT="9525" marB="0"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CFD5EA"/>
                    </a:solidFill>
                  </a:tcPr>
                </a:tc>
                <a:tc>
                  <a:txBody>
                    <a:bodyPr/>
                    <a:lstStyle/>
                    <a:p>
                      <a:pPr algn="l" rtl="0" fontAlgn="ctr"/>
                      <a:r>
                        <a:rPr lang="en-US" sz="1600" b="1" i="0" u="none" strike="noStrike" dirty="0">
                          <a:solidFill>
                            <a:srgbClr val="003F72"/>
                          </a:solidFill>
                          <a:effectLst/>
                          <a:latin typeface="+mn-lt"/>
                        </a:rPr>
                        <a:t>Topeka, KS</a:t>
                      </a:r>
                    </a:p>
                  </a:txBody>
                  <a:tcPr marL="9525" marR="9525" marT="9525" marB="0" anchor="ctr">
                    <a:lnL w="9524">
                      <a:solidFill>
                        <a:srgbClr val="FFFFFF"/>
                      </a:solidFill>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CFD5EA"/>
                    </a:solidFill>
                  </a:tcPr>
                </a:tc>
                <a:tc>
                  <a:txBody>
                    <a:bodyPr/>
                    <a:lstStyle/>
                    <a:p>
                      <a:pPr algn="l" fontAlgn="b"/>
                      <a:r>
                        <a:rPr lang="en-US" sz="1600" b="0" i="0" u="none" strike="noStrike" dirty="0">
                          <a:solidFill>
                            <a:srgbClr val="003F72"/>
                          </a:solidFill>
                          <a:effectLst/>
                          <a:latin typeface="+mn-lt"/>
                        </a:rPr>
                        <a:t> </a:t>
                      </a:r>
                    </a:p>
                  </a:txBody>
                  <a:tcPr marL="9525" marR="9525" marT="9525" marB="0" anchor="b">
                    <a:lnL w="9524">
                      <a:solidFill>
                        <a:srgbClr val="FFFFFF"/>
                      </a:solidFill>
                    </a:lnL>
                    <a:lnR w="9524">
                      <a:solidFill>
                        <a:srgbClr val="FFFFFF"/>
                      </a:solidFill>
                    </a:lnR>
                    <a:lnT w="9524"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29845370"/>
                  </a:ext>
                </a:extLst>
              </a:tr>
              <a:tr h="252398">
                <a:tc>
                  <a:txBody>
                    <a:bodyPr/>
                    <a:lstStyle/>
                    <a:p>
                      <a:pPr algn="l" rtl="0" fontAlgn="ctr"/>
                      <a:r>
                        <a:rPr lang="en-US" sz="1600" b="1" i="0" u="none" strike="noStrike">
                          <a:solidFill>
                            <a:srgbClr val="003F72"/>
                          </a:solidFill>
                          <a:effectLst/>
                          <a:latin typeface="+mn-lt"/>
                        </a:rPr>
                        <a:t>Tampa, FL</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1" i="0" u="none" strike="noStrike" dirty="0">
                          <a:solidFill>
                            <a:srgbClr val="003F72"/>
                          </a:solidFill>
                          <a:effectLst/>
                          <a:latin typeface="+mn-lt"/>
                        </a:rPr>
                        <a:t>Saginaw, MI</a:t>
                      </a:r>
                    </a:p>
                  </a:txBody>
                  <a:tcPr marL="9525" marR="9525" marT="9525" marB="0" anchor="ctr">
                    <a:lnL w="9525" cap="flat" cmpd="sng" algn="ctr">
                      <a:solidFill>
                        <a:srgbClr val="FFFFFF"/>
                      </a:solidFill>
                      <a:prstDash val="solid"/>
                      <a:round/>
                      <a:headEnd type="none" w="med" len="med"/>
                      <a:tailEnd type="none" w="med" len="med"/>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E9EBF5"/>
                    </a:solidFill>
                  </a:tcPr>
                </a:tc>
                <a:tc>
                  <a:txBody>
                    <a:bodyPr/>
                    <a:lstStyle/>
                    <a:p>
                      <a:pPr algn="l" rtl="0" fontAlgn="ctr"/>
                      <a:r>
                        <a:rPr lang="en-US" sz="1600" b="1" i="0" u="none" strike="noStrike" dirty="0">
                          <a:solidFill>
                            <a:srgbClr val="003F72"/>
                          </a:solidFill>
                          <a:effectLst/>
                          <a:latin typeface="+mn-lt"/>
                        </a:rPr>
                        <a:t>Manchester, NH</a:t>
                      </a:r>
                    </a:p>
                  </a:txBody>
                  <a:tcPr marL="9525" marR="9525" marT="9525" marB="0" anchor="ctr">
                    <a:lnL w="9524">
                      <a:solidFill>
                        <a:srgbClr val="FFFFFF"/>
                      </a:solidFill>
                    </a:lnL>
                    <a:lnR w="9524" cap="flat" cmpd="sng" algn="ctr">
                      <a:solidFill>
                        <a:srgbClr val="FFFFFF"/>
                      </a:solidFill>
                      <a:prstDash val="solid"/>
                      <a:round/>
                      <a:headEnd type="none" w="med" len="med"/>
                      <a:tailEnd type="none" w="med" len="med"/>
                    </a:lnR>
                    <a:lnT w="9524">
                      <a:solidFill>
                        <a:srgbClr val="FFFFFF"/>
                      </a:solidFill>
                    </a:lnT>
                    <a:lnB w="9524">
                      <a:solidFill>
                        <a:srgbClr val="FFFFFF"/>
                      </a:solidFill>
                    </a:lnB>
                    <a:solidFill>
                      <a:srgbClr val="E9EBF5"/>
                    </a:solidFill>
                  </a:tcPr>
                </a:tc>
                <a:tc>
                  <a:txBody>
                    <a:bodyPr/>
                    <a:lstStyle/>
                    <a:p>
                      <a:pPr algn="l" fontAlgn="b"/>
                      <a:r>
                        <a:rPr lang="en-US" sz="1600" b="0" i="0" u="none" strike="noStrike" dirty="0">
                          <a:solidFill>
                            <a:srgbClr val="003F72"/>
                          </a:solidFill>
                          <a:effectLst/>
                          <a:latin typeface="+mn-lt"/>
                        </a:rPr>
                        <a:t> </a:t>
                      </a:r>
                    </a:p>
                  </a:txBody>
                  <a:tcPr marL="9525" marR="9525" marT="9525" marB="0" anchor="b">
                    <a:lnL w="9524">
                      <a:solidFill>
                        <a:srgbClr val="FFFFFF"/>
                      </a:solidFill>
                    </a:lnL>
                    <a:lnR w="9524">
                      <a:solidFill>
                        <a:srgbClr val="FFFFFF"/>
                      </a:solidFill>
                    </a:lnR>
                    <a:lnT w="9524" cap="flat" cmpd="sng" algn="ctr">
                      <a:solidFill>
                        <a:srgbClr val="FFFFFF"/>
                      </a:solidFill>
                      <a:prstDash val="solid"/>
                      <a:round/>
                      <a:headEnd type="none" w="med" len="med"/>
                      <a:tailEnd type="none" w="med" len="med"/>
                    </a:lnT>
                    <a:lnB w="952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605293091"/>
                  </a:ext>
                </a:extLst>
              </a:tr>
            </a:tbl>
          </a:graphicData>
        </a:graphic>
      </p:graphicFrame>
      <p:sp>
        <p:nvSpPr>
          <p:cNvPr id="2" name="TextBox 1">
            <a:extLst>
              <a:ext uri="{FF2B5EF4-FFF2-40B4-BE49-F238E27FC236}">
                <a16:creationId xmlns:a16="http://schemas.microsoft.com/office/drawing/2014/main" id="{FE839937-6F1A-B3EA-7952-7172C17CBC66}"/>
              </a:ext>
            </a:extLst>
          </p:cNvPr>
          <p:cNvSpPr txBox="1"/>
          <p:nvPr/>
        </p:nvSpPr>
        <p:spPr>
          <a:xfrm>
            <a:off x="134040" y="81670"/>
            <a:ext cx="8791845" cy="923330"/>
          </a:xfrm>
          <a:prstGeom prst="rect">
            <a:avLst/>
          </a:prstGeom>
          <a:noFill/>
        </p:spPr>
        <p:txBody>
          <a:bodyPr wrap="square">
            <a:spAutoFit/>
          </a:bodyPr>
          <a:lstStyle/>
          <a:p>
            <a:pPr defTabSz="914446">
              <a:lnSpc>
                <a:spcPct val="100000"/>
              </a:lnSpc>
              <a:spcBef>
                <a:spcPts val="0"/>
              </a:spcBef>
              <a:defRPr/>
            </a:pPr>
            <a:r>
              <a:rPr lang="en-US" sz="3600" b="1" dirty="0">
                <a:solidFill>
                  <a:srgbClr val="003F72"/>
                </a:solidFill>
                <a:latin typeface="Arial"/>
                <a:cs typeface="Arial"/>
              </a:rPr>
              <a:t>NTO: Sites by Year Established</a:t>
            </a:r>
          </a:p>
          <a:p>
            <a:pPr defTabSz="914446">
              <a:lnSpc>
                <a:spcPct val="100000"/>
              </a:lnSpc>
              <a:spcBef>
                <a:spcPts val="0"/>
              </a:spcBef>
              <a:defRPr/>
            </a:pPr>
            <a:r>
              <a:rPr lang="en-US" sz="1800" b="1" dirty="0">
                <a:solidFill>
                  <a:srgbClr val="003F72"/>
                </a:solidFill>
                <a:effectLst/>
                <a:latin typeface="Calibri" panose="020F0502020204030204" pitchFamily="34" charset="0"/>
                <a:ea typeface="Calibri" panose="020F0502020204030204" pitchFamily="34" charset="0"/>
                <a:cs typeface="Calibri" panose="020F0502020204030204" pitchFamily="34" charset="0"/>
              </a:rPr>
              <a:t>EXPANDING ACCESS TO SPECIALIZED HEALTH CARE FOR VETERANS</a:t>
            </a:r>
            <a:endParaRPr lang="en-US" sz="2000" b="1" dirty="0">
              <a:solidFill>
                <a:srgbClr val="003F72"/>
              </a:solidFill>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62E72CC9-331F-9E6D-B1CB-336F15216718}"/>
              </a:ext>
            </a:extLst>
          </p:cNvPr>
          <p:cNvGraphicFramePr>
            <a:graphicFrameLocks noGrp="1"/>
          </p:cNvGraphicFramePr>
          <p:nvPr/>
        </p:nvGraphicFramePr>
        <p:xfrm>
          <a:off x="9437615" y="2449324"/>
          <a:ext cx="2038349" cy="2224519"/>
        </p:xfrm>
        <a:graphic>
          <a:graphicData uri="http://schemas.openxmlformats.org/drawingml/2006/table">
            <a:tbl>
              <a:tblPr firstRow="1" bandRow="1">
                <a:tableStyleId>{5C22544A-7EE6-4342-B048-85BDC9FD1C3A}</a:tableStyleId>
              </a:tblPr>
              <a:tblGrid>
                <a:gridCol w="2038349">
                  <a:extLst>
                    <a:ext uri="{9D8B030D-6E8A-4147-A177-3AD203B41FA5}">
                      <a16:colId xmlns:a16="http://schemas.microsoft.com/office/drawing/2014/main" val="2626263881"/>
                    </a:ext>
                  </a:extLst>
                </a:gridCol>
              </a:tblGrid>
              <a:tr h="370319">
                <a:tc>
                  <a:txBody>
                    <a:bodyPr/>
                    <a:lstStyle/>
                    <a:p>
                      <a:pPr algn="ctr"/>
                      <a:r>
                        <a:rPr lang="en-US" sz="1600" dirty="0"/>
                        <a:t>2024 (5)</a:t>
                      </a:r>
                    </a:p>
                  </a:txBody>
                  <a:tcPr/>
                </a:tc>
                <a:extLst>
                  <a:ext uri="{0D108BD9-81ED-4DB2-BD59-A6C34878D82A}">
                    <a16:rowId xmlns:a16="http://schemas.microsoft.com/office/drawing/2014/main" val="1153955717"/>
                  </a:ext>
                </a:extLst>
              </a:tr>
              <a:tr h="370840">
                <a:tc>
                  <a:txBody>
                    <a:bodyPr/>
                    <a:lstStyle/>
                    <a:p>
                      <a:pPr algn="l" fontAlgn="b"/>
                      <a:r>
                        <a:rPr lang="en-US" sz="1600" b="1" i="0" u="none" strike="noStrike" dirty="0">
                          <a:solidFill>
                            <a:srgbClr val="003F72"/>
                          </a:solidFill>
                          <a:effectLst/>
                          <a:latin typeface="+mn-lt"/>
                        </a:rPr>
                        <a:t>Anchorage, AK</a:t>
                      </a:r>
                    </a:p>
                  </a:txBody>
                  <a:tcPr marL="9525" marR="9525" marT="9525" marB="0" anchor="b"/>
                </a:tc>
                <a:extLst>
                  <a:ext uri="{0D108BD9-81ED-4DB2-BD59-A6C34878D82A}">
                    <a16:rowId xmlns:a16="http://schemas.microsoft.com/office/drawing/2014/main" val="3711267329"/>
                  </a:ext>
                </a:extLst>
              </a:tr>
              <a:tr h="370840">
                <a:tc>
                  <a:txBody>
                    <a:bodyPr/>
                    <a:lstStyle/>
                    <a:p>
                      <a:pPr algn="l" fontAlgn="b"/>
                      <a:r>
                        <a:rPr lang="en-US" sz="1600" b="1" i="0" u="none" strike="noStrike" dirty="0">
                          <a:solidFill>
                            <a:srgbClr val="003F72"/>
                          </a:solidFill>
                          <a:effectLst/>
                          <a:latin typeface="+mn-lt"/>
                        </a:rPr>
                        <a:t>Las Vegas, NV</a:t>
                      </a:r>
                    </a:p>
                  </a:txBody>
                  <a:tcPr marL="9525" marR="9525" marT="9525" marB="0" anchor="b"/>
                </a:tc>
                <a:extLst>
                  <a:ext uri="{0D108BD9-81ED-4DB2-BD59-A6C34878D82A}">
                    <a16:rowId xmlns:a16="http://schemas.microsoft.com/office/drawing/2014/main" val="931803033"/>
                  </a:ext>
                </a:extLst>
              </a:tr>
              <a:tr h="370840">
                <a:tc>
                  <a:txBody>
                    <a:bodyPr/>
                    <a:lstStyle/>
                    <a:p>
                      <a:pPr algn="l" fontAlgn="b"/>
                      <a:r>
                        <a:rPr lang="en-US" sz="1600" b="1" i="0" u="none" strike="noStrike" dirty="0">
                          <a:solidFill>
                            <a:srgbClr val="003F72"/>
                          </a:solidFill>
                          <a:effectLst/>
                          <a:latin typeface="+mn-lt"/>
                        </a:rPr>
                        <a:t>Long Beach, CA</a:t>
                      </a:r>
                    </a:p>
                  </a:txBody>
                  <a:tcPr marL="9525" marR="9525" marT="9525" marB="0" anchor="b"/>
                </a:tc>
                <a:extLst>
                  <a:ext uri="{0D108BD9-81ED-4DB2-BD59-A6C34878D82A}">
                    <a16:rowId xmlns:a16="http://schemas.microsoft.com/office/drawing/2014/main" val="1062660601"/>
                  </a:ext>
                </a:extLst>
              </a:tr>
              <a:tr h="370840">
                <a:tc>
                  <a:txBody>
                    <a:bodyPr/>
                    <a:lstStyle/>
                    <a:p>
                      <a:pPr algn="l" fontAlgn="b"/>
                      <a:r>
                        <a:rPr lang="en-US" sz="1600" b="1" i="0" u="none" strike="noStrike" dirty="0">
                          <a:solidFill>
                            <a:srgbClr val="003F72"/>
                          </a:solidFill>
                          <a:effectLst/>
                          <a:latin typeface="+mn-lt"/>
                        </a:rPr>
                        <a:t>Buffalo, NY</a:t>
                      </a:r>
                    </a:p>
                  </a:txBody>
                  <a:tcPr marL="9525" marR="9525" marT="9525" marB="0" anchor="b"/>
                </a:tc>
                <a:extLst>
                  <a:ext uri="{0D108BD9-81ED-4DB2-BD59-A6C34878D82A}">
                    <a16:rowId xmlns:a16="http://schemas.microsoft.com/office/drawing/2014/main" val="3224345653"/>
                  </a:ext>
                </a:extLst>
              </a:tr>
              <a:tr h="370840">
                <a:tc>
                  <a:txBody>
                    <a:bodyPr/>
                    <a:lstStyle/>
                    <a:p>
                      <a:pPr algn="l" fontAlgn="b"/>
                      <a:r>
                        <a:rPr lang="en-US" sz="1600" b="1" i="0" u="none" strike="noStrike" dirty="0">
                          <a:solidFill>
                            <a:srgbClr val="003F72"/>
                          </a:solidFill>
                          <a:effectLst/>
                          <a:latin typeface="+mn-lt"/>
                        </a:rPr>
                        <a:t>Philadelphia, PA</a:t>
                      </a:r>
                    </a:p>
                  </a:txBody>
                  <a:tcPr marL="9525" marR="9525" marT="9525" marB="0" anchor="b"/>
                </a:tc>
                <a:extLst>
                  <a:ext uri="{0D108BD9-81ED-4DB2-BD59-A6C34878D82A}">
                    <a16:rowId xmlns:a16="http://schemas.microsoft.com/office/drawing/2014/main" val="3775062593"/>
                  </a:ext>
                </a:extLst>
              </a:tr>
            </a:tbl>
          </a:graphicData>
        </a:graphic>
      </p:graphicFrame>
      <p:sp>
        <p:nvSpPr>
          <p:cNvPr id="6" name="Arrow: Right 5">
            <a:extLst>
              <a:ext uri="{FF2B5EF4-FFF2-40B4-BE49-F238E27FC236}">
                <a16:creationId xmlns:a16="http://schemas.microsoft.com/office/drawing/2014/main" id="{615375A8-40F5-DB8E-901A-4F8C22B2C8AC}"/>
              </a:ext>
            </a:extLst>
          </p:cNvPr>
          <p:cNvSpPr/>
          <p:nvPr/>
        </p:nvSpPr>
        <p:spPr>
          <a:xfrm>
            <a:off x="7837400" y="3179150"/>
            <a:ext cx="1147208" cy="764870"/>
          </a:xfrm>
          <a:prstGeom prst="rightArrow">
            <a:avLst/>
          </a:prstGeom>
          <a:solidFill>
            <a:srgbClr val="F79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DDECBB-F6DD-BB25-6D1C-191271DC8BFC}"/>
              </a:ext>
            </a:extLst>
          </p:cNvPr>
          <p:cNvSpPr txBox="1"/>
          <p:nvPr/>
        </p:nvSpPr>
        <p:spPr>
          <a:xfrm>
            <a:off x="7358909" y="5421416"/>
            <a:ext cx="4810007" cy="461665"/>
          </a:xfrm>
          <a:prstGeom prst="rect">
            <a:avLst/>
          </a:prstGeom>
          <a:solidFill>
            <a:srgbClr val="003F72"/>
          </a:solidFill>
        </p:spPr>
        <p:txBody>
          <a:bodyPr wrap="square" rtlCol="0">
            <a:spAutoFit/>
          </a:bodyPr>
          <a:lstStyle/>
          <a:p>
            <a:pPr algn="ctr" defTabSz="914446"/>
            <a:r>
              <a:rPr lang="en-US" sz="2400" b="1" dirty="0">
                <a:solidFill>
                  <a:schemeClr val="bg1"/>
                </a:solidFill>
                <a:latin typeface="Arial" panose="020B0604020202020204"/>
              </a:rPr>
              <a:t>Number of partner VA sites: </a:t>
            </a:r>
            <a:r>
              <a:rPr lang="en-US" sz="2400" b="1" i="1" dirty="0">
                <a:solidFill>
                  <a:srgbClr val="F7955B"/>
                </a:solidFill>
                <a:latin typeface="Arial" panose="020B0604020202020204"/>
              </a:rPr>
              <a:t>84</a:t>
            </a:r>
          </a:p>
        </p:txBody>
      </p:sp>
    </p:spTree>
    <p:extLst>
      <p:ext uri="{BB962C8B-B14F-4D97-AF65-F5344CB8AC3E}">
        <p14:creationId xmlns:p14="http://schemas.microsoft.com/office/powerpoint/2010/main" val="3843059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C91DB5-96E2-59DD-FCF3-EFAF78D12E1D}"/>
              </a:ext>
            </a:extLst>
          </p:cNvPr>
          <p:cNvPicPr>
            <a:picLocks noChangeAspect="1" noChangeArrowheads="1"/>
          </p:cNvPicPr>
          <p:nvPr/>
        </p:nvPicPr>
        <p:blipFill rotWithShape="1">
          <a:blip r:embed="rId3" cstate="email">
            <a:alphaModFix amt="20000"/>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0"/>
            <a:ext cx="12192000" cy="6199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97D20BD-B9FE-4FCB-B846-5BA658CD29FB}"/>
              </a:ext>
            </a:extLst>
          </p:cNvPr>
          <p:cNvSpPr>
            <a:spLocks noGrp="1"/>
          </p:cNvSpPr>
          <p:nvPr>
            <p:ph type="title"/>
          </p:nvPr>
        </p:nvSpPr>
        <p:spPr>
          <a:xfrm>
            <a:off x="838198" y="496356"/>
            <a:ext cx="10515600" cy="1131625"/>
          </a:xfrm>
        </p:spPr>
        <p:txBody>
          <a:bodyPr>
            <a:normAutofit/>
          </a:bodyPr>
          <a:lstStyle/>
          <a:p>
            <a:pPr algn="ctr"/>
            <a:r>
              <a:rPr lang="en-US" b="1">
                <a:solidFill>
                  <a:srgbClr val="003F72"/>
                </a:solidFill>
              </a:rPr>
              <a:t>NTO: Types of Services</a:t>
            </a:r>
          </a:p>
        </p:txBody>
      </p:sp>
      <p:sp>
        <p:nvSpPr>
          <p:cNvPr id="3" name="Content Placeholder 2">
            <a:extLst>
              <a:ext uri="{FF2B5EF4-FFF2-40B4-BE49-F238E27FC236}">
                <a16:creationId xmlns:a16="http://schemas.microsoft.com/office/drawing/2014/main" id="{A7A37A7E-77AC-4676-BD4A-8D92674E485D}"/>
              </a:ext>
            </a:extLst>
          </p:cNvPr>
          <p:cNvSpPr>
            <a:spLocks noGrp="1"/>
          </p:cNvSpPr>
          <p:nvPr>
            <p:ph sz="half" idx="1"/>
          </p:nvPr>
        </p:nvSpPr>
        <p:spPr>
          <a:xfrm>
            <a:off x="677332" y="2301335"/>
            <a:ext cx="5181600" cy="2816798"/>
          </a:xfrm>
          <a:solidFill>
            <a:schemeClr val="accent6">
              <a:lumMod val="40000"/>
              <a:lumOff val="60000"/>
            </a:schemeClr>
          </a:solidFill>
        </p:spPr>
        <p:txBody>
          <a:bodyPr>
            <a:noAutofit/>
          </a:bodyPr>
          <a:lstStyle/>
          <a:p>
            <a:pPr marL="0" indent="0">
              <a:lnSpc>
                <a:spcPct val="100000"/>
              </a:lnSpc>
              <a:spcBef>
                <a:spcPts val="0"/>
              </a:spcBef>
              <a:buNone/>
              <a:defRPr/>
            </a:pPr>
            <a:endParaRPr lang="en-US" sz="1600" b="1" dirty="0">
              <a:solidFill>
                <a:srgbClr val="003F72"/>
              </a:solidFill>
              <a:latin typeface="Arial" panose="020B0604020202020204"/>
            </a:endParaRPr>
          </a:p>
          <a:p>
            <a:pPr marL="0" indent="0">
              <a:lnSpc>
                <a:spcPct val="100000"/>
              </a:lnSpc>
              <a:spcBef>
                <a:spcPts val="0"/>
              </a:spcBef>
              <a:buNone/>
              <a:defRPr/>
            </a:pPr>
            <a:endParaRPr kumimoji="0" lang="en-US" sz="1600" b="1" i="0" u="none" strike="noStrike" kern="1200" cap="none" spc="0" normalizeH="0" baseline="0" noProof="0" dirty="0">
              <a:ln>
                <a:noFill/>
              </a:ln>
              <a:solidFill>
                <a:srgbClr val="003F72"/>
              </a:solidFill>
              <a:effectLst/>
              <a:uLnTx/>
              <a:uFillTx/>
              <a:latin typeface="Arial" panose="020B0604020202020204"/>
              <a:ea typeface="+mn-ea"/>
              <a:cs typeface="+mn-cs"/>
            </a:endParaRPr>
          </a:p>
          <a:p>
            <a:pPr marL="285750" lvl="1" indent="-285750">
              <a:lnSpc>
                <a:spcPct val="100000"/>
              </a:lnSpc>
              <a:spcBef>
                <a:spcPts val="0"/>
              </a:spcBef>
              <a:defRPr/>
            </a:pPr>
            <a:r>
              <a:rPr kumimoji="0" lang="en-US" sz="1600" b="0" i="0" u="none" strike="noStrike" kern="1200" cap="none" spc="0" normalizeH="0" baseline="0" noProof="0" dirty="0">
                <a:ln>
                  <a:noFill/>
                </a:ln>
                <a:solidFill>
                  <a:srgbClr val="003F72"/>
                </a:solidFill>
                <a:effectLst/>
                <a:uLnTx/>
                <a:uFillTx/>
                <a:ea typeface="+mn-ea"/>
                <a:cs typeface="+mn-cs"/>
              </a:rPr>
              <a:t>2</a:t>
            </a:r>
            <a:r>
              <a:rPr kumimoji="0" lang="en-US" sz="1600" b="0" i="0" u="none" strike="noStrike" kern="1200" cap="none" spc="0" normalizeH="0" baseline="30000" noProof="0" dirty="0">
                <a:ln>
                  <a:noFill/>
                </a:ln>
                <a:solidFill>
                  <a:srgbClr val="003F72"/>
                </a:solidFill>
                <a:effectLst/>
                <a:uLnTx/>
                <a:uFillTx/>
                <a:ea typeface="+mn-ea"/>
                <a:cs typeface="+mn-cs"/>
              </a:rPr>
              <a:t>nd</a:t>
            </a:r>
            <a:r>
              <a:rPr kumimoji="0" lang="en-US" sz="1600" b="0" i="0" u="none" strike="noStrike" kern="1200" cap="none" spc="0" normalizeH="0" baseline="0" noProof="0" dirty="0">
                <a:ln>
                  <a:noFill/>
                </a:ln>
                <a:solidFill>
                  <a:srgbClr val="003F72"/>
                </a:solidFill>
                <a:effectLst/>
                <a:uLnTx/>
                <a:uFillTx/>
                <a:ea typeface="+mn-ea"/>
                <a:cs typeface="+mn-cs"/>
              </a:rPr>
              <a:t> opinion (disease-specific)</a:t>
            </a:r>
          </a:p>
          <a:p>
            <a:pPr marL="285750" lvl="1" indent="-285750">
              <a:lnSpc>
                <a:spcPct val="100000"/>
              </a:lnSpc>
              <a:spcBef>
                <a:spcPts val="0"/>
              </a:spcBef>
              <a:defRPr/>
            </a:pPr>
            <a:r>
              <a:rPr kumimoji="0" lang="en-US" sz="1600" b="0" i="0" u="none" strike="noStrike" kern="1200" cap="none" spc="0" normalizeH="0" baseline="0" noProof="0" dirty="0">
                <a:ln>
                  <a:noFill/>
                </a:ln>
                <a:solidFill>
                  <a:srgbClr val="003F72"/>
                </a:solidFill>
                <a:effectLst/>
                <a:uLnTx/>
                <a:uFillTx/>
                <a:ea typeface="+mn-ea"/>
                <a:cs typeface="+mn-cs"/>
              </a:rPr>
              <a:t>Benign hematology</a:t>
            </a:r>
          </a:p>
          <a:p>
            <a:pPr marL="285750" lvl="1" indent="-285750">
              <a:lnSpc>
                <a:spcPct val="100000"/>
              </a:lnSpc>
              <a:spcBef>
                <a:spcPts val="0"/>
              </a:spcBef>
              <a:defRPr/>
            </a:pPr>
            <a:r>
              <a:rPr kumimoji="0" lang="en-US" sz="1600" b="0" i="0" u="none" strike="noStrike" kern="1200" cap="none" spc="0" normalizeH="0" baseline="0" noProof="0" dirty="0">
                <a:ln>
                  <a:noFill/>
                </a:ln>
                <a:solidFill>
                  <a:srgbClr val="003F72"/>
                </a:solidFill>
                <a:effectLst/>
                <a:uLnTx/>
                <a:uFillTx/>
                <a:ea typeface="+mn-ea"/>
                <a:cs typeface="+mn-cs"/>
              </a:rPr>
              <a:t>Clinical pharmacy practitioner services</a:t>
            </a:r>
          </a:p>
          <a:p>
            <a:pPr marL="400050" lvl="3" indent="-171450">
              <a:lnSpc>
                <a:spcPct val="100000"/>
              </a:lnSpc>
              <a:spcBef>
                <a:spcPts val="0"/>
              </a:spcBef>
              <a:defRPr/>
            </a:pPr>
            <a:r>
              <a:rPr lang="en-US" sz="1600" dirty="0">
                <a:solidFill>
                  <a:srgbClr val="003F72"/>
                </a:solidFill>
              </a:rPr>
              <a:t>Treatment plan review</a:t>
            </a:r>
          </a:p>
          <a:p>
            <a:pPr marL="400050" lvl="3" indent="-171450">
              <a:lnSpc>
                <a:spcPct val="100000"/>
              </a:lnSpc>
              <a:spcBef>
                <a:spcPts val="0"/>
              </a:spcBef>
              <a:defRPr/>
            </a:pPr>
            <a:r>
              <a:rPr lang="en-US" sz="1600" dirty="0">
                <a:solidFill>
                  <a:srgbClr val="003F72"/>
                </a:solidFill>
              </a:rPr>
              <a:t>Drug information consults</a:t>
            </a:r>
          </a:p>
          <a:p>
            <a:pPr marL="285750" lvl="1" indent="-285750">
              <a:lnSpc>
                <a:spcPct val="100000"/>
              </a:lnSpc>
              <a:spcBef>
                <a:spcPts val="0"/>
              </a:spcBef>
              <a:defRPr/>
            </a:pPr>
            <a:r>
              <a:rPr lang="en-US" sz="1600" dirty="0">
                <a:solidFill>
                  <a:srgbClr val="003F72"/>
                </a:solidFill>
              </a:rPr>
              <a:t>Breast and Gynecologic Oncology System of Excellence (BGSOE) Care Coordination services</a:t>
            </a:r>
          </a:p>
        </p:txBody>
      </p:sp>
      <p:sp>
        <p:nvSpPr>
          <p:cNvPr id="4" name="Content Placeholder 3">
            <a:extLst>
              <a:ext uri="{FF2B5EF4-FFF2-40B4-BE49-F238E27FC236}">
                <a16:creationId xmlns:a16="http://schemas.microsoft.com/office/drawing/2014/main" id="{D97ACB26-33A9-4E9C-B366-36E96A084F2D}"/>
              </a:ext>
            </a:extLst>
          </p:cNvPr>
          <p:cNvSpPr>
            <a:spLocks noGrp="1"/>
          </p:cNvSpPr>
          <p:nvPr>
            <p:ph sz="half" idx="2"/>
          </p:nvPr>
        </p:nvSpPr>
        <p:spPr>
          <a:xfrm>
            <a:off x="6333068" y="2301335"/>
            <a:ext cx="5020731" cy="2816798"/>
          </a:xfrm>
          <a:solidFill>
            <a:schemeClr val="accent5">
              <a:lumMod val="40000"/>
              <a:lumOff val="60000"/>
            </a:schemeClr>
          </a:solidFill>
        </p:spPr>
        <p:txBody>
          <a:bodyPr>
            <a:normAutofit fontScale="55000" lnSpcReduction="20000"/>
          </a:bodyPr>
          <a:lstStyle/>
          <a:p>
            <a:pPr lvl="1">
              <a:lnSpc>
                <a:spcPct val="120000"/>
              </a:lnSpc>
              <a:spcBef>
                <a:spcPts val="0"/>
              </a:spcBef>
              <a:defRPr/>
            </a:pPr>
            <a:endParaRPr kumimoji="0" lang="en-US" sz="2500" b="0" i="0" u="none" strike="noStrike" kern="1200" cap="none" spc="0" normalizeH="0" baseline="0" noProof="0" dirty="0">
              <a:ln>
                <a:noFill/>
              </a:ln>
              <a:solidFill>
                <a:srgbClr val="003F72"/>
              </a:solidFill>
              <a:effectLst/>
              <a:uLnTx/>
              <a:uFillTx/>
              <a:latin typeface="Arial" panose="020B0604020202020204"/>
              <a:ea typeface="+mn-ea"/>
              <a:cs typeface="+mn-cs"/>
            </a:endParaRPr>
          </a:p>
          <a:p>
            <a:pPr lvl="1">
              <a:lnSpc>
                <a:spcPct val="120000"/>
              </a:lnSpc>
              <a:spcBef>
                <a:spcPts val="0"/>
              </a:spcBef>
              <a:defRPr/>
            </a:pPr>
            <a:endParaRPr lang="en-US" sz="2500" dirty="0">
              <a:solidFill>
                <a:srgbClr val="003F72"/>
              </a:solidFill>
              <a:latin typeface="Arial" panose="020B0604020202020204"/>
            </a:endParaRPr>
          </a:p>
          <a:p>
            <a:pPr>
              <a:lnSpc>
                <a:spcPct val="120000"/>
              </a:lnSpc>
              <a:spcBef>
                <a:spcPts val="0"/>
              </a:spcBef>
              <a:defRPr/>
            </a:pPr>
            <a:r>
              <a:rPr kumimoji="0" lang="en-US" sz="2900" b="0" i="0" u="none" strike="noStrike" kern="1200" cap="none" spc="0" normalizeH="0" baseline="0" noProof="0" dirty="0">
                <a:ln>
                  <a:noFill/>
                </a:ln>
                <a:solidFill>
                  <a:srgbClr val="003F72"/>
                </a:solidFill>
                <a:effectLst/>
                <a:uLnTx/>
                <a:uFillTx/>
                <a:latin typeface="Arial" panose="020B0604020202020204"/>
                <a:ea typeface="+mn-ea"/>
                <a:cs typeface="+mn-cs"/>
              </a:rPr>
              <a:t>Continuity of care</a:t>
            </a:r>
          </a:p>
          <a:p>
            <a:pPr lvl="1">
              <a:lnSpc>
                <a:spcPct val="120000"/>
              </a:lnSpc>
              <a:spcBef>
                <a:spcPts val="0"/>
              </a:spcBef>
              <a:buFont typeface="Courier New" panose="02070309020205020404" pitchFamily="49" charset="0"/>
              <a:buChar char="o"/>
              <a:defRPr/>
            </a:pPr>
            <a:r>
              <a:rPr kumimoji="0" lang="en-US" sz="2900" b="0" i="0" u="none" strike="noStrike" kern="1200" cap="none" spc="0" normalizeH="0" baseline="0" noProof="0" dirty="0">
                <a:ln>
                  <a:noFill/>
                </a:ln>
                <a:solidFill>
                  <a:srgbClr val="003F72"/>
                </a:solidFill>
                <a:effectLst/>
                <a:uLnTx/>
                <a:uFillTx/>
                <a:latin typeface="Arial" panose="020B0604020202020204"/>
                <a:ea typeface="+mn-ea"/>
                <a:cs typeface="+mn-cs"/>
              </a:rPr>
              <a:t>With/without antineoplastic therapy ordering</a:t>
            </a:r>
          </a:p>
          <a:p>
            <a:pPr lvl="1">
              <a:lnSpc>
                <a:spcPct val="120000"/>
              </a:lnSpc>
              <a:spcBef>
                <a:spcPts val="0"/>
              </a:spcBef>
              <a:buFont typeface="Courier New" panose="02070309020205020404" pitchFamily="49" charset="0"/>
              <a:buChar char="o"/>
              <a:defRPr/>
            </a:pPr>
            <a:r>
              <a:rPr kumimoji="0" lang="en-US" sz="2900" b="0" i="0" u="none" strike="noStrike" kern="1200" cap="none" spc="0" normalizeH="0" baseline="0" noProof="0" dirty="0">
                <a:ln>
                  <a:noFill/>
                </a:ln>
                <a:solidFill>
                  <a:srgbClr val="003F72"/>
                </a:solidFill>
                <a:effectLst/>
                <a:uLnTx/>
                <a:uFillTx/>
                <a:latin typeface="Arial" panose="020B0604020202020204"/>
                <a:ea typeface="+mn-ea"/>
                <a:cs typeface="+mn-cs"/>
              </a:rPr>
              <a:t>Care coordination (“gap coverage”)</a:t>
            </a:r>
          </a:p>
          <a:p>
            <a:pPr>
              <a:lnSpc>
                <a:spcPct val="120000"/>
              </a:lnSpc>
              <a:spcBef>
                <a:spcPts val="0"/>
              </a:spcBef>
              <a:defRPr/>
            </a:pPr>
            <a:r>
              <a:rPr kumimoji="0" lang="en-US" sz="2900" b="0" i="0" u="none" strike="noStrike" kern="1200" cap="none" spc="0" normalizeH="0" baseline="0" noProof="0" dirty="0">
                <a:ln>
                  <a:noFill/>
                </a:ln>
                <a:solidFill>
                  <a:srgbClr val="003F72"/>
                </a:solidFill>
                <a:effectLst/>
                <a:uLnTx/>
                <a:uFillTx/>
                <a:latin typeface="Arial" panose="020B0604020202020204"/>
                <a:ea typeface="+mn-ea"/>
                <a:cs typeface="+mn-cs"/>
              </a:rPr>
              <a:t>Clinical pharmacy services</a:t>
            </a:r>
          </a:p>
          <a:p>
            <a:pPr>
              <a:lnSpc>
                <a:spcPct val="120000"/>
              </a:lnSpc>
              <a:spcBef>
                <a:spcPts val="0"/>
              </a:spcBef>
              <a:defRPr/>
            </a:pPr>
            <a:r>
              <a:rPr lang="en-US" sz="2900" dirty="0">
                <a:solidFill>
                  <a:srgbClr val="003F72"/>
                </a:solidFill>
                <a:latin typeface="Arial" panose="020B0604020202020204"/>
              </a:rPr>
              <a:t>2nd opinion (disease-specific)</a:t>
            </a:r>
          </a:p>
          <a:p>
            <a:pPr>
              <a:lnSpc>
                <a:spcPct val="120000"/>
              </a:lnSpc>
              <a:spcBef>
                <a:spcPts val="0"/>
              </a:spcBef>
              <a:defRPr/>
            </a:pPr>
            <a:r>
              <a:rPr lang="en-US" sz="2900" dirty="0">
                <a:solidFill>
                  <a:srgbClr val="003F72"/>
                </a:solidFill>
                <a:latin typeface="Arial" panose="020B0604020202020204"/>
              </a:rPr>
              <a:t>Clinical Cancer Genetic Services (CCGS)</a:t>
            </a:r>
          </a:p>
          <a:p>
            <a:pPr>
              <a:lnSpc>
                <a:spcPct val="120000"/>
              </a:lnSpc>
              <a:spcBef>
                <a:spcPts val="0"/>
              </a:spcBef>
              <a:defRPr/>
            </a:pPr>
            <a:r>
              <a:rPr lang="en-US" sz="2900" dirty="0">
                <a:solidFill>
                  <a:srgbClr val="003F72"/>
                </a:solidFill>
                <a:latin typeface="Arial" panose="020B0604020202020204"/>
              </a:rPr>
              <a:t>Breast and Gynecologic Oncology System of Excellence (BGSOE)</a:t>
            </a:r>
          </a:p>
        </p:txBody>
      </p:sp>
      <p:sp>
        <p:nvSpPr>
          <p:cNvPr id="5" name="TextBox 4">
            <a:extLst>
              <a:ext uri="{FF2B5EF4-FFF2-40B4-BE49-F238E27FC236}">
                <a16:creationId xmlns:a16="http://schemas.microsoft.com/office/drawing/2014/main" id="{97E26C89-7381-F36E-5CA1-AEE0D751EC9D}"/>
              </a:ext>
            </a:extLst>
          </p:cNvPr>
          <p:cNvSpPr txBox="1"/>
          <p:nvPr/>
        </p:nvSpPr>
        <p:spPr>
          <a:xfrm>
            <a:off x="677332" y="2301335"/>
            <a:ext cx="5181600" cy="369332"/>
          </a:xfrm>
          <a:prstGeom prst="rect">
            <a:avLst/>
          </a:prstGeom>
          <a:solidFill>
            <a:srgbClr val="003F72"/>
          </a:solidFill>
        </p:spPr>
        <p:txBody>
          <a:bodyPr wrap="square" rtlCol="0">
            <a:spAutoFit/>
          </a:bodyPr>
          <a:lstStyle/>
          <a:p>
            <a:pPr algn="ctr"/>
            <a:r>
              <a:rPr lang="en-US" b="1" dirty="0">
                <a:solidFill>
                  <a:schemeClr val="bg1"/>
                </a:solidFill>
              </a:rPr>
              <a:t>ASYNCHRONOUS (E-CONSULT) </a:t>
            </a:r>
          </a:p>
        </p:txBody>
      </p:sp>
      <p:sp>
        <p:nvSpPr>
          <p:cNvPr id="6" name="TextBox 5">
            <a:extLst>
              <a:ext uri="{FF2B5EF4-FFF2-40B4-BE49-F238E27FC236}">
                <a16:creationId xmlns:a16="http://schemas.microsoft.com/office/drawing/2014/main" id="{87686FBE-CF80-9108-EC28-620B278CBDC5}"/>
              </a:ext>
            </a:extLst>
          </p:cNvPr>
          <p:cNvSpPr txBox="1"/>
          <p:nvPr/>
        </p:nvSpPr>
        <p:spPr>
          <a:xfrm>
            <a:off x="6333068" y="2301335"/>
            <a:ext cx="4542078" cy="369332"/>
          </a:xfrm>
          <a:prstGeom prst="rect">
            <a:avLst/>
          </a:prstGeom>
          <a:solidFill>
            <a:srgbClr val="003F72"/>
          </a:solidFill>
        </p:spPr>
        <p:txBody>
          <a:bodyPr wrap="square" rtlCol="0">
            <a:spAutoFit/>
          </a:bodyPr>
          <a:lstStyle/>
          <a:p>
            <a:pPr algn="ctr"/>
            <a:r>
              <a:rPr lang="en-US" b="1" dirty="0">
                <a:solidFill>
                  <a:schemeClr val="bg1"/>
                </a:solidFill>
              </a:rPr>
              <a:t>SYNCHRONOUS </a:t>
            </a:r>
            <a:endParaRPr lang="en-US" b="1" i="1" dirty="0">
              <a:solidFill>
                <a:schemeClr val="bg1"/>
              </a:solidFill>
            </a:endParaRPr>
          </a:p>
        </p:txBody>
      </p:sp>
      <p:pic>
        <p:nvPicPr>
          <p:cNvPr id="1026" name="Picture 2" descr="See the source image">
            <a:extLst>
              <a:ext uri="{FF2B5EF4-FFF2-40B4-BE49-F238E27FC236}">
                <a16:creationId xmlns:a16="http://schemas.microsoft.com/office/drawing/2014/main" id="{35E44AED-08EB-49B5-A56E-FE7229DC4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0947" y="1385885"/>
            <a:ext cx="2293394" cy="147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189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FEE09D-83E4-B136-0233-0E1FADFFCB17}"/>
              </a:ext>
            </a:extLst>
          </p:cNvPr>
          <p:cNvPicPr>
            <a:picLocks noChangeAspect="1" noChangeArrowheads="1"/>
          </p:cNvPicPr>
          <p:nvPr/>
        </p:nvPicPr>
        <p:blipFill rotWithShape="1">
          <a:blip r:embed="rId2" cstate="email">
            <a:alphaModFix amt="20000"/>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0"/>
            <a:ext cx="12192000" cy="6199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E2728AF-6A1C-4E8B-BD02-74C77DDBFA89}"/>
              </a:ext>
            </a:extLst>
          </p:cNvPr>
          <p:cNvSpPr>
            <a:spLocks noGrp="1"/>
          </p:cNvSpPr>
          <p:nvPr>
            <p:ph type="title"/>
          </p:nvPr>
        </p:nvSpPr>
        <p:spPr>
          <a:xfrm>
            <a:off x="616257" y="231801"/>
            <a:ext cx="5479743" cy="1172607"/>
          </a:xfrm>
        </p:spPr>
        <p:txBody>
          <a:bodyPr>
            <a:normAutofit/>
          </a:bodyPr>
          <a:lstStyle/>
          <a:p>
            <a:pPr algn="ctr"/>
            <a:r>
              <a:rPr lang="en-US" sz="3600" b="1" dirty="0">
                <a:solidFill>
                  <a:srgbClr val="003F72"/>
                </a:solidFill>
                <a:latin typeface="Arial" panose="020B0604020202020204" pitchFamily="34" charset="0"/>
                <a:cs typeface="Arial" panose="020B0604020202020204" pitchFamily="34" charset="0"/>
              </a:rPr>
              <a:t>NTO: Sub-Specialties</a:t>
            </a:r>
          </a:p>
        </p:txBody>
      </p:sp>
      <p:graphicFrame>
        <p:nvGraphicFramePr>
          <p:cNvPr id="5" name="Content Placeholder 4">
            <a:extLst>
              <a:ext uri="{FF2B5EF4-FFF2-40B4-BE49-F238E27FC236}">
                <a16:creationId xmlns:a16="http://schemas.microsoft.com/office/drawing/2014/main" id="{98958821-6F1C-401F-AAA6-3E9AC2C7EBB4}"/>
              </a:ext>
            </a:extLst>
          </p:cNvPr>
          <p:cNvGraphicFramePr>
            <a:graphicFrameLocks noGrp="1"/>
          </p:cNvGraphicFramePr>
          <p:nvPr>
            <p:ph idx="1"/>
          </p:nvPr>
        </p:nvGraphicFramePr>
        <p:xfrm>
          <a:off x="616257" y="1172263"/>
          <a:ext cx="5479743" cy="4762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8F5EFE45-CEE7-40B3-82A5-92862531E20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4">
            <a:extLst>
              <a:ext uri="{FF2B5EF4-FFF2-40B4-BE49-F238E27FC236}">
                <a16:creationId xmlns:a16="http://schemas.microsoft.com/office/drawing/2014/main" id="{6361CDC9-F51A-4EFD-B90B-D7B25D0A30C6}"/>
              </a:ext>
            </a:extLst>
          </p:cNvPr>
          <p:cNvGraphicFramePr>
            <a:graphicFrameLocks/>
          </p:cNvGraphicFramePr>
          <p:nvPr>
            <p:extLst>
              <p:ext uri="{D42A27DB-BD31-4B8C-83A1-F6EECF244321}">
                <p14:modId xmlns:p14="http://schemas.microsoft.com/office/powerpoint/2010/main" val="567566162"/>
              </p:ext>
            </p:extLst>
          </p:nvPr>
        </p:nvGraphicFramePr>
        <p:xfrm>
          <a:off x="6397843" y="1413933"/>
          <a:ext cx="5479743" cy="43349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TextBox 2">
            <a:extLst>
              <a:ext uri="{FF2B5EF4-FFF2-40B4-BE49-F238E27FC236}">
                <a16:creationId xmlns:a16="http://schemas.microsoft.com/office/drawing/2014/main" id="{8C2D171B-EB77-4874-9933-904268063622}"/>
              </a:ext>
            </a:extLst>
          </p:cNvPr>
          <p:cNvSpPr txBox="1"/>
          <p:nvPr/>
        </p:nvSpPr>
        <p:spPr>
          <a:xfrm>
            <a:off x="7770060" y="706047"/>
            <a:ext cx="2539998" cy="707886"/>
          </a:xfrm>
          <a:prstGeom prst="rect">
            <a:avLst/>
          </a:prstGeom>
          <a:noFill/>
        </p:spPr>
        <p:txBody>
          <a:bodyPr wrap="square" rtlCol="0">
            <a:spAutoFit/>
          </a:bodyPr>
          <a:lstStyle/>
          <a:p>
            <a:pPr algn="ctr"/>
            <a:r>
              <a:rPr lang="en-US" sz="4000" b="1" dirty="0">
                <a:solidFill>
                  <a:srgbClr val="003F72"/>
                </a:solidFill>
              </a:rPr>
              <a:t>Teams</a:t>
            </a:r>
          </a:p>
        </p:txBody>
      </p:sp>
    </p:spTree>
    <p:extLst>
      <p:ext uri="{BB962C8B-B14F-4D97-AF65-F5344CB8AC3E}">
        <p14:creationId xmlns:p14="http://schemas.microsoft.com/office/powerpoint/2010/main" val="3964324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201854A1-7B5C-451C-84D2-C4FC127C5B3B}"/>
              </a:ext>
            </a:extLst>
          </p:cNvPr>
          <p:cNvPicPr>
            <a:picLocks noChangeAspect="1" noChangeArrowheads="1"/>
          </p:cNvPicPr>
          <p:nvPr/>
        </p:nvPicPr>
        <p:blipFill rotWithShape="1">
          <a:blip r:embed="rId3" cstate="email">
            <a:alphaModFix amt="20000"/>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1" y="0"/>
            <a:ext cx="12192000" cy="63478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104ED1C-4B2B-4CD8-9D8B-FBDCB9E499AB}"/>
              </a:ext>
            </a:extLst>
          </p:cNvPr>
          <p:cNvSpPr txBox="1"/>
          <p:nvPr/>
        </p:nvSpPr>
        <p:spPr>
          <a:xfrm>
            <a:off x="5638800" y="2801257"/>
            <a:ext cx="914400" cy="914400"/>
          </a:xfrm>
          <a:prstGeom prst="rect">
            <a:avLst/>
          </a:prstGeom>
          <a:noFill/>
        </p:spPr>
        <p:txBody>
          <a:bodyPr wrap="square" rtlCol="0">
            <a:spAutoFit/>
          </a:bodyPr>
          <a:lstStyle/>
          <a:p>
            <a:endParaRPr lang="en-US"/>
          </a:p>
        </p:txBody>
      </p:sp>
      <p:sp>
        <p:nvSpPr>
          <p:cNvPr id="5" name="TextBox 4">
            <a:extLst>
              <a:ext uri="{FF2B5EF4-FFF2-40B4-BE49-F238E27FC236}">
                <a16:creationId xmlns:a16="http://schemas.microsoft.com/office/drawing/2014/main" id="{0793DF4B-8ECB-40B3-A5BB-3E7AEDC7E561}"/>
              </a:ext>
            </a:extLst>
          </p:cNvPr>
          <p:cNvSpPr txBox="1"/>
          <p:nvPr/>
        </p:nvSpPr>
        <p:spPr>
          <a:xfrm>
            <a:off x="5646057" y="2801257"/>
            <a:ext cx="914400" cy="914400"/>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AC906607-6918-4A9E-B0AB-1B8E3419D2FE}"/>
              </a:ext>
            </a:extLst>
          </p:cNvPr>
          <p:cNvSpPr txBox="1"/>
          <p:nvPr/>
        </p:nvSpPr>
        <p:spPr>
          <a:xfrm>
            <a:off x="171822" y="1670156"/>
            <a:ext cx="4368117" cy="2846933"/>
          </a:xfrm>
          <a:prstGeom prst="rect">
            <a:avLst/>
          </a:prstGeom>
          <a:noFill/>
        </p:spPr>
        <p:txBody>
          <a:bodyPr wrap="square" rtlCol="0">
            <a:spAutoFit/>
          </a:bodyPr>
          <a:lstStyle/>
          <a:p>
            <a:pPr algn="ctr"/>
            <a:r>
              <a:rPr lang="en-US" sz="1900" b="1">
                <a:solidFill>
                  <a:srgbClr val="003F72"/>
                </a:solidFill>
              </a:rPr>
              <a:t>What We Do</a:t>
            </a:r>
          </a:p>
          <a:p>
            <a:pPr algn="ctr"/>
            <a:endParaRPr lang="en-US" sz="800" b="1">
              <a:solidFill>
                <a:srgbClr val="FF0000"/>
              </a:solidFill>
            </a:endParaRPr>
          </a:p>
          <a:p>
            <a:pPr marL="285750" indent="-285750">
              <a:buFont typeface="Arial" panose="020B0604020202020204" pitchFamily="34" charset="0"/>
              <a:buChar char="•"/>
            </a:pPr>
            <a:r>
              <a:rPr lang="en-US" sz="1900">
                <a:solidFill>
                  <a:schemeClr val="accent2">
                    <a:lumMod val="75000"/>
                  </a:schemeClr>
                </a:solidFill>
              </a:rPr>
              <a:t>Patient navigation services</a:t>
            </a:r>
          </a:p>
          <a:p>
            <a:pPr marL="285750" indent="-285750">
              <a:buFont typeface="Arial" panose="020B0604020202020204" pitchFamily="34" charset="0"/>
              <a:buChar char="•"/>
            </a:pPr>
            <a:r>
              <a:rPr lang="en-US" sz="1900">
                <a:solidFill>
                  <a:srgbClr val="003F72"/>
                </a:solidFill>
              </a:rPr>
              <a:t>Tele-Oncology</a:t>
            </a:r>
          </a:p>
          <a:p>
            <a:pPr marL="285750" indent="-285750">
              <a:buFont typeface="Arial" panose="020B0604020202020204" pitchFamily="34" charset="0"/>
              <a:buChar char="•"/>
            </a:pPr>
            <a:r>
              <a:rPr lang="en-US" sz="1900">
                <a:solidFill>
                  <a:srgbClr val="003F72"/>
                </a:solidFill>
              </a:rPr>
              <a:t>E-Consults</a:t>
            </a:r>
          </a:p>
          <a:p>
            <a:pPr marL="285750" indent="-285750">
              <a:buFont typeface="Arial" panose="020B0604020202020204" pitchFamily="34" charset="0"/>
              <a:buChar char="•"/>
            </a:pPr>
            <a:r>
              <a:rPr lang="en-US" sz="1900">
                <a:solidFill>
                  <a:srgbClr val="003F72"/>
                </a:solidFill>
              </a:rPr>
              <a:t>Co-management with local oncologist</a:t>
            </a:r>
          </a:p>
          <a:p>
            <a:pPr marL="285750" indent="-285750">
              <a:buFont typeface="Arial" panose="020B0604020202020204" pitchFamily="34" charset="0"/>
              <a:buChar char="•"/>
            </a:pPr>
            <a:r>
              <a:rPr lang="en-US" sz="1900">
                <a:solidFill>
                  <a:srgbClr val="003F72"/>
                </a:solidFill>
              </a:rPr>
              <a:t>Obtain community records to input in Electronic Health Record</a:t>
            </a:r>
          </a:p>
          <a:p>
            <a:pPr marL="285750" indent="-285750">
              <a:buFont typeface="Arial" panose="020B0604020202020204" pitchFamily="34" charset="0"/>
              <a:buChar char="•"/>
            </a:pPr>
            <a:r>
              <a:rPr lang="en-US" sz="1900">
                <a:solidFill>
                  <a:srgbClr val="003F72"/>
                </a:solidFill>
              </a:rPr>
              <a:t>Quality assessment of treatment</a:t>
            </a:r>
          </a:p>
        </p:txBody>
      </p:sp>
      <p:sp>
        <p:nvSpPr>
          <p:cNvPr id="17" name="Title 4">
            <a:extLst>
              <a:ext uri="{FF2B5EF4-FFF2-40B4-BE49-F238E27FC236}">
                <a16:creationId xmlns:a16="http://schemas.microsoft.com/office/drawing/2014/main" id="{CE1EC87A-7FFA-4EB4-B6E6-C880EADDE666}"/>
              </a:ext>
            </a:extLst>
          </p:cNvPr>
          <p:cNvSpPr txBox="1">
            <a:spLocks/>
          </p:cNvSpPr>
          <p:nvPr/>
        </p:nvSpPr>
        <p:spPr>
          <a:xfrm>
            <a:off x="328562" y="356441"/>
            <a:ext cx="11687276" cy="5099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a:solidFill>
                  <a:srgbClr val="003F72"/>
                </a:solidFill>
              </a:rPr>
              <a:t>Breast &amp; Gynecologic Oncology System of Excellence (BGSOE)</a:t>
            </a:r>
          </a:p>
        </p:txBody>
      </p:sp>
      <p:graphicFrame>
        <p:nvGraphicFramePr>
          <p:cNvPr id="11" name="Diagram 10">
            <a:extLst>
              <a:ext uri="{FF2B5EF4-FFF2-40B4-BE49-F238E27FC236}">
                <a16:creationId xmlns:a16="http://schemas.microsoft.com/office/drawing/2014/main" id="{29C43036-1D28-471F-BF86-A64376687762}"/>
              </a:ext>
            </a:extLst>
          </p:cNvPr>
          <p:cNvGraphicFramePr/>
          <p:nvPr/>
        </p:nvGraphicFramePr>
        <p:xfrm>
          <a:off x="4788850" y="788735"/>
          <a:ext cx="8138149" cy="51167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7457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BB27F3-A333-44C0-8587-8408DB109B74}"/>
              </a:ext>
            </a:extLst>
          </p:cNvPr>
          <p:cNvSpPr txBox="1">
            <a:spLocks/>
          </p:cNvSpPr>
          <p:nvPr/>
        </p:nvSpPr>
        <p:spPr>
          <a:xfrm>
            <a:off x="344953" y="332052"/>
            <a:ext cx="9983791" cy="11918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a:solidFill>
                  <a:srgbClr val="003F72"/>
                </a:solidFill>
                <a:latin typeface="Arial" panose="020B0604020202020204" pitchFamily="34" charset="0"/>
                <a:cs typeface="Arial" panose="020B0604020202020204" pitchFamily="34" charset="0"/>
              </a:rPr>
              <a:t>Agenda </a:t>
            </a:r>
            <a:endParaRPr kumimoji="0" lang="en-US" sz="3600" b="1" i="0" u="none" strike="noStrike" kern="1200" cap="none" spc="0" normalizeH="0" baseline="0" noProof="0">
              <a:ln>
                <a:noFill/>
              </a:ln>
              <a:solidFill>
                <a:srgbClr val="003F72"/>
              </a:solidFill>
              <a:effectLst/>
              <a:uLnTx/>
              <a:uFillTx/>
              <a:latin typeface="Arial" panose="020B0604020202020204" pitchFamily="34" charset="0"/>
              <a:ea typeface="+mj-ea"/>
              <a:cs typeface="Arial" panose="020B0604020202020204" pitchFamily="34" charset="0"/>
            </a:endParaRPr>
          </a:p>
        </p:txBody>
      </p:sp>
      <p:grpSp>
        <p:nvGrpSpPr>
          <p:cNvPr id="7" name="Group 6">
            <a:extLst>
              <a:ext uri="{FF2B5EF4-FFF2-40B4-BE49-F238E27FC236}">
                <a16:creationId xmlns:a16="http://schemas.microsoft.com/office/drawing/2014/main" id="{72ADCA51-12BB-4564-8E5C-A8A2E49516DA}"/>
              </a:ext>
            </a:extLst>
          </p:cNvPr>
          <p:cNvGrpSpPr/>
          <p:nvPr/>
        </p:nvGrpSpPr>
        <p:grpSpPr>
          <a:xfrm>
            <a:off x="499730" y="1183941"/>
            <a:ext cx="5800709" cy="492443"/>
            <a:chOff x="499730" y="1297172"/>
            <a:chExt cx="3817089" cy="492443"/>
          </a:xfrm>
        </p:grpSpPr>
        <p:sp>
          <p:nvSpPr>
            <p:cNvPr id="8" name="TextBox 7">
              <a:extLst>
                <a:ext uri="{FF2B5EF4-FFF2-40B4-BE49-F238E27FC236}">
                  <a16:creationId xmlns:a16="http://schemas.microsoft.com/office/drawing/2014/main" id="{C0196E35-F0DC-46A2-99AE-1984177B3BA4}"/>
                </a:ext>
              </a:extLst>
            </p:cNvPr>
            <p:cNvSpPr txBox="1"/>
            <p:nvPr/>
          </p:nvSpPr>
          <p:spPr>
            <a:xfrm>
              <a:off x="499730" y="1297172"/>
              <a:ext cx="455253" cy="492443"/>
            </a:xfrm>
            <a:prstGeom prst="rect">
              <a:avLst/>
            </a:prstGeom>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3F72"/>
                  </a:solidFill>
                  <a:effectLst/>
                  <a:uLnTx/>
                  <a:uFillTx/>
                  <a:latin typeface="Arial" panose="020B0604020202020204" pitchFamily="34" charset="0"/>
                  <a:ea typeface="+mn-ea"/>
                  <a:cs typeface="Arial" panose="020B0604020202020204" pitchFamily="34" charset="0"/>
                </a:rPr>
                <a:t>01</a:t>
              </a:r>
            </a:p>
          </p:txBody>
        </p:sp>
        <p:sp>
          <p:nvSpPr>
            <p:cNvPr id="9" name="TextBox 8">
              <a:extLst>
                <a:ext uri="{FF2B5EF4-FFF2-40B4-BE49-F238E27FC236}">
                  <a16:creationId xmlns:a16="http://schemas.microsoft.com/office/drawing/2014/main" id="{B4AF6C7E-67FB-431B-87AA-EF2FCC9A97D0}"/>
                </a:ext>
              </a:extLst>
            </p:cNvPr>
            <p:cNvSpPr txBox="1"/>
            <p:nvPr/>
          </p:nvSpPr>
          <p:spPr>
            <a:xfrm>
              <a:off x="1127052" y="1415037"/>
              <a:ext cx="3189767" cy="249812"/>
            </a:xfrm>
            <a:prstGeom prst="rect">
              <a:avLst/>
            </a:prstGeom>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600" b="1">
                  <a:solidFill>
                    <a:srgbClr val="003F72"/>
                  </a:solidFill>
                  <a:latin typeface="Arial" panose="020B0604020202020204" pitchFamily="34" charset="0"/>
                  <a:cs typeface="Arial" panose="020B0604020202020204" pitchFamily="34" charset="0"/>
                </a:rPr>
                <a:t>Introduction – Dr. Michael Kelley</a:t>
              </a:r>
              <a:endParaRPr kumimoji="0" lang="en-US" sz="1600" b="1" i="0" u="none" strike="noStrike" kern="1200" cap="none" spc="0" normalizeH="0" baseline="0" noProof="0">
                <a:ln>
                  <a:noFill/>
                </a:ln>
                <a:solidFill>
                  <a:srgbClr val="003F72"/>
                </a:solidFill>
                <a:effectLst/>
                <a:uLnTx/>
                <a:uFillTx/>
                <a:latin typeface="Arial" panose="020B0604020202020204" pitchFamily="34" charset="0"/>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F3421A3E-276D-4CF5-A9EA-CCA5497E14D0}"/>
              </a:ext>
            </a:extLst>
          </p:cNvPr>
          <p:cNvGrpSpPr/>
          <p:nvPr/>
        </p:nvGrpSpPr>
        <p:grpSpPr>
          <a:xfrm>
            <a:off x="496886" y="1951846"/>
            <a:ext cx="10294651" cy="492443"/>
            <a:chOff x="652130" y="1449572"/>
            <a:chExt cx="3817089" cy="492443"/>
          </a:xfrm>
        </p:grpSpPr>
        <p:sp>
          <p:nvSpPr>
            <p:cNvPr id="11" name="TextBox 10">
              <a:extLst>
                <a:ext uri="{FF2B5EF4-FFF2-40B4-BE49-F238E27FC236}">
                  <a16:creationId xmlns:a16="http://schemas.microsoft.com/office/drawing/2014/main" id="{9B3F0A78-3605-4995-BD31-CA98CA115B22}"/>
                </a:ext>
              </a:extLst>
            </p:cNvPr>
            <p:cNvSpPr txBox="1"/>
            <p:nvPr/>
          </p:nvSpPr>
          <p:spPr>
            <a:xfrm>
              <a:off x="652130" y="1449572"/>
              <a:ext cx="455253" cy="492443"/>
            </a:xfrm>
            <a:prstGeom prst="rect">
              <a:avLst/>
            </a:prstGeom>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3F72"/>
                  </a:solidFill>
                  <a:effectLst/>
                  <a:uLnTx/>
                  <a:uFillTx/>
                  <a:latin typeface="Arial" panose="020B0604020202020204" pitchFamily="34" charset="0"/>
                  <a:ea typeface="+mn-ea"/>
                  <a:cs typeface="Arial" panose="020B0604020202020204" pitchFamily="34" charset="0"/>
                </a:rPr>
                <a:t>02</a:t>
              </a:r>
            </a:p>
          </p:txBody>
        </p:sp>
        <p:sp>
          <p:nvSpPr>
            <p:cNvPr id="12" name="TextBox 11">
              <a:extLst>
                <a:ext uri="{FF2B5EF4-FFF2-40B4-BE49-F238E27FC236}">
                  <a16:creationId xmlns:a16="http://schemas.microsoft.com/office/drawing/2014/main" id="{54D1963B-EEE5-4D0E-860B-899EEA1C4185}"/>
                </a:ext>
              </a:extLst>
            </p:cNvPr>
            <p:cNvSpPr txBox="1"/>
            <p:nvPr/>
          </p:nvSpPr>
          <p:spPr>
            <a:xfrm>
              <a:off x="1005606" y="1578323"/>
              <a:ext cx="3463613" cy="249812"/>
            </a:xfrm>
            <a:prstGeom prst="rect">
              <a:avLst/>
            </a:prstGeom>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600" b="1">
                  <a:solidFill>
                    <a:srgbClr val="003F72"/>
                  </a:solidFill>
                  <a:latin typeface="Arial" panose="020B0604020202020204" pitchFamily="34" charset="0"/>
                  <a:cs typeface="Arial" panose="020B0604020202020204" pitchFamily="34" charset="0"/>
                </a:rPr>
                <a:t>VA’s Cutting-Edge Research on Mutational Signatures in Cancer – Dr. Kara Maxwell</a:t>
              </a:r>
              <a:endParaRPr kumimoji="0" lang="en-US" sz="1200" i="0" u="none" strike="noStrike" kern="1200" cap="none" spc="0" normalizeH="0" baseline="0" noProof="0">
                <a:ln>
                  <a:noFill/>
                </a:ln>
                <a:solidFill>
                  <a:srgbClr val="003F72"/>
                </a:solidFill>
                <a:effectLst/>
                <a:uLnTx/>
                <a:uFillTx/>
                <a:latin typeface="Arial" panose="020B0604020202020204" pitchFamily="34" charset="0"/>
                <a:ea typeface="+mn-ea"/>
                <a:cs typeface="Arial" panose="020B0604020202020204" pitchFamily="34" charset="0"/>
              </a:endParaRPr>
            </a:p>
          </p:txBody>
        </p:sp>
      </p:grpSp>
      <p:grpSp>
        <p:nvGrpSpPr>
          <p:cNvPr id="19" name="Group 18">
            <a:extLst>
              <a:ext uri="{FF2B5EF4-FFF2-40B4-BE49-F238E27FC236}">
                <a16:creationId xmlns:a16="http://schemas.microsoft.com/office/drawing/2014/main" id="{5431BA82-0478-42F8-ABE2-F93E733A959D}"/>
              </a:ext>
            </a:extLst>
          </p:cNvPr>
          <p:cNvGrpSpPr/>
          <p:nvPr/>
        </p:nvGrpSpPr>
        <p:grpSpPr>
          <a:xfrm>
            <a:off x="499728" y="2772248"/>
            <a:ext cx="9341329" cy="641971"/>
            <a:chOff x="652129" y="1457007"/>
            <a:chExt cx="4391247" cy="641971"/>
          </a:xfrm>
        </p:grpSpPr>
        <p:sp>
          <p:nvSpPr>
            <p:cNvPr id="20" name="TextBox 19">
              <a:extLst>
                <a:ext uri="{FF2B5EF4-FFF2-40B4-BE49-F238E27FC236}">
                  <a16:creationId xmlns:a16="http://schemas.microsoft.com/office/drawing/2014/main" id="{3736F461-0307-4E65-A5DF-98955C65D33C}"/>
                </a:ext>
              </a:extLst>
            </p:cNvPr>
            <p:cNvSpPr txBox="1"/>
            <p:nvPr/>
          </p:nvSpPr>
          <p:spPr>
            <a:xfrm>
              <a:off x="652129" y="1457007"/>
              <a:ext cx="455253" cy="492443"/>
            </a:xfrm>
            <a:prstGeom prst="rect">
              <a:avLst/>
            </a:prstGeom>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rgbClr val="003F72"/>
                  </a:solidFill>
                  <a:latin typeface="Arial" panose="020B0604020202020204" pitchFamily="34" charset="0"/>
                  <a:cs typeface="Arial" panose="020B0604020202020204" pitchFamily="34" charset="0"/>
                </a:rPr>
                <a:t>03</a:t>
              </a:r>
              <a:endParaRPr kumimoji="0" lang="en-US" sz="3200" b="1" i="0" u="none" strike="noStrike" kern="1200" cap="none" spc="0" normalizeH="0" baseline="0" noProof="0">
                <a:ln>
                  <a:noFill/>
                </a:ln>
                <a:solidFill>
                  <a:srgbClr val="003F72"/>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654CAACC-DC38-4FB0-8E9C-732B592D7513}"/>
                </a:ext>
              </a:extLst>
            </p:cNvPr>
            <p:cNvSpPr txBox="1"/>
            <p:nvPr/>
          </p:nvSpPr>
          <p:spPr>
            <a:xfrm>
              <a:off x="1098938" y="1578323"/>
              <a:ext cx="3944438" cy="520655"/>
            </a:xfrm>
            <a:prstGeom prst="rect">
              <a:avLst/>
            </a:prstGeom>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F72"/>
                  </a:solidFill>
                  <a:effectLst/>
                  <a:uLnTx/>
                  <a:uFillTx/>
                  <a:latin typeface="Arial" panose="020B0604020202020204" pitchFamily="34" charset="0"/>
                  <a:ea typeface="+mn-ea"/>
                  <a:cs typeface="Arial" panose="020B0604020202020204" pitchFamily="34" charset="0"/>
                </a:rPr>
                <a:t>Innovating for Effective Treatments through VA’s Clinical Care Genetic Service –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F72"/>
                  </a:solidFill>
                  <a:effectLst/>
                  <a:uLnTx/>
                  <a:uFillTx/>
                  <a:latin typeface="Arial" panose="020B0604020202020204" pitchFamily="34" charset="0"/>
                  <a:ea typeface="+mn-ea"/>
                  <a:cs typeface="Arial" panose="020B0604020202020204" pitchFamily="34" charset="0"/>
                </a:rPr>
                <a:t>Dr. Carolyn Menendez </a:t>
              </a:r>
            </a:p>
          </p:txBody>
        </p:sp>
      </p:grpSp>
      <p:grpSp>
        <p:nvGrpSpPr>
          <p:cNvPr id="3" name="Group 2">
            <a:extLst>
              <a:ext uri="{FF2B5EF4-FFF2-40B4-BE49-F238E27FC236}">
                <a16:creationId xmlns:a16="http://schemas.microsoft.com/office/drawing/2014/main" id="{E91FEAF2-D7D4-9621-16CB-0758A89EA09B}"/>
              </a:ext>
            </a:extLst>
          </p:cNvPr>
          <p:cNvGrpSpPr/>
          <p:nvPr/>
        </p:nvGrpSpPr>
        <p:grpSpPr>
          <a:xfrm>
            <a:off x="496886" y="3592650"/>
            <a:ext cx="9831858" cy="641970"/>
            <a:chOff x="652129" y="1457007"/>
            <a:chExt cx="4393093" cy="641970"/>
          </a:xfrm>
        </p:grpSpPr>
        <p:sp>
          <p:nvSpPr>
            <p:cNvPr id="4" name="TextBox 3">
              <a:extLst>
                <a:ext uri="{FF2B5EF4-FFF2-40B4-BE49-F238E27FC236}">
                  <a16:creationId xmlns:a16="http://schemas.microsoft.com/office/drawing/2014/main" id="{37735C27-CAE9-5CAC-3089-1F78A8F8E63E}"/>
                </a:ext>
              </a:extLst>
            </p:cNvPr>
            <p:cNvSpPr txBox="1"/>
            <p:nvPr/>
          </p:nvSpPr>
          <p:spPr>
            <a:xfrm>
              <a:off x="652129" y="1457007"/>
              <a:ext cx="295741" cy="492443"/>
            </a:xfrm>
            <a:prstGeom prst="rect">
              <a:avLst/>
            </a:prstGeom>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rgbClr val="003F72"/>
                  </a:solidFill>
                  <a:latin typeface="Arial" panose="020B0604020202020204" pitchFamily="34" charset="0"/>
                  <a:cs typeface="Arial" panose="020B0604020202020204" pitchFamily="34" charset="0"/>
                </a:rPr>
                <a:t>04</a:t>
              </a:r>
              <a:endParaRPr kumimoji="0" lang="en-US" sz="3200" b="1" i="0" u="none" strike="noStrike" kern="1200" cap="none" spc="0" normalizeH="0" baseline="0" noProof="0">
                <a:ln>
                  <a:noFill/>
                </a:ln>
                <a:solidFill>
                  <a:srgbClr val="003F72"/>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D74F2CC-18AF-FD51-C53D-062CA6A8EE6E}"/>
                </a:ext>
              </a:extLst>
            </p:cNvPr>
            <p:cNvSpPr txBox="1"/>
            <p:nvPr/>
          </p:nvSpPr>
          <p:spPr>
            <a:xfrm>
              <a:off x="1078094" y="1578322"/>
              <a:ext cx="3967128" cy="520655"/>
            </a:xfrm>
            <a:prstGeom prst="rect">
              <a:avLst/>
            </a:prstGeom>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600" b="1">
                  <a:solidFill>
                    <a:srgbClr val="003F72"/>
                  </a:solidFill>
                  <a:latin typeface="Arial" panose="020B0604020202020204" pitchFamily="34" charset="0"/>
                  <a:cs typeface="Arial" panose="020B0604020202020204" pitchFamily="34" charset="0"/>
                </a:rPr>
                <a:t>Equity in Action: Revolutionizing Veteran Cancer Care through National TeleOncology and Close to Me – Dr. Vida Passero</a:t>
              </a:r>
              <a:endParaRPr kumimoji="0" lang="en-US" sz="1200" b="0" i="0" u="none" strike="noStrike" kern="1200" cap="none" spc="0" normalizeH="0" baseline="0" noProof="0">
                <a:ln>
                  <a:noFill/>
                </a:ln>
                <a:solidFill>
                  <a:srgbClr val="003F72"/>
                </a:solidFill>
                <a:effectLst/>
                <a:uLnTx/>
                <a:uFillTx/>
                <a:latin typeface="Arial" panose="020B0604020202020204" pitchFamily="34" charset="0"/>
                <a:ea typeface="+mn-ea"/>
                <a:cs typeface="Arial" panose="020B0604020202020204" pitchFamily="34" charset="0"/>
              </a:endParaRPr>
            </a:p>
          </p:txBody>
        </p:sp>
      </p:grpSp>
      <p:grpSp>
        <p:nvGrpSpPr>
          <p:cNvPr id="2" name="Group 1">
            <a:extLst>
              <a:ext uri="{FF2B5EF4-FFF2-40B4-BE49-F238E27FC236}">
                <a16:creationId xmlns:a16="http://schemas.microsoft.com/office/drawing/2014/main" id="{AD0BBEE1-3827-A231-01A5-A9C9461D1E0B}"/>
              </a:ext>
            </a:extLst>
          </p:cNvPr>
          <p:cNvGrpSpPr/>
          <p:nvPr/>
        </p:nvGrpSpPr>
        <p:grpSpPr>
          <a:xfrm>
            <a:off x="499730" y="4413052"/>
            <a:ext cx="5800709" cy="492443"/>
            <a:chOff x="499730" y="1297172"/>
            <a:chExt cx="3817089" cy="492443"/>
          </a:xfrm>
        </p:grpSpPr>
        <p:sp>
          <p:nvSpPr>
            <p:cNvPr id="13" name="TextBox 12">
              <a:extLst>
                <a:ext uri="{FF2B5EF4-FFF2-40B4-BE49-F238E27FC236}">
                  <a16:creationId xmlns:a16="http://schemas.microsoft.com/office/drawing/2014/main" id="{BA5D7BEF-45D9-829D-D419-014C3F1AEF44}"/>
                </a:ext>
              </a:extLst>
            </p:cNvPr>
            <p:cNvSpPr txBox="1"/>
            <p:nvPr/>
          </p:nvSpPr>
          <p:spPr>
            <a:xfrm>
              <a:off x="499730" y="1297172"/>
              <a:ext cx="299574" cy="492443"/>
            </a:xfrm>
            <a:prstGeom prst="rect">
              <a:avLst/>
            </a:prstGeom>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3F72"/>
                  </a:solidFill>
                  <a:effectLst/>
                  <a:uLnTx/>
                  <a:uFillTx/>
                  <a:latin typeface="Arial" panose="020B0604020202020204" pitchFamily="34" charset="0"/>
                  <a:ea typeface="+mn-ea"/>
                  <a:cs typeface="Arial" panose="020B0604020202020204" pitchFamily="34" charset="0"/>
                </a:rPr>
                <a:t>05</a:t>
              </a:r>
            </a:p>
          </p:txBody>
        </p:sp>
        <p:sp>
          <p:nvSpPr>
            <p:cNvPr id="14" name="TextBox 13">
              <a:extLst>
                <a:ext uri="{FF2B5EF4-FFF2-40B4-BE49-F238E27FC236}">
                  <a16:creationId xmlns:a16="http://schemas.microsoft.com/office/drawing/2014/main" id="{3F309A5C-FB68-4294-1B4C-3702F56D7C5D}"/>
                </a:ext>
              </a:extLst>
            </p:cNvPr>
            <p:cNvSpPr txBox="1"/>
            <p:nvPr/>
          </p:nvSpPr>
          <p:spPr>
            <a:xfrm>
              <a:off x="1127052" y="1415037"/>
              <a:ext cx="3189767" cy="249812"/>
            </a:xfrm>
            <a:prstGeom prst="rect">
              <a:avLst/>
            </a:prstGeom>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600" b="1">
                  <a:solidFill>
                    <a:srgbClr val="003F72"/>
                  </a:solidFill>
                  <a:latin typeface="Arial" panose="020B0604020202020204" pitchFamily="34" charset="0"/>
                  <a:cs typeface="Arial" panose="020B0604020202020204" pitchFamily="34" charset="0"/>
                </a:rPr>
                <a:t>Thank you – Dr. Michael Kelley</a:t>
              </a:r>
              <a:endParaRPr kumimoji="0" lang="en-US" sz="1600" b="1" i="0" u="none" strike="noStrike" kern="1200" cap="none" spc="0" normalizeH="0" baseline="0" noProof="0">
                <a:ln>
                  <a:noFill/>
                </a:ln>
                <a:solidFill>
                  <a:srgbClr val="003F72"/>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550107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52C5C4-EBE4-257B-5026-373BFBCBAE8B}"/>
              </a:ext>
            </a:extLst>
          </p:cNvPr>
          <p:cNvPicPr>
            <a:picLocks noChangeAspect="1"/>
          </p:cNvPicPr>
          <p:nvPr/>
        </p:nvPicPr>
        <p:blipFill>
          <a:blip r:embed="rId3">
            <a:alphaModFix amt="64000"/>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7AA02D70-0A71-7283-B904-5D63F60C2645}"/>
              </a:ext>
            </a:extLst>
          </p:cNvPr>
          <p:cNvSpPr>
            <a:spLocks noGrp="1"/>
          </p:cNvSpPr>
          <p:nvPr>
            <p:ph type="title"/>
          </p:nvPr>
        </p:nvSpPr>
        <p:spPr>
          <a:xfrm>
            <a:off x="248799" y="51912"/>
            <a:ext cx="10517838" cy="1068792"/>
          </a:xfrm>
        </p:spPr>
        <p:txBody>
          <a:bodyPr>
            <a:normAutofit/>
          </a:bodyPr>
          <a:lstStyle/>
          <a:p>
            <a:pPr marL="0" indent="0">
              <a:buNone/>
            </a:pPr>
            <a:r>
              <a:rPr lang="en-US" sz="3600" b="1" i="0" dirty="0">
                <a:solidFill>
                  <a:srgbClr val="003F72"/>
                </a:solidFill>
                <a:effectLst/>
                <a:latin typeface="Arial" panose="020B0604020202020204" pitchFamily="34" charset="0"/>
              </a:rPr>
              <a:t>Clinical Cancer Research Service (CCRS)</a:t>
            </a:r>
            <a:r>
              <a:rPr lang="en-US" sz="2000" b="1" dirty="0">
                <a:solidFill>
                  <a:srgbClr val="002060"/>
                </a:solidFill>
              </a:rPr>
              <a:t>  </a:t>
            </a:r>
            <a:r>
              <a:rPr lang="en-US" sz="2000" dirty="0">
                <a:solidFill>
                  <a:srgbClr val="002060"/>
                </a:solidFill>
              </a:rPr>
              <a:t> </a:t>
            </a:r>
            <a:endParaRPr lang="en-US" sz="3600" dirty="0"/>
          </a:p>
        </p:txBody>
      </p:sp>
      <p:sp>
        <p:nvSpPr>
          <p:cNvPr id="12" name="Content Placeholder 11">
            <a:extLst>
              <a:ext uri="{FF2B5EF4-FFF2-40B4-BE49-F238E27FC236}">
                <a16:creationId xmlns:a16="http://schemas.microsoft.com/office/drawing/2014/main" id="{915AD5EA-992E-860F-EF38-A5B7E05AE9C9}"/>
              </a:ext>
            </a:extLst>
          </p:cNvPr>
          <p:cNvSpPr>
            <a:spLocks noGrp="1"/>
          </p:cNvSpPr>
          <p:nvPr>
            <p:ph idx="1"/>
          </p:nvPr>
        </p:nvSpPr>
        <p:spPr>
          <a:xfrm>
            <a:off x="827471" y="1068792"/>
            <a:ext cx="7542400" cy="2266526"/>
          </a:xfrm>
        </p:spPr>
        <p:txBody>
          <a:bodyPr>
            <a:normAutofit fontScale="92500" lnSpcReduction="20000"/>
          </a:bodyPr>
          <a:lstStyle/>
          <a:p>
            <a:pPr marL="0" indent="0">
              <a:lnSpc>
                <a:spcPct val="100000"/>
              </a:lnSpc>
              <a:buNone/>
            </a:pPr>
            <a:r>
              <a:rPr lang="en-US" sz="1900" b="1" dirty="0">
                <a:solidFill>
                  <a:srgbClr val="002060"/>
                </a:solidFill>
              </a:rPr>
              <a:t>Cancer Clinical Trial Navigation (CTN) Program</a:t>
            </a:r>
          </a:p>
          <a:p>
            <a:pPr marL="285750" indent="-285750">
              <a:lnSpc>
                <a:spcPct val="100000"/>
              </a:lnSpc>
              <a:buFont typeface="Arial" panose="020B0604020202020204" pitchFamily="34" charset="0"/>
              <a:buChar char="•"/>
            </a:pPr>
            <a:r>
              <a:rPr lang="en-US" sz="1700" dirty="0">
                <a:solidFill>
                  <a:srgbClr val="002060"/>
                </a:solidFill>
              </a:rPr>
              <a:t>Support to patients and providers interested in pursuing a clinical trial treatment option. </a:t>
            </a:r>
          </a:p>
          <a:p>
            <a:pPr marL="285750" indent="-285750">
              <a:lnSpc>
                <a:spcPct val="100000"/>
              </a:lnSpc>
              <a:buFont typeface="Arial" panose="020B0604020202020204" pitchFamily="34" charset="0"/>
              <a:buChar char="•"/>
            </a:pPr>
            <a:r>
              <a:rPr lang="en-US" sz="1700" dirty="0">
                <a:solidFill>
                  <a:srgbClr val="002060"/>
                </a:solidFill>
              </a:rPr>
              <a:t>Education to patients, guidance through entire process, facilitating communication between teams, addressing logistical concerns.</a:t>
            </a:r>
          </a:p>
          <a:p>
            <a:pPr marL="285750" indent="-285750">
              <a:lnSpc>
                <a:spcPct val="100000"/>
              </a:lnSpc>
              <a:buFont typeface="Arial" panose="020B0604020202020204" pitchFamily="34" charset="0"/>
              <a:buChar char="•"/>
            </a:pPr>
            <a:r>
              <a:rPr lang="en-US" sz="1700" dirty="0">
                <a:solidFill>
                  <a:srgbClr val="002060"/>
                </a:solidFill>
              </a:rPr>
              <a:t>Trial searches conducted by the nurse navigator are for studies internal to and external to the VHA. </a:t>
            </a:r>
            <a:br>
              <a:rPr lang="en-US" sz="1800" dirty="0">
                <a:solidFill>
                  <a:srgbClr val="002060"/>
                </a:solidFill>
              </a:rPr>
            </a:br>
            <a:endParaRPr lang="en-US" sz="1800" dirty="0">
              <a:solidFill>
                <a:srgbClr val="002060"/>
              </a:solidFill>
            </a:endParaRPr>
          </a:p>
          <a:p>
            <a:endParaRPr lang="en-US" sz="1400" dirty="0">
              <a:solidFill>
                <a:srgbClr val="002060"/>
              </a:solidFill>
            </a:endParaRPr>
          </a:p>
        </p:txBody>
      </p:sp>
      <p:pic>
        <p:nvPicPr>
          <p:cNvPr id="3" name="Picture 2">
            <a:extLst>
              <a:ext uri="{FF2B5EF4-FFF2-40B4-BE49-F238E27FC236}">
                <a16:creationId xmlns:a16="http://schemas.microsoft.com/office/drawing/2014/main" id="{5E6B53FD-520C-3A95-F969-564CE7978630}"/>
              </a:ext>
            </a:extLst>
          </p:cNvPr>
          <p:cNvPicPr>
            <a:picLocks noChangeAspect="1"/>
          </p:cNvPicPr>
          <p:nvPr/>
        </p:nvPicPr>
        <p:blipFill>
          <a:blip r:embed="rId4"/>
          <a:stretch>
            <a:fillRect/>
          </a:stretch>
        </p:blipFill>
        <p:spPr>
          <a:xfrm>
            <a:off x="8560954" y="821077"/>
            <a:ext cx="3164032" cy="3777556"/>
          </a:xfrm>
          <a:prstGeom prst="rect">
            <a:avLst/>
          </a:prstGeom>
        </p:spPr>
      </p:pic>
      <p:pic>
        <p:nvPicPr>
          <p:cNvPr id="6" name="Picture 5">
            <a:extLst>
              <a:ext uri="{FF2B5EF4-FFF2-40B4-BE49-F238E27FC236}">
                <a16:creationId xmlns:a16="http://schemas.microsoft.com/office/drawing/2014/main" id="{9E7C2B76-2449-AFDB-A4E8-4BFF050BAE28}"/>
              </a:ext>
            </a:extLst>
          </p:cNvPr>
          <p:cNvPicPr>
            <a:picLocks noChangeAspect="1"/>
          </p:cNvPicPr>
          <p:nvPr/>
        </p:nvPicPr>
        <p:blipFill>
          <a:blip r:embed="rId5"/>
          <a:stretch>
            <a:fillRect/>
          </a:stretch>
        </p:blipFill>
        <p:spPr>
          <a:xfrm>
            <a:off x="340971" y="3522682"/>
            <a:ext cx="1881263" cy="2394575"/>
          </a:xfrm>
          <a:prstGeom prst="rect">
            <a:avLst/>
          </a:prstGeom>
        </p:spPr>
      </p:pic>
      <p:sp>
        <p:nvSpPr>
          <p:cNvPr id="7" name="TextBox 6">
            <a:extLst>
              <a:ext uri="{FF2B5EF4-FFF2-40B4-BE49-F238E27FC236}">
                <a16:creationId xmlns:a16="http://schemas.microsoft.com/office/drawing/2014/main" id="{B17A9648-5B4C-5AAD-5ED4-522BD842BF41}"/>
              </a:ext>
            </a:extLst>
          </p:cNvPr>
          <p:cNvSpPr txBox="1"/>
          <p:nvPr/>
        </p:nvSpPr>
        <p:spPr>
          <a:xfrm>
            <a:off x="2645565" y="5219821"/>
            <a:ext cx="5724306" cy="1138773"/>
          </a:xfrm>
          <a:prstGeom prst="rect">
            <a:avLst/>
          </a:prstGeom>
          <a:noFill/>
        </p:spPr>
        <p:txBody>
          <a:bodyPr wrap="square" rtlCol="0">
            <a:spAutoFit/>
          </a:bodyPr>
          <a:lstStyle/>
          <a:p>
            <a:r>
              <a:rPr lang="en-US" b="1" dirty="0">
                <a:solidFill>
                  <a:srgbClr val="002060"/>
                </a:solidFill>
                <a:ea typeface="+mn-lt"/>
                <a:cs typeface="Calibri"/>
              </a:rPr>
              <a:t>NCI-VA collaboration for Veteran referrals</a:t>
            </a:r>
            <a:endParaRPr lang="en-US" b="1" dirty="0">
              <a:cs typeface="Arial" panose="020B0604020202020204"/>
            </a:endParaRPr>
          </a:p>
          <a:p>
            <a:pPr marL="285750" indent="-285750">
              <a:buFont typeface="Arial" panose="020B0604020202020204" pitchFamily="34" charset="0"/>
              <a:buChar char="•"/>
            </a:pPr>
            <a:r>
              <a:rPr lang="en-US" sz="1600" dirty="0">
                <a:solidFill>
                  <a:srgbClr val="002060"/>
                </a:solidFill>
              </a:rPr>
              <a:t>Identify trials at NCI clinical center for patients.</a:t>
            </a:r>
          </a:p>
          <a:p>
            <a:pPr marL="285750" indent="-285750">
              <a:buFont typeface="Arial" panose="020B0604020202020204" pitchFamily="34" charset="0"/>
              <a:buChar char="•"/>
            </a:pPr>
            <a:r>
              <a:rPr lang="en-US" sz="1600" dirty="0">
                <a:solidFill>
                  <a:srgbClr val="002060"/>
                </a:solidFill>
              </a:rPr>
              <a:t>Staff can help with obtaining/sending records to NCI.</a:t>
            </a:r>
          </a:p>
          <a:p>
            <a:endParaRPr lang="en-US" dirty="0"/>
          </a:p>
        </p:txBody>
      </p:sp>
      <p:sp>
        <p:nvSpPr>
          <p:cNvPr id="11" name="TextBox 10">
            <a:extLst>
              <a:ext uri="{FF2B5EF4-FFF2-40B4-BE49-F238E27FC236}">
                <a16:creationId xmlns:a16="http://schemas.microsoft.com/office/drawing/2014/main" id="{470FE9A4-B5D7-5D65-EF6D-556FC85B11BC}"/>
              </a:ext>
            </a:extLst>
          </p:cNvPr>
          <p:cNvSpPr txBox="1"/>
          <p:nvPr/>
        </p:nvSpPr>
        <p:spPr>
          <a:xfrm>
            <a:off x="2645565" y="3274690"/>
            <a:ext cx="5999573" cy="1877437"/>
          </a:xfrm>
          <a:prstGeom prst="rect">
            <a:avLst/>
          </a:prstGeom>
          <a:noFill/>
        </p:spPr>
        <p:txBody>
          <a:bodyPr wrap="square" rtlCol="0">
            <a:spAutoFit/>
          </a:bodyPr>
          <a:lstStyle/>
          <a:p>
            <a:r>
              <a:rPr lang="en-US" sz="1800" b="1" dirty="0">
                <a:solidFill>
                  <a:srgbClr val="002060"/>
                </a:solidFill>
              </a:rPr>
              <a:t>Decentralized Clinical Trials (DCT) Program</a:t>
            </a:r>
            <a:endParaRPr lang="en-US" b="1" dirty="0">
              <a:solidFill>
                <a:srgbClr val="002060"/>
              </a:solidFill>
            </a:endParaRPr>
          </a:p>
          <a:p>
            <a:pPr marL="285750" indent="-285750">
              <a:buFont typeface="Arial" panose="020B0604020202020204" pitchFamily="34" charset="0"/>
              <a:buChar char="•"/>
            </a:pPr>
            <a:r>
              <a:rPr lang="en-US" sz="1600" dirty="0">
                <a:solidFill>
                  <a:srgbClr val="002060"/>
                </a:solidFill>
              </a:rPr>
              <a:t>Clinical trials that are conducted with telemedicine.</a:t>
            </a:r>
          </a:p>
          <a:p>
            <a:pPr marL="285750" indent="-285750">
              <a:buFont typeface="Arial" panose="020B0604020202020204" pitchFamily="34" charset="0"/>
              <a:buChar char="•"/>
            </a:pPr>
            <a:r>
              <a:rPr lang="en-US" sz="1600" dirty="0">
                <a:solidFill>
                  <a:srgbClr val="002060"/>
                </a:solidFill>
              </a:rPr>
              <a:t>Remote study activation, monitoring, and data collection.  Research visits may occur via telehealth.</a:t>
            </a:r>
          </a:p>
          <a:p>
            <a:pPr marL="285750" indent="-285750">
              <a:buFont typeface="Arial" panose="020B0604020202020204" pitchFamily="34" charset="0"/>
              <a:buChar char="•"/>
            </a:pPr>
            <a:r>
              <a:rPr lang="en-US" sz="1600" dirty="0">
                <a:solidFill>
                  <a:srgbClr val="002060"/>
                </a:solidFill>
              </a:rPr>
              <a:t>Single IRB approves the studies.  Local VA facility may not need to be engaged in research, depending on the study. </a:t>
            </a:r>
          </a:p>
          <a:p>
            <a:endParaRPr lang="en-US" dirty="0"/>
          </a:p>
        </p:txBody>
      </p:sp>
    </p:spTree>
    <p:extLst>
      <p:ext uri="{BB962C8B-B14F-4D97-AF65-F5344CB8AC3E}">
        <p14:creationId xmlns:p14="http://schemas.microsoft.com/office/powerpoint/2010/main" val="1958711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A423AF0-C54C-A816-9570-4C56DDB78EC4}"/>
              </a:ext>
            </a:extLst>
          </p:cNvPr>
          <p:cNvPicPr>
            <a:picLocks noChangeAspect="1" noChangeArrowheads="1"/>
          </p:cNvPicPr>
          <p:nvPr/>
        </p:nvPicPr>
        <p:blipFill rotWithShape="1">
          <a:blip r:embed="rId3" cstate="email">
            <a:alphaModFix amt="20000"/>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0"/>
            <a:ext cx="12192000" cy="619984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706C62D-B4A8-46F3-98AD-C725EE1191D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D50E8EE-9EC6-4C31-B532-5D9EE84C9DF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Title 1">
            <a:extLst>
              <a:ext uri="{FF2B5EF4-FFF2-40B4-BE49-F238E27FC236}">
                <a16:creationId xmlns:a16="http://schemas.microsoft.com/office/drawing/2014/main" id="{9D20A54E-F28F-47C6-8CC0-3068F34F297E}"/>
              </a:ext>
            </a:extLst>
          </p:cNvPr>
          <p:cNvSpPr txBox="1">
            <a:spLocks/>
          </p:cNvSpPr>
          <p:nvPr/>
        </p:nvSpPr>
        <p:spPr>
          <a:xfrm>
            <a:off x="344953" y="332052"/>
            <a:ext cx="9983791" cy="11918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3F72"/>
                </a:solidFill>
                <a:effectLst/>
                <a:uLnTx/>
                <a:uFillTx/>
                <a:latin typeface="Arial" panose="020B0604020202020204" pitchFamily="34" charset="0"/>
                <a:ea typeface="+mj-ea"/>
                <a:cs typeface="Arial" panose="020B0604020202020204" pitchFamily="34" charset="0"/>
              </a:rPr>
              <a:t>Virtual Tumor Boards (VTB)</a:t>
            </a:r>
          </a:p>
        </p:txBody>
      </p:sp>
      <p:sp>
        <p:nvSpPr>
          <p:cNvPr id="22" name="TextBox 21">
            <a:extLst>
              <a:ext uri="{FF2B5EF4-FFF2-40B4-BE49-F238E27FC236}">
                <a16:creationId xmlns:a16="http://schemas.microsoft.com/office/drawing/2014/main" id="{CC99F7A9-C439-423C-B189-ADBA20C6806F}"/>
              </a:ext>
            </a:extLst>
          </p:cNvPr>
          <p:cNvSpPr txBox="1"/>
          <p:nvPr/>
        </p:nvSpPr>
        <p:spPr>
          <a:xfrm>
            <a:off x="3502406" y="2944848"/>
            <a:ext cx="7513906" cy="3257302"/>
          </a:xfrm>
          <a:prstGeom prst="rect">
            <a:avLst/>
          </a:prstGeom>
          <a:noFill/>
        </p:spPr>
        <p:txBody>
          <a:bodyPr wrap="square" lIns="91440" tIns="45720" rIns="91440" bIns="45720" rtlCol="0" anchor="t">
            <a:spAutoFit/>
          </a:bodyPr>
          <a:lstStyle/>
          <a:p>
            <a:pPr marL="228591" marR="0" lvl="0" indent="0" algn="l" defTabSz="914400" rtl="0" eaLnBrk="1" fontAlgn="auto" latinLnBrk="0" hangingPunct="1">
              <a:lnSpc>
                <a:spcPct val="100000"/>
              </a:lnSpc>
              <a:spcBef>
                <a:spcPts val="1000"/>
              </a:spcBef>
              <a:spcAft>
                <a:spcPts val="0"/>
              </a:spcAft>
              <a:buClrTx/>
              <a:buSzTx/>
              <a:buFontTx/>
              <a:buNone/>
              <a:tabLst/>
              <a:defRPr/>
            </a:pPr>
            <a:r>
              <a:rPr kumimoji="0" lang="en-US" sz="3200" b="1"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VTBs are available in five oncology specialties</a:t>
            </a:r>
          </a:p>
          <a:p>
            <a:pPr marL="971541" marR="0" lvl="1"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Hematologic  </a:t>
            </a:r>
          </a:p>
          <a:p>
            <a:pPr marL="971541" marR="0" lvl="1"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Breast/Gynecologic</a:t>
            </a:r>
          </a:p>
          <a:p>
            <a:pPr marL="971541" marR="0" lvl="1"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Central Nervous System</a:t>
            </a:r>
          </a:p>
          <a:p>
            <a:pPr marL="971541" marR="0" lvl="1"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Thoracic  </a:t>
            </a:r>
          </a:p>
          <a:p>
            <a:pPr marL="971541" marR="0" lvl="1"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Cutaneous  </a:t>
            </a:r>
          </a:p>
        </p:txBody>
      </p:sp>
      <p:grpSp>
        <p:nvGrpSpPr>
          <p:cNvPr id="3" name="Group 2">
            <a:extLst>
              <a:ext uri="{FF2B5EF4-FFF2-40B4-BE49-F238E27FC236}">
                <a16:creationId xmlns:a16="http://schemas.microsoft.com/office/drawing/2014/main" id="{2DD27285-8001-1AD9-B3D9-734A934F89F4}"/>
              </a:ext>
            </a:extLst>
          </p:cNvPr>
          <p:cNvGrpSpPr/>
          <p:nvPr/>
        </p:nvGrpSpPr>
        <p:grpSpPr>
          <a:xfrm>
            <a:off x="1017638" y="1126079"/>
            <a:ext cx="5078362" cy="1177993"/>
            <a:chOff x="6851589" y="1613119"/>
            <a:chExt cx="4846320" cy="796794"/>
          </a:xfrm>
        </p:grpSpPr>
        <p:sp>
          <p:nvSpPr>
            <p:cNvPr id="4" name="Rectangle 3">
              <a:extLst>
                <a:ext uri="{FF2B5EF4-FFF2-40B4-BE49-F238E27FC236}">
                  <a16:creationId xmlns:a16="http://schemas.microsoft.com/office/drawing/2014/main" id="{AE166534-1BCE-761B-4C42-7E9EE8FEE3E6}"/>
                </a:ext>
              </a:extLst>
            </p:cNvPr>
            <p:cNvSpPr/>
            <p:nvPr/>
          </p:nvSpPr>
          <p:spPr>
            <a:xfrm>
              <a:off x="6851589" y="1613119"/>
              <a:ext cx="4846320" cy="796794"/>
            </a:xfrm>
            <a:prstGeom prst="rect">
              <a:avLst/>
            </a:prstGeom>
            <a:noFill/>
            <a:ln w="19050">
              <a:solidFill>
                <a:srgbClr val="F795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26BA30F5-1D4E-5A65-9F1C-BFEC9D7D0FA9}"/>
                </a:ext>
              </a:extLst>
            </p:cNvPr>
            <p:cNvSpPr txBox="1"/>
            <p:nvPr/>
          </p:nvSpPr>
          <p:spPr>
            <a:xfrm>
              <a:off x="7009637" y="1695450"/>
              <a:ext cx="4439010" cy="582904"/>
            </a:xfrm>
            <a:prstGeom prst="rect">
              <a:avLst/>
            </a:prstGeom>
            <a:solidFill>
              <a:schemeClr val="bg1"/>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Since March 2022, </a:t>
              </a:r>
              <a:r>
                <a:rPr lang="en-US" sz="2800" b="1" dirty="0">
                  <a:solidFill>
                    <a:srgbClr val="003F72"/>
                  </a:solidFill>
                  <a:latin typeface="Arial" panose="020B0604020202020204" pitchFamily="34" charset="0"/>
                  <a:cs typeface="Arial" panose="020B0604020202020204" pitchFamily="34" charset="0"/>
                </a:rPr>
                <a:t>&gt;100</a:t>
              </a:r>
              <a:r>
                <a:rPr kumimoji="0" lang="en-US" sz="2800" b="1"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 VTBS have been conducted</a:t>
              </a:r>
              <a:endParaRPr kumimoji="0" lang="en-US" sz="2400" b="1"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endParaRPr>
            </a:p>
          </p:txBody>
        </p:sp>
      </p:grpSp>
      <p:grpSp>
        <p:nvGrpSpPr>
          <p:cNvPr id="7" name="Group 6">
            <a:extLst>
              <a:ext uri="{FF2B5EF4-FFF2-40B4-BE49-F238E27FC236}">
                <a16:creationId xmlns:a16="http://schemas.microsoft.com/office/drawing/2014/main" id="{C0FF3F70-9C7F-CDB6-E40F-EBA293D78FE4}"/>
              </a:ext>
            </a:extLst>
          </p:cNvPr>
          <p:cNvGrpSpPr/>
          <p:nvPr/>
        </p:nvGrpSpPr>
        <p:grpSpPr>
          <a:xfrm>
            <a:off x="6286500" y="865173"/>
            <a:ext cx="5560547" cy="1657163"/>
            <a:chOff x="6851589" y="1685625"/>
            <a:chExt cx="4439301" cy="796794"/>
          </a:xfrm>
        </p:grpSpPr>
        <p:sp>
          <p:nvSpPr>
            <p:cNvPr id="8" name="Rectangle 7">
              <a:extLst>
                <a:ext uri="{FF2B5EF4-FFF2-40B4-BE49-F238E27FC236}">
                  <a16:creationId xmlns:a16="http://schemas.microsoft.com/office/drawing/2014/main" id="{00B2D77C-89EF-DD10-F6E6-A4C78F376FA4}"/>
                </a:ext>
              </a:extLst>
            </p:cNvPr>
            <p:cNvSpPr/>
            <p:nvPr/>
          </p:nvSpPr>
          <p:spPr>
            <a:xfrm>
              <a:off x="6851589" y="1685625"/>
              <a:ext cx="4439301" cy="796794"/>
            </a:xfrm>
            <a:prstGeom prst="rect">
              <a:avLst/>
            </a:prstGeom>
            <a:noFill/>
            <a:ln w="19050">
              <a:solidFill>
                <a:srgbClr val="F795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94981B68-D34F-A131-07C4-DB9045DEAF74}"/>
                </a:ext>
              </a:extLst>
            </p:cNvPr>
            <p:cNvSpPr txBox="1"/>
            <p:nvPr/>
          </p:nvSpPr>
          <p:spPr>
            <a:xfrm>
              <a:off x="7043155" y="1755939"/>
              <a:ext cx="3853948" cy="621535"/>
            </a:xfrm>
            <a:prstGeom prst="rect">
              <a:avLst/>
            </a:prstGeom>
            <a:solidFill>
              <a:schemeClr val="bg1"/>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 </a:t>
              </a:r>
              <a:r>
                <a:rPr lang="en-US" sz="2800" b="1" dirty="0">
                  <a:solidFill>
                    <a:srgbClr val="003F72"/>
                  </a:solidFill>
                  <a:latin typeface="Arial" panose="020B0604020202020204" pitchFamily="34" charset="0"/>
                  <a:cs typeface="Arial" panose="020B0604020202020204" pitchFamily="34" charset="0"/>
                </a:rPr>
                <a:t>&gt;230</a:t>
              </a:r>
              <a:r>
                <a:rPr kumimoji="0" lang="en-US" sz="2800" b="1"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 individual patient </a:t>
              </a:r>
              <a:r>
                <a:rPr kumimoji="0" lang="en-US" sz="2800" b="0"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cases from </a:t>
              </a:r>
              <a:r>
                <a:rPr lang="en-US" sz="2800" b="1" dirty="0">
                  <a:solidFill>
                    <a:srgbClr val="003F72"/>
                  </a:solidFill>
                  <a:latin typeface="Arial" panose="020B0604020202020204" pitchFamily="34" charset="0"/>
                  <a:cs typeface="Arial" panose="020B0604020202020204" pitchFamily="34" charset="0"/>
                </a:rPr>
                <a:t>50</a:t>
              </a:r>
              <a:r>
                <a:rPr kumimoji="0" lang="en-US" sz="2800" b="1"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 VA locations </a:t>
              </a:r>
              <a:r>
                <a:rPr kumimoji="0" lang="en-US" sz="2800" b="0" i="0" u="none" strike="noStrike" kern="1200" cap="none" spc="0" normalizeH="0" baseline="0" noProof="0" dirty="0">
                  <a:ln>
                    <a:noFill/>
                  </a:ln>
                  <a:solidFill>
                    <a:srgbClr val="003F72"/>
                  </a:solidFill>
                  <a:effectLst/>
                  <a:uLnTx/>
                  <a:uFillTx/>
                  <a:latin typeface="Arial" panose="020B0604020202020204" pitchFamily="34" charset="0"/>
                  <a:ea typeface="+mn-ea"/>
                  <a:cs typeface="Arial" panose="020B0604020202020204" pitchFamily="34" charset="0"/>
                </a:rPr>
                <a:t>have been discussed</a:t>
              </a:r>
            </a:p>
          </p:txBody>
        </p:sp>
      </p:grpSp>
      <p:sp>
        <p:nvSpPr>
          <p:cNvPr id="10" name="Oval 9">
            <a:extLst>
              <a:ext uri="{FF2B5EF4-FFF2-40B4-BE49-F238E27FC236}">
                <a16:creationId xmlns:a16="http://schemas.microsoft.com/office/drawing/2014/main" id="{89D0C713-49E2-82E8-AC54-3AEA5E267FDA}"/>
              </a:ext>
            </a:extLst>
          </p:cNvPr>
          <p:cNvSpPr/>
          <p:nvPr/>
        </p:nvSpPr>
        <p:spPr>
          <a:xfrm rot="10800000">
            <a:off x="1907240" y="3476944"/>
            <a:ext cx="1595165" cy="1550023"/>
          </a:xfrm>
          <a:prstGeom prst="ellipse">
            <a:avLst/>
          </a:prstGeom>
          <a:solidFill>
            <a:srgbClr val="E1EB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Graphic 10" descr="Search Inventory with solid fill">
            <a:extLst>
              <a:ext uri="{FF2B5EF4-FFF2-40B4-BE49-F238E27FC236}">
                <a16:creationId xmlns:a16="http://schemas.microsoft.com/office/drawing/2014/main" id="{17BC2FCE-E9EE-B44E-7331-89B3B3EB71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82613" y="3629746"/>
            <a:ext cx="1244418" cy="1244418"/>
          </a:xfrm>
          <a:prstGeom prst="rect">
            <a:avLst/>
          </a:prstGeom>
        </p:spPr>
      </p:pic>
    </p:spTree>
    <p:extLst>
      <p:ext uri="{BB962C8B-B14F-4D97-AF65-F5344CB8AC3E}">
        <p14:creationId xmlns:p14="http://schemas.microsoft.com/office/powerpoint/2010/main" val="1779104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6">
            <a:extLst>
              <a:ext uri="{FF2B5EF4-FFF2-40B4-BE49-F238E27FC236}">
                <a16:creationId xmlns:a16="http://schemas.microsoft.com/office/drawing/2014/main" id="{8747AB43-EAB8-4939-8E2C-F0F2959A86E8}"/>
              </a:ext>
            </a:extLst>
          </p:cNvPr>
          <p:cNvPicPr>
            <a:picLocks noChangeAspect="1" noChangeArrowheads="1"/>
          </p:cNvPicPr>
          <p:nvPr/>
        </p:nvPicPr>
        <p:blipFill rotWithShape="1">
          <a:blip r:embed="rId3" cstate="email">
            <a:alphaModFix amt="20000"/>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4033"/>
            <a:ext cx="12192000" cy="61953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ABA7C9E-A405-4B46-81F9-B1D33D1B5B1A}"/>
              </a:ext>
            </a:extLst>
          </p:cNvPr>
          <p:cNvSpPr txBox="1"/>
          <p:nvPr/>
        </p:nvSpPr>
        <p:spPr>
          <a:xfrm>
            <a:off x="309930" y="375394"/>
            <a:ext cx="11025236" cy="812530"/>
          </a:xfrm>
          <a:prstGeom prst="rect">
            <a:avLst/>
          </a:prstGeom>
          <a:noFill/>
        </p:spPr>
        <p:txBody>
          <a:bodyPr wrap="square">
            <a:spAutoFit/>
          </a:bodyPr>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a:ln>
                  <a:noFill/>
                </a:ln>
                <a:solidFill>
                  <a:srgbClr val="003F72"/>
                </a:solidFill>
                <a:effectLst/>
                <a:uLnTx/>
                <a:uFillTx/>
                <a:latin typeface="Arial" panose="020B0604020202020204"/>
                <a:ea typeface="+mn-ea"/>
                <a:cs typeface="Calibri"/>
              </a:rPr>
              <a:t>Close to Me</a:t>
            </a:r>
            <a:r>
              <a:rPr kumimoji="0" lang="en-US" sz="3600" b="1" i="0" u="none" strike="noStrike" kern="1200" cap="none" spc="0" normalizeH="0" baseline="0" noProof="0">
                <a:ln>
                  <a:noFill/>
                </a:ln>
                <a:solidFill>
                  <a:srgbClr val="003F72"/>
                </a:solidFill>
                <a:effectLst/>
                <a:uLnTx/>
                <a:uFillTx/>
                <a:latin typeface="Arial" panose="020B0604020202020204"/>
                <a:ea typeface="+mn-ea"/>
                <a:cs typeface="Calibri"/>
              </a:rPr>
              <a:t>; Infusion Care Delivery Service</a:t>
            </a: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a:ln>
                  <a:noFill/>
                </a:ln>
                <a:solidFill>
                  <a:srgbClr val="003F72"/>
                </a:solidFill>
                <a:effectLst/>
                <a:uLnTx/>
                <a:uFillTx/>
                <a:latin typeface="Arial" panose="020B0604020202020204"/>
                <a:ea typeface="+mn-ea"/>
                <a:cs typeface="Calibri"/>
              </a:rPr>
              <a:t>INNOVATION: BRINGING ANTI-CANCER THERAPY SERVICES CLOSER TO VETERANS </a:t>
            </a:r>
            <a:endParaRPr kumimoji="0" lang="en-US" sz="1600" b="1" i="1" u="none" strike="noStrike" kern="1200" cap="none" spc="0" normalizeH="0" baseline="0" noProof="0">
              <a:ln>
                <a:noFill/>
              </a:ln>
              <a:solidFill>
                <a:srgbClr val="003F72"/>
              </a:solidFill>
              <a:effectLst/>
              <a:uLnTx/>
              <a:uFillTx/>
              <a:latin typeface="Arial" panose="020B0604020202020204"/>
              <a:ea typeface="+mn-ea"/>
              <a:cs typeface="Calibri"/>
            </a:endParaRPr>
          </a:p>
        </p:txBody>
      </p:sp>
      <p:sp>
        <p:nvSpPr>
          <p:cNvPr id="37" name="Rectangle 36">
            <a:extLst>
              <a:ext uri="{FF2B5EF4-FFF2-40B4-BE49-F238E27FC236}">
                <a16:creationId xmlns:a16="http://schemas.microsoft.com/office/drawing/2014/main" id="{F7534E8B-9787-7AF5-88AE-27CC008F1CD5}"/>
              </a:ext>
            </a:extLst>
          </p:cNvPr>
          <p:cNvSpPr/>
          <p:nvPr/>
        </p:nvSpPr>
        <p:spPr>
          <a:xfrm>
            <a:off x="6506752" y="1877561"/>
            <a:ext cx="4768107" cy="3584346"/>
          </a:xfrm>
          <a:prstGeom prst="rect">
            <a:avLst/>
          </a:prstGeom>
          <a:solidFill>
            <a:srgbClr val="E1EB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Rectangle: Rounded Corners 26">
            <a:extLst>
              <a:ext uri="{FF2B5EF4-FFF2-40B4-BE49-F238E27FC236}">
                <a16:creationId xmlns:a16="http://schemas.microsoft.com/office/drawing/2014/main" id="{3C4D1FF7-E799-4B4D-93EE-439922E61C17}"/>
              </a:ext>
            </a:extLst>
          </p:cNvPr>
          <p:cNvSpPr/>
          <p:nvPr/>
        </p:nvSpPr>
        <p:spPr>
          <a:xfrm>
            <a:off x="6469044" y="1627915"/>
            <a:ext cx="4866122" cy="367702"/>
          </a:xfrm>
          <a:prstGeom prst="round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The Solution</a:t>
            </a:r>
          </a:p>
        </p:txBody>
      </p:sp>
      <p:sp>
        <p:nvSpPr>
          <p:cNvPr id="12" name="TextBox 11">
            <a:extLst>
              <a:ext uri="{FF2B5EF4-FFF2-40B4-BE49-F238E27FC236}">
                <a16:creationId xmlns:a16="http://schemas.microsoft.com/office/drawing/2014/main" id="{321C7482-1171-F484-7B23-B79E3376B94C}"/>
              </a:ext>
            </a:extLst>
          </p:cNvPr>
          <p:cNvSpPr txBox="1"/>
          <p:nvPr/>
        </p:nvSpPr>
        <p:spPr>
          <a:xfrm>
            <a:off x="7402662" y="2594310"/>
            <a:ext cx="399841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3F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F72"/>
                </a:solidFill>
                <a:effectLst/>
                <a:uLnTx/>
                <a:uFillTx/>
                <a:latin typeface="Arial" panose="020B0604020202020204"/>
                <a:ea typeface="+mn-ea"/>
                <a:cs typeface="+mn-cs"/>
              </a:rPr>
              <a:t>Reducing travel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3F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F72"/>
                </a:solidFill>
                <a:effectLst/>
                <a:uLnTx/>
                <a:uFillTx/>
                <a:latin typeface="Arial" panose="020B0604020202020204"/>
                <a:ea typeface="+mn-ea"/>
                <a:cs typeface="+mn-cs"/>
              </a:rPr>
              <a:t>Improving VA care continuity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3F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F72"/>
                </a:solidFill>
                <a:effectLst/>
                <a:uLnTx/>
                <a:uFillTx/>
                <a:latin typeface="Arial" panose="020B0604020202020204"/>
                <a:ea typeface="+mn-ea"/>
                <a:cs typeface="+mn-cs"/>
              </a:rPr>
              <a:t>Providing Veteran-centric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3F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F72"/>
                </a:solidFill>
                <a:effectLst/>
                <a:uLnTx/>
                <a:uFillTx/>
                <a:latin typeface="Arial" panose="020B0604020202020204"/>
                <a:ea typeface="+mn-ea"/>
                <a:cs typeface="+mn-cs"/>
              </a:rPr>
              <a:t>Encouraging high-level treatment adherence</a:t>
            </a:r>
          </a:p>
        </p:txBody>
      </p:sp>
      <p:grpSp>
        <p:nvGrpSpPr>
          <p:cNvPr id="36" name="Group 35">
            <a:extLst>
              <a:ext uri="{FF2B5EF4-FFF2-40B4-BE49-F238E27FC236}">
                <a16:creationId xmlns:a16="http://schemas.microsoft.com/office/drawing/2014/main" id="{84587C6F-5647-D75C-4B41-A7A7DD2FBABA}"/>
              </a:ext>
            </a:extLst>
          </p:cNvPr>
          <p:cNvGrpSpPr/>
          <p:nvPr/>
        </p:nvGrpSpPr>
        <p:grpSpPr>
          <a:xfrm>
            <a:off x="686906" y="1627915"/>
            <a:ext cx="4920792" cy="3850290"/>
            <a:chOff x="612742" y="1888079"/>
            <a:chExt cx="4920792" cy="3850290"/>
          </a:xfrm>
        </p:grpSpPr>
        <p:sp>
          <p:nvSpPr>
            <p:cNvPr id="35" name="Rectangle 34">
              <a:extLst>
                <a:ext uri="{FF2B5EF4-FFF2-40B4-BE49-F238E27FC236}">
                  <a16:creationId xmlns:a16="http://schemas.microsoft.com/office/drawing/2014/main" id="{6EC8F4C9-0942-739B-1E58-A3F2A789BC0A}"/>
                </a:ext>
              </a:extLst>
            </p:cNvPr>
            <p:cNvSpPr/>
            <p:nvPr/>
          </p:nvSpPr>
          <p:spPr>
            <a:xfrm>
              <a:off x="658568" y="2185531"/>
              <a:ext cx="4799910" cy="3536540"/>
            </a:xfrm>
            <a:prstGeom prst="rect">
              <a:avLst/>
            </a:prstGeom>
            <a:solidFill>
              <a:srgbClr val="E1EB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tangle: Rounded Corners 25">
              <a:extLst>
                <a:ext uri="{FF2B5EF4-FFF2-40B4-BE49-F238E27FC236}">
                  <a16:creationId xmlns:a16="http://schemas.microsoft.com/office/drawing/2014/main" id="{2F4969DD-4A98-4965-AE5A-63A8594900D9}"/>
                </a:ext>
              </a:extLst>
            </p:cNvPr>
            <p:cNvSpPr/>
            <p:nvPr/>
          </p:nvSpPr>
          <p:spPr>
            <a:xfrm>
              <a:off x="612742" y="1888079"/>
              <a:ext cx="4920792" cy="367702"/>
            </a:xfrm>
            <a:prstGeom prst="round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The Problem </a:t>
              </a:r>
            </a:p>
          </p:txBody>
        </p:sp>
        <p:sp>
          <p:nvSpPr>
            <p:cNvPr id="2" name="TextBox 1">
              <a:extLst>
                <a:ext uri="{FF2B5EF4-FFF2-40B4-BE49-F238E27FC236}">
                  <a16:creationId xmlns:a16="http://schemas.microsoft.com/office/drawing/2014/main" id="{5DF7B4E2-2521-B03E-E2B4-0E0F687154F3}"/>
                </a:ext>
              </a:extLst>
            </p:cNvPr>
            <p:cNvSpPr txBox="1"/>
            <p:nvPr/>
          </p:nvSpPr>
          <p:spPr>
            <a:xfrm>
              <a:off x="1421684" y="2783714"/>
              <a:ext cx="4074501"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3F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F72"/>
                  </a:solidFill>
                  <a:effectLst/>
                  <a:uLnTx/>
                  <a:uFillTx/>
                  <a:latin typeface="Arial" panose="020B0604020202020204"/>
                  <a:ea typeface="+mn-ea"/>
                  <a:cs typeface="+mn-cs"/>
                </a:rPr>
                <a:t>Travel long distances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3F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F72"/>
                  </a:solidFill>
                  <a:effectLst/>
                  <a:uLnTx/>
                  <a:uFillTx/>
                  <a:latin typeface="Arial" panose="020B0604020202020204"/>
                  <a:ea typeface="+mn-ea"/>
                  <a:cs typeface="+mn-cs"/>
                </a:rPr>
                <a:t>Experience long wait times on day of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3F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F72"/>
                  </a:solidFill>
                  <a:effectLst/>
                  <a:uLnTx/>
                  <a:uFillTx/>
                  <a:latin typeface="Arial" panose="020B0604020202020204"/>
                  <a:ea typeface="+mn-ea"/>
                  <a:cs typeface="+mn-cs"/>
                </a:rPr>
                <a:t>Assume cost of gas, tolls, lost wages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3F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F72"/>
                  </a:solidFill>
                  <a:effectLst/>
                  <a:uLnTx/>
                  <a:uFillTx/>
                  <a:latin typeface="Arial" panose="020B0604020202020204"/>
                  <a:ea typeface="+mn-ea"/>
                  <a:cs typeface="+mn-cs"/>
                </a:rPr>
                <a:t>Seek care outside of 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3F72"/>
                </a:solidFill>
                <a:effectLst/>
                <a:uLnTx/>
                <a:uFillTx/>
                <a:latin typeface="Arial" panose="020B0604020202020204"/>
                <a:ea typeface="+mn-ea"/>
                <a:cs typeface="+mn-cs"/>
              </a:endParaRPr>
            </a:p>
          </p:txBody>
        </p:sp>
      </p:grpSp>
      <p:pic>
        <p:nvPicPr>
          <p:cNvPr id="4" name="Graphic 3" descr="Route (Two Pins With A Path) with solid fill">
            <a:extLst>
              <a:ext uri="{FF2B5EF4-FFF2-40B4-BE49-F238E27FC236}">
                <a16:creationId xmlns:a16="http://schemas.microsoft.com/office/drawing/2014/main" id="{73EB37AE-5DAF-BC52-E4B3-4E85BBB36E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870" y="2671865"/>
            <a:ext cx="523470" cy="523470"/>
          </a:xfrm>
          <a:prstGeom prst="rect">
            <a:avLst/>
          </a:prstGeom>
        </p:spPr>
      </p:pic>
      <p:pic>
        <p:nvPicPr>
          <p:cNvPr id="8" name="Graphic 7" descr="Clock with solid fill">
            <a:extLst>
              <a:ext uri="{FF2B5EF4-FFF2-40B4-BE49-F238E27FC236}">
                <a16:creationId xmlns:a16="http://schemas.microsoft.com/office/drawing/2014/main" id="{DB3A8131-2470-F93F-4C66-E238F8E247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4870" y="3343781"/>
            <a:ext cx="523470" cy="523470"/>
          </a:xfrm>
          <a:prstGeom prst="rect">
            <a:avLst/>
          </a:prstGeom>
        </p:spPr>
      </p:pic>
      <p:pic>
        <p:nvPicPr>
          <p:cNvPr id="13" name="Graphic 12" descr="Money with solid fill">
            <a:extLst>
              <a:ext uri="{FF2B5EF4-FFF2-40B4-BE49-F238E27FC236}">
                <a16:creationId xmlns:a16="http://schemas.microsoft.com/office/drawing/2014/main" id="{E29D6791-FFA1-84A1-87BB-DD4448D239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4870" y="4015697"/>
            <a:ext cx="531796" cy="531796"/>
          </a:xfrm>
          <a:prstGeom prst="rect">
            <a:avLst/>
          </a:prstGeom>
        </p:spPr>
      </p:pic>
      <p:pic>
        <p:nvPicPr>
          <p:cNvPr id="15" name="Graphic 14" descr="Needle with solid fill">
            <a:extLst>
              <a:ext uri="{FF2B5EF4-FFF2-40B4-BE49-F238E27FC236}">
                <a16:creationId xmlns:a16="http://schemas.microsoft.com/office/drawing/2014/main" id="{A6EF81F8-B367-A4B7-6814-FCF2E1CFB26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04681" y="4507235"/>
            <a:ext cx="579922" cy="579922"/>
          </a:xfrm>
          <a:prstGeom prst="rect">
            <a:avLst/>
          </a:prstGeom>
        </p:spPr>
      </p:pic>
      <p:pic>
        <p:nvPicPr>
          <p:cNvPr id="18" name="Graphic 17" descr="Car with solid fill">
            <a:extLst>
              <a:ext uri="{FF2B5EF4-FFF2-40B4-BE49-F238E27FC236}">
                <a16:creationId xmlns:a16="http://schemas.microsoft.com/office/drawing/2014/main" id="{89179FF6-5A10-D836-BA5C-F664A8613A5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04681" y="2671668"/>
            <a:ext cx="608798" cy="608798"/>
          </a:xfrm>
          <a:prstGeom prst="rect">
            <a:avLst/>
          </a:prstGeom>
        </p:spPr>
      </p:pic>
      <p:pic>
        <p:nvPicPr>
          <p:cNvPr id="20" name="Graphic 19" descr="Arrow circle with solid fill">
            <a:extLst>
              <a:ext uri="{FF2B5EF4-FFF2-40B4-BE49-F238E27FC236}">
                <a16:creationId xmlns:a16="http://schemas.microsoft.com/office/drawing/2014/main" id="{AC6ADECA-0C87-9767-92A8-1C4361E045B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90243" y="3220093"/>
            <a:ext cx="637674" cy="637674"/>
          </a:xfrm>
          <a:prstGeom prst="rect">
            <a:avLst/>
          </a:prstGeom>
        </p:spPr>
      </p:pic>
      <p:pic>
        <p:nvPicPr>
          <p:cNvPr id="22" name="Graphic 21" descr="Care with solid fill">
            <a:extLst>
              <a:ext uri="{FF2B5EF4-FFF2-40B4-BE49-F238E27FC236}">
                <a16:creationId xmlns:a16="http://schemas.microsoft.com/office/drawing/2014/main" id="{6673EA60-245E-8F09-B7F5-9CA0C1625ED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04681" y="3857767"/>
            <a:ext cx="570708" cy="570708"/>
          </a:xfrm>
          <a:prstGeom prst="rect">
            <a:avLst/>
          </a:prstGeom>
        </p:spPr>
      </p:pic>
      <p:sp>
        <p:nvSpPr>
          <p:cNvPr id="5" name="TextBox 4">
            <a:extLst>
              <a:ext uri="{FF2B5EF4-FFF2-40B4-BE49-F238E27FC236}">
                <a16:creationId xmlns:a16="http://schemas.microsoft.com/office/drawing/2014/main" id="{009165B1-C1CE-E523-883B-367865053996}"/>
              </a:ext>
            </a:extLst>
          </p:cNvPr>
          <p:cNvSpPr txBox="1"/>
          <p:nvPr/>
        </p:nvSpPr>
        <p:spPr>
          <a:xfrm>
            <a:off x="677871" y="1978010"/>
            <a:ext cx="507843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F72"/>
                </a:solidFill>
                <a:effectLst/>
                <a:uLnTx/>
                <a:uFillTx/>
                <a:latin typeface="Arial" panose="020B0604020202020204"/>
                <a:ea typeface="+mn-ea"/>
                <a:cs typeface="+mn-cs"/>
              </a:rPr>
              <a:t>Infusion and injection treatments are typically offered solely at VAMCs, which leads Veterans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8155968C-0561-B951-0875-DB2960F2C631}"/>
              </a:ext>
            </a:extLst>
          </p:cNvPr>
          <p:cNvSpPr txBox="1"/>
          <p:nvPr/>
        </p:nvSpPr>
        <p:spPr>
          <a:xfrm>
            <a:off x="6506752" y="1978775"/>
            <a:ext cx="492079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F72"/>
                </a:solidFill>
                <a:effectLst/>
                <a:uLnTx/>
                <a:uFillTx/>
                <a:latin typeface="Arial" panose="020B0604020202020204"/>
                <a:ea typeface="+mn-ea"/>
                <a:cs typeface="+mn-cs"/>
              </a:rPr>
              <a:t>Providing anti-cancer therapy services at CBOCs/ patient homes, increasing access to care, and…</a:t>
            </a:r>
          </a:p>
        </p:txBody>
      </p:sp>
      <p:pic>
        <p:nvPicPr>
          <p:cNvPr id="9" name="Graphic 8" descr="Hospital with solid fill">
            <a:extLst>
              <a:ext uri="{FF2B5EF4-FFF2-40B4-BE49-F238E27FC236}">
                <a16:creationId xmlns:a16="http://schemas.microsoft.com/office/drawing/2014/main" id="{C7BAE78F-D6E4-82DE-F22F-59A3E8D3865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74870" y="4695939"/>
            <a:ext cx="584775" cy="584775"/>
          </a:xfrm>
          <a:prstGeom prst="rect">
            <a:avLst/>
          </a:prstGeom>
        </p:spPr>
      </p:pic>
    </p:spTree>
    <p:extLst>
      <p:ext uri="{BB962C8B-B14F-4D97-AF65-F5344CB8AC3E}">
        <p14:creationId xmlns:p14="http://schemas.microsoft.com/office/powerpoint/2010/main" val="3329642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6">
            <a:extLst>
              <a:ext uri="{FF2B5EF4-FFF2-40B4-BE49-F238E27FC236}">
                <a16:creationId xmlns:a16="http://schemas.microsoft.com/office/drawing/2014/main" id="{2EB178F5-0B66-46FE-A076-AA6F52907C2A}"/>
              </a:ext>
            </a:extLst>
          </p:cNvPr>
          <p:cNvPicPr>
            <a:picLocks noChangeAspect="1" noChangeArrowheads="1"/>
          </p:cNvPicPr>
          <p:nvPr/>
        </p:nvPicPr>
        <p:blipFill rotWithShape="1">
          <a:blip r:embed="rId3" cstate="email">
            <a:alphaModFix amt="20000"/>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13828"/>
            <a:ext cx="12192000" cy="6189496"/>
          </a:xfrm>
          <a:prstGeom prst="rect">
            <a:avLst/>
          </a:prstGeom>
          <a:noFill/>
          <a:extLst>
            <a:ext uri="{909E8E84-426E-40DD-AFC4-6F175D3DCCD1}">
              <a14:hiddenFill xmlns:a14="http://schemas.microsoft.com/office/drawing/2010/main">
                <a:solidFill>
                  <a:srgbClr val="FFFFFF"/>
                </a:solidFill>
              </a14:hiddenFill>
            </a:ext>
          </a:extLst>
        </p:spPr>
      </p:pic>
      <p:grpSp>
        <p:nvGrpSpPr>
          <p:cNvPr id="490" name="Group 489">
            <a:extLst>
              <a:ext uri="{FF2B5EF4-FFF2-40B4-BE49-F238E27FC236}">
                <a16:creationId xmlns:a16="http://schemas.microsoft.com/office/drawing/2014/main" id="{12B26C43-CFA7-A02E-B69C-837F3D7CE49B}"/>
              </a:ext>
            </a:extLst>
          </p:cNvPr>
          <p:cNvGrpSpPr/>
          <p:nvPr/>
        </p:nvGrpSpPr>
        <p:grpSpPr>
          <a:xfrm>
            <a:off x="7082404" y="-23522"/>
            <a:ext cx="5053021" cy="1797897"/>
            <a:chOff x="7081743" y="-4708"/>
            <a:chExt cx="5053021" cy="1797897"/>
          </a:xfrm>
        </p:grpSpPr>
        <p:grpSp>
          <p:nvGrpSpPr>
            <p:cNvPr id="486" name="Group 485">
              <a:extLst>
                <a:ext uri="{FF2B5EF4-FFF2-40B4-BE49-F238E27FC236}">
                  <a16:creationId xmlns:a16="http://schemas.microsoft.com/office/drawing/2014/main" id="{08061BFD-948F-4A28-8594-AD0281A973B2}"/>
                </a:ext>
              </a:extLst>
            </p:cNvPr>
            <p:cNvGrpSpPr/>
            <p:nvPr/>
          </p:nvGrpSpPr>
          <p:grpSpPr>
            <a:xfrm>
              <a:off x="7084705" y="-4708"/>
              <a:ext cx="2623600" cy="1008261"/>
              <a:chOff x="7084705" y="-4708"/>
              <a:chExt cx="2623600" cy="1008261"/>
            </a:xfrm>
          </p:grpSpPr>
          <p:sp>
            <p:nvSpPr>
              <p:cNvPr id="5" name="TextBox 4">
                <a:extLst>
                  <a:ext uri="{FF2B5EF4-FFF2-40B4-BE49-F238E27FC236}">
                    <a16:creationId xmlns:a16="http://schemas.microsoft.com/office/drawing/2014/main" id="{9DE21553-1E9C-6227-391C-9DAABFFCC75B}"/>
                  </a:ext>
                </a:extLst>
              </p:cNvPr>
              <p:cNvSpPr txBox="1"/>
              <p:nvPr/>
            </p:nvSpPr>
            <p:spPr>
              <a:xfrm>
                <a:off x="7283159" y="141779"/>
                <a:ext cx="2425146" cy="861774"/>
              </a:xfrm>
              <a:prstGeom prst="rect">
                <a:avLst/>
              </a:prstGeom>
              <a:solidFill>
                <a:schemeClr val="bg1"/>
              </a:solidFill>
              <a:ln w="19050">
                <a:solidFill>
                  <a:srgbClr val="003F72"/>
                </a:solidFill>
              </a:ln>
            </p:spPr>
            <p:txBody>
              <a:bodyPr wrap="square" rtlCol="0">
                <a:spAutoFit/>
              </a:bodyPr>
              <a:lstStyle/>
              <a:p>
                <a:pPr algn="ctr"/>
                <a:r>
                  <a:rPr lang="en-US" sz="1000" b="1">
                    <a:solidFill>
                      <a:srgbClr val="F7955B"/>
                    </a:solidFill>
                  </a:rPr>
                  <a:t>CBOC Infusion Model</a:t>
                </a:r>
              </a:p>
              <a:p>
                <a:pPr marL="171450" indent="-171450">
                  <a:buFont typeface="Arial" panose="020B0604020202020204" pitchFamily="34" charset="0"/>
                  <a:buChar char="•"/>
                </a:pPr>
                <a:r>
                  <a:rPr lang="en-US" sz="1000">
                    <a:solidFill>
                      <a:srgbClr val="003F72"/>
                    </a:solidFill>
                  </a:rPr>
                  <a:t>Treatments compounded at VAMC Pharmacy and transported to CBOC</a:t>
                </a:r>
              </a:p>
              <a:p>
                <a:pPr marL="171450" indent="-171450">
                  <a:buFont typeface="Arial" panose="020B0604020202020204" pitchFamily="34" charset="0"/>
                  <a:buChar char="•"/>
                </a:pPr>
                <a:r>
                  <a:rPr lang="en-US" sz="1000">
                    <a:solidFill>
                      <a:srgbClr val="003F72"/>
                    </a:solidFill>
                  </a:rPr>
                  <a:t>Oncology-trained RNs administer infusions/injections to patients</a:t>
                </a:r>
              </a:p>
            </p:txBody>
          </p:sp>
          <p:pic>
            <p:nvPicPr>
              <p:cNvPr id="6" name="Graphic 5" descr="Marker with solid fill">
                <a:extLst>
                  <a:ext uri="{FF2B5EF4-FFF2-40B4-BE49-F238E27FC236}">
                    <a16:creationId xmlns:a16="http://schemas.microsoft.com/office/drawing/2014/main" id="{616469F5-F7CF-6B7C-64E8-3DFAE45220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4705" y="-4708"/>
                <a:ext cx="582084" cy="601949"/>
              </a:xfrm>
              <a:prstGeom prst="rect">
                <a:avLst/>
              </a:prstGeom>
            </p:spPr>
          </p:pic>
        </p:grpSp>
        <p:grpSp>
          <p:nvGrpSpPr>
            <p:cNvPr id="487" name="Group 486">
              <a:extLst>
                <a:ext uri="{FF2B5EF4-FFF2-40B4-BE49-F238E27FC236}">
                  <a16:creationId xmlns:a16="http://schemas.microsoft.com/office/drawing/2014/main" id="{2278091D-A427-CD98-5278-88A93E1B9363}"/>
                </a:ext>
              </a:extLst>
            </p:cNvPr>
            <p:cNvGrpSpPr/>
            <p:nvPr/>
          </p:nvGrpSpPr>
          <p:grpSpPr>
            <a:xfrm>
              <a:off x="9583831" y="333"/>
              <a:ext cx="2550933" cy="997720"/>
              <a:chOff x="9583831" y="333"/>
              <a:chExt cx="2550933" cy="997720"/>
            </a:xfrm>
          </p:grpSpPr>
          <p:sp>
            <p:nvSpPr>
              <p:cNvPr id="7" name="TextBox 6">
                <a:extLst>
                  <a:ext uri="{FF2B5EF4-FFF2-40B4-BE49-F238E27FC236}">
                    <a16:creationId xmlns:a16="http://schemas.microsoft.com/office/drawing/2014/main" id="{B022B995-C7FD-06EB-6EE0-763C02C233D4}"/>
                  </a:ext>
                </a:extLst>
              </p:cNvPr>
              <p:cNvSpPr txBox="1"/>
              <p:nvPr/>
            </p:nvSpPr>
            <p:spPr>
              <a:xfrm>
                <a:off x="9779152" y="136279"/>
                <a:ext cx="2355612" cy="861774"/>
              </a:xfrm>
              <a:prstGeom prst="rect">
                <a:avLst/>
              </a:prstGeom>
              <a:solidFill>
                <a:schemeClr val="bg1"/>
              </a:solidFill>
              <a:ln w="19050">
                <a:solidFill>
                  <a:srgbClr val="003F72"/>
                </a:solidFill>
              </a:ln>
            </p:spPr>
            <p:txBody>
              <a:bodyPr wrap="square" rtlCol="0">
                <a:spAutoFit/>
              </a:bodyPr>
              <a:lstStyle/>
              <a:p>
                <a:pPr algn="ctr"/>
                <a:r>
                  <a:rPr lang="en-US" sz="1000" b="1">
                    <a:solidFill>
                      <a:srgbClr val="78BE20"/>
                    </a:solidFill>
                  </a:rPr>
                  <a:t>Home Care</a:t>
                </a:r>
              </a:p>
              <a:p>
                <a:pPr marL="171450" indent="-171450">
                  <a:buFont typeface="Arial" panose="020B0604020202020204" pitchFamily="34" charset="0"/>
                  <a:buChar char="•"/>
                </a:pPr>
                <a:r>
                  <a:rPr lang="en-US" sz="1000">
                    <a:solidFill>
                      <a:srgbClr val="003F72"/>
                    </a:solidFill>
                  </a:rPr>
                  <a:t>Treatments administered by oncology-trained RNs or patient/caregiver, with appropriate training</a:t>
                </a:r>
              </a:p>
            </p:txBody>
          </p:sp>
          <p:pic>
            <p:nvPicPr>
              <p:cNvPr id="8" name="Graphic 7" descr="Marker with solid fill">
                <a:extLst>
                  <a:ext uri="{FF2B5EF4-FFF2-40B4-BE49-F238E27FC236}">
                    <a16:creationId xmlns:a16="http://schemas.microsoft.com/office/drawing/2014/main" id="{402EF037-BE56-93DB-75BB-6E8BB1E427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3831" y="333"/>
                <a:ext cx="569030" cy="571874"/>
              </a:xfrm>
              <a:prstGeom prst="rect">
                <a:avLst/>
              </a:prstGeom>
            </p:spPr>
          </p:pic>
        </p:grpSp>
        <p:grpSp>
          <p:nvGrpSpPr>
            <p:cNvPr id="488" name="Group 487">
              <a:extLst>
                <a:ext uri="{FF2B5EF4-FFF2-40B4-BE49-F238E27FC236}">
                  <a16:creationId xmlns:a16="http://schemas.microsoft.com/office/drawing/2014/main" id="{51363CF8-CE14-761D-92D4-4F42844DB93F}"/>
                </a:ext>
              </a:extLst>
            </p:cNvPr>
            <p:cNvGrpSpPr/>
            <p:nvPr/>
          </p:nvGrpSpPr>
          <p:grpSpPr>
            <a:xfrm>
              <a:off x="7081743" y="938956"/>
              <a:ext cx="2630965" cy="854233"/>
              <a:chOff x="7075317" y="969661"/>
              <a:chExt cx="2630965" cy="854233"/>
            </a:xfrm>
          </p:grpSpPr>
          <p:sp>
            <p:nvSpPr>
              <p:cNvPr id="468" name="TextBox 467">
                <a:extLst>
                  <a:ext uri="{FF2B5EF4-FFF2-40B4-BE49-F238E27FC236}">
                    <a16:creationId xmlns:a16="http://schemas.microsoft.com/office/drawing/2014/main" id="{D122C8FF-7A8B-9AE9-E6B5-F15AFA45640B}"/>
                  </a:ext>
                </a:extLst>
              </p:cNvPr>
              <p:cNvSpPr txBox="1"/>
              <p:nvPr/>
            </p:nvSpPr>
            <p:spPr>
              <a:xfrm>
                <a:off x="7267691" y="1116008"/>
                <a:ext cx="2438591" cy="707886"/>
              </a:xfrm>
              <a:prstGeom prst="rect">
                <a:avLst/>
              </a:prstGeom>
              <a:solidFill>
                <a:schemeClr val="bg1"/>
              </a:solidFill>
              <a:ln w="19050">
                <a:solidFill>
                  <a:srgbClr val="003F72"/>
                </a:solidFill>
              </a:ln>
            </p:spPr>
            <p:txBody>
              <a:bodyPr wrap="square" rtlCol="0">
                <a:spAutoFit/>
              </a:bodyPr>
              <a:lstStyle/>
              <a:p>
                <a:pPr algn="ctr"/>
                <a:r>
                  <a:rPr lang="en-US" sz="1000" b="1">
                    <a:solidFill>
                      <a:srgbClr val="0083BE"/>
                    </a:solidFill>
                  </a:rPr>
                  <a:t>Clinic Build</a:t>
                </a:r>
              </a:p>
              <a:p>
                <a:pPr marL="171450" indent="-171450">
                  <a:buFont typeface="Arial" panose="020B0604020202020204" pitchFamily="34" charset="0"/>
                  <a:buChar char="•"/>
                </a:pPr>
                <a:r>
                  <a:rPr lang="en-US" sz="1000">
                    <a:solidFill>
                      <a:srgbClr val="003F72"/>
                    </a:solidFill>
                  </a:rPr>
                  <a:t>Establishes dedicated clinic space for infusions at existing CBOCs or Health Care Centers (HCC)</a:t>
                </a:r>
              </a:p>
            </p:txBody>
          </p:sp>
          <p:pic>
            <p:nvPicPr>
              <p:cNvPr id="469" name="Graphic 468" descr="Marker with solid fill">
                <a:extLst>
                  <a:ext uri="{FF2B5EF4-FFF2-40B4-BE49-F238E27FC236}">
                    <a16:creationId xmlns:a16="http://schemas.microsoft.com/office/drawing/2014/main" id="{1BA91CC1-BED8-2D4D-8B2D-9636E291B06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75317" y="969661"/>
                <a:ext cx="569180" cy="588604"/>
              </a:xfrm>
              <a:prstGeom prst="rect">
                <a:avLst/>
              </a:prstGeom>
            </p:spPr>
          </p:pic>
        </p:grpSp>
        <p:grpSp>
          <p:nvGrpSpPr>
            <p:cNvPr id="489" name="Group 488">
              <a:extLst>
                <a:ext uri="{FF2B5EF4-FFF2-40B4-BE49-F238E27FC236}">
                  <a16:creationId xmlns:a16="http://schemas.microsoft.com/office/drawing/2014/main" id="{FF5960D0-6209-3C7D-1E9A-16505EEF3681}"/>
                </a:ext>
              </a:extLst>
            </p:cNvPr>
            <p:cNvGrpSpPr/>
            <p:nvPr/>
          </p:nvGrpSpPr>
          <p:grpSpPr>
            <a:xfrm>
              <a:off x="9583904" y="929540"/>
              <a:ext cx="2543050" cy="854587"/>
              <a:chOff x="9591714" y="969307"/>
              <a:chExt cx="2543050" cy="854587"/>
            </a:xfrm>
          </p:grpSpPr>
          <p:sp>
            <p:nvSpPr>
              <p:cNvPr id="470" name="TextBox 469">
                <a:extLst>
                  <a:ext uri="{FF2B5EF4-FFF2-40B4-BE49-F238E27FC236}">
                    <a16:creationId xmlns:a16="http://schemas.microsoft.com/office/drawing/2014/main" id="{8C4842F8-C4CB-9A1E-150C-222C8766D68D}"/>
                  </a:ext>
                </a:extLst>
              </p:cNvPr>
              <p:cNvSpPr txBox="1"/>
              <p:nvPr/>
            </p:nvSpPr>
            <p:spPr>
              <a:xfrm>
                <a:off x="9783389" y="1116008"/>
                <a:ext cx="2351375" cy="707886"/>
              </a:xfrm>
              <a:prstGeom prst="rect">
                <a:avLst/>
              </a:prstGeom>
              <a:solidFill>
                <a:schemeClr val="bg1"/>
              </a:solidFill>
              <a:ln w="19050">
                <a:solidFill>
                  <a:srgbClr val="003F72"/>
                </a:solidFill>
              </a:ln>
            </p:spPr>
            <p:txBody>
              <a:bodyPr wrap="square" rtlCol="0">
                <a:spAutoFit/>
              </a:bodyPr>
              <a:lstStyle/>
              <a:p>
                <a:pPr algn="ctr"/>
                <a:r>
                  <a:rPr lang="en-US" sz="1000" b="1">
                    <a:solidFill>
                      <a:schemeClr val="bg1">
                        <a:lumMod val="50000"/>
                      </a:schemeClr>
                    </a:solidFill>
                  </a:rPr>
                  <a:t>Compounding Expansion</a:t>
                </a:r>
              </a:p>
              <a:p>
                <a:pPr marL="171450" indent="-171450">
                  <a:buFont typeface="Arial" panose="020B0604020202020204" pitchFamily="34" charset="0"/>
                  <a:buChar char="•"/>
                </a:pPr>
                <a:r>
                  <a:rPr lang="en-US" sz="1000">
                    <a:solidFill>
                      <a:srgbClr val="003F72"/>
                    </a:solidFill>
                  </a:rPr>
                  <a:t>Increases or establishes VAMCs ability to compound hazardous and non-hazardous sterile compounds </a:t>
                </a:r>
              </a:p>
            </p:txBody>
          </p:sp>
          <p:pic>
            <p:nvPicPr>
              <p:cNvPr id="471" name="Graphic 470" descr="Marker with solid fill">
                <a:extLst>
                  <a:ext uri="{FF2B5EF4-FFF2-40B4-BE49-F238E27FC236}">
                    <a16:creationId xmlns:a16="http://schemas.microsoft.com/office/drawing/2014/main" id="{53D49172-5998-7FD8-B112-1F5A57196F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91714" y="969307"/>
                <a:ext cx="569180" cy="588604"/>
              </a:xfrm>
              <a:prstGeom prst="rect">
                <a:avLst/>
              </a:prstGeom>
            </p:spPr>
          </p:pic>
        </p:grpSp>
      </p:grpSp>
      <p:graphicFrame>
        <p:nvGraphicFramePr>
          <p:cNvPr id="474" name="Diagram 473">
            <a:extLst>
              <a:ext uri="{FF2B5EF4-FFF2-40B4-BE49-F238E27FC236}">
                <a16:creationId xmlns:a16="http://schemas.microsoft.com/office/drawing/2014/main" id="{9AA57E38-28D8-993F-4745-1E62028A79A3}"/>
              </a:ext>
            </a:extLst>
          </p:cNvPr>
          <p:cNvGraphicFramePr/>
          <p:nvPr/>
        </p:nvGraphicFramePr>
        <p:xfrm>
          <a:off x="7427742" y="2059954"/>
          <a:ext cx="5609814" cy="27222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4" name="Group 3">
            <a:extLst>
              <a:ext uri="{FF2B5EF4-FFF2-40B4-BE49-F238E27FC236}">
                <a16:creationId xmlns:a16="http://schemas.microsoft.com/office/drawing/2014/main" id="{EECBFBC8-A1B8-7849-174C-F0F8A1920648}"/>
              </a:ext>
            </a:extLst>
          </p:cNvPr>
          <p:cNvGrpSpPr/>
          <p:nvPr/>
        </p:nvGrpSpPr>
        <p:grpSpPr>
          <a:xfrm>
            <a:off x="83197" y="979443"/>
            <a:ext cx="7199960" cy="4777749"/>
            <a:chOff x="83197" y="979443"/>
            <a:chExt cx="7199960" cy="4777749"/>
          </a:xfrm>
        </p:grpSpPr>
        <p:grpSp>
          <p:nvGrpSpPr>
            <p:cNvPr id="485" name="Group 484">
              <a:extLst>
                <a:ext uri="{FF2B5EF4-FFF2-40B4-BE49-F238E27FC236}">
                  <a16:creationId xmlns:a16="http://schemas.microsoft.com/office/drawing/2014/main" id="{92C922DA-7AB0-0D68-8FDE-C5BA401247BC}"/>
                </a:ext>
              </a:extLst>
            </p:cNvPr>
            <p:cNvGrpSpPr/>
            <p:nvPr/>
          </p:nvGrpSpPr>
          <p:grpSpPr>
            <a:xfrm>
              <a:off x="83197" y="979443"/>
              <a:ext cx="7199960" cy="4777749"/>
              <a:chOff x="83197" y="979443"/>
              <a:chExt cx="7199960" cy="4777749"/>
            </a:xfrm>
          </p:grpSpPr>
          <p:grpSp>
            <p:nvGrpSpPr>
              <p:cNvPr id="9" name="Group 8">
                <a:extLst>
                  <a:ext uri="{FF2B5EF4-FFF2-40B4-BE49-F238E27FC236}">
                    <a16:creationId xmlns:a16="http://schemas.microsoft.com/office/drawing/2014/main" id="{D5468E9F-3069-2F15-ABC3-ABA345C82978}"/>
                  </a:ext>
                </a:extLst>
              </p:cNvPr>
              <p:cNvGrpSpPr/>
              <p:nvPr/>
            </p:nvGrpSpPr>
            <p:grpSpPr>
              <a:xfrm>
                <a:off x="83197" y="979443"/>
                <a:ext cx="7199960" cy="4777749"/>
                <a:chOff x="177104" y="747752"/>
                <a:chExt cx="7298389" cy="5053822"/>
              </a:xfrm>
            </p:grpSpPr>
            <p:grpSp>
              <p:nvGrpSpPr>
                <p:cNvPr id="20" name="Group 19">
                  <a:extLst>
                    <a:ext uri="{FF2B5EF4-FFF2-40B4-BE49-F238E27FC236}">
                      <a16:creationId xmlns:a16="http://schemas.microsoft.com/office/drawing/2014/main" id="{34BBD96E-6376-ABAC-E3D3-AB2F4342EB74}"/>
                    </a:ext>
                  </a:extLst>
                </p:cNvPr>
                <p:cNvGrpSpPr/>
                <p:nvPr/>
              </p:nvGrpSpPr>
              <p:grpSpPr>
                <a:xfrm>
                  <a:off x="450225" y="747752"/>
                  <a:ext cx="7025268" cy="5053822"/>
                  <a:chOff x="309930" y="1053463"/>
                  <a:chExt cx="6754376" cy="4751074"/>
                </a:xfrm>
              </p:grpSpPr>
              <p:sp>
                <p:nvSpPr>
                  <p:cNvPr id="31" name="Freeform 30165">
                    <a:extLst>
                      <a:ext uri="{FF2B5EF4-FFF2-40B4-BE49-F238E27FC236}">
                        <a16:creationId xmlns:a16="http://schemas.microsoft.com/office/drawing/2014/main" id="{1DF459FB-A2BE-FF29-AB4E-A149ABC80F2F}"/>
                      </a:ext>
                    </a:extLst>
                  </p:cNvPr>
                  <p:cNvSpPr>
                    <a:spLocks/>
                  </p:cNvSpPr>
                  <p:nvPr/>
                </p:nvSpPr>
                <p:spPr bwMode="auto">
                  <a:xfrm>
                    <a:off x="4598509" y="1773016"/>
                    <a:ext cx="279644" cy="683068"/>
                  </a:xfrm>
                  <a:custGeom>
                    <a:avLst/>
                    <a:gdLst>
                      <a:gd name="T0" fmla="*/ 337 w 390"/>
                      <a:gd name="T1" fmla="*/ 1 h 984"/>
                      <a:gd name="T2" fmla="*/ 297 w 390"/>
                      <a:gd name="T3" fmla="*/ 0 h 984"/>
                      <a:gd name="T4" fmla="*/ 251 w 390"/>
                      <a:gd name="T5" fmla="*/ 28 h 984"/>
                      <a:gd name="T6" fmla="*/ 188 w 390"/>
                      <a:gd name="T7" fmla="*/ 43 h 984"/>
                      <a:gd name="T8" fmla="*/ 177 w 390"/>
                      <a:gd name="T9" fmla="*/ 74 h 984"/>
                      <a:gd name="T10" fmla="*/ 141 w 390"/>
                      <a:gd name="T11" fmla="*/ 114 h 984"/>
                      <a:gd name="T12" fmla="*/ 86 w 390"/>
                      <a:gd name="T13" fmla="*/ 104 h 984"/>
                      <a:gd name="T14" fmla="*/ 60 w 390"/>
                      <a:gd name="T15" fmla="*/ 123 h 984"/>
                      <a:gd name="T16" fmla="*/ 8 w 390"/>
                      <a:gd name="T17" fmla="*/ 232 h 984"/>
                      <a:gd name="T18" fmla="*/ 7 w 390"/>
                      <a:gd name="T19" fmla="*/ 257 h 984"/>
                      <a:gd name="T20" fmla="*/ 8 w 390"/>
                      <a:gd name="T21" fmla="*/ 268 h 984"/>
                      <a:gd name="T22" fmla="*/ 35 w 390"/>
                      <a:gd name="T23" fmla="*/ 210 h 984"/>
                      <a:gd name="T24" fmla="*/ 100 w 390"/>
                      <a:gd name="T25" fmla="*/ 178 h 984"/>
                      <a:gd name="T26" fmla="*/ 78 w 390"/>
                      <a:gd name="T27" fmla="*/ 255 h 984"/>
                      <a:gd name="T28" fmla="*/ 70 w 390"/>
                      <a:gd name="T29" fmla="*/ 291 h 984"/>
                      <a:gd name="T30" fmla="*/ 59 w 390"/>
                      <a:gd name="T31" fmla="*/ 312 h 984"/>
                      <a:gd name="T32" fmla="*/ 35 w 390"/>
                      <a:gd name="T33" fmla="*/ 388 h 984"/>
                      <a:gd name="T34" fmla="*/ 32 w 390"/>
                      <a:gd name="T35" fmla="*/ 464 h 984"/>
                      <a:gd name="T36" fmla="*/ 13 w 390"/>
                      <a:gd name="T37" fmla="*/ 512 h 984"/>
                      <a:gd name="T38" fmla="*/ 14 w 390"/>
                      <a:gd name="T39" fmla="*/ 581 h 984"/>
                      <a:gd name="T40" fmla="*/ 5 w 390"/>
                      <a:gd name="T41" fmla="*/ 622 h 984"/>
                      <a:gd name="T42" fmla="*/ 0 w 390"/>
                      <a:gd name="T43" fmla="*/ 655 h 984"/>
                      <a:gd name="T44" fmla="*/ 10 w 390"/>
                      <a:gd name="T45" fmla="*/ 696 h 984"/>
                      <a:gd name="T46" fmla="*/ 29 w 390"/>
                      <a:gd name="T47" fmla="*/ 738 h 984"/>
                      <a:gd name="T48" fmla="*/ 34 w 390"/>
                      <a:gd name="T49" fmla="*/ 815 h 984"/>
                      <a:gd name="T50" fmla="*/ 34 w 390"/>
                      <a:gd name="T51" fmla="*/ 821 h 984"/>
                      <a:gd name="T52" fmla="*/ 35 w 390"/>
                      <a:gd name="T53" fmla="*/ 866 h 984"/>
                      <a:gd name="T54" fmla="*/ 75 w 390"/>
                      <a:gd name="T55" fmla="*/ 932 h 984"/>
                      <a:gd name="T56" fmla="*/ 96 w 390"/>
                      <a:gd name="T57" fmla="*/ 973 h 984"/>
                      <a:gd name="T58" fmla="*/ 128 w 390"/>
                      <a:gd name="T59" fmla="*/ 984 h 984"/>
                      <a:gd name="T60" fmla="*/ 182 w 390"/>
                      <a:gd name="T61" fmla="*/ 946 h 984"/>
                      <a:gd name="T62" fmla="*/ 188 w 390"/>
                      <a:gd name="T63" fmla="*/ 941 h 984"/>
                      <a:gd name="T64" fmla="*/ 233 w 390"/>
                      <a:gd name="T65" fmla="*/ 845 h 984"/>
                      <a:gd name="T66" fmla="*/ 248 w 390"/>
                      <a:gd name="T67" fmla="*/ 752 h 984"/>
                      <a:gd name="T68" fmla="*/ 224 w 390"/>
                      <a:gd name="T69" fmla="*/ 648 h 984"/>
                      <a:gd name="T70" fmla="*/ 201 w 390"/>
                      <a:gd name="T71" fmla="*/ 603 h 984"/>
                      <a:gd name="T72" fmla="*/ 182 w 390"/>
                      <a:gd name="T73" fmla="*/ 507 h 984"/>
                      <a:gd name="T74" fmla="*/ 174 w 390"/>
                      <a:gd name="T75" fmla="*/ 465 h 984"/>
                      <a:gd name="T76" fmla="*/ 201 w 390"/>
                      <a:gd name="T77" fmla="*/ 380 h 984"/>
                      <a:gd name="T78" fmla="*/ 197 w 390"/>
                      <a:gd name="T79" fmla="*/ 317 h 984"/>
                      <a:gd name="T80" fmla="*/ 220 w 390"/>
                      <a:gd name="T81" fmla="*/ 269 h 984"/>
                      <a:gd name="T82" fmla="*/ 243 w 390"/>
                      <a:gd name="T83" fmla="*/ 223 h 984"/>
                      <a:gd name="T84" fmla="*/ 275 w 390"/>
                      <a:gd name="T85" fmla="*/ 192 h 984"/>
                      <a:gd name="T86" fmla="*/ 320 w 390"/>
                      <a:gd name="T87" fmla="*/ 163 h 984"/>
                      <a:gd name="T88" fmla="*/ 363 w 390"/>
                      <a:gd name="T89" fmla="*/ 116 h 984"/>
                      <a:gd name="T90" fmla="*/ 378 w 390"/>
                      <a:gd name="T91" fmla="*/ 43 h 984"/>
                      <a:gd name="T92" fmla="*/ 372 w 390"/>
                      <a:gd name="T93" fmla="*/ 19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0" h="984">
                        <a:moveTo>
                          <a:pt x="360" y="10"/>
                        </a:moveTo>
                        <a:cubicBezTo>
                          <a:pt x="357" y="8"/>
                          <a:pt x="355" y="7"/>
                          <a:pt x="353" y="6"/>
                        </a:cubicBezTo>
                        <a:cubicBezTo>
                          <a:pt x="346" y="2"/>
                          <a:pt x="345" y="1"/>
                          <a:pt x="337" y="1"/>
                        </a:cubicBezTo>
                        <a:cubicBezTo>
                          <a:pt x="329" y="1"/>
                          <a:pt x="323" y="1"/>
                          <a:pt x="318" y="1"/>
                        </a:cubicBezTo>
                        <a:cubicBezTo>
                          <a:pt x="313" y="0"/>
                          <a:pt x="308" y="0"/>
                          <a:pt x="302" y="0"/>
                        </a:cubicBezTo>
                        <a:cubicBezTo>
                          <a:pt x="300" y="0"/>
                          <a:pt x="298" y="0"/>
                          <a:pt x="297" y="0"/>
                        </a:cubicBezTo>
                        <a:cubicBezTo>
                          <a:pt x="295" y="2"/>
                          <a:pt x="293" y="7"/>
                          <a:pt x="292" y="9"/>
                        </a:cubicBezTo>
                        <a:cubicBezTo>
                          <a:pt x="284" y="24"/>
                          <a:pt x="275" y="29"/>
                          <a:pt x="260" y="27"/>
                        </a:cubicBezTo>
                        <a:cubicBezTo>
                          <a:pt x="257" y="27"/>
                          <a:pt x="255" y="27"/>
                          <a:pt x="251" y="28"/>
                        </a:cubicBezTo>
                        <a:lnTo>
                          <a:pt x="250" y="28"/>
                        </a:lnTo>
                        <a:cubicBezTo>
                          <a:pt x="232" y="34"/>
                          <a:pt x="220" y="38"/>
                          <a:pt x="191" y="42"/>
                        </a:cubicBezTo>
                        <a:cubicBezTo>
                          <a:pt x="190" y="43"/>
                          <a:pt x="190" y="43"/>
                          <a:pt x="188" y="43"/>
                        </a:cubicBezTo>
                        <a:cubicBezTo>
                          <a:pt x="189" y="47"/>
                          <a:pt x="188" y="51"/>
                          <a:pt x="187" y="55"/>
                        </a:cubicBezTo>
                        <a:cubicBezTo>
                          <a:pt x="185" y="59"/>
                          <a:pt x="185" y="61"/>
                          <a:pt x="184" y="62"/>
                        </a:cubicBezTo>
                        <a:cubicBezTo>
                          <a:pt x="183" y="68"/>
                          <a:pt x="181" y="70"/>
                          <a:pt x="177" y="74"/>
                        </a:cubicBezTo>
                        <a:cubicBezTo>
                          <a:pt x="177" y="74"/>
                          <a:pt x="176" y="75"/>
                          <a:pt x="176" y="75"/>
                        </a:cubicBezTo>
                        <a:cubicBezTo>
                          <a:pt x="174" y="77"/>
                          <a:pt x="171" y="81"/>
                          <a:pt x="168" y="85"/>
                        </a:cubicBezTo>
                        <a:cubicBezTo>
                          <a:pt x="160" y="95"/>
                          <a:pt x="149" y="107"/>
                          <a:pt x="141" y="114"/>
                        </a:cubicBezTo>
                        <a:cubicBezTo>
                          <a:pt x="131" y="121"/>
                          <a:pt x="123" y="121"/>
                          <a:pt x="117" y="119"/>
                        </a:cubicBezTo>
                        <a:cubicBezTo>
                          <a:pt x="105" y="115"/>
                          <a:pt x="102" y="104"/>
                          <a:pt x="100" y="97"/>
                        </a:cubicBezTo>
                        <a:cubicBezTo>
                          <a:pt x="96" y="100"/>
                          <a:pt x="92" y="102"/>
                          <a:pt x="86" y="104"/>
                        </a:cubicBezTo>
                        <a:cubicBezTo>
                          <a:pt x="81" y="106"/>
                          <a:pt x="76" y="105"/>
                          <a:pt x="72" y="104"/>
                        </a:cubicBezTo>
                        <a:cubicBezTo>
                          <a:pt x="71" y="106"/>
                          <a:pt x="70" y="109"/>
                          <a:pt x="67" y="113"/>
                        </a:cubicBezTo>
                        <a:cubicBezTo>
                          <a:pt x="65" y="118"/>
                          <a:pt x="62" y="121"/>
                          <a:pt x="60" y="123"/>
                        </a:cubicBezTo>
                        <a:cubicBezTo>
                          <a:pt x="56" y="128"/>
                          <a:pt x="52" y="134"/>
                          <a:pt x="45" y="155"/>
                        </a:cubicBezTo>
                        <a:cubicBezTo>
                          <a:pt x="34" y="190"/>
                          <a:pt x="27" y="208"/>
                          <a:pt x="12" y="222"/>
                        </a:cubicBezTo>
                        <a:cubicBezTo>
                          <a:pt x="9" y="224"/>
                          <a:pt x="9" y="225"/>
                          <a:pt x="8" y="232"/>
                        </a:cubicBezTo>
                        <a:lnTo>
                          <a:pt x="9" y="232"/>
                        </a:lnTo>
                        <a:lnTo>
                          <a:pt x="8" y="240"/>
                        </a:lnTo>
                        <a:cubicBezTo>
                          <a:pt x="8" y="245"/>
                          <a:pt x="7" y="250"/>
                          <a:pt x="7" y="257"/>
                        </a:cubicBezTo>
                        <a:cubicBezTo>
                          <a:pt x="6" y="262"/>
                          <a:pt x="5" y="268"/>
                          <a:pt x="4" y="272"/>
                        </a:cubicBezTo>
                        <a:cubicBezTo>
                          <a:pt x="5" y="272"/>
                          <a:pt x="7" y="272"/>
                          <a:pt x="8" y="272"/>
                        </a:cubicBezTo>
                        <a:cubicBezTo>
                          <a:pt x="8" y="271"/>
                          <a:pt x="8" y="269"/>
                          <a:pt x="8" y="268"/>
                        </a:cubicBezTo>
                        <a:cubicBezTo>
                          <a:pt x="6" y="257"/>
                          <a:pt x="12" y="249"/>
                          <a:pt x="16" y="245"/>
                        </a:cubicBezTo>
                        <a:cubicBezTo>
                          <a:pt x="18" y="241"/>
                          <a:pt x="21" y="238"/>
                          <a:pt x="23" y="233"/>
                        </a:cubicBezTo>
                        <a:cubicBezTo>
                          <a:pt x="27" y="220"/>
                          <a:pt x="31" y="215"/>
                          <a:pt x="35" y="210"/>
                        </a:cubicBezTo>
                        <a:cubicBezTo>
                          <a:pt x="37" y="207"/>
                          <a:pt x="39" y="205"/>
                          <a:pt x="41" y="201"/>
                        </a:cubicBezTo>
                        <a:cubicBezTo>
                          <a:pt x="51" y="182"/>
                          <a:pt x="64" y="176"/>
                          <a:pt x="77" y="172"/>
                        </a:cubicBezTo>
                        <a:cubicBezTo>
                          <a:pt x="91" y="167"/>
                          <a:pt x="98" y="175"/>
                          <a:pt x="100" y="178"/>
                        </a:cubicBezTo>
                        <a:cubicBezTo>
                          <a:pt x="109" y="190"/>
                          <a:pt x="100" y="203"/>
                          <a:pt x="89" y="217"/>
                        </a:cubicBezTo>
                        <a:cubicBezTo>
                          <a:pt x="90" y="220"/>
                          <a:pt x="91" y="223"/>
                          <a:pt x="92" y="228"/>
                        </a:cubicBezTo>
                        <a:cubicBezTo>
                          <a:pt x="93" y="244"/>
                          <a:pt x="85" y="251"/>
                          <a:pt x="78" y="255"/>
                        </a:cubicBezTo>
                        <a:cubicBezTo>
                          <a:pt x="76" y="255"/>
                          <a:pt x="76" y="255"/>
                          <a:pt x="76" y="256"/>
                        </a:cubicBezTo>
                        <a:cubicBezTo>
                          <a:pt x="75" y="257"/>
                          <a:pt x="75" y="263"/>
                          <a:pt x="75" y="265"/>
                        </a:cubicBezTo>
                        <a:cubicBezTo>
                          <a:pt x="76" y="273"/>
                          <a:pt x="76" y="282"/>
                          <a:pt x="70" y="291"/>
                        </a:cubicBezTo>
                        <a:cubicBezTo>
                          <a:pt x="66" y="297"/>
                          <a:pt x="61" y="300"/>
                          <a:pt x="57" y="302"/>
                        </a:cubicBezTo>
                        <a:cubicBezTo>
                          <a:pt x="58" y="304"/>
                          <a:pt x="59" y="306"/>
                          <a:pt x="59" y="308"/>
                        </a:cubicBezTo>
                        <a:lnTo>
                          <a:pt x="59" y="312"/>
                        </a:lnTo>
                        <a:cubicBezTo>
                          <a:pt x="59" y="324"/>
                          <a:pt x="58" y="329"/>
                          <a:pt x="50" y="345"/>
                        </a:cubicBezTo>
                        <a:lnTo>
                          <a:pt x="46" y="351"/>
                        </a:lnTo>
                        <a:cubicBezTo>
                          <a:pt x="41" y="359"/>
                          <a:pt x="40" y="362"/>
                          <a:pt x="35" y="388"/>
                        </a:cubicBezTo>
                        <a:cubicBezTo>
                          <a:pt x="31" y="404"/>
                          <a:pt x="34" y="409"/>
                          <a:pt x="39" y="415"/>
                        </a:cubicBezTo>
                        <a:cubicBezTo>
                          <a:pt x="42" y="418"/>
                          <a:pt x="45" y="422"/>
                          <a:pt x="47" y="427"/>
                        </a:cubicBezTo>
                        <a:cubicBezTo>
                          <a:pt x="55" y="448"/>
                          <a:pt x="40" y="459"/>
                          <a:pt x="32" y="464"/>
                        </a:cubicBezTo>
                        <a:cubicBezTo>
                          <a:pt x="29" y="466"/>
                          <a:pt x="26" y="469"/>
                          <a:pt x="23" y="472"/>
                        </a:cubicBezTo>
                        <a:cubicBezTo>
                          <a:pt x="15" y="479"/>
                          <a:pt x="15" y="481"/>
                          <a:pt x="13" y="502"/>
                        </a:cubicBezTo>
                        <a:lnTo>
                          <a:pt x="13" y="512"/>
                        </a:lnTo>
                        <a:cubicBezTo>
                          <a:pt x="12" y="521"/>
                          <a:pt x="13" y="523"/>
                          <a:pt x="15" y="525"/>
                        </a:cubicBezTo>
                        <a:cubicBezTo>
                          <a:pt x="19" y="531"/>
                          <a:pt x="24" y="539"/>
                          <a:pt x="22" y="556"/>
                        </a:cubicBezTo>
                        <a:cubicBezTo>
                          <a:pt x="21" y="569"/>
                          <a:pt x="18" y="575"/>
                          <a:pt x="14" y="581"/>
                        </a:cubicBezTo>
                        <a:cubicBezTo>
                          <a:pt x="14" y="581"/>
                          <a:pt x="14" y="582"/>
                          <a:pt x="14" y="584"/>
                        </a:cubicBezTo>
                        <a:cubicBezTo>
                          <a:pt x="14" y="598"/>
                          <a:pt x="13" y="602"/>
                          <a:pt x="9" y="611"/>
                        </a:cubicBezTo>
                        <a:cubicBezTo>
                          <a:pt x="8" y="614"/>
                          <a:pt x="7" y="617"/>
                          <a:pt x="5" y="622"/>
                        </a:cubicBezTo>
                        <a:cubicBezTo>
                          <a:pt x="3" y="628"/>
                          <a:pt x="2" y="629"/>
                          <a:pt x="2" y="630"/>
                        </a:cubicBezTo>
                        <a:cubicBezTo>
                          <a:pt x="2" y="630"/>
                          <a:pt x="3" y="630"/>
                          <a:pt x="3" y="630"/>
                        </a:cubicBezTo>
                        <a:cubicBezTo>
                          <a:pt x="3" y="636"/>
                          <a:pt x="4" y="642"/>
                          <a:pt x="0" y="655"/>
                        </a:cubicBezTo>
                        <a:cubicBezTo>
                          <a:pt x="0" y="657"/>
                          <a:pt x="0" y="658"/>
                          <a:pt x="0" y="659"/>
                        </a:cubicBezTo>
                        <a:cubicBezTo>
                          <a:pt x="3" y="663"/>
                          <a:pt x="7" y="667"/>
                          <a:pt x="9" y="676"/>
                        </a:cubicBezTo>
                        <a:cubicBezTo>
                          <a:pt x="11" y="685"/>
                          <a:pt x="10" y="691"/>
                          <a:pt x="10" y="696"/>
                        </a:cubicBezTo>
                        <a:cubicBezTo>
                          <a:pt x="10" y="700"/>
                          <a:pt x="10" y="700"/>
                          <a:pt x="11" y="702"/>
                        </a:cubicBezTo>
                        <a:cubicBezTo>
                          <a:pt x="18" y="711"/>
                          <a:pt x="22" y="720"/>
                          <a:pt x="24" y="727"/>
                        </a:cubicBezTo>
                        <a:cubicBezTo>
                          <a:pt x="26" y="731"/>
                          <a:pt x="27" y="735"/>
                          <a:pt x="29" y="738"/>
                        </a:cubicBezTo>
                        <a:cubicBezTo>
                          <a:pt x="36" y="750"/>
                          <a:pt x="35" y="758"/>
                          <a:pt x="34" y="767"/>
                        </a:cubicBezTo>
                        <a:cubicBezTo>
                          <a:pt x="34" y="772"/>
                          <a:pt x="33" y="779"/>
                          <a:pt x="33" y="789"/>
                        </a:cubicBezTo>
                        <a:cubicBezTo>
                          <a:pt x="33" y="799"/>
                          <a:pt x="33" y="807"/>
                          <a:pt x="34" y="815"/>
                        </a:cubicBezTo>
                        <a:lnTo>
                          <a:pt x="34" y="815"/>
                        </a:lnTo>
                        <a:lnTo>
                          <a:pt x="34" y="819"/>
                        </a:lnTo>
                        <a:cubicBezTo>
                          <a:pt x="34" y="820"/>
                          <a:pt x="34" y="821"/>
                          <a:pt x="34" y="821"/>
                        </a:cubicBezTo>
                        <a:lnTo>
                          <a:pt x="35" y="832"/>
                        </a:lnTo>
                        <a:lnTo>
                          <a:pt x="35" y="832"/>
                        </a:lnTo>
                        <a:cubicBezTo>
                          <a:pt x="36" y="841"/>
                          <a:pt x="36" y="852"/>
                          <a:pt x="35" y="866"/>
                        </a:cubicBezTo>
                        <a:cubicBezTo>
                          <a:pt x="34" y="881"/>
                          <a:pt x="37" y="883"/>
                          <a:pt x="44" y="886"/>
                        </a:cubicBezTo>
                        <a:cubicBezTo>
                          <a:pt x="48" y="888"/>
                          <a:pt x="52" y="891"/>
                          <a:pt x="56" y="895"/>
                        </a:cubicBezTo>
                        <a:cubicBezTo>
                          <a:pt x="65" y="904"/>
                          <a:pt x="70" y="919"/>
                          <a:pt x="75" y="932"/>
                        </a:cubicBezTo>
                        <a:cubicBezTo>
                          <a:pt x="76" y="936"/>
                          <a:pt x="77" y="938"/>
                          <a:pt x="78" y="941"/>
                        </a:cubicBezTo>
                        <a:cubicBezTo>
                          <a:pt x="81" y="949"/>
                          <a:pt x="84" y="954"/>
                          <a:pt x="91" y="965"/>
                        </a:cubicBezTo>
                        <a:lnTo>
                          <a:pt x="96" y="973"/>
                        </a:lnTo>
                        <a:cubicBezTo>
                          <a:pt x="96" y="973"/>
                          <a:pt x="97" y="975"/>
                          <a:pt x="98" y="976"/>
                        </a:cubicBezTo>
                        <a:cubicBezTo>
                          <a:pt x="101" y="981"/>
                          <a:pt x="101" y="981"/>
                          <a:pt x="109" y="981"/>
                        </a:cubicBezTo>
                        <a:cubicBezTo>
                          <a:pt x="114" y="981"/>
                          <a:pt x="120" y="982"/>
                          <a:pt x="128" y="984"/>
                        </a:cubicBezTo>
                        <a:cubicBezTo>
                          <a:pt x="127" y="983"/>
                          <a:pt x="127" y="983"/>
                          <a:pt x="127" y="983"/>
                        </a:cubicBezTo>
                        <a:cubicBezTo>
                          <a:pt x="136" y="984"/>
                          <a:pt x="163" y="962"/>
                          <a:pt x="173" y="953"/>
                        </a:cubicBezTo>
                        <a:cubicBezTo>
                          <a:pt x="176" y="951"/>
                          <a:pt x="179" y="948"/>
                          <a:pt x="182" y="946"/>
                        </a:cubicBezTo>
                        <a:lnTo>
                          <a:pt x="186" y="943"/>
                        </a:lnTo>
                        <a:lnTo>
                          <a:pt x="186" y="943"/>
                        </a:lnTo>
                        <a:cubicBezTo>
                          <a:pt x="187" y="942"/>
                          <a:pt x="188" y="942"/>
                          <a:pt x="188" y="941"/>
                        </a:cubicBezTo>
                        <a:cubicBezTo>
                          <a:pt x="198" y="934"/>
                          <a:pt x="209" y="909"/>
                          <a:pt x="210" y="901"/>
                        </a:cubicBezTo>
                        <a:cubicBezTo>
                          <a:pt x="211" y="892"/>
                          <a:pt x="216" y="882"/>
                          <a:pt x="224" y="865"/>
                        </a:cubicBezTo>
                        <a:cubicBezTo>
                          <a:pt x="227" y="858"/>
                          <a:pt x="231" y="850"/>
                          <a:pt x="233" y="845"/>
                        </a:cubicBezTo>
                        <a:cubicBezTo>
                          <a:pt x="235" y="839"/>
                          <a:pt x="237" y="831"/>
                          <a:pt x="239" y="822"/>
                        </a:cubicBezTo>
                        <a:cubicBezTo>
                          <a:pt x="241" y="811"/>
                          <a:pt x="243" y="798"/>
                          <a:pt x="248" y="785"/>
                        </a:cubicBezTo>
                        <a:cubicBezTo>
                          <a:pt x="251" y="777"/>
                          <a:pt x="250" y="765"/>
                          <a:pt x="248" y="752"/>
                        </a:cubicBezTo>
                        <a:cubicBezTo>
                          <a:pt x="246" y="738"/>
                          <a:pt x="243" y="722"/>
                          <a:pt x="245" y="705"/>
                        </a:cubicBezTo>
                        <a:cubicBezTo>
                          <a:pt x="247" y="688"/>
                          <a:pt x="240" y="677"/>
                          <a:pt x="233" y="666"/>
                        </a:cubicBezTo>
                        <a:cubicBezTo>
                          <a:pt x="230" y="660"/>
                          <a:pt x="226" y="655"/>
                          <a:pt x="224" y="648"/>
                        </a:cubicBezTo>
                        <a:cubicBezTo>
                          <a:pt x="223" y="643"/>
                          <a:pt x="223" y="640"/>
                          <a:pt x="222" y="637"/>
                        </a:cubicBezTo>
                        <a:cubicBezTo>
                          <a:pt x="215" y="631"/>
                          <a:pt x="210" y="621"/>
                          <a:pt x="204" y="610"/>
                        </a:cubicBezTo>
                        <a:lnTo>
                          <a:pt x="201" y="603"/>
                        </a:lnTo>
                        <a:lnTo>
                          <a:pt x="198" y="597"/>
                        </a:lnTo>
                        <a:cubicBezTo>
                          <a:pt x="185" y="572"/>
                          <a:pt x="174" y="549"/>
                          <a:pt x="174" y="534"/>
                        </a:cubicBezTo>
                        <a:cubicBezTo>
                          <a:pt x="174" y="520"/>
                          <a:pt x="177" y="515"/>
                          <a:pt x="182" y="507"/>
                        </a:cubicBezTo>
                        <a:cubicBezTo>
                          <a:pt x="183" y="504"/>
                          <a:pt x="185" y="502"/>
                          <a:pt x="186" y="498"/>
                        </a:cubicBezTo>
                        <a:cubicBezTo>
                          <a:pt x="189" y="493"/>
                          <a:pt x="181" y="478"/>
                          <a:pt x="176" y="470"/>
                        </a:cubicBezTo>
                        <a:cubicBezTo>
                          <a:pt x="176" y="470"/>
                          <a:pt x="174" y="465"/>
                          <a:pt x="174" y="465"/>
                        </a:cubicBezTo>
                        <a:cubicBezTo>
                          <a:pt x="160" y="439"/>
                          <a:pt x="172" y="425"/>
                          <a:pt x="184" y="414"/>
                        </a:cubicBezTo>
                        <a:cubicBezTo>
                          <a:pt x="190" y="409"/>
                          <a:pt x="192" y="404"/>
                          <a:pt x="198" y="389"/>
                        </a:cubicBezTo>
                        <a:lnTo>
                          <a:pt x="201" y="380"/>
                        </a:lnTo>
                        <a:cubicBezTo>
                          <a:pt x="204" y="372"/>
                          <a:pt x="204" y="369"/>
                          <a:pt x="203" y="362"/>
                        </a:cubicBezTo>
                        <a:cubicBezTo>
                          <a:pt x="201" y="357"/>
                          <a:pt x="200" y="350"/>
                          <a:pt x="201" y="340"/>
                        </a:cubicBezTo>
                        <a:cubicBezTo>
                          <a:pt x="203" y="333"/>
                          <a:pt x="200" y="325"/>
                          <a:pt x="197" y="317"/>
                        </a:cubicBezTo>
                        <a:cubicBezTo>
                          <a:pt x="196" y="313"/>
                          <a:pt x="194" y="309"/>
                          <a:pt x="193" y="305"/>
                        </a:cubicBezTo>
                        <a:cubicBezTo>
                          <a:pt x="189" y="283"/>
                          <a:pt x="209" y="274"/>
                          <a:pt x="219" y="270"/>
                        </a:cubicBezTo>
                        <a:cubicBezTo>
                          <a:pt x="220" y="270"/>
                          <a:pt x="220" y="269"/>
                          <a:pt x="220" y="269"/>
                        </a:cubicBezTo>
                        <a:cubicBezTo>
                          <a:pt x="219" y="263"/>
                          <a:pt x="219" y="254"/>
                          <a:pt x="228" y="246"/>
                        </a:cubicBezTo>
                        <a:cubicBezTo>
                          <a:pt x="229" y="245"/>
                          <a:pt x="230" y="244"/>
                          <a:pt x="231" y="240"/>
                        </a:cubicBezTo>
                        <a:cubicBezTo>
                          <a:pt x="233" y="235"/>
                          <a:pt x="236" y="229"/>
                          <a:pt x="243" y="223"/>
                        </a:cubicBezTo>
                        <a:cubicBezTo>
                          <a:pt x="252" y="215"/>
                          <a:pt x="261" y="217"/>
                          <a:pt x="266" y="218"/>
                        </a:cubicBezTo>
                        <a:cubicBezTo>
                          <a:pt x="266" y="214"/>
                          <a:pt x="267" y="209"/>
                          <a:pt x="270" y="203"/>
                        </a:cubicBezTo>
                        <a:cubicBezTo>
                          <a:pt x="272" y="199"/>
                          <a:pt x="274" y="195"/>
                          <a:pt x="275" y="192"/>
                        </a:cubicBezTo>
                        <a:cubicBezTo>
                          <a:pt x="278" y="184"/>
                          <a:pt x="282" y="176"/>
                          <a:pt x="291" y="166"/>
                        </a:cubicBezTo>
                        <a:cubicBezTo>
                          <a:pt x="303" y="155"/>
                          <a:pt x="313" y="157"/>
                          <a:pt x="318" y="160"/>
                        </a:cubicBezTo>
                        <a:cubicBezTo>
                          <a:pt x="319" y="161"/>
                          <a:pt x="319" y="162"/>
                          <a:pt x="320" y="163"/>
                        </a:cubicBezTo>
                        <a:cubicBezTo>
                          <a:pt x="324" y="147"/>
                          <a:pt x="333" y="131"/>
                          <a:pt x="344" y="124"/>
                        </a:cubicBezTo>
                        <a:cubicBezTo>
                          <a:pt x="352" y="119"/>
                          <a:pt x="358" y="118"/>
                          <a:pt x="364" y="117"/>
                        </a:cubicBezTo>
                        <a:cubicBezTo>
                          <a:pt x="364" y="116"/>
                          <a:pt x="364" y="116"/>
                          <a:pt x="363" y="116"/>
                        </a:cubicBezTo>
                        <a:cubicBezTo>
                          <a:pt x="352" y="104"/>
                          <a:pt x="347" y="91"/>
                          <a:pt x="348" y="76"/>
                        </a:cubicBezTo>
                        <a:cubicBezTo>
                          <a:pt x="349" y="59"/>
                          <a:pt x="361" y="53"/>
                          <a:pt x="368" y="50"/>
                        </a:cubicBezTo>
                        <a:cubicBezTo>
                          <a:pt x="371" y="48"/>
                          <a:pt x="375" y="46"/>
                          <a:pt x="378" y="43"/>
                        </a:cubicBezTo>
                        <a:cubicBezTo>
                          <a:pt x="382" y="40"/>
                          <a:pt x="385" y="37"/>
                          <a:pt x="387" y="34"/>
                        </a:cubicBezTo>
                        <a:cubicBezTo>
                          <a:pt x="388" y="33"/>
                          <a:pt x="389" y="33"/>
                          <a:pt x="390" y="32"/>
                        </a:cubicBezTo>
                        <a:cubicBezTo>
                          <a:pt x="383" y="29"/>
                          <a:pt x="377" y="24"/>
                          <a:pt x="372" y="19"/>
                        </a:cubicBezTo>
                        <a:cubicBezTo>
                          <a:pt x="368" y="16"/>
                          <a:pt x="364" y="12"/>
                          <a:pt x="360" y="10"/>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2" name="Freeform 30166">
                    <a:extLst>
                      <a:ext uri="{FF2B5EF4-FFF2-40B4-BE49-F238E27FC236}">
                        <a16:creationId xmlns:a16="http://schemas.microsoft.com/office/drawing/2014/main" id="{DCD78421-754B-693F-0D9C-B25D4B0A7169}"/>
                      </a:ext>
                    </a:extLst>
                  </p:cNvPr>
                  <p:cNvSpPr>
                    <a:spLocks/>
                  </p:cNvSpPr>
                  <p:nvPr/>
                </p:nvSpPr>
                <p:spPr bwMode="auto">
                  <a:xfrm>
                    <a:off x="4986672" y="2322308"/>
                    <a:ext cx="502943" cy="559426"/>
                  </a:xfrm>
                  <a:custGeom>
                    <a:avLst/>
                    <a:gdLst>
                      <a:gd name="T0" fmla="*/ 213 w 697"/>
                      <a:gd name="T1" fmla="*/ 129 h 804"/>
                      <a:gd name="T2" fmla="*/ 194 w 697"/>
                      <a:gd name="T3" fmla="*/ 129 h 804"/>
                      <a:gd name="T4" fmla="*/ 37 w 697"/>
                      <a:gd name="T5" fmla="*/ 468 h 804"/>
                      <a:gd name="T6" fmla="*/ 82 w 697"/>
                      <a:gd name="T7" fmla="*/ 697 h 804"/>
                      <a:gd name="T8" fmla="*/ 96 w 697"/>
                      <a:gd name="T9" fmla="*/ 701 h 804"/>
                      <a:gd name="T10" fmla="*/ 142 w 697"/>
                      <a:gd name="T11" fmla="*/ 709 h 804"/>
                      <a:gd name="T12" fmla="*/ 296 w 697"/>
                      <a:gd name="T13" fmla="*/ 768 h 804"/>
                      <a:gd name="T14" fmla="*/ 326 w 697"/>
                      <a:gd name="T15" fmla="*/ 776 h 804"/>
                      <a:gd name="T16" fmla="*/ 339 w 697"/>
                      <a:gd name="T17" fmla="*/ 773 h 804"/>
                      <a:gd name="T18" fmla="*/ 393 w 697"/>
                      <a:gd name="T19" fmla="*/ 742 h 804"/>
                      <a:gd name="T20" fmla="*/ 412 w 697"/>
                      <a:gd name="T21" fmla="*/ 774 h 804"/>
                      <a:gd name="T22" fmla="*/ 449 w 697"/>
                      <a:gd name="T23" fmla="*/ 791 h 804"/>
                      <a:gd name="T24" fmla="*/ 457 w 697"/>
                      <a:gd name="T25" fmla="*/ 804 h 804"/>
                      <a:gd name="T26" fmla="*/ 472 w 697"/>
                      <a:gd name="T27" fmla="*/ 793 h 804"/>
                      <a:gd name="T28" fmla="*/ 494 w 697"/>
                      <a:gd name="T29" fmla="*/ 765 h 804"/>
                      <a:gd name="T30" fmla="*/ 490 w 697"/>
                      <a:gd name="T31" fmla="*/ 747 h 804"/>
                      <a:gd name="T32" fmla="*/ 487 w 697"/>
                      <a:gd name="T33" fmla="*/ 728 h 804"/>
                      <a:gd name="T34" fmla="*/ 493 w 697"/>
                      <a:gd name="T35" fmla="*/ 695 h 804"/>
                      <a:gd name="T36" fmla="*/ 505 w 697"/>
                      <a:gd name="T37" fmla="*/ 666 h 804"/>
                      <a:gd name="T38" fmla="*/ 538 w 697"/>
                      <a:gd name="T39" fmla="*/ 659 h 804"/>
                      <a:gd name="T40" fmla="*/ 546 w 697"/>
                      <a:gd name="T41" fmla="*/ 641 h 804"/>
                      <a:gd name="T42" fmla="*/ 552 w 697"/>
                      <a:gd name="T43" fmla="*/ 615 h 804"/>
                      <a:gd name="T44" fmla="*/ 574 w 697"/>
                      <a:gd name="T45" fmla="*/ 593 h 804"/>
                      <a:gd name="T46" fmla="*/ 578 w 697"/>
                      <a:gd name="T47" fmla="*/ 577 h 804"/>
                      <a:gd name="T48" fmla="*/ 608 w 697"/>
                      <a:gd name="T49" fmla="*/ 555 h 804"/>
                      <a:gd name="T50" fmla="*/ 636 w 697"/>
                      <a:gd name="T51" fmla="*/ 546 h 804"/>
                      <a:gd name="T52" fmla="*/ 677 w 697"/>
                      <a:gd name="T53" fmla="*/ 507 h 804"/>
                      <a:gd name="T54" fmla="*/ 678 w 697"/>
                      <a:gd name="T55" fmla="*/ 482 h 804"/>
                      <a:gd name="T56" fmla="*/ 683 w 697"/>
                      <a:gd name="T57" fmla="*/ 437 h 804"/>
                      <a:gd name="T58" fmla="*/ 690 w 697"/>
                      <a:gd name="T59" fmla="*/ 427 h 804"/>
                      <a:gd name="T60" fmla="*/ 688 w 697"/>
                      <a:gd name="T61" fmla="*/ 406 h 804"/>
                      <a:gd name="T62" fmla="*/ 690 w 697"/>
                      <a:gd name="T63" fmla="*/ 365 h 804"/>
                      <a:gd name="T64" fmla="*/ 697 w 697"/>
                      <a:gd name="T65" fmla="*/ 349 h 804"/>
                      <a:gd name="T66" fmla="*/ 691 w 697"/>
                      <a:gd name="T67" fmla="*/ 334 h 804"/>
                      <a:gd name="T68" fmla="*/ 680 w 697"/>
                      <a:gd name="T69" fmla="*/ 302 h 804"/>
                      <a:gd name="T70" fmla="*/ 693 w 697"/>
                      <a:gd name="T71" fmla="*/ 267 h 804"/>
                      <a:gd name="T72" fmla="*/ 663 w 697"/>
                      <a:gd name="T73" fmla="*/ 62 h 804"/>
                      <a:gd name="T74" fmla="*/ 622 w 697"/>
                      <a:gd name="T75" fmla="*/ 21 h 804"/>
                      <a:gd name="T76" fmla="*/ 544 w 697"/>
                      <a:gd name="T77" fmla="*/ 79 h 804"/>
                      <a:gd name="T78" fmla="*/ 511 w 697"/>
                      <a:gd name="T79" fmla="*/ 122 h 804"/>
                      <a:gd name="T80" fmla="*/ 485 w 697"/>
                      <a:gd name="T81" fmla="*/ 139 h 804"/>
                      <a:gd name="T82" fmla="*/ 444 w 697"/>
                      <a:gd name="T83" fmla="*/ 137 h 804"/>
                      <a:gd name="T84" fmla="*/ 386 w 697"/>
                      <a:gd name="T85" fmla="*/ 168 h 804"/>
                      <a:gd name="T86" fmla="*/ 348 w 697"/>
                      <a:gd name="T87" fmla="*/ 171 h 804"/>
                      <a:gd name="T88" fmla="*/ 304 w 697"/>
                      <a:gd name="T89" fmla="*/ 159 h 804"/>
                      <a:gd name="T90" fmla="*/ 291 w 697"/>
                      <a:gd name="T91" fmla="*/ 157 h 804"/>
                      <a:gd name="T92" fmla="*/ 268 w 697"/>
                      <a:gd name="T93" fmla="*/ 150 h 804"/>
                      <a:gd name="T94" fmla="*/ 244 w 697"/>
                      <a:gd name="T95" fmla="*/ 13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7" h="804">
                        <a:moveTo>
                          <a:pt x="224" y="132"/>
                        </a:moveTo>
                        <a:cubicBezTo>
                          <a:pt x="219" y="130"/>
                          <a:pt x="216" y="129"/>
                          <a:pt x="213" y="129"/>
                        </a:cubicBezTo>
                        <a:cubicBezTo>
                          <a:pt x="211" y="129"/>
                          <a:pt x="209" y="129"/>
                          <a:pt x="206" y="129"/>
                        </a:cubicBezTo>
                        <a:cubicBezTo>
                          <a:pt x="203" y="130"/>
                          <a:pt x="198" y="130"/>
                          <a:pt x="194" y="129"/>
                        </a:cubicBezTo>
                        <a:lnTo>
                          <a:pt x="0" y="166"/>
                        </a:lnTo>
                        <a:cubicBezTo>
                          <a:pt x="8" y="220"/>
                          <a:pt x="23" y="346"/>
                          <a:pt x="37" y="468"/>
                        </a:cubicBezTo>
                        <a:cubicBezTo>
                          <a:pt x="48" y="560"/>
                          <a:pt x="59" y="647"/>
                          <a:pt x="65" y="695"/>
                        </a:cubicBezTo>
                        <a:cubicBezTo>
                          <a:pt x="70" y="694"/>
                          <a:pt x="75" y="694"/>
                          <a:pt x="82" y="697"/>
                        </a:cubicBezTo>
                        <a:cubicBezTo>
                          <a:pt x="84" y="697"/>
                          <a:pt x="86" y="698"/>
                          <a:pt x="89" y="699"/>
                        </a:cubicBezTo>
                        <a:cubicBezTo>
                          <a:pt x="94" y="700"/>
                          <a:pt x="95" y="701"/>
                          <a:pt x="96" y="701"/>
                        </a:cubicBezTo>
                        <a:cubicBezTo>
                          <a:pt x="98" y="700"/>
                          <a:pt x="100" y="700"/>
                          <a:pt x="105" y="700"/>
                        </a:cubicBezTo>
                        <a:cubicBezTo>
                          <a:pt x="116" y="700"/>
                          <a:pt x="129" y="700"/>
                          <a:pt x="142" y="709"/>
                        </a:cubicBezTo>
                        <a:cubicBezTo>
                          <a:pt x="151" y="715"/>
                          <a:pt x="159" y="724"/>
                          <a:pt x="164" y="733"/>
                        </a:cubicBezTo>
                        <a:lnTo>
                          <a:pt x="296" y="768"/>
                        </a:lnTo>
                        <a:cubicBezTo>
                          <a:pt x="304" y="769"/>
                          <a:pt x="311" y="770"/>
                          <a:pt x="320" y="773"/>
                        </a:cubicBezTo>
                        <a:cubicBezTo>
                          <a:pt x="323" y="774"/>
                          <a:pt x="325" y="775"/>
                          <a:pt x="326" y="776"/>
                        </a:cubicBezTo>
                        <a:cubicBezTo>
                          <a:pt x="326" y="776"/>
                          <a:pt x="327" y="776"/>
                          <a:pt x="327" y="776"/>
                        </a:cubicBezTo>
                        <a:cubicBezTo>
                          <a:pt x="331" y="774"/>
                          <a:pt x="335" y="773"/>
                          <a:pt x="339" y="773"/>
                        </a:cubicBezTo>
                        <a:cubicBezTo>
                          <a:pt x="349" y="758"/>
                          <a:pt x="364" y="748"/>
                          <a:pt x="375" y="743"/>
                        </a:cubicBezTo>
                        <a:cubicBezTo>
                          <a:pt x="381" y="740"/>
                          <a:pt x="388" y="739"/>
                          <a:pt x="393" y="742"/>
                        </a:cubicBezTo>
                        <a:cubicBezTo>
                          <a:pt x="405" y="747"/>
                          <a:pt x="408" y="760"/>
                          <a:pt x="411" y="769"/>
                        </a:cubicBezTo>
                        <a:cubicBezTo>
                          <a:pt x="412" y="771"/>
                          <a:pt x="412" y="772"/>
                          <a:pt x="412" y="774"/>
                        </a:cubicBezTo>
                        <a:cubicBezTo>
                          <a:pt x="412" y="774"/>
                          <a:pt x="412" y="774"/>
                          <a:pt x="413" y="774"/>
                        </a:cubicBezTo>
                        <a:cubicBezTo>
                          <a:pt x="430" y="776"/>
                          <a:pt x="437" y="777"/>
                          <a:pt x="449" y="791"/>
                        </a:cubicBezTo>
                        <a:cubicBezTo>
                          <a:pt x="453" y="797"/>
                          <a:pt x="456" y="801"/>
                          <a:pt x="457" y="804"/>
                        </a:cubicBezTo>
                        <a:lnTo>
                          <a:pt x="457" y="804"/>
                        </a:lnTo>
                        <a:cubicBezTo>
                          <a:pt x="463" y="802"/>
                          <a:pt x="468" y="799"/>
                          <a:pt x="469" y="798"/>
                        </a:cubicBezTo>
                        <a:cubicBezTo>
                          <a:pt x="470" y="797"/>
                          <a:pt x="470" y="797"/>
                          <a:pt x="472" y="793"/>
                        </a:cubicBezTo>
                        <a:cubicBezTo>
                          <a:pt x="473" y="790"/>
                          <a:pt x="475" y="785"/>
                          <a:pt x="478" y="779"/>
                        </a:cubicBezTo>
                        <a:cubicBezTo>
                          <a:pt x="483" y="770"/>
                          <a:pt x="489" y="767"/>
                          <a:pt x="494" y="765"/>
                        </a:cubicBezTo>
                        <a:cubicBezTo>
                          <a:pt x="494" y="765"/>
                          <a:pt x="494" y="765"/>
                          <a:pt x="494" y="764"/>
                        </a:cubicBezTo>
                        <a:cubicBezTo>
                          <a:pt x="493" y="761"/>
                          <a:pt x="491" y="756"/>
                          <a:pt x="490" y="747"/>
                        </a:cubicBezTo>
                        <a:cubicBezTo>
                          <a:pt x="490" y="744"/>
                          <a:pt x="489" y="743"/>
                          <a:pt x="489" y="741"/>
                        </a:cubicBezTo>
                        <a:cubicBezTo>
                          <a:pt x="487" y="737"/>
                          <a:pt x="487" y="732"/>
                          <a:pt x="487" y="728"/>
                        </a:cubicBezTo>
                        <a:cubicBezTo>
                          <a:pt x="487" y="723"/>
                          <a:pt x="488" y="718"/>
                          <a:pt x="491" y="710"/>
                        </a:cubicBezTo>
                        <a:cubicBezTo>
                          <a:pt x="493" y="703"/>
                          <a:pt x="493" y="700"/>
                          <a:pt x="493" y="695"/>
                        </a:cubicBezTo>
                        <a:cubicBezTo>
                          <a:pt x="493" y="689"/>
                          <a:pt x="494" y="681"/>
                          <a:pt x="502" y="671"/>
                        </a:cubicBezTo>
                        <a:cubicBezTo>
                          <a:pt x="503" y="669"/>
                          <a:pt x="504" y="668"/>
                          <a:pt x="505" y="666"/>
                        </a:cubicBezTo>
                        <a:cubicBezTo>
                          <a:pt x="509" y="662"/>
                          <a:pt x="513" y="656"/>
                          <a:pt x="522" y="654"/>
                        </a:cubicBezTo>
                        <a:cubicBezTo>
                          <a:pt x="530" y="653"/>
                          <a:pt x="535" y="657"/>
                          <a:pt x="538" y="659"/>
                        </a:cubicBezTo>
                        <a:cubicBezTo>
                          <a:pt x="539" y="654"/>
                          <a:pt x="541" y="650"/>
                          <a:pt x="542" y="647"/>
                        </a:cubicBezTo>
                        <a:cubicBezTo>
                          <a:pt x="545" y="643"/>
                          <a:pt x="545" y="641"/>
                          <a:pt x="546" y="641"/>
                        </a:cubicBezTo>
                        <a:cubicBezTo>
                          <a:pt x="546" y="637"/>
                          <a:pt x="546" y="633"/>
                          <a:pt x="549" y="626"/>
                        </a:cubicBezTo>
                        <a:cubicBezTo>
                          <a:pt x="551" y="621"/>
                          <a:pt x="552" y="618"/>
                          <a:pt x="552" y="615"/>
                        </a:cubicBezTo>
                        <a:cubicBezTo>
                          <a:pt x="554" y="606"/>
                          <a:pt x="557" y="600"/>
                          <a:pt x="569" y="595"/>
                        </a:cubicBezTo>
                        <a:cubicBezTo>
                          <a:pt x="570" y="594"/>
                          <a:pt x="572" y="593"/>
                          <a:pt x="574" y="593"/>
                        </a:cubicBezTo>
                        <a:cubicBezTo>
                          <a:pt x="574" y="592"/>
                          <a:pt x="574" y="592"/>
                          <a:pt x="575" y="590"/>
                        </a:cubicBezTo>
                        <a:cubicBezTo>
                          <a:pt x="577" y="585"/>
                          <a:pt x="577" y="581"/>
                          <a:pt x="578" y="577"/>
                        </a:cubicBezTo>
                        <a:cubicBezTo>
                          <a:pt x="578" y="572"/>
                          <a:pt x="579" y="564"/>
                          <a:pt x="587" y="558"/>
                        </a:cubicBezTo>
                        <a:cubicBezTo>
                          <a:pt x="595" y="553"/>
                          <a:pt x="604" y="555"/>
                          <a:pt x="608" y="555"/>
                        </a:cubicBezTo>
                        <a:cubicBezTo>
                          <a:pt x="614" y="557"/>
                          <a:pt x="619" y="559"/>
                          <a:pt x="622" y="561"/>
                        </a:cubicBezTo>
                        <a:cubicBezTo>
                          <a:pt x="626" y="558"/>
                          <a:pt x="631" y="553"/>
                          <a:pt x="636" y="546"/>
                        </a:cubicBezTo>
                        <a:cubicBezTo>
                          <a:pt x="642" y="539"/>
                          <a:pt x="648" y="531"/>
                          <a:pt x="657" y="522"/>
                        </a:cubicBezTo>
                        <a:cubicBezTo>
                          <a:pt x="666" y="513"/>
                          <a:pt x="673" y="509"/>
                          <a:pt x="677" y="507"/>
                        </a:cubicBezTo>
                        <a:cubicBezTo>
                          <a:pt x="677" y="506"/>
                          <a:pt x="677" y="505"/>
                          <a:pt x="678" y="503"/>
                        </a:cubicBezTo>
                        <a:cubicBezTo>
                          <a:pt x="678" y="497"/>
                          <a:pt x="678" y="489"/>
                          <a:pt x="678" y="482"/>
                        </a:cubicBezTo>
                        <a:cubicBezTo>
                          <a:pt x="677" y="474"/>
                          <a:pt x="677" y="467"/>
                          <a:pt x="677" y="460"/>
                        </a:cubicBezTo>
                        <a:cubicBezTo>
                          <a:pt x="678" y="452"/>
                          <a:pt x="679" y="444"/>
                          <a:pt x="683" y="437"/>
                        </a:cubicBezTo>
                        <a:cubicBezTo>
                          <a:pt x="685" y="432"/>
                          <a:pt x="688" y="429"/>
                          <a:pt x="689" y="427"/>
                        </a:cubicBezTo>
                        <a:cubicBezTo>
                          <a:pt x="689" y="427"/>
                          <a:pt x="690" y="427"/>
                          <a:pt x="690" y="427"/>
                        </a:cubicBezTo>
                        <a:cubicBezTo>
                          <a:pt x="690" y="426"/>
                          <a:pt x="690" y="424"/>
                          <a:pt x="690" y="419"/>
                        </a:cubicBezTo>
                        <a:cubicBezTo>
                          <a:pt x="690" y="414"/>
                          <a:pt x="689" y="410"/>
                          <a:pt x="688" y="406"/>
                        </a:cubicBezTo>
                        <a:cubicBezTo>
                          <a:pt x="686" y="401"/>
                          <a:pt x="685" y="395"/>
                          <a:pt x="685" y="388"/>
                        </a:cubicBezTo>
                        <a:cubicBezTo>
                          <a:pt x="685" y="382"/>
                          <a:pt x="686" y="374"/>
                          <a:pt x="690" y="365"/>
                        </a:cubicBezTo>
                        <a:cubicBezTo>
                          <a:pt x="692" y="360"/>
                          <a:pt x="693" y="357"/>
                          <a:pt x="695" y="354"/>
                        </a:cubicBezTo>
                        <a:cubicBezTo>
                          <a:pt x="696" y="352"/>
                          <a:pt x="697" y="350"/>
                          <a:pt x="697" y="349"/>
                        </a:cubicBezTo>
                        <a:cubicBezTo>
                          <a:pt x="697" y="348"/>
                          <a:pt x="696" y="346"/>
                          <a:pt x="695" y="343"/>
                        </a:cubicBezTo>
                        <a:lnTo>
                          <a:pt x="691" y="334"/>
                        </a:lnTo>
                        <a:cubicBezTo>
                          <a:pt x="685" y="323"/>
                          <a:pt x="682" y="316"/>
                          <a:pt x="681" y="305"/>
                        </a:cubicBezTo>
                        <a:lnTo>
                          <a:pt x="680" y="302"/>
                        </a:lnTo>
                        <a:cubicBezTo>
                          <a:pt x="680" y="299"/>
                          <a:pt x="679" y="296"/>
                          <a:pt x="679" y="292"/>
                        </a:cubicBezTo>
                        <a:cubicBezTo>
                          <a:pt x="679" y="284"/>
                          <a:pt x="680" y="273"/>
                          <a:pt x="693" y="267"/>
                        </a:cubicBezTo>
                        <a:cubicBezTo>
                          <a:pt x="694" y="266"/>
                          <a:pt x="695" y="266"/>
                          <a:pt x="696" y="266"/>
                        </a:cubicBezTo>
                        <a:lnTo>
                          <a:pt x="663" y="62"/>
                        </a:lnTo>
                        <a:lnTo>
                          <a:pt x="653" y="0"/>
                        </a:lnTo>
                        <a:cubicBezTo>
                          <a:pt x="643" y="7"/>
                          <a:pt x="632" y="14"/>
                          <a:pt x="622" y="21"/>
                        </a:cubicBezTo>
                        <a:cubicBezTo>
                          <a:pt x="604" y="32"/>
                          <a:pt x="591" y="42"/>
                          <a:pt x="583" y="46"/>
                        </a:cubicBezTo>
                        <a:cubicBezTo>
                          <a:pt x="563" y="57"/>
                          <a:pt x="557" y="62"/>
                          <a:pt x="544" y="79"/>
                        </a:cubicBezTo>
                        <a:cubicBezTo>
                          <a:pt x="539" y="85"/>
                          <a:pt x="537" y="90"/>
                          <a:pt x="534" y="96"/>
                        </a:cubicBezTo>
                        <a:cubicBezTo>
                          <a:pt x="531" y="105"/>
                          <a:pt x="526" y="117"/>
                          <a:pt x="511" y="122"/>
                        </a:cubicBezTo>
                        <a:cubicBezTo>
                          <a:pt x="511" y="122"/>
                          <a:pt x="511" y="122"/>
                          <a:pt x="511" y="123"/>
                        </a:cubicBezTo>
                        <a:cubicBezTo>
                          <a:pt x="508" y="128"/>
                          <a:pt x="502" y="138"/>
                          <a:pt x="485" y="139"/>
                        </a:cubicBezTo>
                        <a:cubicBezTo>
                          <a:pt x="476" y="140"/>
                          <a:pt x="469" y="138"/>
                          <a:pt x="463" y="137"/>
                        </a:cubicBezTo>
                        <a:cubicBezTo>
                          <a:pt x="454" y="135"/>
                          <a:pt x="450" y="134"/>
                          <a:pt x="444" y="137"/>
                        </a:cubicBezTo>
                        <a:cubicBezTo>
                          <a:pt x="437" y="140"/>
                          <a:pt x="428" y="146"/>
                          <a:pt x="419" y="151"/>
                        </a:cubicBezTo>
                        <a:cubicBezTo>
                          <a:pt x="404" y="161"/>
                          <a:pt x="394" y="167"/>
                          <a:pt x="386" y="168"/>
                        </a:cubicBezTo>
                        <a:cubicBezTo>
                          <a:pt x="384" y="169"/>
                          <a:pt x="383" y="169"/>
                          <a:pt x="381" y="170"/>
                        </a:cubicBezTo>
                        <a:cubicBezTo>
                          <a:pt x="372" y="174"/>
                          <a:pt x="365" y="175"/>
                          <a:pt x="348" y="171"/>
                        </a:cubicBezTo>
                        <a:cubicBezTo>
                          <a:pt x="340" y="169"/>
                          <a:pt x="334" y="169"/>
                          <a:pt x="329" y="168"/>
                        </a:cubicBezTo>
                        <a:cubicBezTo>
                          <a:pt x="321" y="168"/>
                          <a:pt x="311" y="167"/>
                          <a:pt x="304" y="159"/>
                        </a:cubicBezTo>
                        <a:cubicBezTo>
                          <a:pt x="304" y="158"/>
                          <a:pt x="304" y="157"/>
                          <a:pt x="303" y="156"/>
                        </a:cubicBezTo>
                        <a:cubicBezTo>
                          <a:pt x="298" y="158"/>
                          <a:pt x="294" y="157"/>
                          <a:pt x="291" y="157"/>
                        </a:cubicBezTo>
                        <a:cubicBezTo>
                          <a:pt x="288" y="156"/>
                          <a:pt x="287" y="156"/>
                          <a:pt x="286" y="156"/>
                        </a:cubicBezTo>
                        <a:cubicBezTo>
                          <a:pt x="279" y="156"/>
                          <a:pt x="275" y="155"/>
                          <a:pt x="268" y="150"/>
                        </a:cubicBezTo>
                        <a:lnTo>
                          <a:pt x="264" y="148"/>
                        </a:lnTo>
                        <a:cubicBezTo>
                          <a:pt x="257" y="143"/>
                          <a:pt x="253" y="141"/>
                          <a:pt x="244" y="139"/>
                        </a:cubicBezTo>
                        <a:cubicBezTo>
                          <a:pt x="236" y="138"/>
                          <a:pt x="229" y="135"/>
                          <a:pt x="224" y="132"/>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3" name="Freeform 30167">
                    <a:extLst>
                      <a:ext uri="{FF2B5EF4-FFF2-40B4-BE49-F238E27FC236}">
                        <a16:creationId xmlns:a16="http://schemas.microsoft.com/office/drawing/2014/main" id="{FA98C1AA-E8BB-D888-C42B-B9E266192796}"/>
                      </a:ext>
                    </a:extLst>
                  </p:cNvPr>
                  <p:cNvSpPr>
                    <a:spLocks/>
                  </p:cNvSpPr>
                  <p:nvPr/>
                </p:nvSpPr>
                <p:spPr bwMode="auto">
                  <a:xfrm>
                    <a:off x="3527929" y="1345338"/>
                    <a:ext cx="767978" cy="875625"/>
                  </a:xfrm>
                  <a:custGeom>
                    <a:avLst/>
                    <a:gdLst>
                      <a:gd name="T0" fmla="*/ 15 w 1068"/>
                      <a:gd name="T1" fmla="*/ 136 h 1259"/>
                      <a:gd name="T2" fmla="*/ 10 w 1068"/>
                      <a:gd name="T3" fmla="*/ 235 h 1259"/>
                      <a:gd name="T4" fmla="*/ 37 w 1068"/>
                      <a:gd name="T5" fmla="*/ 311 h 1259"/>
                      <a:gd name="T6" fmla="*/ 54 w 1068"/>
                      <a:gd name="T7" fmla="*/ 423 h 1259"/>
                      <a:gd name="T8" fmla="*/ 59 w 1068"/>
                      <a:gd name="T9" fmla="*/ 508 h 1259"/>
                      <a:gd name="T10" fmla="*/ 98 w 1068"/>
                      <a:gd name="T11" fmla="*/ 699 h 1259"/>
                      <a:gd name="T12" fmla="*/ 99 w 1068"/>
                      <a:gd name="T13" fmla="*/ 740 h 1259"/>
                      <a:gd name="T14" fmla="*/ 99 w 1068"/>
                      <a:gd name="T15" fmla="*/ 740 h 1259"/>
                      <a:gd name="T16" fmla="*/ 97 w 1068"/>
                      <a:gd name="T17" fmla="*/ 755 h 1259"/>
                      <a:gd name="T18" fmla="*/ 68 w 1068"/>
                      <a:gd name="T19" fmla="*/ 792 h 1259"/>
                      <a:gd name="T20" fmla="*/ 60 w 1068"/>
                      <a:gd name="T21" fmla="*/ 827 h 1259"/>
                      <a:gd name="T22" fmla="*/ 117 w 1068"/>
                      <a:gd name="T23" fmla="*/ 885 h 1259"/>
                      <a:gd name="T24" fmla="*/ 825 w 1068"/>
                      <a:gd name="T25" fmla="*/ 1240 h 1259"/>
                      <a:gd name="T26" fmla="*/ 894 w 1068"/>
                      <a:gd name="T27" fmla="*/ 1164 h 1259"/>
                      <a:gd name="T28" fmla="*/ 797 w 1068"/>
                      <a:gd name="T29" fmla="*/ 1087 h 1259"/>
                      <a:gd name="T30" fmla="*/ 734 w 1068"/>
                      <a:gd name="T31" fmla="*/ 1040 h 1259"/>
                      <a:gd name="T32" fmla="*/ 680 w 1068"/>
                      <a:gd name="T33" fmla="*/ 1013 h 1259"/>
                      <a:gd name="T34" fmla="*/ 665 w 1068"/>
                      <a:gd name="T35" fmla="*/ 938 h 1259"/>
                      <a:gd name="T36" fmla="*/ 659 w 1068"/>
                      <a:gd name="T37" fmla="*/ 881 h 1259"/>
                      <a:gd name="T38" fmla="*/ 660 w 1068"/>
                      <a:gd name="T39" fmla="*/ 823 h 1259"/>
                      <a:gd name="T40" fmla="*/ 629 w 1068"/>
                      <a:gd name="T41" fmla="*/ 793 h 1259"/>
                      <a:gd name="T42" fmla="*/ 656 w 1068"/>
                      <a:gd name="T43" fmla="*/ 730 h 1259"/>
                      <a:gd name="T44" fmla="*/ 721 w 1068"/>
                      <a:gd name="T45" fmla="*/ 650 h 1259"/>
                      <a:gd name="T46" fmla="*/ 714 w 1068"/>
                      <a:gd name="T47" fmla="*/ 580 h 1259"/>
                      <a:gd name="T48" fmla="*/ 774 w 1068"/>
                      <a:gd name="T49" fmla="*/ 498 h 1259"/>
                      <a:gd name="T50" fmla="*/ 895 w 1068"/>
                      <a:gd name="T51" fmla="*/ 367 h 1259"/>
                      <a:gd name="T52" fmla="*/ 974 w 1068"/>
                      <a:gd name="T53" fmla="*/ 305 h 1259"/>
                      <a:gd name="T54" fmla="*/ 1056 w 1068"/>
                      <a:gd name="T55" fmla="*/ 268 h 1259"/>
                      <a:gd name="T56" fmla="*/ 1043 w 1068"/>
                      <a:gd name="T57" fmla="*/ 243 h 1259"/>
                      <a:gd name="T58" fmla="*/ 974 w 1068"/>
                      <a:gd name="T59" fmla="*/ 245 h 1259"/>
                      <a:gd name="T60" fmla="*/ 924 w 1068"/>
                      <a:gd name="T61" fmla="*/ 225 h 1259"/>
                      <a:gd name="T62" fmla="*/ 783 w 1068"/>
                      <a:gd name="T63" fmla="*/ 238 h 1259"/>
                      <a:gd name="T64" fmla="*/ 778 w 1068"/>
                      <a:gd name="T65" fmla="*/ 231 h 1259"/>
                      <a:gd name="T66" fmla="*/ 739 w 1068"/>
                      <a:gd name="T67" fmla="*/ 205 h 1259"/>
                      <a:gd name="T68" fmla="*/ 662 w 1068"/>
                      <a:gd name="T69" fmla="*/ 186 h 1259"/>
                      <a:gd name="T70" fmla="*/ 639 w 1068"/>
                      <a:gd name="T71" fmla="*/ 158 h 1259"/>
                      <a:gd name="T72" fmla="*/ 553 w 1068"/>
                      <a:gd name="T73" fmla="*/ 159 h 1259"/>
                      <a:gd name="T74" fmla="*/ 503 w 1068"/>
                      <a:gd name="T75" fmla="*/ 175 h 1259"/>
                      <a:gd name="T76" fmla="*/ 448 w 1068"/>
                      <a:gd name="T77" fmla="*/ 157 h 1259"/>
                      <a:gd name="T78" fmla="*/ 384 w 1068"/>
                      <a:gd name="T79" fmla="*/ 140 h 1259"/>
                      <a:gd name="T80" fmla="*/ 336 w 1068"/>
                      <a:gd name="T81" fmla="*/ 78 h 1259"/>
                      <a:gd name="T82" fmla="*/ 323 w 1068"/>
                      <a:gd name="T83" fmla="*/ 15 h 1259"/>
                      <a:gd name="T84" fmla="*/ 293 w 1068"/>
                      <a:gd name="T85" fmla="*/ 77 h 1259"/>
                      <a:gd name="T86" fmla="*/ 0 w 1068"/>
                      <a:gd name="T87" fmla="*/ 86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8" h="1259">
                        <a:moveTo>
                          <a:pt x="0" y="86"/>
                        </a:moveTo>
                        <a:cubicBezTo>
                          <a:pt x="1" y="88"/>
                          <a:pt x="2" y="89"/>
                          <a:pt x="4" y="92"/>
                        </a:cubicBezTo>
                        <a:cubicBezTo>
                          <a:pt x="13" y="101"/>
                          <a:pt x="21" y="112"/>
                          <a:pt x="15" y="136"/>
                        </a:cubicBezTo>
                        <a:lnTo>
                          <a:pt x="12" y="148"/>
                        </a:lnTo>
                        <a:cubicBezTo>
                          <a:pt x="8" y="165"/>
                          <a:pt x="2" y="187"/>
                          <a:pt x="5" y="195"/>
                        </a:cubicBezTo>
                        <a:cubicBezTo>
                          <a:pt x="10" y="206"/>
                          <a:pt x="10" y="220"/>
                          <a:pt x="10" y="235"/>
                        </a:cubicBezTo>
                        <a:cubicBezTo>
                          <a:pt x="10" y="243"/>
                          <a:pt x="10" y="256"/>
                          <a:pt x="11" y="260"/>
                        </a:cubicBezTo>
                        <a:cubicBezTo>
                          <a:pt x="13" y="263"/>
                          <a:pt x="15" y="268"/>
                          <a:pt x="18" y="273"/>
                        </a:cubicBezTo>
                        <a:cubicBezTo>
                          <a:pt x="25" y="286"/>
                          <a:pt x="32" y="300"/>
                          <a:pt x="37" y="311"/>
                        </a:cubicBezTo>
                        <a:cubicBezTo>
                          <a:pt x="38" y="315"/>
                          <a:pt x="39" y="317"/>
                          <a:pt x="41" y="320"/>
                        </a:cubicBezTo>
                        <a:cubicBezTo>
                          <a:pt x="47" y="331"/>
                          <a:pt x="51" y="341"/>
                          <a:pt x="54" y="370"/>
                        </a:cubicBezTo>
                        <a:cubicBezTo>
                          <a:pt x="56" y="396"/>
                          <a:pt x="55" y="409"/>
                          <a:pt x="54" y="423"/>
                        </a:cubicBezTo>
                        <a:cubicBezTo>
                          <a:pt x="54" y="430"/>
                          <a:pt x="54" y="438"/>
                          <a:pt x="54" y="447"/>
                        </a:cubicBezTo>
                        <a:cubicBezTo>
                          <a:pt x="54" y="475"/>
                          <a:pt x="54" y="477"/>
                          <a:pt x="57" y="495"/>
                        </a:cubicBezTo>
                        <a:lnTo>
                          <a:pt x="59" y="508"/>
                        </a:lnTo>
                        <a:cubicBezTo>
                          <a:pt x="61" y="520"/>
                          <a:pt x="63" y="531"/>
                          <a:pt x="63" y="542"/>
                        </a:cubicBezTo>
                        <a:cubicBezTo>
                          <a:pt x="63" y="553"/>
                          <a:pt x="73" y="609"/>
                          <a:pt x="80" y="621"/>
                        </a:cubicBezTo>
                        <a:cubicBezTo>
                          <a:pt x="92" y="641"/>
                          <a:pt x="98" y="679"/>
                          <a:pt x="98" y="699"/>
                        </a:cubicBezTo>
                        <a:cubicBezTo>
                          <a:pt x="98" y="703"/>
                          <a:pt x="98" y="707"/>
                          <a:pt x="98" y="711"/>
                        </a:cubicBezTo>
                        <a:cubicBezTo>
                          <a:pt x="99" y="719"/>
                          <a:pt x="99" y="729"/>
                          <a:pt x="99" y="738"/>
                        </a:cubicBezTo>
                        <a:cubicBezTo>
                          <a:pt x="98" y="739"/>
                          <a:pt x="99" y="739"/>
                          <a:pt x="99" y="740"/>
                        </a:cubicBezTo>
                        <a:lnTo>
                          <a:pt x="99" y="740"/>
                        </a:lnTo>
                        <a:lnTo>
                          <a:pt x="99" y="740"/>
                        </a:lnTo>
                        <a:lnTo>
                          <a:pt x="99" y="740"/>
                        </a:lnTo>
                        <a:lnTo>
                          <a:pt x="98" y="743"/>
                        </a:lnTo>
                        <a:cubicBezTo>
                          <a:pt x="98" y="743"/>
                          <a:pt x="98" y="743"/>
                          <a:pt x="98" y="743"/>
                        </a:cubicBezTo>
                        <a:lnTo>
                          <a:pt x="97" y="755"/>
                        </a:lnTo>
                        <a:lnTo>
                          <a:pt x="95" y="755"/>
                        </a:lnTo>
                        <a:cubicBezTo>
                          <a:pt x="93" y="762"/>
                          <a:pt x="90" y="769"/>
                          <a:pt x="85" y="776"/>
                        </a:cubicBezTo>
                        <a:cubicBezTo>
                          <a:pt x="78" y="783"/>
                          <a:pt x="73" y="788"/>
                          <a:pt x="68" y="792"/>
                        </a:cubicBezTo>
                        <a:cubicBezTo>
                          <a:pt x="61" y="799"/>
                          <a:pt x="60" y="799"/>
                          <a:pt x="60" y="806"/>
                        </a:cubicBezTo>
                        <a:cubicBezTo>
                          <a:pt x="60" y="810"/>
                          <a:pt x="60" y="813"/>
                          <a:pt x="60" y="816"/>
                        </a:cubicBezTo>
                        <a:cubicBezTo>
                          <a:pt x="60" y="820"/>
                          <a:pt x="60" y="825"/>
                          <a:pt x="60" y="827"/>
                        </a:cubicBezTo>
                        <a:cubicBezTo>
                          <a:pt x="60" y="827"/>
                          <a:pt x="61" y="828"/>
                          <a:pt x="64" y="830"/>
                        </a:cubicBezTo>
                        <a:cubicBezTo>
                          <a:pt x="67" y="831"/>
                          <a:pt x="70" y="833"/>
                          <a:pt x="74" y="835"/>
                        </a:cubicBezTo>
                        <a:cubicBezTo>
                          <a:pt x="91" y="844"/>
                          <a:pt x="117" y="857"/>
                          <a:pt x="117" y="885"/>
                        </a:cubicBezTo>
                        <a:cubicBezTo>
                          <a:pt x="117" y="903"/>
                          <a:pt x="123" y="1158"/>
                          <a:pt x="125" y="1259"/>
                        </a:cubicBezTo>
                        <a:cubicBezTo>
                          <a:pt x="275" y="1255"/>
                          <a:pt x="754" y="1243"/>
                          <a:pt x="797" y="1241"/>
                        </a:cubicBezTo>
                        <a:cubicBezTo>
                          <a:pt x="807" y="1241"/>
                          <a:pt x="816" y="1241"/>
                          <a:pt x="825" y="1240"/>
                        </a:cubicBezTo>
                        <a:cubicBezTo>
                          <a:pt x="856" y="1238"/>
                          <a:pt x="894" y="1235"/>
                          <a:pt x="916" y="1233"/>
                        </a:cubicBezTo>
                        <a:cubicBezTo>
                          <a:pt x="915" y="1224"/>
                          <a:pt x="914" y="1215"/>
                          <a:pt x="914" y="1210"/>
                        </a:cubicBezTo>
                        <a:cubicBezTo>
                          <a:pt x="914" y="1204"/>
                          <a:pt x="906" y="1178"/>
                          <a:pt x="894" y="1164"/>
                        </a:cubicBezTo>
                        <a:lnTo>
                          <a:pt x="891" y="1160"/>
                        </a:lnTo>
                        <a:cubicBezTo>
                          <a:pt x="883" y="1150"/>
                          <a:pt x="883" y="1150"/>
                          <a:pt x="872" y="1149"/>
                        </a:cubicBezTo>
                        <a:cubicBezTo>
                          <a:pt x="840" y="1147"/>
                          <a:pt x="797" y="1088"/>
                          <a:pt x="797" y="1087"/>
                        </a:cubicBezTo>
                        <a:cubicBezTo>
                          <a:pt x="790" y="1076"/>
                          <a:pt x="783" y="1074"/>
                          <a:pt x="771" y="1070"/>
                        </a:cubicBezTo>
                        <a:lnTo>
                          <a:pt x="769" y="1070"/>
                        </a:lnTo>
                        <a:cubicBezTo>
                          <a:pt x="750" y="1063"/>
                          <a:pt x="740" y="1051"/>
                          <a:pt x="734" y="1040"/>
                        </a:cubicBezTo>
                        <a:cubicBezTo>
                          <a:pt x="732" y="1040"/>
                          <a:pt x="731" y="1040"/>
                          <a:pt x="730" y="1040"/>
                        </a:cubicBezTo>
                        <a:cubicBezTo>
                          <a:pt x="722" y="1040"/>
                          <a:pt x="709" y="1041"/>
                          <a:pt x="700" y="1030"/>
                        </a:cubicBezTo>
                        <a:cubicBezTo>
                          <a:pt x="696" y="1025"/>
                          <a:pt x="688" y="1019"/>
                          <a:pt x="680" y="1013"/>
                        </a:cubicBezTo>
                        <a:cubicBezTo>
                          <a:pt x="675" y="1009"/>
                          <a:pt x="670" y="1006"/>
                          <a:pt x="666" y="1002"/>
                        </a:cubicBezTo>
                        <a:cubicBezTo>
                          <a:pt x="645" y="984"/>
                          <a:pt x="653" y="965"/>
                          <a:pt x="663" y="943"/>
                        </a:cubicBezTo>
                        <a:cubicBezTo>
                          <a:pt x="664" y="941"/>
                          <a:pt x="664" y="940"/>
                          <a:pt x="665" y="938"/>
                        </a:cubicBezTo>
                        <a:cubicBezTo>
                          <a:pt x="662" y="936"/>
                          <a:pt x="658" y="931"/>
                          <a:pt x="657" y="924"/>
                        </a:cubicBezTo>
                        <a:cubicBezTo>
                          <a:pt x="656" y="915"/>
                          <a:pt x="656" y="905"/>
                          <a:pt x="658" y="891"/>
                        </a:cubicBezTo>
                        <a:lnTo>
                          <a:pt x="659" y="881"/>
                        </a:lnTo>
                        <a:cubicBezTo>
                          <a:pt x="660" y="860"/>
                          <a:pt x="662" y="852"/>
                          <a:pt x="669" y="836"/>
                        </a:cubicBezTo>
                        <a:cubicBezTo>
                          <a:pt x="669" y="835"/>
                          <a:pt x="668" y="834"/>
                          <a:pt x="667" y="833"/>
                        </a:cubicBezTo>
                        <a:cubicBezTo>
                          <a:pt x="665" y="831"/>
                          <a:pt x="662" y="827"/>
                          <a:pt x="660" y="823"/>
                        </a:cubicBezTo>
                        <a:cubicBezTo>
                          <a:pt x="659" y="823"/>
                          <a:pt x="658" y="822"/>
                          <a:pt x="657" y="822"/>
                        </a:cubicBezTo>
                        <a:cubicBezTo>
                          <a:pt x="653" y="821"/>
                          <a:pt x="646" y="818"/>
                          <a:pt x="639" y="813"/>
                        </a:cubicBezTo>
                        <a:cubicBezTo>
                          <a:pt x="633" y="808"/>
                          <a:pt x="630" y="801"/>
                          <a:pt x="629" y="793"/>
                        </a:cubicBezTo>
                        <a:cubicBezTo>
                          <a:pt x="629" y="777"/>
                          <a:pt x="641" y="761"/>
                          <a:pt x="649" y="753"/>
                        </a:cubicBezTo>
                        <a:cubicBezTo>
                          <a:pt x="652" y="750"/>
                          <a:pt x="652" y="750"/>
                          <a:pt x="653" y="745"/>
                        </a:cubicBezTo>
                        <a:cubicBezTo>
                          <a:pt x="653" y="741"/>
                          <a:pt x="654" y="736"/>
                          <a:pt x="656" y="730"/>
                        </a:cubicBezTo>
                        <a:cubicBezTo>
                          <a:pt x="662" y="713"/>
                          <a:pt x="681" y="705"/>
                          <a:pt x="700" y="697"/>
                        </a:cubicBezTo>
                        <a:cubicBezTo>
                          <a:pt x="705" y="694"/>
                          <a:pt x="709" y="692"/>
                          <a:pt x="713" y="690"/>
                        </a:cubicBezTo>
                        <a:cubicBezTo>
                          <a:pt x="718" y="688"/>
                          <a:pt x="720" y="675"/>
                          <a:pt x="721" y="650"/>
                        </a:cubicBezTo>
                        <a:cubicBezTo>
                          <a:pt x="721" y="645"/>
                          <a:pt x="721" y="641"/>
                          <a:pt x="722" y="638"/>
                        </a:cubicBezTo>
                        <a:cubicBezTo>
                          <a:pt x="722" y="632"/>
                          <a:pt x="720" y="621"/>
                          <a:pt x="718" y="612"/>
                        </a:cubicBezTo>
                        <a:cubicBezTo>
                          <a:pt x="715" y="600"/>
                          <a:pt x="713" y="589"/>
                          <a:pt x="714" y="580"/>
                        </a:cubicBezTo>
                        <a:cubicBezTo>
                          <a:pt x="716" y="565"/>
                          <a:pt x="726" y="550"/>
                          <a:pt x="736" y="537"/>
                        </a:cubicBezTo>
                        <a:cubicBezTo>
                          <a:pt x="739" y="534"/>
                          <a:pt x="744" y="530"/>
                          <a:pt x="750" y="527"/>
                        </a:cubicBezTo>
                        <a:cubicBezTo>
                          <a:pt x="754" y="513"/>
                          <a:pt x="758" y="509"/>
                          <a:pt x="774" y="498"/>
                        </a:cubicBezTo>
                        <a:cubicBezTo>
                          <a:pt x="774" y="498"/>
                          <a:pt x="776" y="497"/>
                          <a:pt x="776" y="497"/>
                        </a:cubicBezTo>
                        <a:cubicBezTo>
                          <a:pt x="793" y="485"/>
                          <a:pt x="840" y="443"/>
                          <a:pt x="851" y="424"/>
                        </a:cubicBezTo>
                        <a:cubicBezTo>
                          <a:pt x="865" y="398"/>
                          <a:pt x="873" y="387"/>
                          <a:pt x="895" y="367"/>
                        </a:cubicBezTo>
                        <a:cubicBezTo>
                          <a:pt x="903" y="360"/>
                          <a:pt x="908" y="353"/>
                          <a:pt x="913" y="347"/>
                        </a:cubicBezTo>
                        <a:cubicBezTo>
                          <a:pt x="922" y="336"/>
                          <a:pt x="931" y="326"/>
                          <a:pt x="946" y="321"/>
                        </a:cubicBezTo>
                        <a:cubicBezTo>
                          <a:pt x="953" y="319"/>
                          <a:pt x="964" y="312"/>
                          <a:pt x="974" y="305"/>
                        </a:cubicBezTo>
                        <a:cubicBezTo>
                          <a:pt x="982" y="300"/>
                          <a:pt x="991" y="294"/>
                          <a:pt x="1000" y="289"/>
                        </a:cubicBezTo>
                        <a:cubicBezTo>
                          <a:pt x="1009" y="285"/>
                          <a:pt x="1018" y="282"/>
                          <a:pt x="1027" y="280"/>
                        </a:cubicBezTo>
                        <a:cubicBezTo>
                          <a:pt x="1038" y="277"/>
                          <a:pt x="1047" y="274"/>
                          <a:pt x="1056" y="268"/>
                        </a:cubicBezTo>
                        <a:cubicBezTo>
                          <a:pt x="1060" y="265"/>
                          <a:pt x="1064" y="263"/>
                          <a:pt x="1068" y="261"/>
                        </a:cubicBezTo>
                        <a:cubicBezTo>
                          <a:pt x="1063" y="260"/>
                          <a:pt x="1058" y="257"/>
                          <a:pt x="1052" y="252"/>
                        </a:cubicBezTo>
                        <a:cubicBezTo>
                          <a:pt x="1049" y="249"/>
                          <a:pt x="1046" y="246"/>
                          <a:pt x="1043" y="243"/>
                        </a:cubicBezTo>
                        <a:cubicBezTo>
                          <a:pt x="1036" y="234"/>
                          <a:pt x="1034" y="233"/>
                          <a:pt x="1028" y="234"/>
                        </a:cubicBezTo>
                        <a:cubicBezTo>
                          <a:pt x="1023" y="236"/>
                          <a:pt x="1018" y="237"/>
                          <a:pt x="1014" y="238"/>
                        </a:cubicBezTo>
                        <a:cubicBezTo>
                          <a:pt x="999" y="242"/>
                          <a:pt x="988" y="245"/>
                          <a:pt x="974" y="245"/>
                        </a:cubicBezTo>
                        <a:cubicBezTo>
                          <a:pt x="972" y="245"/>
                          <a:pt x="970" y="246"/>
                          <a:pt x="967" y="248"/>
                        </a:cubicBezTo>
                        <a:cubicBezTo>
                          <a:pt x="953" y="254"/>
                          <a:pt x="942" y="251"/>
                          <a:pt x="934" y="239"/>
                        </a:cubicBezTo>
                        <a:cubicBezTo>
                          <a:pt x="929" y="231"/>
                          <a:pt x="926" y="227"/>
                          <a:pt x="924" y="225"/>
                        </a:cubicBezTo>
                        <a:cubicBezTo>
                          <a:pt x="921" y="226"/>
                          <a:pt x="918" y="229"/>
                          <a:pt x="915" y="231"/>
                        </a:cubicBezTo>
                        <a:cubicBezTo>
                          <a:pt x="885" y="253"/>
                          <a:pt x="861" y="270"/>
                          <a:pt x="841" y="266"/>
                        </a:cubicBezTo>
                        <a:cubicBezTo>
                          <a:pt x="809" y="261"/>
                          <a:pt x="791" y="252"/>
                          <a:pt x="783" y="238"/>
                        </a:cubicBezTo>
                        <a:lnTo>
                          <a:pt x="781" y="234"/>
                        </a:lnTo>
                        <a:cubicBezTo>
                          <a:pt x="781" y="233"/>
                          <a:pt x="781" y="233"/>
                          <a:pt x="781" y="233"/>
                        </a:cubicBezTo>
                        <a:cubicBezTo>
                          <a:pt x="781" y="233"/>
                          <a:pt x="778" y="231"/>
                          <a:pt x="778" y="231"/>
                        </a:cubicBezTo>
                        <a:cubicBezTo>
                          <a:pt x="769" y="226"/>
                          <a:pt x="756" y="218"/>
                          <a:pt x="746" y="210"/>
                        </a:cubicBezTo>
                        <a:lnTo>
                          <a:pt x="744" y="209"/>
                        </a:lnTo>
                        <a:cubicBezTo>
                          <a:pt x="742" y="207"/>
                          <a:pt x="740" y="206"/>
                          <a:pt x="739" y="205"/>
                        </a:cubicBezTo>
                        <a:cubicBezTo>
                          <a:pt x="736" y="216"/>
                          <a:pt x="730" y="223"/>
                          <a:pt x="720" y="225"/>
                        </a:cubicBezTo>
                        <a:cubicBezTo>
                          <a:pt x="710" y="227"/>
                          <a:pt x="691" y="226"/>
                          <a:pt x="673" y="196"/>
                        </a:cubicBezTo>
                        <a:cubicBezTo>
                          <a:pt x="669" y="189"/>
                          <a:pt x="669" y="189"/>
                          <a:pt x="662" y="186"/>
                        </a:cubicBezTo>
                        <a:cubicBezTo>
                          <a:pt x="662" y="186"/>
                          <a:pt x="660" y="184"/>
                          <a:pt x="660" y="184"/>
                        </a:cubicBezTo>
                        <a:cubicBezTo>
                          <a:pt x="651" y="179"/>
                          <a:pt x="647" y="171"/>
                          <a:pt x="644" y="165"/>
                        </a:cubicBezTo>
                        <a:cubicBezTo>
                          <a:pt x="641" y="158"/>
                          <a:pt x="640" y="158"/>
                          <a:pt x="639" y="158"/>
                        </a:cubicBezTo>
                        <a:cubicBezTo>
                          <a:pt x="628" y="157"/>
                          <a:pt x="620" y="154"/>
                          <a:pt x="613" y="152"/>
                        </a:cubicBezTo>
                        <a:cubicBezTo>
                          <a:pt x="606" y="150"/>
                          <a:pt x="601" y="148"/>
                          <a:pt x="594" y="149"/>
                        </a:cubicBezTo>
                        <a:cubicBezTo>
                          <a:pt x="575" y="150"/>
                          <a:pt x="557" y="156"/>
                          <a:pt x="553" y="159"/>
                        </a:cubicBezTo>
                        <a:cubicBezTo>
                          <a:pt x="553" y="159"/>
                          <a:pt x="551" y="161"/>
                          <a:pt x="550" y="162"/>
                        </a:cubicBezTo>
                        <a:cubicBezTo>
                          <a:pt x="543" y="168"/>
                          <a:pt x="530" y="180"/>
                          <a:pt x="510" y="175"/>
                        </a:cubicBezTo>
                        <a:cubicBezTo>
                          <a:pt x="506" y="175"/>
                          <a:pt x="505" y="175"/>
                          <a:pt x="503" y="175"/>
                        </a:cubicBezTo>
                        <a:cubicBezTo>
                          <a:pt x="494" y="177"/>
                          <a:pt x="486" y="176"/>
                          <a:pt x="476" y="167"/>
                        </a:cubicBezTo>
                        <a:cubicBezTo>
                          <a:pt x="474" y="166"/>
                          <a:pt x="472" y="164"/>
                          <a:pt x="471" y="163"/>
                        </a:cubicBezTo>
                        <a:cubicBezTo>
                          <a:pt x="465" y="159"/>
                          <a:pt x="465" y="158"/>
                          <a:pt x="448" y="157"/>
                        </a:cubicBezTo>
                        <a:cubicBezTo>
                          <a:pt x="431" y="155"/>
                          <a:pt x="420" y="150"/>
                          <a:pt x="411" y="145"/>
                        </a:cubicBezTo>
                        <a:cubicBezTo>
                          <a:pt x="403" y="141"/>
                          <a:pt x="399" y="139"/>
                          <a:pt x="394" y="139"/>
                        </a:cubicBezTo>
                        <a:cubicBezTo>
                          <a:pt x="390" y="139"/>
                          <a:pt x="387" y="139"/>
                          <a:pt x="384" y="140"/>
                        </a:cubicBezTo>
                        <a:cubicBezTo>
                          <a:pt x="373" y="141"/>
                          <a:pt x="357" y="142"/>
                          <a:pt x="347" y="120"/>
                        </a:cubicBezTo>
                        <a:cubicBezTo>
                          <a:pt x="342" y="109"/>
                          <a:pt x="341" y="101"/>
                          <a:pt x="339" y="94"/>
                        </a:cubicBezTo>
                        <a:cubicBezTo>
                          <a:pt x="339" y="89"/>
                          <a:pt x="338" y="84"/>
                          <a:pt x="336" y="78"/>
                        </a:cubicBezTo>
                        <a:cubicBezTo>
                          <a:pt x="332" y="67"/>
                          <a:pt x="330" y="61"/>
                          <a:pt x="329" y="54"/>
                        </a:cubicBezTo>
                        <a:cubicBezTo>
                          <a:pt x="328" y="50"/>
                          <a:pt x="327" y="45"/>
                          <a:pt x="325" y="38"/>
                        </a:cubicBezTo>
                        <a:cubicBezTo>
                          <a:pt x="324" y="30"/>
                          <a:pt x="323" y="22"/>
                          <a:pt x="323" y="15"/>
                        </a:cubicBezTo>
                        <a:cubicBezTo>
                          <a:pt x="323" y="10"/>
                          <a:pt x="323" y="5"/>
                          <a:pt x="322" y="2"/>
                        </a:cubicBezTo>
                        <a:cubicBezTo>
                          <a:pt x="316" y="1"/>
                          <a:pt x="309" y="0"/>
                          <a:pt x="303" y="0"/>
                        </a:cubicBezTo>
                        <a:cubicBezTo>
                          <a:pt x="301" y="69"/>
                          <a:pt x="298" y="73"/>
                          <a:pt x="293" y="77"/>
                        </a:cubicBezTo>
                        <a:lnTo>
                          <a:pt x="289" y="82"/>
                        </a:lnTo>
                        <a:lnTo>
                          <a:pt x="282" y="82"/>
                        </a:lnTo>
                        <a:cubicBezTo>
                          <a:pt x="281" y="82"/>
                          <a:pt x="176" y="86"/>
                          <a:pt x="0" y="86"/>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4" name="Freeform 30168">
                    <a:extLst>
                      <a:ext uri="{FF2B5EF4-FFF2-40B4-BE49-F238E27FC236}">
                        <a16:creationId xmlns:a16="http://schemas.microsoft.com/office/drawing/2014/main" id="{ECF7343F-4162-BB60-DC59-4566A83B8246}"/>
                      </a:ext>
                    </a:extLst>
                  </p:cNvPr>
                  <p:cNvSpPr>
                    <a:spLocks/>
                  </p:cNvSpPr>
                  <p:nvPr/>
                </p:nvSpPr>
                <p:spPr bwMode="auto">
                  <a:xfrm>
                    <a:off x="4005829" y="1691939"/>
                    <a:ext cx="609374" cy="658746"/>
                  </a:xfrm>
                  <a:custGeom>
                    <a:avLst/>
                    <a:gdLst>
                      <a:gd name="T0" fmla="*/ 95 w 849"/>
                      <a:gd name="T1" fmla="*/ 63 h 944"/>
                      <a:gd name="T2" fmla="*/ 91 w 849"/>
                      <a:gd name="T3" fmla="*/ 142 h 944"/>
                      <a:gd name="T4" fmla="*/ 50 w 849"/>
                      <a:gd name="T5" fmla="*/ 228 h 944"/>
                      <a:gd name="T6" fmla="*/ 9 w 849"/>
                      <a:gd name="T7" fmla="*/ 278 h 944"/>
                      <a:gd name="T8" fmla="*/ 25 w 849"/>
                      <a:gd name="T9" fmla="*/ 308 h 944"/>
                      <a:gd name="T10" fmla="*/ 28 w 849"/>
                      <a:gd name="T11" fmla="*/ 384 h 944"/>
                      <a:gd name="T12" fmla="*/ 30 w 849"/>
                      <a:gd name="T13" fmla="*/ 457 h 944"/>
                      <a:gd name="T14" fmla="*/ 36 w 849"/>
                      <a:gd name="T15" fmla="*/ 487 h 944"/>
                      <a:gd name="T16" fmla="*/ 97 w 849"/>
                      <a:gd name="T17" fmla="*/ 521 h 944"/>
                      <a:gd name="T18" fmla="*/ 160 w 849"/>
                      <a:gd name="T19" fmla="*/ 569 h 944"/>
                      <a:gd name="T20" fmla="*/ 256 w 849"/>
                      <a:gd name="T21" fmla="*/ 643 h 944"/>
                      <a:gd name="T22" fmla="*/ 288 w 849"/>
                      <a:gd name="T23" fmla="*/ 745 h 944"/>
                      <a:gd name="T24" fmla="*/ 313 w 849"/>
                      <a:gd name="T25" fmla="*/ 786 h 944"/>
                      <a:gd name="T26" fmla="*/ 310 w 849"/>
                      <a:gd name="T27" fmla="*/ 822 h 944"/>
                      <a:gd name="T28" fmla="*/ 306 w 849"/>
                      <a:gd name="T29" fmla="*/ 840 h 944"/>
                      <a:gd name="T30" fmla="*/ 310 w 849"/>
                      <a:gd name="T31" fmla="*/ 863 h 944"/>
                      <a:gd name="T32" fmla="*/ 323 w 849"/>
                      <a:gd name="T33" fmla="*/ 892 h 944"/>
                      <a:gd name="T34" fmla="*/ 327 w 849"/>
                      <a:gd name="T35" fmla="*/ 908 h 944"/>
                      <a:gd name="T36" fmla="*/ 347 w 849"/>
                      <a:gd name="T37" fmla="*/ 912 h 944"/>
                      <a:gd name="T38" fmla="*/ 392 w 849"/>
                      <a:gd name="T39" fmla="*/ 944 h 944"/>
                      <a:gd name="T40" fmla="*/ 825 w 849"/>
                      <a:gd name="T41" fmla="*/ 877 h 944"/>
                      <a:gd name="T42" fmla="*/ 816 w 849"/>
                      <a:gd name="T43" fmla="*/ 852 h 944"/>
                      <a:gd name="T44" fmla="*/ 800 w 849"/>
                      <a:gd name="T45" fmla="*/ 797 h 944"/>
                      <a:gd name="T46" fmla="*/ 793 w 849"/>
                      <a:gd name="T47" fmla="*/ 749 h 944"/>
                      <a:gd name="T48" fmla="*/ 804 w 849"/>
                      <a:gd name="T49" fmla="*/ 698 h 944"/>
                      <a:gd name="T50" fmla="*/ 812 w 849"/>
                      <a:gd name="T51" fmla="*/ 667 h 944"/>
                      <a:gd name="T52" fmla="*/ 804 w 849"/>
                      <a:gd name="T53" fmla="*/ 614 h 944"/>
                      <a:gd name="T54" fmla="*/ 837 w 849"/>
                      <a:gd name="T55" fmla="*/ 551 h 944"/>
                      <a:gd name="T56" fmla="*/ 841 w 849"/>
                      <a:gd name="T57" fmla="*/ 448 h 944"/>
                      <a:gd name="T58" fmla="*/ 849 w 849"/>
                      <a:gd name="T59" fmla="*/ 425 h 944"/>
                      <a:gd name="T60" fmla="*/ 834 w 849"/>
                      <a:gd name="T61" fmla="*/ 419 h 944"/>
                      <a:gd name="T62" fmla="*/ 819 w 849"/>
                      <a:gd name="T63" fmla="*/ 445 h 944"/>
                      <a:gd name="T64" fmla="*/ 802 w 849"/>
                      <a:gd name="T65" fmla="*/ 470 h 944"/>
                      <a:gd name="T66" fmla="*/ 762 w 849"/>
                      <a:gd name="T67" fmla="*/ 495 h 944"/>
                      <a:gd name="T68" fmla="*/ 758 w 849"/>
                      <a:gd name="T69" fmla="*/ 421 h 944"/>
                      <a:gd name="T70" fmla="*/ 785 w 849"/>
                      <a:gd name="T71" fmla="*/ 368 h 944"/>
                      <a:gd name="T72" fmla="*/ 783 w 849"/>
                      <a:gd name="T73" fmla="*/ 347 h 944"/>
                      <a:gd name="T74" fmla="*/ 756 w 849"/>
                      <a:gd name="T75" fmla="*/ 305 h 944"/>
                      <a:gd name="T76" fmla="*/ 750 w 849"/>
                      <a:gd name="T77" fmla="*/ 230 h 944"/>
                      <a:gd name="T78" fmla="*/ 723 w 849"/>
                      <a:gd name="T79" fmla="*/ 218 h 944"/>
                      <a:gd name="T80" fmla="*/ 665 w 849"/>
                      <a:gd name="T81" fmla="*/ 186 h 944"/>
                      <a:gd name="T82" fmla="*/ 602 w 849"/>
                      <a:gd name="T83" fmla="*/ 182 h 944"/>
                      <a:gd name="T84" fmla="*/ 522 w 849"/>
                      <a:gd name="T85" fmla="*/ 152 h 944"/>
                      <a:gd name="T86" fmla="*/ 408 w 849"/>
                      <a:gd name="T87" fmla="*/ 133 h 944"/>
                      <a:gd name="T88" fmla="*/ 356 w 849"/>
                      <a:gd name="T89" fmla="*/ 78 h 944"/>
                      <a:gd name="T90" fmla="*/ 312 w 849"/>
                      <a:gd name="T91" fmla="*/ 67 h 944"/>
                      <a:gd name="T92" fmla="*/ 260 w 849"/>
                      <a:gd name="T93" fmla="*/ 52 h 944"/>
                      <a:gd name="T94" fmla="*/ 281 w 849"/>
                      <a:gd name="T95" fmla="*/ 2 h 944"/>
                      <a:gd name="T96" fmla="*/ 259 w 849"/>
                      <a:gd name="T97" fmla="*/ 9 h 944"/>
                      <a:gd name="T98" fmla="*/ 188 w 849"/>
                      <a:gd name="T99" fmla="*/ 45 h 944"/>
                      <a:gd name="T100" fmla="*/ 132 w 849"/>
                      <a:gd name="T101" fmla="*/ 6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9" h="944">
                        <a:moveTo>
                          <a:pt x="132" y="64"/>
                        </a:moveTo>
                        <a:cubicBezTo>
                          <a:pt x="120" y="63"/>
                          <a:pt x="113" y="64"/>
                          <a:pt x="108" y="64"/>
                        </a:cubicBezTo>
                        <a:cubicBezTo>
                          <a:pt x="105" y="65"/>
                          <a:pt x="100" y="65"/>
                          <a:pt x="95" y="63"/>
                        </a:cubicBezTo>
                        <a:cubicBezTo>
                          <a:pt x="91" y="69"/>
                          <a:pt x="84" y="79"/>
                          <a:pt x="83" y="86"/>
                        </a:cubicBezTo>
                        <a:cubicBezTo>
                          <a:pt x="83" y="89"/>
                          <a:pt x="85" y="99"/>
                          <a:pt x="87" y="106"/>
                        </a:cubicBezTo>
                        <a:cubicBezTo>
                          <a:pt x="89" y="118"/>
                          <a:pt x="92" y="131"/>
                          <a:pt x="91" y="142"/>
                        </a:cubicBezTo>
                        <a:cubicBezTo>
                          <a:pt x="91" y="144"/>
                          <a:pt x="91" y="148"/>
                          <a:pt x="91" y="152"/>
                        </a:cubicBezTo>
                        <a:cubicBezTo>
                          <a:pt x="90" y="175"/>
                          <a:pt x="89" y="209"/>
                          <a:pt x="64" y="221"/>
                        </a:cubicBezTo>
                        <a:cubicBezTo>
                          <a:pt x="60" y="224"/>
                          <a:pt x="54" y="226"/>
                          <a:pt x="50" y="228"/>
                        </a:cubicBezTo>
                        <a:cubicBezTo>
                          <a:pt x="41" y="232"/>
                          <a:pt x="26" y="239"/>
                          <a:pt x="24" y="243"/>
                        </a:cubicBezTo>
                        <a:cubicBezTo>
                          <a:pt x="23" y="245"/>
                          <a:pt x="23" y="247"/>
                          <a:pt x="22" y="250"/>
                        </a:cubicBezTo>
                        <a:cubicBezTo>
                          <a:pt x="21" y="257"/>
                          <a:pt x="20" y="267"/>
                          <a:pt x="9" y="278"/>
                        </a:cubicBezTo>
                        <a:cubicBezTo>
                          <a:pt x="4" y="283"/>
                          <a:pt x="2" y="287"/>
                          <a:pt x="0" y="290"/>
                        </a:cubicBezTo>
                        <a:cubicBezTo>
                          <a:pt x="1" y="290"/>
                          <a:pt x="2" y="291"/>
                          <a:pt x="3" y="291"/>
                        </a:cubicBezTo>
                        <a:cubicBezTo>
                          <a:pt x="9" y="293"/>
                          <a:pt x="19" y="296"/>
                          <a:pt x="25" y="308"/>
                        </a:cubicBezTo>
                        <a:cubicBezTo>
                          <a:pt x="25" y="309"/>
                          <a:pt x="27" y="310"/>
                          <a:pt x="28" y="312"/>
                        </a:cubicBezTo>
                        <a:cubicBezTo>
                          <a:pt x="34" y="318"/>
                          <a:pt x="45" y="331"/>
                          <a:pt x="36" y="350"/>
                        </a:cubicBezTo>
                        <a:cubicBezTo>
                          <a:pt x="31" y="362"/>
                          <a:pt x="29" y="367"/>
                          <a:pt x="28" y="384"/>
                        </a:cubicBezTo>
                        <a:lnTo>
                          <a:pt x="27" y="395"/>
                        </a:lnTo>
                        <a:cubicBezTo>
                          <a:pt x="26" y="406"/>
                          <a:pt x="26" y="413"/>
                          <a:pt x="26" y="418"/>
                        </a:cubicBezTo>
                        <a:cubicBezTo>
                          <a:pt x="36" y="429"/>
                          <a:pt x="37" y="440"/>
                          <a:pt x="30" y="457"/>
                        </a:cubicBezTo>
                        <a:cubicBezTo>
                          <a:pt x="27" y="465"/>
                          <a:pt x="23" y="473"/>
                          <a:pt x="23" y="476"/>
                        </a:cubicBezTo>
                        <a:cubicBezTo>
                          <a:pt x="23" y="477"/>
                          <a:pt x="23" y="477"/>
                          <a:pt x="24" y="477"/>
                        </a:cubicBezTo>
                        <a:cubicBezTo>
                          <a:pt x="27" y="480"/>
                          <a:pt x="32" y="484"/>
                          <a:pt x="36" y="487"/>
                        </a:cubicBezTo>
                        <a:cubicBezTo>
                          <a:pt x="45" y="494"/>
                          <a:pt x="54" y="500"/>
                          <a:pt x="60" y="507"/>
                        </a:cubicBezTo>
                        <a:cubicBezTo>
                          <a:pt x="61" y="507"/>
                          <a:pt x="63" y="507"/>
                          <a:pt x="65" y="507"/>
                        </a:cubicBezTo>
                        <a:cubicBezTo>
                          <a:pt x="73" y="507"/>
                          <a:pt x="88" y="507"/>
                          <a:pt x="97" y="521"/>
                        </a:cubicBezTo>
                        <a:cubicBezTo>
                          <a:pt x="103" y="531"/>
                          <a:pt x="108" y="536"/>
                          <a:pt x="116" y="539"/>
                        </a:cubicBezTo>
                        <a:lnTo>
                          <a:pt x="118" y="539"/>
                        </a:lnTo>
                        <a:cubicBezTo>
                          <a:pt x="132" y="544"/>
                          <a:pt x="147" y="549"/>
                          <a:pt x="160" y="569"/>
                        </a:cubicBezTo>
                        <a:cubicBezTo>
                          <a:pt x="176" y="590"/>
                          <a:pt x="203" y="616"/>
                          <a:pt x="211" y="617"/>
                        </a:cubicBezTo>
                        <a:cubicBezTo>
                          <a:pt x="234" y="619"/>
                          <a:pt x="239" y="623"/>
                          <a:pt x="253" y="640"/>
                        </a:cubicBezTo>
                        <a:cubicBezTo>
                          <a:pt x="253" y="640"/>
                          <a:pt x="256" y="643"/>
                          <a:pt x="256" y="643"/>
                        </a:cubicBezTo>
                        <a:cubicBezTo>
                          <a:pt x="272" y="664"/>
                          <a:pt x="283" y="697"/>
                          <a:pt x="283" y="711"/>
                        </a:cubicBezTo>
                        <a:cubicBezTo>
                          <a:pt x="283" y="716"/>
                          <a:pt x="285" y="730"/>
                          <a:pt x="288" y="745"/>
                        </a:cubicBezTo>
                        <a:lnTo>
                          <a:pt x="288" y="745"/>
                        </a:lnTo>
                        <a:cubicBezTo>
                          <a:pt x="290" y="754"/>
                          <a:pt x="294" y="765"/>
                          <a:pt x="295" y="770"/>
                        </a:cubicBezTo>
                        <a:cubicBezTo>
                          <a:pt x="301" y="772"/>
                          <a:pt x="306" y="777"/>
                          <a:pt x="310" y="782"/>
                        </a:cubicBezTo>
                        <a:cubicBezTo>
                          <a:pt x="311" y="784"/>
                          <a:pt x="312" y="784"/>
                          <a:pt x="313" y="786"/>
                        </a:cubicBezTo>
                        <a:cubicBezTo>
                          <a:pt x="320" y="797"/>
                          <a:pt x="316" y="808"/>
                          <a:pt x="312" y="817"/>
                        </a:cubicBezTo>
                        <a:cubicBezTo>
                          <a:pt x="312" y="818"/>
                          <a:pt x="312" y="819"/>
                          <a:pt x="312" y="819"/>
                        </a:cubicBezTo>
                        <a:cubicBezTo>
                          <a:pt x="311" y="820"/>
                          <a:pt x="311" y="821"/>
                          <a:pt x="310" y="822"/>
                        </a:cubicBezTo>
                        <a:cubicBezTo>
                          <a:pt x="308" y="826"/>
                          <a:pt x="307" y="830"/>
                          <a:pt x="306" y="833"/>
                        </a:cubicBezTo>
                        <a:cubicBezTo>
                          <a:pt x="306" y="834"/>
                          <a:pt x="306" y="836"/>
                          <a:pt x="306" y="839"/>
                        </a:cubicBezTo>
                        <a:cubicBezTo>
                          <a:pt x="306" y="839"/>
                          <a:pt x="306" y="840"/>
                          <a:pt x="306" y="840"/>
                        </a:cubicBezTo>
                        <a:cubicBezTo>
                          <a:pt x="306" y="843"/>
                          <a:pt x="306" y="846"/>
                          <a:pt x="307" y="851"/>
                        </a:cubicBezTo>
                        <a:cubicBezTo>
                          <a:pt x="307" y="853"/>
                          <a:pt x="308" y="854"/>
                          <a:pt x="308" y="856"/>
                        </a:cubicBezTo>
                        <a:cubicBezTo>
                          <a:pt x="309" y="859"/>
                          <a:pt x="310" y="862"/>
                          <a:pt x="310" y="863"/>
                        </a:cubicBezTo>
                        <a:cubicBezTo>
                          <a:pt x="311" y="863"/>
                          <a:pt x="311" y="863"/>
                          <a:pt x="311" y="863"/>
                        </a:cubicBezTo>
                        <a:cubicBezTo>
                          <a:pt x="312" y="865"/>
                          <a:pt x="313" y="867"/>
                          <a:pt x="314" y="868"/>
                        </a:cubicBezTo>
                        <a:cubicBezTo>
                          <a:pt x="317" y="873"/>
                          <a:pt x="323" y="880"/>
                          <a:pt x="323" y="892"/>
                        </a:cubicBezTo>
                        <a:lnTo>
                          <a:pt x="323" y="895"/>
                        </a:lnTo>
                        <a:cubicBezTo>
                          <a:pt x="323" y="897"/>
                          <a:pt x="323" y="899"/>
                          <a:pt x="323" y="900"/>
                        </a:cubicBezTo>
                        <a:cubicBezTo>
                          <a:pt x="324" y="902"/>
                          <a:pt x="325" y="905"/>
                          <a:pt x="327" y="908"/>
                        </a:cubicBezTo>
                        <a:cubicBezTo>
                          <a:pt x="328" y="908"/>
                          <a:pt x="329" y="909"/>
                          <a:pt x="331" y="909"/>
                        </a:cubicBezTo>
                        <a:cubicBezTo>
                          <a:pt x="336" y="911"/>
                          <a:pt x="340" y="912"/>
                          <a:pt x="344" y="912"/>
                        </a:cubicBezTo>
                        <a:cubicBezTo>
                          <a:pt x="345" y="912"/>
                          <a:pt x="346" y="912"/>
                          <a:pt x="347" y="912"/>
                        </a:cubicBezTo>
                        <a:cubicBezTo>
                          <a:pt x="349" y="912"/>
                          <a:pt x="350" y="912"/>
                          <a:pt x="350" y="913"/>
                        </a:cubicBezTo>
                        <a:cubicBezTo>
                          <a:pt x="350" y="912"/>
                          <a:pt x="350" y="912"/>
                          <a:pt x="351" y="912"/>
                        </a:cubicBezTo>
                        <a:cubicBezTo>
                          <a:pt x="376" y="912"/>
                          <a:pt x="387" y="928"/>
                          <a:pt x="392" y="944"/>
                        </a:cubicBezTo>
                        <a:cubicBezTo>
                          <a:pt x="443" y="941"/>
                          <a:pt x="630" y="933"/>
                          <a:pt x="824" y="915"/>
                        </a:cubicBezTo>
                        <a:cubicBezTo>
                          <a:pt x="823" y="911"/>
                          <a:pt x="823" y="908"/>
                          <a:pt x="823" y="903"/>
                        </a:cubicBezTo>
                        <a:cubicBezTo>
                          <a:pt x="823" y="890"/>
                          <a:pt x="824" y="882"/>
                          <a:pt x="825" y="877"/>
                        </a:cubicBezTo>
                        <a:cubicBezTo>
                          <a:pt x="825" y="875"/>
                          <a:pt x="825" y="872"/>
                          <a:pt x="825" y="872"/>
                        </a:cubicBezTo>
                        <a:cubicBezTo>
                          <a:pt x="825" y="872"/>
                          <a:pt x="825" y="871"/>
                          <a:pt x="824" y="870"/>
                        </a:cubicBezTo>
                        <a:cubicBezTo>
                          <a:pt x="820" y="863"/>
                          <a:pt x="818" y="857"/>
                          <a:pt x="816" y="852"/>
                        </a:cubicBezTo>
                        <a:cubicBezTo>
                          <a:pt x="814" y="846"/>
                          <a:pt x="813" y="842"/>
                          <a:pt x="809" y="837"/>
                        </a:cubicBezTo>
                        <a:cubicBezTo>
                          <a:pt x="799" y="825"/>
                          <a:pt x="800" y="815"/>
                          <a:pt x="800" y="808"/>
                        </a:cubicBezTo>
                        <a:cubicBezTo>
                          <a:pt x="801" y="805"/>
                          <a:pt x="801" y="801"/>
                          <a:pt x="800" y="797"/>
                        </a:cubicBezTo>
                        <a:cubicBezTo>
                          <a:pt x="800" y="796"/>
                          <a:pt x="800" y="796"/>
                          <a:pt x="800" y="796"/>
                        </a:cubicBezTo>
                        <a:cubicBezTo>
                          <a:pt x="788" y="787"/>
                          <a:pt x="788" y="776"/>
                          <a:pt x="792" y="761"/>
                        </a:cubicBezTo>
                        <a:cubicBezTo>
                          <a:pt x="794" y="753"/>
                          <a:pt x="794" y="751"/>
                          <a:pt x="793" y="749"/>
                        </a:cubicBezTo>
                        <a:cubicBezTo>
                          <a:pt x="792" y="743"/>
                          <a:pt x="793" y="737"/>
                          <a:pt x="797" y="725"/>
                        </a:cubicBezTo>
                        <a:cubicBezTo>
                          <a:pt x="799" y="719"/>
                          <a:pt x="801" y="715"/>
                          <a:pt x="802" y="712"/>
                        </a:cubicBezTo>
                        <a:cubicBezTo>
                          <a:pt x="804" y="707"/>
                          <a:pt x="804" y="707"/>
                          <a:pt x="804" y="698"/>
                        </a:cubicBezTo>
                        <a:cubicBezTo>
                          <a:pt x="804" y="687"/>
                          <a:pt x="806" y="681"/>
                          <a:pt x="812" y="675"/>
                        </a:cubicBezTo>
                        <a:cubicBezTo>
                          <a:pt x="811" y="675"/>
                          <a:pt x="811" y="675"/>
                          <a:pt x="811" y="675"/>
                        </a:cubicBezTo>
                        <a:cubicBezTo>
                          <a:pt x="811" y="675"/>
                          <a:pt x="812" y="673"/>
                          <a:pt x="812" y="667"/>
                        </a:cubicBezTo>
                        <a:cubicBezTo>
                          <a:pt x="813" y="661"/>
                          <a:pt x="813" y="661"/>
                          <a:pt x="811" y="658"/>
                        </a:cubicBezTo>
                        <a:cubicBezTo>
                          <a:pt x="806" y="651"/>
                          <a:pt x="801" y="643"/>
                          <a:pt x="803" y="623"/>
                        </a:cubicBezTo>
                        <a:lnTo>
                          <a:pt x="804" y="614"/>
                        </a:lnTo>
                        <a:cubicBezTo>
                          <a:pt x="805" y="591"/>
                          <a:pt x="806" y="577"/>
                          <a:pt x="824" y="561"/>
                        </a:cubicBezTo>
                        <a:cubicBezTo>
                          <a:pt x="829" y="557"/>
                          <a:pt x="833" y="554"/>
                          <a:pt x="837" y="551"/>
                        </a:cubicBezTo>
                        <a:cubicBezTo>
                          <a:pt x="837" y="551"/>
                          <a:pt x="837" y="551"/>
                          <a:pt x="837" y="551"/>
                        </a:cubicBezTo>
                        <a:cubicBezTo>
                          <a:pt x="837" y="550"/>
                          <a:pt x="837" y="550"/>
                          <a:pt x="836" y="549"/>
                        </a:cubicBezTo>
                        <a:cubicBezTo>
                          <a:pt x="828" y="538"/>
                          <a:pt x="820" y="524"/>
                          <a:pt x="826" y="494"/>
                        </a:cubicBezTo>
                        <a:cubicBezTo>
                          <a:pt x="832" y="465"/>
                          <a:pt x="834" y="460"/>
                          <a:pt x="841" y="448"/>
                        </a:cubicBezTo>
                        <a:lnTo>
                          <a:pt x="844" y="443"/>
                        </a:lnTo>
                        <a:cubicBezTo>
                          <a:pt x="849" y="433"/>
                          <a:pt x="849" y="433"/>
                          <a:pt x="849" y="427"/>
                        </a:cubicBezTo>
                        <a:lnTo>
                          <a:pt x="849" y="425"/>
                        </a:lnTo>
                        <a:cubicBezTo>
                          <a:pt x="846" y="423"/>
                          <a:pt x="845" y="421"/>
                          <a:pt x="843" y="419"/>
                        </a:cubicBezTo>
                        <a:cubicBezTo>
                          <a:pt x="839" y="419"/>
                          <a:pt x="836" y="419"/>
                          <a:pt x="834" y="419"/>
                        </a:cubicBezTo>
                        <a:lnTo>
                          <a:pt x="834" y="419"/>
                        </a:lnTo>
                        <a:cubicBezTo>
                          <a:pt x="833" y="420"/>
                          <a:pt x="833" y="420"/>
                          <a:pt x="833" y="420"/>
                        </a:cubicBezTo>
                        <a:cubicBezTo>
                          <a:pt x="831" y="423"/>
                          <a:pt x="830" y="426"/>
                          <a:pt x="828" y="428"/>
                        </a:cubicBezTo>
                        <a:cubicBezTo>
                          <a:pt x="824" y="435"/>
                          <a:pt x="821" y="439"/>
                          <a:pt x="819" y="445"/>
                        </a:cubicBezTo>
                        <a:cubicBezTo>
                          <a:pt x="816" y="455"/>
                          <a:pt x="809" y="461"/>
                          <a:pt x="805" y="465"/>
                        </a:cubicBezTo>
                        <a:cubicBezTo>
                          <a:pt x="804" y="465"/>
                          <a:pt x="803" y="466"/>
                          <a:pt x="803" y="467"/>
                        </a:cubicBezTo>
                        <a:cubicBezTo>
                          <a:pt x="803" y="468"/>
                          <a:pt x="803" y="469"/>
                          <a:pt x="802" y="470"/>
                        </a:cubicBezTo>
                        <a:cubicBezTo>
                          <a:pt x="802" y="476"/>
                          <a:pt x="801" y="487"/>
                          <a:pt x="791" y="493"/>
                        </a:cubicBezTo>
                        <a:cubicBezTo>
                          <a:pt x="785" y="497"/>
                          <a:pt x="777" y="498"/>
                          <a:pt x="768" y="495"/>
                        </a:cubicBezTo>
                        <a:cubicBezTo>
                          <a:pt x="766" y="495"/>
                          <a:pt x="764" y="495"/>
                          <a:pt x="762" y="495"/>
                        </a:cubicBezTo>
                        <a:cubicBezTo>
                          <a:pt x="758" y="495"/>
                          <a:pt x="749" y="494"/>
                          <a:pt x="743" y="486"/>
                        </a:cubicBezTo>
                        <a:cubicBezTo>
                          <a:pt x="737" y="477"/>
                          <a:pt x="740" y="467"/>
                          <a:pt x="746" y="450"/>
                        </a:cubicBezTo>
                        <a:cubicBezTo>
                          <a:pt x="752" y="434"/>
                          <a:pt x="755" y="426"/>
                          <a:pt x="758" y="421"/>
                        </a:cubicBezTo>
                        <a:cubicBezTo>
                          <a:pt x="760" y="416"/>
                          <a:pt x="761" y="414"/>
                          <a:pt x="763" y="407"/>
                        </a:cubicBezTo>
                        <a:cubicBezTo>
                          <a:pt x="764" y="402"/>
                          <a:pt x="764" y="399"/>
                          <a:pt x="764" y="396"/>
                        </a:cubicBezTo>
                        <a:cubicBezTo>
                          <a:pt x="764" y="382"/>
                          <a:pt x="769" y="374"/>
                          <a:pt x="785" y="368"/>
                        </a:cubicBezTo>
                        <a:cubicBezTo>
                          <a:pt x="789" y="366"/>
                          <a:pt x="794" y="365"/>
                          <a:pt x="797" y="365"/>
                        </a:cubicBezTo>
                        <a:cubicBezTo>
                          <a:pt x="798" y="363"/>
                          <a:pt x="798" y="362"/>
                          <a:pt x="798" y="360"/>
                        </a:cubicBezTo>
                        <a:cubicBezTo>
                          <a:pt x="793" y="356"/>
                          <a:pt x="787" y="351"/>
                          <a:pt x="783" y="347"/>
                        </a:cubicBezTo>
                        <a:cubicBezTo>
                          <a:pt x="770" y="334"/>
                          <a:pt x="772" y="323"/>
                          <a:pt x="775" y="315"/>
                        </a:cubicBezTo>
                        <a:cubicBezTo>
                          <a:pt x="775" y="315"/>
                          <a:pt x="775" y="315"/>
                          <a:pt x="774" y="315"/>
                        </a:cubicBezTo>
                        <a:cubicBezTo>
                          <a:pt x="771" y="315"/>
                          <a:pt x="762" y="313"/>
                          <a:pt x="756" y="305"/>
                        </a:cubicBezTo>
                        <a:cubicBezTo>
                          <a:pt x="751" y="296"/>
                          <a:pt x="754" y="288"/>
                          <a:pt x="756" y="282"/>
                        </a:cubicBezTo>
                        <a:cubicBezTo>
                          <a:pt x="757" y="279"/>
                          <a:pt x="757" y="276"/>
                          <a:pt x="758" y="272"/>
                        </a:cubicBezTo>
                        <a:cubicBezTo>
                          <a:pt x="759" y="260"/>
                          <a:pt x="757" y="249"/>
                          <a:pt x="750" y="230"/>
                        </a:cubicBezTo>
                        <a:cubicBezTo>
                          <a:pt x="750" y="227"/>
                          <a:pt x="749" y="227"/>
                          <a:pt x="749" y="227"/>
                        </a:cubicBezTo>
                        <a:cubicBezTo>
                          <a:pt x="748" y="226"/>
                          <a:pt x="746" y="225"/>
                          <a:pt x="743" y="225"/>
                        </a:cubicBezTo>
                        <a:cubicBezTo>
                          <a:pt x="738" y="223"/>
                          <a:pt x="731" y="222"/>
                          <a:pt x="723" y="218"/>
                        </a:cubicBezTo>
                        <a:cubicBezTo>
                          <a:pt x="708" y="211"/>
                          <a:pt x="701" y="201"/>
                          <a:pt x="701" y="190"/>
                        </a:cubicBezTo>
                        <a:cubicBezTo>
                          <a:pt x="699" y="190"/>
                          <a:pt x="698" y="190"/>
                          <a:pt x="696" y="190"/>
                        </a:cubicBezTo>
                        <a:cubicBezTo>
                          <a:pt x="687" y="189"/>
                          <a:pt x="677" y="189"/>
                          <a:pt x="665" y="186"/>
                        </a:cubicBezTo>
                        <a:cubicBezTo>
                          <a:pt x="649" y="181"/>
                          <a:pt x="649" y="181"/>
                          <a:pt x="643" y="182"/>
                        </a:cubicBezTo>
                        <a:cubicBezTo>
                          <a:pt x="634" y="184"/>
                          <a:pt x="624" y="183"/>
                          <a:pt x="614" y="183"/>
                        </a:cubicBezTo>
                        <a:cubicBezTo>
                          <a:pt x="610" y="182"/>
                          <a:pt x="606" y="182"/>
                          <a:pt x="602" y="182"/>
                        </a:cubicBezTo>
                        <a:cubicBezTo>
                          <a:pt x="587" y="182"/>
                          <a:pt x="578" y="176"/>
                          <a:pt x="565" y="167"/>
                        </a:cubicBezTo>
                        <a:lnTo>
                          <a:pt x="556" y="161"/>
                        </a:lnTo>
                        <a:cubicBezTo>
                          <a:pt x="549" y="156"/>
                          <a:pt x="535" y="154"/>
                          <a:pt x="522" y="152"/>
                        </a:cubicBezTo>
                        <a:cubicBezTo>
                          <a:pt x="507" y="150"/>
                          <a:pt x="492" y="147"/>
                          <a:pt x="480" y="141"/>
                        </a:cubicBezTo>
                        <a:cubicBezTo>
                          <a:pt x="468" y="136"/>
                          <a:pt x="446" y="135"/>
                          <a:pt x="428" y="134"/>
                        </a:cubicBezTo>
                        <a:cubicBezTo>
                          <a:pt x="421" y="134"/>
                          <a:pt x="414" y="133"/>
                          <a:pt x="408" y="133"/>
                        </a:cubicBezTo>
                        <a:cubicBezTo>
                          <a:pt x="387" y="131"/>
                          <a:pt x="379" y="114"/>
                          <a:pt x="373" y="102"/>
                        </a:cubicBezTo>
                        <a:cubicBezTo>
                          <a:pt x="369" y="95"/>
                          <a:pt x="366" y="89"/>
                          <a:pt x="361" y="83"/>
                        </a:cubicBezTo>
                        <a:cubicBezTo>
                          <a:pt x="359" y="81"/>
                          <a:pt x="358" y="79"/>
                          <a:pt x="356" y="78"/>
                        </a:cubicBezTo>
                        <a:cubicBezTo>
                          <a:pt x="354" y="78"/>
                          <a:pt x="352" y="78"/>
                          <a:pt x="350" y="77"/>
                        </a:cubicBezTo>
                        <a:cubicBezTo>
                          <a:pt x="331" y="74"/>
                          <a:pt x="322" y="71"/>
                          <a:pt x="316" y="68"/>
                        </a:cubicBezTo>
                        <a:cubicBezTo>
                          <a:pt x="314" y="68"/>
                          <a:pt x="313" y="67"/>
                          <a:pt x="312" y="67"/>
                        </a:cubicBezTo>
                        <a:cubicBezTo>
                          <a:pt x="310" y="67"/>
                          <a:pt x="310" y="66"/>
                          <a:pt x="308" y="65"/>
                        </a:cubicBezTo>
                        <a:cubicBezTo>
                          <a:pt x="285" y="82"/>
                          <a:pt x="274" y="80"/>
                          <a:pt x="268" y="75"/>
                        </a:cubicBezTo>
                        <a:cubicBezTo>
                          <a:pt x="262" y="72"/>
                          <a:pt x="257" y="64"/>
                          <a:pt x="260" y="52"/>
                        </a:cubicBezTo>
                        <a:cubicBezTo>
                          <a:pt x="262" y="42"/>
                          <a:pt x="264" y="34"/>
                          <a:pt x="271" y="18"/>
                        </a:cubicBezTo>
                        <a:cubicBezTo>
                          <a:pt x="275" y="10"/>
                          <a:pt x="279" y="6"/>
                          <a:pt x="281" y="3"/>
                        </a:cubicBezTo>
                        <a:cubicBezTo>
                          <a:pt x="281" y="3"/>
                          <a:pt x="281" y="3"/>
                          <a:pt x="281" y="2"/>
                        </a:cubicBezTo>
                        <a:cubicBezTo>
                          <a:pt x="281" y="1"/>
                          <a:pt x="281" y="0"/>
                          <a:pt x="280" y="0"/>
                        </a:cubicBezTo>
                        <a:cubicBezTo>
                          <a:pt x="279" y="0"/>
                          <a:pt x="278" y="1"/>
                          <a:pt x="276" y="1"/>
                        </a:cubicBezTo>
                        <a:cubicBezTo>
                          <a:pt x="270" y="4"/>
                          <a:pt x="263" y="6"/>
                          <a:pt x="259" y="9"/>
                        </a:cubicBezTo>
                        <a:cubicBezTo>
                          <a:pt x="254" y="12"/>
                          <a:pt x="250" y="13"/>
                          <a:pt x="246" y="15"/>
                        </a:cubicBezTo>
                        <a:cubicBezTo>
                          <a:pt x="241" y="17"/>
                          <a:pt x="236" y="19"/>
                          <a:pt x="226" y="26"/>
                        </a:cubicBezTo>
                        <a:cubicBezTo>
                          <a:pt x="210" y="40"/>
                          <a:pt x="199" y="42"/>
                          <a:pt x="188" y="45"/>
                        </a:cubicBezTo>
                        <a:cubicBezTo>
                          <a:pt x="185" y="46"/>
                          <a:pt x="182" y="46"/>
                          <a:pt x="179" y="47"/>
                        </a:cubicBezTo>
                        <a:cubicBezTo>
                          <a:pt x="178" y="47"/>
                          <a:pt x="178" y="47"/>
                          <a:pt x="176" y="50"/>
                        </a:cubicBezTo>
                        <a:cubicBezTo>
                          <a:pt x="167" y="62"/>
                          <a:pt x="156" y="68"/>
                          <a:pt x="132" y="64"/>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5" name="Freeform 30169">
                    <a:extLst>
                      <a:ext uri="{FF2B5EF4-FFF2-40B4-BE49-F238E27FC236}">
                        <a16:creationId xmlns:a16="http://schemas.microsoft.com/office/drawing/2014/main" id="{47D9C0AF-8B7C-E060-6768-435EE8226EF5}"/>
                      </a:ext>
                    </a:extLst>
                  </p:cNvPr>
                  <p:cNvSpPr>
                    <a:spLocks/>
                  </p:cNvSpPr>
                  <p:nvPr/>
                </p:nvSpPr>
                <p:spPr bwMode="auto">
                  <a:xfrm>
                    <a:off x="2791254" y="3232390"/>
                    <a:ext cx="1070580" cy="510781"/>
                  </a:xfrm>
                  <a:custGeom>
                    <a:avLst/>
                    <a:gdLst>
                      <a:gd name="T0" fmla="*/ 1372 w 1488"/>
                      <a:gd name="T1" fmla="*/ 670 h 732"/>
                      <a:gd name="T2" fmla="*/ 1411 w 1488"/>
                      <a:gd name="T3" fmla="*/ 694 h 732"/>
                      <a:gd name="T4" fmla="*/ 1451 w 1488"/>
                      <a:gd name="T5" fmla="*/ 718 h 732"/>
                      <a:gd name="T6" fmla="*/ 1486 w 1488"/>
                      <a:gd name="T7" fmla="*/ 732 h 732"/>
                      <a:gd name="T8" fmla="*/ 1485 w 1488"/>
                      <a:gd name="T9" fmla="*/ 523 h 732"/>
                      <a:gd name="T10" fmla="*/ 1467 w 1488"/>
                      <a:gd name="T11" fmla="*/ 279 h 732"/>
                      <a:gd name="T12" fmla="*/ 1445 w 1488"/>
                      <a:gd name="T13" fmla="*/ 118 h 732"/>
                      <a:gd name="T14" fmla="*/ 1135 w 1488"/>
                      <a:gd name="T15" fmla="*/ 26 h 732"/>
                      <a:gd name="T16" fmla="*/ 164 w 1488"/>
                      <a:gd name="T17" fmla="*/ 8 h 732"/>
                      <a:gd name="T18" fmla="*/ 0 w 1488"/>
                      <a:gd name="T19" fmla="*/ 72 h 732"/>
                      <a:gd name="T20" fmla="*/ 530 w 1488"/>
                      <a:gd name="T21" fmla="*/ 153 h 732"/>
                      <a:gd name="T22" fmla="*/ 521 w 1488"/>
                      <a:gd name="T23" fmla="*/ 486 h 732"/>
                      <a:gd name="T24" fmla="*/ 516 w 1488"/>
                      <a:gd name="T25" fmla="*/ 526 h 732"/>
                      <a:gd name="T26" fmla="*/ 556 w 1488"/>
                      <a:gd name="T27" fmla="*/ 554 h 732"/>
                      <a:gd name="T28" fmla="*/ 565 w 1488"/>
                      <a:gd name="T29" fmla="*/ 568 h 732"/>
                      <a:gd name="T30" fmla="*/ 596 w 1488"/>
                      <a:gd name="T31" fmla="*/ 565 h 732"/>
                      <a:gd name="T32" fmla="*/ 633 w 1488"/>
                      <a:gd name="T33" fmla="*/ 564 h 732"/>
                      <a:gd name="T34" fmla="*/ 660 w 1488"/>
                      <a:gd name="T35" fmla="*/ 605 h 732"/>
                      <a:gd name="T36" fmla="*/ 669 w 1488"/>
                      <a:gd name="T37" fmla="*/ 612 h 732"/>
                      <a:gd name="T38" fmla="*/ 708 w 1488"/>
                      <a:gd name="T39" fmla="*/ 621 h 732"/>
                      <a:gd name="T40" fmla="*/ 734 w 1488"/>
                      <a:gd name="T41" fmla="*/ 628 h 732"/>
                      <a:gd name="T42" fmla="*/ 777 w 1488"/>
                      <a:gd name="T43" fmla="*/ 642 h 732"/>
                      <a:gd name="T44" fmla="*/ 797 w 1488"/>
                      <a:gd name="T45" fmla="*/ 635 h 732"/>
                      <a:gd name="T46" fmla="*/ 831 w 1488"/>
                      <a:gd name="T47" fmla="*/ 632 h 732"/>
                      <a:gd name="T48" fmla="*/ 865 w 1488"/>
                      <a:gd name="T49" fmla="*/ 663 h 732"/>
                      <a:gd name="T50" fmla="*/ 885 w 1488"/>
                      <a:gd name="T51" fmla="*/ 693 h 732"/>
                      <a:gd name="T52" fmla="*/ 910 w 1488"/>
                      <a:gd name="T53" fmla="*/ 674 h 732"/>
                      <a:gd name="T54" fmla="*/ 965 w 1488"/>
                      <a:gd name="T55" fmla="*/ 694 h 732"/>
                      <a:gd name="T56" fmla="*/ 996 w 1488"/>
                      <a:gd name="T57" fmla="*/ 690 h 732"/>
                      <a:gd name="T58" fmla="*/ 1021 w 1488"/>
                      <a:gd name="T59" fmla="*/ 697 h 732"/>
                      <a:gd name="T60" fmla="*/ 1030 w 1488"/>
                      <a:gd name="T61" fmla="*/ 677 h 732"/>
                      <a:gd name="T62" fmla="*/ 1075 w 1488"/>
                      <a:gd name="T63" fmla="*/ 683 h 732"/>
                      <a:gd name="T64" fmla="*/ 1094 w 1488"/>
                      <a:gd name="T65" fmla="*/ 687 h 732"/>
                      <a:gd name="T66" fmla="*/ 1140 w 1488"/>
                      <a:gd name="T67" fmla="*/ 706 h 732"/>
                      <a:gd name="T68" fmla="*/ 1160 w 1488"/>
                      <a:gd name="T69" fmla="*/ 722 h 732"/>
                      <a:gd name="T70" fmla="*/ 1175 w 1488"/>
                      <a:gd name="T71" fmla="*/ 714 h 732"/>
                      <a:gd name="T72" fmla="*/ 1216 w 1488"/>
                      <a:gd name="T73" fmla="*/ 693 h 732"/>
                      <a:gd name="T74" fmla="*/ 1253 w 1488"/>
                      <a:gd name="T75" fmla="*/ 692 h 732"/>
                      <a:gd name="T76" fmla="*/ 1278 w 1488"/>
                      <a:gd name="T77" fmla="*/ 676 h 732"/>
                      <a:gd name="T78" fmla="*/ 1321 w 1488"/>
                      <a:gd name="T79" fmla="*/ 688 h 732"/>
                      <a:gd name="T80" fmla="*/ 1329 w 1488"/>
                      <a:gd name="T81" fmla="*/ 692 h 732"/>
                      <a:gd name="T82" fmla="*/ 1339 w 1488"/>
                      <a:gd name="T83" fmla="*/ 684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8" h="732">
                        <a:moveTo>
                          <a:pt x="1339" y="684"/>
                        </a:moveTo>
                        <a:cubicBezTo>
                          <a:pt x="1344" y="678"/>
                          <a:pt x="1355" y="666"/>
                          <a:pt x="1372" y="670"/>
                        </a:cubicBezTo>
                        <a:cubicBezTo>
                          <a:pt x="1383" y="673"/>
                          <a:pt x="1391" y="679"/>
                          <a:pt x="1399" y="685"/>
                        </a:cubicBezTo>
                        <a:cubicBezTo>
                          <a:pt x="1402" y="688"/>
                          <a:pt x="1406" y="691"/>
                          <a:pt x="1411" y="694"/>
                        </a:cubicBezTo>
                        <a:cubicBezTo>
                          <a:pt x="1415" y="697"/>
                          <a:pt x="1420" y="700"/>
                          <a:pt x="1424" y="702"/>
                        </a:cubicBezTo>
                        <a:cubicBezTo>
                          <a:pt x="1433" y="709"/>
                          <a:pt x="1441" y="715"/>
                          <a:pt x="1451" y="718"/>
                        </a:cubicBezTo>
                        <a:lnTo>
                          <a:pt x="1460" y="721"/>
                        </a:lnTo>
                        <a:cubicBezTo>
                          <a:pt x="1471" y="724"/>
                          <a:pt x="1478" y="727"/>
                          <a:pt x="1486" y="732"/>
                        </a:cubicBezTo>
                        <a:cubicBezTo>
                          <a:pt x="1488" y="674"/>
                          <a:pt x="1488" y="632"/>
                          <a:pt x="1486" y="611"/>
                        </a:cubicBezTo>
                        <a:cubicBezTo>
                          <a:pt x="1485" y="592"/>
                          <a:pt x="1485" y="560"/>
                          <a:pt x="1485" y="523"/>
                        </a:cubicBezTo>
                        <a:cubicBezTo>
                          <a:pt x="1484" y="457"/>
                          <a:pt x="1483" y="376"/>
                          <a:pt x="1477" y="338"/>
                        </a:cubicBezTo>
                        <a:lnTo>
                          <a:pt x="1467" y="279"/>
                        </a:lnTo>
                        <a:cubicBezTo>
                          <a:pt x="1458" y="224"/>
                          <a:pt x="1448" y="162"/>
                          <a:pt x="1445" y="132"/>
                        </a:cubicBezTo>
                        <a:cubicBezTo>
                          <a:pt x="1445" y="129"/>
                          <a:pt x="1445" y="124"/>
                          <a:pt x="1445" y="118"/>
                        </a:cubicBezTo>
                        <a:cubicBezTo>
                          <a:pt x="1444" y="99"/>
                          <a:pt x="1443" y="67"/>
                          <a:pt x="1442" y="20"/>
                        </a:cubicBezTo>
                        <a:cubicBezTo>
                          <a:pt x="1340" y="23"/>
                          <a:pt x="1237" y="25"/>
                          <a:pt x="1135" y="26"/>
                        </a:cubicBezTo>
                        <a:cubicBezTo>
                          <a:pt x="810" y="29"/>
                          <a:pt x="484" y="23"/>
                          <a:pt x="164" y="8"/>
                        </a:cubicBezTo>
                        <a:lnTo>
                          <a:pt x="164" y="8"/>
                        </a:lnTo>
                        <a:lnTo>
                          <a:pt x="6" y="0"/>
                        </a:lnTo>
                        <a:lnTo>
                          <a:pt x="0" y="72"/>
                        </a:lnTo>
                        <a:cubicBezTo>
                          <a:pt x="87" y="76"/>
                          <a:pt x="486" y="98"/>
                          <a:pt x="485" y="98"/>
                        </a:cubicBezTo>
                        <a:cubicBezTo>
                          <a:pt x="503" y="98"/>
                          <a:pt x="530" y="113"/>
                          <a:pt x="530" y="153"/>
                        </a:cubicBezTo>
                        <a:cubicBezTo>
                          <a:pt x="530" y="190"/>
                          <a:pt x="521" y="472"/>
                          <a:pt x="521" y="484"/>
                        </a:cubicBezTo>
                        <a:lnTo>
                          <a:pt x="521" y="486"/>
                        </a:lnTo>
                        <a:lnTo>
                          <a:pt x="520" y="487"/>
                        </a:lnTo>
                        <a:cubicBezTo>
                          <a:pt x="517" y="503"/>
                          <a:pt x="515" y="520"/>
                          <a:pt x="516" y="526"/>
                        </a:cubicBezTo>
                        <a:cubicBezTo>
                          <a:pt x="518" y="528"/>
                          <a:pt x="524" y="531"/>
                          <a:pt x="528" y="533"/>
                        </a:cubicBezTo>
                        <a:cubicBezTo>
                          <a:pt x="538" y="539"/>
                          <a:pt x="550" y="544"/>
                          <a:pt x="556" y="554"/>
                        </a:cubicBezTo>
                        <a:cubicBezTo>
                          <a:pt x="558" y="556"/>
                          <a:pt x="560" y="559"/>
                          <a:pt x="561" y="562"/>
                        </a:cubicBezTo>
                        <a:cubicBezTo>
                          <a:pt x="562" y="564"/>
                          <a:pt x="564" y="566"/>
                          <a:pt x="565" y="568"/>
                        </a:cubicBezTo>
                        <a:cubicBezTo>
                          <a:pt x="571" y="564"/>
                          <a:pt x="580" y="558"/>
                          <a:pt x="594" y="564"/>
                        </a:cubicBezTo>
                        <a:cubicBezTo>
                          <a:pt x="595" y="564"/>
                          <a:pt x="595" y="564"/>
                          <a:pt x="596" y="565"/>
                        </a:cubicBezTo>
                        <a:cubicBezTo>
                          <a:pt x="598" y="561"/>
                          <a:pt x="600" y="558"/>
                          <a:pt x="605" y="556"/>
                        </a:cubicBezTo>
                        <a:cubicBezTo>
                          <a:pt x="616" y="552"/>
                          <a:pt x="625" y="559"/>
                          <a:pt x="633" y="564"/>
                        </a:cubicBezTo>
                        <a:cubicBezTo>
                          <a:pt x="636" y="567"/>
                          <a:pt x="639" y="568"/>
                          <a:pt x="641" y="570"/>
                        </a:cubicBezTo>
                        <a:cubicBezTo>
                          <a:pt x="657" y="581"/>
                          <a:pt x="659" y="586"/>
                          <a:pt x="660" y="605"/>
                        </a:cubicBezTo>
                        <a:cubicBezTo>
                          <a:pt x="661" y="608"/>
                          <a:pt x="660" y="611"/>
                          <a:pt x="660" y="613"/>
                        </a:cubicBezTo>
                        <a:cubicBezTo>
                          <a:pt x="663" y="613"/>
                          <a:pt x="666" y="613"/>
                          <a:pt x="669" y="612"/>
                        </a:cubicBezTo>
                        <a:cubicBezTo>
                          <a:pt x="677" y="611"/>
                          <a:pt x="684" y="610"/>
                          <a:pt x="690" y="612"/>
                        </a:cubicBezTo>
                        <a:cubicBezTo>
                          <a:pt x="696" y="613"/>
                          <a:pt x="702" y="617"/>
                          <a:pt x="708" y="621"/>
                        </a:cubicBezTo>
                        <a:cubicBezTo>
                          <a:pt x="712" y="623"/>
                          <a:pt x="719" y="629"/>
                          <a:pt x="722" y="629"/>
                        </a:cubicBezTo>
                        <a:cubicBezTo>
                          <a:pt x="726" y="629"/>
                          <a:pt x="730" y="629"/>
                          <a:pt x="734" y="628"/>
                        </a:cubicBezTo>
                        <a:cubicBezTo>
                          <a:pt x="746" y="627"/>
                          <a:pt x="758" y="626"/>
                          <a:pt x="767" y="631"/>
                        </a:cubicBezTo>
                        <a:cubicBezTo>
                          <a:pt x="772" y="634"/>
                          <a:pt x="775" y="638"/>
                          <a:pt x="777" y="642"/>
                        </a:cubicBezTo>
                        <a:cubicBezTo>
                          <a:pt x="778" y="642"/>
                          <a:pt x="779" y="641"/>
                          <a:pt x="779" y="641"/>
                        </a:cubicBezTo>
                        <a:cubicBezTo>
                          <a:pt x="785" y="638"/>
                          <a:pt x="788" y="637"/>
                          <a:pt x="797" y="635"/>
                        </a:cubicBezTo>
                        <a:cubicBezTo>
                          <a:pt x="800" y="634"/>
                          <a:pt x="802" y="634"/>
                          <a:pt x="804" y="633"/>
                        </a:cubicBezTo>
                        <a:cubicBezTo>
                          <a:pt x="813" y="631"/>
                          <a:pt x="818" y="630"/>
                          <a:pt x="831" y="632"/>
                        </a:cubicBezTo>
                        <a:cubicBezTo>
                          <a:pt x="839" y="633"/>
                          <a:pt x="865" y="635"/>
                          <a:pt x="865" y="659"/>
                        </a:cubicBezTo>
                        <a:cubicBezTo>
                          <a:pt x="865" y="661"/>
                          <a:pt x="865" y="662"/>
                          <a:pt x="865" y="663"/>
                        </a:cubicBezTo>
                        <a:cubicBezTo>
                          <a:pt x="865" y="664"/>
                          <a:pt x="865" y="664"/>
                          <a:pt x="866" y="664"/>
                        </a:cubicBezTo>
                        <a:cubicBezTo>
                          <a:pt x="879" y="668"/>
                          <a:pt x="885" y="679"/>
                          <a:pt x="885" y="693"/>
                        </a:cubicBezTo>
                        <a:cubicBezTo>
                          <a:pt x="885" y="693"/>
                          <a:pt x="885" y="693"/>
                          <a:pt x="885" y="693"/>
                        </a:cubicBezTo>
                        <a:cubicBezTo>
                          <a:pt x="890" y="686"/>
                          <a:pt x="898" y="677"/>
                          <a:pt x="910" y="674"/>
                        </a:cubicBezTo>
                        <a:cubicBezTo>
                          <a:pt x="928" y="670"/>
                          <a:pt x="943" y="675"/>
                          <a:pt x="951" y="687"/>
                        </a:cubicBezTo>
                        <a:cubicBezTo>
                          <a:pt x="955" y="688"/>
                          <a:pt x="960" y="689"/>
                          <a:pt x="965" y="694"/>
                        </a:cubicBezTo>
                        <a:cubicBezTo>
                          <a:pt x="967" y="696"/>
                          <a:pt x="968" y="697"/>
                          <a:pt x="970" y="699"/>
                        </a:cubicBezTo>
                        <a:cubicBezTo>
                          <a:pt x="975" y="694"/>
                          <a:pt x="982" y="688"/>
                          <a:pt x="996" y="690"/>
                        </a:cubicBezTo>
                        <a:cubicBezTo>
                          <a:pt x="1007" y="691"/>
                          <a:pt x="1012" y="698"/>
                          <a:pt x="1016" y="705"/>
                        </a:cubicBezTo>
                        <a:cubicBezTo>
                          <a:pt x="1017" y="703"/>
                          <a:pt x="1019" y="700"/>
                          <a:pt x="1021" y="697"/>
                        </a:cubicBezTo>
                        <a:cubicBezTo>
                          <a:pt x="1021" y="697"/>
                          <a:pt x="1022" y="696"/>
                          <a:pt x="1022" y="695"/>
                        </a:cubicBezTo>
                        <a:cubicBezTo>
                          <a:pt x="1022" y="691"/>
                          <a:pt x="1023" y="683"/>
                          <a:pt x="1030" y="677"/>
                        </a:cubicBezTo>
                        <a:cubicBezTo>
                          <a:pt x="1038" y="671"/>
                          <a:pt x="1048" y="673"/>
                          <a:pt x="1052" y="674"/>
                        </a:cubicBezTo>
                        <a:cubicBezTo>
                          <a:pt x="1063" y="676"/>
                          <a:pt x="1070" y="680"/>
                          <a:pt x="1075" y="683"/>
                        </a:cubicBezTo>
                        <a:cubicBezTo>
                          <a:pt x="1079" y="686"/>
                          <a:pt x="1081" y="687"/>
                          <a:pt x="1083" y="688"/>
                        </a:cubicBezTo>
                        <a:cubicBezTo>
                          <a:pt x="1086" y="688"/>
                          <a:pt x="1090" y="688"/>
                          <a:pt x="1094" y="687"/>
                        </a:cubicBezTo>
                        <a:cubicBezTo>
                          <a:pt x="1101" y="686"/>
                          <a:pt x="1112" y="685"/>
                          <a:pt x="1121" y="691"/>
                        </a:cubicBezTo>
                        <a:cubicBezTo>
                          <a:pt x="1126" y="695"/>
                          <a:pt x="1133" y="700"/>
                          <a:pt x="1140" y="706"/>
                        </a:cubicBezTo>
                        <a:cubicBezTo>
                          <a:pt x="1145" y="710"/>
                          <a:pt x="1151" y="715"/>
                          <a:pt x="1154" y="717"/>
                        </a:cubicBezTo>
                        <a:cubicBezTo>
                          <a:pt x="1156" y="719"/>
                          <a:pt x="1158" y="720"/>
                          <a:pt x="1160" y="722"/>
                        </a:cubicBezTo>
                        <a:cubicBezTo>
                          <a:pt x="1163" y="719"/>
                          <a:pt x="1167" y="716"/>
                          <a:pt x="1173" y="715"/>
                        </a:cubicBezTo>
                        <a:lnTo>
                          <a:pt x="1175" y="714"/>
                        </a:lnTo>
                        <a:cubicBezTo>
                          <a:pt x="1185" y="712"/>
                          <a:pt x="1185" y="712"/>
                          <a:pt x="1191" y="706"/>
                        </a:cubicBezTo>
                        <a:cubicBezTo>
                          <a:pt x="1201" y="696"/>
                          <a:pt x="1210" y="694"/>
                          <a:pt x="1216" y="693"/>
                        </a:cubicBezTo>
                        <a:cubicBezTo>
                          <a:pt x="1218" y="692"/>
                          <a:pt x="1220" y="692"/>
                          <a:pt x="1223" y="691"/>
                        </a:cubicBezTo>
                        <a:cubicBezTo>
                          <a:pt x="1235" y="686"/>
                          <a:pt x="1246" y="690"/>
                          <a:pt x="1253" y="692"/>
                        </a:cubicBezTo>
                        <a:cubicBezTo>
                          <a:pt x="1254" y="691"/>
                          <a:pt x="1255" y="690"/>
                          <a:pt x="1256" y="689"/>
                        </a:cubicBezTo>
                        <a:cubicBezTo>
                          <a:pt x="1261" y="685"/>
                          <a:pt x="1269" y="680"/>
                          <a:pt x="1278" y="676"/>
                        </a:cubicBezTo>
                        <a:cubicBezTo>
                          <a:pt x="1296" y="669"/>
                          <a:pt x="1309" y="678"/>
                          <a:pt x="1315" y="683"/>
                        </a:cubicBezTo>
                        <a:cubicBezTo>
                          <a:pt x="1318" y="685"/>
                          <a:pt x="1320" y="687"/>
                          <a:pt x="1321" y="688"/>
                        </a:cubicBezTo>
                        <a:cubicBezTo>
                          <a:pt x="1324" y="689"/>
                          <a:pt x="1325" y="690"/>
                          <a:pt x="1327" y="690"/>
                        </a:cubicBezTo>
                        <a:cubicBezTo>
                          <a:pt x="1328" y="691"/>
                          <a:pt x="1329" y="691"/>
                          <a:pt x="1329" y="692"/>
                        </a:cubicBezTo>
                        <a:cubicBezTo>
                          <a:pt x="1330" y="692"/>
                          <a:pt x="1330" y="692"/>
                          <a:pt x="1332" y="691"/>
                        </a:cubicBezTo>
                        <a:cubicBezTo>
                          <a:pt x="1334" y="689"/>
                          <a:pt x="1336" y="687"/>
                          <a:pt x="1339" y="684"/>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6" name="Freeform 30170">
                    <a:extLst>
                      <a:ext uri="{FF2B5EF4-FFF2-40B4-BE49-F238E27FC236}">
                        <a16:creationId xmlns:a16="http://schemas.microsoft.com/office/drawing/2014/main" id="{4CB04642-74D0-BC1A-EEEC-DBBFE002B9A7}"/>
                      </a:ext>
                    </a:extLst>
                  </p:cNvPr>
                  <p:cNvSpPr>
                    <a:spLocks/>
                  </p:cNvSpPr>
                  <p:nvPr/>
                </p:nvSpPr>
                <p:spPr bwMode="auto">
                  <a:xfrm>
                    <a:off x="4210345" y="2352712"/>
                    <a:ext cx="477900" cy="837113"/>
                  </a:xfrm>
                  <a:custGeom>
                    <a:avLst/>
                    <a:gdLst>
                      <a:gd name="T0" fmla="*/ 133 w 664"/>
                      <a:gd name="T1" fmla="*/ 31 h 1201"/>
                      <a:gd name="T2" fmla="*/ 146 w 664"/>
                      <a:gd name="T3" fmla="*/ 44 h 1201"/>
                      <a:gd name="T4" fmla="*/ 151 w 664"/>
                      <a:gd name="T5" fmla="*/ 57 h 1201"/>
                      <a:gd name="T6" fmla="*/ 166 w 664"/>
                      <a:gd name="T7" fmla="*/ 72 h 1201"/>
                      <a:gd name="T8" fmla="*/ 192 w 664"/>
                      <a:gd name="T9" fmla="*/ 93 h 1201"/>
                      <a:gd name="T10" fmla="*/ 199 w 664"/>
                      <a:gd name="T11" fmla="*/ 122 h 1201"/>
                      <a:gd name="T12" fmla="*/ 195 w 664"/>
                      <a:gd name="T13" fmla="*/ 143 h 1201"/>
                      <a:gd name="T14" fmla="*/ 193 w 664"/>
                      <a:gd name="T15" fmla="*/ 169 h 1201"/>
                      <a:gd name="T16" fmla="*/ 174 w 664"/>
                      <a:gd name="T17" fmla="*/ 196 h 1201"/>
                      <a:gd name="T18" fmla="*/ 174 w 664"/>
                      <a:gd name="T19" fmla="*/ 201 h 1201"/>
                      <a:gd name="T20" fmla="*/ 173 w 664"/>
                      <a:gd name="T21" fmla="*/ 224 h 1201"/>
                      <a:gd name="T22" fmla="*/ 165 w 664"/>
                      <a:gd name="T23" fmla="*/ 238 h 1201"/>
                      <a:gd name="T24" fmla="*/ 150 w 664"/>
                      <a:gd name="T25" fmla="*/ 247 h 1201"/>
                      <a:gd name="T26" fmla="*/ 78 w 664"/>
                      <a:gd name="T27" fmla="*/ 275 h 1201"/>
                      <a:gd name="T28" fmla="*/ 62 w 664"/>
                      <a:gd name="T29" fmla="*/ 275 h 1201"/>
                      <a:gd name="T30" fmla="*/ 77 w 664"/>
                      <a:gd name="T31" fmla="*/ 321 h 1201"/>
                      <a:gd name="T32" fmla="*/ 81 w 664"/>
                      <a:gd name="T33" fmla="*/ 330 h 1201"/>
                      <a:gd name="T34" fmla="*/ 70 w 664"/>
                      <a:gd name="T35" fmla="*/ 380 h 1201"/>
                      <a:gd name="T36" fmla="*/ 61 w 664"/>
                      <a:gd name="T37" fmla="*/ 412 h 1201"/>
                      <a:gd name="T38" fmla="*/ 54 w 664"/>
                      <a:gd name="T39" fmla="*/ 434 h 1201"/>
                      <a:gd name="T40" fmla="*/ 32 w 664"/>
                      <a:gd name="T41" fmla="*/ 450 h 1201"/>
                      <a:gd name="T42" fmla="*/ 20 w 664"/>
                      <a:gd name="T43" fmla="*/ 480 h 1201"/>
                      <a:gd name="T44" fmla="*/ 19 w 664"/>
                      <a:gd name="T45" fmla="*/ 494 h 1201"/>
                      <a:gd name="T46" fmla="*/ 12 w 664"/>
                      <a:gd name="T47" fmla="*/ 505 h 1201"/>
                      <a:gd name="T48" fmla="*/ 0 w 664"/>
                      <a:gd name="T49" fmla="*/ 529 h 1201"/>
                      <a:gd name="T50" fmla="*/ 10 w 664"/>
                      <a:gd name="T51" fmla="*/ 589 h 1201"/>
                      <a:gd name="T52" fmla="*/ 41 w 664"/>
                      <a:gd name="T53" fmla="*/ 644 h 1201"/>
                      <a:gd name="T54" fmla="*/ 91 w 664"/>
                      <a:gd name="T55" fmla="*/ 690 h 1201"/>
                      <a:gd name="T56" fmla="*/ 149 w 664"/>
                      <a:gd name="T57" fmla="*/ 775 h 1201"/>
                      <a:gd name="T58" fmla="*/ 194 w 664"/>
                      <a:gd name="T59" fmla="*/ 790 h 1201"/>
                      <a:gd name="T60" fmla="*/ 249 w 664"/>
                      <a:gd name="T61" fmla="*/ 822 h 1201"/>
                      <a:gd name="T62" fmla="*/ 250 w 664"/>
                      <a:gd name="T63" fmla="*/ 845 h 1201"/>
                      <a:gd name="T64" fmla="*/ 230 w 664"/>
                      <a:gd name="T65" fmla="*/ 909 h 1201"/>
                      <a:gd name="T66" fmla="*/ 227 w 664"/>
                      <a:gd name="T67" fmla="*/ 959 h 1201"/>
                      <a:gd name="T68" fmla="*/ 303 w 664"/>
                      <a:gd name="T69" fmla="*/ 1015 h 1201"/>
                      <a:gd name="T70" fmla="*/ 353 w 664"/>
                      <a:gd name="T71" fmla="*/ 1053 h 1201"/>
                      <a:gd name="T72" fmla="*/ 381 w 664"/>
                      <a:gd name="T73" fmla="*/ 1102 h 1201"/>
                      <a:gd name="T74" fmla="*/ 393 w 664"/>
                      <a:gd name="T75" fmla="*/ 1116 h 1201"/>
                      <a:gd name="T76" fmla="*/ 385 w 664"/>
                      <a:gd name="T77" fmla="*/ 1163 h 1201"/>
                      <a:gd name="T78" fmla="*/ 418 w 664"/>
                      <a:gd name="T79" fmla="*/ 1199 h 1201"/>
                      <a:gd name="T80" fmla="*/ 463 w 664"/>
                      <a:gd name="T81" fmla="*/ 1152 h 1201"/>
                      <a:gd name="T82" fmla="*/ 538 w 664"/>
                      <a:gd name="T83" fmla="*/ 1185 h 1201"/>
                      <a:gd name="T84" fmla="*/ 542 w 664"/>
                      <a:gd name="T85" fmla="*/ 1172 h 1201"/>
                      <a:gd name="T86" fmla="*/ 565 w 664"/>
                      <a:gd name="T87" fmla="*/ 1094 h 1201"/>
                      <a:gd name="T88" fmla="*/ 587 w 664"/>
                      <a:gd name="T89" fmla="*/ 1080 h 1201"/>
                      <a:gd name="T90" fmla="*/ 595 w 664"/>
                      <a:gd name="T91" fmla="*/ 1027 h 1201"/>
                      <a:gd name="T92" fmla="*/ 599 w 664"/>
                      <a:gd name="T93" fmla="*/ 973 h 1201"/>
                      <a:gd name="T94" fmla="*/ 615 w 664"/>
                      <a:gd name="T95" fmla="*/ 904 h 1201"/>
                      <a:gd name="T96" fmla="*/ 656 w 664"/>
                      <a:gd name="T97" fmla="*/ 830 h 1201"/>
                      <a:gd name="T98" fmla="*/ 662 w 664"/>
                      <a:gd name="T99" fmla="*/ 803 h 1201"/>
                      <a:gd name="T100" fmla="*/ 659 w 664"/>
                      <a:gd name="T101" fmla="*/ 762 h 1201"/>
                      <a:gd name="T102" fmla="*/ 641 w 664"/>
                      <a:gd name="T103" fmla="*/ 704 h 1201"/>
                      <a:gd name="T104" fmla="*/ 642 w 664"/>
                      <a:gd name="T105" fmla="*/ 694 h 1201"/>
                      <a:gd name="T106" fmla="*/ 645 w 664"/>
                      <a:gd name="T107" fmla="*/ 669 h 1201"/>
                      <a:gd name="T108" fmla="*/ 646 w 664"/>
                      <a:gd name="T109" fmla="*/ 633 h 1201"/>
                      <a:gd name="T110" fmla="*/ 600 w 664"/>
                      <a:gd name="T111" fmla="*/ 148 h 1201"/>
                      <a:gd name="T112" fmla="*/ 571 w 664"/>
                      <a:gd name="T113" fmla="*/ 84 h 1201"/>
                      <a:gd name="T114" fmla="*/ 540 w 664"/>
                      <a:gd name="T115" fmla="*/ 0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4" h="1201">
                        <a:moveTo>
                          <a:pt x="129" y="28"/>
                        </a:moveTo>
                        <a:cubicBezTo>
                          <a:pt x="130" y="29"/>
                          <a:pt x="131" y="30"/>
                          <a:pt x="133" y="31"/>
                        </a:cubicBezTo>
                        <a:lnTo>
                          <a:pt x="133" y="31"/>
                        </a:lnTo>
                        <a:lnTo>
                          <a:pt x="135" y="32"/>
                        </a:lnTo>
                        <a:cubicBezTo>
                          <a:pt x="135" y="32"/>
                          <a:pt x="135" y="32"/>
                          <a:pt x="135" y="32"/>
                        </a:cubicBezTo>
                        <a:cubicBezTo>
                          <a:pt x="139" y="35"/>
                          <a:pt x="143" y="39"/>
                          <a:pt x="146" y="44"/>
                        </a:cubicBezTo>
                        <a:cubicBezTo>
                          <a:pt x="146" y="45"/>
                          <a:pt x="147" y="45"/>
                          <a:pt x="147" y="46"/>
                        </a:cubicBezTo>
                        <a:cubicBezTo>
                          <a:pt x="148" y="47"/>
                          <a:pt x="148" y="49"/>
                          <a:pt x="149" y="50"/>
                        </a:cubicBezTo>
                        <a:cubicBezTo>
                          <a:pt x="150" y="53"/>
                          <a:pt x="151" y="55"/>
                          <a:pt x="151" y="57"/>
                        </a:cubicBezTo>
                        <a:cubicBezTo>
                          <a:pt x="152" y="59"/>
                          <a:pt x="152" y="60"/>
                          <a:pt x="152" y="61"/>
                        </a:cubicBezTo>
                        <a:cubicBezTo>
                          <a:pt x="154" y="63"/>
                          <a:pt x="157" y="66"/>
                          <a:pt x="161" y="69"/>
                        </a:cubicBezTo>
                        <a:cubicBezTo>
                          <a:pt x="163" y="70"/>
                          <a:pt x="164" y="71"/>
                          <a:pt x="166" y="72"/>
                        </a:cubicBezTo>
                        <a:cubicBezTo>
                          <a:pt x="172" y="76"/>
                          <a:pt x="183" y="83"/>
                          <a:pt x="191" y="93"/>
                        </a:cubicBezTo>
                        <a:lnTo>
                          <a:pt x="191" y="93"/>
                        </a:lnTo>
                        <a:cubicBezTo>
                          <a:pt x="192" y="93"/>
                          <a:pt x="192" y="93"/>
                          <a:pt x="192" y="93"/>
                        </a:cubicBezTo>
                        <a:cubicBezTo>
                          <a:pt x="194" y="95"/>
                          <a:pt x="196" y="98"/>
                          <a:pt x="197" y="101"/>
                        </a:cubicBezTo>
                        <a:cubicBezTo>
                          <a:pt x="197" y="102"/>
                          <a:pt x="198" y="102"/>
                          <a:pt x="198" y="103"/>
                        </a:cubicBezTo>
                        <a:cubicBezTo>
                          <a:pt x="200" y="109"/>
                          <a:pt x="201" y="115"/>
                          <a:pt x="199" y="122"/>
                        </a:cubicBezTo>
                        <a:cubicBezTo>
                          <a:pt x="198" y="126"/>
                          <a:pt x="198" y="129"/>
                          <a:pt x="197" y="132"/>
                        </a:cubicBezTo>
                        <a:cubicBezTo>
                          <a:pt x="197" y="133"/>
                          <a:pt x="196" y="135"/>
                          <a:pt x="196" y="136"/>
                        </a:cubicBezTo>
                        <a:cubicBezTo>
                          <a:pt x="196" y="138"/>
                          <a:pt x="195" y="140"/>
                          <a:pt x="195" y="143"/>
                        </a:cubicBezTo>
                        <a:cubicBezTo>
                          <a:pt x="195" y="144"/>
                          <a:pt x="195" y="144"/>
                          <a:pt x="195" y="145"/>
                        </a:cubicBezTo>
                        <a:cubicBezTo>
                          <a:pt x="195" y="149"/>
                          <a:pt x="194" y="154"/>
                          <a:pt x="194" y="158"/>
                        </a:cubicBezTo>
                        <a:cubicBezTo>
                          <a:pt x="193" y="162"/>
                          <a:pt x="193" y="166"/>
                          <a:pt x="193" y="169"/>
                        </a:cubicBezTo>
                        <a:cubicBezTo>
                          <a:pt x="192" y="171"/>
                          <a:pt x="190" y="173"/>
                          <a:pt x="189" y="176"/>
                        </a:cubicBezTo>
                        <a:cubicBezTo>
                          <a:pt x="189" y="178"/>
                          <a:pt x="188" y="180"/>
                          <a:pt x="187" y="181"/>
                        </a:cubicBezTo>
                        <a:cubicBezTo>
                          <a:pt x="183" y="187"/>
                          <a:pt x="178" y="192"/>
                          <a:pt x="174" y="196"/>
                        </a:cubicBezTo>
                        <a:cubicBezTo>
                          <a:pt x="174" y="196"/>
                          <a:pt x="174" y="196"/>
                          <a:pt x="174" y="196"/>
                        </a:cubicBezTo>
                        <a:cubicBezTo>
                          <a:pt x="174" y="196"/>
                          <a:pt x="174" y="197"/>
                          <a:pt x="174" y="197"/>
                        </a:cubicBezTo>
                        <a:cubicBezTo>
                          <a:pt x="174" y="198"/>
                          <a:pt x="174" y="199"/>
                          <a:pt x="174" y="201"/>
                        </a:cubicBezTo>
                        <a:cubicBezTo>
                          <a:pt x="174" y="204"/>
                          <a:pt x="174" y="206"/>
                          <a:pt x="174" y="208"/>
                        </a:cubicBezTo>
                        <a:cubicBezTo>
                          <a:pt x="174" y="212"/>
                          <a:pt x="174" y="217"/>
                          <a:pt x="173" y="223"/>
                        </a:cubicBezTo>
                        <a:lnTo>
                          <a:pt x="173" y="224"/>
                        </a:lnTo>
                        <a:cubicBezTo>
                          <a:pt x="173" y="224"/>
                          <a:pt x="173" y="224"/>
                          <a:pt x="173" y="224"/>
                        </a:cubicBezTo>
                        <a:cubicBezTo>
                          <a:pt x="172" y="227"/>
                          <a:pt x="171" y="229"/>
                          <a:pt x="170" y="232"/>
                        </a:cubicBezTo>
                        <a:cubicBezTo>
                          <a:pt x="168" y="234"/>
                          <a:pt x="167" y="236"/>
                          <a:pt x="165" y="238"/>
                        </a:cubicBezTo>
                        <a:cubicBezTo>
                          <a:pt x="165" y="238"/>
                          <a:pt x="164" y="239"/>
                          <a:pt x="164" y="239"/>
                        </a:cubicBezTo>
                        <a:cubicBezTo>
                          <a:pt x="160" y="242"/>
                          <a:pt x="157" y="244"/>
                          <a:pt x="153" y="246"/>
                        </a:cubicBezTo>
                        <a:cubicBezTo>
                          <a:pt x="152" y="246"/>
                          <a:pt x="151" y="247"/>
                          <a:pt x="150" y="247"/>
                        </a:cubicBezTo>
                        <a:cubicBezTo>
                          <a:pt x="143" y="250"/>
                          <a:pt x="137" y="251"/>
                          <a:pt x="133" y="252"/>
                        </a:cubicBezTo>
                        <a:cubicBezTo>
                          <a:pt x="126" y="254"/>
                          <a:pt x="124" y="254"/>
                          <a:pt x="120" y="258"/>
                        </a:cubicBezTo>
                        <a:cubicBezTo>
                          <a:pt x="106" y="272"/>
                          <a:pt x="93" y="273"/>
                          <a:pt x="78" y="275"/>
                        </a:cubicBezTo>
                        <a:lnTo>
                          <a:pt x="78" y="275"/>
                        </a:lnTo>
                        <a:cubicBezTo>
                          <a:pt x="72" y="275"/>
                          <a:pt x="67" y="275"/>
                          <a:pt x="63" y="275"/>
                        </a:cubicBezTo>
                        <a:lnTo>
                          <a:pt x="62" y="275"/>
                        </a:lnTo>
                        <a:cubicBezTo>
                          <a:pt x="61" y="278"/>
                          <a:pt x="60" y="285"/>
                          <a:pt x="58" y="298"/>
                        </a:cubicBezTo>
                        <a:cubicBezTo>
                          <a:pt x="59" y="298"/>
                          <a:pt x="59" y="300"/>
                          <a:pt x="59" y="301"/>
                        </a:cubicBezTo>
                        <a:cubicBezTo>
                          <a:pt x="64" y="304"/>
                          <a:pt x="71" y="311"/>
                          <a:pt x="77" y="321"/>
                        </a:cubicBezTo>
                        <a:cubicBezTo>
                          <a:pt x="77" y="321"/>
                          <a:pt x="77" y="321"/>
                          <a:pt x="78" y="321"/>
                        </a:cubicBezTo>
                        <a:cubicBezTo>
                          <a:pt x="79" y="323"/>
                          <a:pt x="79" y="325"/>
                          <a:pt x="80" y="327"/>
                        </a:cubicBezTo>
                        <a:cubicBezTo>
                          <a:pt x="81" y="328"/>
                          <a:pt x="81" y="328"/>
                          <a:pt x="81" y="330"/>
                        </a:cubicBezTo>
                        <a:cubicBezTo>
                          <a:pt x="82" y="333"/>
                          <a:pt x="83" y="336"/>
                          <a:pt x="83" y="339"/>
                        </a:cubicBezTo>
                        <a:cubicBezTo>
                          <a:pt x="83" y="341"/>
                          <a:pt x="84" y="343"/>
                          <a:pt x="84" y="345"/>
                        </a:cubicBezTo>
                        <a:cubicBezTo>
                          <a:pt x="84" y="358"/>
                          <a:pt x="77" y="369"/>
                          <a:pt x="70" y="380"/>
                        </a:cubicBezTo>
                        <a:cubicBezTo>
                          <a:pt x="69" y="382"/>
                          <a:pt x="68" y="384"/>
                          <a:pt x="67" y="385"/>
                        </a:cubicBezTo>
                        <a:cubicBezTo>
                          <a:pt x="61" y="395"/>
                          <a:pt x="61" y="398"/>
                          <a:pt x="61" y="404"/>
                        </a:cubicBezTo>
                        <a:cubicBezTo>
                          <a:pt x="61" y="407"/>
                          <a:pt x="61" y="409"/>
                          <a:pt x="61" y="412"/>
                        </a:cubicBezTo>
                        <a:cubicBezTo>
                          <a:pt x="61" y="413"/>
                          <a:pt x="61" y="413"/>
                          <a:pt x="61" y="415"/>
                        </a:cubicBezTo>
                        <a:cubicBezTo>
                          <a:pt x="60" y="420"/>
                          <a:pt x="59" y="426"/>
                          <a:pt x="56" y="431"/>
                        </a:cubicBezTo>
                        <a:cubicBezTo>
                          <a:pt x="55" y="432"/>
                          <a:pt x="55" y="433"/>
                          <a:pt x="54" y="434"/>
                        </a:cubicBezTo>
                        <a:cubicBezTo>
                          <a:pt x="52" y="438"/>
                          <a:pt x="48" y="442"/>
                          <a:pt x="41" y="445"/>
                        </a:cubicBezTo>
                        <a:cubicBezTo>
                          <a:pt x="39" y="446"/>
                          <a:pt x="39" y="447"/>
                          <a:pt x="37" y="447"/>
                        </a:cubicBezTo>
                        <a:cubicBezTo>
                          <a:pt x="35" y="448"/>
                          <a:pt x="34" y="449"/>
                          <a:pt x="32" y="450"/>
                        </a:cubicBezTo>
                        <a:cubicBezTo>
                          <a:pt x="26" y="453"/>
                          <a:pt x="19" y="457"/>
                          <a:pt x="14" y="461"/>
                        </a:cubicBezTo>
                        <a:cubicBezTo>
                          <a:pt x="16" y="466"/>
                          <a:pt x="18" y="472"/>
                          <a:pt x="19" y="479"/>
                        </a:cubicBezTo>
                        <a:cubicBezTo>
                          <a:pt x="19" y="479"/>
                          <a:pt x="20" y="479"/>
                          <a:pt x="20" y="480"/>
                        </a:cubicBezTo>
                        <a:cubicBezTo>
                          <a:pt x="20" y="480"/>
                          <a:pt x="20" y="480"/>
                          <a:pt x="20" y="481"/>
                        </a:cubicBezTo>
                        <a:cubicBezTo>
                          <a:pt x="20" y="483"/>
                          <a:pt x="20" y="485"/>
                          <a:pt x="20" y="487"/>
                        </a:cubicBezTo>
                        <a:cubicBezTo>
                          <a:pt x="20" y="489"/>
                          <a:pt x="20" y="492"/>
                          <a:pt x="19" y="494"/>
                        </a:cubicBezTo>
                        <a:cubicBezTo>
                          <a:pt x="19" y="496"/>
                          <a:pt x="17" y="498"/>
                          <a:pt x="16" y="501"/>
                        </a:cubicBezTo>
                        <a:cubicBezTo>
                          <a:pt x="15" y="502"/>
                          <a:pt x="14" y="503"/>
                          <a:pt x="13" y="504"/>
                        </a:cubicBezTo>
                        <a:cubicBezTo>
                          <a:pt x="13" y="504"/>
                          <a:pt x="12" y="505"/>
                          <a:pt x="12" y="505"/>
                        </a:cubicBezTo>
                        <a:cubicBezTo>
                          <a:pt x="14" y="507"/>
                          <a:pt x="15" y="509"/>
                          <a:pt x="16" y="509"/>
                        </a:cubicBezTo>
                        <a:lnTo>
                          <a:pt x="3" y="519"/>
                        </a:lnTo>
                        <a:cubicBezTo>
                          <a:pt x="2" y="522"/>
                          <a:pt x="0" y="526"/>
                          <a:pt x="0" y="529"/>
                        </a:cubicBezTo>
                        <a:cubicBezTo>
                          <a:pt x="0" y="535"/>
                          <a:pt x="1" y="546"/>
                          <a:pt x="4" y="568"/>
                        </a:cubicBezTo>
                        <a:cubicBezTo>
                          <a:pt x="5" y="571"/>
                          <a:pt x="6" y="574"/>
                          <a:pt x="6" y="577"/>
                        </a:cubicBezTo>
                        <a:cubicBezTo>
                          <a:pt x="7" y="581"/>
                          <a:pt x="8" y="585"/>
                          <a:pt x="10" y="589"/>
                        </a:cubicBezTo>
                        <a:cubicBezTo>
                          <a:pt x="10" y="590"/>
                          <a:pt x="11" y="590"/>
                          <a:pt x="11" y="591"/>
                        </a:cubicBezTo>
                        <a:cubicBezTo>
                          <a:pt x="18" y="609"/>
                          <a:pt x="28" y="629"/>
                          <a:pt x="34" y="639"/>
                        </a:cubicBezTo>
                        <a:cubicBezTo>
                          <a:pt x="36" y="640"/>
                          <a:pt x="39" y="642"/>
                          <a:pt x="41" y="644"/>
                        </a:cubicBezTo>
                        <a:cubicBezTo>
                          <a:pt x="60" y="659"/>
                          <a:pt x="72" y="668"/>
                          <a:pt x="75" y="678"/>
                        </a:cubicBezTo>
                        <a:cubicBezTo>
                          <a:pt x="76" y="681"/>
                          <a:pt x="83" y="685"/>
                          <a:pt x="89" y="688"/>
                        </a:cubicBezTo>
                        <a:cubicBezTo>
                          <a:pt x="89" y="688"/>
                          <a:pt x="91" y="690"/>
                          <a:pt x="91" y="690"/>
                        </a:cubicBezTo>
                        <a:cubicBezTo>
                          <a:pt x="100" y="694"/>
                          <a:pt x="145" y="727"/>
                          <a:pt x="147" y="758"/>
                        </a:cubicBezTo>
                        <a:cubicBezTo>
                          <a:pt x="147" y="759"/>
                          <a:pt x="147" y="759"/>
                          <a:pt x="147" y="759"/>
                        </a:cubicBezTo>
                        <a:cubicBezTo>
                          <a:pt x="148" y="765"/>
                          <a:pt x="149" y="771"/>
                          <a:pt x="149" y="775"/>
                        </a:cubicBezTo>
                        <a:cubicBezTo>
                          <a:pt x="149" y="776"/>
                          <a:pt x="149" y="776"/>
                          <a:pt x="149" y="777"/>
                        </a:cubicBezTo>
                        <a:cubicBezTo>
                          <a:pt x="151" y="785"/>
                          <a:pt x="152" y="792"/>
                          <a:pt x="154" y="796"/>
                        </a:cubicBezTo>
                        <a:cubicBezTo>
                          <a:pt x="166" y="790"/>
                          <a:pt x="178" y="787"/>
                          <a:pt x="194" y="790"/>
                        </a:cubicBezTo>
                        <a:cubicBezTo>
                          <a:pt x="195" y="791"/>
                          <a:pt x="197" y="791"/>
                          <a:pt x="199" y="791"/>
                        </a:cubicBezTo>
                        <a:cubicBezTo>
                          <a:pt x="214" y="794"/>
                          <a:pt x="235" y="799"/>
                          <a:pt x="245" y="815"/>
                        </a:cubicBezTo>
                        <a:cubicBezTo>
                          <a:pt x="247" y="817"/>
                          <a:pt x="248" y="819"/>
                          <a:pt x="249" y="822"/>
                        </a:cubicBezTo>
                        <a:cubicBezTo>
                          <a:pt x="249" y="823"/>
                          <a:pt x="251" y="824"/>
                          <a:pt x="251" y="826"/>
                        </a:cubicBezTo>
                        <a:cubicBezTo>
                          <a:pt x="251" y="827"/>
                          <a:pt x="251" y="828"/>
                          <a:pt x="251" y="829"/>
                        </a:cubicBezTo>
                        <a:cubicBezTo>
                          <a:pt x="251" y="834"/>
                          <a:pt x="251" y="839"/>
                          <a:pt x="250" y="845"/>
                        </a:cubicBezTo>
                        <a:cubicBezTo>
                          <a:pt x="249" y="848"/>
                          <a:pt x="249" y="850"/>
                          <a:pt x="248" y="852"/>
                        </a:cubicBezTo>
                        <a:cubicBezTo>
                          <a:pt x="247" y="858"/>
                          <a:pt x="245" y="865"/>
                          <a:pt x="242" y="871"/>
                        </a:cubicBezTo>
                        <a:cubicBezTo>
                          <a:pt x="239" y="881"/>
                          <a:pt x="234" y="894"/>
                          <a:pt x="230" y="909"/>
                        </a:cubicBezTo>
                        <a:cubicBezTo>
                          <a:pt x="222" y="938"/>
                          <a:pt x="222" y="949"/>
                          <a:pt x="225" y="955"/>
                        </a:cubicBezTo>
                        <a:cubicBezTo>
                          <a:pt x="225" y="956"/>
                          <a:pt x="225" y="956"/>
                          <a:pt x="225" y="956"/>
                        </a:cubicBezTo>
                        <a:cubicBezTo>
                          <a:pt x="226" y="957"/>
                          <a:pt x="226" y="958"/>
                          <a:pt x="227" y="959"/>
                        </a:cubicBezTo>
                        <a:cubicBezTo>
                          <a:pt x="235" y="969"/>
                          <a:pt x="265" y="991"/>
                          <a:pt x="274" y="995"/>
                        </a:cubicBezTo>
                        <a:cubicBezTo>
                          <a:pt x="286" y="1000"/>
                          <a:pt x="291" y="1006"/>
                          <a:pt x="294" y="1013"/>
                        </a:cubicBezTo>
                        <a:cubicBezTo>
                          <a:pt x="296" y="1013"/>
                          <a:pt x="299" y="1013"/>
                          <a:pt x="303" y="1015"/>
                        </a:cubicBezTo>
                        <a:cubicBezTo>
                          <a:pt x="316" y="1019"/>
                          <a:pt x="322" y="1023"/>
                          <a:pt x="332" y="1037"/>
                        </a:cubicBezTo>
                        <a:cubicBezTo>
                          <a:pt x="336" y="1043"/>
                          <a:pt x="350" y="1052"/>
                          <a:pt x="355" y="1053"/>
                        </a:cubicBezTo>
                        <a:cubicBezTo>
                          <a:pt x="355" y="1053"/>
                          <a:pt x="354" y="1053"/>
                          <a:pt x="353" y="1053"/>
                        </a:cubicBezTo>
                        <a:cubicBezTo>
                          <a:pt x="366" y="1053"/>
                          <a:pt x="372" y="1064"/>
                          <a:pt x="375" y="1077"/>
                        </a:cubicBezTo>
                        <a:cubicBezTo>
                          <a:pt x="377" y="1084"/>
                          <a:pt x="378" y="1090"/>
                          <a:pt x="379" y="1096"/>
                        </a:cubicBezTo>
                        <a:cubicBezTo>
                          <a:pt x="379" y="1099"/>
                          <a:pt x="380" y="1100"/>
                          <a:pt x="381" y="1102"/>
                        </a:cubicBezTo>
                        <a:cubicBezTo>
                          <a:pt x="381" y="1102"/>
                          <a:pt x="381" y="1103"/>
                          <a:pt x="382" y="1103"/>
                        </a:cubicBezTo>
                        <a:cubicBezTo>
                          <a:pt x="384" y="1105"/>
                          <a:pt x="387" y="1109"/>
                          <a:pt x="390" y="1114"/>
                        </a:cubicBezTo>
                        <a:cubicBezTo>
                          <a:pt x="391" y="1115"/>
                          <a:pt x="392" y="1115"/>
                          <a:pt x="393" y="1116"/>
                        </a:cubicBezTo>
                        <a:cubicBezTo>
                          <a:pt x="403" y="1130"/>
                          <a:pt x="393" y="1146"/>
                          <a:pt x="387" y="1156"/>
                        </a:cubicBezTo>
                        <a:cubicBezTo>
                          <a:pt x="386" y="1158"/>
                          <a:pt x="385" y="1160"/>
                          <a:pt x="384" y="1161"/>
                        </a:cubicBezTo>
                        <a:cubicBezTo>
                          <a:pt x="384" y="1162"/>
                          <a:pt x="384" y="1163"/>
                          <a:pt x="385" y="1163"/>
                        </a:cubicBezTo>
                        <a:cubicBezTo>
                          <a:pt x="395" y="1185"/>
                          <a:pt x="402" y="1198"/>
                          <a:pt x="406" y="1201"/>
                        </a:cubicBezTo>
                        <a:cubicBezTo>
                          <a:pt x="407" y="1201"/>
                          <a:pt x="409" y="1201"/>
                          <a:pt x="410" y="1200"/>
                        </a:cubicBezTo>
                        <a:cubicBezTo>
                          <a:pt x="412" y="1200"/>
                          <a:pt x="415" y="1199"/>
                          <a:pt x="418" y="1199"/>
                        </a:cubicBezTo>
                        <a:cubicBezTo>
                          <a:pt x="419" y="1196"/>
                          <a:pt x="420" y="1193"/>
                          <a:pt x="421" y="1191"/>
                        </a:cubicBezTo>
                        <a:cubicBezTo>
                          <a:pt x="422" y="1189"/>
                          <a:pt x="422" y="1186"/>
                          <a:pt x="423" y="1184"/>
                        </a:cubicBezTo>
                        <a:cubicBezTo>
                          <a:pt x="427" y="1173"/>
                          <a:pt x="432" y="1154"/>
                          <a:pt x="463" y="1152"/>
                        </a:cubicBezTo>
                        <a:cubicBezTo>
                          <a:pt x="494" y="1151"/>
                          <a:pt x="515" y="1164"/>
                          <a:pt x="525" y="1172"/>
                        </a:cubicBezTo>
                        <a:cubicBezTo>
                          <a:pt x="528" y="1174"/>
                          <a:pt x="531" y="1177"/>
                          <a:pt x="534" y="1180"/>
                        </a:cubicBezTo>
                        <a:cubicBezTo>
                          <a:pt x="535" y="1181"/>
                          <a:pt x="536" y="1183"/>
                          <a:pt x="538" y="1185"/>
                        </a:cubicBezTo>
                        <a:cubicBezTo>
                          <a:pt x="539" y="1184"/>
                          <a:pt x="540" y="1182"/>
                          <a:pt x="540" y="1181"/>
                        </a:cubicBezTo>
                        <a:cubicBezTo>
                          <a:pt x="542" y="1179"/>
                          <a:pt x="543" y="1177"/>
                          <a:pt x="544" y="1176"/>
                        </a:cubicBezTo>
                        <a:cubicBezTo>
                          <a:pt x="543" y="1176"/>
                          <a:pt x="543" y="1175"/>
                          <a:pt x="542" y="1172"/>
                        </a:cubicBezTo>
                        <a:cubicBezTo>
                          <a:pt x="539" y="1168"/>
                          <a:pt x="537" y="1165"/>
                          <a:pt x="535" y="1163"/>
                        </a:cubicBezTo>
                        <a:cubicBezTo>
                          <a:pt x="528" y="1152"/>
                          <a:pt x="518" y="1138"/>
                          <a:pt x="531" y="1120"/>
                        </a:cubicBezTo>
                        <a:cubicBezTo>
                          <a:pt x="541" y="1106"/>
                          <a:pt x="545" y="1103"/>
                          <a:pt x="565" y="1094"/>
                        </a:cubicBezTo>
                        <a:cubicBezTo>
                          <a:pt x="572" y="1091"/>
                          <a:pt x="580" y="1089"/>
                          <a:pt x="587" y="1088"/>
                        </a:cubicBezTo>
                        <a:cubicBezTo>
                          <a:pt x="588" y="1088"/>
                          <a:pt x="589" y="1087"/>
                          <a:pt x="591" y="1087"/>
                        </a:cubicBezTo>
                        <a:cubicBezTo>
                          <a:pt x="590" y="1085"/>
                          <a:pt x="589" y="1083"/>
                          <a:pt x="587" y="1080"/>
                        </a:cubicBezTo>
                        <a:cubicBezTo>
                          <a:pt x="583" y="1073"/>
                          <a:pt x="574" y="1058"/>
                          <a:pt x="584" y="1042"/>
                        </a:cubicBezTo>
                        <a:cubicBezTo>
                          <a:pt x="587" y="1037"/>
                          <a:pt x="590" y="1034"/>
                          <a:pt x="592" y="1031"/>
                        </a:cubicBezTo>
                        <a:cubicBezTo>
                          <a:pt x="593" y="1029"/>
                          <a:pt x="594" y="1028"/>
                          <a:pt x="595" y="1027"/>
                        </a:cubicBezTo>
                        <a:cubicBezTo>
                          <a:pt x="590" y="1023"/>
                          <a:pt x="583" y="1014"/>
                          <a:pt x="589" y="998"/>
                        </a:cubicBezTo>
                        <a:cubicBezTo>
                          <a:pt x="592" y="991"/>
                          <a:pt x="594" y="985"/>
                          <a:pt x="596" y="980"/>
                        </a:cubicBezTo>
                        <a:cubicBezTo>
                          <a:pt x="598" y="977"/>
                          <a:pt x="599" y="973"/>
                          <a:pt x="599" y="973"/>
                        </a:cubicBezTo>
                        <a:cubicBezTo>
                          <a:pt x="600" y="970"/>
                          <a:pt x="600" y="962"/>
                          <a:pt x="599" y="955"/>
                        </a:cubicBezTo>
                        <a:cubicBezTo>
                          <a:pt x="599" y="949"/>
                          <a:pt x="599" y="943"/>
                          <a:pt x="599" y="938"/>
                        </a:cubicBezTo>
                        <a:cubicBezTo>
                          <a:pt x="599" y="920"/>
                          <a:pt x="608" y="911"/>
                          <a:pt x="615" y="904"/>
                        </a:cubicBezTo>
                        <a:cubicBezTo>
                          <a:pt x="618" y="901"/>
                          <a:pt x="621" y="899"/>
                          <a:pt x="623" y="896"/>
                        </a:cubicBezTo>
                        <a:cubicBezTo>
                          <a:pt x="631" y="886"/>
                          <a:pt x="638" y="870"/>
                          <a:pt x="642" y="854"/>
                        </a:cubicBezTo>
                        <a:cubicBezTo>
                          <a:pt x="645" y="843"/>
                          <a:pt x="651" y="835"/>
                          <a:pt x="656" y="830"/>
                        </a:cubicBezTo>
                        <a:cubicBezTo>
                          <a:pt x="660" y="824"/>
                          <a:pt x="663" y="821"/>
                          <a:pt x="664" y="815"/>
                        </a:cubicBezTo>
                        <a:cubicBezTo>
                          <a:pt x="664" y="812"/>
                          <a:pt x="664" y="811"/>
                          <a:pt x="664" y="809"/>
                        </a:cubicBezTo>
                        <a:cubicBezTo>
                          <a:pt x="664" y="807"/>
                          <a:pt x="663" y="805"/>
                          <a:pt x="662" y="803"/>
                        </a:cubicBezTo>
                        <a:cubicBezTo>
                          <a:pt x="660" y="797"/>
                          <a:pt x="656" y="789"/>
                          <a:pt x="657" y="777"/>
                        </a:cubicBezTo>
                        <a:cubicBezTo>
                          <a:pt x="658" y="770"/>
                          <a:pt x="659" y="766"/>
                          <a:pt x="660" y="763"/>
                        </a:cubicBezTo>
                        <a:cubicBezTo>
                          <a:pt x="660" y="762"/>
                          <a:pt x="660" y="763"/>
                          <a:pt x="659" y="762"/>
                        </a:cubicBezTo>
                        <a:cubicBezTo>
                          <a:pt x="657" y="759"/>
                          <a:pt x="655" y="757"/>
                          <a:pt x="653" y="756"/>
                        </a:cubicBezTo>
                        <a:cubicBezTo>
                          <a:pt x="646" y="750"/>
                          <a:pt x="638" y="743"/>
                          <a:pt x="638" y="726"/>
                        </a:cubicBezTo>
                        <a:cubicBezTo>
                          <a:pt x="638" y="717"/>
                          <a:pt x="640" y="710"/>
                          <a:pt x="641" y="704"/>
                        </a:cubicBezTo>
                        <a:cubicBezTo>
                          <a:pt x="641" y="700"/>
                          <a:pt x="642" y="697"/>
                          <a:pt x="642" y="695"/>
                        </a:cubicBezTo>
                        <a:cubicBezTo>
                          <a:pt x="642" y="694"/>
                          <a:pt x="642" y="694"/>
                          <a:pt x="642" y="694"/>
                        </a:cubicBezTo>
                        <a:lnTo>
                          <a:pt x="642" y="694"/>
                        </a:lnTo>
                        <a:cubicBezTo>
                          <a:pt x="642" y="694"/>
                          <a:pt x="642" y="694"/>
                          <a:pt x="642" y="694"/>
                        </a:cubicBezTo>
                        <a:lnTo>
                          <a:pt x="642" y="694"/>
                        </a:lnTo>
                        <a:cubicBezTo>
                          <a:pt x="637" y="685"/>
                          <a:pt x="640" y="679"/>
                          <a:pt x="645" y="669"/>
                        </a:cubicBezTo>
                        <a:lnTo>
                          <a:pt x="646" y="666"/>
                        </a:lnTo>
                        <a:cubicBezTo>
                          <a:pt x="651" y="656"/>
                          <a:pt x="650" y="655"/>
                          <a:pt x="648" y="643"/>
                        </a:cubicBezTo>
                        <a:cubicBezTo>
                          <a:pt x="648" y="640"/>
                          <a:pt x="647" y="637"/>
                          <a:pt x="646" y="633"/>
                        </a:cubicBezTo>
                        <a:cubicBezTo>
                          <a:pt x="644" y="618"/>
                          <a:pt x="622" y="371"/>
                          <a:pt x="603" y="157"/>
                        </a:cubicBezTo>
                        <a:lnTo>
                          <a:pt x="603" y="152"/>
                        </a:lnTo>
                        <a:lnTo>
                          <a:pt x="600" y="148"/>
                        </a:lnTo>
                        <a:cubicBezTo>
                          <a:pt x="593" y="136"/>
                          <a:pt x="589" y="129"/>
                          <a:pt x="584" y="117"/>
                        </a:cubicBezTo>
                        <a:cubicBezTo>
                          <a:pt x="583" y="114"/>
                          <a:pt x="582" y="111"/>
                          <a:pt x="581" y="108"/>
                        </a:cubicBezTo>
                        <a:cubicBezTo>
                          <a:pt x="578" y="100"/>
                          <a:pt x="574" y="87"/>
                          <a:pt x="571" y="84"/>
                        </a:cubicBezTo>
                        <a:cubicBezTo>
                          <a:pt x="570" y="83"/>
                          <a:pt x="568" y="82"/>
                          <a:pt x="567" y="81"/>
                        </a:cubicBezTo>
                        <a:cubicBezTo>
                          <a:pt x="556" y="76"/>
                          <a:pt x="537" y="66"/>
                          <a:pt x="539" y="29"/>
                        </a:cubicBezTo>
                        <a:cubicBezTo>
                          <a:pt x="540" y="17"/>
                          <a:pt x="540" y="8"/>
                          <a:pt x="540" y="0"/>
                        </a:cubicBezTo>
                        <a:cubicBezTo>
                          <a:pt x="366" y="15"/>
                          <a:pt x="199" y="24"/>
                          <a:pt x="128" y="27"/>
                        </a:cubicBezTo>
                        <a:cubicBezTo>
                          <a:pt x="128" y="27"/>
                          <a:pt x="128" y="28"/>
                          <a:pt x="129" y="28"/>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7" name="Freeform 30171">
                    <a:extLst>
                      <a:ext uri="{FF2B5EF4-FFF2-40B4-BE49-F238E27FC236}">
                        <a16:creationId xmlns:a16="http://schemas.microsoft.com/office/drawing/2014/main" id="{AA4008EE-FF1D-39E5-AB65-237916E543B6}"/>
                      </a:ext>
                    </a:extLst>
                  </p:cNvPr>
                  <p:cNvSpPr>
                    <a:spLocks/>
                  </p:cNvSpPr>
                  <p:nvPr/>
                </p:nvSpPr>
                <p:spPr bwMode="auto">
                  <a:xfrm>
                    <a:off x="4663202" y="2427706"/>
                    <a:ext cx="350599" cy="612126"/>
                  </a:xfrm>
                  <a:custGeom>
                    <a:avLst/>
                    <a:gdLst>
                      <a:gd name="T0" fmla="*/ 9 w 486"/>
                      <a:gd name="T1" fmla="*/ 71 h 879"/>
                      <a:gd name="T2" fmla="*/ 51 w 486"/>
                      <a:gd name="T3" fmla="*/ 529 h 879"/>
                      <a:gd name="T4" fmla="*/ 45 w 486"/>
                      <a:gd name="T5" fmla="*/ 575 h 879"/>
                      <a:gd name="T6" fmla="*/ 45 w 486"/>
                      <a:gd name="T7" fmla="*/ 581 h 879"/>
                      <a:gd name="T8" fmla="*/ 42 w 486"/>
                      <a:gd name="T9" fmla="*/ 618 h 879"/>
                      <a:gd name="T10" fmla="*/ 43 w 486"/>
                      <a:gd name="T11" fmla="*/ 621 h 879"/>
                      <a:gd name="T12" fmla="*/ 63 w 486"/>
                      <a:gd name="T13" fmla="*/ 663 h 879"/>
                      <a:gd name="T14" fmla="*/ 63 w 486"/>
                      <a:gd name="T15" fmla="*/ 682 h 879"/>
                      <a:gd name="T16" fmla="*/ 52 w 486"/>
                      <a:gd name="T17" fmla="*/ 743 h 879"/>
                      <a:gd name="T18" fmla="*/ 20 w 486"/>
                      <a:gd name="T19" fmla="*/ 808 h 879"/>
                      <a:gd name="T20" fmla="*/ 3 w 486"/>
                      <a:gd name="T21" fmla="*/ 830 h 879"/>
                      <a:gd name="T22" fmla="*/ 2 w 486"/>
                      <a:gd name="T23" fmla="*/ 874 h 879"/>
                      <a:gd name="T24" fmla="*/ 16 w 486"/>
                      <a:gd name="T25" fmla="*/ 878 h 879"/>
                      <a:gd name="T26" fmla="*/ 26 w 486"/>
                      <a:gd name="T27" fmla="*/ 875 h 879"/>
                      <a:gd name="T28" fmla="*/ 63 w 486"/>
                      <a:gd name="T29" fmla="*/ 864 h 879"/>
                      <a:gd name="T30" fmla="*/ 73 w 486"/>
                      <a:gd name="T31" fmla="*/ 859 h 879"/>
                      <a:gd name="T32" fmla="*/ 103 w 486"/>
                      <a:gd name="T33" fmla="*/ 863 h 879"/>
                      <a:gd name="T34" fmla="*/ 120 w 486"/>
                      <a:gd name="T35" fmla="*/ 870 h 879"/>
                      <a:gd name="T36" fmla="*/ 136 w 486"/>
                      <a:gd name="T37" fmla="*/ 874 h 879"/>
                      <a:gd name="T38" fmla="*/ 170 w 486"/>
                      <a:gd name="T39" fmla="*/ 841 h 879"/>
                      <a:gd name="T40" fmla="*/ 205 w 486"/>
                      <a:gd name="T41" fmla="*/ 845 h 879"/>
                      <a:gd name="T42" fmla="*/ 219 w 486"/>
                      <a:gd name="T43" fmla="*/ 852 h 879"/>
                      <a:gd name="T44" fmla="*/ 224 w 486"/>
                      <a:gd name="T45" fmla="*/ 846 h 879"/>
                      <a:gd name="T46" fmla="*/ 226 w 486"/>
                      <a:gd name="T47" fmla="*/ 842 h 879"/>
                      <a:gd name="T48" fmla="*/ 235 w 486"/>
                      <a:gd name="T49" fmla="*/ 818 h 879"/>
                      <a:gd name="T50" fmla="*/ 241 w 486"/>
                      <a:gd name="T51" fmla="*/ 813 h 879"/>
                      <a:gd name="T52" fmla="*/ 238 w 486"/>
                      <a:gd name="T53" fmla="*/ 797 h 879"/>
                      <a:gd name="T54" fmla="*/ 292 w 486"/>
                      <a:gd name="T55" fmla="*/ 806 h 879"/>
                      <a:gd name="T56" fmla="*/ 309 w 486"/>
                      <a:gd name="T57" fmla="*/ 820 h 879"/>
                      <a:gd name="T58" fmla="*/ 325 w 486"/>
                      <a:gd name="T59" fmla="*/ 812 h 879"/>
                      <a:gd name="T60" fmla="*/ 333 w 486"/>
                      <a:gd name="T61" fmla="*/ 771 h 879"/>
                      <a:gd name="T62" fmla="*/ 360 w 486"/>
                      <a:gd name="T63" fmla="*/ 753 h 879"/>
                      <a:gd name="T64" fmla="*/ 381 w 486"/>
                      <a:gd name="T65" fmla="*/ 714 h 879"/>
                      <a:gd name="T66" fmla="*/ 394 w 486"/>
                      <a:gd name="T67" fmla="*/ 689 h 879"/>
                      <a:gd name="T68" fmla="*/ 389 w 486"/>
                      <a:gd name="T69" fmla="*/ 660 h 879"/>
                      <a:gd name="T70" fmla="*/ 404 w 486"/>
                      <a:gd name="T71" fmla="*/ 647 h 879"/>
                      <a:gd name="T72" fmla="*/ 438 w 486"/>
                      <a:gd name="T73" fmla="*/ 639 h 879"/>
                      <a:gd name="T74" fmla="*/ 482 w 486"/>
                      <a:gd name="T75" fmla="*/ 624 h 879"/>
                      <a:gd name="T76" fmla="*/ 483 w 486"/>
                      <a:gd name="T77" fmla="*/ 613 h 879"/>
                      <a:gd name="T78" fmla="*/ 481 w 486"/>
                      <a:gd name="T79" fmla="*/ 597 h 879"/>
                      <a:gd name="T80" fmla="*/ 480 w 486"/>
                      <a:gd name="T81" fmla="*/ 563 h 879"/>
                      <a:gd name="T82" fmla="*/ 454 w 486"/>
                      <a:gd name="T83" fmla="*/ 321 h 879"/>
                      <a:gd name="T84" fmla="*/ 334 w 486"/>
                      <a:gd name="T85" fmla="*/ 11 h 879"/>
                      <a:gd name="T86" fmla="*/ 107 w 486"/>
                      <a:gd name="T87" fmla="*/ 32 h 879"/>
                      <a:gd name="T88" fmla="*/ 27 w 486"/>
                      <a:gd name="T89" fmla="*/ 73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6" h="879">
                        <a:moveTo>
                          <a:pt x="15" y="72"/>
                        </a:moveTo>
                        <a:cubicBezTo>
                          <a:pt x="13" y="72"/>
                          <a:pt x="11" y="72"/>
                          <a:pt x="9" y="71"/>
                        </a:cubicBezTo>
                        <a:cubicBezTo>
                          <a:pt x="21" y="203"/>
                          <a:pt x="47" y="505"/>
                          <a:pt x="50" y="520"/>
                        </a:cubicBezTo>
                        <a:cubicBezTo>
                          <a:pt x="50" y="523"/>
                          <a:pt x="51" y="526"/>
                          <a:pt x="51" y="529"/>
                        </a:cubicBezTo>
                        <a:cubicBezTo>
                          <a:pt x="54" y="544"/>
                          <a:pt x="55" y="554"/>
                          <a:pt x="47" y="572"/>
                        </a:cubicBezTo>
                        <a:lnTo>
                          <a:pt x="45" y="575"/>
                        </a:lnTo>
                        <a:cubicBezTo>
                          <a:pt x="45" y="576"/>
                          <a:pt x="44" y="577"/>
                          <a:pt x="44" y="578"/>
                        </a:cubicBezTo>
                        <a:cubicBezTo>
                          <a:pt x="44" y="579"/>
                          <a:pt x="45" y="579"/>
                          <a:pt x="45" y="581"/>
                        </a:cubicBezTo>
                        <a:cubicBezTo>
                          <a:pt x="46" y="589"/>
                          <a:pt x="45" y="596"/>
                          <a:pt x="44" y="602"/>
                        </a:cubicBezTo>
                        <a:cubicBezTo>
                          <a:pt x="43" y="607"/>
                          <a:pt x="42" y="612"/>
                          <a:pt x="42" y="618"/>
                        </a:cubicBezTo>
                        <a:cubicBezTo>
                          <a:pt x="42" y="620"/>
                          <a:pt x="42" y="620"/>
                          <a:pt x="42" y="620"/>
                        </a:cubicBezTo>
                        <a:cubicBezTo>
                          <a:pt x="43" y="620"/>
                          <a:pt x="43" y="621"/>
                          <a:pt x="43" y="621"/>
                        </a:cubicBezTo>
                        <a:cubicBezTo>
                          <a:pt x="46" y="623"/>
                          <a:pt x="51" y="627"/>
                          <a:pt x="56" y="634"/>
                        </a:cubicBezTo>
                        <a:cubicBezTo>
                          <a:pt x="65" y="645"/>
                          <a:pt x="66" y="652"/>
                          <a:pt x="63" y="663"/>
                        </a:cubicBezTo>
                        <a:cubicBezTo>
                          <a:pt x="62" y="665"/>
                          <a:pt x="61" y="668"/>
                          <a:pt x="61" y="672"/>
                        </a:cubicBezTo>
                        <a:cubicBezTo>
                          <a:pt x="60" y="676"/>
                          <a:pt x="61" y="678"/>
                          <a:pt x="63" y="682"/>
                        </a:cubicBezTo>
                        <a:cubicBezTo>
                          <a:pt x="66" y="689"/>
                          <a:pt x="69" y="698"/>
                          <a:pt x="67" y="713"/>
                        </a:cubicBezTo>
                        <a:cubicBezTo>
                          <a:pt x="65" y="727"/>
                          <a:pt x="58" y="736"/>
                          <a:pt x="52" y="743"/>
                        </a:cubicBezTo>
                        <a:cubicBezTo>
                          <a:pt x="49" y="747"/>
                          <a:pt x="46" y="751"/>
                          <a:pt x="45" y="755"/>
                        </a:cubicBezTo>
                        <a:cubicBezTo>
                          <a:pt x="39" y="776"/>
                          <a:pt x="30" y="794"/>
                          <a:pt x="20" y="808"/>
                        </a:cubicBezTo>
                        <a:cubicBezTo>
                          <a:pt x="16" y="813"/>
                          <a:pt x="12" y="817"/>
                          <a:pt x="9" y="820"/>
                        </a:cubicBezTo>
                        <a:cubicBezTo>
                          <a:pt x="3" y="826"/>
                          <a:pt x="3" y="826"/>
                          <a:pt x="3" y="830"/>
                        </a:cubicBezTo>
                        <a:cubicBezTo>
                          <a:pt x="3" y="835"/>
                          <a:pt x="3" y="841"/>
                          <a:pt x="3" y="846"/>
                        </a:cubicBezTo>
                        <a:cubicBezTo>
                          <a:pt x="3" y="861"/>
                          <a:pt x="4" y="869"/>
                          <a:pt x="2" y="874"/>
                        </a:cubicBezTo>
                        <a:cubicBezTo>
                          <a:pt x="1" y="876"/>
                          <a:pt x="0" y="878"/>
                          <a:pt x="0" y="879"/>
                        </a:cubicBezTo>
                        <a:cubicBezTo>
                          <a:pt x="6" y="877"/>
                          <a:pt x="11" y="877"/>
                          <a:pt x="16" y="878"/>
                        </a:cubicBezTo>
                        <a:cubicBezTo>
                          <a:pt x="18" y="878"/>
                          <a:pt x="19" y="878"/>
                          <a:pt x="21" y="878"/>
                        </a:cubicBezTo>
                        <a:cubicBezTo>
                          <a:pt x="22" y="877"/>
                          <a:pt x="25" y="876"/>
                          <a:pt x="26" y="875"/>
                        </a:cubicBezTo>
                        <a:cubicBezTo>
                          <a:pt x="30" y="872"/>
                          <a:pt x="38" y="869"/>
                          <a:pt x="46" y="871"/>
                        </a:cubicBezTo>
                        <a:cubicBezTo>
                          <a:pt x="53" y="866"/>
                          <a:pt x="59" y="865"/>
                          <a:pt x="63" y="864"/>
                        </a:cubicBezTo>
                        <a:cubicBezTo>
                          <a:pt x="65" y="864"/>
                          <a:pt x="66" y="864"/>
                          <a:pt x="69" y="862"/>
                        </a:cubicBezTo>
                        <a:cubicBezTo>
                          <a:pt x="71" y="861"/>
                          <a:pt x="72" y="860"/>
                          <a:pt x="73" y="859"/>
                        </a:cubicBezTo>
                        <a:cubicBezTo>
                          <a:pt x="79" y="854"/>
                          <a:pt x="89" y="849"/>
                          <a:pt x="102" y="862"/>
                        </a:cubicBezTo>
                        <a:cubicBezTo>
                          <a:pt x="102" y="862"/>
                          <a:pt x="103" y="863"/>
                          <a:pt x="103" y="863"/>
                        </a:cubicBezTo>
                        <a:cubicBezTo>
                          <a:pt x="108" y="868"/>
                          <a:pt x="110" y="869"/>
                          <a:pt x="115" y="870"/>
                        </a:cubicBezTo>
                        <a:cubicBezTo>
                          <a:pt x="117" y="870"/>
                          <a:pt x="118" y="870"/>
                          <a:pt x="120" y="870"/>
                        </a:cubicBezTo>
                        <a:cubicBezTo>
                          <a:pt x="124" y="871"/>
                          <a:pt x="129" y="872"/>
                          <a:pt x="135" y="876"/>
                        </a:cubicBezTo>
                        <a:lnTo>
                          <a:pt x="136" y="874"/>
                        </a:lnTo>
                        <a:cubicBezTo>
                          <a:pt x="143" y="860"/>
                          <a:pt x="148" y="850"/>
                          <a:pt x="166" y="845"/>
                        </a:cubicBezTo>
                        <a:cubicBezTo>
                          <a:pt x="166" y="845"/>
                          <a:pt x="169" y="842"/>
                          <a:pt x="170" y="841"/>
                        </a:cubicBezTo>
                        <a:cubicBezTo>
                          <a:pt x="173" y="838"/>
                          <a:pt x="180" y="831"/>
                          <a:pt x="191" y="833"/>
                        </a:cubicBezTo>
                        <a:cubicBezTo>
                          <a:pt x="194" y="834"/>
                          <a:pt x="201" y="836"/>
                          <a:pt x="205" y="845"/>
                        </a:cubicBezTo>
                        <a:cubicBezTo>
                          <a:pt x="205" y="847"/>
                          <a:pt x="205" y="848"/>
                          <a:pt x="206" y="850"/>
                        </a:cubicBezTo>
                        <a:cubicBezTo>
                          <a:pt x="209" y="849"/>
                          <a:pt x="214" y="849"/>
                          <a:pt x="219" y="852"/>
                        </a:cubicBezTo>
                        <a:cubicBezTo>
                          <a:pt x="220" y="851"/>
                          <a:pt x="220" y="851"/>
                          <a:pt x="220" y="850"/>
                        </a:cubicBezTo>
                        <a:lnTo>
                          <a:pt x="224" y="846"/>
                        </a:lnTo>
                        <a:cubicBezTo>
                          <a:pt x="225" y="845"/>
                          <a:pt x="225" y="845"/>
                          <a:pt x="226" y="844"/>
                        </a:cubicBezTo>
                        <a:lnTo>
                          <a:pt x="226" y="842"/>
                        </a:lnTo>
                        <a:cubicBezTo>
                          <a:pt x="226" y="841"/>
                          <a:pt x="226" y="840"/>
                          <a:pt x="226" y="839"/>
                        </a:cubicBezTo>
                        <a:cubicBezTo>
                          <a:pt x="224" y="828"/>
                          <a:pt x="230" y="823"/>
                          <a:pt x="235" y="818"/>
                        </a:cubicBezTo>
                        <a:cubicBezTo>
                          <a:pt x="235" y="818"/>
                          <a:pt x="239" y="815"/>
                          <a:pt x="239" y="815"/>
                        </a:cubicBezTo>
                        <a:cubicBezTo>
                          <a:pt x="239" y="814"/>
                          <a:pt x="240" y="814"/>
                          <a:pt x="241" y="813"/>
                        </a:cubicBezTo>
                        <a:cubicBezTo>
                          <a:pt x="239" y="811"/>
                          <a:pt x="236" y="807"/>
                          <a:pt x="235" y="806"/>
                        </a:cubicBezTo>
                        <a:lnTo>
                          <a:pt x="238" y="797"/>
                        </a:lnTo>
                        <a:cubicBezTo>
                          <a:pt x="241" y="788"/>
                          <a:pt x="250" y="786"/>
                          <a:pt x="253" y="785"/>
                        </a:cubicBezTo>
                        <a:cubicBezTo>
                          <a:pt x="265" y="782"/>
                          <a:pt x="278" y="789"/>
                          <a:pt x="292" y="806"/>
                        </a:cubicBezTo>
                        <a:cubicBezTo>
                          <a:pt x="295" y="810"/>
                          <a:pt x="296" y="814"/>
                          <a:pt x="297" y="817"/>
                        </a:cubicBezTo>
                        <a:cubicBezTo>
                          <a:pt x="302" y="818"/>
                          <a:pt x="306" y="819"/>
                          <a:pt x="309" y="820"/>
                        </a:cubicBezTo>
                        <a:cubicBezTo>
                          <a:pt x="315" y="821"/>
                          <a:pt x="315" y="821"/>
                          <a:pt x="319" y="820"/>
                        </a:cubicBezTo>
                        <a:cubicBezTo>
                          <a:pt x="325" y="818"/>
                          <a:pt x="325" y="817"/>
                          <a:pt x="325" y="812"/>
                        </a:cubicBezTo>
                        <a:cubicBezTo>
                          <a:pt x="325" y="800"/>
                          <a:pt x="326" y="782"/>
                          <a:pt x="333" y="773"/>
                        </a:cubicBezTo>
                        <a:cubicBezTo>
                          <a:pt x="333" y="773"/>
                          <a:pt x="333" y="772"/>
                          <a:pt x="333" y="771"/>
                        </a:cubicBezTo>
                        <a:cubicBezTo>
                          <a:pt x="335" y="767"/>
                          <a:pt x="340" y="756"/>
                          <a:pt x="354" y="753"/>
                        </a:cubicBezTo>
                        <a:cubicBezTo>
                          <a:pt x="357" y="753"/>
                          <a:pt x="359" y="753"/>
                          <a:pt x="360" y="753"/>
                        </a:cubicBezTo>
                        <a:cubicBezTo>
                          <a:pt x="361" y="752"/>
                          <a:pt x="361" y="750"/>
                          <a:pt x="362" y="747"/>
                        </a:cubicBezTo>
                        <a:cubicBezTo>
                          <a:pt x="366" y="727"/>
                          <a:pt x="371" y="721"/>
                          <a:pt x="381" y="714"/>
                        </a:cubicBezTo>
                        <a:cubicBezTo>
                          <a:pt x="382" y="713"/>
                          <a:pt x="384" y="712"/>
                          <a:pt x="385" y="711"/>
                        </a:cubicBezTo>
                        <a:cubicBezTo>
                          <a:pt x="393" y="703"/>
                          <a:pt x="394" y="701"/>
                          <a:pt x="394" y="689"/>
                        </a:cubicBezTo>
                        <a:cubicBezTo>
                          <a:pt x="394" y="686"/>
                          <a:pt x="393" y="684"/>
                          <a:pt x="392" y="681"/>
                        </a:cubicBezTo>
                        <a:cubicBezTo>
                          <a:pt x="390" y="677"/>
                          <a:pt x="386" y="669"/>
                          <a:pt x="389" y="660"/>
                        </a:cubicBezTo>
                        <a:cubicBezTo>
                          <a:pt x="392" y="651"/>
                          <a:pt x="401" y="648"/>
                          <a:pt x="404" y="647"/>
                        </a:cubicBezTo>
                        <a:cubicBezTo>
                          <a:pt x="404" y="647"/>
                          <a:pt x="404" y="647"/>
                          <a:pt x="404" y="647"/>
                        </a:cubicBezTo>
                        <a:cubicBezTo>
                          <a:pt x="405" y="646"/>
                          <a:pt x="405" y="646"/>
                          <a:pt x="405" y="646"/>
                        </a:cubicBezTo>
                        <a:cubicBezTo>
                          <a:pt x="415" y="632"/>
                          <a:pt x="428" y="635"/>
                          <a:pt x="438" y="639"/>
                        </a:cubicBezTo>
                        <a:cubicBezTo>
                          <a:pt x="443" y="641"/>
                          <a:pt x="446" y="643"/>
                          <a:pt x="449" y="645"/>
                        </a:cubicBezTo>
                        <a:cubicBezTo>
                          <a:pt x="455" y="638"/>
                          <a:pt x="464" y="627"/>
                          <a:pt x="482" y="624"/>
                        </a:cubicBezTo>
                        <a:cubicBezTo>
                          <a:pt x="484" y="624"/>
                          <a:pt x="485" y="624"/>
                          <a:pt x="486" y="623"/>
                        </a:cubicBezTo>
                        <a:cubicBezTo>
                          <a:pt x="485" y="621"/>
                          <a:pt x="483" y="617"/>
                          <a:pt x="483" y="613"/>
                        </a:cubicBezTo>
                        <a:cubicBezTo>
                          <a:pt x="482" y="608"/>
                          <a:pt x="482" y="604"/>
                          <a:pt x="482" y="601"/>
                        </a:cubicBezTo>
                        <a:cubicBezTo>
                          <a:pt x="482" y="598"/>
                          <a:pt x="482" y="597"/>
                          <a:pt x="481" y="597"/>
                        </a:cubicBezTo>
                        <a:cubicBezTo>
                          <a:pt x="479" y="595"/>
                          <a:pt x="474" y="591"/>
                          <a:pt x="473" y="583"/>
                        </a:cubicBezTo>
                        <a:cubicBezTo>
                          <a:pt x="472" y="574"/>
                          <a:pt x="477" y="568"/>
                          <a:pt x="480" y="563"/>
                        </a:cubicBezTo>
                        <a:cubicBezTo>
                          <a:pt x="481" y="562"/>
                          <a:pt x="482" y="562"/>
                          <a:pt x="483" y="561"/>
                        </a:cubicBezTo>
                        <a:cubicBezTo>
                          <a:pt x="477" y="516"/>
                          <a:pt x="466" y="422"/>
                          <a:pt x="454" y="321"/>
                        </a:cubicBezTo>
                        <a:cubicBezTo>
                          <a:pt x="438" y="188"/>
                          <a:pt x="421" y="37"/>
                          <a:pt x="414" y="2"/>
                        </a:cubicBezTo>
                        <a:cubicBezTo>
                          <a:pt x="402" y="0"/>
                          <a:pt x="365" y="6"/>
                          <a:pt x="334" y="11"/>
                        </a:cubicBezTo>
                        <a:lnTo>
                          <a:pt x="323" y="12"/>
                        </a:lnTo>
                        <a:cubicBezTo>
                          <a:pt x="280" y="19"/>
                          <a:pt x="171" y="28"/>
                          <a:pt x="107" y="32"/>
                        </a:cubicBezTo>
                        <a:cubicBezTo>
                          <a:pt x="105" y="34"/>
                          <a:pt x="104" y="35"/>
                          <a:pt x="102" y="36"/>
                        </a:cubicBezTo>
                        <a:cubicBezTo>
                          <a:pt x="73" y="60"/>
                          <a:pt x="48" y="78"/>
                          <a:pt x="27" y="73"/>
                        </a:cubicBezTo>
                        <a:cubicBezTo>
                          <a:pt x="23" y="72"/>
                          <a:pt x="19" y="72"/>
                          <a:pt x="15" y="72"/>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8" name="Freeform 30172">
                    <a:extLst>
                      <a:ext uri="{FF2B5EF4-FFF2-40B4-BE49-F238E27FC236}">
                        <a16:creationId xmlns:a16="http://schemas.microsoft.com/office/drawing/2014/main" id="{6BD72525-3ABC-1841-5886-19379758C7D1}"/>
                      </a:ext>
                    </a:extLst>
                  </p:cNvPr>
                  <p:cNvSpPr>
                    <a:spLocks/>
                  </p:cNvSpPr>
                  <p:nvPr/>
                </p:nvSpPr>
                <p:spPr bwMode="auto">
                  <a:xfrm>
                    <a:off x="6184552" y="1649373"/>
                    <a:ext cx="187821" cy="360789"/>
                  </a:xfrm>
                  <a:custGeom>
                    <a:avLst/>
                    <a:gdLst>
                      <a:gd name="T0" fmla="*/ 1 w 261"/>
                      <a:gd name="T1" fmla="*/ 67 h 520"/>
                      <a:gd name="T2" fmla="*/ 0 w 261"/>
                      <a:gd name="T3" fmla="*/ 85 h 520"/>
                      <a:gd name="T4" fmla="*/ 1 w 261"/>
                      <a:gd name="T5" fmla="*/ 86 h 520"/>
                      <a:gd name="T6" fmla="*/ 15 w 261"/>
                      <a:gd name="T7" fmla="*/ 112 h 520"/>
                      <a:gd name="T8" fmla="*/ 16 w 261"/>
                      <a:gd name="T9" fmla="*/ 125 h 520"/>
                      <a:gd name="T10" fmla="*/ 21 w 261"/>
                      <a:gd name="T11" fmla="*/ 145 h 520"/>
                      <a:gd name="T12" fmla="*/ 33 w 261"/>
                      <a:gd name="T13" fmla="*/ 181 h 520"/>
                      <a:gd name="T14" fmla="*/ 35 w 261"/>
                      <a:gd name="T15" fmla="*/ 198 h 520"/>
                      <a:gd name="T16" fmla="*/ 35 w 261"/>
                      <a:gd name="T17" fmla="*/ 230 h 520"/>
                      <a:gd name="T18" fmla="*/ 31 w 261"/>
                      <a:gd name="T19" fmla="*/ 246 h 520"/>
                      <a:gd name="T20" fmla="*/ 30 w 261"/>
                      <a:gd name="T21" fmla="*/ 252 h 520"/>
                      <a:gd name="T22" fmla="*/ 42 w 261"/>
                      <a:gd name="T23" fmla="*/ 271 h 520"/>
                      <a:gd name="T24" fmla="*/ 44 w 261"/>
                      <a:gd name="T25" fmla="*/ 275 h 520"/>
                      <a:gd name="T26" fmla="*/ 61 w 261"/>
                      <a:gd name="T27" fmla="*/ 325 h 520"/>
                      <a:gd name="T28" fmla="*/ 62 w 261"/>
                      <a:gd name="T29" fmla="*/ 335 h 520"/>
                      <a:gd name="T30" fmla="*/ 72 w 261"/>
                      <a:gd name="T31" fmla="*/ 338 h 520"/>
                      <a:gd name="T32" fmla="*/ 96 w 261"/>
                      <a:gd name="T33" fmla="*/ 387 h 520"/>
                      <a:gd name="T34" fmla="*/ 106 w 261"/>
                      <a:gd name="T35" fmla="*/ 420 h 520"/>
                      <a:gd name="T36" fmla="*/ 122 w 261"/>
                      <a:gd name="T37" fmla="*/ 482 h 520"/>
                      <a:gd name="T38" fmla="*/ 122 w 261"/>
                      <a:gd name="T39" fmla="*/ 480 h 520"/>
                      <a:gd name="T40" fmla="*/ 131 w 261"/>
                      <a:gd name="T41" fmla="*/ 520 h 520"/>
                      <a:gd name="T42" fmla="*/ 133 w 261"/>
                      <a:gd name="T43" fmla="*/ 520 h 520"/>
                      <a:gd name="T44" fmla="*/ 166 w 261"/>
                      <a:gd name="T45" fmla="*/ 510 h 520"/>
                      <a:gd name="T46" fmla="*/ 211 w 261"/>
                      <a:gd name="T47" fmla="*/ 497 h 520"/>
                      <a:gd name="T48" fmla="*/ 211 w 261"/>
                      <a:gd name="T49" fmla="*/ 496 h 520"/>
                      <a:gd name="T50" fmla="*/ 209 w 261"/>
                      <a:gd name="T51" fmla="*/ 449 h 520"/>
                      <a:gd name="T52" fmla="*/ 209 w 261"/>
                      <a:gd name="T53" fmla="*/ 451 h 520"/>
                      <a:gd name="T54" fmla="*/ 207 w 261"/>
                      <a:gd name="T55" fmla="*/ 444 h 520"/>
                      <a:gd name="T56" fmla="*/ 199 w 261"/>
                      <a:gd name="T57" fmla="*/ 410 h 520"/>
                      <a:gd name="T58" fmla="*/ 200 w 261"/>
                      <a:gd name="T59" fmla="*/ 404 h 520"/>
                      <a:gd name="T60" fmla="*/ 200 w 261"/>
                      <a:gd name="T61" fmla="*/ 382 h 520"/>
                      <a:gd name="T62" fmla="*/ 199 w 261"/>
                      <a:gd name="T63" fmla="*/ 373 h 520"/>
                      <a:gd name="T64" fmla="*/ 195 w 261"/>
                      <a:gd name="T65" fmla="*/ 351 h 520"/>
                      <a:gd name="T66" fmla="*/ 192 w 261"/>
                      <a:gd name="T67" fmla="*/ 323 h 520"/>
                      <a:gd name="T68" fmla="*/ 192 w 261"/>
                      <a:gd name="T69" fmla="*/ 318 h 520"/>
                      <a:gd name="T70" fmla="*/ 195 w 261"/>
                      <a:gd name="T71" fmla="*/ 290 h 520"/>
                      <a:gd name="T72" fmla="*/ 202 w 261"/>
                      <a:gd name="T73" fmla="*/ 270 h 520"/>
                      <a:gd name="T74" fmla="*/ 208 w 261"/>
                      <a:gd name="T75" fmla="*/ 253 h 520"/>
                      <a:gd name="T76" fmla="*/ 212 w 261"/>
                      <a:gd name="T77" fmla="*/ 225 h 520"/>
                      <a:gd name="T78" fmla="*/ 212 w 261"/>
                      <a:gd name="T79" fmla="*/ 210 h 520"/>
                      <a:gd name="T80" fmla="*/ 210 w 261"/>
                      <a:gd name="T81" fmla="*/ 185 h 520"/>
                      <a:gd name="T82" fmla="*/ 209 w 261"/>
                      <a:gd name="T83" fmla="*/ 175 h 520"/>
                      <a:gd name="T84" fmla="*/ 209 w 261"/>
                      <a:gd name="T85" fmla="*/ 175 h 520"/>
                      <a:gd name="T86" fmla="*/ 209 w 261"/>
                      <a:gd name="T87" fmla="*/ 174 h 520"/>
                      <a:gd name="T88" fmla="*/ 213 w 261"/>
                      <a:gd name="T89" fmla="*/ 142 h 520"/>
                      <a:gd name="T90" fmla="*/ 233 w 261"/>
                      <a:gd name="T91" fmla="*/ 122 h 520"/>
                      <a:gd name="T92" fmla="*/ 247 w 261"/>
                      <a:gd name="T93" fmla="*/ 107 h 520"/>
                      <a:gd name="T94" fmla="*/ 255 w 261"/>
                      <a:gd name="T95" fmla="*/ 95 h 520"/>
                      <a:gd name="T96" fmla="*/ 256 w 261"/>
                      <a:gd name="T97" fmla="*/ 73 h 520"/>
                      <a:gd name="T98" fmla="*/ 254 w 261"/>
                      <a:gd name="T99" fmla="*/ 69 h 520"/>
                      <a:gd name="T100" fmla="*/ 244 w 261"/>
                      <a:gd name="T101" fmla="*/ 26 h 520"/>
                      <a:gd name="T102" fmla="*/ 245 w 261"/>
                      <a:gd name="T103" fmla="*/ 19 h 520"/>
                      <a:gd name="T104" fmla="*/ 239 w 261"/>
                      <a:gd name="T105" fmla="*/ 0 h 520"/>
                      <a:gd name="T106" fmla="*/ 205 w 261"/>
                      <a:gd name="T107" fmla="*/ 10 h 520"/>
                      <a:gd name="T108" fmla="*/ 175 w 261"/>
                      <a:gd name="T109" fmla="*/ 18 h 520"/>
                      <a:gd name="T110" fmla="*/ 1 w 261"/>
                      <a:gd name="T111" fmla="*/ 67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1" h="520">
                        <a:moveTo>
                          <a:pt x="1" y="67"/>
                        </a:moveTo>
                        <a:cubicBezTo>
                          <a:pt x="1" y="75"/>
                          <a:pt x="0" y="81"/>
                          <a:pt x="0" y="85"/>
                        </a:cubicBezTo>
                        <a:cubicBezTo>
                          <a:pt x="0" y="86"/>
                          <a:pt x="0" y="86"/>
                          <a:pt x="1" y="86"/>
                        </a:cubicBezTo>
                        <a:cubicBezTo>
                          <a:pt x="5" y="90"/>
                          <a:pt x="14" y="97"/>
                          <a:pt x="15" y="112"/>
                        </a:cubicBezTo>
                        <a:cubicBezTo>
                          <a:pt x="16" y="116"/>
                          <a:pt x="16" y="121"/>
                          <a:pt x="16" y="125"/>
                        </a:cubicBezTo>
                        <a:cubicBezTo>
                          <a:pt x="16" y="135"/>
                          <a:pt x="17" y="140"/>
                          <a:pt x="21" y="145"/>
                        </a:cubicBezTo>
                        <a:cubicBezTo>
                          <a:pt x="31" y="157"/>
                          <a:pt x="32" y="169"/>
                          <a:pt x="33" y="181"/>
                        </a:cubicBezTo>
                        <a:cubicBezTo>
                          <a:pt x="34" y="186"/>
                          <a:pt x="34" y="191"/>
                          <a:pt x="35" y="198"/>
                        </a:cubicBezTo>
                        <a:cubicBezTo>
                          <a:pt x="39" y="214"/>
                          <a:pt x="38" y="220"/>
                          <a:pt x="35" y="230"/>
                        </a:cubicBezTo>
                        <a:cubicBezTo>
                          <a:pt x="34" y="234"/>
                          <a:pt x="32" y="238"/>
                          <a:pt x="31" y="246"/>
                        </a:cubicBezTo>
                        <a:cubicBezTo>
                          <a:pt x="30" y="249"/>
                          <a:pt x="30" y="250"/>
                          <a:pt x="30" y="252"/>
                        </a:cubicBezTo>
                        <a:cubicBezTo>
                          <a:pt x="34" y="256"/>
                          <a:pt x="38" y="261"/>
                          <a:pt x="42" y="271"/>
                        </a:cubicBezTo>
                        <a:lnTo>
                          <a:pt x="44" y="275"/>
                        </a:lnTo>
                        <a:cubicBezTo>
                          <a:pt x="54" y="297"/>
                          <a:pt x="58" y="305"/>
                          <a:pt x="61" y="325"/>
                        </a:cubicBezTo>
                        <a:cubicBezTo>
                          <a:pt x="62" y="329"/>
                          <a:pt x="62" y="332"/>
                          <a:pt x="62" y="335"/>
                        </a:cubicBezTo>
                        <a:cubicBezTo>
                          <a:pt x="65" y="335"/>
                          <a:pt x="69" y="336"/>
                          <a:pt x="72" y="338"/>
                        </a:cubicBezTo>
                        <a:cubicBezTo>
                          <a:pt x="87" y="345"/>
                          <a:pt x="93" y="368"/>
                          <a:pt x="96" y="387"/>
                        </a:cubicBezTo>
                        <a:cubicBezTo>
                          <a:pt x="97" y="395"/>
                          <a:pt x="101" y="407"/>
                          <a:pt x="106" y="420"/>
                        </a:cubicBezTo>
                        <a:cubicBezTo>
                          <a:pt x="113" y="440"/>
                          <a:pt x="120" y="462"/>
                          <a:pt x="122" y="482"/>
                        </a:cubicBezTo>
                        <a:lnTo>
                          <a:pt x="122" y="480"/>
                        </a:lnTo>
                        <a:cubicBezTo>
                          <a:pt x="122" y="481"/>
                          <a:pt x="127" y="506"/>
                          <a:pt x="131" y="520"/>
                        </a:cubicBezTo>
                        <a:cubicBezTo>
                          <a:pt x="132" y="520"/>
                          <a:pt x="133" y="520"/>
                          <a:pt x="133" y="520"/>
                        </a:cubicBezTo>
                        <a:cubicBezTo>
                          <a:pt x="140" y="518"/>
                          <a:pt x="152" y="514"/>
                          <a:pt x="166" y="510"/>
                        </a:cubicBezTo>
                        <a:cubicBezTo>
                          <a:pt x="182" y="506"/>
                          <a:pt x="199" y="501"/>
                          <a:pt x="211" y="497"/>
                        </a:cubicBezTo>
                        <a:cubicBezTo>
                          <a:pt x="211" y="497"/>
                          <a:pt x="211" y="497"/>
                          <a:pt x="211" y="496"/>
                        </a:cubicBezTo>
                        <a:cubicBezTo>
                          <a:pt x="207" y="484"/>
                          <a:pt x="205" y="465"/>
                          <a:pt x="209" y="449"/>
                        </a:cubicBezTo>
                        <a:cubicBezTo>
                          <a:pt x="209" y="450"/>
                          <a:pt x="209" y="451"/>
                          <a:pt x="209" y="451"/>
                        </a:cubicBezTo>
                        <a:cubicBezTo>
                          <a:pt x="209" y="450"/>
                          <a:pt x="208" y="447"/>
                          <a:pt x="207" y="444"/>
                        </a:cubicBezTo>
                        <a:cubicBezTo>
                          <a:pt x="203" y="437"/>
                          <a:pt x="198" y="425"/>
                          <a:pt x="199" y="410"/>
                        </a:cubicBezTo>
                        <a:lnTo>
                          <a:pt x="200" y="404"/>
                        </a:lnTo>
                        <a:cubicBezTo>
                          <a:pt x="201" y="394"/>
                          <a:pt x="201" y="394"/>
                          <a:pt x="200" y="382"/>
                        </a:cubicBezTo>
                        <a:cubicBezTo>
                          <a:pt x="200" y="382"/>
                          <a:pt x="199" y="373"/>
                          <a:pt x="199" y="373"/>
                        </a:cubicBezTo>
                        <a:cubicBezTo>
                          <a:pt x="199" y="363"/>
                          <a:pt x="197" y="357"/>
                          <a:pt x="195" y="351"/>
                        </a:cubicBezTo>
                        <a:cubicBezTo>
                          <a:pt x="192" y="343"/>
                          <a:pt x="189" y="334"/>
                          <a:pt x="192" y="323"/>
                        </a:cubicBezTo>
                        <a:cubicBezTo>
                          <a:pt x="192" y="320"/>
                          <a:pt x="192" y="319"/>
                          <a:pt x="192" y="318"/>
                        </a:cubicBezTo>
                        <a:cubicBezTo>
                          <a:pt x="191" y="312"/>
                          <a:pt x="191" y="306"/>
                          <a:pt x="195" y="290"/>
                        </a:cubicBezTo>
                        <a:cubicBezTo>
                          <a:pt x="198" y="277"/>
                          <a:pt x="200" y="274"/>
                          <a:pt x="202" y="270"/>
                        </a:cubicBezTo>
                        <a:cubicBezTo>
                          <a:pt x="203" y="267"/>
                          <a:pt x="204" y="264"/>
                          <a:pt x="208" y="253"/>
                        </a:cubicBezTo>
                        <a:cubicBezTo>
                          <a:pt x="213" y="237"/>
                          <a:pt x="213" y="234"/>
                          <a:pt x="212" y="225"/>
                        </a:cubicBezTo>
                        <a:cubicBezTo>
                          <a:pt x="212" y="221"/>
                          <a:pt x="212" y="216"/>
                          <a:pt x="212" y="210"/>
                        </a:cubicBezTo>
                        <a:cubicBezTo>
                          <a:pt x="212" y="194"/>
                          <a:pt x="211" y="190"/>
                          <a:pt x="210" y="185"/>
                        </a:cubicBezTo>
                        <a:cubicBezTo>
                          <a:pt x="210" y="182"/>
                          <a:pt x="209" y="179"/>
                          <a:pt x="209" y="175"/>
                        </a:cubicBezTo>
                        <a:cubicBezTo>
                          <a:pt x="209" y="175"/>
                          <a:pt x="209" y="175"/>
                          <a:pt x="209" y="175"/>
                        </a:cubicBezTo>
                        <a:cubicBezTo>
                          <a:pt x="209" y="175"/>
                          <a:pt x="209" y="175"/>
                          <a:pt x="209" y="174"/>
                        </a:cubicBezTo>
                        <a:cubicBezTo>
                          <a:pt x="200" y="161"/>
                          <a:pt x="207" y="150"/>
                          <a:pt x="213" y="142"/>
                        </a:cubicBezTo>
                        <a:cubicBezTo>
                          <a:pt x="220" y="132"/>
                          <a:pt x="227" y="127"/>
                          <a:pt x="233" y="122"/>
                        </a:cubicBezTo>
                        <a:cubicBezTo>
                          <a:pt x="239" y="117"/>
                          <a:pt x="243" y="113"/>
                          <a:pt x="247" y="107"/>
                        </a:cubicBezTo>
                        <a:cubicBezTo>
                          <a:pt x="250" y="102"/>
                          <a:pt x="253" y="98"/>
                          <a:pt x="255" y="95"/>
                        </a:cubicBezTo>
                        <a:cubicBezTo>
                          <a:pt x="261" y="87"/>
                          <a:pt x="261" y="86"/>
                          <a:pt x="256" y="73"/>
                        </a:cubicBezTo>
                        <a:lnTo>
                          <a:pt x="254" y="69"/>
                        </a:lnTo>
                        <a:cubicBezTo>
                          <a:pt x="244" y="46"/>
                          <a:pt x="243" y="43"/>
                          <a:pt x="244" y="26"/>
                        </a:cubicBezTo>
                        <a:cubicBezTo>
                          <a:pt x="244" y="26"/>
                          <a:pt x="245" y="19"/>
                          <a:pt x="245" y="19"/>
                        </a:cubicBezTo>
                        <a:cubicBezTo>
                          <a:pt x="245" y="18"/>
                          <a:pt x="245" y="12"/>
                          <a:pt x="239" y="0"/>
                        </a:cubicBezTo>
                        <a:cubicBezTo>
                          <a:pt x="232" y="2"/>
                          <a:pt x="205" y="10"/>
                          <a:pt x="205" y="10"/>
                        </a:cubicBezTo>
                        <a:lnTo>
                          <a:pt x="175" y="18"/>
                        </a:lnTo>
                        <a:lnTo>
                          <a:pt x="1" y="67"/>
                        </a:ln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41" name="Freeform 30173">
                    <a:extLst>
                      <a:ext uri="{FF2B5EF4-FFF2-40B4-BE49-F238E27FC236}">
                        <a16:creationId xmlns:a16="http://schemas.microsoft.com/office/drawing/2014/main" id="{934BFC0A-5DD5-356B-8BAF-2A57B9125A56}"/>
                      </a:ext>
                    </a:extLst>
                  </p:cNvPr>
                  <p:cNvSpPr>
                    <a:spLocks/>
                  </p:cNvSpPr>
                  <p:nvPr/>
                </p:nvSpPr>
                <p:spPr bwMode="auto">
                  <a:xfrm>
                    <a:off x="2922728" y="2768227"/>
                    <a:ext cx="905715" cy="464163"/>
                  </a:xfrm>
                  <a:custGeom>
                    <a:avLst/>
                    <a:gdLst>
                      <a:gd name="T0" fmla="*/ 1257 w 1260"/>
                      <a:gd name="T1" fmla="*/ 447 h 667"/>
                      <a:gd name="T2" fmla="*/ 1257 w 1260"/>
                      <a:gd name="T3" fmla="*/ 400 h 667"/>
                      <a:gd name="T4" fmla="*/ 1256 w 1260"/>
                      <a:gd name="T5" fmla="*/ 215 h 667"/>
                      <a:gd name="T6" fmla="*/ 1249 w 1260"/>
                      <a:gd name="T7" fmla="*/ 209 h 667"/>
                      <a:gd name="T8" fmla="*/ 1242 w 1260"/>
                      <a:gd name="T9" fmla="*/ 206 h 667"/>
                      <a:gd name="T10" fmla="*/ 1235 w 1260"/>
                      <a:gd name="T11" fmla="*/ 201 h 667"/>
                      <a:gd name="T12" fmla="*/ 1230 w 1260"/>
                      <a:gd name="T13" fmla="*/ 201 h 667"/>
                      <a:gd name="T14" fmla="*/ 1223 w 1260"/>
                      <a:gd name="T15" fmla="*/ 197 h 667"/>
                      <a:gd name="T16" fmla="*/ 1223 w 1260"/>
                      <a:gd name="T17" fmla="*/ 196 h 667"/>
                      <a:gd name="T18" fmla="*/ 1208 w 1260"/>
                      <a:gd name="T19" fmla="*/ 168 h 667"/>
                      <a:gd name="T20" fmla="*/ 1198 w 1260"/>
                      <a:gd name="T21" fmla="*/ 155 h 667"/>
                      <a:gd name="T22" fmla="*/ 1190 w 1260"/>
                      <a:gd name="T23" fmla="*/ 150 h 667"/>
                      <a:gd name="T24" fmla="*/ 1185 w 1260"/>
                      <a:gd name="T25" fmla="*/ 146 h 667"/>
                      <a:gd name="T26" fmla="*/ 1172 w 1260"/>
                      <a:gd name="T27" fmla="*/ 137 h 667"/>
                      <a:gd name="T28" fmla="*/ 1171 w 1260"/>
                      <a:gd name="T29" fmla="*/ 136 h 667"/>
                      <a:gd name="T30" fmla="*/ 1166 w 1260"/>
                      <a:gd name="T31" fmla="*/ 107 h 667"/>
                      <a:gd name="T32" fmla="*/ 1166 w 1260"/>
                      <a:gd name="T33" fmla="*/ 104 h 667"/>
                      <a:gd name="T34" fmla="*/ 1188 w 1260"/>
                      <a:gd name="T35" fmla="*/ 61 h 667"/>
                      <a:gd name="T36" fmla="*/ 1203 w 1260"/>
                      <a:gd name="T37" fmla="*/ 54 h 667"/>
                      <a:gd name="T38" fmla="*/ 1200 w 1260"/>
                      <a:gd name="T39" fmla="*/ 51 h 667"/>
                      <a:gd name="T40" fmla="*/ 1199 w 1260"/>
                      <a:gd name="T41" fmla="*/ 51 h 667"/>
                      <a:gd name="T42" fmla="*/ 1171 w 1260"/>
                      <a:gd name="T43" fmla="*/ 53 h 667"/>
                      <a:gd name="T44" fmla="*/ 1168 w 1260"/>
                      <a:gd name="T45" fmla="*/ 52 h 667"/>
                      <a:gd name="T46" fmla="*/ 1161 w 1260"/>
                      <a:gd name="T47" fmla="*/ 51 h 667"/>
                      <a:gd name="T48" fmla="*/ 1158 w 1260"/>
                      <a:gd name="T49" fmla="*/ 51 h 667"/>
                      <a:gd name="T50" fmla="*/ 1157 w 1260"/>
                      <a:gd name="T51" fmla="*/ 51 h 667"/>
                      <a:gd name="T52" fmla="*/ 1125 w 1260"/>
                      <a:gd name="T53" fmla="*/ 23 h 667"/>
                      <a:gd name="T54" fmla="*/ 874 w 1260"/>
                      <a:gd name="T55" fmla="*/ 29 h 667"/>
                      <a:gd name="T56" fmla="*/ 173 w 1260"/>
                      <a:gd name="T57" fmla="*/ 8 h 667"/>
                      <a:gd name="T58" fmla="*/ 34 w 1260"/>
                      <a:gd name="T59" fmla="*/ 0 h 667"/>
                      <a:gd name="T60" fmla="*/ 0 w 1260"/>
                      <a:gd name="T61" fmla="*/ 644 h 667"/>
                      <a:gd name="T62" fmla="*/ 1 w 1260"/>
                      <a:gd name="T63" fmla="*/ 644 h 667"/>
                      <a:gd name="T64" fmla="*/ 1260 w 1260"/>
                      <a:gd name="T65" fmla="*/ 656 h 667"/>
                      <a:gd name="T66" fmla="*/ 1257 w 1260"/>
                      <a:gd name="T67" fmla="*/ 44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0" h="667">
                        <a:moveTo>
                          <a:pt x="1257" y="447"/>
                        </a:moveTo>
                        <a:lnTo>
                          <a:pt x="1257" y="400"/>
                        </a:lnTo>
                        <a:cubicBezTo>
                          <a:pt x="1258" y="347"/>
                          <a:pt x="1259" y="242"/>
                          <a:pt x="1256" y="215"/>
                        </a:cubicBezTo>
                        <a:cubicBezTo>
                          <a:pt x="1255" y="211"/>
                          <a:pt x="1253" y="210"/>
                          <a:pt x="1249" y="209"/>
                        </a:cubicBezTo>
                        <a:cubicBezTo>
                          <a:pt x="1247" y="208"/>
                          <a:pt x="1245" y="207"/>
                          <a:pt x="1242" y="206"/>
                        </a:cubicBezTo>
                        <a:cubicBezTo>
                          <a:pt x="1239" y="204"/>
                          <a:pt x="1237" y="202"/>
                          <a:pt x="1235" y="201"/>
                        </a:cubicBezTo>
                        <a:cubicBezTo>
                          <a:pt x="1233" y="201"/>
                          <a:pt x="1232" y="201"/>
                          <a:pt x="1230" y="201"/>
                        </a:cubicBezTo>
                        <a:cubicBezTo>
                          <a:pt x="1228" y="200"/>
                          <a:pt x="1225" y="198"/>
                          <a:pt x="1223" y="197"/>
                        </a:cubicBezTo>
                        <a:cubicBezTo>
                          <a:pt x="1223" y="196"/>
                          <a:pt x="1223" y="196"/>
                          <a:pt x="1223" y="196"/>
                        </a:cubicBezTo>
                        <a:cubicBezTo>
                          <a:pt x="1217" y="191"/>
                          <a:pt x="1213" y="183"/>
                          <a:pt x="1208" y="168"/>
                        </a:cubicBezTo>
                        <a:cubicBezTo>
                          <a:pt x="1205" y="160"/>
                          <a:pt x="1203" y="158"/>
                          <a:pt x="1198" y="155"/>
                        </a:cubicBezTo>
                        <a:cubicBezTo>
                          <a:pt x="1195" y="154"/>
                          <a:pt x="1193" y="152"/>
                          <a:pt x="1190" y="150"/>
                        </a:cubicBezTo>
                        <a:cubicBezTo>
                          <a:pt x="1188" y="148"/>
                          <a:pt x="1187" y="147"/>
                          <a:pt x="1185" y="146"/>
                        </a:cubicBezTo>
                        <a:cubicBezTo>
                          <a:pt x="1181" y="145"/>
                          <a:pt x="1176" y="142"/>
                          <a:pt x="1172" y="137"/>
                        </a:cubicBezTo>
                        <a:cubicBezTo>
                          <a:pt x="1172" y="137"/>
                          <a:pt x="1172" y="136"/>
                          <a:pt x="1171" y="136"/>
                        </a:cubicBezTo>
                        <a:cubicBezTo>
                          <a:pt x="1163" y="127"/>
                          <a:pt x="1165" y="115"/>
                          <a:pt x="1166" y="107"/>
                        </a:cubicBezTo>
                        <a:lnTo>
                          <a:pt x="1166" y="104"/>
                        </a:lnTo>
                        <a:cubicBezTo>
                          <a:pt x="1169" y="83"/>
                          <a:pt x="1170" y="74"/>
                          <a:pt x="1188" y="61"/>
                        </a:cubicBezTo>
                        <a:cubicBezTo>
                          <a:pt x="1194" y="57"/>
                          <a:pt x="1199" y="55"/>
                          <a:pt x="1203" y="54"/>
                        </a:cubicBezTo>
                        <a:cubicBezTo>
                          <a:pt x="1201" y="53"/>
                          <a:pt x="1201" y="52"/>
                          <a:pt x="1200" y="51"/>
                        </a:cubicBezTo>
                        <a:cubicBezTo>
                          <a:pt x="1199" y="51"/>
                          <a:pt x="1199" y="51"/>
                          <a:pt x="1199" y="51"/>
                        </a:cubicBezTo>
                        <a:cubicBezTo>
                          <a:pt x="1188" y="59"/>
                          <a:pt x="1180" y="58"/>
                          <a:pt x="1171" y="53"/>
                        </a:cubicBezTo>
                        <a:cubicBezTo>
                          <a:pt x="1170" y="53"/>
                          <a:pt x="1169" y="52"/>
                          <a:pt x="1168" y="52"/>
                        </a:cubicBezTo>
                        <a:cubicBezTo>
                          <a:pt x="1165" y="50"/>
                          <a:pt x="1163" y="51"/>
                          <a:pt x="1161" y="51"/>
                        </a:cubicBezTo>
                        <a:cubicBezTo>
                          <a:pt x="1161" y="51"/>
                          <a:pt x="1160" y="51"/>
                          <a:pt x="1158" y="51"/>
                        </a:cubicBezTo>
                        <a:lnTo>
                          <a:pt x="1157" y="51"/>
                        </a:lnTo>
                        <a:cubicBezTo>
                          <a:pt x="1152" y="51"/>
                          <a:pt x="1146" y="49"/>
                          <a:pt x="1125" y="23"/>
                        </a:cubicBezTo>
                        <a:cubicBezTo>
                          <a:pt x="1043" y="27"/>
                          <a:pt x="959" y="28"/>
                          <a:pt x="874" y="29"/>
                        </a:cubicBezTo>
                        <a:cubicBezTo>
                          <a:pt x="608" y="30"/>
                          <a:pt x="341" y="18"/>
                          <a:pt x="173" y="8"/>
                        </a:cubicBezTo>
                        <a:cubicBezTo>
                          <a:pt x="111" y="5"/>
                          <a:pt x="64" y="2"/>
                          <a:pt x="34" y="0"/>
                        </a:cubicBezTo>
                        <a:lnTo>
                          <a:pt x="0" y="644"/>
                        </a:lnTo>
                        <a:cubicBezTo>
                          <a:pt x="0" y="644"/>
                          <a:pt x="1" y="644"/>
                          <a:pt x="1" y="644"/>
                        </a:cubicBezTo>
                        <a:cubicBezTo>
                          <a:pt x="416" y="663"/>
                          <a:pt x="840" y="667"/>
                          <a:pt x="1260" y="656"/>
                        </a:cubicBezTo>
                        <a:cubicBezTo>
                          <a:pt x="1258" y="568"/>
                          <a:pt x="1257" y="475"/>
                          <a:pt x="1257" y="447"/>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43" name="Freeform 30174">
                    <a:extLst>
                      <a:ext uri="{FF2B5EF4-FFF2-40B4-BE49-F238E27FC236}">
                        <a16:creationId xmlns:a16="http://schemas.microsoft.com/office/drawing/2014/main" id="{F2E5C628-20A0-FE53-2113-ADD1618D8DFD}"/>
                      </a:ext>
                    </a:extLst>
                  </p:cNvPr>
                  <p:cNvSpPr>
                    <a:spLocks/>
                  </p:cNvSpPr>
                  <p:nvPr/>
                </p:nvSpPr>
                <p:spPr bwMode="auto">
                  <a:xfrm>
                    <a:off x="1420161" y="2312174"/>
                    <a:ext cx="682417" cy="831033"/>
                  </a:xfrm>
                  <a:custGeom>
                    <a:avLst/>
                    <a:gdLst>
                      <a:gd name="T0" fmla="*/ 849 w 948"/>
                      <a:gd name="T1" fmla="*/ 1107 h 1194"/>
                      <a:gd name="T2" fmla="*/ 948 w 948"/>
                      <a:gd name="T3" fmla="*/ 333 h 1194"/>
                      <a:gd name="T4" fmla="*/ 625 w 948"/>
                      <a:gd name="T5" fmla="*/ 293 h 1194"/>
                      <a:gd name="T6" fmla="*/ 624 w 948"/>
                      <a:gd name="T7" fmla="*/ 292 h 1194"/>
                      <a:gd name="T8" fmla="*/ 610 w 948"/>
                      <a:gd name="T9" fmla="*/ 273 h 1194"/>
                      <a:gd name="T10" fmla="*/ 610 w 948"/>
                      <a:gd name="T11" fmla="*/ 273 h 1194"/>
                      <a:gd name="T12" fmla="*/ 610 w 948"/>
                      <a:gd name="T13" fmla="*/ 273 h 1194"/>
                      <a:gd name="T14" fmla="*/ 610 w 948"/>
                      <a:gd name="T15" fmla="*/ 271 h 1194"/>
                      <a:gd name="T16" fmla="*/ 638 w 948"/>
                      <a:gd name="T17" fmla="*/ 72 h 1194"/>
                      <a:gd name="T18" fmla="*/ 199 w 948"/>
                      <a:gd name="T19" fmla="*/ 0 h 1194"/>
                      <a:gd name="T20" fmla="*/ 0 w 948"/>
                      <a:gd name="T21" fmla="*/ 1059 h 1194"/>
                      <a:gd name="T22" fmla="*/ 838 w 948"/>
                      <a:gd name="T23" fmla="*/ 1194 h 1194"/>
                      <a:gd name="T24" fmla="*/ 849 w 948"/>
                      <a:gd name="T25" fmla="*/ 1107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8" h="1194">
                        <a:moveTo>
                          <a:pt x="849" y="1107"/>
                        </a:moveTo>
                        <a:lnTo>
                          <a:pt x="948" y="333"/>
                        </a:lnTo>
                        <a:cubicBezTo>
                          <a:pt x="784" y="313"/>
                          <a:pt x="636" y="294"/>
                          <a:pt x="625" y="293"/>
                        </a:cubicBezTo>
                        <a:lnTo>
                          <a:pt x="624" y="292"/>
                        </a:lnTo>
                        <a:lnTo>
                          <a:pt x="610" y="273"/>
                        </a:lnTo>
                        <a:lnTo>
                          <a:pt x="610" y="273"/>
                        </a:lnTo>
                        <a:lnTo>
                          <a:pt x="610" y="273"/>
                        </a:lnTo>
                        <a:cubicBezTo>
                          <a:pt x="610" y="273"/>
                          <a:pt x="610" y="272"/>
                          <a:pt x="610" y="271"/>
                        </a:cubicBezTo>
                        <a:lnTo>
                          <a:pt x="638" y="72"/>
                        </a:lnTo>
                        <a:cubicBezTo>
                          <a:pt x="500" y="52"/>
                          <a:pt x="352" y="28"/>
                          <a:pt x="199" y="0"/>
                        </a:cubicBezTo>
                        <a:lnTo>
                          <a:pt x="0" y="1059"/>
                        </a:lnTo>
                        <a:cubicBezTo>
                          <a:pt x="100" y="1080"/>
                          <a:pt x="396" y="1139"/>
                          <a:pt x="838" y="1194"/>
                        </a:cubicBezTo>
                        <a:lnTo>
                          <a:pt x="849" y="1107"/>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30175">
                    <a:extLst>
                      <a:ext uri="{FF2B5EF4-FFF2-40B4-BE49-F238E27FC236}">
                        <a16:creationId xmlns:a16="http://schemas.microsoft.com/office/drawing/2014/main" id="{46B10D70-4C29-B9C0-47E9-D50D72638920}"/>
                      </a:ext>
                    </a:extLst>
                  </p:cNvPr>
                  <p:cNvSpPr>
                    <a:spLocks/>
                  </p:cNvSpPr>
                  <p:nvPr/>
                </p:nvSpPr>
                <p:spPr bwMode="auto">
                  <a:xfrm>
                    <a:off x="5285098" y="2662829"/>
                    <a:ext cx="880672" cy="506728"/>
                  </a:xfrm>
                  <a:custGeom>
                    <a:avLst/>
                    <a:gdLst>
                      <a:gd name="T0" fmla="*/ 1187 w 1226"/>
                      <a:gd name="T1" fmla="*/ 465 h 726"/>
                      <a:gd name="T2" fmla="*/ 1153 w 1226"/>
                      <a:gd name="T3" fmla="*/ 485 h 726"/>
                      <a:gd name="T4" fmla="*/ 1118 w 1226"/>
                      <a:gd name="T5" fmla="*/ 477 h 726"/>
                      <a:gd name="T6" fmla="*/ 1108 w 1226"/>
                      <a:gd name="T7" fmla="*/ 466 h 726"/>
                      <a:gd name="T8" fmla="*/ 1085 w 1226"/>
                      <a:gd name="T9" fmla="*/ 439 h 726"/>
                      <a:gd name="T10" fmla="*/ 1059 w 1226"/>
                      <a:gd name="T11" fmla="*/ 428 h 726"/>
                      <a:gd name="T12" fmla="*/ 1030 w 1226"/>
                      <a:gd name="T13" fmla="*/ 424 h 726"/>
                      <a:gd name="T14" fmla="*/ 982 w 1226"/>
                      <a:gd name="T15" fmla="*/ 396 h 726"/>
                      <a:gd name="T16" fmla="*/ 1042 w 1226"/>
                      <a:gd name="T17" fmla="*/ 381 h 726"/>
                      <a:gd name="T18" fmla="*/ 1082 w 1226"/>
                      <a:gd name="T19" fmla="*/ 389 h 726"/>
                      <a:gd name="T20" fmla="*/ 1065 w 1226"/>
                      <a:gd name="T21" fmla="*/ 350 h 726"/>
                      <a:gd name="T22" fmla="*/ 1117 w 1226"/>
                      <a:gd name="T23" fmla="*/ 345 h 726"/>
                      <a:gd name="T24" fmla="*/ 1111 w 1226"/>
                      <a:gd name="T25" fmla="*/ 332 h 726"/>
                      <a:gd name="T26" fmla="*/ 1075 w 1226"/>
                      <a:gd name="T27" fmla="*/ 314 h 726"/>
                      <a:gd name="T28" fmla="*/ 1042 w 1226"/>
                      <a:gd name="T29" fmla="*/ 292 h 726"/>
                      <a:gd name="T30" fmla="*/ 1029 w 1226"/>
                      <a:gd name="T31" fmla="*/ 280 h 726"/>
                      <a:gd name="T32" fmla="*/ 1012 w 1226"/>
                      <a:gd name="T33" fmla="*/ 222 h 726"/>
                      <a:gd name="T34" fmla="*/ 971 w 1226"/>
                      <a:gd name="T35" fmla="*/ 194 h 726"/>
                      <a:gd name="T36" fmla="*/ 909 w 1226"/>
                      <a:gd name="T37" fmla="*/ 164 h 726"/>
                      <a:gd name="T38" fmla="*/ 914 w 1226"/>
                      <a:gd name="T39" fmla="*/ 142 h 726"/>
                      <a:gd name="T40" fmla="*/ 933 w 1226"/>
                      <a:gd name="T41" fmla="*/ 96 h 726"/>
                      <a:gd name="T42" fmla="*/ 935 w 1226"/>
                      <a:gd name="T43" fmla="*/ 79 h 726"/>
                      <a:gd name="T44" fmla="*/ 917 w 1226"/>
                      <a:gd name="T45" fmla="*/ 56 h 726"/>
                      <a:gd name="T46" fmla="*/ 901 w 1226"/>
                      <a:gd name="T47" fmla="*/ 52 h 726"/>
                      <a:gd name="T48" fmla="*/ 851 w 1226"/>
                      <a:gd name="T49" fmla="*/ 34 h 726"/>
                      <a:gd name="T50" fmla="*/ 835 w 1226"/>
                      <a:gd name="T51" fmla="*/ 0 h 726"/>
                      <a:gd name="T52" fmla="*/ 818 w 1226"/>
                      <a:gd name="T53" fmla="*/ 24 h 726"/>
                      <a:gd name="T54" fmla="*/ 778 w 1226"/>
                      <a:gd name="T55" fmla="*/ 30 h 726"/>
                      <a:gd name="T56" fmla="*/ 773 w 1226"/>
                      <a:gd name="T57" fmla="*/ 29 h 726"/>
                      <a:gd name="T58" fmla="*/ 726 w 1226"/>
                      <a:gd name="T59" fmla="*/ 6 h 726"/>
                      <a:gd name="T60" fmla="*/ 724 w 1226"/>
                      <a:gd name="T61" fmla="*/ 23 h 726"/>
                      <a:gd name="T62" fmla="*/ 722 w 1226"/>
                      <a:gd name="T63" fmla="*/ 53 h 726"/>
                      <a:gd name="T64" fmla="*/ 718 w 1226"/>
                      <a:gd name="T65" fmla="*/ 68 h 726"/>
                      <a:gd name="T66" fmla="*/ 688 w 1226"/>
                      <a:gd name="T67" fmla="*/ 112 h 726"/>
                      <a:gd name="T68" fmla="*/ 677 w 1226"/>
                      <a:gd name="T69" fmla="*/ 119 h 726"/>
                      <a:gd name="T70" fmla="*/ 626 w 1226"/>
                      <a:gd name="T71" fmla="*/ 191 h 726"/>
                      <a:gd name="T72" fmla="*/ 600 w 1226"/>
                      <a:gd name="T73" fmla="*/ 239 h 726"/>
                      <a:gd name="T74" fmla="*/ 535 w 1226"/>
                      <a:gd name="T75" fmla="*/ 234 h 726"/>
                      <a:gd name="T76" fmla="*/ 532 w 1226"/>
                      <a:gd name="T77" fmla="*/ 280 h 726"/>
                      <a:gd name="T78" fmla="*/ 515 w 1226"/>
                      <a:gd name="T79" fmla="*/ 316 h 726"/>
                      <a:gd name="T80" fmla="*/ 484 w 1226"/>
                      <a:gd name="T81" fmla="*/ 402 h 726"/>
                      <a:gd name="T82" fmla="*/ 483 w 1226"/>
                      <a:gd name="T83" fmla="*/ 425 h 726"/>
                      <a:gd name="T84" fmla="*/ 471 w 1226"/>
                      <a:gd name="T85" fmla="*/ 461 h 726"/>
                      <a:gd name="T86" fmla="*/ 425 w 1226"/>
                      <a:gd name="T87" fmla="*/ 499 h 726"/>
                      <a:gd name="T88" fmla="*/ 377 w 1226"/>
                      <a:gd name="T89" fmla="*/ 521 h 726"/>
                      <a:gd name="T90" fmla="*/ 286 w 1226"/>
                      <a:gd name="T91" fmla="*/ 556 h 726"/>
                      <a:gd name="T92" fmla="*/ 216 w 1226"/>
                      <a:gd name="T93" fmla="*/ 571 h 726"/>
                      <a:gd name="T94" fmla="*/ 164 w 1226"/>
                      <a:gd name="T95" fmla="*/ 537 h 726"/>
                      <a:gd name="T96" fmla="*/ 75 w 1226"/>
                      <a:gd name="T97" fmla="*/ 628 h 726"/>
                      <a:gd name="T98" fmla="*/ 47 w 1226"/>
                      <a:gd name="T99" fmla="*/ 674 h 726"/>
                      <a:gd name="T100" fmla="*/ 12 w 1226"/>
                      <a:gd name="T101" fmla="*/ 701 h 726"/>
                      <a:gd name="T102" fmla="*/ 41 w 1226"/>
                      <a:gd name="T103" fmla="*/ 720 h 726"/>
                      <a:gd name="T104" fmla="*/ 229 w 1226"/>
                      <a:gd name="T105" fmla="*/ 688 h 726"/>
                      <a:gd name="T106" fmla="*/ 253 w 1226"/>
                      <a:gd name="T107" fmla="*/ 687 h 726"/>
                      <a:gd name="T108" fmla="*/ 741 w 1226"/>
                      <a:gd name="T109" fmla="*/ 612 h 726"/>
                      <a:gd name="T110" fmla="*/ 1226 w 1226"/>
                      <a:gd name="T111" fmla="*/ 498 h 726"/>
                      <a:gd name="T112" fmla="*/ 1216 w 1226"/>
                      <a:gd name="T113" fmla="*/ 477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6" h="726">
                        <a:moveTo>
                          <a:pt x="1216" y="477"/>
                        </a:moveTo>
                        <a:cubicBezTo>
                          <a:pt x="1215" y="473"/>
                          <a:pt x="1215" y="470"/>
                          <a:pt x="1215" y="467"/>
                        </a:cubicBezTo>
                        <a:cubicBezTo>
                          <a:pt x="1206" y="466"/>
                          <a:pt x="1196" y="465"/>
                          <a:pt x="1187" y="465"/>
                        </a:cubicBezTo>
                        <a:cubicBezTo>
                          <a:pt x="1188" y="470"/>
                          <a:pt x="1189" y="478"/>
                          <a:pt x="1182" y="484"/>
                        </a:cubicBezTo>
                        <a:cubicBezTo>
                          <a:pt x="1173" y="493"/>
                          <a:pt x="1160" y="488"/>
                          <a:pt x="1156" y="486"/>
                        </a:cubicBezTo>
                        <a:cubicBezTo>
                          <a:pt x="1155" y="486"/>
                          <a:pt x="1154" y="485"/>
                          <a:pt x="1153" y="485"/>
                        </a:cubicBezTo>
                        <a:cubicBezTo>
                          <a:pt x="1150" y="491"/>
                          <a:pt x="1145" y="497"/>
                          <a:pt x="1135" y="496"/>
                        </a:cubicBezTo>
                        <a:cubicBezTo>
                          <a:pt x="1133" y="496"/>
                          <a:pt x="1121" y="494"/>
                          <a:pt x="1119" y="479"/>
                        </a:cubicBezTo>
                        <a:cubicBezTo>
                          <a:pt x="1119" y="478"/>
                          <a:pt x="1119" y="478"/>
                          <a:pt x="1118" y="477"/>
                        </a:cubicBezTo>
                        <a:cubicBezTo>
                          <a:pt x="1118" y="476"/>
                          <a:pt x="1117" y="476"/>
                          <a:pt x="1117" y="475"/>
                        </a:cubicBezTo>
                        <a:cubicBezTo>
                          <a:pt x="1117" y="475"/>
                          <a:pt x="1113" y="471"/>
                          <a:pt x="1114" y="471"/>
                        </a:cubicBezTo>
                        <a:cubicBezTo>
                          <a:pt x="1111" y="469"/>
                          <a:pt x="1110" y="468"/>
                          <a:pt x="1108" y="466"/>
                        </a:cubicBezTo>
                        <a:cubicBezTo>
                          <a:pt x="1103" y="463"/>
                          <a:pt x="1098" y="460"/>
                          <a:pt x="1093" y="452"/>
                        </a:cubicBezTo>
                        <a:cubicBezTo>
                          <a:pt x="1090" y="447"/>
                          <a:pt x="1089" y="443"/>
                          <a:pt x="1088" y="441"/>
                        </a:cubicBezTo>
                        <a:cubicBezTo>
                          <a:pt x="1087" y="440"/>
                          <a:pt x="1087" y="440"/>
                          <a:pt x="1085" y="439"/>
                        </a:cubicBezTo>
                        <a:cubicBezTo>
                          <a:pt x="1082" y="437"/>
                          <a:pt x="1080" y="436"/>
                          <a:pt x="1079" y="434"/>
                        </a:cubicBezTo>
                        <a:lnTo>
                          <a:pt x="1078" y="434"/>
                        </a:lnTo>
                        <a:cubicBezTo>
                          <a:pt x="1072" y="434"/>
                          <a:pt x="1065" y="434"/>
                          <a:pt x="1059" y="428"/>
                        </a:cubicBezTo>
                        <a:cubicBezTo>
                          <a:pt x="1061" y="430"/>
                          <a:pt x="1064" y="431"/>
                          <a:pt x="1065" y="432"/>
                        </a:cubicBezTo>
                        <a:cubicBezTo>
                          <a:pt x="1064" y="432"/>
                          <a:pt x="1063" y="431"/>
                          <a:pt x="1058" y="431"/>
                        </a:cubicBezTo>
                        <a:cubicBezTo>
                          <a:pt x="1042" y="429"/>
                          <a:pt x="1036" y="427"/>
                          <a:pt x="1030" y="424"/>
                        </a:cubicBezTo>
                        <a:cubicBezTo>
                          <a:pt x="1028" y="424"/>
                          <a:pt x="1026" y="424"/>
                          <a:pt x="1023" y="424"/>
                        </a:cubicBezTo>
                        <a:cubicBezTo>
                          <a:pt x="1013" y="423"/>
                          <a:pt x="1001" y="423"/>
                          <a:pt x="992" y="418"/>
                        </a:cubicBezTo>
                        <a:cubicBezTo>
                          <a:pt x="979" y="410"/>
                          <a:pt x="981" y="399"/>
                          <a:pt x="982" y="396"/>
                        </a:cubicBezTo>
                        <a:cubicBezTo>
                          <a:pt x="985" y="382"/>
                          <a:pt x="999" y="382"/>
                          <a:pt x="1017" y="382"/>
                        </a:cubicBezTo>
                        <a:cubicBezTo>
                          <a:pt x="1026" y="382"/>
                          <a:pt x="1032" y="384"/>
                          <a:pt x="1037" y="386"/>
                        </a:cubicBezTo>
                        <a:cubicBezTo>
                          <a:pt x="1038" y="384"/>
                          <a:pt x="1040" y="382"/>
                          <a:pt x="1042" y="381"/>
                        </a:cubicBezTo>
                        <a:cubicBezTo>
                          <a:pt x="1051" y="377"/>
                          <a:pt x="1058" y="380"/>
                          <a:pt x="1061" y="380"/>
                        </a:cubicBezTo>
                        <a:cubicBezTo>
                          <a:pt x="1068" y="383"/>
                          <a:pt x="1072" y="387"/>
                          <a:pt x="1075" y="390"/>
                        </a:cubicBezTo>
                        <a:cubicBezTo>
                          <a:pt x="1078" y="389"/>
                          <a:pt x="1080" y="389"/>
                          <a:pt x="1082" y="389"/>
                        </a:cubicBezTo>
                        <a:cubicBezTo>
                          <a:pt x="1079" y="386"/>
                          <a:pt x="1077" y="384"/>
                          <a:pt x="1076" y="382"/>
                        </a:cubicBezTo>
                        <a:cubicBezTo>
                          <a:pt x="1075" y="381"/>
                          <a:pt x="1074" y="381"/>
                          <a:pt x="1073" y="380"/>
                        </a:cubicBezTo>
                        <a:cubicBezTo>
                          <a:pt x="1056" y="366"/>
                          <a:pt x="1062" y="355"/>
                          <a:pt x="1065" y="350"/>
                        </a:cubicBezTo>
                        <a:cubicBezTo>
                          <a:pt x="1075" y="336"/>
                          <a:pt x="1091" y="348"/>
                          <a:pt x="1097" y="352"/>
                        </a:cubicBezTo>
                        <a:cubicBezTo>
                          <a:pt x="1101" y="355"/>
                          <a:pt x="1103" y="357"/>
                          <a:pt x="1105" y="359"/>
                        </a:cubicBezTo>
                        <a:cubicBezTo>
                          <a:pt x="1106" y="355"/>
                          <a:pt x="1108" y="349"/>
                          <a:pt x="1117" y="345"/>
                        </a:cubicBezTo>
                        <a:cubicBezTo>
                          <a:pt x="1119" y="345"/>
                          <a:pt x="1120" y="344"/>
                          <a:pt x="1122" y="344"/>
                        </a:cubicBezTo>
                        <a:cubicBezTo>
                          <a:pt x="1118" y="342"/>
                          <a:pt x="1115" y="339"/>
                          <a:pt x="1112" y="334"/>
                        </a:cubicBezTo>
                        <a:cubicBezTo>
                          <a:pt x="1111" y="333"/>
                          <a:pt x="1111" y="333"/>
                          <a:pt x="1111" y="332"/>
                        </a:cubicBezTo>
                        <a:cubicBezTo>
                          <a:pt x="1111" y="332"/>
                          <a:pt x="1110" y="332"/>
                          <a:pt x="1110" y="332"/>
                        </a:cubicBezTo>
                        <a:cubicBezTo>
                          <a:pt x="1101" y="334"/>
                          <a:pt x="1093" y="333"/>
                          <a:pt x="1083" y="324"/>
                        </a:cubicBezTo>
                        <a:cubicBezTo>
                          <a:pt x="1079" y="320"/>
                          <a:pt x="1077" y="317"/>
                          <a:pt x="1075" y="314"/>
                        </a:cubicBezTo>
                        <a:cubicBezTo>
                          <a:pt x="1074" y="313"/>
                          <a:pt x="1073" y="313"/>
                          <a:pt x="1071" y="312"/>
                        </a:cubicBezTo>
                        <a:cubicBezTo>
                          <a:pt x="1056" y="306"/>
                          <a:pt x="1054" y="304"/>
                          <a:pt x="1045" y="295"/>
                        </a:cubicBezTo>
                        <a:cubicBezTo>
                          <a:pt x="1045" y="295"/>
                          <a:pt x="1042" y="292"/>
                          <a:pt x="1042" y="292"/>
                        </a:cubicBezTo>
                        <a:cubicBezTo>
                          <a:pt x="1041" y="291"/>
                          <a:pt x="1039" y="289"/>
                          <a:pt x="1038" y="287"/>
                        </a:cubicBezTo>
                        <a:cubicBezTo>
                          <a:pt x="1037" y="287"/>
                          <a:pt x="1037" y="287"/>
                          <a:pt x="1036" y="286"/>
                        </a:cubicBezTo>
                        <a:cubicBezTo>
                          <a:pt x="1036" y="286"/>
                          <a:pt x="1029" y="281"/>
                          <a:pt x="1029" y="280"/>
                        </a:cubicBezTo>
                        <a:cubicBezTo>
                          <a:pt x="1011" y="266"/>
                          <a:pt x="1008" y="263"/>
                          <a:pt x="1000" y="250"/>
                        </a:cubicBezTo>
                        <a:cubicBezTo>
                          <a:pt x="993" y="236"/>
                          <a:pt x="1000" y="228"/>
                          <a:pt x="1003" y="226"/>
                        </a:cubicBezTo>
                        <a:cubicBezTo>
                          <a:pt x="1006" y="223"/>
                          <a:pt x="1009" y="222"/>
                          <a:pt x="1012" y="222"/>
                        </a:cubicBezTo>
                        <a:cubicBezTo>
                          <a:pt x="1010" y="221"/>
                          <a:pt x="1008" y="221"/>
                          <a:pt x="1006" y="220"/>
                        </a:cubicBezTo>
                        <a:lnTo>
                          <a:pt x="1003" y="218"/>
                        </a:lnTo>
                        <a:cubicBezTo>
                          <a:pt x="988" y="211"/>
                          <a:pt x="978" y="204"/>
                          <a:pt x="971" y="194"/>
                        </a:cubicBezTo>
                        <a:cubicBezTo>
                          <a:pt x="969" y="197"/>
                          <a:pt x="968" y="200"/>
                          <a:pt x="965" y="201"/>
                        </a:cubicBezTo>
                        <a:cubicBezTo>
                          <a:pt x="954" y="207"/>
                          <a:pt x="943" y="201"/>
                          <a:pt x="940" y="200"/>
                        </a:cubicBezTo>
                        <a:cubicBezTo>
                          <a:pt x="927" y="193"/>
                          <a:pt x="910" y="177"/>
                          <a:pt x="909" y="164"/>
                        </a:cubicBezTo>
                        <a:cubicBezTo>
                          <a:pt x="909" y="164"/>
                          <a:pt x="909" y="154"/>
                          <a:pt x="909" y="153"/>
                        </a:cubicBezTo>
                        <a:lnTo>
                          <a:pt x="914" y="150"/>
                        </a:lnTo>
                        <a:cubicBezTo>
                          <a:pt x="914" y="148"/>
                          <a:pt x="914" y="146"/>
                          <a:pt x="914" y="142"/>
                        </a:cubicBezTo>
                        <a:cubicBezTo>
                          <a:pt x="915" y="134"/>
                          <a:pt x="916" y="131"/>
                          <a:pt x="919" y="126"/>
                        </a:cubicBezTo>
                        <a:cubicBezTo>
                          <a:pt x="920" y="123"/>
                          <a:pt x="922" y="120"/>
                          <a:pt x="925" y="113"/>
                        </a:cubicBezTo>
                        <a:cubicBezTo>
                          <a:pt x="928" y="104"/>
                          <a:pt x="931" y="99"/>
                          <a:pt x="933" y="96"/>
                        </a:cubicBezTo>
                        <a:cubicBezTo>
                          <a:pt x="935" y="93"/>
                          <a:pt x="935" y="92"/>
                          <a:pt x="936" y="87"/>
                        </a:cubicBezTo>
                        <a:cubicBezTo>
                          <a:pt x="937" y="84"/>
                          <a:pt x="937" y="83"/>
                          <a:pt x="937" y="83"/>
                        </a:cubicBezTo>
                        <a:cubicBezTo>
                          <a:pt x="937" y="82"/>
                          <a:pt x="936" y="81"/>
                          <a:pt x="935" y="79"/>
                        </a:cubicBezTo>
                        <a:cubicBezTo>
                          <a:pt x="935" y="77"/>
                          <a:pt x="933" y="75"/>
                          <a:pt x="932" y="73"/>
                        </a:cubicBezTo>
                        <a:cubicBezTo>
                          <a:pt x="932" y="71"/>
                          <a:pt x="932" y="71"/>
                          <a:pt x="929" y="69"/>
                        </a:cubicBezTo>
                        <a:cubicBezTo>
                          <a:pt x="926" y="67"/>
                          <a:pt x="921" y="63"/>
                          <a:pt x="917" y="56"/>
                        </a:cubicBezTo>
                        <a:cubicBezTo>
                          <a:pt x="916" y="56"/>
                          <a:pt x="916" y="56"/>
                          <a:pt x="916" y="56"/>
                        </a:cubicBezTo>
                        <a:cubicBezTo>
                          <a:pt x="916" y="56"/>
                          <a:pt x="915" y="56"/>
                          <a:pt x="914" y="55"/>
                        </a:cubicBezTo>
                        <a:cubicBezTo>
                          <a:pt x="911" y="55"/>
                          <a:pt x="907" y="54"/>
                          <a:pt x="901" y="52"/>
                        </a:cubicBezTo>
                        <a:cubicBezTo>
                          <a:pt x="897" y="50"/>
                          <a:pt x="894" y="49"/>
                          <a:pt x="891" y="48"/>
                        </a:cubicBezTo>
                        <a:cubicBezTo>
                          <a:pt x="886" y="45"/>
                          <a:pt x="884" y="44"/>
                          <a:pt x="874" y="43"/>
                        </a:cubicBezTo>
                        <a:cubicBezTo>
                          <a:pt x="866" y="43"/>
                          <a:pt x="856" y="42"/>
                          <a:pt x="851" y="34"/>
                        </a:cubicBezTo>
                        <a:cubicBezTo>
                          <a:pt x="845" y="27"/>
                          <a:pt x="846" y="20"/>
                          <a:pt x="847" y="16"/>
                        </a:cubicBezTo>
                        <a:cubicBezTo>
                          <a:pt x="847" y="14"/>
                          <a:pt x="848" y="13"/>
                          <a:pt x="848" y="11"/>
                        </a:cubicBezTo>
                        <a:cubicBezTo>
                          <a:pt x="847" y="9"/>
                          <a:pt x="841" y="2"/>
                          <a:pt x="835" y="0"/>
                        </a:cubicBezTo>
                        <a:cubicBezTo>
                          <a:pt x="834" y="0"/>
                          <a:pt x="830" y="0"/>
                          <a:pt x="826" y="0"/>
                        </a:cubicBezTo>
                        <a:cubicBezTo>
                          <a:pt x="825" y="7"/>
                          <a:pt x="824" y="13"/>
                          <a:pt x="821" y="18"/>
                        </a:cubicBezTo>
                        <a:cubicBezTo>
                          <a:pt x="820" y="20"/>
                          <a:pt x="819" y="21"/>
                          <a:pt x="818" y="24"/>
                        </a:cubicBezTo>
                        <a:cubicBezTo>
                          <a:pt x="817" y="27"/>
                          <a:pt x="814" y="35"/>
                          <a:pt x="804" y="38"/>
                        </a:cubicBezTo>
                        <a:cubicBezTo>
                          <a:pt x="796" y="41"/>
                          <a:pt x="789" y="36"/>
                          <a:pt x="785" y="34"/>
                        </a:cubicBezTo>
                        <a:cubicBezTo>
                          <a:pt x="783" y="32"/>
                          <a:pt x="781" y="31"/>
                          <a:pt x="778" y="30"/>
                        </a:cubicBezTo>
                        <a:lnTo>
                          <a:pt x="776" y="30"/>
                        </a:lnTo>
                        <a:lnTo>
                          <a:pt x="774" y="30"/>
                        </a:lnTo>
                        <a:cubicBezTo>
                          <a:pt x="774" y="29"/>
                          <a:pt x="773" y="29"/>
                          <a:pt x="773" y="29"/>
                        </a:cubicBezTo>
                        <a:cubicBezTo>
                          <a:pt x="763" y="26"/>
                          <a:pt x="754" y="22"/>
                          <a:pt x="747" y="17"/>
                        </a:cubicBezTo>
                        <a:cubicBezTo>
                          <a:pt x="743" y="15"/>
                          <a:pt x="739" y="12"/>
                          <a:pt x="735" y="10"/>
                        </a:cubicBezTo>
                        <a:cubicBezTo>
                          <a:pt x="731" y="9"/>
                          <a:pt x="729" y="8"/>
                          <a:pt x="726" y="6"/>
                        </a:cubicBezTo>
                        <a:cubicBezTo>
                          <a:pt x="726" y="7"/>
                          <a:pt x="726" y="8"/>
                          <a:pt x="726" y="10"/>
                        </a:cubicBezTo>
                        <a:cubicBezTo>
                          <a:pt x="726" y="11"/>
                          <a:pt x="726" y="12"/>
                          <a:pt x="726" y="14"/>
                        </a:cubicBezTo>
                        <a:cubicBezTo>
                          <a:pt x="726" y="17"/>
                          <a:pt x="725" y="20"/>
                          <a:pt x="724" y="23"/>
                        </a:cubicBezTo>
                        <a:cubicBezTo>
                          <a:pt x="724" y="26"/>
                          <a:pt x="724" y="28"/>
                          <a:pt x="723" y="30"/>
                        </a:cubicBezTo>
                        <a:cubicBezTo>
                          <a:pt x="724" y="34"/>
                          <a:pt x="724" y="39"/>
                          <a:pt x="724" y="47"/>
                        </a:cubicBezTo>
                        <a:cubicBezTo>
                          <a:pt x="723" y="50"/>
                          <a:pt x="723" y="51"/>
                          <a:pt x="722" y="53"/>
                        </a:cubicBezTo>
                        <a:cubicBezTo>
                          <a:pt x="722" y="55"/>
                          <a:pt x="723" y="55"/>
                          <a:pt x="722" y="57"/>
                        </a:cubicBezTo>
                        <a:cubicBezTo>
                          <a:pt x="722" y="57"/>
                          <a:pt x="722" y="58"/>
                          <a:pt x="721" y="59"/>
                        </a:cubicBezTo>
                        <a:cubicBezTo>
                          <a:pt x="721" y="62"/>
                          <a:pt x="719" y="65"/>
                          <a:pt x="718" y="68"/>
                        </a:cubicBezTo>
                        <a:cubicBezTo>
                          <a:pt x="714" y="76"/>
                          <a:pt x="709" y="84"/>
                          <a:pt x="706" y="89"/>
                        </a:cubicBezTo>
                        <a:lnTo>
                          <a:pt x="704" y="92"/>
                        </a:lnTo>
                        <a:cubicBezTo>
                          <a:pt x="698" y="104"/>
                          <a:pt x="696" y="108"/>
                          <a:pt x="688" y="112"/>
                        </a:cubicBezTo>
                        <a:cubicBezTo>
                          <a:pt x="687" y="113"/>
                          <a:pt x="687" y="113"/>
                          <a:pt x="686" y="114"/>
                        </a:cubicBezTo>
                        <a:cubicBezTo>
                          <a:pt x="683" y="115"/>
                          <a:pt x="681" y="116"/>
                          <a:pt x="678" y="116"/>
                        </a:cubicBezTo>
                        <a:cubicBezTo>
                          <a:pt x="678" y="117"/>
                          <a:pt x="678" y="118"/>
                          <a:pt x="677" y="119"/>
                        </a:cubicBezTo>
                        <a:cubicBezTo>
                          <a:pt x="671" y="143"/>
                          <a:pt x="649" y="149"/>
                          <a:pt x="634" y="153"/>
                        </a:cubicBezTo>
                        <a:cubicBezTo>
                          <a:pt x="634" y="158"/>
                          <a:pt x="635" y="163"/>
                          <a:pt x="634" y="170"/>
                        </a:cubicBezTo>
                        <a:cubicBezTo>
                          <a:pt x="632" y="181"/>
                          <a:pt x="629" y="186"/>
                          <a:pt x="626" y="191"/>
                        </a:cubicBezTo>
                        <a:cubicBezTo>
                          <a:pt x="625" y="193"/>
                          <a:pt x="624" y="193"/>
                          <a:pt x="624" y="198"/>
                        </a:cubicBezTo>
                        <a:cubicBezTo>
                          <a:pt x="624" y="219"/>
                          <a:pt x="617" y="225"/>
                          <a:pt x="608" y="232"/>
                        </a:cubicBezTo>
                        <a:cubicBezTo>
                          <a:pt x="606" y="234"/>
                          <a:pt x="603" y="236"/>
                          <a:pt x="600" y="239"/>
                        </a:cubicBezTo>
                        <a:cubicBezTo>
                          <a:pt x="582" y="257"/>
                          <a:pt x="566" y="249"/>
                          <a:pt x="557" y="245"/>
                        </a:cubicBezTo>
                        <a:cubicBezTo>
                          <a:pt x="555" y="244"/>
                          <a:pt x="553" y="243"/>
                          <a:pt x="551" y="243"/>
                        </a:cubicBezTo>
                        <a:cubicBezTo>
                          <a:pt x="545" y="240"/>
                          <a:pt x="540" y="237"/>
                          <a:pt x="535" y="234"/>
                        </a:cubicBezTo>
                        <a:cubicBezTo>
                          <a:pt x="535" y="234"/>
                          <a:pt x="534" y="234"/>
                          <a:pt x="534" y="234"/>
                        </a:cubicBezTo>
                        <a:cubicBezTo>
                          <a:pt x="534" y="237"/>
                          <a:pt x="534" y="241"/>
                          <a:pt x="536" y="247"/>
                        </a:cubicBezTo>
                        <a:cubicBezTo>
                          <a:pt x="539" y="263"/>
                          <a:pt x="537" y="271"/>
                          <a:pt x="532" y="280"/>
                        </a:cubicBezTo>
                        <a:cubicBezTo>
                          <a:pt x="530" y="282"/>
                          <a:pt x="530" y="283"/>
                          <a:pt x="529" y="286"/>
                        </a:cubicBezTo>
                        <a:cubicBezTo>
                          <a:pt x="527" y="296"/>
                          <a:pt x="522" y="304"/>
                          <a:pt x="519" y="309"/>
                        </a:cubicBezTo>
                        <a:cubicBezTo>
                          <a:pt x="517" y="312"/>
                          <a:pt x="515" y="315"/>
                          <a:pt x="515" y="316"/>
                        </a:cubicBezTo>
                        <a:cubicBezTo>
                          <a:pt x="513" y="330"/>
                          <a:pt x="508" y="344"/>
                          <a:pt x="502" y="360"/>
                        </a:cubicBezTo>
                        <a:cubicBezTo>
                          <a:pt x="494" y="377"/>
                          <a:pt x="491" y="384"/>
                          <a:pt x="490" y="389"/>
                        </a:cubicBezTo>
                        <a:cubicBezTo>
                          <a:pt x="489" y="393"/>
                          <a:pt x="486" y="397"/>
                          <a:pt x="484" y="402"/>
                        </a:cubicBezTo>
                        <a:cubicBezTo>
                          <a:pt x="481" y="407"/>
                          <a:pt x="478" y="413"/>
                          <a:pt x="478" y="417"/>
                        </a:cubicBezTo>
                        <a:lnTo>
                          <a:pt x="478" y="417"/>
                        </a:lnTo>
                        <a:cubicBezTo>
                          <a:pt x="479" y="419"/>
                          <a:pt x="481" y="421"/>
                          <a:pt x="483" y="425"/>
                        </a:cubicBezTo>
                        <a:cubicBezTo>
                          <a:pt x="490" y="442"/>
                          <a:pt x="478" y="451"/>
                          <a:pt x="474" y="455"/>
                        </a:cubicBezTo>
                        <a:cubicBezTo>
                          <a:pt x="473" y="456"/>
                          <a:pt x="472" y="457"/>
                          <a:pt x="471" y="458"/>
                        </a:cubicBezTo>
                        <a:cubicBezTo>
                          <a:pt x="471" y="458"/>
                          <a:pt x="471" y="460"/>
                          <a:pt x="471" y="461"/>
                        </a:cubicBezTo>
                        <a:cubicBezTo>
                          <a:pt x="470" y="466"/>
                          <a:pt x="469" y="474"/>
                          <a:pt x="463" y="481"/>
                        </a:cubicBezTo>
                        <a:cubicBezTo>
                          <a:pt x="454" y="493"/>
                          <a:pt x="443" y="495"/>
                          <a:pt x="431" y="497"/>
                        </a:cubicBezTo>
                        <a:cubicBezTo>
                          <a:pt x="431" y="497"/>
                          <a:pt x="425" y="499"/>
                          <a:pt x="425" y="499"/>
                        </a:cubicBezTo>
                        <a:cubicBezTo>
                          <a:pt x="414" y="501"/>
                          <a:pt x="413" y="502"/>
                          <a:pt x="412" y="506"/>
                        </a:cubicBezTo>
                        <a:cubicBezTo>
                          <a:pt x="411" y="510"/>
                          <a:pt x="409" y="518"/>
                          <a:pt x="400" y="523"/>
                        </a:cubicBezTo>
                        <a:cubicBezTo>
                          <a:pt x="393" y="526"/>
                          <a:pt x="385" y="524"/>
                          <a:pt x="377" y="521"/>
                        </a:cubicBezTo>
                        <a:cubicBezTo>
                          <a:pt x="369" y="544"/>
                          <a:pt x="340" y="559"/>
                          <a:pt x="316" y="559"/>
                        </a:cubicBezTo>
                        <a:cubicBezTo>
                          <a:pt x="306" y="559"/>
                          <a:pt x="299" y="557"/>
                          <a:pt x="293" y="556"/>
                        </a:cubicBezTo>
                        <a:cubicBezTo>
                          <a:pt x="290" y="556"/>
                          <a:pt x="288" y="556"/>
                          <a:pt x="286" y="556"/>
                        </a:cubicBezTo>
                        <a:cubicBezTo>
                          <a:pt x="286" y="556"/>
                          <a:pt x="285" y="557"/>
                          <a:pt x="285" y="557"/>
                        </a:cubicBezTo>
                        <a:cubicBezTo>
                          <a:pt x="281" y="563"/>
                          <a:pt x="275" y="573"/>
                          <a:pt x="261" y="579"/>
                        </a:cubicBezTo>
                        <a:cubicBezTo>
                          <a:pt x="240" y="589"/>
                          <a:pt x="224" y="577"/>
                          <a:pt x="216" y="571"/>
                        </a:cubicBezTo>
                        <a:cubicBezTo>
                          <a:pt x="214" y="569"/>
                          <a:pt x="211" y="568"/>
                          <a:pt x="210" y="567"/>
                        </a:cubicBezTo>
                        <a:lnTo>
                          <a:pt x="208" y="566"/>
                        </a:lnTo>
                        <a:cubicBezTo>
                          <a:pt x="191" y="559"/>
                          <a:pt x="173" y="550"/>
                          <a:pt x="164" y="537"/>
                        </a:cubicBezTo>
                        <a:cubicBezTo>
                          <a:pt x="153" y="550"/>
                          <a:pt x="140" y="566"/>
                          <a:pt x="130" y="582"/>
                        </a:cubicBezTo>
                        <a:cubicBezTo>
                          <a:pt x="115" y="608"/>
                          <a:pt x="98" y="615"/>
                          <a:pt x="86" y="620"/>
                        </a:cubicBezTo>
                        <a:cubicBezTo>
                          <a:pt x="79" y="624"/>
                          <a:pt x="77" y="625"/>
                          <a:pt x="75" y="628"/>
                        </a:cubicBezTo>
                        <a:cubicBezTo>
                          <a:pt x="71" y="635"/>
                          <a:pt x="69" y="638"/>
                          <a:pt x="69" y="640"/>
                        </a:cubicBezTo>
                        <a:cubicBezTo>
                          <a:pt x="67" y="644"/>
                          <a:pt x="66" y="645"/>
                          <a:pt x="61" y="651"/>
                        </a:cubicBezTo>
                        <a:cubicBezTo>
                          <a:pt x="53" y="659"/>
                          <a:pt x="49" y="667"/>
                          <a:pt x="47" y="674"/>
                        </a:cubicBezTo>
                        <a:cubicBezTo>
                          <a:pt x="42" y="687"/>
                          <a:pt x="34" y="691"/>
                          <a:pt x="24" y="695"/>
                        </a:cubicBezTo>
                        <a:cubicBezTo>
                          <a:pt x="21" y="697"/>
                          <a:pt x="17" y="698"/>
                          <a:pt x="13" y="700"/>
                        </a:cubicBezTo>
                        <a:cubicBezTo>
                          <a:pt x="13" y="701"/>
                          <a:pt x="13" y="701"/>
                          <a:pt x="12" y="701"/>
                        </a:cubicBezTo>
                        <a:cubicBezTo>
                          <a:pt x="13" y="707"/>
                          <a:pt x="11" y="715"/>
                          <a:pt x="4" y="723"/>
                        </a:cubicBezTo>
                        <a:cubicBezTo>
                          <a:pt x="3" y="725"/>
                          <a:pt x="1" y="725"/>
                          <a:pt x="0" y="726"/>
                        </a:cubicBezTo>
                        <a:cubicBezTo>
                          <a:pt x="13" y="724"/>
                          <a:pt x="27" y="722"/>
                          <a:pt x="41" y="720"/>
                        </a:cubicBezTo>
                        <a:cubicBezTo>
                          <a:pt x="49" y="718"/>
                          <a:pt x="72" y="714"/>
                          <a:pt x="99" y="709"/>
                        </a:cubicBezTo>
                        <a:cubicBezTo>
                          <a:pt x="101" y="709"/>
                          <a:pt x="104" y="709"/>
                          <a:pt x="106" y="708"/>
                        </a:cubicBezTo>
                        <a:cubicBezTo>
                          <a:pt x="177" y="696"/>
                          <a:pt x="221" y="688"/>
                          <a:pt x="229" y="688"/>
                        </a:cubicBezTo>
                        <a:cubicBezTo>
                          <a:pt x="231" y="687"/>
                          <a:pt x="234" y="687"/>
                          <a:pt x="237" y="687"/>
                        </a:cubicBezTo>
                        <a:lnTo>
                          <a:pt x="237" y="687"/>
                        </a:lnTo>
                        <a:lnTo>
                          <a:pt x="253" y="687"/>
                        </a:lnTo>
                        <a:lnTo>
                          <a:pt x="258" y="687"/>
                        </a:lnTo>
                        <a:cubicBezTo>
                          <a:pt x="276" y="687"/>
                          <a:pt x="299" y="687"/>
                          <a:pt x="316" y="685"/>
                        </a:cubicBezTo>
                        <a:cubicBezTo>
                          <a:pt x="320" y="684"/>
                          <a:pt x="677" y="627"/>
                          <a:pt x="741" y="612"/>
                        </a:cubicBezTo>
                        <a:cubicBezTo>
                          <a:pt x="791" y="601"/>
                          <a:pt x="1116" y="536"/>
                          <a:pt x="1225" y="514"/>
                        </a:cubicBezTo>
                        <a:lnTo>
                          <a:pt x="1225" y="514"/>
                        </a:lnTo>
                        <a:cubicBezTo>
                          <a:pt x="1224" y="509"/>
                          <a:pt x="1224" y="505"/>
                          <a:pt x="1226" y="498"/>
                        </a:cubicBezTo>
                        <a:cubicBezTo>
                          <a:pt x="1225" y="500"/>
                          <a:pt x="1225" y="502"/>
                          <a:pt x="1225" y="502"/>
                        </a:cubicBezTo>
                        <a:cubicBezTo>
                          <a:pt x="1225" y="500"/>
                          <a:pt x="1223" y="496"/>
                          <a:pt x="1222" y="493"/>
                        </a:cubicBezTo>
                        <a:cubicBezTo>
                          <a:pt x="1220" y="488"/>
                          <a:pt x="1217" y="483"/>
                          <a:pt x="1216" y="477"/>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30176">
                    <a:extLst>
                      <a:ext uri="{FF2B5EF4-FFF2-40B4-BE49-F238E27FC236}">
                        <a16:creationId xmlns:a16="http://schemas.microsoft.com/office/drawing/2014/main" id="{E130694C-7BFC-8AB4-C8BD-ECED23669470}"/>
                      </a:ext>
                    </a:extLst>
                  </p:cNvPr>
                  <p:cNvSpPr>
                    <a:spLocks/>
                  </p:cNvSpPr>
                  <p:nvPr/>
                </p:nvSpPr>
                <p:spPr bwMode="auto">
                  <a:xfrm>
                    <a:off x="5946645" y="2784443"/>
                    <a:ext cx="10435" cy="4053"/>
                  </a:xfrm>
                  <a:custGeom>
                    <a:avLst/>
                    <a:gdLst>
                      <a:gd name="T0" fmla="*/ 13 w 13"/>
                      <a:gd name="T1" fmla="*/ 3 h 6"/>
                      <a:gd name="T2" fmla="*/ 11 w 13"/>
                      <a:gd name="T3" fmla="*/ 0 h 6"/>
                      <a:gd name="T4" fmla="*/ 0 w 13"/>
                      <a:gd name="T5" fmla="*/ 5 h 6"/>
                      <a:gd name="T6" fmla="*/ 13 w 13"/>
                      <a:gd name="T7" fmla="*/ 3 h 6"/>
                    </a:gdLst>
                    <a:ahLst/>
                    <a:cxnLst>
                      <a:cxn ang="0">
                        <a:pos x="T0" y="T1"/>
                      </a:cxn>
                      <a:cxn ang="0">
                        <a:pos x="T2" y="T3"/>
                      </a:cxn>
                      <a:cxn ang="0">
                        <a:pos x="T4" y="T5"/>
                      </a:cxn>
                      <a:cxn ang="0">
                        <a:pos x="T6" y="T7"/>
                      </a:cxn>
                    </a:cxnLst>
                    <a:rect l="0" t="0" r="r" b="b"/>
                    <a:pathLst>
                      <a:path w="13" h="6">
                        <a:moveTo>
                          <a:pt x="13" y="3"/>
                        </a:moveTo>
                        <a:cubicBezTo>
                          <a:pt x="12" y="2"/>
                          <a:pt x="11" y="1"/>
                          <a:pt x="11" y="0"/>
                        </a:cubicBezTo>
                        <a:lnTo>
                          <a:pt x="0" y="5"/>
                        </a:lnTo>
                        <a:cubicBezTo>
                          <a:pt x="2" y="6"/>
                          <a:pt x="8" y="6"/>
                          <a:pt x="13" y="3"/>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Freeform 30177">
                    <a:extLst>
                      <a:ext uri="{FF2B5EF4-FFF2-40B4-BE49-F238E27FC236}">
                        <a16:creationId xmlns:a16="http://schemas.microsoft.com/office/drawing/2014/main" id="{ABD02082-72CC-1541-63AE-617C135705DA}"/>
                      </a:ext>
                    </a:extLst>
                  </p:cNvPr>
                  <p:cNvSpPr>
                    <a:spLocks/>
                  </p:cNvSpPr>
                  <p:nvPr/>
                </p:nvSpPr>
                <p:spPr bwMode="auto">
                  <a:xfrm>
                    <a:off x="6418285" y="1205482"/>
                    <a:ext cx="427815" cy="672933"/>
                  </a:xfrm>
                  <a:custGeom>
                    <a:avLst/>
                    <a:gdLst>
                      <a:gd name="T0" fmla="*/ 576 w 597"/>
                      <a:gd name="T1" fmla="*/ 441 h 969"/>
                      <a:gd name="T2" fmla="*/ 562 w 597"/>
                      <a:gd name="T3" fmla="*/ 415 h 969"/>
                      <a:gd name="T4" fmla="*/ 527 w 597"/>
                      <a:gd name="T5" fmla="*/ 410 h 969"/>
                      <a:gd name="T6" fmla="*/ 503 w 597"/>
                      <a:gd name="T7" fmla="*/ 363 h 969"/>
                      <a:gd name="T8" fmla="*/ 493 w 597"/>
                      <a:gd name="T9" fmla="*/ 333 h 969"/>
                      <a:gd name="T10" fmla="*/ 439 w 597"/>
                      <a:gd name="T11" fmla="*/ 319 h 969"/>
                      <a:gd name="T12" fmla="*/ 425 w 597"/>
                      <a:gd name="T13" fmla="*/ 293 h 969"/>
                      <a:gd name="T14" fmla="*/ 384 w 597"/>
                      <a:gd name="T15" fmla="*/ 151 h 969"/>
                      <a:gd name="T16" fmla="*/ 345 w 597"/>
                      <a:gd name="T17" fmla="*/ 41 h 969"/>
                      <a:gd name="T18" fmla="*/ 273 w 597"/>
                      <a:gd name="T19" fmla="*/ 0 h 969"/>
                      <a:gd name="T20" fmla="*/ 251 w 597"/>
                      <a:gd name="T21" fmla="*/ 19 h 969"/>
                      <a:gd name="T22" fmla="*/ 210 w 597"/>
                      <a:gd name="T23" fmla="*/ 47 h 969"/>
                      <a:gd name="T24" fmla="*/ 163 w 597"/>
                      <a:gd name="T25" fmla="*/ 56 h 969"/>
                      <a:gd name="T26" fmla="*/ 140 w 597"/>
                      <a:gd name="T27" fmla="*/ 21 h 969"/>
                      <a:gd name="T28" fmla="*/ 90 w 597"/>
                      <a:gd name="T29" fmla="*/ 145 h 969"/>
                      <a:gd name="T30" fmla="*/ 78 w 597"/>
                      <a:gd name="T31" fmla="*/ 211 h 969"/>
                      <a:gd name="T32" fmla="*/ 73 w 597"/>
                      <a:gd name="T33" fmla="*/ 254 h 969"/>
                      <a:gd name="T34" fmla="*/ 73 w 597"/>
                      <a:gd name="T35" fmla="*/ 343 h 969"/>
                      <a:gd name="T36" fmla="*/ 81 w 597"/>
                      <a:gd name="T37" fmla="*/ 382 h 969"/>
                      <a:gd name="T38" fmla="*/ 42 w 597"/>
                      <a:gd name="T39" fmla="*/ 458 h 969"/>
                      <a:gd name="T40" fmla="*/ 42 w 597"/>
                      <a:gd name="T41" fmla="*/ 501 h 969"/>
                      <a:gd name="T42" fmla="*/ 31 w 597"/>
                      <a:gd name="T43" fmla="*/ 522 h 969"/>
                      <a:gd name="T44" fmla="*/ 113 w 597"/>
                      <a:gd name="T45" fmla="*/ 874 h 969"/>
                      <a:gd name="T46" fmla="*/ 122 w 597"/>
                      <a:gd name="T47" fmla="*/ 927 h 969"/>
                      <a:gd name="T48" fmla="*/ 122 w 597"/>
                      <a:gd name="T49" fmla="*/ 933 h 969"/>
                      <a:gd name="T50" fmla="*/ 137 w 597"/>
                      <a:gd name="T51" fmla="*/ 946 h 969"/>
                      <a:gd name="T52" fmla="*/ 165 w 597"/>
                      <a:gd name="T53" fmla="*/ 969 h 969"/>
                      <a:gd name="T54" fmla="*/ 165 w 597"/>
                      <a:gd name="T55" fmla="*/ 962 h 969"/>
                      <a:gd name="T56" fmla="*/ 175 w 597"/>
                      <a:gd name="T57" fmla="*/ 925 h 969"/>
                      <a:gd name="T58" fmla="*/ 189 w 597"/>
                      <a:gd name="T59" fmla="*/ 903 h 969"/>
                      <a:gd name="T60" fmla="*/ 192 w 597"/>
                      <a:gd name="T61" fmla="*/ 870 h 969"/>
                      <a:gd name="T62" fmla="*/ 193 w 597"/>
                      <a:gd name="T63" fmla="*/ 869 h 969"/>
                      <a:gd name="T64" fmla="*/ 198 w 597"/>
                      <a:gd name="T65" fmla="*/ 816 h 969"/>
                      <a:gd name="T66" fmla="*/ 234 w 597"/>
                      <a:gd name="T67" fmla="*/ 784 h 969"/>
                      <a:gd name="T68" fmla="*/ 258 w 597"/>
                      <a:gd name="T69" fmla="*/ 791 h 969"/>
                      <a:gd name="T70" fmla="*/ 258 w 597"/>
                      <a:gd name="T71" fmla="*/ 790 h 969"/>
                      <a:gd name="T72" fmla="*/ 254 w 597"/>
                      <a:gd name="T73" fmla="*/ 768 h 969"/>
                      <a:gd name="T74" fmla="*/ 264 w 597"/>
                      <a:gd name="T75" fmla="*/ 742 h 969"/>
                      <a:gd name="T76" fmla="*/ 292 w 597"/>
                      <a:gd name="T77" fmla="*/ 748 h 969"/>
                      <a:gd name="T78" fmla="*/ 301 w 597"/>
                      <a:gd name="T79" fmla="*/ 764 h 969"/>
                      <a:gd name="T80" fmla="*/ 299 w 597"/>
                      <a:gd name="T81" fmla="*/ 752 h 969"/>
                      <a:gd name="T82" fmla="*/ 319 w 597"/>
                      <a:gd name="T83" fmla="*/ 722 h 969"/>
                      <a:gd name="T84" fmla="*/ 338 w 597"/>
                      <a:gd name="T85" fmla="*/ 724 h 969"/>
                      <a:gd name="T86" fmla="*/ 343 w 597"/>
                      <a:gd name="T87" fmla="*/ 694 h 969"/>
                      <a:gd name="T88" fmla="*/ 342 w 597"/>
                      <a:gd name="T89" fmla="*/ 681 h 969"/>
                      <a:gd name="T90" fmla="*/ 344 w 597"/>
                      <a:gd name="T91" fmla="*/ 656 h 969"/>
                      <a:gd name="T92" fmla="*/ 352 w 597"/>
                      <a:gd name="T93" fmla="*/ 607 h 969"/>
                      <a:gd name="T94" fmla="*/ 403 w 597"/>
                      <a:gd name="T95" fmla="*/ 610 h 969"/>
                      <a:gd name="T96" fmla="*/ 405 w 597"/>
                      <a:gd name="T97" fmla="*/ 624 h 969"/>
                      <a:gd name="T98" fmla="*/ 407 w 597"/>
                      <a:gd name="T99" fmla="*/ 612 h 969"/>
                      <a:gd name="T100" fmla="*/ 419 w 597"/>
                      <a:gd name="T101" fmla="*/ 583 h 969"/>
                      <a:gd name="T102" fmla="*/ 443 w 597"/>
                      <a:gd name="T103" fmla="*/ 568 h 969"/>
                      <a:gd name="T104" fmla="*/ 487 w 597"/>
                      <a:gd name="T105" fmla="*/ 568 h 969"/>
                      <a:gd name="T106" fmla="*/ 500 w 597"/>
                      <a:gd name="T107" fmla="*/ 539 h 969"/>
                      <a:gd name="T108" fmla="*/ 534 w 597"/>
                      <a:gd name="T109" fmla="*/ 534 h 969"/>
                      <a:gd name="T110" fmla="*/ 543 w 597"/>
                      <a:gd name="T111" fmla="*/ 527 h 969"/>
                      <a:gd name="T112" fmla="*/ 551 w 597"/>
                      <a:gd name="T113" fmla="*/ 519 h 969"/>
                      <a:gd name="T114" fmla="*/ 568 w 597"/>
                      <a:gd name="T115" fmla="*/ 494 h 969"/>
                      <a:gd name="T116" fmla="*/ 586 w 597"/>
                      <a:gd name="T117" fmla="*/ 487 h 969"/>
                      <a:gd name="T118" fmla="*/ 594 w 597"/>
                      <a:gd name="T119" fmla="*/ 480 h 969"/>
                      <a:gd name="T120" fmla="*/ 577 w 597"/>
                      <a:gd name="T121" fmla="*/ 4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969">
                        <a:moveTo>
                          <a:pt x="577" y="468"/>
                        </a:moveTo>
                        <a:cubicBezTo>
                          <a:pt x="572" y="461"/>
                          <a:pt x="571" y="452"/>
                          <a:pt x="576" y="441"/>
                        </a:cubicBezTo>
                        <a:cubicBezTo>
                          <a:pt x="578" y="436"/>
                          <a:pt x="579" y="433"/>
                          <a:pt x="581" y="431"/>
                        </a:cubicBezTo>
                        <a:cubicBezTo>
                          <a:pt x="576" y="427"/>
                          <a:pt x="569" y="421"/>
                          <a:pt x="562" y="415"/>
                        </a:cubicBezTo>
                        <a:cubicBezTo>
                          <a:pt x="557" y="417"/>
                          <a:pt x="551" y="419"/>
                          <a:pt x="545" y="419"/>
                        </a:cubicBezTo>
                        <a:cubicBezTo>
                          <a:pt x="538" y="418"/>
                          <a:pt x="531" y="415"/>
                          <a:pt x="527" y="410"/>
                        </a:cubicBezTo>
                        <a:cubicBezTo>
                          <a:pt x="516" y="397"/>
                          <a:pt x="509" y="384"/>
                          <a:pt x="506" y="369"/>
                        </a:cubicBezTo>
                        <a:cubicBezTo>
                          <a:pt x="506" y="367"/>
                          <a:pt x="505" y="366"/>
                          <a:pt x="503" y="363"/>
                        </a:cubicBezTo>
                        <a:cubicBezTo>
                          <a:pt x="499" y="358"/>
                          <a:pt x="492" y="350"/>
                          <a:pt x="493" y="336"/>
                        </a:cubicBezTo>
                        <a:cubicBezTo>
                          <a:pt x="493" y="335"/>
                          <a:pt x="493" y="334"/>
                          <a:pt x="493" y="333"/>
                        </a:cubicBezTo>
                        <a:cubicBezTo>
                          <a:pt x="491" y="333"/>
                          <a:pt x="488" y="333"/>
                          <a:pt x="485" y="332"/>
                        </a:cubicBezTo>
                        <a:cubicBezTo>
                          <a:pt x="466" y="331"/>
                          <a:pt x="449" y="330"/>
                          <a:pt x="439" y="319"/>
                        </a:cubicBezTo>
                        <a:cubicBezTo>
                          <a:pt x="438" y="317"/>
                          <a:pt x="436" y="316"/>
                          <a:pt x="435" y="314"/>
                        </a:cubicBezTo>
                        <a:cubicBezTo>
                          <a:pt x="430" y="310"/>
                          <a:pt x="426" y="305"/>
                          <a:pt x="425" y="293"/>
                        </a:cubicBezTo>
                        <a:cubicBezTo>
                          <a:pt x="424" y="285"/>
                          <a:pt x="409" y="217"/>
                          <a:pt x="396" y="182"/>
                        </a:cubicBezTo>
                        <a:lnTo>
                          <a:pt x="384" y="151"/>
                        </a:lnTo>
                        <a:cubicBezTo>
                          <a:pt x="356" y="74"/>
                          <a:pt x="347" y="51"/>
                          <a:pt x="345" y="41"/>
                        </a:cubicBezTo>
                        <a:lnTo>
                          <a:pt x="345" y="41"/>
                        </a:lnTo>
                        <a:cubicBezTo>
                          <a:pt x="342" y="39"/>
                          <a:pt x="338" y="37"/>
                          <a:pt x="334" y="34"/>
                        </a:cubicBezTo>
                        <a:cubicBezTo>
                          <a:pt x="308" y="18"/>
                          <a:pt x="282" y="2"/>
                          <a:pt x="273" y="0"/>
                        </a:cubicBezTo>
                        <a:cubicBezTo>
                          <a:pt x="270" y="1"/>
                          <a:pt x="263" y="8"/>
                          <a:pt x="259" y="12"/>
                        </a:cubicBezTo>
                        <a:cubicBezTo>
                          <a:pt x="257" y="14"/>
                          <a:pt x="254" y="16"/>
                          <a:pt x="251" y="19"/>
                        </a:cubicBezTo>
                        <a:cubicBezTo>
                          <a:pt x="249" y="21"/>
                          <a:pt x="248" y="22"/>
                          <a:pt x="246" y="24"/>
                        </a:cubicBezTo>
                        <a:cubicBezTo>
                          <a:pt x="238" y="32"/>
                          <a:pt x="229" y="41"/>
                          <a:pt x="210" y="47"/>
                        </a:cubicBezTo>
                        <a:cubicBezTo>
                          <a:pt x="206" y="48"/>
                          <a:pt x="205" y="50"/>
                          <a:pt x="202" y="53"/>
                        </a:cubicBezTo>
                        <a:cubicBezTo>
                          <a:pt x="190" y="66"/>
                          <a:pt x="177" y="67"/>
                          <a:pt x="163" y="56"/>
                        </a:cubicBezTo>
                        <a:cubicBezTo>
                          <a:pt x="154" y="48"/>
                          <a:pt x="149" y="38"/>
                          <a:pt x="145" y="30"/>
                        </a:cubicBezTo>
                        <a:cubicBezTo>
                          <a:pt x="144" y="27"/>
                          <a:pt x="142" y="22"/>
                          <a:pt x="140" y="21"/>
                        </a:cubicBezTo>
                        <a:cubicBezTo>
                          <a:pt x="140" y="22"/>
                          <a:pt x="139" y="22"/>
                          <a:pt x="139" y="22"/>
                        </a:cubicBezTo>
                        <a:cubicBezTo>
                          <a:pt x="132" y="32"/>
                          <a:pt x="100" y="115"/>
                          <a:pt x="90" y="145"/>
                        </a:cubicBezTo>
                        <a:cubicBezTo>
                          <a:pt x="80" y="174"/>
                          <a:pt x="78" y="186"/>
                          <a:pt x="77" y="197"/>
                        </a:cubicBezTo>
                        <a:cubicBezTo>
                          <a:pt x="77" y="201"/>
                          <a:pt x="78" y="206"/>
                          <a:pt x="78" y="211"/>
                        </a:cubicBezTo>
                        <a:cubicBezTo>
                          <a:pt x="79" y="218"/>
                          <a:pt x="80" y="226"/>
                          <a:pt x="78" y="235"/>
                        </a:cubicBezTo>
                        <a:cubicBezTo>
                          <a:pt x="77" y="240"/>
                          <a:pt x="75" y="246"/>
                          <a:pt x="73" y="254"/>
                        </a:cubicBezTo>
                        <a:cubicBezTo>
                          <a:pt x="70" y="263"/>
                          <a:pt x="63" y="282"/>
                          <a:pt x="64" y="287"/>
                        </a:cubicBezTo>
                        <a:cubicBezTo>
                          <a:pt x="69" y="302"/>
                          <a:pt x="73" y="329"/>
                          <a:pt x="73" y="343"/>
                        </a:cubicBezTo>
                        <a:cubicBezTo>
                          <a:pt x="73" y="344"/>
                          <a:pt x="74" y="344"/>
                          <a:pt x="74" y="345"/>
                        </a:cubicBezTo>
                        <a:cubicBezTo>
                          <a:pt x="79" y="350"/>
                          <a:pt x="89" y="362"/>
                          <a:pt x="81" y="382"/>
                        </a:cubicBezTo>
                        <a:cubicBezTo>
                          <a:pt x="78" y="391"/>
                          <a:pt x="70" y="405"/>
                          <a:pt x="62" y="419"/>
                        </a:cubicBezTo>
                        <a:cubicBezTo>
                          <a:pt x="55" y="431"/>
                          <a:pt x="44" y="452"/>
                          <a:pt x="42" y="458"/>
                        </a:cubicBezTo>
                        <a:cubicBezTo>
                          <a:pt x="42" y="461"/>
                          <a:pt x="43" y="463"/>
                          <a:pt x="44" y="467"/>
                        </a:cubicBezTo>
                        <a:cubicBezTo>
                          <a:pt x="46" y="475"/>
                          <a:pt x="50" y="487"/>
                          <a:pt x="42" y="501"/>
                        </a:cubicBezTo>
                        <a:lnTo>
                          <a:pt x="38" y="508"/>
                        </a:lnTo>
                        <a:cubicBezTo>
                          <a:pt x="34" y="514"/>
                          <a:pt x="33" y="516"/>
                          <a:pt x="31" y="522"/>
                        </a:cubicBezTo>
                        <a:cubicBezTo>
                          <a:pt x="23" y="545"/>
                          <a:pt x="8" y="549"/>
                          <a:pt x="0" y="549"/>
                        </a:cubicBezTo>
                        <a:cubicBezTo>
                          <a:pt x="42" y="670"/>
                          <a:pt x="109" y="862"/>
                          <a:pt x="113" y="874"/>
                        </a:cubicBezTo>
                        <a:cubicBezTo>
                          <a:pt x="119" y="894"/>
                          <a:pt x="122" y="909"/>
                          <a:pt x="122" y="922"/>
                        </a:cubicBezTo>
                        <a:cubicBezTo>
                          <a:pt x="122" y="924"/>
                          <a:pt x="122" y="925"/>
                          <a:pt x="122" y="927"/>
                        </a:cubicBezTo>
                        <a:cubicBezTo>
                          <a:pt x="122" y="929"/>
                          <a:pt x="122" y="931"/>
                          <a:pt x="122" y="933"/>
                        </a:cubicBezTo>
                        <a:cubicBezTo>
                          <a:pt x="122" y="933"/>
                          <a:pt x="122" y="933"/>
                          <a:pt x="122" y="933"/>
                        </a:cubicBezTo>
                        <a:cubicBezTo>
                          <a:pt x="129" y="938"/>
                          <a:pt x="133" y="942"/>
                          <a:pt x="136" y="945"/>
                        </a:cubicBezTo>
                        <a:cubicBezTo>
                          <a:pt x="136" y="945"/>
                          <a:pt x="137" y="946"/>
                          <a:pt x="137" y="946"/>
                        </a:cubicBezTo>
                        <a:cubicBezTo>
                          <a:pt x="142" y="947"/>
                          <a:pt x="155" y="950"/>
                          <a:pt x="161" y="965"/>
                        </a:cubicBezTo>
                        <a:cubicBezTo>
                          <a:pt x="162" y="966"/>
                          <a:pt x="163" y="968"/>
                          <a:pt x="165" y="969"/>
                        </a:cubicBezTo>
                        <a:cubicBezTo>
                          <a:pt x="165" y="969"/>
                          <a:pt x="166" y="969"/>
                          <a:pt x="166" y="968"/>
                        </a:cubicBezTo>
                        <a:cubicBezTo>
                          <a:pt x="166" y="966"/>
                          <a:pt x="166" y="965"/>
                          <a:pt x="165" y="962"/>
                        </a:cubicBezTo>
                        <a:cubicBezTo>
                          <a:pt x="162" y="956"/>
                          <a:pt x="156" y="943"/>
                          <a:pt x="171" y="929"/>
                        </a:cubicBezTo>
                        <a:lnTo>
                          <a:pt x="175" y="925"/>
                        </a:lnTo>
                        <a:cubicBezTo>
                          <a:pt x="180" y="921"/>
                          <a:pt x="180" y="921"/>
                          <a:pt x="182" y="914"/>
                        </a:cubicBezTo>
                        <a:cubicBezTo>
                          <a:pt x="184" y="909"/>
                          <a:pt x="187" y="905"/>
                          <a:pt x="189" y="903"/>
                        </a:cubicBezTo>
                        <a:cubicBezTo>
                          <a:pt x="187" y="900"/>
                          <a:pt x="185" y="898"/>
                          <a:pt x="184" y="893"/>
                        </a:cubicBezTo>
                        <a:cubicBezTo>
                          <a:pt x="181" y="883"/>
                          <a:pt x="188" y="875"/>
                          <a:pt x="192" y="870"/>
                        </a:cubicBezTo>
                        <a:cubicBezTo>
                          <a:pt x="192" y="870"/>
                          <a:pt x="192" y="870"/>
                          <a:pt x="193" y="869"/>
                        </a:cubicBezTo>
                        <a:cubicBezTo>
                          <a:pt x="193" y="869"/>
                          <a:pt x="193" y="869"/>
                          <a:pt x="193" y="869"/>
                        </a:cubicBezTo>
                        <a:cubicBezTo>
                          <a:pt x="183" y="860"/>
                          <a:pt x="188" y="846"/>
                          <a:pt x="193" y="833"/>
                        </a:cubicBezTo>
                        <a:lnTo>
                          <a:pt x="198" y="816"/>
                        </a:lnTo>
                        <a:cubicBezTo>
                          <a:pt x="205" y="797"/>
                          <a:pt x="208" y="788"/>
                          <a:pt x="217" y="784"/>
                        </a:cubicBezTo>
                        <a:cubicBezTo>
                          <a:pt x="222" y="782"/>
                          <a:pt x="228" y="782"/>
                          <a:pt x="234" y="784"/>
                        </a:cubicBezTo>
                        <a:cubicBezTo>
                          <a:pt x="239" y="786"/>
                          <a:pt x="242" y="790"/>
                          <a:pt x="244" y="793"/>
                        </a:cubicBezTo>
                        <a:cubicBezTo>
                          <a:pt x="250" y="790"/>
                          <a:pt x="254" y="790"/>
                          <a:pt x="258" y="791"/>
                        </a:cubicBezTo>
                        <a:cubicBezTo>
                          <a:pt x="258" y="790"/>
                          <a:pt x="258" y="790"/>
                          <a:pt x="258" y="790"/>
                        </a:cubicBezTo>
                        <a:lnTo>
                          <a:pt x="258" y="790"/>
                        </a:lnTo>
                        <a:cubicBezTo>
                          <a:pt x="257" y="787"/>
                          <a:pt x="256" y="783"/>
                          <a:pt x="256" y="781"/>
                        </a:cubicBezTo>
                        <a:cubicBezTo>
                          <a:pt x="254" y="778"/>
                          <a:pt x="253" y="774"/>
                          <a:pt x="254" y="768"/>
                        </a:cubicBezTo>
                        <a:cubicBezTo>
                          <a:pt x="254" y="760"/>
                          <a:pt x="258" y="756"/>
                          <a:pt x="261" y="753"/>
                        </a:cubicBezTo>
                        <a:cubicBezTo>
                          <a:pt x="262" y="750"/>
                          <a:pt x="263" y="743"/>
                          <a:pt x="264" y="742"/>
                        </a:cubicBezTo>
                        <a:lnTo>
                          <a:pt x="275" y="740"/>
                        </a:lnTo>
                        <a:cubicBezTo>
                          <a:pt x="284" y="739"/>
                          <a:pt x="290" y="745"/>
                          <a:pt x="292" y="748"/>
                        </a:cubicBezTo>
                        <a:cubicBezTo>
                          <a:pt x="299" y="753"/>
                          <a:pt x="300" y="760"/>
                          <a:pt x="300" y="765"/>
                        </a:cubicBezTo>
                        <a:lnTo>
                          <a:pt x="301" y="764"/>
                        </a:lnTo>
                        <a:lnTo>
                          <a:pt x="301" y="764"/>
                        </a:lnTo>
                        <a:cubicBezTo>
                          <a:pt x="300" y="759"/>
                          <a:pt x="299" y="756"/>
                          <a:pt x="299" y="752"/>
                        </a:cubicBezTo>
                        <a:cubicBezTo>
                          <a:pt x="298" y="749"/>
                          <a:pt x="295" y="741"/>
                          <a:pt x="300" y="733"/>
                        </a:cubicBezTo>
                        <a:cubicBezTo>
                          <a:pt x="305" y="724"/>
                          <a:pt x="315" y="723"/>
                          <a:pt x="319" y="722"/>
                        </a:cubicBezTo>
                        <a:cubicBezTo>
                          <a:pt x="327" y="722"/>
                          <a:pt x="332" y="724"/>
                          <a:pt x="337" y="726"/>
                        </a:cubicBezTo>
                        <a:cubicBezTo>
                          <a:pt x="337" y="725"/>
                          <a:pt x="337" y="725"/>
                          <a:pt x="338" y="724"/>
                        </a:cubicBezTo>
                        <a:cubicBezTo>
                          <a:pt x="339" y="722"/>
                          <a:pt x="340" y="721"/>
                          <a:pt x="341" y="720"/>
                        </a:cubicBezTo>
                        <a:cubicBezTo>
                          <a:pt x="339" y="713"/>
                          <a:pt x="341" y="705"/>
                          <a:pt x="343" y="694"/>
                        </a:cubicBezTo>
                        <a:cubicBezTo>
                          <a:pt x="344" y="693"/>
                          <a:pt x="344" y="693"/>
                          <a:pt x="344" y="692"/>
                        </a:cubicBezTo>
                        <a:cubicBezTo>
                          <a:pt x="342" y="689"/>
                          <a:pt x="341" y="686"/>
                          <a:pt x="342" y="681"/>
                        </a:cubicBezTo>
                        <a:cubicBezTo>
                          <a:pt x="342" y="675"/>
                          <a:pt x="343" y="672"/>
                          <a:pt x="344" y="669"/>
                        </a:cubicBezTo>
                        <a:cubicBezTo>
                          <a:pt x="344" y="669"/>
                          <a:pt x="345" y="666"/>
                          <a:pt x="344" y="656"/>
                        </a:cubicBezTo>
                        <a:cubicBezTo>
                          <a:pt x="343" y="633"/>
                          <a:pt x="344" y="629"/>
                          <a:pt x="349" y="616"/>
                        </a:cubicBezTo>
                        <a:cubicBezTo>
                          <a:pt x="350" y="613"/>
                          <a:pt x="351" y="611"/>
                          <a:pt x="352" y="607"/>
                        </a:cubicBezTo>
                        <a:cubicBezTo>
                          <a:pt x="361" y="582"/>
                          <a:pt x="378" y="582"/>
                          <a:pt x="383" y="583"/>
                        </a:cubicBezTo>
                        <a:cubicBezTo>
                          <a:pt x="394" y="585"/>
                          <a:pt x="403" y="596"/>
                          <a:pt x="403" y="610"/>
                        </a:cubicBezTo>
                        <a:cubicBezTo>
                          <a:pt x="402" y="608"/>
                          <a:pt x="402" y="605"/>
                          <a:pt x="400" y="604"/>
                        </a:cubicBezTo>
                        <a:cubicBezTo>
                          <a:pt x="406" y="610"/>
                          <a:pt x="406" y="617"/>
                          <a:pt x="405" y="624"/>
                        </a:cubicBezTo>
                        <a:cubicBezTo>
                          <a:pt x="405" y="624"/>
                          <a:pt x="406" y="624"/>
                          <a:pt x="406" y="624"/>
                        </a:cubicBezTo>
                        <a:cubicBezTo>
                          <a:pt x="406" y="621"/>
                          <a:pt x="406" y="618"/>
                          <a:pt x="407" y="612"/>
                        </a:cubicBezTo>
                        <a:cubicBezTo>
                          <a:pt x="407" y="610"/>
                          <a:pt x="407" y="609"/>
                          <a:pt x="407" y="607"/>
                        </a:cubicBezTo>
                        <a:cubicBezTo>
                          <a:pt x="408" y="599"/>
                          <a:pt x="409" y="588"/>
                          <a:pt x="419" y="583"/>
                        </a:cubicBezTo>
                        <a:cubicBezTo>
                          <a:pt x="421" y="582"/>
                          <a:pt x="423" y="581"/>
                          <a:pt x="425" y="581"/>
                        </a:cubicBezTo>
                        <a:cubicBezTo>
                          <a:pt x="428" y="575"/>
                          <a:pt x="433" y="570"/>
                          <a:pt x="443" y="568"/>
                        </a:cubicBezTo>
                        <a:lnTo>
                          <a:pt x="452" y="566"/>
                        </a:lnTo>
                        <a:cubicBezTo>
                          <a:pt x="464" y="563"/>
                          <a:pt x="478" y="560"/>
                          <a:pt x="487" y="568"/>
                        </a:cubicBezTo>
                        <a:cubicBezTo>
                          <a:pt x="490" y="564"/>
                          <a:pt x="492" y="562"/>
                          <a:pt x="495" y="561"/>
                        </a:cubicBezTo>
                        <a:cubicBezTo>
                          <a:pt x="494" y="555"/>
                          <a:pt x="494" y="547"/>
                          <a:pt x="500" y="539"/>
                        </a:cubicBezTo>
                        <a:cubicBezTo>
                          <a:pt x="504" y="534"/>
                          <a:pt x="509" y="530"/>
                          <a:pt x="516" y="529"/>
                        </a:cubicBezTo>
                        <a:cubicBezTo>
                          <a:pt x="523" y="528"/>
                          <a:pt x="529" y="531"/>
                          <a:pt x="534" y="534"/>
                        </a:cubicBezTo>
                        <a:cubicBezTo>
                          <a:pt x="537" y="531"/>
                          <a:pt x="539" y="530"/>
                          <a:pt x="541" y="528"/>
                        </a:cubicBezTo>
                        <a:cubicBezTo>
                          <a:pt x="543" y="528"/>
                          <a:pt x="543" y="528"/>
                          <a:pt x="543" y="527"/>
                        </a:cubicBezTo>
                        <a:cubicBezTo>
                          <a:pt x="544" y="526"/>
                          <a:pt x="545" y="525"/>
                          <a:pt x="546" y="525"/>
                        </a:cubicBezTo>
                        <a:cubicBezTo>
                          <a:pt x="548" y="523"/>
                          <a:pt x="548" y="522"/>
                          <a:pt x="551" y="519"/>
                        </a:cubicBezTo>
                        <a:lnTo>
                          <a:pt x="551" y="518"/>
                        </a:lnTo>
                        <a:cubicBezTo>
                          <a:pt x="551" y="507"/>
                          <a:pt x="556" y="500"/>
                          <a:pt x="568" y="494"/>
                        </a:cubicBezTo>
                        <a:cubicBezTo>
                          <a:pt x="576" y="489"/>
                          <a:pt x="581" y="488"/>
                          <a:pt x="585" y="488"/>
                        </a:cubicBezTo>
                        <a:cubicBezTo>
                          <a:pt x="586" y="487"/>
                          <a:pt x="586" y="487"/>
                          <a:pt x="586" y="487"/>
                        </a:cubicBezTo>
                        <a:cubicBezTo>
                          <a:pt x="586" y="487"/>
                          <a:pt x="587" y="487"/>
                          <a:pt x="588" y="486"/>
                        </a:cubicBezTo>
                        <a:cubicBezTo>
                          <a:pt x="591" y="484"/>
                          <a:pt x="591" y="484"/>
                          <a:pt x="594" y="480"/>
                        </a:cubicBezTo>
                        <a:cubicBezTo>
                          <a:pt x="594" y="479"/>
                          <a:pt x="596" y="477"/>
                          <a:pt x="597" y="476"/>
                        </a:cubicBezTo>
                        <a:cubicBezTo>
                          <a:pt x="590" y="476"/>
                          <a:pt x="583" y="475"/>
                          <a:pt x="577" y="468"/>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30178">
                    <a:extLst>
                      <a:ext uri="{FF2B5EF4-FFF2-40B4-BE49-F238E27FC236}">
                        <a16:creationId xmlns:a16="http://schemas.microsoft.com/office/drawing/2014/main" id="{88BDD883-10C8-AD5C-510C-E48C93120EC5}"/>
                      </a:ext>
                    </a:extLst>
                  </p:cNvPr>
                  <p:cNvSpPr>
                    <a:spLocks/>
                  </p:cNvSpPr>
                  <p:nvPr/>
                </p:nvSpPr>
                <p:spPr bwMode="auto">
                  <a:xfrm>
                    <a:off x="5316402" y="3376300"/>
                    <a:ext cx="601027" cy="445920"/>
                  </a:xfrm>
                  <a:custGeom>
                    <a:avLst/>
                    <a:gdLst>
                      <a:gd name="T0" fmla="*/ 834 w 835"/>
                      <a:gd name="T1" fmla="*/ 189 h 642"/>
                      <a:gd name="T2" fmla="*/ 785 w 835"/>
                      <a:gd name="T3" fmla="*/ 151 h 642"/>
                      <a:gd name="T4" fmla="*/ 625 w 835"/>
                      <a:gd name="T5" fmla="*/ 34 h 642"/>
                      <a:gd name="T6" fmla="*/ 462 w 835"/>
                      <a:gd name="T7" fmla="*/ 59 h 642"/>
                      <a:gd name="T8" fmla="*/ 411 w 835"/>
                      <a:gd name="T9" fmla="*/ 37 h 642"/>
                      <a:gd name="T10" fmla="*/ 393 w 835"/>
                      <a:gd name="T11" fmla="*/ 9 h 642"/>
                      <a:gd name="T12" fmla="*/ 368 w 835"/>
                      <a:gd name="T13" fmla="*/ 4 h 642"/>
                      <a:gd name="T14" fmla="*/ 359 w 835"/>
                      <a:gd name="T15" fmla="*/ 0 h 642"/>
                      <a:gd name="T16" fmla="*/ 346 w 835"/>
                      <a:gd name="T17" fmla="*/ 1 h 642"/>
                      <a:gd name="T18" fmla="*/ 221 w 835"/>
                      <a:gd name="T19" fmla="*/ 13 h 642"/>
                      <a:gd name="T20" fmla="*/ 141 w 835"/>
                      <a:gd name="T21" fmla="*/ 25 h 642"/>
                      <a:gd name="T22" fmla="*/ 92 w 835"/>
                      <a:gd name="T23" fmla="*/ 53 h 642"/>
                      <a:gd name="T24" fmla="*/ 32 w 835"/>
                      <a:gd name="T25" fmla="*/ 78 h 642"/>
                      <a:gd name="T26" fmla="*/ 11 w 835"/>
                      <a:gd name="T27" fmla="*/ 115 h 642"/>
                      <a:gd name="T28" fmla="*/ 1 w 835"/>
                      <a:gd name="T29" fmla="*/ 141 h 642"/>
                      <a:gd name="T30" fmla="*/ 41 w 835"/>
                      <a:gd name="T31" fmla="*/ 163 h 642"/>
                      <a:gd name="T32" fmla="*/ 88 w 835"/>
                      <a:gd name="T33" fmla="*/ 185 h 642"/>
                      <a:gd name="T34" fmla="*/ 108 w 835"/>
                      <a:gd name="T35" fmla="*/ 214 h 642"/>
                      <a:gd name="T36" fmla="*/ 149 w 835"/>
                      <a:gd name="T37" fmla="*/ 267 h 642"/>
                      <a:gd name="T38" fmla="*/ 200 w 835"/>
                      <a:gd name="T39" fmla="*/ 297 h 642"/>
                      <a:gd name="T40" fmla="*/ 226 w 835"/>
                      <a:gd name="T41" fmla="*/ 335 h 642"/>
                      <a:gd name="T42" fmla="*/ 267 w 835"/>
                      <a:gd name="T43" fmla="*/ 349 h 642"/>
                      <a:gd name="T44" fmla="*/ 292 w 835"/>
                      <a:gd name="T45" fmla="*/ 386 h 642"/>
                      <a:gd name="T46" fmla="*/ 293 w 835"/>
                      <a:gd name="T47" fmla="*/ 388 h 642"/>
                      <a:gd name="T48" fmla="*/ 312 w 835"/>
                      <a:gd name="T49" fmla="*/ 411 h 642"/>
                      <a:gd name="T50" fmla="*/ 342 w 835"/>
                      <a:gd name="T51" fmla="*/ 435 h 642"/>
                      <a:gd name="T52" fmla="*/ 384 w 835"/>
                      <a:gd name="T53" fmla="*/ 460 h 642"/>
                      <a:gd name="T54" fmla="*/ 411 w 835"/>
                      <a:gd name="T55" fmla="*/ 527 h 642"/>
                      <a:gd name="T56" fmla="*/ 412 w 835"/>
                      <a:gd name="T57" fmla="*/ 532 h 642"/>
                      <a:gd name="T58" fmla="*/ 426 w 835"/>
                      <a:gd name="T59" fmla="*/ 544 h 642"/>
                      <a:gd name="T60" fmla="*/ 468 w 835"/>
                      <a:gd name="T61" fmla="*/ 589 h 642"/>
                      <a:gd name="T62" fmla="*/ 479 w 835"/>
                      <a:gd name="T63" fmla="*/ 634 h 642"/>
                      <a:gd name="T64" fmla="*/ 502 w 835"/>
                      <a:gd name="T65" fmla="*/ 642 h 642"/>
                      <a:gd name="T66" fmla="*/ 516 w 835"/>
                      <a:gd name="T67" fmla="*/ 614 h 642"/>
                      <a:gd name="T68" fmla="*/ 515 w 835"/>
                      <a:gd name="T69" fmla="*/ 604 h 642"/>
                      <a:gd name="T70" fmla="*/ 507 w 835"/>
                      <a:gd name="T71" fmla="*/ 590 h 642"/>
                      <a:gd name="T72" fmla="*/ 493 w 835"/>
                      <a:gd name="T73" fmla="*/ 560 h 642"/>
                      <a:gd name="T74" fmla="*/ 522 w 835"/>
                      <a:gd name="T75" fmla="*/ 543 h 642"/>
                      <a:gd name="T76" fmla="*/ 544 w 835"/>
                      <a:gd name="T77" fmla="*/ 525 h 642"/>
                      <a:gd name="T78" fmla="*/ 581 w 835"/>
                      <a:gd name="T79" fmla="*/ 525 h 642"/>
                      <a:gd name="T80" fmla="*/ 597 w 835"/>
                      <a:gd name="T81" fmla="*/ 516 h 642"/>
                      <a:gd name="T82" fmla="*/ 618 w 835"/>
                      <a:gd name="T83" fmla="*/ 501 h 642"/>
                      <a:gd name="T84" fmla="*/ 632 w 835"/>
                      <a:gd name="T85" fmla="*/ 497 h 642"/>
                      <a:gd name="T86" fmla="*/ 651 w 835"/>
                      <a:gd name="T87" fmla="*/ 480 h 642"/>
                      <a:gd name="T88" fmla="*/ 639 w 835"/>
                      <a:gd name="T89" fmla="*/ 457 h 642"/>
                      <a:gd name="T90" fmla="*/ 650 w 835"/>
                      <a:gd name="T91" fmla="*/ 440 h 642"/>
                      <a:gd name="T92" fmla="*/ 682 w 835"/>
                      <a:gd name="T93" fmla="*/ 441 h 642"/>
                      <a:gd name="T94" fmla="*/ 700 w 835"/>
                      <a:gd name="T95" fmla="*/ 417 h 642"/>
                      <a:gd name="T96" fmla="*/ 703 w 835"/>
                      <a:gd name="T97" fmla="*/ 401 h 642"/>
                      <a:gd name="T98" fmla="*/ 704 w 835"/>
                      <a:gd name="T99" fmla="*/ 400 h 642"/>
                      <a:gd name="T100" fmla="*/ 739 w 835"/>
                      <a:gd name="T101" fmla="*/ 384 h 642"/>
                      <a:gd name="T102" fmla="*/ 756 w 835"/>
                      <a:gd name="T103" fmla="*/ 357 h 642"/>
                      <a:gd name="T104" fmla="*/ 749 w 835"/>
                      <a:gd name="T105" fmla="*/ 342 h 642"/>
                      <a:gd name="T106" fmla="*/ 762 w 835"/>
                      <a:gd name="T107" fmla="*/ 306 h 642"/>
                      <a:gd name="T108" fmla="*/ 770 w 835"/>
                      <a:gd name="T109" fmla="*/ 286 h 642"/>
                      <a:gd name="T110" fmla="*/ 785 w 835"/>
                      <a:gd name="T111" fmla="*/ 255 h 642"/>
                      <a:gd name="T112" fmla="*/ 794 w 835"/>
                      <a:gd name="T113" fmla="*/ 233 h 642"/>
                      <a:gd name="T114" fmla="*/ 806 w 835"/>
                      <a:gd name="T115" fmla="*/ 216 h 642"/>
                      <a:gd name="T116" fmla="*/ 819 w 835"/>
                      <a:gd name="T117" fmla="*/ 19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5" h="642">
                        <a:moveTo>
                          <a:pt x="819" y="198"/>
                        </a:moveTo>
                        <a:cubicBezTo>
                          <a:pt x="824" y="194"/>
                          <a:pt x="829" y="191"/>
                          <a:pt x="834" y="189"/>
                        </a:cubicBezTo>
                        <a:cubicBezTo>
                          <a:pt x="834" y="188"/>
                          <a:pt x="835" y="188"/>
                          <a:pt x="835" y="188"/>
                        </a:cubicBezTo>
                        <a:cubicBezTo>
                          <a:pt x="817" y="175"/>
                          <a:pt x="800" y="162"/>
                          <a:pt x="785" y="151"/>
                        </a:cubicBezTo>
                        <a:cubicBezTo>
                          <a:pt x="774" y="143"/>
                          <a:pt x="764" y="135"/>
                          <a:pt x="754" y="128"/>
                        </a:cubicBezTo>
                        <a:cubicBezTo>
                          <a:pt x="662" y="61"/>
                          <a:pt x="634" y="40"/>
                          <a:pt x="625" y="34"/>
                        </a:cubicBezTo>
                        <a:cubicBezTo>
                          <a:pt x="610" y="35"/>
                          <a:pt x="555" y="44"/>
                          <a:pt x="521" y="50"/>
                        </a:cubicBezTo>
                        <a:cubicBezTo>
                          <a:pt x="496" y="54"/>
                          <a:pt x="474" y="57"/>
                          <a:pt x="462" y="59"/>
                        </a:cubicBezTo>
                        <a:cubicBezTo>
                          <a:pt x="434" y="63"/>
                          <a:pt x="418" y="65"/>
                          <a:pt x="412" y="41"/>
                        </a:cubicBezTo>
                        <a:cubicBezTo>
                          <a:pt x="412" y="40"/>
                          <a:pt x="411" y="38"/>
                          <a:pt x="411" y="37"/>
                        </a:cubicBezTo>
                        <a:cubicBezTo>
                          <a:pt x="407" y="25"/>
                          <a:pt x="403" y="19"/>
                          <a:pt x="394" y="10"/>
                        </a:cubicBezTo>
                        <a:cubicBezTo>
                          <a:pt x="393" y="9"/>
                          <a:pt x="393" y="9"/>
                          <a:pt x="393" y="9"/>
                        </a:cubicBezTo>
                        <a:cubicBezTo>
                          <a:pt x="392" y="8"/>
                          <a:pt x="391" y="8"/>
                          <a:pt x="389" y="8"/>
                        </a:cubicBezTo>
                        <a:cubicBezTo>
                          <a:pt x="385" y="8"/>
                          <a:pt x="377" y="8"/>
                          <a:pt x="368" y="4"/>
                        </a:cubicBezTo>
                        <a:cubicBezTo>
                          <a:pt x="365" y="3"/>
                          <a:pt x="363" y="2"/>
                          <a:pt x="361" y="1"/>
                        </a:cubicBezTo>
                        <a:cubicBezTo>
                          <a:pt x="360" y="0"/>
                          <a:pt x="360" y="0"/>
                          <a:pt x="359" y="0"/>
                        </a:cubicBezTo>
                        <a:cubicBezTo>
                          <a:pt x="358" y="0"/>
                          <a:pt x="354" y="0"/>
                          <a:pt x="350" y="1"/>
                        </a:cubicBezTo>
                        <a:cubicBezTo>
                          <a:pt x="350" y="1"/>
                          <a:pt x="346" y="1"/>
                          <a:pt x="346" y="1"/>
                        </a:cubicBezTo>
                        <a:cubicBezTo>
                          <a:pt x="332" y="2"/>
                          <a:pt x="301" y="5"/>
                          <a:pt x="269" y="8"/>
                        </a:cubicBezTo>
                        <a:lnTo>
                          <a:pt x="221" y="13"/>
                        </a:lnTo>
                        <a:lnTo>
                          <a:pt x="194" y="16"/>
                        </a:lnTo>
                        <a:cubicBezTo>
                          <a:pt x="167" y="18"/>
                          <a:pt x="150" y="20"/>
                          <a:pt x="141" y="25"/>
                        </a:cubicBezTo>
                        <a:cubicBezTo>
                          <a:pt x="135" y="29"/>
                          <a:pt x="126" y="33"/>
                          <a:pt x="118" y="38"/>
                        </a:cubicBezTo>
                        <a:cubicBezTo>
                          <a:pt x="109" y="43"/>
                          <a:pt x="95" y="50"/>
                          <a:pt x="92" y="53"/>
                        </a:cubicBezTo>
                        <a:cubicBezTo>
                          <a:pt x="83" y="62"/>
                          <a:pt x="76" y="65"/>
                          <a:pt x="60" y="67"/>
                        </a:cubicBezTo>
                        <a:cubicBezTo>
                          <a:pt x="55" y="67"/>
                          <a:pt x="43" y="72"/>
                          <a:pt x="32" y="78"/>
                        </a:cubicBezTo>
                        <a:cubicBezTo>
                          <a:pt x="28" y="86"/>
                          <a:pt x="23" y="97"/>
                          <a:pt x="19" y="103"/>
                        </a:cubicBezTo>
                        <a:cubicBezTo>
                          <a:pt x="17" y="107"/>
                          <a:pt x="14" y="111"/>
                          <a:pt x="11" y="115"/>
                        </a:cubicBezTo>
                        <a:cubicBezTo>
                          <a:pt x="5" y="122"/>
                          <a:pt x="1" y="127"/>
                          <a:pt x="1" y="134"/>
                        </a:cubicBezTo>
                        <a:cubicBezTo>
                          <a:pt x="0" y="139"/>
                          <a:pt x="1" y="140"/>
                          <a:pt x="1" y="141"/>
                        </a:cubicBezTo>
                        <a:cubicBezTo>
                          <a:pt x="1" y="141"/>
                          <a:pt x="2" y="142"/>
                          <a:pt x="6" y="143"/>
                        </a:cubicBezTo>
                        <a:cubicBezTo>
                          <a:pt x="20" y="149"/>
                          <a:pt x="34" y="157"/>
                          <a:pt x="41" y="163"/>
                        </a:cubicBezTo>
                        <a:cubicBezTo>
                          <a:pt x="45" y="166"/>
                          <a:pt x="45" y="166"/>
                          <a:pt x="53" y="166"/>
                        </a:cubicBezTo>
                        <a:cubicBezTo>
                          <a:pt x="71" y="166"/>
                          <a:pt x="81" y="177"/>
                          <a:pt x="88" y="185"/>
                        </a:cubicBezTo>
                        <a:cubicBezTo>
                          <a:pt x="89" y="187"/>
                          <a:pt x="91" y="188"/>
                          <a:pt x="92" y="190"/>
                        </a:cubicBezTo>
                        <a:cubicBezTo>
                          <a:pt x="97" y="194"/>
                          <a:pt x="101" y="201"/>
                          <a:pt x="108" y="214"/>
                        </a:cubicBezTo>
                        <a:cubicBezTo>
                          <a:pt x="116" y="226"/>
                          <a:pt x="126" y="243"/>
                          <a:pt x="132" y="249"/>
                        </a:cubicBezTo>
                        <a:cubicBezTo>
                          <a:pt x="140" y="255"/>
                          <a:pt x="145" y="262"/>
                          <a:pt x="149" y="267"/>
                        </a:cubicBezTo>
                        <a:cubicBezTo>
                          <a:pt x="151" y="269"/>
                          <a:pt x="153" y="273"/>
                          <a:pt x="154" y="274"/>
                        </a:cubicBezTo>
                        <a:cubicBezTo>
                          <a:pt x="164" y="276"/>
                          <a:pt x="190" y="284"/>
                          <a:pt x="200" y="297"/>
                        </a:cubicBezTo>
                        <a:cubicBezTo>
                          <a:pt x="203" y="300"/>
                          <a:pt x="206" y="305"/>
                          <a:pt x="209" y="311"/>
                        </a:cubicBezTo>
                        <a:cubicBezTo>
                          <a:pt x="213" y="317"/>
                          <a:pt x="221" y="333"/>
                          <a:pt x="226" y="335"/>
                        </a:cubicBezTo>
                        <a:cubicBezTo>
                          <a:pt x="230" y="337"/>
                          <a:pt x="235" y="338"/>
                          <a:pt x="239" y="339"/>
                        </a:cubicBezTo>
                        <a:cubicBezTo>
                          <a:pt x="248" y="342"/>
                          <a:pt x="257" y="344"/>
                          <a:pt x="267" y="349"/>
                        </a:cubicBezTo>
                        <a:cubicBezTo>
                          <a:pt x="280" y="357"/>
                          <a:pt x="286" y="370"/>
                          <a:pt x="289" y="380"/>
                        </a:cubicBezTo>
                        <a:cubicBezTo>
                          <a:pt x="290" y="382"/>
                          <a:pt x="291" y="385"/>
                          <a:pt x="292" y="386"/>
                        </a:cubicBezTo>
                        <a:cubicBezTo>
                          <a:pt x="293" y="387"/>
                          <a:pt x="293" y="387"/>
                          <a:pt x="293" y="387"/>
                        </a:cubicBezTo>
                        <a:cubicBezTo>
                          <a:pt x="293" y="387"/>
                          <a:pt x="293" y="388"/>
                          <a:pt x="293" y="388"/>
                        </a:cubicBezTo>
                        <a:cubicBezTo>
                          <a:pt x="296" y="389"/>
                          <a:pt x="300" y="392"/>
                          <a:pt x="305" y="397"/>
                        </a:cubicBezTo>
                        <a:cubicBezTo>
                          <a:pt x="309" y="403"/>
                          <a:pt x="311" y="407"/>
                          <a:pt x="312" y="411"/>
                        </a:cubicBezTo>
                        <a:cubicBezTo>
                          <a:pt x="314" y="414"/>
                          <a:pt x="315" y="415"/>
                          <a:pt x="316" y="417"/>
                        </a:cubicBezTo>
                        <a:cubicBezTo>
                          <a:pt x="321" y="422"/>
                          <a:pt x="334" y="431"/>
                          <a:pt x="342" y="435"/>
                        </a:cubicBezTo>
                        <a:cubicBezTo>
                          <a:pt x="344" y="436"/>
                          <a:pt x="347" y="437"/>
                          <a:pt x="349" y="438"/>
                        </a:cubicBezTo>
                        <a:cubicBezTo>
                          <a:pt x="367" y="445"/>
                          <a:pt x="379" y="450"/>
                          <a:pt x="384" y="460"/>
                        </a:cubicBezTo>
                        <a:cubicBezTo>
                          <a:pt x="386" y="466"/>
                          <a:pt x="395" y="481"/>
                          <a:pt x="399" y="486"/>
                        </a:cubicBezTo>
                        <a:cubicBezTo>
                          <a:pt x="405" y="494"/>
                          <a:pt x="408" y="506"/>
                          <a:pt x="411" y="527"/>
                        </a:cubicBezTo>
                        <a:cubicBezTo>
                          <a:pt x="411" y="527"/>
                          <a:pt x="412" y="530"/>
                          <a:pt x="412" y="530"/>
                        </a:cubicBezTo>
                        <a:lnTo>
                          <a:pt x="412" y="532"/>
                        </a:lnTo>
                        <a:cubicBezTo>
                          <a:pt x="413" y="539"/>
                          <a:pt x="413" y="539"/>
                          <a:pt x="418" y="541"/>
                        </a:cubicBezTo>
                        <a:cubicBezTo>
                          <a:pt x="420" y="542"/>
                          <a:pt x="423" y="543"/>
                          <a:pt x="426" y="544"/>
                        </a:cubicBezTo>
                        <a:cubicBezTo>
                          <a:pt x="439" y="549"/>
                          <a:pt x="458" y="556"/>
                          <a:pt x="462" y="578"/>
                        </a:cubicBezTo>
                        <a:cubicBezTo>
                          <a:pt x="463" y="582"/>
                          <a:pt x="465" y="584"/>
                          <a:pt x="468" y="589"/>
                        </a:cubicBezTo>
                        <a:cubicBezTo>
                          <a:pt x="473" y="595"/>
                          <a:pt x="479" y="604"/>
                          <a:pt x="480" y="618"/>
                        </a:cubicBezTo>
                        <a:cubicBezTo>
                          <a:pt x="481" y="625"/>
                          <a:pt x="480" y="630"/>
                          <a:pt x="479" y="634"/>
                        </a:cubicBezTo>
                        <a:cubicBezTo>
                          <a:pt x="483" y="636"/>
                          <a:pt x="489" y="638"/>
                          <a:pt x="496" y="640"/>
                        </a:cubicBezTo>
                        <a:cubicBezTo>
                          <a:pt x="498" y="641"/>
                          <a:pt x="500" y="642"/>
                          <a:pt x="502" y="642"/>
                        </a:cubicBezTo>
                        <a:cubicBezTo>
                          <a:pt x="502" y="638"/>
                          <a:pt x="503" y="633"/>
                          <a:pt x="507" y="627"/>
                        </a:cubicBezTo>
                        <a:cubicBezTo>
                          <a:pt x="512" y="620"/>
                          <a:pt x="516" y="614"/>
                          <a:pt x="516" y="614"/>
                        </a:cubicBezTo>
                        <a:lnTo>
                          <a:pt x="518" y="610"/>
                        </a:lnTo>
                        <a:cubicBezTo>
                          <a:pt x="517" y="607"/>
                          <a:pt x="516" y="606"/>
                          <a:pt x="515" y="604"/>
                        </a:cubicBezTo>
                        <a:cubicBezTo>
                          <a:pt x="514" y="603"/>
                          <a:pt x="513" y="602"/>
                          <a:pt x="511" y="600"/>
                        </a:cubicBezTo>
                        <a:cubicBezTo>
                          <a:pt x="509" y="596"/>
                          <a:pt x="508" y="593"/>
                          <a:pt x="507" y="590"/>
                        </a:cubicBezTo>
                        <a:cubicBezTo>
                          <a:pt x="503" y="584"/>
                          <a:pt x="497" y="575"/>
                          <a:pt x="496" y="567"/>
                        </a:cubicBezTo>
                        <a:cubicBezTo>
                          <a:pt x="496" y="566"/>
                          <a:pt x="495" y="564"/>
                          <a:pt x="493" y="560"/>
                        </a:cubicBezTo>
                        <a:cubicBezTo>
                          <a:pt x="485" y="545"/>
                          <a:pt x="498" y="537"/>
                          <a:pt x="498" y="537"/>
                        </a:cubicBezTo>
                        <a:cubicBezTo>
                          <a:pt x="509" y="530"/>
                          <a:pt x="517" y="537"/>
                          <a:pt x="522" y="543"/>
                        </a:cubicBezTo>
                        <a:cubicBezTo>
                          <a:pt x="524" y="537"/>
                          <a:pt x="528" y="532"/>
                          <a:pt x="536" y="529"/>
                        </a:cubicBezTo>
                        <a:cubicBezTo>
                          <a:pt x="539" y="528"/>
                          <a:pt x="541" y="527"/>
                          <a:pt x="544" y="525"/>
                        </a:cubicBezTo>
                        <a:cubicBezTo>
                          <a:pt x="550" y="522"/>
                          <a:pt x="558" y="517"/>
                          <a:pt x="573" y="521"/>
                        </a:cubicBezTo>
                        <a:cubicBezTo>
                          <a:pt x="577" y="523"/>
                          <a:pt x="579" y="524"/>
                          <a:pt x="581" y="525"/>
                        </a:cubicBezTo>
                        <a:cubicBezTo>
                          <a:pt x="586" y="520"/>
                          <a:pt x="592" y="517"/>
                          <a:pt x="597" y="516"/>
                        </a:cubicBezTo>
                        <a:lnTo>
                          <a:pt x="597" y="516"/>
                        </a:lnTo>
                        <a:cubicBezTo>
                          <a:pt x="597" y="514"/>
                          <a:pt x="597" y="512"/>
                          <a:pt x="599" y="509"/>
                        </a:cubicBezTo>
                        <a:cubicBezTo>
                          <a:pt x="603" y="504"/>
                          <a:pt x="609" y="501"/>
                          <a:pt x="618" y="501"/>
                        </a:cubicBezTo>
                        <a:cubicBezTo>
                          <a:pt x="618" y="501"/>
                          <a:pt x="619" y="501"/>
                          <a:pt x="620" y="501"/>
                        </a:cubicBezTo>
                        <a:cubicBezTo>
                          <a:pt x="622" y="500"/>
                          <a:pt x="625" y="499"/>
                          <a:pt x="632" y="497"/>
                        </a:cubicBezTo>
                        <a:cubicBezTo>
                          <a:pt x="636" y="495"/>
                          <a:pt x="639" y="495"/>
                          <a:pt x="642" y="494"/>
                        </a:cubicBezTo>
                        <a:cubicBezTo>
                          <a:pt x="643" y="487"/>
                          <a:pt x="647" y="483"/>
                          <a:pt x="651" y="480"/>
                        </a:cubicBezTo>
                        <a:cubicBezTo>
                          <a:pt x="651" y="480"/>
                          <a:pt x="650" y="479"/>
                          <a:pt x="650" y="479"/>
                        </a:cubicBezTo>
                        <a:cubicBezTo>
                          <a:pt x="644" y="473"/>
                          <a:pt x="638" y="467"/>
                          <a:pt x="639" y="457"/>
                        </a:cubicBezTo>
                        <a:cubicBezTo>
                          <a:pt x="639" y="453"/>
                          <a:pt x="641" y="447"/>
                          <a:pt x="647" y="442"/>
                        </a:cubicBezTo>
                        <a:cubicBezTo>
                          <a:pt x="648" y="441"/>
                          <a:pt x="649" y="440"/>
                          <a:pt x="650" y="440"/>
                        </a:cubicBezTo>
                        <a:cubicBezTo>
                          <a:pt x="653" y="437"/>
                          <a:pt x="660" y="431"/>
                          <a:pt x="669" y="432"/>
                        </a:cubicBezTo>
                        <a:cubicBezTo>
                          <a:pt x="674" y="433"/>
                          <a:pt x="678" y="437"/>
                          <a:pt x="682" y="441"/>
                        </a:cubicBezTo>
                        <a:cubicBezTo>
                          <a:pt x="683" y="440"/>
                          <a:pt x="684" y="439"/>
                          <a:pt x="685" y="438"/>
                        </a:cubicBezTo>
                        <a:cubicBezTo>
                          <a:pt x="684" y="426"/>
                          <a:pt x="691" y="419"/>
                          <a:pt x="700" y="417"/>
                        </a:cubicBezTo>
                        <a:cubicBezTo>
                          <a:pt x="699" y="412"/>
                          <a:pt x="700" y="407"/>
                          <a:pt x="704" y="400"/>
                        </a:cubicBezTo>
                        <a:cubicBezTo>
                          <a:pt x="704" y="401"/>
                          <a:pt x="703" y="401"/>
                          <a:pt x="703" y="401"/>
                        </a:cubicBezTo>
                        <a:cubicBezTo>
                          <a:pt x="703" y="401"/>
                          <a:pt x="704" y="400"/>
                          <a:pt x="704" y="400"/>
                        </a:cubicBezTo>
                        <a:lnTo>
                          <a:pt x="704" y="400"/>
                        </a:lnTo>
                        <a:cubicBezTo>
                          <a:pt x="706" y="383"/>
                          <a:pt x="722" y="383"/>
                          <a:pt x="729" y="383"/>
                        </a:cubicBezTo>
                        <a:cubicBezTo>
                          <a:pt x="733" y="383"/>
                          <a:pt x="736" y="383"/>
                          <a:pt x="739" y="384"/>
                        </a:cubicBezTo>
                        <a:cubicBezTo>
                          <a:pt x="739" y="378"/>
                          <a:pt x="739" y="367"/>
                          <a:pt x="752" y="359"/>
                        </a:cubicBezTo>
                        <a:cubicBezTo>
                          <a:pt x="754" y="358"/>
                          <a:pt x="754" y="358"/>
                          <a:pt x="756" y="357"/>
                        </a:cubicBezTo>
                        <a:cubicBezTo>
                          <a:pt x="754" y="354"/>
                          <a:pt x="752" y="352"/>
                          <a:pt x="750" y="347"/>
                        </a:cubicBezTo>
                        <a:cubicBezTo>
                          <a:pt x="750" y="345"/>
                          <a:pt x="749" y="344"/>
                          <a:pt x="749" y="342"/>
                        </a:cubicBezTo>
                        <a:cubicBezTo>
                          <a:pt x="747" y="337"/>
                          <a:pt x="745" y="331"/>
                          <a:pt x="746" y="323"/>
                        </a:cubicBezTo>
                        <a:cubicBezTo>
                          <a:pt x="748" y="313"/>
                          <a:pt x="754" y="307"/>
                          <a:pt x="762" y="306"/>
                        </a:cubicBezTo>
                        <a:cubicBezTo>
                          <a:pt x="762" y="306"/>
                          <a:pt x="762" y="306"/>
                          <a:pt x="762" y="306"/>
                        </a:cubicBezTo>
                        <a:cubicBezTo>
                          <a:pt x="763" y="301"/>
                          <a:pt x="765" y="295"/>
                          <a:pt x="770" y="286"/>
                        </a:cubicBezTo>
                        <a:cubicBezTo>
                          <a:pt x="775" y="276"/>
                          <a:pt x="777" y="271"/>
                          <a:pt x="779" y="266"/>
                        </a:cubicBezTo>
                        <a:cubicBezTo>
                          <a:pt x="781" y="263"/>
                          <a:pt x="782" y="260"/>
                          <a:pt x="785" y="255"/>
                        </a:cubicBezTo>
                        <a:cubicBezTo>
                          <a:pt x="787" y="249"/>
                          <a:pt x="788" y="247"/>
                          <a:pt x="789" y="244"/>
                        </a:cubicBezTo>
                        <a:cubicBezTo>
                          <a:pt x="790" y="242"/>
                          <a:pt x="792" y="239"/>
                          <a:pt x="794" y="233"/>
                        </a:cubicBezTo>
                        <a:cubicBezTo>
                          <a:pt x="798" y="225"/>
                          <a:pt x="799" y="224"/>
                          <a:pt x="803" y="219"/>
                        </a:cubicBezTo>
                        <a:cubicBezTo>
                          <a:pt x="803" y="219"/>
                          <a:pt x="806" y="216"/>
                          <a:pt x="806" y="216"/>
                        </a:cubicBezTo>
                        <a:cubicBezTo>
                          <a:pt x="806" y="216"/>
                          <a:pt x="806" y="216"/>
                          <a:pt x="806" y="216"/>
                        </a:cubicBezTo>
                        <a:cubicBezTo>
                          <a:pt x="808" y="209"/>
                          <a:pt x="811" y="204"/>
                          <a:pt x="819" y="198"/>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30179">
                    <a:extLst>
                      <a:ext uri="{FF2B5EF4-FFF2-40B4-BE49-F238E27FC236}">
                        <a16:creationId xmlns:a16="http://schemas.microsoft.com/office/drawing/2014/main" id="{D0E9D518-ED62-F646-8A44-90BEAA1A857D}"/>
                      </a:ext>
                    </a:extLst>
                  </p:cNvPr>
                  <p:cNvSpPr>
                    <a:spLocks/>
                  </p:cNvSpPr>
                  <p:nvPr/>
                </p:nvSpPr>
                <p:spPr bwMode="auto">
                  <a:xfrm>
                    <a:off x="6478804" y="2091240"/>
                    <a:ext cx="37564" cy="85130"/>
                  </a:xfrm>
                  <a:custGeom>
                    <a:avLst/>
                    <a:gdLst>
                      <a:gd name="T0" fmla="*/ 36 w 53"/>
                      <a:gd name="T1" fmla="*/ 118 h 121"/>
                      <a:gd name="T2" fmla="*/ 42 w 53"/>
                      <a:gd name="T3" fmla="*/ 113 h 121"/>
                      <a:gd name="T4" fmla="*/ 53 w 53"/>
                      <a:gd name="T5" fmla="*/ 106 h 121"/>
                      <a:gd name="T6" fmla="*/ 51 w 53"/>
                      <a:gd name="T7" fmla="*/ 87 h 121"/>
                      <a:gd name="T8" fmla="*/ 50 w 53"/>
                      <a:gd name="T9" fmla="*/ 83 h 121"/>
                      <a:gd name="T10" fmla="*/ 50 w 53"/>
                      <a:gd name="T11" fmla="*/ 82 h 121"/>
                      <a:gd name="T12" fmla="*/ 49 w 53"/>
                      <a:gd name="T13" fmla="*/ 82 h 121"/>
                      <a:gd name="T14" fmla="*/ 42 w 53"/>
                      <a:gd name="T15" fmla="*/ 55 h 121"/>
                      <a:gd name="T16" fmla="*/ 41 w 53"/>
                      <a:gd name="T17" fmla="*/ 51 h 121"/>
                      <a:gd name="T18" fmla="*/ 48 w 53"/>
                      <a:gd name="T19" fmla="*/ 23 h 121"/>
                      <a:gd name="T20" fmla="*/ 44 w 53"/>
                      <a:gd name="T21" fmla="*/ 17 h 121"/>
                      <a:gd name="T22" fmla="*/ 31 w 53"/>
                      <a:gd name="T23" fmla="*/ 0 h 121"/>
                      <a:gd name="T24" fmla="*/ 27 w 53"/>
                      <a:gd name="T25" fmla="*/ 1 h 121"/>
                      <a:gd name="T26" fmla="*/ 27 w 53"/>
                      <a:gd name="T27" fmla="*/ 1 h 121"/>
                      <a:gd name="T28" fmla="*/ 18 w 53"/>
                      <a:gd name="T29" fmla="*/ 4 h 121"/>
                      <a:gd name="T30" fmla="*/ 0 w 53"/>
                      <a:gd name="T31" fmla="*/ 11 h 121"/>
                      <a:gd name="T32" fmla="*/ 11 w 53"/>
                      <a:gd name="T33" fmla="*/ 53 h 121"/>
                      <a:gd name="T34" fmla="*/ 26 w 53"/>
                      <a:gd name="T35" fmla="*/ 102 h 121"/>
                      <a:gd name="T36" fmla="*/ 27 w 53"/>
                      <a:gd name="T37" fmla="*/ 112 h 121"/>
                      <a:gd name="T38" fmla="*/ 26 w 53"/>
                      <a:gd name="T39" fmla="*/ 121 h 121"/>
                      <a:gd name="T40" fmla="*/ 36 w 53"/>
                      <a:gd name="T41" fmla="*/ 1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121">
                        <a:moveTo>
                          <a:pt x="36" y="118"/>
                        </a:moveTo>
                        <a:cubicBezTo>
                          <a:pt x="39" y="117"/>
                          <a:pt x="39" y="117"/>
                          <a:pt x="42" y="113"/>
                        </a:cubicBezTo>
                        <a:cubicBezTo>
                          <a:pt x="46" y="109"/>
                          <a:pt x="50" y="108"/>
                          <a:pt x="53" y="106"/>
                        </a:cubicBezTo>
                        <a:cubicBezTo>
                          <a:pt x="52" y="97"/>
                          <a:pt x="51" y="91"/>
                          <a:pt x="51" y="87"/>
                        </a:cubicBezTo>
                        <a:cubicBezTo>
                          <a:pt x="51" y="86"/>
                          <a:pt x="51" y="86"/>
                          <a:pt x="50" y="83"/>
                        </a:cubicBezTo>
                        <a:lnTo>
                          <a:pt x="50" y="82"/>
                        </a:lnTo>
                        <a:lnTo>
                          <a:pt x="49" y="82"/>
                        </a:lnTo>
                        <a:cubicBezTo>
                          <a:pt x="44" y="69"/>
                          <a:pt x="42" y="64"/>
                          <a:pt x="42" y="55"/>
                        </a:cubicBezTo>
                        <a:cubicBezTo>
                          <a:pt x="42" y="54"/>
                          <a:pt x="42" y="53"/>
                          <a:pt x="41" y="51"/>
                        </a:cubicBezTo>
                        <a:cubicBezTo>
                          <a:pt x="41" y="44"/>
                          <a:pt x="40" y="32"/>
                          <a:pt x="48" y="23"/>
                        </a:cubicBezTo>
                        <a:cubicBezTo>
                          <a:pt x="46" y="20"/>
                          <a:pt x="45" y="19"/>
                          <a:pt x="44" y="17"/>
                        </a:cubicBezTo>
                        <a:cubicBezTo>
                          <a:pt x="41" y="14"/>
                          <a:pt x="38" y="10"/>
                          <a:pt x="31" y="0"/>
                        </a:cubicBezTo>
                        <a:cubicBezTo>
                          <a:pt x="30" y="0"/>
                          <a:pt x="28" y="1"/>
                          <a:pt x="27" y="1"/>
                        </a:cubicBezTo>
                        <a:cubicBezTo>
                          <a:pt x="27" y="1"/>
                          <a:pt x="27" y="1"/>
                          <a:pt x="27" y="1"/>
                        </a:cubicBezTo>
                        <a:cubicBezTo>
                          <a:pt x="26" y="1"/>
                          <a:pt x="21" y="3"/>
                          <a:pt x="18" y="4"/>
                        </a:cubicBezTo>
                        <a:cubicBezTo>
                          <a:pt x="13" y="6"/>
                          <a:pt x="7" y="8"/>
                          <a:pt x="0" y="11"/>
                        </a:cubicBezTo>
                        <a:cubicBezTo>
                          <a:pt x="3" y="29"/>
                          <a:pt x="7" y="44"/>
                          <a:pt x="11" y="53"/>
                        </a:cubicBezTo>
                        <a:cubicBezTo>
                          <a:pt x="21" y="74"/>
                          <a:pt x="25" y="91"/>
                          <a:pt x="26" y="102"/>
                        </a:cubicBezTo>
                        <a:cubicBezTo>
                          <a:pt x="27" y="106"/>
                          <a:pt x="27" y="109"/>
                          <a:pt x="27" y="112"/>
                        </a:cubicBezTo>
                        <a:cubicBezTo>
                          <a:pt x="27" y="114"/>
                          <a:pt x="27" y="117"/>
                          <a:pt x="26" y="121"/>
                        </a:cubicBezTo>
                        <a:cubicBezTo>
                          <a:pt x="30" y="119"/>
                          <a:pt x="33" y="118"/>
                          <a:pt x="36" y="118"/>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30180">
                    <a:extLst>
                      <a:ext uri="{FF2B5EF4-FFF2-40B4-BE49-F238E27FC236}">
                        <a16:creationId xmlns:a16="http://schemas.microsoft.com/office/drawing/2014/main" id="{54F877D2-7783-7576-705F-752F5B94AA2B}"/>
                      </a:ext>
                    </a:extLst>
                  </p:cNvPr>
                  <p:cNvSpPr>
                    <a:spLocks/>
                  </p:cNvSpPr>
                  <p:nvPr/>
                </p:nvSpPr>
                <p:spPr bwMode="auto">
                  <a:xfrm>
                    <a:off x="6328546" y="2259474"/>
                    <a:ext cx="2087" cy="4053"/>
                  </a:xfrm>
                  <a:custGeom>
                    <a:avLst/>
                    <a:gdLst>
                      <a:gd name="T0" fmla="*/ 1 w 2"/>
                      <a:gd name="T1" fmla="*/ 0 h 4"/>
                      <a:gd name="T2" fmla="*/ 2 w 2"/>
                      <a:gd name="T3" fmla="*/ 4 h 4"/>
                      <a:gd name="T4" fmla="*/ 2 w 2"/>
                      <a:gd name="T5" fmla="*/ 4 h 4"/>
                      <a:gd name="T6" fmla="*/ 1 w 2"/>
                      <a:gd name="T7" fmla="*/ 0 h 4"/>
                    </a:gdLst>
                    <a:ahLst/>
                    <a:cxnLst>
                      <a:cxn ang="0">
                        <a:pos x="T0" y="T1"/>
                      </a:cxn>
                      <a:cxn ang="0">
                        <a:pos x="T2" y="T3"/>
                      </a:cxn>
                      <a:cxn ang="0">
                        <a:pos x="T4" y="T5"/>
                      </a:cxn>
                      <a:cxn ang="0">
                        <a:pos x="T6" y="T7"/>
                      </a:cxn>
                    </a:cxnLst>
                    <a:rect l="0" t="0" r="r" b="b"/>
                    <a:pathLst>
                      <a:path w="2" h="4">
                        <a:moveTo>
                          <a:pt x="1" y="0"/>
                        </a:moveTo>
                        <a:cubicBezTo>
                          <a:pt x="1" y="0"/>
                          <a:pt x="1" y="2"/>
                          <a:pt x="2" y="4"/>
                        </a:cubicBezTo>
                        <a:cubicBezTo>
                          <a:pt x="2" y="4"/>
                          <a:pt x="2" y="4"/>
                          <a:pt x="2" y="4"/>
                        </a:cubicBezTo>
                        <a:cubicBezTo>
                          <a:pt x="1" y="2"/>
                          <a:pt x="0" y="2"/>
                          <a:pt x="1" y="0"/>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51" name="Freeform 30181">
                    <a:extLst>
                      <a:ext uri="{FF2B5EF4-FFF2-40B4-BE49-F238E27FC236}">
                        <a16:creationId xmlns:a16="http://schemas.microsoft.com/office/drawing/2014/main" id="{1B157A00-7962-69BF-D05E-31772AAD3FA9}"/>
                      </a:ext>
                    </a:extLst>
                  </p:cNvPr>
                  <p:cNvSpPr>
                    <a:spLocks/>
                  </p:cNvSpPr>
                  <p:nvPr/>
                </p:nvSpPr>
                <p:spPr bwMode="auto">
                  <a:xfrm>
                    <a:off x="309930" y="2040568"/>
                    <a:ext cx="997538" cy="1641796"/>
                  </a:xfrm>
                  <a:custGeom>
                    <a:avLst/>
                    <a:gdLst>
                      <a:gd name="T0" fmla="*/ 1230 w 1389"/>
                      <a:gd name="T1" fmla="*/ 2359 h 2359"/>
                      <a:gd name="T2" fmla="*/ 1271 w 1389"/>
                      <a:gd name="T3" fmla="*/ 2333 h 2359"/>
                      <a:gd name="T4" fmla="*/ 1258 w 1389"/>
                      <a:gd name="T5" fmla="*/ 2232 h 2359"/>
                      <a:gd name="T6" fmla="*/ 1316 w 1389"/>
                      <a:gd name="T7" fmla="*/ 2108 h 2359"/>
                      <a:gd name="T8" fmla="*/ 1388 w 1389"/>
                      <a:gd name="T9" fmla="*/ 2049 h 2359"/>
                      <a:gd name="T10" fmla="*/ 1344 w 1389"/>
                      <a:gd name="T11" fmla="*/ 1976 h 2359"/>
                      <a:gd name="T12" fmla="*/ 593 w 1389"/>
                      <a:gd name="T13" fmla="*/ 820 h 2359"/>
                      <a:gd name="T14" fmla="*/ 763 w 1389"/>
                      <a:gd name="T15" fmla="*/ 171 h 2359"/>
                      <a:gd name="T16" fmla="*/ 117 w 1389"/>
                      <a:gd name="T17" fmla="*/ 26 h 2359"/>
                      <a:gd name="T18" fmla="*/ 118 w 1389"/>
                      <a:gd name="T19" fmla="*/ 98 h 2359"/>
                      <a:gd name="T20" fmla="*/ 93 w 1389"/>
                      <a:gd name="T21" fmla="*/ 165 h 2359"/>
                      <a:gd name="T22" fmla="*/ 63 w 1389"/>
                      <a:gd name="T23" fmla="*/ 241 h 2359"/>
                      <a:gd name="T24" fmla="*/ 22 w 1389"/>
                      <a:gd name="T25" fmla="*/ 291 h 2359"/>
                      <a:gd name="T26" fmla="*/ 0 w 1389"/>
                      <a:gd name="T27" fmla="*/ 343 h 2359"/>
                      <a:gd name="T28" fmla="*/ 25 w 1389"/>
                      <a:gd name="T29" fmla="*/ 397 h 2359"/>
                      <a:gd name="T30" fmla="*/ 44 w 1389"/>
                      <a:gd name="T31" fmla="*/ 442 h 2359"/>
                      <a:gd name="T32" fmla="*/ 51 w 1389"/>
                      <a:gd name="T33" fmla="*/ 477 h 2359"/>
                      <a:gd name="T34" fmla="*/ 42 w 1389"/>
                      <a:gd name="T35" fmla="*/ 544 h 2359"/>
                      <a:gd name="T36" fmla="*/ 32 w 1389"/>
                      <a:gd name="T37" fmla="*/ 618 h 2359"/>
                      <a:gd name="T38" fmla="*/ 21 w 1389"/>
                      <a:gd name="T39" fmla="*/ 661 h 2359"/>
                      <a:gd name="T40" fmla="*/ 54 w 1389"/>
                      <a:gd name="T41" fmla="*/ 740 h 2359"/>
                      <a:gd name="T42" fmla="*/ 88 w 1389"/>
                      <a:gd name="T43" fmla="*/ 805 h 2359"/>
                      <a:gd name="T44" fmla="*/ 100 w 1389"/>
                      <a:gd name="T45" fmla="*/ 879 h 2359"/>
                      <a:gd name="T46" fmla="*/ 98 w 1389"/>
                      <a:gd name="T47" fmla="*/ 889 h 2359"/>
                      <a:gd name="T48" fmla="*/ 118 w 1389"/>
                      <a:gd name="T49" fmla="*/ 913 h 2359"/>
                      <a:gd name="T50" fmla="*/ 136 w 1389"/>
                      <a:gd name="T51" fmla="*/ 918 h 2359"/>
                      <a:gd name="T52" fmla="*/ 207 w 1389"/>
                      <a:gd name="T53" fmla="*/ 906 h 2359"/>
                      <a:gd name="T54" fmla="*/ 275 w 1389"/>
                      <a:gd name="T55" fmla="*/ 916 h 2359"/>
                      <a:gd name="T56" fmla="*/ 294 w 1389"/>
                      <a:gd name="T57" fmla="*/ 953 h 2359"/>
                      <a:gd name="T58" fmla="*/ 231 w 1389"/>
                      <a:gd name="T59" fmla="*/ 947 h 2359"/>
                      <a:gd name="T60" fmla="*/ 181 w 1389"/>
                      <a:gd name="T61" fmla="*/ 939 h 2359"/>
                      <a:gd name="T62" fmla="*/ 183 w 1389"/>
                      <a:gd name="T63" fmla="*/ 967 h 2359"/>
                      <a:gd name="T64" fmla="*/ 204 w 1389"/>
                      <a:gd name="T65" fmla="*/ 1024 h 2359"/>
                      <a:gd name="T66" fmla="*/ 201 w 1389"/>
                      <a:gd name="T67" fmla="*/ 1068 h 2359"/>
                      <a:gd name="T68" fmla="*/ 143 w 1389"/>
                      <a:gd name="T69" fmla="*/ 1064 h 2359"/>
                      <a:gd name="T70" fmla="*/ 153 w 1389"/>
                      <a:gd name="T71" fmla="*/ 1133 h 2359"/>
                      <a:gd name="T72" fmla="*/ 178 w 1389"/>
                      <a:gd name="T73" fmla="*/ 1154 h 2359"/>
                      <a:gd name="T74" fmla="*/ 204 w 1389"/>
                      <a:gd name="T75" fmla="*/ 1239 h 2359"/>
                      <a:gd name="T76" fmla="*/ 176 w 1389"/>
                      <a:gd name="T77" fmla="*/ 1262 h 2359"/>
                      <a:gd name="T78" fmla="*/ 172 w 1389"/>
                      <a:gd name="T79" fmla="*/ 1264 h 2359"/>
                      <a:gd name="T80" fmla="*/ 172 w 1389"/>
                      <a:gd name="T81" fmla="*/ 1311 h 2359"/>
                      <a:gd name="T82" fmla="*/ 207 w 1389"/>
                      <a:gd name="T83" fmla="*/ 1374 h 2359"/>
                      <a:gd name="T84" fmla="*/ 225 w 1389"/>
                      <a:gd name="T85" fmla="*/ 1428 h 2359"/>
                      <a:gd name="T86" fmla="*/ 252 w 1389"/>
                      <a:gd name="T87" fmla="*/ 1479 h 2359"/>
                      <a:gd name="T88" fmla="*/ 276 w 1389"/>
                      <a:gd name="T89" fmla="*/ 1523 h 2359"/>
                      <a:gd name="T90" fmla="*/ 292 w 1389"/>
                      <a:gd name="T91" fmla="*/ 1590 h 2359"/>
                      <a:gd name="T92" fmla="*/ 317 w 1389"/>
                      <a:gd name="T93" fmla="*/ 1636 h 2359"/>
                      <a:gd name="T94" fmla="*/ 307 w 1389"/>
                      <a:gd name="T95" fmla="*/ 1693 h 2359"/>
                      <a:gd name="T96" fmla="*/ 292 w 1389"/>
                      <a:gd name="T97" fmla="*/ 1735 h 2359"/>
                      <a:gd name="T98" fmla="*/ 309 w 1389"/>
                      <a:gd name="T99" fmla="*/ 1757 h 2359"/>
                      <a:gd name="T100" fmla="*/ 374 w 1389"/>
                      <a:gd name="T101" fmla="*/ 1774 h 2359"/>
                      <a:gd name="T102" fmla="*/ 470 w 1389"/>
                      <a:gd name="T103" fmla="*/ 1819 h 2359"/>
                      <a:gd name="T104" fmla="*/ 512 w 1389"/>
                      <a:gd name="T105" fmla="*/ 1878 h 2359"/>
                      <a:gd name="T106" fmla="*/ 581 w 1389"/>
                      <a:gd name="T107" fmla="*/ 1921 h 2359"/>
                      <a:gd name="T108" fmla="*/ 647 w 1389"/>
                      <a:gd name="T109" fmla="*/ 1973 h 2359"/>
                      <a:gd name="T110" fmla="*/ 723 w 1389"/>
                      <a:gd name="T111" fmla="*/ 2061 h 2359"/>
                      <a:gd name="T112" fmla="*/ 798 w 1389"/>
                      <a:gd name="T113" fmla="*/ 2274 h 2359"/>
                      <a:gd name="T114" fmla="*/ 809 w 1389"/>
                      <a:gd name="T115" fmla="*/ 2307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9" h="2359">
                        <a:moveTo>
                          <a:pt x="809" y="2314"/>
                        </a:moveTo>
                        <a:lnTo>
                          <a:pt x="809" y="2318"/>
                        </a:lnTo>
                        <a:lnTo>
                          <a:pt x="1230" y="2359"/>
                        </a:lnTo>
                        <a:cubicBezTo>
                          <a:pt x="1238" y="2355"/>
                          <a:pt x="1247" y="2355"/>
                          <a:pt x="1256" y="2356"/>
                        </a:cubicBezTo>
                        <a:cubicBezTo>
                          <a:pt x="1262" y="2356"/>
                          <a:pt x="1269" y="2355"/>
                          <a:pt x="1276" y="2354"/>
                        </a:cubicBezTo>
                        <a:cubicBezTo>
                          <a:pt x="1274" y="2349"/>
                          <a:pt x="1271" y="2341"/>
                          <a:pt x="1271" y="2333"/>
                        </a:cubicBezTo>
                        <a:cubicBezTo>
                          <a:pt x="1271" y="2329"/>
                          <a:pt x="1270" y="2328"/>
                          <a:pt x="1263" y="2321"/>
                        </a:cubicBezTo>
                        <a:cubicBezTo>
                          <a:pt x="1257" y="2315"/>
                          <a:pt x="1250" y="2308"/>
                          <a:pt x="1245" y="2298"/>
                        </a:cubicBezTo>
                        <a:cubicBezTo>
                          <a:pt x="1232" y="2271"/>
                          <a:pt x="1248" y="2246"/>
                          <a:pt x="1258" y="2232"/>
                        </a:cubicBezTo>
                        <a:cubicBezTo>
                          <a:pt x="1258" y="2232"/>
                          <a:pt x="1260" y="2229"/>
                          <a:pt x="1260" y="2229"/>
                        </a:cubicBezTo>
                        <a:cubicBezTo>
                          <a:pt x="1269" y="2216"/>
                          <a:pt x="1277" y="2203"/>
                          <a:pt x="1281" y="2187"/>
                        </a:cubicBezTo>
                        <a:cubicBezTo>
                          <a:pt x="1286" y="2168"/>
                          <a:pt x="1301" y="2137"/>
                          <a:pt x="1316" y="2108"/>
                        </a:cubicBezTo>
                        <a:cubicBezTo>
                          <a:pt x="1328" y="2084"/>
                          <a:pt x="1355" y="2063"/>
                          <a:pt x="1387" y="2052"/>
                        </a:cubicBezTo>
                        <a:cubicBezTo>
                          <a:pt x="1388" y="2052"/>
                          <a:pt x="1389" y="2051"/>
                          <a:pt x="1389" y="2051"/>
                        </a:cubicBezTo>
                        <a:cubicBezTo>
                          <a:pt x="1389" y="2050"/>
                          <a:pt x="1389" y="2050"/>
                          <a:pt x="1388" y="2049"/>
                        </a:cubicBezTo>
                        <a:cubicBezTo>
                          <a:pt x="1386" y="2046"/>
                          <a:pt x="1384" y="2042"/>
                          <a:pt x="1382" y="2038"/>
                        </a:cubicBezTo>
                        <a:cubicBezTo>
                          <a:pt x="1378" y="2029"/>
                          <a:pt x="1371" y="2019"/>
                          <a:pt x="1364" y="2009"/>
                        </a:cubicBezTo>
                        <a:cubicBezTo>
                          <a:pt x="1357" y="1998"/>
                          <a:pt x="1349" y="1987"/>
                          <a:pt x="1344" y="1976"/>
                        </a:cubicBezTo>
                        <a:cubicBezTo>
                          <a:pt x="1334" y="1956"/>
                          <a:pt x="1328" y="1931"/>
                          <a:pt x="1328" y="1907"/>
                        </a:cubicBezTo>
                        <a:cubicBezTo>
                          <a:pt x="1328" y="1899"/>
                          <a:pt x="1329" y="1891"/>
                          <a:pt x="1330" y="1882"/>
                        </a:cubicBezTo>
                        <a:lnTo>
                          <a:pt x="593" y="820"/>
                        </a:lnTo>
                        <a:lnTo>
                          <a:pt x="589" y="813"/>
                        </a:lnTo>
                        <a:lnTo>
                          <a:pt x="591" y="806"/>
                        </a:lnTo>
                        <a:lnTo>
                          <a:pt x="763" y="171"/>
                        </a:lnTo>
                        <a:cubicBezTo>
                          <a:pt x="455" y="94"/>
                          <a:pt x="220" y="26"/>
                          <a:pt x="131" y="0"/>
                        </a:cubicBezTo>
                        <a:cubicBezTo>
                          <a:pt x="130" y="4"/>
                          <a:pt x="129" y="7"/>
                          <a:pt x="127" y="11"/>
                        </a:cubicBezTo>
                        <a:cubicBezTo>
                          <a:pt x="125" y="16"/>
                          <a:pt x="121" y="21"/>
                          <a:pt x="117" y="26"/>
                        </a:cubicBezTo>
                        <a:cubicBezTo>
                          <a:pt x="116" y="28"/>
                          <a:pt x="114" y="29"/>
                          <a:pt x="113" y="31"/>
                        </a:cubicBezTo>
                        <a:cubicBezTo>
                          <a:pt x="116" y="38"/>
                          <a:pt x="121" y="48"/>
                          <a:pt x="121" y="63"/>
                        </a:cubicBezTo>
                        <a:cubicBezTo>
                          <a:pt x="121" y="74"/>
                          <a:pt x="120" y="87"/>
                          <a:pt x="118" y="98"/>
                        </a:cubicBezTo>
                        <a:cubicBezTo>
                          <a:pt x="117" y="102"/>
                          <a:pt x="117" y="107"/>
                          <a:pt x="117" y="109"/>
                        </a:cubicBezTo>
                        <a:cubicBezTo>
                          <a:pt x="117" y="121"/>
                          <a:pt x="104" y="148"/>
                          <a:pt x="98" y="158"/>
                        </a:cubicBezTo>
                        <a:cubicBezTo>
                          <a:pt x="96" y="160"/>
                          <a:pt x="95" y="162"/>
                          <a:pt x="93" y="165"/>
                        </a:cubicBezTo>
                        <a:cubicBezTo>
                          <a:pt x="88" y="171"/>
                          <a:pt x="84" y="177"/>
                          <a:pt x="84" y="183"/>
                        </a:cubicBezTo>
                        <a:cubicBezTo>
                          <a:pt x="84" y="201"/>
                          <a:pt x="79" y="216"/>
                          <a:pt x="70" y="227"/>
                        </a:cubicBezTo>
                        <a:cubicBezTo>
                          <a:pt x="66" y="232"/>
                          <a:pt x="63" y="239"/>
                          <a:pt x="63" y="241"/>
                        </a:cubicBezTo>
                        <a:cubicBezTo>
                          <a:pt x="63" y="255"/>
                          <a:pt x="52" y="261"/>
                          <a:pt x="45" y="266"/>
                        </a:cubicBezTo>
                        <a:cubicBezTo>
                          <a:pt x="42" y="268"/>
                          <a:pt x="39" y="270"/>
                          <a:pt x="36" y="272"/>
                        </a:cubicBezTo>
                        <a:cubicBezTo>
                          <a:pt x="32" y="275"/>
                          <a:pt x="26" y="284"/>
                          <a:pt x="22" y="291"/>
                        </a:cubicBezTo>
                        <a:cubicBezTo>
                          <a:pt x="19" y="295"/>
                          <a:pt x="16" y="299"/>
                          <a:pt x="14" y="302"/>
                        </a:cubicBezTo>
                        <a:cubicBezTo>
                          <a:pt x="5" y="313"/>
                          <a:pt x="3" y="321"/>
                          <a:pt x="3" y="322"/>
                        </a:cubicBezTo>
                        <a:cubicBezTo>
                          <a:pt x="4" y="331"/>
                          <a:pt x="2" y="338"/>
                          <a:pt x="0" y="343"/>
                        </a:cubicBezTo>
                        <a:cubicBezTo>
                          <a:pt x="0" y="344"/>
                          <a:pt x="0" y="345"/>
                          <a:pt x="0" y="345"/>
                        </a:cubicBezTo>
                        <a:cubicBezTo>
                          <a:pt x="9" y="360"/>
                          <a:pt x="19" y="375"/>
                          <a:pt x="23" y="386"/>
                        </a:cubicBezTo>
                        <a:cubicBezTo>
                          <a:pt x="25" y="391"/>
                          <a:pt x="25" y="395"/>
                          <a:pt x="25" y="397"/>
                        </a:cubicBezTo>
                        <a:cubicBezTo>
                          <a:pt x="26" y="400"/>
                          <a:pt x="26" y="402"/>
                          <a:pt x="28" y="408"/>
                        </a:cubicBezTo>
                        <a:cubicBezTo>
                          <a:pt x="30" y="412"/>
                          <a:pt x="32" y="415"/>
                          <a:pt x="34" y="419"/>
                        </a:cubicBezTo>
                        <a:cubicBezTo>
                          <a:pt x="38" y="424"/>
                          <a:pt x="43" y="431"/>
                          <a:pt x="44" y="442"/>
                        </a:cubicBezTo>
                        <a:cubicBezTo>
                          <a:pt x="44" y="445"/>
                          <a:pt x="45" y="448"/>
                          <a:pt x="47" y="451"/>
                        </a:cubicBezTo>
                        <a:cubicBezTo>
                          <a:pt x="50" y="457"/>
                          <a:pt x="55" y="466"/>
                          <a:pt x="51" y="478"/>
                        </a:cubicBezTo>
                        <a:cubicBezTo>
                          <a:pt x="51" y="477"/>
                          <a:pt x="51" y="477"/>
                          <a:pt x="51" y="477"/>
                        </a:cubicBezTo>
                        <a:cubicBezTo>
                          <a:pt x="51" y="480"/>
                          <a:pt x="53" y="490"/>
                          <a:pt x="54" y="496"/>
                        </a:cubicBezTo>
                        <a:cubicBezTo>
                          <a:pt x="56" y="513"/>
                          <a:pt x="58" y="526"/>
                          <a:pt x="52" y="535"/>
                        </a:cubicBezTo>
                        <a:cubicBezTo>
                          <a:pt x="49" y="539"/>
                          <a:pt x="46" y="541"/>
                          <a:pt x="42" y="544"/>
                        </a:cubicBezTo>
                        <a:cubicBezTo>
                          <a:pt x="37" y="549"/>
                          <a:pt x="34" y="552"/>
                          <a:pt x="33" y="555"/>
                        </a:cubicBezTo>
                        <a:cubicBezTo>
                          <a:pt x="31" y="565"/>
                          <a:pt x="31" y="593"/>
                          <a:pt x="31" y="607"/>
                        </a:cubicBezTo>
                        <a:cubicBezTo>
                          <a:pt x="32" y="611"/>
                          <a:pt x="32" y="615"/>
                          <a:pt x="32" y="618"/>
                        </a:cubicBezTo>
                        <a:cubicBezTo>
                          <a:pt x="32" y="621"/>
                          <a:pt x="32" y="624"/>
                          <a:pt x="33" y="627"/>
                        </a:cubicBezTo>
                        <a:cubicBezTo>
                          <a:pt x="34" y="634"/>
                          <a:pt x="37" y="649"/>
                          <a:pt x="24" y="660"/>
                        </a:cubicBezTo>
                        <a:cubicBezTo>
                          <a:pt x="23" y="660"/>
                          <a:pt x="22" y="661"/>
                          <a:pt x="21" y="661"/>
                        </a:cubicBezTo>
                        <a:lnTo>
                          <a:pt x="27" y="676"/>
                        </a:lnTo>
                        <a:cubicBezTo>
                          <a:pt x="33" y="688"/>
                          <a:pt x="39" y="703"/>
                          <a:pt x="44" y="713"/>
                        </a:cubicBezTo>
                        <a:cubicBezTo>
                          <a:pt x="48" y="721"/>
                          <a:pt x="51" y="731"/>
                          <a:pt x="54" y="740"/>
                        </a:cubicBezTo>
                        <a:cubicBezTo>
                          <a:pt x="56" y="748"/>
                          <a:pt x="60" y="759"/>
                          <a:pt x="62" y="762"/>
                        </a:cubicBezTo>
                        <a:lnTo>
                          <a:pt x="64" y="764"/>
                        </a:lnTo>
                        <a:cubicBezTo>
                          <a:pt x="74" y="776"/>
                          <a:pt x="86" y="790"/>
                          <a:pt x="88" y="805"/>
                        </a:cubicBezTo>
                        <a:cubicBezTo>
                          <a:pt x="89" y="815"/>
                          <a:pt x="92" y="823"/>
                          <a:pt x="95" y="829"/>
                        </a:cubicBezTo>
                        <a:cubicBezTo>
                          <a:pt x="95" y="831"/>
                          <a:pt x="97" y="833"/>
                          <a:pt x="98" y="836"/>
                        </a:cubicBezTo>
                        <a:cubicBezTo>
                          <a:pt x="107" y="858"/>
                          <a:pt x="113" y="870"/>
                          <a:pt x="100" y="879"/>
                        </a:cubicBezTo>
                        <a:cubicBezTo>
                          <a:pt x="97" y="880"/>
                          <a:pt x="94" y="881"/>
                          <a:pt x="91" y="881"/>
                        </a:cubicBezTo>
                        <a:cubicBezTo>
                          <a:pt x="91" y="881"/>
                          <a:pt x="91" y="882"/>
                          <a:pt x="91" y="882"/>
                        </a:cubicBezTo>
                        <a:cubicBezTo>
                          <a:pt x="94" y="884"/>
                          <a:pt x="96" y="886"/>
                          <a:pt x="98" y="889"/>
                        </a:cubicBezTo>
                        <a:cubicBezTo>
                          <a:pt x="100" y="892"/>
                          <a:pt x="103" y="894"/>
                          <a:pt x="106" y="897"/>
                        </a:cubicBezTo>
                        <a:cubicBezTo>
                          <a:pt x="110" y="901"/>
                          <a:pt x="114" y="906"/>
                          <a:pt x="117" y="913"/>
                        </a:cubicBezTo>
                        <a:cubicBezTo>
                          <a:pt x="118" y="913"/>
                          <a:pt x="118" y="913"/>
                          <a:pt x="118" y="913"/>
                        </a:cubicBezTo>
                        <a:cubicBezTo>
                          <a:pt x="122" y="915"/>
                          <a:pt x="129" y="920"/>
                          <a:pt x="133" y="928"/>
                        </a:cubicBezTo>
                        <a:cubicBezTo>
                          <a:pt x="134" y="926"/>
                          <a:pt x="135" y="923"/>
                          <a:pt x="136" y="922"/>
                        </a:cubicBezTo>
                        <a:cubicBezTo>
                          <a:pt x="136" y="921"/>
                          <a:pt x="136" y="919"/>
                          <a:pt x="136" y="918"/>
                        </a:cubicBezTo>
                        <a:cubicBezTo>
                          <a:pt x="135" y="896"/>
                          <a:pt x="143" y="884"/>
                          <a:pt x="161" y="882"/>
                        </a:cubicBezTo>
                        <a:cubicBezTo>
                          <a:pt x="173" y="880"/>
                          <a:pt x="191" y="878"/>
                          <a:pt x="199" y="898"/>
                        </a:cubicBezTo>
                        <a:cubicBezTo>
                          <a:pt x="200" y="901"/>
                          <a:pt x="205" y="905"/>
                          <a:pt x="207" y="906"/>
                        </a:cubicBezTo>
                        <a:cubicBezTo>
                          <a:pt x="218" y="902"/>
                          <a:pt x="236" y="897"/>
                          <a:pt x="247" y="909"/>
                        </a:cubicBezTo>
                        <a:cubicBezTo>
                          <a:pt x="252" y="913"/>
                          <a:pt x="256" y="917"/>
                          <a:pt x="263" y="918"/>
                        </a:cubicBezTo>
                        <a:cubicBezTo>
                          <a:pt x="270" y="919"/>
                          <a:pt x="273" y="918"/>
                          <a:pt x="275" y="916"/>
                        </a:cubicBezTo>
                        <a:cubicBezTo>
                          <a:pt x="285" y="909"/>
                          <a:pt x="295" y="913"/>
                          <a:pt x="300" y="920"/>
                        </a:cubicBezTo>
                        <a:cubicBezTo>
                          <a:pt x="307" y="930"/>
                          <a:pt x="303" y="943"/>
                          <a:pt x="294" y="952"/>
                        </a:cubicBezTo>
                        <a:cubicBezTo>
                          <a:pt x="294" y="952"/>
                          <a:pt x="294" y="953"/>
                          <a:pt x="294" y="953"/>
                        </a:cubicBezTo>
                        <a:cubicBezTo>
                          <a:pt x="293" y="957"/>
                          <a:pt x="291" y="967"/>
                          <a:pt x="280" y="970"/>
                        </a:cubicBezTo>
                        <a:cubicBezTo>
                          <a:pt x="273" y="973"/>
                          <a:pt x="266" y="971"/>
                          <a:pt x="259" y="965"/>
                        </a:cubicBezTo>
                        <a:cubicBezTo>
                          <a:pt x="240" y="949"/>
                          <a:pt x="234" y="947"/>
                          <a:pt x="231" y="947"/>
                        </a:cubicBezTo>
                        <a:cubicBezTo>
                          <a:pt x="229" y="946"/>
                          <a:pt x="225" y="947"/>
                          <a:pt x="221" y="947"/>
                        </a:cubicBezTo>
                        <a:cubicBezTo>
                          <a:pt x="213" y="948"/>
                          <a:pt x="203" y="948"/>
                          <a:pt x="193" y="944"/>
                        </a:cubicBezTo>
                        <a:cubicBezTo>
                          <a:pt x="185" y="939"/>
                          <a:pt x="181" y="939"/>
                          <a:pt x="181" y="939"/>
                        </a:cubicBezTo>
                        <a:cubicBezTo>
                          <a:pt x="181" y="940"/>
                          <a:pt x="181" y="940"/>
                          <a:pt x="181" y="941"/>
                        </a:cubicBezTo>
                        <a:cubicBezTo>
                          <a:pt x="182" y="945"/>
                          <a:pt x="182" y="949"/>
                          <a:pt x="182" y="954"/>
                        </a:cubicBezTo>
                        <a:cubicBezTo>
                          <a:pt x="182" y="958"/>
                          <a:pt x="183" y="965"/>
                          <a:pt x="183" y="967"/>
                        </a:cubicBezTo>
                        <a:cubicBezTo>
                          <a:pt x="184" y="968"/>
                          <a:pt x="185" y="970"/>
                          <a:pt x="187" y="972"/>
                        </a:cubicBezTo>
                        <a:cubicBezTo>
                          <a:pt x="197" y="988"/>
                          <a:pt x="205" y="1002"/>
                          <a:pt x="205" y="1014"/>
                        </a:cubicBezTo>
                        <a:cubicBezTo>
                          <a:pt x="205" y="1018"/>
                          <a:pt x="204" y="1022"/>
                          <a:pt x="204" y="1024"/>
                        </a:cubicBezTo>
                        <a:cubicBezTo>
                          <a:pt x="203" y="1029"/>
                          <a:pt x="203" y="1030"/>
                          <a:pt x="204" y="1034"/>
                        </a:cubicBezTo>
                        <a:lnTo>
                          <a:pt x="205" y="1036"/>
                        </a:lnTo>
                        <a:cubicBezTo>
                          <a:pt x="208" y="1047"/>
                          <a:pt x="211" y="1060"/>
                          <a:pt x="201" y="1068"/>
                        </a:cubicBezTo>
                        <a:cubicBezTo>
                          <a:pt x="197" y="1071"/>
                          <a:pt x="189" y="1076"/>
                          <a:pt x="177" y="1070"/>
                        </a:cubicBezTo>
                        <a:cubicBezTo>
                          <a:pt x="167" y="1065"/>
                          <a:pt x="153" y="1048"/>
                          <a:pt x="143" y="1036"/>
                        </a:cubicBezTo>
                        <a:cubicBezTo>
                          <a:pt x="145" y="1044"/>
                          <a:pt x="146" y="1053"/>
                          <a:pt x="143" y="1064"/>
                        </a:cubicBezTo>
                        <a:cubicBezTo>
                          <a:pt x="141" y="1078"/>
                          <a:pt x="138" y="1084"/>
                          <a:pt x="137" y="1087"/>
                        </a:cubicBezTo>
                        <a:cubicBezTo>
                          <a:pt x="136" y="1091"/>
                          <a:pt x="135" y="1102"/>
                          <a:pt x="139" y="1108"/>
                        </a:cubicBezTo>
                        <a:cubicBezTo>
                          <a:pt x="143" y="1116"/>
                          <a:pt x="149" y="1126"/>
                          <a:pt x="153" y="1133"/>
                        </a:cubicBezTo>
                        <a:cubicBezTo>
                          <a:pt x="156" y="1138"/>
                          <a:pt x="159" y="1143"/>
                          <a:pt x="161" y="1146"/>
                        </a:cubicBezTo>
                        <a:cubicBezTo>
                          <a:pt x="163" y="1150"/>
                          <a:pt x="168" y="1154"/>
                          <a:pt x="173" y="1154"/>
                        </a:cubicBezTo>
                        <a:cubicBezTo>
                          <a:pt x="174" y="1154"/>
                          <a:pt x="176" y="1154"/>
                          <a:pt x="178" y="1154"/>
                        </a:cubicBezTo>
                        <a:cubicBezTo>
                          <a:pt x="184" y="1153"/>
                          <a:pt x="201" y="1151"/>
                          <a:pt x="208" y="1170"/>
                        </a:cubicBezTo>
                        <a:cubicBezTo>
                          <a:pt x="209" y="1173"/>
                          <a:pt x="219" y="1200"/>
                          <a:pt x="215" y="1218"/>
                        </a:cubicBezTo>
                        <a:cubicBezTo>
                          <a:pt x="212" y="1229"/>
                          <a:pt x="209" y="1234"/>
                          <a:pt x="204" y="1239"/>
                        </a:cubicBezTo>
                        <a:cubicBezTo>
                          <a:pt x="203" y="1240"/>
                          <a:pt x="203" y="1242"/>
                          <a:pt x="202" y="1243"/>
                        </a:cubicBezTo>
                        <a:cubicBezTo>
                          <a:pt x="196" y="1251"/>
                          <a:pt x="188" y="1255"/>
                          <a:pt x="182" y="1258"/>
                        </a:cubicBezTo>
                        <a:cubicBezTo>
                          <a:pt x="179" y="1260"/>
                          <a:pt x="177" y="1261"/>
                          <a:pt x="176" y="1262"/>
                        </a:cubicBezTo>
                        <a:cubicBezTo>
                          <a:pt x="176" y="1262"/>
                          <a:pt x="176" y="1262"/>
                          <a:pt x="174" y="1263"/>
                        </a:cubicBezTo>
                        <a:lnTo>
                          <a:pt x="174" y="1263"/>
                        </a:lnTo>
                        <a:cubicBezTo>
                          <a:pt x="173" y="1263"/>
                          <a:pt x="172" y="1264"/>
                          <a:pt x="172" y="1264"/>
                        </a:cubicBezTo>
                        <a:cubicBezTo>
                          <a:pt x="172" y="1265"/>
                          <a:pt x="171" y="1267"/>
                          <a:pt x="171" y="1275"/>
                        </a:cubicBezTo>
                        <a:cubicBezTo>
                          <a:pt x="172" y="1284"/>
                          <a:pt x="171" y="1291"/>
                          <a:pt x="171" y="1296"/>
                        </a:cubicBezTo>
                        <a:cubicBezTo>
                          <a:pt x="170" y="1305"/>
                          <a:pt x="170" y="1307"/>
                          <a:pt x="172" y="1311"/>
                        </a:cubicBezTo>
                        <a:cubicBezTo>
                          <a:pt x="175" y="1314"/>
                          <a:pt x="178" y="1319"/>
                          <a:pt x="181" y="1324"/>
                        </a:cubicBezTo>
                        <a:cubicBezTo>
                          <a:pt x="195" y="1343"/>
                          <a:pt x="201" y="1353"/>
                          <a:pt x="202" y="1361"/>
                        </a:cubicBezTo>
                        <a:cubicBezTo>
                          <a:pt x="203" y="1367"/>
                          <a:pt x="205" y="1373"/>
                          <a:pt x="207" y="1374"/>
                        </a:cubicBezTo>
                        <a:cubicBezTo>
                          <a:pt x="207" y="1374"/>
                          <a:pt x="207" y="1374"/>
                          <a:pt x="206" y="1374"/>
                        </a:cubicBezTo>
                        <a:cubicBezTo>
                          <a:pt x="217" y="1382"/>
                          <a:pt x="223" y="1399"/>
                          <a:pt x="221" y="1413"/>
                        </a:cubicBezTo>
                        <a:cubicBezTo>
                          <a:pt x="220" y="1418"/>
                          <a:pt x="220" y="1422"/>
                          <a:pt x="225" y="1428"/>
                        </a:cubicBezTo>
                        <a:cubicBezTo>
                          <a:pt x="235" y="1441"/>
                          <a:pt x="239" y="1459"/>
                          <a:pt x="240" y="1471"/>
                        </a:cubicBezTo>
                        <a:cubicBezTo>
                          <a:pt x="241" y="1472"/>
                          <a:pt x="243" y="1473"/>
                          <a:pt x="245" y="1474"/>
                        </a:cubicBezTo>
                        <a:cubicBezTo>
                          <a:pt x="247" y="1476"/>
                          <a:pt x="250" y="1477"/>
                          <a:pt x="252" y="1479"/>
                        </a:cubicBezTo>
                        <a:cubicBezTo>
                          <a:pt x="261" y="1486"/>
                          <a:pt x="263" y="1497"/>
                          <a:pt x="265" y="1504"/>
                        </a:cubicBezTo>
                        <a:cubicBezTo>
                          <a:pt x="265" y="1506"/>
                          <a:pt x="266" y="1508"/>
                          <a:pt x="266" y="1509"/>
                        </a:cubicBezTo>
                        <a:cubicBezTo>
                          <a:pt x="267" y="1511"/>
                          <a:pt x="273" y="1518"/>
                          <a:pt x="276" y="1523"/>
                        </a:cubicBezTo>
                        <a:cubicBezTo>
                          <a:pt x="281" y="1529"/>
                          <a:pt x="285" y="1535"/>
                          <a:pt x="288" y="1541"/>
                        </a:cubicBezTo>
                        <a:cubicBezTo>
                          <a:pt x="294" y="1551"/>
                          <a:pt x="305" y="1574"/>
                          <a:pt x="288" y="1587"/>
                        </a:cubicBezTo>
                        <a:cubicBezTo>
                          <a:pt x="289" y="1588"/>
                          <a:pt x="289" y="1588"/>
                          <a:pt x="292" y="1590"/>
                        </a:cubicBezTo>
                        <a:cubicBezTo>
                          <a:pt x="295" y="1592"/>
                          <a:pt x="298" y="1594"/>
                          <a:pt x="301" y="1596"/>
                        </a:cubicBezTo>
                        <a:cubicBezTo>
                          <a:pt x="302" y="1597"/>
                          <a:pt x="303" y="1598"/>
                          <a:pt x="304" y="1598"/>
                        </a:cubicBezTo>
                        <a:cubicBezTo>
                          <a:pt x="310" y="1603"/>
                          <a:pt x="323" y="1613"/>
                          <a:pt x="317" y="1636"/>
                        </a:cubicBezTo>
                        <a:cubicBezTo>
                          <a:pt x="315" y="1646"/>
                          <a:pt x="311" y="1651"/>
                          <a:pt x="309" y="1655"/>
                        </a:cubicBezTo>
                        <a:cubicBezTo>
                          <a:pt x="309" y="1656"/>
                          <a:pt x="309" y="1658"/>
                          <a:pt x="309" y="1659"/>
                        </a:cubicBezTo>
                        <a:cubicBezTo>
                          <a:pt x="311" y="1670"/>
                          <a:pt x="314" y="1683"/>
                          <a:pt x="307" y="1693"/>
                        </a:cubicBezTo>
                        <a:cubicBezTo>
                          <a:pt x="305" y="1696"/>
                          <a:pt x="302" y="1699"/>
                          <a:pt x="300" y="1700"/>
                        </a:cubicBezTo>
                        <a:lnTo>
                          <a:pt x="300" y="1701"/>
                        </a:lnTo>
                        <a:cubicBezTo>
                          <a:pt x="300" y="1711"/>
                          <a:pt x="301" y="1722"/>
                          <a:pt x="292" y="1735"/>
                        </a:cubicBezTo>
                        <a:cubicBezTo>
                          <a:pt x="292" y="1736"/>
                          <a:pt x="291" y="1737"/>
                          <a:pt x="291" y="1738"/>
                        </a:cubicBezTo>
                        <a:cubicBezTo>
                          <a:pt x="293" y="1740"/>
                          <a:pt x="294" y="1742"/>
                          <a:pt x="296" y="1744"/>
                        </a:cubicBezTo>
                        <a:cubicBezTo>
                          <a:pt x="300" y="1749"/>
                          <a:pt x="303" y="1753"/>
                          <a:pt x="309" y="1757"/>
                        </a:cubicBezTo>
                        <a:cubicBezTo>
                          <a:pt x="312" y="1758"/>
                          <a:pt x="316" y="1758"/>
                          <a:pt x="322" y="1758"/>
                        </a:cubicBezTo>
                        <a:cubicBezTo>
                          <a:pt x="331" y="1759"/>
                          <a:pt x="343" y="1759"/>
                          <a:pt x="356" y="1766"/>
                        </a:cubicBezTo>
                        <a:cubicBezTo>
                          <a:pt x="362" y="1770"/>
                          <a:pt x="368" y="1772"/>
                          <a:pt x="374" y="1774"/>
                        </a:cubicBezTo>
                        <a:cubicBezTo>
                          <a:pt x="383" y="1777"/>
                          <a:pt x="392" y="1781"/>
                          <a:pt x="400" y="1788"/>
                        </a:cubicBezTo>
                        <a:cubicBezTo>
                          <a:pt x="411" y="1796"/>
                          <a:pt x="418" y="1801"/>
                          <a:pt x="426" y="1801"/>
                        </a:cubicBezTo>
                        <a:cubicBezTo>
                          <a:pt x="444" y="1801"/>
                          <a:pt x="455" y="1803"/>
                          <a:pt x="470" y="1819"/>
                        </a:cubicBezTo>
                        <a:cubicBezTo>
                          <a:pt x="481" y="1829"/>
                          <a:pt x="488" y="1837"/>
                          <a:pt x="494" y="1841"/>
                        </a:cubicBezTo>
                        <a:cubicBezTo>
                          <a:pt x="504" y="1849"/>
                          <a:pt x="510" y="1859"/>
                          <a:pt x="512" y="1871"/>
                        </a:cubicBezTo>
                        <a:cubicBezTo>
                          <a:pt x="512" y="1874"/>
                          <a:pt x="512" y="1876"/>
                          <a:pt x="512" y="1878"/>
                        </a:cubicBezTo>
                        <a:lnTo>
                          <a:pt x="512" y="1879"/>
                        </a:lnTo>
                        <a:cubicBezTo>
                          <a:pt x="512" y="1880"/>
                          <a:pt x="514" y="1883"/>
                          <a:pt x="524" y="1890"/>
                        </a:cubicBezTo>
                        <a:cubicBezTo>
                          <a:pt x="556" y="1914"/>
                          <a:pt x="573" y="1920"/>
                          <a:pt x="581" y="1921"/>
                        </a:cubicBezTo>
                        <a:cubicBezTo>
                          <a:pt x="586" y="1922"/>
                          <a:pt x="591" y="1922"/>
                          <a:pt x="596" y="1922"/>
                        </a:cubicBezTo>
                        <a:cubicBezTo>
                          <a:pt x="609" y="1922"/>
                          <a:pt x="623" y="1922"/>
                          <a:pt x="635" y="1933"/>
                        </a:cubicBezTo>
                        <a:cubicBezTo>
                          <a:pt x="648" y="1946"/>
                          <a:pt x="651" y="1957"/>
                          <a:pt x="647" y="1973"/>
                        </a:cubicBezTo>
                        <a:cubicBezTo>
                          <a:pt x="645" y="1984"/>
                          <a:pt x="644" y="1995"/>
                          <a:pt x="643" y="2002"/>
                        </a:cubicBezTo>
                        <a:cubicBezTo>
                          <a:pt x="660" y="2000"/>
                          <a:pt x="683" y="2005"/>
                          <a:pt x="693" y="2026"/>
                        </a:cubicBezTo>
                        <a:cubicBezTo>
                          <a:pt x="699" y="2037"/>
                          <a:pt x="717" y="2056"/>
                          <a:pt x="723" y="2061"/>
                        </a:cubicBezTo>
                        <a:cubicBezTo>
                          <a:pt x="726" y="2063"/>
                          <a:pt x="733" y="2069"/>
                          <a:pt x="772" y="2124"/>
                        </a:cubicBezTo>
                        <a:cubicBezTo>
                          <a:pt x="785" y="2142"/>
                          <a:pt x="803" y="2183"/>
                          <a:pt x="803" y="2211"/>
                        </a:cubicBezTo>
                        <a:cubicBezTo>
                          <a:pt x="803" y="2219"/>
                          <a:pt x="802" y="2260"/>
                          <a:pt x="798" y="2274"/>
                        </a:cubicBezTo>
                        <a:cubicBezTo>
                          <a:pt x="798" y="2274"/>
                          <a:pt x="798" y="2274"/>
                          <a:pt x="798" y="2275"/>
                        </a:cubicBezTo>
                        <a:cubicBezTo>
                          <a:pt x="799" y="2275"/>
                          <a:pt x="799" y="2275"/>
                          <a:pt x="800" y="2276"/>
                        </a:cubicBezTo>
                        <a:cubicBezTo>
                          <a:pt x="811" y="2287"/>
                          <a:pt x="810" y="2299"/>
                          <a:pt x="809" y="2307"/>
                        </a:cubicBezTo>
                        <a:cubicBezTo>
                          <a:pt x="809" y="2309"/>
                          <a:pt x="809" y="2311"/>
                          <a:pt x="809" y="2314"/>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53" name="Freeform 30182">
                    <a:extLst>
                      <a:ext uri="{FF2B5EF4-FFF2-40B4-BE49-F238E27FC236}">
                        <a16:creationId xmlns:a16="http://schemas.microsoft.com/office/drawing/2014/main" id="{FBCDDEAC-3DC4-3A81-964A-B79B5710769E}"/>
                      </a:ext>
                    </a:extLst>
                  </p:cNvPr>
                  <p:cNvSpPr>
                    <a:spLocks/>
                  </p:cNvSpPr>
                  <p:nvPr/>
                </p:nvSpPr>
                <p:spPr bwMode="auto">
                  <a:xfrm>
                    <a:off x="1196863" y="3072263"/>
                    <a:ext cx="824326" cy="930352"/>
                  </a:xfrm>
                  <a:custGeom>
                    <a:avLst/>
                    <a:gdLst>
                      <a:gd name="T0" fmla="*/ 986 w 1147"/>
                      <a:gd name="T1" fmla="*/ 1339 h 1339"/>
                      <a:gd name="T2" fmla="*/ 1147 w 1147"/>
                      <a:gd name="T3" fmla="*/ 136 h 1339"/>
                      <a:gd name="T4" fmla="*/ 306 w 1147"/>
                      <a:gd name="T5" fmla="*/ 0 h 1339"/>
                      <a:gd name="T6" fmla="*/ 274 w 1147"/>
                      <a:gd name="T7" fmla="*/ 158 h 1339"/>
                      <a:gd name="T8" fmla="*/ 269 w 1147"/>
                      <a:gd name="T9" fmla="*/ 177 h 1339"/>
                      <a:gd name="T10" fmla="*/ 255 w 1147"/>
                      <a:gd name="T11" fmla="*/ 205 h 1339"/>
                      <a:gd name="T12" fmla="*/ 231 w 1147"/>
                      <a:gd name="T13" fmla="*/ 207 h 1339"/>
                      <a:gd name="T14" fmla="*/ 206 w 1147"/>
                      <a:gd name="T15" fmla="*/ 190 h 1339"/>
                      <a:gd name="T16" fmla="*/ 196 w 1147"/>
                      <a:gd name="T17" fmla="*/ 181 h 1339"/>
                      <a:gd name="T18" fmla="*/ 184 w 1147"/>
                      <a:gd name="T19" fmla="*/ 170 h 1339"/>
                      <a:gd name="T20" fmla="*/ 180 w 1147"/>
                      <a:gd name="T21" fmla="*/ 167 h 1339"/>
                      <a:gd name="T22" fmla="*/ 176 w 1147"/>
                      <a:gd name="T23" fmla="*/ 168 h 1339"/>
                      <a:gd name="T24" fmla="*/ 157 w 1147"/>
                      <a:gd name="T25" fmla="*/ 191 h 1339"/>
                      <a:gd name="T26" fmla="*/ 158 w 1147"/>
                      <a:gd name="T27" fmla="*/ 204 h 1339"/>
                      <a:gd name="T28" fmla="*/ 157 w 1147"/>
                      <a:gd name="T29" fmla="*/ 256 h 1339"/>
                      <a:gd name="T30" fmla="*/ 153 w 1147"/>
                      <a:gd name="T31" fmla="*/ 272 h 1339"/>
                      <a:gd name="T32" fmla="*/ 148 w 1147"/>
                      <a:gd name="T33" fmla="*/ 319 h 1339"/>
                      <a:gd name="T34" fmla="*/ 135 w 1147"/>
                      <a:gd name="T35" fmla="*/ 389 h 1339"/>
                      <a:gd name="T36" fmla="*/ 131 w 1147"/>
                      <a:gd name="T37" fmla="*/ 401 h 1339"/>
                      <a:gd name="T38" fmla="*/ 131 w 1147"/>
                      <a:gd name="T39" fmla="*/ 401 h 1339"/>
                      <a:gd name="T40" fmla="*/ 129 w 1147"/>
                      <a:gd name="T41" fmla="*/ 427 h 1339"/>
                      <a:gd name="T42" fmla="*/ 141 w 1147"/>
                      <a:gd name="T43" fmla="*/ 481 h 1339"/>
                      <a:gd name="T44" fmla="*/ 159 w 1147"/>
                      <a:gd name="T45" fmla="*/ 510 h 1339"/>
                      <a:gd name="T46" fmla="*/ 179 w 1147"/>
                      <a:gd name="T47" fmla="*/ 543 h 1339"/>
                      <a:gd name="T48" fmla="*/ 184 w 1147"/>
                      <a:gd name="T49" fmla="*/ 552 h 1339"/>
                      <a:gd name="T50" fmla="*/ 191 w 1147"/>
                      <a:gd name="T51" fmla="*/ 583 h 1339"/>
                      <a:gd name="T52" fmla="*/ 165 w 1147"/>
                      <a:gd name="T53" fmla="*/ 604 h 1339"/>
                      <a:gd name="T54" fmla="*/ 112 w 1147"/>
                      <a:gd name="T55" fmla="*/ 644 h 1339"/>
                      <a:gd name="T56" fmla="*/ 81 w 1147"/>
                      <a:gd name="T57" fmla="*/ 715 h 1339"/>
                      <a:gd name="T58" fmla="*/ 55 w 1147"/>
                      <a:gd name="T59" fmla="*/ 768 h 1339"/>
                      <a:gd name="T60" fmla="*/ 53 w 1147"/>
                      <a:gd name="T61" fmla="*/ 770 h 1339"/>
                      <a:gd name="T62" fmla="*/ 42 w 1147"/>
                      <a:gd name="T63" fmla="*/ 803 h 1339"/>
                      <a:gd name="T64" fmla="*/ 53 w 1147"/>
                      <a:gd name="T65" fmla="*/ 817 h 1339"/>
                      <a:gd name="T66" fmla="*/ 72 w 1147"/>
                      <a:gd name="T67" fmla="*/ 853 h 1339"/>
                      <a:gd name="T68" fmla="*/ 75 w 1147"/>
                      <a:gd name="T69" fmla="*/ 865 h 1339"/>
                      <a:gd name="T70" fmla="*/ 76 w 1147"/>
                      <a:gd name="T71" fmla="*/ 893 h 1339"/>
                      <a:gd name="T72" fmla="*/ 54 w 1147"/>
                      <a:gd name="T73" fmla="*/ 907 h 1339"/>
                      <a:gd name="T74" fmla="*/ 22 w 1147"/>
                      <a:gd name="T75" fmla="*/ 909 h 1339"/>
                      <a:gd name="T76" fmla="*/ 13 w 1147"/>
                      <a:gd name="T77" fmla="*/ 909 h 1339"/>
                      <a:gd name="T78" fmla="*/ 0 w 1147"/>
                      <a:gd name="T79" fmla="*/ 930 h 1339"/>
                      <a:gd name="T80" fmla="*/ 629 w 1147"/>
                      <a:gd name="T81" fmla="*/ 1292 h 1339"/>
                      <a:gd name="T82" fmla="*/ 986 w 1147"/>
                      <a:gd name="T83" fmla="*/ 1339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7" h="1339">
                        <a:moveTo>
                          <a:pt x="986" y="1339"/>
                        </a:moveTo>
                        <a:cubicBezTo>
                          <a:pt x="1021" y="1107"/>
                          <a:pt x="1092" y="563"/>
                          <a:pt x="1147" y="136"/>
                        </a:cubicBezTo>
                        <a:cubicBezTo>
                          <a:pt x="704" y="80"/>
                          <a:pt x="408" y="22"/>
                          <a:pt x="306" y="0"/>
                        </a:cubicBezTo>
                        <a:cubicBezTo>
                          <a:pt x="278" y="147"/>
                          <a:pt x="275" y="156"/>
                          <a:pt x="274" y="158"/>
                        </a:cubicBezTo>
                        <a:cubicBezTo>
                          <a:pt x="272" y="166"/>
                          <a:pt x="271" y="172"/>
                          <a:pt x="269" y="177"/>
                        </a:cubicBezTo>
                        <a:cubicBezTo>
                          <a:pt x="267" y="188"/>
                          <a:pt x="265" y="199"/>
                          <a:pt x="255" y="205"/>
                        </a:cubicBezTo>
                        <a:cubicBezTo>
                          <a:pt x="245" y="211"/>
                          <a:pt x="234" y="208"/>
                          <a:pt x="231" y="207"/>
                        </a:cubicBezTo>
                        <a:cubicBezTo>
                          <a:pt x="216" y="204"/>
                          <a:pt x="211" y="198"/>
                          <a:pt x="206" y="190"/>
                        </a:cubicBezTo>
                        <a:cubicBezTo>
                          <a:pt x="204" y="188"/>
                          <a:pt x="202" y="185"/>
                          <a:pt x="196" y="181"/>
                        </a:cubicBezTo>
                        <a:cubicBezTo>
                          <a:pt x="191" y="176"/>
                          <a:pt x="187" y="173"/>
                          <a:pt x="184" y="170"/>
                        </a:cubicBezTo>
                        <a:cubicBezTo>
                          <a:pt x="182" y="168"/>
                          <a:pt x="181" y="167"/>
                          <a:pt x="180" y="167"/>
                        </a:cubicBezTo>
                        <a:cubicBezTo>
                          <a:pt x="179" y="167"/>
                          <a:pt x="179" y="167"/>
                          <a:pt x="176" y="168"/>
                        </a:cubicBezTo>
                        <a:cubicBezTo>
                          <a:pt x="164" y="174"/>
                          <a:pt x="157" y="183"/>
                          <a:pt x="157" y="191"/>
                        </a:cubicBezTo>
                        <a:cubicBezTo>
                          <a:pt x="157" y="194"/>
                          <a:pt x="157" y="199"/>
                          <a:pt x="158" y="204"/>
                        </a:cubicBezTo>
                        <a:cubicBezTo>
                          <a:pt x="159" y="218"/>
                          <a:pt x="161" y="237"/>
                          <a:pt x="157" y="256"/>
                        </a:cubicBezTo>
                        <a:cubicBezTo>
                          <a:pt x="156" y="262"/>
                          <a:pt x="154" y="267"/>
                          <a:pt x="153" y="272"/>
                        </a:cubicBezTo>
                        <a:cubicBezTo>
                          <a:pt x="150" y="286"/>
                          <a:pt x="148" y="296"/>
                          <a:pt x="148" y="319"/>
                        </a:cubicBezTo>
                        <a:cubicBezTo>
                          <a:pt x="148" y="353"/>
                          <a:pt x="148" y="371"/>
                          <a:pt x="135" y="389"/>
                        </a:cubicBezTo>
                        <a:cubicBezTo>
                          <a:pt x="133" y="392"/>
                          <a:pt x="132" y="396"/>
                          <a:pt x="131" y="401"/>
                        </a:cubicBezTo>
                        <a:lnTo>
                          <a:pt x="131" y="401"/>
                        </a:lnTo>
                        <a:cubicBezTo>
                          <a:pt x="129" y="408"/>
                          <a:pt x="129" y="416"/>
                          <a:pt x="129" y="427"/>
                        </a:cubicBezTo>
                        <a:cubicBezTo>
                          <a:pt x="129" y="445"/>
                          <a:pt x="133" y="466"/>
                          <a:pt x="141" y="481"/>
                        </a:cubicBezTo>
                        <a:cubicBezTo>
                          <a:pt x="145" y="490"/>
                          <a:pt x="152" y="500"/>
                          <a:pt x="159" y="510"/>
                        </a:cubicBezTo>
                        <a:cubicBezTo>
                          <a:pt x="166" y="521"/>
                          <a:pt x="174" y="532"/>
                          <a:pt x="179" y="543"/>
                        </a:cubicBezTo>
                        <a:cubicBezTo>
                          <a:pt x="181" y="546"/>
                          <a:pt x="182" y="549"/>
                          <a:pt x="184" y="552"/>
                        </a:cubicBezTo>
                        <a:cubicBezTo>
                          <a:pt x="189" y="560"/>
                          <a:pt x="196" y="571"/>
                          <a:pt x="191" y="583"/>
                        </a:cubicBezTo>
                        <a:cubicBezTo>
                          <a:pt x="187" y="595"/>
                          <a:pt x="175" y="601"/>
                          <a:pt x="165" y="604"/>
                        </a:cubicBezTo>
                        <a:cubicBezTo>
                          <a:pt x="138" y="613"/>
                          <a:pt x="119" y="630"/>
                          <a:pt x="112" y="644"/>
                        </a:cubicBezTo>
                        <a:cubicBezTo>
                          <a:pt x="103" y="662"/>
                          <a:pt x="85" y="698"/>
                          <a:pt x="81" y="715"/>
                        </a:cubicBezTo>
                        <a:cubicBezTo>
                          <a:pt x="75" y="737"/>
                          <a:pt x="64" y="753"/>
                          <a:pt x="55" y="768"/>
                        </a:cubicBezTo>
                        <a:lnTo>
                          <a:pt x="53" y="770"/>
                        </a:lnTo>
                        <a:cubicBezTo>
                          <a:pt x="44" y="784"/>
                          <a:pt x="38" y="794"/>
                          <a:pt x="42" y="803"/>
                        </a:cubicBezTo>
                        <a:cubicBezTo>
                          <a:pt x="44" y="808"/>
                          <a:pt x="49" y="812"/>
                          <a:pt x="53" y="817"/>
                        </a:cubicBezTo>
                        <a:cubicBezTo>
                          <a:pt x="61" y="824"/>
                          <a:pt x="72" y="835"/>
                          <a:pt x="72" y="853"/>
                        </a:cubicBezTo>
                        <a:cubicBezTo>
                          <a:pt x="72" y="856"/>
                          <a:pt x="74" y="861"/>
                          <a:pt x="75" y="865"/>
                        </a:cubicBezTo>
                        <a:cubicBezTo>
                          <a:pt x="78" y="872"/>
                          <a:pt x="82" y="883"/>
                          <a:pt x="76" y="893"/>
                        </a:cubicBezTo>
                        <a:cubicBezTo>
                          <a:pt x="70" y="904"/>
                          <a:pt x="58" y="906"/>
                          <a:pt x="54" y="907"/>
                        </a:cubicBezTo>
                        <a:cubicBezTo>
                          <a:pt x="42" y="910"/>
                          <a:pt x="31" y="909"/>
                          <a:pt x="22" y="909"/>
                        </a:cubicBezTo>
                        <a:cubicBezTo>
                          <a:pt x="19" y="909"/>
                          <a:pt x="15" y="909"/>
                          <a:pt x="13" y="909"/>
                        </a:cubicBezTo>
                        <a:lnTo>
                          <a:pt x="0" y="930"/>
                        </a:lnTo>
                        <a:lnTo>
                          <a:pt x="629" y="1292"/>
                        </a:lnTo>
                        <a:lnTo>
                          <a:pt x="986" y="1339"/>
                        </a:ln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54" name="Freeform 30183">
                    <a:extLst>
                      <a:ext uri="{FF2B5EF4-FFF2-40B4-BE49-F238E27FC236}">
                        <a16:creationId xmlns:a16="http://schemas.microsoft.com/office/drawing/2014/main" id="{36B902FB-045E-D5E4-5E73-A03EFFC5E1FB}"/>
                      </a:ext>
                    </a:extLst>
                  </p:cNvPr>
                  <p:cNvSpPr>
                    <a:spLocks/>
                  </p:cNvSpPr>
                  <p:nvPr/>
                </p:nvSpPr>
                <p:spPr bwMode="auto">
                  <a:xfrm>
                    <a:off x="389232" y="1434522"/>
                    <a:ext cx="980843" cy="780360"/>
                  </a:xfrm>
                  <a:custGeom>
                    <a:avLst/>
                    <a:gdLst>
                      <a:gd name="T0" fmla="*/ 1194 w 1364"/>
                      <a:gd name="T1" fmla="*/ 774 h 1122"/>
                      <a:gd name="T2" fmla="*/ 1230 w 1364"/>
                      <a:gd name="T3" fmla="*/ 685 h 1122"/>
                      <a:gd name="T4" fmla="*/ 1223 w 1364"/>
                      <a:gd name="T5" fmla="*/ 671 h 1122"/>
                      <a:gd name="T6" fmla="*/ 1200 w 1364"/>
                      <a:gd name="T7" fmla="*/ 613 h 1122"/>
                      <a:gd name="T8" fmla="*/ 1283 w 1364"/>
                      <a:gd name="T9" fmla="*/ 499 h 1122"/>
                      <a:gd name="T10" fmla="*/ 1307 w 1364"/>
                      <a:gd name="T11" fmla="*/ 463 h 1122"/>
                      <a:gd name="T12" fmla="*/ 1333 w 1364"/>
                      <a:gd name="T13" fmla="*/ 427 h 1122"/>
                      <a:gd name="T14" fmla="*/ 1362 w 1364"/>
                      <a:gd name="T15" fmla="*/ 371 h 1122"/>
                      <a:gd name="T16" fmla="*/ 1354 w 1364"/>
                      <a:gd name="T17" fmla="*/ 346 h 1122"/>
                      <a:gd name="T18" fmla="*/ 1341 w 1364"/>
                      <a:gd name="T19" fmla="*/ 332 h 1122"/>
                      <a:gd name="T20" fmla="*/ 1339 w 1364"/>
                      <a:gd name="T21" fmla="*/ 330 h 1122"/>
                      <a:gd name="T22" fmla="*/ 1328 w 1364"/>
                      <a:gd name="T23" fmla="*/ 300 h 1122"/>
                      <a:gd name="T24" fmla="*/ 1172 w 1364"/>
                      <a:gd name="T25" fmla="*/ 267 h 1122"/>
                      <a:gd name="T26" fmla="*/ 1079 w 1364"/>
                      <a:gd name="T27" fmla="*/ 248 h 1122"/>
                      <a:gd name="T28" fmla="*/ 1024 w 1364"/>
                      <a:gd name="T29" fmla="*/ 236 h 1122"/>
                      <a:gd name="T30" fmla="*/ 980 w 1364"/>
                      <a:gd name="T31" fmla="*/ 232 h 1122"/>
                      <a:gd name="T32" fmla="*/ 946 w 1364"/>
                      <a:gd name="T33" fmla="*/ 227 h 1122"/>
                      <a:gd name="T34" fmla="*/ 897 w 1364"/>
                      <a:gd name="T35" fmla="*/ 228 h 1122"/>
                      <a:gd name="T36" fmla="*/ 877 w 1364"/>
                      <a:gd name="T37" fmla="*/ 227 h 1122"/>
                      <a:gd name="T38" fmla="*/ 837 w 1364"/>
                      <a:gd name="T39" fmla="*/ 235 h 1122"/>
                      <a:gd name="T40" fmla="*/ 765 w 1364"/>
                      <a:gd name="T41" fmla="*/ 228 h 1122"/>
                      <a:gd name="T42" fmla="*/ 742 w 1364"/>
                      <a:gd name="T43" fmla="*/ 225 h 1122"/>
                      <a:gd name="T44" fmla="*/ 696 w 1364"/>
                      <a:gd name="T45" fmla="*/ 230 h 1122"/>
                      <a:gd name="T46" fmla="*/ 650 w 1364"/>
                      <a:gd name="T47" fmla="*/ 203 h 1122"/>
                      <a:gd name="T48" fmla="*/ 635 w 1364"/>
                      <a:gd name="T49" fmla="*/ 199 h 1122"/>
                      <a:gd name="T50" fmla="*/ 585 w 1364"/>
                      <a:gd name="T51" fmla="*/ 185 h 1122"/>
                      <a:gd name="T52" fmla="*/ 557 w 1364"/>
                      <a:gd name="T53" fmla="*/ 191 h 1122"/>
                      <a:gd name="T54" fmla="*/ 483 w 1364"/>
                      <a:gd name="T55" fmla="*/ 191 h 1122"/>
                      <a:gd name="T56" fmla="*/ 431 w 1364"/>
                      <a:gd name="T57" fmla="*/ 134 h 1122"/>
                      <a:gd name="T58" fmla="*/ 397 w 1364"/>
                      <a:gd name="T59" fmla="*/ 28 h 1122"/>
                      <a:gd name="T60" fmla="*/ 367 w 1364"/>
                      <a:gd name="T61" fmla="*/ 18 h 1122"/>
                      <a:gd name="T62" fmla="*/ 339 w 1364"/>
                      <a:gd name="T63" fmla="*/ 7 h 1122"/>
                      <a:gd name="T64" fmla="*/ 310 w 1364"/>
                      <a:gd name="T65" fmla="*/ 0 h 1122"/>
                      <a:gd name="T66" fmla="*/ 300 w 1364"/>
                      <a:gd name="T67" fmla="*/ 29 h 1122"/>
                      <a:gd name="T68" fmla="*/ 288 w 1364"/>
                      <a:gd name="T69" fmla="*/ 42 h 1122"/>
                      <a:gd name="T70" fmla="*/ 287 w 1364"/>
                      <a:gd name="T71" fmla="*/ 56 h 1122"/>
                      <a:gd name="T72" fmla="*/ 288 w 1364"/>
                      <a:gd name="T73" fmla="*/ 98 h 1122"/>
                      <a:gd name="T74" fmla="*/ 277 w 1364"/>
                      <a:gd name="T75" fmla="*/ 108 h 1122"/>
                      <a:gd name="T76" fmla="*/ 268 w 1364"/>
                      <a:gd name="T77" fmla="*/ 141 h 1122"/>
                      <a:gd name="T78" fmla="*/ 252 w 1364"/>
                      <a:gd name="T79" fmla="*/ 187 h 1122"/>
                      <a:gd name="T80" fmla="*/ 224 w 1364"/>
                      <a:gd name="T81" fmla="*/ 247 h 1122"/>
                      <a:gd name="T82" fmla="*/ 206 w 1364"/>
                      <a:gd name="T83" fmla="*/ 284 h 1122"/>
                      <a:gd name="T84" fmla="*/ 195 w 1364"/>
                      <a:gd name="T85" fmla="*/ 316 h 1122"/>
                      <a:gd name="T86" fmla="*/ 184 w 1364"/>
                      <a:gd name="T87" fmla="*/ 365 h 1122"/>
                      <a:gd name="T88" fmla="*/ 156 w 1364"/>
                      <a:gd name="T89" fmla="*/ 424 h 1122"/>
                      <a:gd name="T90" fmla="*/ 134 w 1364"/>
                      <a:gd name="T91" fmla="*/ 481 h 1122"/>
                      <a:gd name="T92" fmla="*/ 139 w 1364"/>
                      <a:gd name="T93" fmla="*/ 490 h 1122"/>
                      <a:gd name="T94" fmla="*/ 118 w 1364"/>
                      <a:gd name="T95" fmla="*/ 517 h 1122"/>
                      <a:gd name="T96" fmla="*/ 102 w 1364"/>
                      <a:gd name="T97" fmla="*/ 541 h 1122"/>
                      <a:gd name="T98" fmla="*/ 99 w 1364"/>
                      <a:gd name="T99" fmla="*/ 545 h 1122"/>
                      <a:gd name="T100" fmla="*/ 93 w 1364"/>
                      <a:gd name="T101" fmla="*/ 575 h 1122"/>
                      <a:gd name="T102" fmla="*/ 65 w 1364"/>
                      <a:gd name="T103" fmla="*/ 592 h 1122"/>
                      <a:gd name="T104" fmla="*/ 46 w 1364"/>
                      <a:gd name="T105" fmla="*/ 632 h 1122"/>
                      <a:gd name="T106" fmla="*/ 21 w 1364"/>
                      <a:gd name="T107" fmla="*/ 660 h 1122"/>
                      <a:gd name="T108" fmla="*/ 23 w 1364"/>
                      <a:gd name="T109" fmla="*/ 717 h 1122"/>
                      <a:gd name="T110" fmla="*/ 15 w 1364"/>
                      <a:gd name="T111" fmla="*/ 746 h 1122"/>
                      <a:gd name="T112" fmla="*/ 5 w 1364"/>
                      <a:gd name="T113" fmla="*/ 771 h 1122"/>
                      <a:gd name="T114" fmla="*/ 1 w 1364"/>
                      <a:gd name="T115" fmla="*/ 803 h 1122"/>
                      <a:gd name="T116" fmla="*/ 6 w 1364"/>
                      <a:gd name="T117" fmla="*/ 835 h 1122"/>
                      <a:gd name="T118" fmla="*/ 1124 w 1364"/>
                      <a:gd name="T119" fmla="*/ 1122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4" h="1122">
                        <a:moveTo>
                          <a:pt x="1124" y="1122"/>
                        </a:moveTo>
                        <a:cubicBezTo>
                          <a:pt x="1165" y="926"/>
                          <a:pt x="1193" y="786"/>
                          <a:pt x="1194" y="774"/>
                        </a:cubicBezTo>
                        <a:cubicBezTo>
                          <a:pt x="1194" y="757"/>
                          <a:pt x="1205" y="735"/>
                          <a:pt x="1217" y="712"/>
                        </a:cubicBezTo>
                        <a:cubicBezTo>
                          <a:pt x="1222" y="703"/>
                          <a:pt x="1226" y="693"/>
                          <a:pt x="1230" y="685"/>
                        </a:cubicBezTo>
                        <a:cubicBezTo>
                          <a:pt x="1231" y="682"/>
                          <a:pt x="1233" y="680"/>
                          <a:pt x="1234" y="678"/>
                        </a:cubicBezTo>
                        <a:cubicBezTo>
                          <a:pt x="1231" y="676"/>
                          <a:pt x="1227" y="674"/>
                          <a:pt x="1223" y="671"/>
                        </a:cubicBezTo>
                        <a:cubicBezTo>
                          <a:pt x="1199" y="654"/>
                          <a:pt x="1193" y="643"/>
                          <a:pt x="1199" y="623"/>
                        </a:cubicBezTo>
                        <a:cubicBezTo>
                          <a:pt x="1200" y="620"/>
                          <a:pt x="1200" y="617"/>
                          <a:pt x="1200" y="613"/>
                        </a:cubicBezTo>
                        <a:cubicBezTo>
                          <a:pt x="1200" y="580"/>
                          <a:pt x="1256" y="532"/>
                          <a:pt x="1270" y="526"/>
                        </a:cubicBezTo>
                        <a:cubicBezTo>
                          <a:pt x="1274" y="523"/>
                          <a:pt x="1280" y="507"/>
                          <a:pt x="1283" y="499"/>
                        </a:cubicBezTo>
                        <a:cubicBezTo>
                          <a:pt x="1284" y="496"/>
                          <a:pt x="1286" y="493"/>
                          <a:pt x="1287" y="490"/>
                        </a:cubicBezTo>
                        <a:cubicBezTo>
                          <a:pt x="1291" y="478"/>
                          <a:pt x="1300" y="471"/>
                          <a:pt x="1307" y="463"/>
                        </a:cubicBezTo>
                        <a:cubicBezTo>
                          <a:pt x="1313" y="458"/>
                          <a:pt x="1318" y="453"/>
                          <a:pt x="1323" y="446"/>
                        </a:cubicBezTo>
                        <a:cubicBezTo>
                          <a:pt x="1327" y="439"/>
                          <a:pt x="1330" y="433"/>
                          <a:pt x="1333" y="427"/>
                        </a:cubicBezTo>
                        <a:cubicBezTo>
                          <a:pt x="1337" y="417"/>
                          <a:pt x="1341" y="406"/>
                          <a:pt x="1352" y="398"/>
                        </a:cubicBezTo>
                        <a:cubicBezTo>
                          <a:pt x="1356" y="395"/>
                          <a:pt x="1360" y="383"/>
                          <a:pt x="1362" y="371"/>
                        </a:cubicBezTo>
                        <a:cubicBezTo>
                          <a:pt x="1363" y="364"/>
                          <a:pt x="1364" y="358"/>
                          <a:pt x="1364" y="356"/>
                        </a:cubicBezTo>
                        <a:cubicBezTo>
                          <a:pt x="1361" y="353"/>
                          <a:pt x="1357" y="349"/>
                          <a:pt x="1354" y="346"/>
                        </a:cubicBezTo>
                        <a:cubicBezTo>
                          <a:pt x="1350" y="342"/>
                          <a:pt x="1347" y="339"/>
                          <a:pt x="1343" y="334"/>
                        </a:cubicBezTo>
                        <a:cubicBezTo>
                          <a:pt x="1342" y="333"/>
                          <a:pt x="1341" y="332"/>
                          <a:pt x="1341" y="332"/>
                        </a:cubicBezTo>
                        <a:lnTo>
                          <a:pt x="1340" y="331"/>
                        </a:lnTo>
                        <a:lnTo>
                          <a:pt x="1339" y="330"/>
                        </a:lnTo>
                        <a:cubicBezTo>
                          <a:pt x="1337" y="327"/>
                          <a:pt x="1335" y="323"/>
                          <a:pt x="1334" y="320"/>
                        </a:cubicBezTo>
                        <a:cubicBezTo>
                          <a:pt x="1331" y="312"/>
                          <a:pt x="1329" y="306"/>
                          <a:pt x="1328" y="300"/>
                        </a:cubicBezTo>
                        <a:cubicBezTo>
                          <a:pt x="1310" y="296"/>
                          <a:pt x="1290" y="292"/>
                          <a:pt x="1267" y="288"/>
                        </a:cubicBezTo>
                        <a:cubicBezTo>
                          <a:pt x="1232" y="280"/>
                          <a:pt x="1195" y="273"/>
                          <a:pt x="1172" y="267"/>
                        </a:cubicBezTo>
                        <a:cubicBezTo>
                          <a:pt x="1136" y="257"/>
                          <a:pt x="1122" y="255"/>
                          <a:pt x="1100" y="252"/>
                        </a:cubicBezTo>
                        <a:lnTo>
                          <a:pt x="1079" y="248"/>
                        </a:lnTo>
                        <a:cubicBezTo>
                          <a:pt x="1060" y="245"/>
                          <a:pt x="1050" y="241"/>
                          <a:pt x="1043" y="238"/>
                        </a:cubicBezTo>
                        <a:cubicBezTo>
                          <a:pt x="1036" y="235"/>
                          <a:pt x="1033" y="235"/>
                          <a:pt x="1024" y="236"/>
                        </a:cubicBezTo>
                        <a:lnTo>
                          <a:pt x="1020" y="236"/>
                        </a:lnTo>
                        <a:cubicBezTo>
                          <a:pt x="1000" y="239"/>
                          <a:pt x="998" y="239"/>
                          <a:pt x="980" y="232"/>
                        </a:cubicBezTo>
                        <a:cubicBezTo>
                          <a:pt x="980" y="232"/>
                          <a:pt x="969" y="229"/>
                          <a:pt x="969" y="229"/>
                        </a:cubicBezTo>
                        <a:cubicBezTo>
                          <a:pt x="953" y="223"/>
                          <a:pt x="952" y="224"/>
                          <a:pt x="946" y="227"/>
                        </a:cubicBezTo>
                        <a:cubicBezTo>
                          <a:pt x="944" y="228"/>
                          <a:pt x="941" y="230"/>
                          <a:pt x="937" y="232"/>
                        </a:cubicBezTo>
                        <a:cubicBezTo>
                          <a:pt x="918" y="239"/>
                          <a:pt x="908" y="234"/>
                          <a:pt x="897" y="228"/>
                        </a:cubicBezTo>
                        <a:cubicBezTo>
                          <a:pt x="895" y="227"/>
                          <a:pt x="894" y="226"/>
                          <a:pt x="891" y="225"/>
                        </a:cubicBezTo>
                        <a:cubicBezTo>
                          <a:pt x="889" y="224"/>
                          <a:pt x="884" y="225"/>
                          <a:pt x="877" y="227"/>
                        </a:cubicBezTo>
                        <a:cubicBezTo>
                          <a:pt x="871" y="229"/>
                          <a:pt x="863" y="231"/>
                          <a:pt x="854" y="233"/>
                        </a:cubicBezTo>
                        <a:cubicBezTo>
                          <a:pt x="847" y="234"/>
                          <a:pt x="842" y="234"/>
                          <a:pt x="837" y="235"/>
                        </a:cubicBezTo>
                        <a:cubicBezTo>
                          <a:pt x="826" y="237"/>
                          <a:pt x="817" y="239"/>
                          <a:pt x="801" y="239"/>
                        </a:cubicBezTo>
                        <a:cubicBezTo>
                          <a:pt x="781" y="239"/>
                          <a:pt x="775" y="236"/>
                          <a:pt x="765" y="228"/>
                        </a:cubicBezTo>
                        <a:cubicBezTo>
                          <a:pt x="764" y="226"/>
                          <a:pt x="762" y="225"/>
                          <a:pt x="759" y="223"/>
                        </a:cubicBezTo>
                        <a:cubicBezTo>
                          <a:pt x="757" y="221"/>
                          <a:pt x="750" y="223"/>
                          <a:pt x="742" y="225"/>
                        </a:cubicBezTo>
                        <a:cubicBezTo>
                          <a:pt x="737" y="227"/>
                          <a:pt x="731" y="228"/>
                          <a:pt x="725" y="229"/>
                        </a:cubicBezTo>
                        <a:cubicBezTo>
                          <a:pt x="711" y="232"/>
                          <a:pt x="704" y="231"/>
                          <a:pt x="696" y="230"/>
                        </a:cubicBezTo>
                        <a:cubicBezTo>
                          <a:pt x="692" y="230"/>
                          <a:pt x="688" y="230"/>
                          <a:pt x="681" y="230"/>
                        </a:cubicBezTo>
                        <a:cubicBezTo>
                          <a:pt x="661" y="230"/>
                          <a:pt x="651" y="222"/>
                          <a:pt x="650" y="203"/>
                        </a:cubicBezTo>
                        <a:cubicBezTo>
                          <a:pt x="650" y="203"/>
                          <a:pt x="650" y="202"/>
                          <a:pt x="650" y="201"/>
                        </a:cubicBezTo>
                        <a:cubicBezTo>
                          <a:pt x="646" y="200"/>
                          <a:pt x="640" y="200"/>
                          <a:pt x="635" y="199"/>
                        </a:cubicBezTo>
                        <a:cubicBezTo>
                          <a:pt x="627" y="198"/>
                          <a:pt x="617" y="197"/>
                          <a:pt x="608" y="194"/>
                        </a:cubicBezTo>
                        <a:cubicBezTo>
                          <a:pt x="596" y="191"/>
                          <a:pt x="590" y="188"/>
                          <a:pt x="585" y="185"/>
                        </a:cubicBezTo>
                        <a:cubicBezTo>
                          <a:pt x="585" y="185"/>
                          <a:pt x="583" y="185"/>
                          <a:pt x="580" y="185"/>
                        </a:cubicBezTo>
                        <a:cubicBezTo>
                          <a:pt x="570" y="187"/>
                          <a:pt x="564" y="189"/>
                          <a:pt x="557" y="191"/>
                        </a:cubicBezTo>
                        <a:cubicBezTo>
                          <a:pt x="550" y="194"/>
                          <a:pt x="543" y="196"/>
                          <a:pt x="533" y="198"/>
                        </a:cubicBezTo>
                        <a:cubicBezTo>
                          <a:pt x="513" y="201"/>
                          <a:pt x="498" y="196"/>
                          <a:pt x="483" y="191"/>
                        </a:cubicBezTo>
                        <a:cubicBezTo>
                          <a:pt x="480" y="190"/>
                          <a:pt x="477" y="189"/>
                          <a:pt x="474" y="188"/>
                        </a:cubicBezTo>
                        <a:cubicBezTo>
                          <a:pt x="447" y="179"/>
                          <a:pt x="431" y="159"/>
                          <a:pt x="431" y="134"/>
                        </a:cubicBezTo>
                        <a:lnTo>
                          <a:pt x="431" y="65"/>
                        </a:lnTo>
                        <a:cubicBezTo>
                          <a:pt x="430" y="57"/>
                          <a:pt x="411" y="34"/>
                          <a:pt x="397" y="28"/>
                        </a:cubicBezTo>
                        <a:cubicBezTo>
                          <a:pt x="393" y="29"/>
                          <a:pt x="389" y="29"/>
                          <a:pt x="383" y="26"/>
                        </a:cubicBezTo>
                        <a:cubicBezTo>
                          <a:pt x="376" y="23"/>
                          <a:pt x="371" y="20"/>
                          <a:pt x="367" y="18"/>
                        </a:cubicBezTo>
                        <a:cubicBezTo>
                          <a:pt x="362" y="14"/>
                          <a:pt x="358" y="12"/>
                          <a:pt x="351" y="10"/>
                        </a:cubicBezTo>
                        <a:cubicBezTo>
                          <a:pt x="343" y="8"/>
                          <a:pt x="341" y="8"/>
                          <a:pt x="339" y="7"/>
                        </a:cubicBezTo>
                        <a:cubicBezTo>
                          <a:pt x="335" y="7"/>
                          <a:pt x="332" y="6"/>
                          <a:pt x="323" y="3"/>
                        </a:cubicBezTo>
                        <a:cubicBezTo>
                          <a:pt x="318" y="2"/>
                          <a:pt x="313" y="1"/>
                          <a:pt x="310" y="0"/>
                        </a:cubicBezTo>
                        <a:cubicBezTo>
                          <a:pt x="309" y="1"/>
                          <a:pt x="309" y="1"/>
                          <a:pt x="309" y="1"/>
                        </a:cubicBezTo>
                        <a:cubicBezTo>
                          <a:pt x="309" y="9"/>
                          <a:pt x="308" y="20"/>
                          <a:pt x="300" y="29"/>
                        </a:cubicBezTo>
                        <a:cubicBezTo>
                          <a:pt x="298" y="33"/>
                          <a:pt x="295" y="35"/>
                          <a:pt x="293" y="37"/>
                        </a:cubicBezTo>
                        <a:cubicBezTo>
                          <a:pt x="291" y="39"/>
                          <a:pt x="289" y="41"/>
                          <a:pt x="288" y="42"/>
                        </a:cubicBezTo>
                        <a:lnTo>
                          <a:pt x="288" y="42"/>
                        </a:lnTo>
                        <a:cubicBezTo>
                          <a:pt x="288" y="47"/>
                          <a:pt x="288" y="52"/>
                          <a:pt x="287" y="56"/>
                        </a:cubicBezTo>
                        <a:cubicBezTo>
                          <a:pt x="287" y="59"/>
                          <a:pt x="287" y="63"/>
                          <a:pt x="287" y="65"/>
                        </a:cubicBezTo>
                        <a:cubicBezTo>
                          <a:pt x="291" y="71"/>
                          <a:pt x="299" y="84"/>
                          <a:pt x="288" y="98"/>
                        </a:cubicBezTo>
                        <a:cubicBezTo>
                          <a:pt x="285" y="103"/>
                          <a:pt x="281" y="106"/>
                          <a:pt x="278" y="108"/>
                        </a:cubicBezTo>
                        <a:cubicBezTo>
                          <a:pt x="278" y="108"/>
                          <a:pt x="278" y="108"/>
                          <a:pt x="277" y="108"/>
                        </a:cubicBezTo>
                        <a:cubicBezTo>
                          <a:pt x="278" y="109"/>
                          <a:pt x="278" y="110"/>
                          <a:pt x="278" y="111"/>
                        </a:cubicBezTo>
                        <a:cubicBezTo>
                          <a:pt x="283" y="131"/>
                          <a:pt x="275" y="138"/>
                          <a:pt x="268" y="141"/>
                        </a:cubicBezTo>
                        <a:cubicBezTo>
                          <a:pt x="266" y="144"/>
                          <a:pt x="263" y="153"/>
                          <a:pt x="260" y="159"/>
                        </a:cubicBezTo>
                        <a:cubicBezTo>
                          <a:pt x="256" y="170"/>
                          <a:pt x="253" y="179"/>
                          <a:pt x="252" y="187"/>
                        </a:cubicBezTo>
                        <a:cubicBezTo>
                          <a:pt x="250" y="197"/>
                          <a:pt x="248" y="206"/>
                          <a:pt x="240" y="219"/>
                        </a:cubicBezTo>
                        <a:cubicBezTo>
                          <a:pt x="234" y="228"/>
                          <a:pt x="227" y="241"/>
                          <a:pt x="224" y="247"/>
                        </a:cubicBezTo>
                        <a:cubicBezTo>
                          <a:pt x="223" y="251"/>
                          <a:pt x="220" y="255"/>
                          <a:pt x="217" y="260"/>
                        </a:cubicBezTo>
                        <a:cubicBezTo>
                          <a:pt x="214" y="266"/>
                          <a:pt x="206" y="278"/>
                          <a:pt x="206" y="284"/>
                        </a:cubicBezTo>
                        <a:cubicBezTo>
                          <a:pt x="206" y="296"/>
                          <a:pt x="201" y="305"/>
                          <a:pt x="198" y="310"/>
                        </a:cubicBezTo>
                        <a:cubicBezTo>
                          <a:pt x="196" y="313"/>
                          <a:pt x="195" y="315"/>
                          <a:pt x="195" y="316"/>
                        </a:cubicBezTo>
                        <a:cubicBezTo>
                          <a:pt x="195" y="318"/>
                          <a:pt x="195" y="321"/>
                          <a:pt x="194" y="325"/>
                        </a:cubicBezTo>
                        <a:cubicBezTo>
                          <a:pt x="193" y="339"/>
                          <a:pt x="192" y="355"/>
                          <a:pt x="184" y="365"/>
                        </a:cubicBezTo>
                        <a:cubicBezTo>
                          <a:pt x="179" y="371"/>
                          <a:pt x="167" y="393"/>
                          <a:pt x="163" y="405"/>
                        </a:cubicBezTo>
                        <a:cubicBezTo>
                          <a:pt x="161" y="408"/>
                          <a:pt x="159" y="416"/>
                          <a:pt x="156" y="424"/>
                        </a:cubicBezTo>
                        <a:cubicBezTo>
                          <a:pt x="148" y="450"/>
                          <a:pt x="143" y="468"/>
                          <a:pt x="137" y="476"/>
                        </a:cubicBezTo>
                        <a:cubicBezTo>
                          <a:pt x="136" y="477"/>
                          <a:pt x="135" y="479"/>
                          <a:pt x="134" y="481"/>
                        </a:cubicBezTo>
                        <a:cubicBezTo>
                          <a:pt x="134" y="481"/>
                          <a:pt x="133" y="482"/>
                          <a:pt x="133" y="483"/>
                        </a:cubicBezTo>
                        <a:cubicBezTo>
                          <a:pt x="135" y="485"/>
                          <a:pt x="138" y="486"/>
                          <a:pt x="139" y="490"/>
                        </a:cubicBezTo>
                        <a:cubicBezTo>
                          <a:pt x="140" y="493"/>
                          <a:pt x="142" y="502"/>
                          <a:pt x="134" y="510"/>
                        </a:cubicBezTo>
                        <a:cubicBezTo>
                          <a:pt x="128" y="516"/>
                          <a:pt x="123" y="517"/>
                          <a:pt x="118" y="517"/>
                        </a:cubicBezTo>
                        <a:lnTo>
                          <a:pt x="118" y="517"/>
                        </a:lnTo>
                        <a:cubicBezTo>
                          <a:pt x="115" y="519"/>
                          <a:pt x="110" y="527"/>
                          <a:pt x="102" y="541"/>
                        </a:cubicBezTo>
                        <a:cubicBezTo>
                          <a:pt x="102" y="541"/>
                          <a:pt x="100" y="544"/>
                          <a:pt x="100" y="545"/>
                        </a:cubicBezTo>
                        <a:cubicBezTo>
                          <a:pt x="100" y="545"/>
                          <a:pt x="100" y="545"/>
                          <a:pt x="99" y="545"/>
                        </a:cubicBezTo>
                        <a:cubicBezTo>
                          <a:pt x="101" y="549"/>
                          <a:pt x="101" y="553"/>
                          <a:pt x="101" y="555"/>
                        </a:cubicBezTo>
                        <a:cubicBezTo>
                          <a:pt x="101" y="561"/>
                          <a:pt x="101" y="570"/>
                          <a:pt x="93" y="575"/>
                        </a:cubicBezTo>
                        <a:cubicBezTo>
                          <a:pt x="89" y="578"/>
                          <a:pt x="85" y="579"/>
                          <a:pt x="82" y="579"/>
                        </a:cubicBezTo>
                        <a:cubicBezTo>
                          <a:pt x="79" y="585"/>
                          <a:pt x="74" y="591"/>
                          <a:pt x="65" y="592"/>
                        </a:cubicBezTo>
                        <a:cubicBezTo>
                          <a:pt x="65" y="592"/>
                          <a:pt x="64" y="592"/>
                          <a:pt x="63" y="592"/>
                        </a:cubicBezTo>
                        <a:cubicBezTo>
                          <a:pt x="58" y="610"/>
                          <a:pt x="53" y="624"/>
                          <a:pt x="46" y="632"/>
                        </a:cubicBezTo>
                        <a:cubicBezTo>
                          <a:pt x="44" y="635"/>
                          <a:pt x="40" y="639"/>
                          <a:pt x="37" y="642"/>
                        </a:cubicBezTo>
                        <a:cubicBezTo>
                          <a:pt x="32" y="647"/>
                          <a:pt x="23" y="656"/>
                          <a:pt x="21" y="660"/>
                        </a:cubicBezTo>
                        <a:cubicBezTo>
                          <a:pt x="20" y="666"/>
                          <a:pt x="22" y="688"/>
                          <a:pt x="23" y="699"/>
                        </a:cubicBezTo>
                        <a:cubicBezTo>
                          <a:pt x="23" y="707"/>
                          <a:pt x="23" y="713"/>
                          <a:pt x="23" y="717"/>
                        </a:cubicBezTo>
                        <a:cubicBezTo>
                          <a:pt x="23" y="728"/>
                          <a:pt x="20" y="735"/>
                          <a:pt x="17" y="740"/>
                        </a:cubicBezTo>
                        <a:cubicBezTo>
                          <a:pt x="16" y="742"/>
                          <a:pt x="15" y="744"/>
                          <a:pt x="15" y="746"/>
                        </a:cubicBezTo>
                        <a:cubicBezTo>
                          <a:pt x="13" y="751"/>
                          <a:pt x="11" y="755"/>
                          <a:pt x="9" y="759"/>
                        </a:cubicBezTo>
                        <a:cubicBezTo>
                          <a:pt x="8" y="762"/>
                          <a:pt x="5" y="768"/>
                          <a:pt x="5" y="771"/>
                        </a:cubicBezTo>
                        <a:cubicBezTo>
                          <a:pt x="5" y="776"/>
                          <a:pt x="3" y="781"/>
                          <a:pt x="2" y="786"/>
                        </a:cubicBezTo>
                        <a:cubicBezTo>
                          <a:pt x="1" y="792"/>
                          <a:pt x="0" y="798"/>
                          <a:pt x="1" y="803"/>
                        </a:cubicBezTo>
                        <a:cubicBezTo>
                          <a:pt x="2" y="809"/>
                          <a:pt x="3" y="815"/>
                          <a:pt x="3" y="820"/>
                        </a:cubicBezTo>
                        <a:cubicBezTo>
                          <a:pt x="4" y="825"/>
                          <a:pt x="5" y="830"/>
                          <a:pt x="6" y="835"/>
                        </a:cubicBezTo>
                        <a:cubicBezTo>
                          <a:pt x="71" y="854"/>
                          <a:pt x="329" y="929"/>
                          <a:pt x="675" y="1015"/>
                        </a:cubicBezTo>
                        <a:cubicBezTo>
                          <a:pt x="827" y="1054"/>
                          <a:pt x="978" y="1089"/>
                          <a:pt x="1124" y="1122"/>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55" name="Freeform 30184">
                    <a:extLst>
                      <a:ext uri="{FF2B5EF4-FFF2-40B4-BE49-F238E27FC236}">
                        <a16:creationId xmlns:a16="http://schemas.microsoft.com/office/drawing/2014/main" id="{83E14D9B-C6C2-152F-E3EF-031B0A970BBB}"/>
                      </a:ext>
                    </a:extLst>
                  </p:cNvPr>
                  <p:cNvSpPr>
                    <a:spLocks/>
                  </p:cNvSpPr>
                  <p:nvPr/>
                </p:nvSpPr>
                <p:spPr bwMode="auto">
                  <a:xfrm>
                    <a:off x="1929364" y="3169555"/>
                    <a:ext cx="841021" cy="849275"/>
                  </a:xfrm>
                  <a:custGeom>
                    <a:avLst/>
                    <a:gdLst>
                      <a:gd name="T0" fmla="*/ 153 w 1170"/>
                      <a:gd name="T1" fmla="*/ 1123 h 1220"/>
                      <a:gd name="T2" fmla="*/ 418 w 1170"/>
                      <a:gd name="T3" fmla="*/ 1152 h 1220"/>
                      <a:gd name="T4" fmla="*/ 425 w 1170"/>
                      <a:gd name="T5" fmla="*/ 1115 h 1220"/>
                      <a:gd name="T6" fmla="*/ 688 w 1170"/>
                      <a:gd name="T7" fmla="*/ 1132 h 1220"/>
                      <a:gd name="T8" fmla="*/ 1084 w 1170"/>
                      <a:gd name="T9" fmla="*/ 1162 h 1220"/>
                      <a:gd name="T10" fmla="*/ 1141 w 1170"/>
                      <a:gd name="T11" fmla="*/ 524 h 1220"/>
                      <a:gd name="T12" fmla="*/ 1164 w 1170"/>
                      <a:gd name="T13" fmla="*/ 178 h 1220"/>
                      <a:gd name="T14" fmla="*/ 1165 w 1170"/>
                      <a:gd name="T15" fmla="*/ 162 h 1220"/>
                      <a:gd name="T16" fmla="*/ 1165 w 1170"/>
                      <a:gd name="T17" fmla="*/ 162 h 1220"/>
                      <a:gd name="T18" fmla="*/ 1170 w 1170"/>
                      <a:gd name="T19" fmla="*/ 90 h 1220"/>
                      <a:gd name="T20" fmla="*/ 1084 w 1170"/>
                      <a:gd name="T21" fmla="*/ 85 h 1220"/>
                      <a:gd name="T22" fmla="*/ 792 w 1170"/>
                      <a:gd name="T23" fmla="*/ 64 h 1220"/>
                      <a:gd name="T24" fmla="*/ 160 w 1170"/>
                      <a:gd name="T25" fmla="*/ 0 h 1220"/>
                      <a:gd name="T26" fmla="*/ 0 w 1170"/>
                      <a:gd name="T27" fmla="*/ 1204 h 1220"/>
                      <a:gd name="T28" fmla="*/ 121 w 1170"/>
                      <a:gd name="T29" fmla="*/ 1220 h 1220"/>
                      <a:gd name="T30" fmla="*/ 135 w 1170"/>
                      <a:gd name="T31" fmla="*/ 1137 h 1220"/>
                      <a:gd name="T32" fmla="*/ 137 w 1170"/>
                      <a:gd name="T33" fmla="*/ 1121 h 1220"/>
                      <a:gd name="T34" fmla="*/ 153 w 1170"/>
                      <a:gd name="T35" fmla="*/ 1123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0" h="1220">
                        <a:moveTo>
                          <a:pt x="153" y="1123"/>
                        </a:moveTo>
                        <a:cubicBezTo>
                          <a:pt x="161" y="1124"/>
                          <a:pt x="330" y="1140"/>
                          <a:pt x="418" y="1152"/>
                        </a:cubicBezTo>
                        <a:cubicBezTo>
                          <a:pt x="414" y="1137"/>
                          <a:pt x="414" y="1123"/>
                          <a:pt x="425" y="1115"/>
                        </a:cubicBezTo>
                        <a:cubicBezTo>
                          <a:pt x="435" y="1109"/>
                          <a:pt x="444" y="1108"/>
                          <a:pt x="688" y="1132"/>
                        </a:cubicBezTo>
                        <a:cubicBezTo>
                          <a:pt x="831" y="1146"/>
                          <a:pt x="1043" y="1166"/>
                          <a:pt x="1084" y="1162"/>
                        </a:cubicBezTo>
                        <a:cubicBezTo>
                          <a:pt x="1102" y="1103"/>
                          <a:pt x="1141" y="590"/>
                          <a:pt x="1141" y="524"/>
                        </a:cubicBezTo>
                        <a:cubicBezTo>
                          <a:pt x="1141" y="494"/>
                          <a:pt x="1149" y="381"/>
                          <a:pt x="1164" y="178"/>
                        </a:cubicBezTo>
                        <a:lnTo>
                          <a:pt x="1165" y="162"/>
                        </a:lnTo>
                        <a:lnTo>
                          <a:pt x="1165" y="162"/>
                        </a:lnTo>
                        <a:lnTo>
                          <a:pt x="1170" y="90"/>
                        </a:lnTo>
                        <a:cubicBezTo>
                          <a:pt x="1141" y="89"/>
                          <a:pt x="1112" y="86"/>
                          <a:pt x="1084" y="85"/>
                        </a:cubicBezTo>
                        <a:cubicBezTo>
                          <a:pt x="998" y="80"/>
                          <a:pt x="897" y="73"/>
                          <a:pt x="792" y="64"/>
                        </a:cubicBezTo>
                        <a:cubicBezTo>
                          <a:pt x="577" y="46"/>
                          <a:pt x="366" y="25"/>
                          <a:pt x="160" y="0"/>
                        </a:cubicBezTo>
                        <a:cubicBezTo>
                          <a:pt x="105" y="427"/>
                          <a:pt x="34" y="970"/>
                          <a:pt x="0" y="1204"/>
                        </a:cubicBezTo>
                        <a:lnTo>
                          <a:pt x="121" y="1220"/>
                        </a:lnTo>
                        <a:lnTo>
                          <a:pt x="135" y="1137"/>
                        </a:lnTo>
                        <a:lnTo>
                          <a:pt x="137" y="1121"/>
                        </a:lnTo>
                        <a:lnTo>
                          <a:pt x="153" y="1123"/>
                        </a:ln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56" name="Freeform 30185">
                    <a:extLst>
                      <a:ext uri="{FF2B5EF4-FFF2-40B4-BE49-F238E27FC236}">
                        <a16:creationId xmlns:a16="http://schemas.microsoft.com/office/drawing/2014/main" id="{AE41499A-8ED9-02AF-96FB-9E9C5D241E17}"/>
                      </a:ext>
                    </a:extLst>
                  </p:cNvPr>
                  <p:cNvSpPr>
                    <a:spLocks/>
                  </p:cNvSpPr>
                  <p:nvPr/>
                </p:nvSpPr>
                <p:spPr bwMode="auto">
                  <a:xfrm>
                    <a:off x="4694506" y="3481699"/>
                    <a:ext cx="448684" cy="723607"/>
                  </a:xfrm>
                  <a:custGeom>
                    <a:avLst/>
                    <a:gdLst>
                      <a:gd name="T0" fmla="*/ 187 w 624"/>
                      <a:gd name="T1" fmla="*/ 1029 h 1041"/>
                      <a:gd name="T2" fmla="*/ 190 w 624"/>
                      <a:gd name="T3" fmla="*/ 1017 h 1041"/>
                      <a:gd name="T4" fmla="*/ 190 w 624"/>
                      <a:gd name="T5" fmla="*/ 992 h 1041"/>
                      <a:gd name="T6" fmla="*/ 192 w 624"/>
                      <a:gd name="T7" fmla="*/ 985 h 1041"/>
                      <a:gd name="T8" fmla="*/ 183 w 624"/>
                      <a:gd name="T9" fmla="*/ 979 h 1041"/>
                      <a:gd name="T10" fmla="*/ 152 w 624"/>
                      <a:gd name="T11" fmla="*/ 943 h 1041"/>
                      <a:gd name="T12" fmla="*/ 151 w 624"/>
                      <a:gd name="T13" fmla="*/ 941 h 1041"/>
                      <a:gd name="T14" fmla="*/ 170 w 624"/>
                      <a:gd name="T15" fmla="*/ 888 h 1041"/>
                      <a:gd name="T16" fmla="*/ 624 w 624"/>
                      <a:gd name="T17" fmla="*/ 832 h 1041"/>
                      <a:gd name="T18" fmla="*/ 617 w 624"/>
                      <a:gd name="T19" fmla="*/ 823 h 1041"/>
                      <a:gd name="T20" fmla="*/ 608 w 624"/>
                      <a:gd name="T21" fmla="*/ 762 h 1041"/>
                      <a:gd name="T22" fmla="*/ 612 w 624"/>
                      <a:gd name="T23" fmla="*/ 744 h 1041"/>
                      <a:gd name="T24" fmla="*/ 614 w 624"/>
                      <a:gd name="T25" fmla="*/ 719 h 1041"/>
                      <a:gd name="T26" fmla="*/ 608 w 624"/>
                      <a:gd name="T27" fmla="*/ 708 h 1041"/>
                      <a:gd name="T28" fmla="*/ 589 w 624"/>
                      <a:gd name="T29" fmla="*/ 653 h 1041"/>
                      <a:gd name="T30" fmla="*/ 592 w 624"/>
                      <a:gd name="T31" fmla="*/ 633 h 1041"/>
                      <a:gd name="T32" fmla="*/ 592 w 624"/>
                      <a:gd name="T33" fmla="*/ 626 h 1041"/>
                      <a:gd name="T34" fmla="*/ 614 w 624"/>
                      <a:gd name="T35" fmla="*/ 575 h 1041"/>
                      <a:gd name="T36" fmla="*/ 612 w 624"/>
                      <a:gd name="T37" fmla="*/ 572 h 1041"/>
                      <a:gd name="T38" fmla="*/ 603 w 624"/>
                      <a:gd name="T39" fmla="*/ 540 h 1041"/>
                      <a:gd name="T40" fmla="*/ 597 w 624"/>
                      <a:gd name="T41" fmla="*/ 528 h 1041"/>
                      <a:gd name="T42" fmla="*/ 544 w 624"/>
                      <a:gd name="T43" fmla="*/ 428 h 1041"/>
                      <a:gd name="T44" fmla="*/ 417 w 624"/>
                      <a:gd name="T45" fmla="*/ 0 h 1041"/>
                      <a:gd name="T46" fmla="*/ 238 w 624"/>
                      <a:gd name="T47" fmla="*/ 18 h 1041"/>
                      <a:gd name="T48" fmla="*/ 150 w 624"/>
                      <a:gd name="T49" fmla="*/ 28 h 1041"/>
                      <a:gd name="T50" fmla="*/ 5 w 624"/>
                      <a:gd name="T51" fmla="*/ 41 h 1041"/>
                      <a:gd name="T52" fmla="*/ 5 w 624"/>
                      <a:gd name="T53" fmla="*/ 259 h 1041"/>
                      <a:gd name="T54" fmla="*/ 0 w 624"/>
                      <a:gd name="T55" fmla="*/ 438 h 1041"/>
                      <a:gd name="T56" fmla="*/ 9 w 624"/>
                      <a:gd name="T57" fmla="*/ 832 h 1041"/>
                      <a:gd name="T58" fmla="*/ 40 w 624"/>
                      <a:gd name="T59" fmla="*/ 1032 h 1041"/>
                      <a:gd name="T60" fmla="*/ 57 w 624"/>
                      <a:gd name="T61" fmla="*/ 1037 h 1041"/>
                      <a:gd name="T62" fmla="*/ 60 w 624"/>
                      <a:gd name="T63" fmla="*/ 1038 h 1041"/>
                      <a:gd name="T64" fmla="*/ 61 w 624"/>
                      <a:gd name="T65" fmla="*/ 1038 h 1041"/>
                      <a:gd name="T66" fmla="*/ 60 w 624"/>
                      <a:gd name="T67" fmla="*/ 1031 h 1041"/>
                      <a:gd name="T68" fmla="*/ 63 w 624"/>
                      <a:gd name="T69" fmla="*/ 999 h 1041"/>
                      <a:gd name="T70" fmla="*/ 65 w 624"/>
                      <a:gd name="T71" fmla="*/ 994 h 1041"/>
                      <a:gd name="T72" fmla="*/ 65 w 624"/>
                      <a:gd name="T73" fmla="*/ 985 h 1041"/>
                      <a:gd name="T74" fmla="*/ 74 w 624"/>
                      <a:gd name="T75" fmla="*/ 959 h 1041"/>
                      <a:gd name="T76" fmla="*/ 95 w 624"/>
                      <a:gd name="T77" fmla="*/ 956 h 1041"/>
                      <a:gd name="T78" fmla="*/ 101 w 624"/>
                      <a:gd name="T79" fmla="*/ 957 h 1041"/>
                      <a:gd name="T80" fmla="*/ 130 w 624"/>
                      <a:gd name="T81" fmla="*/ 979 h 1041"/>
                      <a:gd name="T82" fmla="*/ 130 w 624"/>
                      <a:gd name="T83" fmla="*/ 1016 h 1041"/>
                      <a:gd name="T84" fmla="*/ 130 w 624"/>
                      <a:gd name="T85" fmla="*/ 1022 h 1041"/>
                      <a:gd name="T86" fmla="*/ 133 w 624"/>
                      <a:gd name="T87" fmla="*/ 1023 h 1041"/>
                      <a:gd name="T88" fmla="*/ 163 w 624"/>
                      <a:gd name="T89" fmla="*/ 1041 h 1041"/>
                      <a:gd name="T90" fmla="*/ 180 w 624"/>
                      <a:gd name="T91" fmla="*/ 1030 h 1041"/>
                      <a:gd name="T92" fmla="*/ 187 w 624"/>
                      <a:gd name="T93" fmla="*/ 102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4" h="1041">
                        <a:moveTo>
                          <a:pt x="187" y="1029"/>
                        </a:moveTo>
                        <a:cubicBezTo>
                          <a:pt x="187" y="1026"/>
                          <a:pt x="188" y="1022"/>
                          <a:pt x="190" y="1017"/>
                        </a:cubicBezTo>
                        <a:cubicBezTo>
                          <a:pt x="186" y="1007"/>
                          <a:pt x="188" y="999"/>
                          <a:pt x="190" y="992"/>
                        </a:cubicBezTo>
                        <a:cubicBezTo>
                          <a:pt x="191" y="990"/>
                          <a:pt x="191" y="988"/>
                          <a:pt x="192" y="985"/>
                        </a:cubicBezTo>
                        <a:cubicBezTo>
                          <a:pt x="190" y="983"/>
                          <a:pt x="187" y="982"/>
                          <a:pt x="183" y="979"/>
                        </a:cubicBezTo>
                        <a:cubicBezTo>
                          <a:pt x="165" y="969"/>
                          <a:pt x="158" y="955"/>
                          <a:pt x="152" y="943"/>
                        </a:cubicBezTo>
                        <a:lnTo>
                          <a:pt x="151" y="941"/>
                        </a:lnTo>
                        <a:cubicBezTo>
                          <a:pt x="147" y="932"/>
                          <a:pt x="140" y="910"/>
                          <a:pt x="170" y="888"/>
                        </a:cubicBezTo>
                        <a:cubicBezTo>
                          <a:pt x="175" y="884"/>
                          <a:pt x="185" y="878"/>
                          <a:pt x="624" y="832"/>
                        </a:cubicBezTo>
                        <a:cubicBezTo>
                          <a:pt x="622" y="829"/>
                          <a:pt x="619" y="826"/>
                          <a:pt x="617" y="823"/>
                        </a:cubicBezTo>
                        <a:cubicBezTo>
                          <a:pt x="608" y="809"/>
                          <a:pt x="604" y="786"/>
                          <a:pt x="608" y="762"/>
                        </a:cubicBezTo>
                        <a:cubicBezTo>
                          <a:pt x="609" y="755"/>
                          <a:pt x="610" y="749"/>
                          <a:pt x="612" y="744"/>
                        </a:cubicBezTo>
                        <a:cubicBezTo>
                          <a:pt x="614" y="733"/>
                          <a:pt x="616" y="724"/>
                          <a:pt x="614" y="719"/>
                        </a:cubicBezTo>
                        <a:cubicBezTo>
                          <a:pt x="613" y="716"/>
                          <a:pt x="610" y="712"/>
                          <a:pt x="608" y="708"/>
                        </a:cubicBezTo>
                        <a:cubicBezTo>
                          <a:pt x="599" y="694"/>
                          <a:pt x="587" y="674"/>
                          <a:pt x="589" y="653"/>
                        </a:cubicBezTo>
                        <a:cubicBezTo>
                          <a:pt x="590" y="641"/>
                          <a:pt x="591" y="637"/>
                          <a:pt x="592" y="633"/>
                        </a:cubicBezTo>
                        <a:cubicBezTo>
                          <a:pt x="592" y="631"/>
                          <a:pt x="592" y="631"/>
                          <a:pt x="592" y="626"/>
                        </a:cubicBezTo>
                        <a:cubicBezTo>
                          <a:pt x="592" y="609"/>
                          <a:pt x="600" y="586"/>
                          <a:pt x="614" y="575"/>
                        </a:cubicBezTo>
                        <a:cubicBezTo>
                          <a:pt x="614" y="574"/>
                          <a:pt x="613" y="573"/>
                          <a:pt x="612" y="572"/>
                        </a:cubicBezTo>
                        <a:cubicBezTo>
                          <a:pt x="608" y="565"/>
                          <a:pt x="601" y="555"/>
                          <a:pt x="603" y="540"/>
                        </a:cubicBezTo>
                        <a:cubicBezTo>
                          <a:pt x="604" y="536"/>
                          <a:pt x="601" y="531"/>
                          <a:pt x="597" y="528"/>
                        </a:cubicBezTo>
                        <a:cubicBezTo>
                          <a:pt x="580" y="522"/>
                          <a:pt x="564" y="511"/>
                          <a:pt x="544" y="428"/>
                        </a:cubicBezTo>
                        <a:cubicBezTo>
                          <a:pt x="524" y="346"/>
                          <a:pt x="440" y="72"/>
                          <a:pt x="417" y="0"/>
                        </a:cubicBezTo>
                        <a:cubicBezTo>
                          <a:pt x="375" y="5"/>
                          <a:pt x="312" y="11"/>
                          <a:pt x="238" y="18"/>
                        </a:cubicBezTo>
                        <a:lnTo>
                          <a:pt x="150" y="28"/>
                        </a:lnTo>
                        <a:cubicBezTo>
                          <a:pt x="119" y="31"/>
                          <a:pt x="71" y="35"/>
                          <a:pt x="5" y="41"/>
                        </a:cubicBezTo>
                        <a:cubicBezTo>
                          <a:pt x="12" y="51"/>
                          <a:pt x="13" y="75"/>
                          <a:pt x="5" y="259"/>
                        </a:cubicBezTo>
                        <a:cubicBezTo>
                          <a:pt x="3" y="326"/>
                          <a:pt x="0" y="395"/>
                          <a:pt x="0" y="438"/>
                        </a:cubicBezTo>
                        <a:cubicBezTo>
                          <a:pt x="0" y="548"/>
                          <a:pt x="0" y="753"/>
                          <a:pt x="9" y="832"/>
                        </a:cubicBezTo>
                        <a:cubicBezTo>
                          <a:pt x="16" y="891"/>
                          <a:pt x="32" y="989"/>
                          <a:pt x="40" y="1032"/>
                        </a:cubicBezTo>
                        <a:cubicBezTo>
                          <a:pt x="47" y="1032"/>
                          <a:pt x="52" y="1034"/>
                          <a:pt x="57" y="1037"/>
                        </a:cubicBezTo>
                        <a:cubicBezTo>
                          <a:pt x="57" y="1037"/>
                          <a:pt x="58" y="1038"/>
                          <a:pt x="60" y="1038"/>
                        </a:cubicBezTo>
                        <a:cubicBezTo>
                          <a:pt x="61" y="1038"/>
                          <a:pt x="61" y="1038"/>
                          <a:pt x="61" y="1038"/>
                        </a:cubicBezTo>
                        <a:cubicBezTo>
                          <a:pt x="61" y="1035"/>
                          <a:pt x="61" y="1033"/>
                          <a:pt x="60" y="1031"/>
                        </a:cubicBezTo>
                        <a:cubicBezTo>
                          <a:pt x="58" y="1014"/>
                          <a:pt x="60" y="1006"/>
                          <a:pt x="63" y="999"/>
                        </a:cubicBezTo>
                        <a:cubicBezTo>
                          <a:pt x="64" y="997"/>
                          <a:pt x="65" y="996"/>
                          <a:pt x="65" y="994"/>
                        </a:cubicBezTo>
                        <a:cubicBezTo>
                          <a:pt x="65" y="991"/>
                          <a:pt x="65" y="988"/>
                          <a:pt x="65" y="985"/>
                        </a:cubicBezTo>
                        <a:cubicBezTo>
                          <a:pt x="65" y="977"/>
                          <a:pt x="64" y="966"/>
                          <a:pt x="74" y="959"/>
                        </a:cubicBezTo>
                        <a:cubicBezTo>
                          <a:pt x="78" y="956"/>
                          <a:pt x="84" y="953"/>
                          <a:pt x="95" y="956"/>
                        </a:cubicBezTo>
                        <a:cubicBezTo>
                          <a:pt x="97" y="956"/>
                          <a:pt x="99" y="957"/>
                          <a:pt x="101" y="957"/>
                        </a:cubicBezTo>
                        <a:cubicBezTo>
                          <a:pt x="111" y="960"/>
                          <a:pt x="125" y="963"/>
                          <a:pt x="130" y="979"/>
                        </a:cubicBezTo>
                        <a:cubicBezTo>
                          <a:pt x="136" y="992"/>
                          <a:pt x="136" y="1004"/>
                          <a:pt x="130" y="1016"/>
                        </a:cubicBezTo>
                        <a:cubicBezTo>
                          <a:pt x="130" y="1018"/>
                          <a:pt x="129" y="1020"/>
                          <a:pt x="130" y="1022"/>
                        </a:cubicBezTo>
                        <a:cubicBezTo>
                          <a:pt x="131" y="1022"/>
                          <a:pt x="132" y="1023"/>
                          <a:pt x="133" y="1023"/>
                        </a:cubicBezTo>
                        <a:cubicBezTo>
                          <a:pt x="143" y="1026"/>
                          <a:pt x="157" y="1030"/>
                          <a:pt x="163" y="1041"/>
                        </a:cubicBezTo>
                        <a:cubicBezTo>
                          <a:pt x="166" y="1036"/>
                          <a:pt x="171" y="1032"/>
                          <a:pt x="180" y="1030"/>
                        </a:cubicBezTo>
                        <a:cubicBezTo>
                          <a:pt x="183" y="1029"/>
                          <a:pt x="185" y="1029"/>
                          <a:pt x="187" y="1029"/>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57" name="Freeform 30186">
                    <a:extLst>
                      <a:ext uri="{FF2B5EF4-FFF2-40B4-BE49-F238E27FC236}">
                        <a16:creationId xmlns:a16="http://schemas.microsoft.com/office/drawing/2014/main" id="{B88F04CC-3B59-83A9-8AFD-3E35FC83B83E}"/>
                      </a:ext>
                    </a:extLst>
                  </p:cNvPr>
                  <p:cNvSpPr>
                    <a:spLocks/>
                  </p:cNvSpPr>
                  <p:nvPr/>
                </p:nvSpPr>
                <p:spPr bwMode="auto">
                  <a:xfrm>
                    <a:off x="4279212" y="3512103"/>
                    <a:ext cx="421553" cy="731715"/>
                  </a:xfrm>
                  <a:custGeom>
                    <a:avLst/>
                    <a:gdLst>
                      <a:gd name="T0" fmla="*/ 577 w 586"/>
                      <a:gd name="T1" fmla="*/ 950 h 1052"/>
                      <a:gd name="T2" fmla="*/ 545 w 586"/>
                      <a:gd name="T3" fmla="*/ 547 h 1052"/>
                      <a:gd name="T4" fmla="*/ 550 w 586"/>
                      <a:gd name="T5" fmla="*/ 214 h 1052"/>
                      <a:gd name="T6" fmla="*/ 553 w 586"/>
                      <a:gd name="T7" fmla="*/ 14 h 1052"/>
                      <a:gd name="T8" fmla="*/ 334 w 586"/>
                      <a:gd name="T9" fmla="*/ 16 h 1052"/>
                      <a:gd name="T10" fmla="*/ 198 w 586"/>
                      <a:gd name="T11" fmla="*/ 26 h 1052"/>
                      <a:gd name="T12" fmla="*/ 180 w 586"/>
                      <a:gd name="T13" fmla="*/ 55 h 1052"/>
                      <a:gd name="T14" fmla="*/ 161 w 586"/>
                      <a:gd name="T15" fmla="*/ 62 h 1052"/>
                      <a:gd name="T16" fmla="*/ 150 w 586"/>
                      <a:gd name="T17" fmla="*/ 77 h 1052"/>
                      <a:gd name="T18" fmla="*/ 149 w 586"/>
                      <a:gd name="T19" fmla="*/ 80 h 1052"/>
                      <a:gd name="T20" fmla="*/ 149 w 586"/>
                      <a:gd name="T21" fmla="*/ 108 h 1052"/>
                      <a:gd name="T22" fmla="*/ 146 w 586"/>
                      <a:gd name="T23" fmla="*/ 120 h 1052"/>
                      <a:gd name="T24" fmla="*/ 143 w 586"/>
                      <a:gd name="T25" fmla="*/ 152 h 1052"/>
                      <a:gd name="T26" fmla="*/ 117 w 586"/>
                      <a:gd name="T27" fmla="*/ 173 h 1052"/>
                      <a:gd name="T28" fmla="*/ 90 w 586"/>
                      <a:gd name="T29" fmla="*/ 203 h 1052"/>
                      <a:gd name="T30" fmla="*/ 91 w 586"/>
                      <a:gd name="T31" fmla="*/ 207 h 1052"/>
                      <a:gd name="T32" fmla="*/ 89 w 586"/>
                      <a:gd name="T33" fmla="*/ 247 h 1052"/>
                      <a:gd name="T34" fmla="*/ 69 w 586"/>
                      <a:gd name="T35" fmla="*/ 256 h 1052"/>
                      <a:gd name="T36" fmla="*/ 59 w 586"/>
                      <a:gd name="T37" fmla="*/ 306 h 1052"/>
                      <a:gd name="T38" fmla="*/ 57 w 586"/>
                      <a:gd name="T39" fmla="*/ 312 h 1052"/>
                      <a:gd name="T40" fmla="*/ 41 w 586"/>
                      <a:gd name="T41" fmla="*/ 331 h 1052"/>
                      <a:gd name="T42" fmla="*/ 47 w 586"/>
                      <a:gd name="T43" fmla="*/ 343 h 1052"/>
                      <a:gd name="T44" fmla="*/ 53 w 586"/>
                      <a:gd name="T45" fmla="*/ 372 h 1052"/>
                      <a:gd name="T46" fmla="*/ 67 w 586"/>
                      <a:gd name="T47" fmla="*/ 415 h 1052"/>
                      <a:gd name="T48" fmla="*/ 61 w 586"/>
                      <a:gd name="T49" fmla="*/ 441 h 1052"/>
                      <a:gd name="T50" fmla="*/ 57 w 586"/>
                      <a:gd name="T51" fmla="*/ 454 h 1052"/>
                      <a:gd name="T52" fmla="*/ 70 w 586"/>
                      <a:gd name="T53" fmla="*/ 472 h 1052"/>
                      <a:gd name="T54" fmla="*/ 68 w 586"/>
                      <a:gd name="T55" fmla="*/ 503 h 1052"/>
                      <a:gd name="T56" fmla="*/ 78 w 586"/>
                      <a:gd name="T57" fmla="*/ 537 h 1052"/>
                      <a:gd name="T58" fmla="*/ 90 w 586"/>
                      <a:gd name="T59" fmla="*/ 573 h 1052"/>
                      <a:gd name="T60" fmla="*/ 85 w 586"/>
                      <a:gd name="T61" fmla="*/ 578 h 1052"/>
                      <a:gd name="T62" fmla="*/ 92 w 586"/>
                      <a:gd name="T63" fmla="*/ 589 h 1052"/>
                      <a:gd name="T64" fmla="*/ 115 w 586"/>
                      <a:gd name="T65" fmla="*/ 608 h 1052"/>
                      <a:gd name="T66" fmla="*/ 91 w 586"/>
                      <a:gd name="T67" fmla="*/ 638 h 1052"/>
                      <a:gd name="T68" fmla="*/ 95 w 586"/>
                      <a:gd name="T69" fmla="*/ 640 h 1052"/>
                      <a:gd name="T70" fmla="*/ 89 w 586"/>
                      <a:gd name="T71" fmla="*/ 677 h 1052"/>
                      <a:gd name="T72" fmla="*/ 83 w 586"/>
                      <a:gd name="T73" fmla="*/ 699 h 1052"/>
                      <a:gd name="T74" fmla="*/ 69 w 586"/>
                      <a:gd name="T75" fmla="*/ 712 h 1052"/>
                      <a:gd name="T76" fmla="*/ 50 w 586"/>
                      <a:gd name="T77" fmla="*/ 730 h 1052"/>
                      <a:gd name="T78" fmla="*/ 43 w 586"/>
                      <a:gd name="T79" fmla="*/ 757 h 1052"/>
                      <a:gd name="T80" fmla="*/ 33 w 586"/>
                      <a:gd name="T81" fmla="*/ 767 h 1052"/>
                      <a:gd name="T82" fmla="*/ 19 w 586"/>
                      <a:gd name="T83" fmla="*/ 795 h 1052"/>
                      <a:gd name="T84" fmla="*/ 14 w 586"/>
                      <a:gd name="T85" fmla="*/ 802 h 1052"/>
                      <a:gd name="T86" fmla="*/ 16 w 586"/>
                      <a:gd name="T87" fmla="*/ 812 h 1052"/>
                      <a:gd name="T88" fmla="*/ 15 w 586"/>
                      <a:gd name="T89" fmla="*/ 841 h 1052"/>
                      <a:gd name="T90" fmla="*/ 0 w 586"/>
                      <a:gd name="T91" fmla="*/ 868 h 1052"/>
                      <a:gd name="T92" fmla="*/ 11 w 586"/>
                      <a:gd name="T93" fmla="*/ 897 h 1052"/>
                      <a:gd name="T94" fmla="*/ 297 w 586"/>
                      <a:gd name="T95" fmla="*/ 878 h 1052"/>
                      <a:gd name="T96" fmla="*/ 355 w 586"/>
                      <a:gd name="T97" fmla="*/ 915 h 1052"/>
                      <a:gd name="T98" fmla="*/ 384 w 586"/>
                      <a:gd name="T99" fmla="*/ 1027 h 1052"/>
                      <a:gd name="T100" fmla="*/ 386 w 586"/>
                      <a:gd name="T101" fmla="*/ 1036 h 1052"/>
                      <a:gd name="T102" fmla="*/ 406 w 586"/>
                      <a:gd name="T103" fmla="*/ 1040 h 1052"/>
                      <a:gd name="T104" fmla="*/ 424 w 586"/>
                      <a:gd name="T105" fmla="*/ 1019 h 1052"/>
                      <a:gd name="T106" fmla="*/ 459 w 586"/>
                      <a:gd name="T107" fmla="*/ 1014 h 1052"/>
                      <a:gd name="T108" fmla="*/ 479 w 586"/>
                      <a:gd name="T109" fmla="*/ 1004 h 1052"/>
                      <a:gd name="T110" fmla="*/ 512 w 586"/>
                      <a:gd name="T111" fmla="*/ 995 h 1052"/>
                      <a:gd name="T112" fmla="*/ 540 w 586"/>
                      <a:gd name="T113" fmla="*/ 1000 h 1052"/>
                      <a:gd name="T114" fmla="*/ 551 w 586"/>
                      <a:gd name="T115" fmla="*/ 1005 h 1052"/>
                      <a:gd name="T116" fmla="*/ 555 w 586"/>
                      <a:gd name="T117" fmla="*/ 1004 h 1052"/>
                      <a:gd name="T118" fmla="*/ 586 w 586"/>
                      <a:gd name="T119" fmla="*/ 1003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6" h="1052">
                        <a:moveTo>
                          <a:pt x="586" y="1003"/>
                        </a:moveTo>
                        <a:cubicBezTo>
                          <a:pt x="584" y="992"/>
                          <a:pt x="581" y="973"/>
                          <a:pt x="577" y="950"/>
                        </a:cubicBezTo>
                        <a:cubicBezTo>
                          <a:pt x="569" y="901"/>
                          <a:pt x="559" y="836"/>
                          <a:pt x="554" y="792"/>
                        </a:cubicBezTo>
                        <a:cubicBezTo>
                          <a:pt x="548" y="741"/>
                          <a:pt x="546" y="642"/>
                          <a:pt x="545" y="547"/>
                        </a:cubicBezTo>
                        <a:cubicBezTo>
                          <a:pt x="544" y="491"/>
                          <a:pt x="544" y="436"/>
                          <a:pt x="544" y="394"/>
                        </a:cubicBezTo>
                        <a:cubicBezTo>
                          <a:pt x="544" y="350"/>
                          <a:pt x="547" y="281"/>
                          <a:pt x="550" y="214"/>
                        </a:cubicBezTo>
                        <a:cubicBezTo>
                          <a:pt x="553" y="133"/>
                          <a:pt x="557" y="33"/>
                          <a:pt x="554" y="15"/>
                        </a:cubicBezTo>
                        <a:lnTo>
                          <a:pt x="553" y="14"/>
                        </a:lnTo>
                        <a:cubicBezTo>
                          <a:pt x="550" y="10"/>
                          <a:pt x="546" y="5"/>
                          <a:pt x="542" y="0"/>
                        </a:cubicBezTo>
                        <a:lnTo>
                          <a:pt x="334" y="16"/>
                        </a:lnTo>
                        <a:cubicBezTo>
                          <a:pt x="259" y="22"/>
                          <a:pt x="208" y="26"/>
                          <a:pt x="206" y="26"/>
                        </a:cubicBezTo>
                        <a:cubicBezTo>
                          <a:pt x="206" y="26"/>
                          <a:pt x="202" y="26"/>
                          <a:pt x="198" y="26"/>
                        </a:cubicBezTo>
                        <a:cubicBezTo>
                          <a:pt x="199" y="30"/>
                          <a:pt x="199" y="34"/>
                          <a:pt x="198" y="38"/>
                        </a:cubicBezTo>
                        <a:cubicBezTo>
                          <a:pt x="195" y="48"/>
                          <a:pt x="186" y="52"/>
                          <a:pt x="180" y="55"/>
                        </a:cubicBezTo>
                        <a:cubicBezTo>
                          <a:pt x="175" y="57"/>
                          <a:pt x="170" y="59"/>
                          <a:pt x="167" y="60"/>
                        </a:cubicBezTo>
                        <a:cubicBezTo>
                          <a:pt x="165" y="61"/>
                          <a:pt x="162" y="62"/>
                          <a:pt x="161" y="62"/>
                        </a:cubicBezTo>
                        <a:cubicBezTo>
                          <a:pt x="161" y="63"/>
                          <a:pt x="161" y="63"/>
                          <a:pt x="161" y="63"/>
                        </a:cubicBezTo>
                        <a:cubicBezTo>
                          <a:pt x="157" y="71"/>
                          <a:pt x="154" y="74"/>
                          <a:pt x="150" y="77"/>
                        </a:cubicBezTo>
                        <a:cubicBezTo>
                          <a:pt x="150" y="77"/>
                          <a:pt x="150" y="77"/>
                          <a:pt x="150" y="77"/>
                        </a:cubicBezTo>
                        <a:cubicBezTo>
                          <a:pt x="150" y="79"/>
                          <a:pt x="149" y="79"/>
                          <a:pt x="149" y="80"/>
                        </a:cubicBezTo>
                        <a:cubicBezTo>
                          <a:pt x="152" y="86"/>
                          <a:pt x="151" y="92"/>
                          <a:pt x="151" y="97"/>
                        </a:cubicBezTo>
                        <a:cubicBezTo>
                          <a:pt x="150" y="103"/>
                          <a:pt x="149" y="105"/>
                          <a:pt x="149" y="108"/>
                        </a:cubicBezTo>
                        <a:cubicBezTo>
                          <a:pt x="148" y="109"/>
                          <a:pt x="148" y="110"/>
                          <a:pt x="148" y="115"/>
                        </a:cubicBezTo>
                        <a:cubicBezTo>
                          <a:pt x="147" y="116"/>
                          <a:pt x="146" y="118"/>
                          <a:pt x="146" y="120"/>
                        </a:cubicBezTo>
                        <a:cubicBezTo>
                          <a:pt x="146" y="121"/>
                          <a:pt x="147" y="122"/>
                          <a:pt x="147" y="122"/>
                        </a:cubicBezTo>
                        <a:cubicBezTo>
                          <a:pt x="149" y="128"/>
                          <a:pt x="154" y="141"/>
                          <a:pt x="143" y="152"/>
                        </a:cubicBezTo>
                        <a:cubicBezTo>
                          <a:pt x="138" y="157"/>
                          <a:pt x="128" y="165"/>
                          <a:pt x="116" y="169"/>
                        </a:cubicBezTo>
                        <a:cubicBezTo>
                          <a:pt x="116" y="171"/>
                          <a:pt x="116" y="172"/>
                          <a:pt x="117" y="173"/>
                        </a:cubicBezTo>
                        <a:cubicBezTo>
                          <a:pt x="120" y="189"/>
                          <a:pt x="111" y="195"/>
                          <a:pt x="102" y="200"/>
                        </a:cubicBezTo>
                        <a:cubicBezTo>
                          <a:pt x="98" y="202"/>
                          <a:pt x="94" y="203"/>
                          <a:pt x="90" y="203"/>
                        </a:cubicBezTo>
                        <a:cubicBezTo>
                          <a:pt x="90" y="204"/>
                          <a:pt x="90" y="205"/>
                          <a:pt x="89" y="206"/>
                        </a:cubicBezTo>
                        <a:cubicBezTo>
                          <a:pt x="90" y="206"/>
                          <a:pt x="90" y="206"/>
                          <a:pt x="91" y="207"/>
                        </a:cubicBezTo>
                        <a:cubicBezTo>
                          <a:pt x="96" y="209"/>
                          <a:pt x="106" y="215"/>
                          <a:pt x="105" y="227"/>
                        </a:cubicBezTo>
                        <a:cubicBezTo>
                          <a:pt x="105" y="240"/>
                          <a:pt x="93" y="245"/>
                          <a:pt x="89" y="247"/>
                        </a:cubicBezTo>
                        <a:cubicBezTo>
                          <a:pt x="79" y="252"/>
                          <a:pt x="74" y="254"/>
                          <a:pt x="71" y="255"/>
                        </a:cubicBezTo>
                        <a:cubicBezTo>
                          <a:pt x="70" y="255"/>
                          <a:pt x="70" y="256"/>
                          <a:pt x="69" y="256"/>
                        </a:cubicBezTo>
                        <a:cubicBezTo>
                          <a:pt x="69" y="258"/>
                          <a:pt x="70" y="259"/>
                          <a:pt x="70" y="261"/>
                        </a:cubicBezTo>
                        <a:cubicBezTo>
                          <a:pt x="74" y="275"/>
                          <a:pt x="80" y="299"/>
                          <a:pt x="59" y="306"/>
                        </a:cubicBezTo>
                        <a:cubicBezTo>
                          <a:pt x="58" y="306"/>
                          <a:pt x="58" y="306"/>
                          <a:pt x="57" y="307"/>
                        </a:cubicBezTo>
                        <a:cubicBezTo>
                          <a:pt x="57" y="308"/>
                          <a:pt x="58" y="310"/>
                          <a:pt x="57" y="312"/>
                        </a:cubicBezTo>
                        <a:cubicBezTo>
                          <a:pt x="56" y="321"/>
                          <a:pt x="49" y="326"/>
                          <a:pt x="46" y="328"/>
                        </a:cubicBezTo>
                        <a:cubicBezTo>
                          <a:pt x="43" y="330"/>
                          <a:pt x="41" y="331"/>
                          <a:pt x="41" y="331"/>
                        </a:cubicBezTo>
                        <a:cubicBezTo>
                          <a:pt x="41" y="332"/>
                          <a:pt x="41" y="333"/>
                          <a:pt x="43" y="336"/>
                        </a:cubicBezTo>
                        <a:cubicBezTo>
                          <a:pt x="44" y="338"/>
                          <a:pt x="45" y="340"/>
                          <a:pt x="47" y="343"/>
                        </a:cubicBezTo>
                        <a:cubicBezTo>
                          <a:pt x="51" y="350"/>
                          <a:pt x="55" y="362"/>
                          <a:pt x="53" y="375"/>
                        </a:cubicBezTo>
                        <a:cubicBezTo>
                          <a:pt x="53" y="374"/>
                          <a:pt x="53" y="372"/>
                          <a:pt x="53" y="372"/>
                        </a:cubicBezTo>
                        <a:cubicBezTo>
                          <a:pt x="53" y="374"/>
                          <a:pt x="56" y="380"/>
                          <a:pt x="58" y="384"/>
                        </a:cubicBezTo>
                        <a:cubicBezTo>
                          <a:pt x="62" y="394"/>
                          <a:pt x="67" y="405"/>
                          <a:pt x="67" y="415"/>
                        </a:cubicBezTo>
                        <a:cubicBezTo>
                          <a:pt x="67" y="426"/>
                          <a:pt x="67" y="429"/>
                          <a:pt x="63" y="437"/>
                        </a:cubicBezTo>
                        <a:cubicBezTo>
                          <a:pt x="62" y="438"/>
                          <a:pt x="62" y="440"/>
                          <a:pt x="61" y="441"/>
                        </a:cubicBezTo>
                        <a:cubicBezTo>
                          <a:pt x="60" y="444"/>
                          <a:pt x="58" y="448"/>
                          <a:pt x="57" y="454"/>
                        </a:cubicBezTo>
                        <a:cubicBezTo>
                          <a:pt x="57" y="454"/>
                          <a:pt x="57" y="454"/>
                          <a:pt x="57" y="454"/>
                        </a:cubicBezTo>
                        <a:cubicBezTo>
                          <a:pt x="56" y="458"/>
                          <a:pt x="56" y="461"/>
                          <a:pt x="56" y="464"/>
                        </a:cubicBezTo>
                        <a:cubicBezTo>
                          <a:pt x="60" y="465"/>
                          <a:pt x="66" y="466"/>
                          <a:pt x="70" y="472"/>
                        </a:cubicBezTo>
                        <a:cubicBezTo>
                          <a:pt x="73" y="476"/>
                          <a:pt x="76" y="482"/>
                          <a:pt x="73" y="492"/>
                        </a:cubicBezTo>
                        <a:cubicBezTo>
                          <a:pt x="71" y="497"/>
                          <a:pt x="69" y="501"/>
                          <a:pt x="68" y="503"/>
                        </a:cubicBezTo>
                        <a:cubicBezTo>
                          <a:pt x="73" y="507"/>
                          <a:pt x="80" y="511"/>
                          <a:pt x="81" y="521"/>
                        </a:cubicBezTo>
                        <a:cubicBezTo>
                          <a:pt x="82" y="525"/>
                          <a:pt x="82" y="531"/>
                          <a:pt x="78" y="537"/>
                        </a:cubicBezTo>
                        <a:cubicBezTo>
                          <a:pt x="86" y="536"/>
                          <a:pt x="97" y="536"/>
                          <a:pt x="102" y="548"/>
                        </a:cubicBezTo>
                        <a:cubicBezTo>
                          <a:pt x="107" y="561"/>
                          <a:pt x="95" y="570"/>
                          <a:pt x="90" y="573"/>
                        </a:cubicBezTo>
                        <a:cubicBezTo>
                          <a:pt x="88" y="575"/>
                          <a:pt x="86" y="575"/>
                          <a:pt x="84" y="576"/>
                        </a:cubicBezTo>
                        <a:cubicBezTo>
                          <a:pt x="85" y="577"/>
                          <a:pt x="85" y="576"/>
                          <a:pt x="85" y="578"/>
                        </a:cubicBezTo>
                        <a:cubicBezTo>
                          <a:pt x="88" y="582"/>
                          <a:pt x="90" y="586"/>
                          <a:pt x="91" y="588"/>
                        </a:cubicBezTo>
                        <a:cubicBezTo>
                          <a:pt x="92" y="589"/>
                          <a:pt x="92" y="589"/>
                          <a:pt x="92" y="589"/>
                        </a:cubicBezTo>
                        <a:cubicBezTo>
                          <a:pt x="93" y="589"/>
                          <a:pt x="94" y="590"/>
                          <a:pt x="95" y="590"/>
                        </a:cubicBezTo>
                        <a:cubicBezTo>
                          <a:pt x="102" y="592"/>
                          <a:pt x="113" y="596"/>
                          <a:pt x="115" y="608"/>
                        </a:cubicBezTo>
                        <a:cubicBezTo>
                          <a:pt x="116" y="612"/>
                          <a:pt x="116" y="621"/>
                          <a:pt x="107" y="628"/>
                        </a:cubicBezTo>
                        <a:cubicBezTo>
                          <a:pt x="103" y="631"/>
                          <a:pt x="98" y="634"/>
                          <a:pt x="91" y="638"/>
                        </a:cubicBezTo>
                        <a:cubicBezTo>
                          <a:pt x="90" y="638"/>
                          <a:pt x="90" y="639"/>
                          <a:pt x="90" y="639"/>
                        </a:cubicBezTo>
                        <a:lnTo>
                          <a:pt x="95" y="640"/>
                        </a:lnTo>
                        <a:lnTo>
                          <a:pt x="98" y="649"/>
                        </a:lnTo>
                        <a:cubicBezTo>
                          <a:pt x="100" y="656"/>
                          <a:pt x="99" y="667"/>
                          <a:pt x="89" y="677"/>
                        </a:cubicBezTo>
                        <a:cubicBezTo>
                          <a:pt x="90" y="677"/>
                          <a:pt x="90" y="677"/>
                          <a:pt x="90" y="678"/>
                        </a:cubicBezTo>
                        <a:cubicBezTo>
                          <a:pt x="92" y="683"/>
                          <a:pt x="91" y="691"/>
                          <a:pt x="83" y="699"/>
                        </a:cubicBezTo>
                        <a:cubicBezTo>
                          <a:pt x="77" y="705"/>
                          <a:pt x="75" y="707"/>
                          <a:pt x="73" y="708"/>
                        </a:cubicBezTo>
                        <a:cubicBezTo>
                          <a:pt x="72" y="709"/>
                          <a:pt x="71" y="709"/>
                          <a:pt x="69" y="712"/>
                        </a:cubicBezTo>
                        <a:cubicBezTo>
                          <a:pt x="66" y="715"/>
                          <a:pt x="64" y="717"/>
                          <a:pt x="62" y="719"/>
                        </a:cubicBezTo>
                        <a:cubicBezTo>
                          <a:pt x="58" y="723"/>
                          <a:pt x="55" y="727"/>
                          <a:pt x="50" y="730"/>
                        </a:cubicBezTo>
                        <a:cubicBezTo>
                          <a:pt x="48" y="731"/>
                          <a:pt x="47" y="732"/>
                          <a:pt x="45" y="732"/>
                        </a:cubicBezTo>
                        <a:cubicBezTo>
                          <a:pt x="48" y="738"/>
                          <a:pt x="51" y="748"/>
                          <a:pt x="43" y="757"/>
                        </a:cubicBezTo>
                        <a:cubicBezTo>
                          <a:pt x="40" y="762"/>
                          <a:pt x="36" y="764"/>
                          <a:pt x="33" y="766"/>
                        </a:cubicBezTo>
                        <a:cubicBezTo>
                          <a:pt x="33" y="766"/>
                          <a:pt x="33" y="767"/>
                          <a:pt x="33" y="767"/>
                        </a:cubicBezTo>
                        <a:cubicBezTo>
                          <a:pt x="37" y="783"/>
                          <a:pt x="29" y="790"/>
                          <a:pt x="22" y="794"/>
                        </a:cubicBezTo>
                        <a:cubicBezTo>
                          <a:pt x="21" y="794"/>
                          <a:pt x="20" y="794"/>
                          <a:pt x="19" y="795"/>
                        </a:cubicBezTo>
                        <a:cubicBezTo>
                          <a:pt x="18" y="797"/>
                          <a:pt x="16" y="800"/>
                          <a:pt x="15" y="801"/>
                        </a:cubicBezTo>
                        <a:cubicBezTo>
                          <a:pt x="15" y="802"/>
                          <a:pt x="14" y="802"/>
                          <a:pt x="14" y="802"/>
                        </a:cubicBezTo>
                        <a:cubicBezTo>
                          <a:pt x="14" y="806"/>
                          <a:pt x="15" y="809"/>
                          <a:pt x="16" y="812"/>
                        </a:cubicBezTo>
                        <a:cubicBezTo>
                          <a:pt x="16" y="812"/>
                          <a:pt x="16" y="812"/>
                          <a:pt x="16" y="812"/>
                        </a:cubicBezTo>
                        <a:cubicBezTo>
                          <a:pt x="18" y="815"/>
                          <a:pt x="25" y="823"/>
                          <a:pt x="21" y="833"/>
                        </a:cubicBezTo>
                        <a:cubicBezTo>
                          <a:pt x="20" y="835"/>
                          <a:pt x="18" y="838"/>
                          <a:pt x="15" y="841"/>
                        </a:cubicBezTo>
                        <a:cubicBezTo>
                          <a:pt x="19" y="851"/>
                          <a:pt x="12" y="859"/>
                          <a:pt x="9" y="862"/>
                        </a:cubicBezTo>
                        <a:cubicBezTo>
                          <a:pt x="6" y="865"/>
                          <a:pt x="3" y="867"/>
                          <a:pt x="0" y="868"/>
                        </a:cubicBezTo>
                        <a:cubicBezTo>
                          <a:pt x="6" y="874"/>
                          <a:pt x="12" y="882"/>
                          <a:pt x="12" y="891"/>
                        </a:cubicBezTo>
                        <a:cubicBezTo>
                          <a:pt x="13" y="893"/>
                          <a:pt x="12" y="895"/>
                          <a:pt x="11" y="897"/>
                        </a:cubicBezTo>
                        <a:lnTo>
                          <a:pt x="283" y="880"/>
                        </a:lnTo>
                        <a:cubicBezTo>
                          <a:pt x="287" y="880"/>
                          <a:pt x="292" y="879"/>
                          <a:pt x="297" y="878"/>
                        </a:cubicBezTo>
                        <a:cubicBezTo>
                          <a:pt x="318" y="875"/>
                          <a:pt x="339" y="871"/>
                          <a:pt x="351" y="885"/>
                        </a:cubicBezTo>
                        <a:cubicBezTo>
                          <a:pt x="356" y="891"/>
                          <a:pt x="360" y="900"/>
                          <a:pt x="355" y="915"/>
                        </a:cubicBezTo>
                        <a:cubicBezTo>
                          <a:pt x="344" y="947"/>
                          <a:pt x="344" y="967"/>
                          <a:pt x="355" y="979"/>
                        </a:cubicBezTo>
                        <a:cubicBezTo>
                          <a:pt x="374" y="1000"/>
                          <a:pt x="381" y="1012"/>
                          <a:pt x="384" y="1027"/>
                        </a:cubicBezTo>
                        <a:cubicBezTo>
                          <a:pt x="384" y="1030"/>
                          <a:pt x="384" y="1032"/>
                          <a:pt x="384" y="1035"/>
                        </a:cubicBezTo>
                        <a:cubicBezTo>
                          <a:pt x="385" y="1035"/>
                          <a:pt x="384" y="1035"/>
                          <a:pt x="386" y="1036"/>
                        </a:cubicBezTo>
                        <a:cubicBezTo>
                          <a:pt x="390" y="1041"/>
                          <a:pt x="393" y="1047"/>
                          <a:pt x="397" y="1052"/>
                        </a:cubicBezTo>
                        <a:cubicBezTo>
                          <a:pt x="399" y="1049"/>
                          <a:pt x="401" y="1045"/>
                          <a:pt x="406" y="1040"/>
                        </a:cubicBezTo>
                        <a:cubicBezTo>
                          <a:pt x="407" y="1040"/>
                          <a:pt x="407" y="1040"/>
                          <a:pt x="408" y="1037"/>
                        </a:cubicBezTo>
                        <a:cubicBezTo>
                          <a:pt x="410" y="1033"/>
                          <a:pt x="413" y="1025"/>
                          <a:pt x="424" y="1019"/>
                        </a:cubicBezTo>
                        <a:cubicBezTo>
                          <a:pt x="434" y="1014"/>
                          <a:pt x="442" y="1014"/>
                          <a:pt x="450" y="1014"/>
                        </a:cubicBezTo>
                        <a:cubicBezTo>
                          <a:pt x="453" y="1014"/>
                          <a:pt x="456" y="1014"/>
                          <a:pt x="459" y="1014"/>
                        </a:cubicBezTo>
                        <a:cubicBezTo>
                          <a:pt x="462" y="1014"/>
                          <a:pt x="462" y="1014"/>
                          <a:pt x="465" y="1012"/>
                        </a:cubicBezTo>
                        <a:cubicBezTo>
                          <a:pt x="468" y="1010"/>
                          <a:pt x="472" y="1007"/>
                          <a:pt x="479" y="1004"/>
                        </a:cubicBezTo>
                        <a:cubicBezTo>
                          <a:pt x="483" y="1003"/>
                          <a:pt x="486" y="1002"/>
                          <a:pt x="488" y="1000"/>
                        </a:cubicBezTo>
                        <a:cubicBezTo>
                          <a:pt x="495" y="997"/>
                          <a:pt x="499" y="995"/>
                          <a:pt x="512" y="995"/>
                        </a:cubicBezTo>
                        <a:lnTo>
                          <a:pt x="517" y="995"/>
                        </a:lnTo>
                        <a:cubicBezTo>
                          <a:pt x="527" y="995"/>
                          <a:pt x="530" y="995"/>
                          <a:pt x="540" y="1000"/>
                        </a:cubicBezTo>
                        <a:cubicBezTo>
                          <a:pt x="540" y="1000"/>
                          <a:pt x="542" y="1001"/>
                          <a:pt x="542" y="1001"/>
                        </a:cubicBezTo>
                        <a:cubicBezTo>
                          <a:pt x="546" y="1003"/>
                          <a:pt x="549" y="1004"/>
                          <a:pt x="551" y="1005"/>
                        </a:cubicBezTo>
                        <a:cubicBezTo>
                          <a:pt x="551" y="1005"/>
                          <a:pt x="552" y="1006"/>
                          <a:pt x="552" y="1006"/>
                        </a:cubicBezTo>
                        <a:cubicBezTo>
                          <a:pt x="553" y="1005"/>
                          <a:pt x="554" y="1005"/>
                          <a:pt x="555" y="1004"/>
                        </a:cubicBezTo>
                        <a:cubicBezTo>
                          <a:pt x="565" y="999"/>
                          <a:pt x="570" y="998"/>
                          <a:pt x="582" y="1001"/>
                        </a:cubicBezTo>
                        <a:cubicBezTo>
                          <a:pt x="584" y="1002"/>
                          <a:pt x="585" y="1003"/>
                          <a:pt x="586" y="1003"/>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58" name="Freeform 30187">
                    <a:extLst>
                      <a:ext uri="{FF2B5EF4-FFF2-40B4-BE49-F238E27FC236}">
                        <a16:creationId xmlns:a16="http://schemas.microsoft.com/office/drawing/2014/main" id="{A495AA8C-5310-E321-4700-989D58779727}"/>
                      </a:ext>
                    </a:extLst>
                  </p:cNvPr>
                  <p:cNvSpPr>
                    <a:spLocks/>
                  </p:cNvSpPr>
                  <p:nvPr/>
                </p:nvSpPr>
                <p:spPr bwMode="auto">
                  <a:xfrm>
                    <a:off x="2252833" y="3305358"/>
                    <a:ext cx="1744648" cy="1639769"/>
                  </a:xfrm>
                  <a:custGeom>
                    <a:avLst/>
                    <a:gdLst>
                      <a:gd name="T0" fmla="*/ 2387 w 2425"/>
                      <a:gd name="T1" fmla="*/ 1377 h 2354"/>
                      <a:gd name="T2" fmla="*/ 2415 w 2425"/>
                      <a:gd name="T3" fmla="*/ 1279 h 2354"/>
                      <a:gd name="T4" fmla="*/ 2422 w 2425"/>
                      <a:gd name="T5" fmla="*/ 1246 h 2354"/>
                      <a:gd name="T6" fmla="*/ 2423 w 2425"/>
                      <a:gd name="T7" fmla="*/ 1192 h 2354"/>
                      <a:gd name="T8" fmla="*/ 2366 w 2425"/>
                      <a:gd name="T9" fmla="*/ 1074 h 2354"/>
                      <a:gd name="T10" fmla="*/ 2311 w 2425"/>
                      <a:gd name="T11" fmla="*/ 722 h 2354"/>
                      <a:gd name="T12" fmla="*/ 2309 w 2425"/>
                      <a:gd name="T13" fmla="*/ 679 h 2354"/>
                      <a:gd name="T14" fmla="*/ 2240 w 2425"/>
                      <a:gd name="T15" fmla="*/ 664 h 2354"/>
                      <a:gd name="T16" fmla="*/ 2140 w 2425"/>
                      <a:gd name="T17" fmla="*/ 617 h 2354"/>
                      <a:gd name="T18" fmla="*/ 2054 w 2425"/>
                      <a:gd name="T19" fmla="*/ 613 h 2354"/>
                      <a:gd name="T20" fmla="*/ 1990 w 2425"/>
                      <a:gd name="T21" fmla="*/ 619 h 2354"/>
                      <a:gd name="T22" fmla="*/ 1911 w 2425"/>
                      <a:gd name="T23" fmla="*/ 656 h 2354"/>
                      <a:gd name="T24" fmla="*/ 1823 w 2425"/>
                      <a:gd name="T25" fmla="*/ 615 h 2354"/>
                      <a:gd name="T26" fmla="*/ 1735 w 2425"/>
                      <a:gd name="T27" fmla="*/ 623 h 2354"/>
                      <a:gd name="T28" fmla="*/ 1672 w 2425"/>
                      <a:gd name="T29" fmla="*/ 602 h 2354"/>
                      <a:gd name="T30" fmla="*/ 1599 w 2425"/>
                      <a:gd name="T31" fmla="*/ 589 h 2354"/>
                      <a:gd name="T32" fmla="*/ 1545 w 2425"/>
                      <a:gd name="T33" fmla="*/ 564 h 2354"/>
                      <a:gd name="T34" fmla="*/ 1469 w 2425"/>
                      <a:gd name="T35" fmla="*/ 558 h 2354"/>
                      <a:gd name="T36" fmla="*/ 1373 w 2425"/>
                      <a:gd name="T37" fmla="*/ 514 h 2354"/>
                      <a:gd name="T38" fmla="*/ 1334 w 2425"/>
                      <a:gd name="T39" fmla="*/ 492 h 2354"/>
                      <a:gd name="T40" fmla="*/ 1260 w 2425"/>
                      <a:gd name="T41" fmla="*/ 458 h 2354"/>
                      <a:gd name="T42" fmla="*/ 724 w 2425"/>
                      <a:gd name="T43" fmla="*/ 327 h 2354"/>
                      <a:gd name="T44" fmla="*/ 76 w 2425"/>
                      <a:gd name="T45" fmla="*/ 1031 h 2354"/>
                      <a:gd name="T46" fmla="*/ 196 w 2425"/>
                      <a:gd name="T47" fmla="*/ 1172 h 2354"/>
                      <a:gd name="T48" fmla="*/ 296 w 2425"/>
                      <a:gd name="T49" fmla="*/ 1259 h 2354"/>
                      <a:gd name="T50" fmla="*/ 338 w 2425"/>
                      <a:gd name="T51" fmla="*/ 1381 h 2354"/>
                      <a:gd name="T52" fmla="*/ 466 w 2425"/>
                      <a:gd name="T53" fmla="*/ 1553 h 2354"/>
                      <a:gd name="T54" fmla="*/ 557 w 2425"/>
                      <a:gd name="T55" fmla="*/ 1616 h 2354"/>
                      <a:gd name="T56" fmla="*/ 666 w 2425"/>
                      <a:gd name="T57" fmla="*/ 1519 h 2354"/>
                      <a:gd name="T58" fmla="*/ 807 w 2425"/>
                      <a:gd name="T59" fmla="*/ 1455 h 2354"/>
                      <a:gd name="T60" fmla="*/ 958 w 2425"/>
                      <a:gd name="T61" fmla="*/ 1491 h 2354"/>
                      <a:gd name="T62" fmla="*/ 1107 w 2425"/>
                      <a:gd name="T63" fmla="*/ 1669 h 2354"/>
                      <a:gd name="T64" fmla="*/ 1185 w 2425"/>
                      <a:gd name="T65" fmla="*/ 1835 h 2354"/>
                      <a:gd name="T66" fmla="*/ 1311 w 2425"/>
                      <a:gd name="T67" fmla="*/ 1986 h 2354"/>
                      <a:gd name="T68" fmla="*/ 1321 w 2425"/>
                      <a:gd name="T69" fmla="*/ 2069 h 2354"/>
                      <a:gd name="T70" fmla="*/ 1368 w 2425"/>
                      <a:gd name="T71" fmla="*/ 2176 h 2354"/>
                      <a:gd name="T72" fmla="*/ 1444 w 2425"/>
                      <a:gd name="T73" fmla="*/ 2253 h 2354"/>
                      <a:gd name="T74" fmla="*/ 1555 w 2425"/>
                      <a:gd name="T75" fmla="*/ 2304 h 2354"/>
                      <a:gd name="T76" fmla="*/ 1707 w 2425"/>
                      <a:gd name="T77" fmla="*/ 2354 h 2354"/>
                      <a:gd name="T78" fmla="*/ 1676 w 2425"/>
                      <a:gd name="T79" fmla="*/ 2177 h 2354"/>
                      <a:gd name="T80" fmla="*/ 1675 w 2425"/>
                      <a:gd name="T81" fmla="*/ 2106 h 2354"/>
                      <a:gd name="T82" fmla="*/ 1681 w 2425"/>
                      <a:gd name="T83" fmla="*/ 2080 h 2354"/>
                      <a:gd name="T84" fmla="*/ 1666 w 2425"/>
                      <a:gd name="T85" fmla="*/ 2021 h 2354"/>
                      <a:gd name="T86" fmla="*/ 1706 w 2425"/>
                      <a:gd name="T87" fmla="*/ 1969 h 2354"/>
                      <a:gd name="T88" fmla="*/ 1713 w 2425"/>
                      <a:gd name="T89" fmla="*/ 1910 h 2354"/>
                      <a:gd name="T90" fmla="*/ 1759 w 2425"/>
                      <a:gd name="T91" fmla="*/ 1849 h 2354"/>
                      <a:gd name="T92" fmla="*/ 1808 w 2425"/>
                      <a:gd name="T93" fmla="*/ 1842 h 2354"/>
                      <a:gd name="T94" fmla="*/ 1851 w 2425"/>
                      <a:gd name="T95" fmla="*/ 1801 h 2354"/>
                      <a:gd name="T96" fmla="*/ 1858 w 2425"/>
                      <a:gd name="T97" fmla="*/ 1783 h 2354"/>
                      <a:gd name="T98" fmla="*/ 1888 w 2425"/>
                      <a:gd name="T99" fmla="*/ 1724 h 2354"/>
                      <a:gd name="T100" fmla="*/ 1953 w 2425"/>
                      <a:gd name="T101" fmla="*/ 1746 h 2354"/>
                      <a:gd name="T102" fmla="*/ 2033 w 2425"/>
                      <a:gd name="T103" fmla="*/ 1720 h 2354"/>
                      <a:gd name="T104" fmla="*/ 2123 w 2425"/>
                      <a:gd name="T105" fmla="*/ 1661 h 2354"/>
                      <a:gd name="T106" fmla="*/ 2155 w 2425"/>
                      <a:gd name="T107" fmla="*/ 1613 h 2354"/>
                      <a:gd name="T108" fmla="*/ 2151 w 2425"/>
                      <a:gd name="T109" fmla="*/ 1537 h 2354"/>
                      <a:gd name="T110" fmla="*/ 2244 w 2425"/>
                      <a:gd name="T111" fmla="*/ 1527 h 2354"/>
                      <a:gd name="T112" fmla="*/ 2326 w 2425"/>
                      <a:gd name="T113" fmla="*/ 1513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25" h="2354">
                        <a:moveTo>
                          <a:pt x="2373" y="1471"/>
                        </a:moveTo>
                        <a:cubicBezTo>
                          <a:pt x="2374" y="1470"/>
                          <a:pt x="2376" y="1466"/>
                          <a:pt x="2377" y="1462"/>
                        </a:cubicBezTo>
                        <a:cubicBezTo>
                          <a:pt x="2381" y="1454"/>
                          <a:pt x="2385" y="1443"/>
                          <a:pt x="2395" y="1432"/>
                        </a:cubicBezTo>
                        <a:cubicBezTo>
                          <a:pt x="2397" y="1429"/>
                          <a:pt x="2398" y="1428"/>
                          <a:pt x="2399" y="1427"/>
                        </a:cubicBezTo>
                        <a:cubicBezTo>
                          <a:pt x="2398" y="1424"/>
                          <a:pt x="2398" y="1420"/>
                          <a:pt x="2399" y="1414"/>
                        </a:cubicBezTo>
                        <a:cubicBezTo>
                          <a:pt x="2400" y="1410"/>
                          <a:pt x="2399" y="1400"/>
                          <a:pt x="2387" y="1377"/>
                        </a:cubicBezTo>
                        <a:cubicBezTo>
                          <a:pt x="2385" y="1373"/>
                          <a:pt x="2381" y="1364"/>
                          <a:pt x="2384" y="1355"/>
                        </a:cubicBezTo>
                        <a:cubicBezTo>
                          <a:pt x="2387" y="1348"/>
                          <a:pt x="2393" y="1346"/>
                          <a:pt x="2396" y="1344"/>
                        </a:cubicBezTo>
                        <a:cubicBezTo>
                          <a:pt x="2395" y="1341"/>
                          <a:pt x="2394" y="1337"/>
                          <a:pt x="2392" y="1332"/>
                        </a:cubicBezTo>
                        <a:cubicBezTo>
                          <a:pt x="2391" y="1325"/>
                          <a:pt x="2389" y="1311"/>
                          <a:pt x="2401" y="1303"/>
                        </a:cubicBezTo>
                        <a:cubicBezTo>
                          <a:pt x="2404" y="1295"/>
                          <a:pt x="2409" y="1287"/>
                          <a:pt x="2412" y="1282"/>
                        </a:cubicBezTo>
                        <a:cubicBezTo>
                          <a:pt x="2413" y="1281"/>
                          <a:pt x="2415" y="1278"/>
                          <a:pt x="2415" y="1279"/>
                        </a:cubicBezTo>
                        <a:cubicBezTo>
                          <a:pt x="2415" y="1278"/>
                          <a:pt x="2415" y="1278"/>
                          <a:pt x="2415" y="1277"/>
                        </a:cubicBezTo>
                        <a:cubicBezTo>
                          <a:pt x="2416" y="1274"/>
                          <a:pt x="2417" y="1270"/>
                          <a:pt x="2421" y="1263"/>
                        </a:cubicBezTo>
                        <a:cubicBezTo>
                          <a:pt x="2422" y="1262"/>
                          <a:pt x="2422" y="1262"/>
                          <a:pt x="2422" y="1261"/>
                        </a:cubicBezTo>
                        <a:cubicBezTo>
                          <a:pt x="2422" y="1260"/>
                          <a:pt x="2422" y="1258"/>
                          <a:pt x="2422" y="1256"/>
                        </a:cubicBezTo>
                        <a:cubicBezTo>
                          <a:pt x="2423" y="1254"/>
                          <a:pt x="2423" y="1253"/>
                          <a:pt x="2423" y="1253"/>
                        </a:cubicBezTo>
                        <a:cubicBezTo>
                          <a:pt x="2422" y="1252"/>
                          <a:pt x="2422" y="1250"/>
                          <a:pt x="2422" y="1246"/>
                        </a:cubicBezTo>
                        <a:lnTo>
                          <a:pt x="2422" y="1245"/>
                        </a:lnTo>
                        <a:cubicBezTo>
                          <a:pt x="2421" y="1243"/>
                          <a:pt x="2421" y="1240"/>
                          <a:pt x="2420" y="1234"/>
                        </a:cubicBezTo>
                        <a:cubicBezTo>
                          <a:pt x="2418" y="1228"/>
                          <a:pt x="2417" y="1216"/>
                          <a:pt x="2425" y="1210"/>
                        </a:cubicBezTo>
                        <a:cubicBezTo>
                          <a:pt x="2425" y="1209"/>
                          <a:pt x="2425" y="1208"/>
                          <a:pt x="2425" y="1207"/>
                        </a:cubicBezTo>
                        <a:cubicBezTo>
                          <a:pt x="2424" y="1204"/>
                          <a:pt x="2423" y="1201"/>
                          <a:pt x="2423" y="1196"/>
                        </a:cubicBezTo>
                        <a:cubicBezTo>
                          <a:pt x="2423" y="1195"/>
                          <a:pt x="2423" y="1192"/>
                          <a:pt x="2423" y="1192"/>
                        </a:cubicBezTo>
                        <a:cubicBezTo>
                          <a:pt x="2423" y="1191"/>
                          <a:pt x="2422" y="1191"/>
                          <a:pt x="2420" y="1189"/>
                        </a:cubicBezTo>
                        <a:cubicBezTo>
                          <a:pt x="2402" y="1180"/>
                          <a:pt x="2396" y="1159"/>
                          <a:pt x="2396" y="1145"/>
                        </a:cubicBezTo>
                        <a:cubicBezTo>
                          <a:pt x="2396" y="1145"/>
                          <a:pt x="2396" y="1146"/>
                          <a:pt x="2396" y="1146"/>
                        </a:cubicBezTo>
                        <a:cubicBezTo>
                          <a:pt x="2396" y="1145"/>
                          <a:pt x="2395" y="1141"/>
                          <a:pt x="2382" y="1128"/>
                        </a:cubicBezTo>
                        <a:cubicBezTo>
                          <a:pt x="2366" y="1112"/>
                          <a:pt x="2366" y="1094"/>
                          <a:pt x="2366" y="1079"/>
                        </a:cubicBezTo>
                        <a:lnTo>
                          <a:pt x="2366" y="1074"/>
                        </a:lnTo>
                        <a:cubicBezTo>
                          <a:pt x="2366" y="1065"/>
                          <a:pt x="2355" y="1044"/>
                          <a:pt x="2349" y="1040"/>
                        </a:cubicBezTo>
                        <a:cubicBezTo>
                          <a:pt x="2345" y="1038"/>
                          <a:pt x="2341" y="1034"/>
                          <a:pt x="2338" y="1030"/>
                        </a:cubicBezTo>
                        <a:cubicBezTo>
                          <a:pt x="2328" y="1017"/>
                          <a:pt x="2321" y="998"/>
                          <a:pt x="2319" y="987"/>
                        </a:cubicBezTo>
                        <a:cubicBezTo>
                          <a:pt x="2319" y="983"/>
                          <a:pt x="2318" y="971"/>
                          <a:pt x="2317" y="946"/>
                        </a:cubicBezTo>
                        <a:cubicBezTo>
                          <a:pt x="2317" y="927"/>
                          <a:pt x="2316" y="901"/>
                          <a:pt x="2315" y="866"/>
                        </a:cubicBezTo>
                        <a:cubicBezTo>
                          <a:pt x="2314" y="822"/>
                          <a:pt x="2312" y="764"/>
                          <a:pt x="2311" y="722"/>
                        </a:cubicBezTo>
                        <a:cubicBezTo>
                          <a:pt x="2311" y="720"/>
                          <a:pt x="2311" y="718"/>
                          <a:pt x="2311" y="717"/>
                        </a:cubicBezTo>
                        <a:cubicBezTo>
                          <a:pt x="2310" y="712"/>
                          <a:pt x="2310" y="707"/>
                          <a:pt x="2310" y="703"/>
                        </a:cubicBezTo>
                        <a:cubicBezTo>
                          <a:pt x="2310" y="700"/>
                          <a:pt x="2310" y="697"/>
                          <a:pt x="2310" y="694"/>
                        </a:cubicBezTo>
                        <a:cubicBezTo>
                          <a:pt x="2309" y="690"/>
                          <a:pt x="2309" y="687"/>
                          <a:pt x="2309" y="683"/>
                        </a:cubicBezTo>
                        <a:cubicBezTo>
                          <a:pt x="2309" y="682"/>
                          <a:pt x="2309" y="681"/>
                          <a:pt x="2309" y="680"/>
                        </a:cubicBezTo>
                        <a:cubicBezTo>
                          <a:pt x="2309" y="680"/>
                          <a:pt x="2309" y="679"/>
                          <a:pt x="2309" y="679"/>
                        </a:cubicBezTo>
                        <a:cubicBezTo>
                          <a:pt x="2307" y="679"/>
                          <a:pt x="2305" y="679"/>
                          <a:pt x="2304" y="679"/>
                        </a:cubicBezTo>
                        <a:cubicBezTo>
                          <a:pt x="2301" y="679"/>
                          <a:pt x="2297" y="678"/>
                          <a:pt x="2294" y="678"/>
                        </a:cubicBezTo>
                        <a:cubicBezTo>
                          <a:pt x="2289" y="677"/>
                          <a:pt x="2287" y="678"/>
                          <a:pt x="2283" y="680"/>
                        </a:cubicBezTo>
                        <a:cubicBezTo>
                          <a:pt x="2280" y="681"/>
                          <a:pt x="2278" y="682"/>
                          <a:pt x="2274" y="683"/>
                        </a:cubicBezTo>
                        <a:cubicBezTo>
                          <a:pt x="2253" y="689"/>
                          <a:pt x="2244" y="671"/>
                          <a:pt x="2240" y="665"/>
                        </a:cubicBezTo>
                        <a:cubicBezTo>
                          <a:pt x="2240" y="665"/>
                          <a:pt x="2240" y="664"/>
                          <a:pt x="2240" y="664"/>
                        </a:cubicBezTo>
                        <a:cubicBezTo>
                          <a:pt x="2239" y="664"/>
                          <a:pt x="2238" y="663"/>
                          <a:pt x="2236" y="663"/>
                        </a:cubicBezTo>
                        <a:cubicBezTo>
                          <a:pt x="2231" y="662"/>
                          <a:pt x="2224" y="660"/>
                          <a:pt x="2218" y="656"/>
                        </a:cubicBezTo>
                        <a:cubicBezTo>
                          <a:pt x="2214" y="653"/>
                          <a:pt x="2207" y="651"/>
                          <a:pt x="2197" y="648"/>
                        </a:cubicBezTo>
                        <a:cubicBezTo>
                          <a:pt x="2197" y="648"/>
                          <a:pt x="2187" y="645"/>
                          <a:pt x="2187" y="645"/>
                        </a:cubicBezTo>
                        <a:cubicBezTo>
                          <a:pt x="2173" y="640"/>
                          <a:pt x="2162" y="632"/>
                          <a:pt x="2151" y="625"/>
                        </a:cubicBezTo>
                        <a:cubicBezTo>
                          <a:pt x="2148" y="622"/>
                          <a:pt x="2144" y="620"/>
                          <a:pt x="2140" y="617"/>
                        </a:cubicBezTo>
                        <a:cubicBezTo>
                          <a:pt x="2134" y="613"/>
                          <a:pt x="2129" y="609"/>
                          <a:pt x="2125" y="606"/>
                        </a:cubicBezTo>
                        <a:cubicBezTo>
                          <a:pt x="2120" y="602"/>
                          <a:pt x="2117" y="600"/>
                          <a:pt x="2113" y="599"/>
                        </a:cubicBezTo>
                        <a:cubicBezTo>
                          <a:pt x="2112" y="600"/>
                          <a:pt x="2112" y="600"/>
                          <a:pt x="2111" y="601"/>
                        </a:cubicBezTo>
                        <a:cubicBezTo>
                          <a:pt x="2107" y="605"/>
                          <a:pt x="2102" y="611"/>
                          <a:pt x="2095" y="615"/>
                        </a:cubicBezTo>
                        <a:cubicBezTo>
                          <a:pt x="2078" y="624"/>
                          <a:pt x="2068" y="621"/>
                          <a:pt x="2058" y="615"/>
                        </a:cubicBezTo>
                        <a:cubicBezTo>
                          <a:pt x="2056" y="614"/>
                          <a:pt x="2055" y="613"/>
                          <a:pt x="2054" y="613"/>
                        </a:cubicBezTo>
                        <a:cubicBezTo>
                          <a:pt x="2049" y="610"/>
                          <a:pt x="2045" y="608"/>
                          <a:pt x="2042" y="605"/>
                        </a:cubicBezTo>
                        <a:cubicBezTo>
                          <a:pt x="2041" y="604"/>
                          <a:pt x="2039" y="603"/>
                          <a:pt x="2038" y="602"/>
                        </a:cubicBezTo>
                        <a:cubicBezTo>
                          <a:pt x="2038" y="602"/>
                          <a:pt x="2038" y="602"/>
                          <a:pt x="2037" y="602"/>
                        </a:cubicBezTo>
                        <a:cubicBezTo>
                          <a:pt x="2032" y="604"/>
                          <a:pt x="2027" y="608"/>
                          <a:pt x="2023" y="612"/>
                        </a:cubicBezTo>
                        <a:cubicBezTo>
                          <a:pt x="2016" y="617"/>
                          <a:pt x="2009" y="621"/>
                          <a:pt x="2001" y="621"/>
                        </a:cubicBezTo>
                        <a:cubicBezTo>
                          <a:pt x="1997" y="621"/>
                          <a:pt x="1993" y="620"/>
                          <a:pt x="1990" y="619"/>
                        </a:cubicBezTo>
                        <a:cubicBezTo>
                          <a:pt x="1986" y="618"/>
                          <a:pt x="1983" y="617"/>
                          <a:pt x="1982" y="617"/>
                        </a:cubicBezTo>
                        <a:cubicBezTo>
                          <a:pt x="1977" y="619"/>
                          <a:pt x="1973" y="620"/>
                          <a:pt x="1970" y="621"/>
                        </a:cubicBezTo>
                        <a:cubicBezTo>
                          <a:pt x="1965" y="622"/>
                          <a:pt x="1965" y="622"/>
                          <a:pt x="1962" y="624"/>
                        </a:cubicBezTo>
                        <a:cubicBezTo>
                          <a:pt x="1950" y="636"/>
                          <a:pt x="1945" y="638"/>
                          <a:pt x="1931" y="642"/>
                        </a:cubicBezTo>
                        <a:cubicBezTo>
                          <a:pt x="1931" y="642"/>
                          <a:pt x="1929" y="642"/>
                          <a:pt x="1929" y="642"/>
                        </a:cubicBezTo>
                        <a:cubicBezTo>
                          <a:pt x="1925" y="652"/>
                          <a:pt x="1918" y="656"/>
                          <a:pt x="1911" y="656"/>
                        </a:cubicBezTo>
                        <a:cubicBezTo>
                          <a:pt x="1898" y="656"/>
                          <a:pt x="1891" y="649"/>
                          <a:pt x="1887" y="644"/>
                        </a:cubicBezTo>
                        <a:cubicBezTo>
                          <a:pt x="1885" y="643"/>
                          <a:pt x="1884" y="641"/>
                          <a:pt x="1882" y="640"/>
                        </a:cubicBezTo>
                        <a:cubicBezTo>
                          <a:pt x="1878" y="637"/>
                          <a:pt x="1872" y="632"/>
                          <a:pt x="1865" y="627"/>
                        </a:cubicBezTo>
                        <a:cubicBezTo>
                          <a:pt x="1860" y="622"/>
                          <a:pt x="1854" y="618"/>
                          <a:pt x="1851" y="615"/>
                        </a:cubicBezTo>
                        <a:cubicBezTo>
                          <a:pt x="1849" y="615"/>
                          <a:pt x="1847" y="615"/>
                          <a:pt x="1845" y="616"/>
                        </a:cubicBezTo>
                        <a:cubicBezTo>
                          <a:pt x="1839" y="616"/>
                          <a:pt x="1831" y="617"/>
                          <a:pt x="1823" y="615"/>
                        </a:cubicBezTo>
                        <a:cubicBezTo>
                          <a:pt x="1815" y="614"/>
                          <a:pt x="1809" y="610"/>
                          <a:pt x="1804" y="607"/>
                        </a:cubicBezTo>
                        <a:cubicBezTo>
                          <a:pt x="1802" y="606"/>
                          <a:pt x="1801" y="606"/>
                          <a:pt x="1799" y="605"/>
                        </a:cubicBezTo>
                        <a:cubicBezTo>
                          <a:pt x="1798" y="607"/>
                          <a:pt x="1797" y="610"/>
                          <a:pt x="1795" y="612"/>
                        </a:cubicBezTo>
                        <a:cubicBezTo>
                          <a:pt x="1790" y="618"/>
                          <a:pt x="1789" y="620"/>
                          <a:pt x="1787" y="627"/>
                        </a:cubicBezTo>
                        <a:cubicBezTo>
                          <a:pt x="1784" y="635"/>
                          <a:pt x="1778" y="648"/>
                          <a:pt x="1758" y="648"/>
                        </a:cubicBezTo>
                        <a:cubicBezTo>
                          <a:pt x="1740" y="648"/>
                          <a:pt x="1736" y="631"/>
                          <a:pt x="1735" y="623"/>
                        </a:cubicBezTo>
                        <a:cubicBezTo>
                          <a:pt x="1733" y="624"/>
                          <a:pt x="1732" y="626"/>
                          <a:pt x="1730" y="627"/>
                        </a:cubicBezTo>
                        <a:cubicBezTo>
                          <a:pt x="1714" y="637"/>
                          <a:pt x="1701" y="625"/>
                          <a:pt x="1695" y="619"/>
                        </a:cubicBezTo>
                        <a:cubicBezTo>
                          <a:pt x="1693" y="618"/>
                          <a:pt x="1692" y="616"/>
                          <a:pt x="1690" y="614"/>
                        </a:cubicBezTo>
                        <a:cubicBezTo>
                          <a:pt x="1689" y="614"/>
                          <a:pt x="1689" y="614"/>
                          <a:pt x="1689" y="614"/>
                        </a:cubicBezTo>
                        <a:cubicBezTo>
                          <a:pt x="1689" y="614"/>
                          <a:pt x="1690" y="614"/>
                          <a:pt x="1691" y="614"/>
                        </a:cubicBezTo>
                        <a:cubicBezTo>
                          <a:pt x="1679" y="614"/>
                          <a:pt x="1674" y="608"/>
                          <a:pt x="1672" y="602"/>
                        </a:cubicBezTo>
                        <a:cubicBezTo>
                          <a:pt x="1671" y="601"/>
                          <a:pt x="1669" y="601"/>
                          <a:pt x="1666" y="602"/>
                        </a:cubicBezTo>
                        <a:cubicBezTo>
                          <a:pt x="1664" y="602"/>
                          <a:pt x="1660" y="606"/>
                          <a:pt x="1658" y="609"/>
                        </a:cubicBezTo>
                        <a:cubicBezTo>
                          <a:pt x="1655" y="613"/>
                          <a:pt x="1652" y="617"/>
                          <a:pt x="1648" y="620"/>
                        </a:cubicBezTo>
                        <a:cubicBezTo>
                          <a:pt x="1640" y="627"/>
                          <a:pt x="1629" y="628"/>
                          <a:pt x="1619" y="623"/>
                        </a:cubicBezTo>
                        <a:cubicBezTo>
                          <a:pt x="1609" y="618"/>
                          <a:pt x="1599" y="607"/>
                          <a:pt x="1599" y="595"/>
                        </a:cubicBezTo>
                        <a:cubicBezTo>
                          <a:pt x="1599" y="593"/>
                          <a:pt x="1599" y="591"/>
                          <a:pt x="1599" y="589"/>
                        </a:cubicBezTo>
                        <a:lnTo>
                          <a:pt x="1599" y="589"/>
                        </a:lnTo>
                        <a:cubicBezTo>
                          <a:pt x="1584" y="582"/>
                          <a:pt x="1579" y="569"/>
                          <a:pt x="1579" y="561"/>
                        </a:cubicBezTo>
                        <a:cubicBezTo>
                          <a:pt x="1577" y="561"/>
                          <a:pt x="1576" y="560"/>
                          <a:pt x="1574" y="560"/>
                        </a:cubicBezTo>
                        <a:cubicBezTo>
                          <a:pt x="1566" y="559"/>
                          <a:pt x="1565" y="560"/>
                          <a:pt x="1558" y="561"/>
                        </a:cubicBezTo>
                        <a:cubicBezTo>
                          <a:pt x="1556" y="562"/>
                          <a:pt x="1554" y="562"/>
                          <a:pt x="1551" y="563"/>
                        </a:cubicBezTo>
                        <a:cubicBezTo>
                          <a:pt x="1546" y="564"/>
                          <a:pt x="1545" y="564"/>
                          <a:pt x="1545" y="564"/>
                        </a:cubicBezTo>
                        <a:cubicBezTo>
                          <a:pt x="1545" y="564"/>
                          <a:pt x="1544" y="565"/>
                          <a:pt x="1543" y="565"/>
                        </a:cubicBezTo>
                        <a:cubicBezTo>
                          <a:pt x="1541" y="566"/>
                          <a:pt x="1538" y="568"/>
                          <a:pt x="1532" y="571"/>
                        </a:cubicBezTo>
                        <a:cubicBezTo>
                          <a:pt x="1524" y="575"/>
                          <a:pt x="1517" y="575"/>
                          <a:pt x="1510" y="572"/>
                        </a:cubicBezTo>
                        <a:cubicBezTo>
                          <a:pt x="1501" y="569"/>
                          <a:pt x="1498" y="561"/>
                          <a:pt x="1496" y="556"/>
                        </a:cubicBezTo>
                        <a:cubicBezTo>
                          <a:pt x="1492" y="556"/>
                          <a:pt x="1488" y="556"/>
                          <a:pt x="1484" y="557"/>
                        </a:cubicBezTo>
                        <a:cubicBezTo>
                          <a:pt x="1479" y="557"/>
                          <a:pt x="1474" y="558"/>
                          <a:pt x="1469" y="558"/>
                        </a:cubicBezTo>
                        <a:cubicBezTo>
                          <a:pt x="1457" y="558"/>
                          <a:pt x="1445" y="550"/>
                          <a:pt x="1436" y="544"/>
                        </a:cubicBezTo>
                        <a:cubicBezTo>
                          <a:pt x="1434" y="542"/>
                          <a:pt x="1431" y="541"/>
                          <a:pt x="1430" y="540"/>
                        </a:cubicBezTo>
                        <a:cubicBezTo>
                          <a:pt x="1428" y="540"/>
                          <a:pt x="1424" y="540"/>
                          <a:pt x="1420" y="541"/>
                        </a:cubicBezTo>
                        <a:cubicBezTo>
                          <a:pt x="1414" y="542"/>
                          <a:pt x="1406" y="543"/>
                          <a:pt x="1397" y="543"/>
                        </a:cubicBezTo>
                        <a:cubicBezTo>
                          <a:pt x="1393" y="543"/>
                          <a:pt x="1383" y="543"/>
                          <a:pt x="1377" y="535"/>
                        </a:cubicBezTo>
                        <a:cubicBezTo>
                          <a:pt x="1370" y="527"/>
                          <a:pt x="1372" y="519"/>
                          <a:pt x="1373" y="514"/>
                        </a:cubicBezTo>
                        <a:cubicBezTo>
                          <a:pt x="1374" y="511"/>
                          <a:pt x="1374" y="507"/>
                          <a:pt x="1374" y="503"/>
                        </a:cubicBezTo>
                        <a:cubicBezTo>
                          <a:pt x="1374" y="500"/>
                          <a:pt x="1373" y="497"/>
                          <a:pt x="1373" y="495"/>
                        </a:cubicBezTo>
                        <a:cubicBezTo>
                          <a:pt x="1372" y="495"/>
                          <a:pt x="1371" y="494"/>
                          <a:pt x="1370" y="493"/>
                        </a:cubicBezTo>
                        <a:cubicBezTo>
                          <a:pt x="1368" y="492"/>
                          <a:pt x="1366" y="490"/>
                          <a:pt x="1364" y="489"/>
                        </a:cubicBezTo>
                        <a:cubicBezTo>
                          <a:pt x="1363" y="490"/>
                          <a:pt x="1363" y="491"/>
                          <a:pt x="1362" y="491"/>
                        </a:cubicBezTo>
                        <a:cubicBezTo>
                          <a:pt x="1352" y="498"/>
                          <a:pt x="1344" y="498"/>
                          <a:pt x="1334" y="492"/>
                        </a:cubicBezTo>
                        <a:cubicBezTo>
                          <a:pt x="1333" y="492"/>
                          <a:pt x="1332" y="491"/>
                          <a:pt x="1331" y="491"/>
                        </a:cubicBezTo>
                        <a:cubicBezTo>
                          <a:pt x="1330" y="491"/>
                          <a:pt x="1330" y="491"/>
                          <a:pt x="1330" y="492"/>
                        </a:cubicBezTo>
                        <a:cubicBezTo>
                          <a:pt x="1327" y="494"/>
                          <a:pt x="1323" y="497"/>
                          <a:pt x="1317" y="498"/>
                        </a:cubicBezTo>
                        <a:cubicBezTo>
                          <a:pt x="1298" y="505"/>
                          <a:pt x="1287" y="487"/>
                          <a:pt x="1279" y="474"/>
                        </a:cubicBezTo>
                        <a:cubicBezTo>
                          <a:pt x="1278" y="472"/>
                          <a:pt x="1277" y="470"/>
                          <a:pt x="1275" y="467"/>
                        </a:cubicBezTo>
                        <a:cubicBezTo>
                          <a:pt x="1273" y="465"/>
                          <a:pt x="1265" y="461"/>
                          <a:pt x="1260" y="458"/>
                        </a:cubicBezTo>
                        <a:cubicBezTo>
                          <a:pt x="1248" y="452"/>
                          <a:pt x="1236" y="446"/>
                          <a:pt x="1231" y="434"/>
                        </a:cubicBezTo>
                        <a:cubicBezTo>
                          <a:pt x="1226" y="421"/>
                          <a:pt x="1231" y="393"/>
                          <a:pt x="1234" y="377"/>
                        </a:cubicBezTo>
                        <a:cubicBezTo>
                          <a:pt x="1235" y="362"/>
                          <a:pt x="1244" y="84"/>
                          <a:pt x="1244" y="48"/>
                        </a:cubicBezTo>
                        <a:cubicBezTo>
                          <a:pt x="1244" y="30"/>
                          <a:pt x="1236" y="27"/>
                          <a:pt x="1231" y="27"/>
                        </a:cubicBezTo>
                        <a:lnTo>
                          <a:pt x="745" y="0"/>
                        </a:lnTo>
                        <a:cubicBezTo>
                          <a:pt x="731" y="189"/>
                          <a:pt x="724" y="299"/>
                          <a:pt x="724" y="327"/>
                        </a:cubicBezTo>
                        <a:cubicBezTo>
                          <a:pt x="724" y="333"/>
                          <a:pt x="687" y="962"/>
                          <a:pt x="658" y="991"/>
                        </a:cubicBezTo>
                        <a:cubicBezTo>
                          <a:pt x="645" y="1004"/>
                          <a:pt x="609" y="1005"/>
                          <a:pt x="234" y="968"/>
                        </a:cubicBezTo>
                        <a:cubicBezTo>
                          <a:pt x="140" y="959"/>
                          <a:pt x="36" y="949"/>
                          <a:pt x="0" y="948"/>
                        </a:cubicBezTo>
                        <a:cubicBezTo>
                          <a:pt x="1" y="951"/>
                          <a:pt x="2" y="956"/>
                          <a:pt x="5" y="961"/>
                        </a:cubicBezTo>
                        <a:cubicBezTo>
                          <a:pt x="19" y="964"/>
                          <a:pt x="23" y="966"/>
                          <a:pt x="26" y="968"/>
                        </a:cubicBezTo>
                        <a:cubicBezTo>
                          <a:pt x="40" y="979"/>
                          <a:pt x="67" y="1006"/>
                          <a:pt x="76" y="1031"/>
                        </a:cubicBezTo>
                        <a:cubicBezTo>
                          <a:pt x="81" y="1042"/>
                          <a:pt x="90" y="1049"/>
                          <a:pt x="102" y="1058"/>
                        </a:cubicBezTo>
                        <a:cubicBezTo>
                          <a:pt x="107" y="1062"/>
                          <a:pt x="113" y="1066"/>
                          <a:pt x="119" y="1070"/>
                        </a:cubicBezTo>
                        <a:cubicBezTo>
                          <a:pt x="136" y="1085"/>
                          <a:pt x="151" y="1103"/>
                          <a:pt x="164" y="1118"/>
                        </a:cubicBezTo>
                        <a:cubicBezTo>
                          <a:pt x="164" y="1118"/>
                          <a:pt x="172" y="1128"/>
                          <a:pt x="172" y="1128"/>
                        </a:cubicBezTo>
                        <a:cubicBezTo>
                          <a:pt x="180" y="1137"/>
                          <a:pt x="183" y="1147"/>
                          <a:pt x="187" y="1155"/>
                        </a:cubicBezTo>
                        <a:cubicBezTo>
                          <a:pt x="190" y="1162"/>
                          <a:pt x="192" y="1168"/>
                          <a:pt x="196" y="1172"/>
                        </a:cubicBezTo>
                        <a:cubicBezTo>
                          <a:pt x="206" y="1181"/>
                          <a:pt x="212" y="1184"/>
                          <a:pt x="220" y="1189"/>
                        </a:cubicBezTo>
                        <a:cubicBezTo>
                          <a:pt x="220" y="1189"/>
                          <a:pt x="226" y="1193"/>
                          <a:pt x="226" y="1193"/>
                        </a:cubicBezTo>
                        <a:cubicBezTo>
                          <a:pt x="237" y="1199"/>
                          <a:pt x="251" y="1210"/>
                          <a:pt x="261" y="1217"/>
                        </a:cubicBezTo>
                        <a:cubicBezTo>
                          <a:pt x="261" y="1217"/>
                          <a:pt x="267" y="1221"/>
                          <a:pt x="267" y="1221"/>
                        </a:cubicBezTo>
                        <a:cubicBezTo>
                          <a:pt x="278" y="1229"/>
                          <a:pt x="286" y="1239"/>
                          <a:pt x="290" y="1251"/>
                        </a:cubicBezTo>
                        <a:cubicBezTo>
                          <a:pt x="291" y="1253"/>
                          <a:pt x="293" y="1256"/>
                          <a:pt x="296" y="1259"/>
                        </a:cubicBezTo>
                        <a:cubicBezTo>
                          <a:pt x="300" y="1264"/>
                          <a:pt x="305" y="1270"/>
                          <a:pt x="308" y="1279"/>
                        </a:cubicBezTo>
                        <a:cubicBezTo>
                          <a:pt x="309" y="1283"/>
                          <a:pt x="310" y="1284"/>
                          <a:pt x="311" y="1286"/>
                        </a:cubicBezTo>
                        <a:cubicBezTo>
                          <a:pt x="313" y="1289"/>
                          <a:pt x="315" y="1293"/>
                          <a:pt x="319" y="1303"/>
                        </a:cubicBezTo>
                        <a:cubicBezTo>
                          <a:pt x="320" y="1308"/>
                          <a:pt x="323" y="1313"/>
                          <a:pt x="325" y="1319"/>
                        </a:cubicBezTo>
                        <a:cubicBezTo>
                          <a:pt x="331" y="1333"/>
                          <a:pt x="339" y="1349"/>
                          <a:pt x="339" y="1365"/>
                        </a:cubicBezTo>
                        <a:cubicBezTo>
                          <a:pt x="339" y="1371"/>
                          <a:pt x="338" y="1377"/>
                          <a:pt x="338" y="1381"/>
                        </a:cubicBezTo>
                        <a:cubicBezTo>
                          <a:pt x="337" y="1388"/>
                          <a:pt x="337" y="1392"/>
                          <a:pt x="338" y="1398"/>
                        </a:cubicBezTo>
                        <a:cubicBezTo>
                          <a:pt x="341" y="1411"/>
                          <a:pt x="358" y="1456"/>
                          <a:pt x="364" y="1467"/>
                        </a:cubicBezTo>
                        <a:cubicBezTo>
                          <a:pt x="365" y="1469"/>
                          <a:pt x="366" y="1471"/>
                          <a:pt x="367" y="1474"/>
                        </a:cubicBezTo>
                        <a:cubicBezTo>
                          <a:pt x="371" y="1482"/>
                          <a:pt x="374" y="1487"/>
                          <a:pt x="378" y="1489"/>
                        </a:cubicBezTo>
                        <a:cubicBezTo>
                          <a:pt x="392" y="1496"/>
                          <a:pt x="410" y="1511"/>
                          <a:pt x="425" y="1527"/>
                        </a:cubicBezTo>
                        <a:cubicBezTo>
                          <a:pt x="438" y="1541"/>
                          <a:pt x="453" y="1550"/>
                          <a:pt x="466" y="1553"/>
                        </a:cubicBezTo>
                        <a:cubicBezTo>
                          <a:pt x="484" y="1556"/>
                          <a:pt x="490" y="1560"/>
                          <a:pt x="499" y="1570"/>
                        </a:cubicBezTo>
                        <a:cubicBezTo>
                          <a:pt x="499" y="1571"/>
                          <a:pt x="500" y="1572"/>
                          <a:pt x="501" y="1573"/>
                        </a:cubicBezTo>
                        <a:cubicBezTo>
                          <a:pt x="503" y="1575"/>
                          <a:pt x="507" y="1577"/>
                          <a:pt x="512" y="1578"/>
                        </a:cubicBezTo>
                        <a:cubicBezTo>
                          <a:pt x="518" y="1581"/>
                          <a:pt x="527" y="1584"/>
                          <a:pt x="534" y="1591"/>
                        </a:cubicBezTo>
                        <a:cubicBezTo>
                          <a:pt x="540" y="1596"/>
                          <a:pt x="544" y="1602"/>
                          <a:pt x="548" y="1607"/>
                        </a:cubicBezTo>
                        <a:cubicBezTo>
                          <a:pt x="551" y="1611"/>
                          <a:pt x="554" y="1615"/>
                          <a:pt x="557" y="1616"/>
                        </a:cubicBezTo>
                        <a:cubicBezTo>
                          <a:pt x="564" y="1621"/>
                          <a:pt x="575" y="1628"/>
                          <a:pt x="583" y="1628"/>
                        </a:cubicBezTo>
                        <a:cubicBezTo>
                          <a:pt x="583" y="1628"/>
                          <a:pt x="592" y="1627"/>
                          <a:pt x="617" y="1605"/>
                        </a:cubicBezTo>
                        <a:cubicBezTo>
                          <a:pt x="625" y="1598"/>
                          <a:pt x="637" y="1581"/>
                          <a:pt x="641" y="1575"/>
                        </a:cubicBezTo>
                        <a:cubicBezTo>
                          <a:pt x="642" y="1573"/>
                          <a:pt x="643" y="1568"/>
                          <a:pt x="645" y="1564"/>
                        </a:cubicBezTo>
                        <a:cubicBezTo>
                          <a:pt x="648" y="1556"/>
                          <a:pt x="653" y="1543"/>
                          <a:pt x="660" y="1532"/>
                        </a:cubicBezTo>
                        <a:cubicBezTo>
                          <a:pt x="662" y="1528"/>
                          <a:pt x="664" y="1524"/>
                          <a:pt x="666" y="1519"/>
                        </a:cubicBezTo>
                        <a:cubicBezTo>
                          <a:pt x="672" y="1506"/>
                          <a:pt x="680" y="1491"/>
                          <a:pt x="695" y="1480"/>
                        </a:cubicBezTo>
                        <a:cubicBezTo>
                          <a:pt x="708" y="1471"/>
                          <a:pt x="721" y="1469"/>
                          <a:pt x="731" y="1467"/>
                        </a:cubicBezTo>
                        <a:cubicBezTo>
                          <a:pt x="735" y="1467"/>
                          <a:pt x="740" y="1466"/>
                          <a:pt x="741" y="1466"/>
                        </a:cubicBezTo>
                        <a:cubicBezTo>
                          <a:pt x="743" y="1464"/>
                          <a:pt x="745" y="1463"/>
                          <a:pt x="747" y="1461"/>
                        </a:cubicBezTo>
                        <a:cubicBezTo>
                          <a:pt x="755" y="1453"/>
                          <a:pt x="767" y="1442"/>
                          <a:pt x="785" y="1445"/>
                        </a:cubicBezTo>
                        <a:cubicBezTo>
                          <a:pt x="794" y="1447"/>
                          <a:pt x="801" y="1451"/>
                          <a:pt x="807" y="1455"/>
                        </a:cubicBezTo>
                        <a:cubicBezTo>
                          <a:pt x="813" y="1459"/>
                          <a:pt x="818" y="1462"/>
                          <a:pt x="823" y="1462"/>
                        </a:cubicBezTo>
                        <a:cubicBezTo>
                          <a:pt x="828" y="1463"/>
                          <a:pt x="834" y="1462"/>
                          <a:pt x="840" y="1462"/>
                        </a:cubicBezTo>
                        <a:cubicBezTo>
                          <a:pt x="853" y="1460"/>
                          <a:pt x="868" y="1459"/>
                          <a:pt x="880" y="1466"/>
                        </a:cubicBezTo>
                        <a:cubicBezTo>
                          <a:pt x="892" y="1473"/>
                          <a:pt x="896" y="1473"/>
                          <a:pt x="900" y="1471"/>
                        </a:cubicBezTo>
                        <a:cubicBezTo>
                          <a:pt x="916" y="1463"/>
                          <a:pt x="935" y="1457"/>
                          <a:pt x="955" y="1486"/>
                        </a:cubicBezTo>
                        <a:lnTo>
                          <a:pt x="958" y="1491"/>
                        </a:lnTo>
                        <a:cubicBezTo>
                          <a:pt x="970" y="1507"/>
                          <a:pt x="978" y="1519"/>
                          <a:pt x="989" y="1528"/>
                        </a:cubicBezTo>
                        <a:cubicBezTo>
                          <a:pt x="993" y="1531"/>
                          <a:pt x="998" y="1535"/>
                          <a:pt x="1002" y="1538"/>
                        </a:cubicBezTo>
                        <a:cubicBezTo>
                          <a:pt x="1014" y="1546"/>
                          <a:pt x="1024" y="1553"/>
                          <a:pt x="1030" y="1563"/>
                        </a:cubicBezTo>
                        <a:cubicBezTo>
                          <a:pt x="1034" y="1569"/>
                          <a:pt x="1046" y="1578"/>
                          <a:pt x="1052" y="1583"/>
                        </a:cubicBezTo>
                        <a:cubicBezTo>
                          <a:pt x="1052" y="1583"/>
                          <a:pt x="1055" y="1586"/>
                          <a:pt x="1055" y="1586"/>
                        </a:cubicBezTo>
                        <a:cubicBezTo>
                          <a:pt x="1064" y="1594"/>
                          <a:pt x="1099" y="1637"/>
                          <a:pt x="1107" y="1669"/>
                        </a:cubicBezTo>
                        <a:cubicBezTo>
                          <a:pt x="1112" y="1689"/>
                          <a:pt x="1122" y="1711"/>
                          <a:pt x="1129" y="1724"/>
                        </a:cubicBezTo>
                        <a:cubicBezTo>
                          <a:pt x="1131" y="1729"/>
                          <a:pt x="1133" y="1732"/>
                          <a:pt x="1134" y="1735"/>
                        </a:cubicBezTo>
                        <a:cubicBezTo>
                          <a:pt x="1135" y="1737"/>
                          <a:pt x="1136" y="1739"/>
                          <a:pt x="1138" y="1742"/>
                        </a:cubicBezTo>
                        <a:cubicBezTo>
                          <a:pt x="1142" y="1749"/>
                          <a:pt x="1147" y="1757"/>
                          <a:pt x="1151" y="1772"/>
                        </a:cubicBezTo>
                        <a:cubicBezTo>
                          <a:pt x="1154" y="1788"/>
                          <a:pt x="1158" y="1809"/>
                          <a:pt x="1170" y="1823"/>
                        </a:cubicBezTo>
                        <a:cubicBezTo>
                          <a:pt x="1175" y="1830"/>
                          <a:pt x="1180" y="1833"/>
                          <a:pt x="1185" y="1835"/>
                        </a:cubicBezTo>
                        <a:cubicBezTo>
                          <a:pt x="1191" y="1838"/>
                          <a:pt x="1199" y="1841"/>
                          <a:pt x="1204" y="1850"/>
                        </a:cubicBezTo>
                        <a:cubicBezTo>
                          <a:pt x="1207" y="1855"/>
                          <a:pt x="1209" y="1862"/>
                          <a:pt x="1211" y="1868"/>
                        </a:cubicBezTo>
                        <a:cubicBezTo>
                          <a:pt x="1213" y="1874"/>
                          <a:pt x="1215" y="1881"/>
                          <a:pt x="1218" y="1883"/>
                        </a:cubicBezTo>
                        <a:cubicBezTo>
                          <a:pt x="1230" y="1896"/>
                          <a:pt x="1242" y="1912"/>
                          <a:pt x="1250" y="1930"/>
                        </a:cubicBezTo>
                        <a:cubicBezTo>
                          <a:pt x="1258" y="1947"/>
                          <a:pt x="1261" y="1950"/>
                          <a:pt x="1267" y="1951"/>
                        </a:cubicBezTo>
                        <a:cubicBezTo>
                          <a:pt x="1295" y="1956"/>
                          <a:pt x="1310" y="1967"/>
                          <a:pt x="1311" y="1986"/>
                        </a:cubicBezTo>
                        <a:cubicBezTo>
                          <a:pt x="1312" y="1992"/>
                          <a:pt x="1312" y="1998"/>
                          <a:pt x="1311" y="2002"/>
                        </a:cubicBezTo>
                        <a:cubicBezTo>
                          <a:pt x="1311" y="2008"/>
                          <a:pt x="1311" y="2009"/>
                          <a:pt x="1312" y="2011"/>
                        </a:cubicBezTo>
                        <a:cubicBezTo>
                          <a:pt x="1320" y="2026"/>
                          <a:pt x="1321" y="2037"/>
                          <a:pt x="1315" y="2051"/>
                        </a:cubicBezTo>
                        <a:cubicBezTo>
                          <a:pt x="1315" y="2050"/>
                          <a:pt x="1315" y="2049"/>
                          <a:pt x="1315" y="2049"/>
                        </a:cubicBezTo>
                        <a:cubicBezTo>
                          <a:pt x="1315" y="2051"/>
                          <a:pt x="1317" y="2054"/>
                          <a:pt x="1317" y="2057"/>
                        </a:cubicBezTo>
                        <a:cubicBezTo>
                          <a:pt x="1319" y="2060"/>
                          <a:pt x="1320" y="2065"/>
                          <a:pt x="1321" y="2069"/>
                        </a:cubicBezTo>
                        <a:cubicBezTo>
                          <a:pt x="1322" y="2075"/>
                          <a:pt x="1320" y="2080"/>
                          <a:pt x="1320" y="2084"/>
                        </a:cubicBezTo>
                        <a:cubicBezTo>
                          <a:pt x="1319" y="2088"/>
                          <a:pt x="1318" y="2090"/>
                          <a:pt x="1320" y="2093"/>
                        </a:cubicBezTo>
                        <a:cubicBezTo>
                          <a:pt x="1326" y="2105"/>
                          <a:pt x="1334" y="2116"/>
                          <a:pt x="1340" y="2124"/>
                        </a:cubicBezTo>
                        <a:lnTo>
                          <a:pt x="1343" y="2128"/>
                        </a:lnTo>
                        <a:lnTo>
                          <a:pt x="1345" y="2131"/>
                        </a:lnTo>
                        <a:cubicBezTo>
                          <a:pt x="1356" y="2146"/>
                          <a:pt x="1367" y="2162"/>
                          <a:pt x="1368" y="2176"/>
                        </a:cubicBezTo>
                        <a:cubicBezTo>
                          <a:pt x="1368" y="2179"/>
                          <a:pt x="1369" y="2182"/>
                          <a:pt x="1369" y="2185"/>
                        </a:cubicBezTo>
                        <a:cubicBezTo>
                          <a:pt x="1369" y="2193"/>
                          <a:pt x="1370" y="2200"/>
                          <a:pt x="1373" y="2206"/>
                        </a:cubicBezTo>
                        <a:cubicBezTo>
                          <a:pt x="1378" y="2215"/>
                          <a:pt x="1379" y="2223"/>
                          <a:pt x="1379" y="2228"/>
                        </a:cubicBezTo>
                        <a:cubicBezTo>
                          <a:pt x="1381" y="2229"/>
                          <a:pt x="1385" y="2229"/>
                          <a:pt x="1387" y="2229"/>
                        </a:cubicBezTo>
                        <a:cubicBezTo>
                          <a:pt x="1395" y="2230"/>
                          <a:pt x="1406" y="2230"/>
                          <a:pt x="1415" y="2234"/>
                        </a:cubicBezTo>
                        <a:cubicBezTo>
                          <a:pt x="1427" y="2239"/>
                          <a:pt x="1437" y="2246"/>
                          <a:pt x="1444" y="2253"/>
                        </a:cubicBezTo>
                        <a:cubicBezTo>
                          <a:pt x="1449" y="2256"/>
                          <a:pt x="1452" y="2259"/>
                          <a:pt x="1456" y="2262"/>
                        </a:cubicBezTo>
                        <a:cubicBezTo>
                          <a:pt x="1464" y="2266"/>
                          <a:pt x="1472" y="2267"/>
                          <a:pt x="1484" y="2267"/>
                        </a:cubicBezTo>
                        <a:cubicBezTo>
                          <a:pt x="1502" y="2267"/>
                          <a:pt x="1513" y="2278"/>
                          <a:pt x="1523" y="2287"/>
                        </a:cubicBezTo>
                        <a:lnTo>
                          <a:pt x="1527" y="2291"/>
                        </a:lnTo>
                        <a:lnTo>
                          <a:pt x="1529" y="2292"/>
                        </a:lnTo>
                        <a:cubicBezTo>
                          <a:pt x="1538" y="2300"/>
                          <a:pt x="1542" y="2304"/>
                          <a:pt x="1555" y="2304"/>
                        </a:cubicBezTo>
                        <a:cubicBezTo>
                          <a:pt x="1560" y="2304"/>
                          <a:pt x="1566" y="2304"/>
                          <a:pt x="1572" y="2303"/>
                        </a:cubicBezTo>
                        <a:cubicBezTo>
                          <a:pt x="1589" y="2303"/>
                          <a:pt x="1608" y="2302"/>
                          <a:pt x="1629" y="2305"/>
                        </a:cubicBezTo>
                        <a:cubicBezTo>
                          <a:pt x="1656" y="2310"/>
                          <a:pt x="1667" y="2320"/>
                          <a:pt x="1679" y="2330"/>
                        </a:cubicBezTo>
                        <a:cubicBezTo>
                          <a:pt x="1679" y="2330"/>
                          <a:pt x="1684" y="2334"/>
                          <a:pt x="1684" y="2334"/>
                        </a:cubicBezTo>
                        <a:cubicBezTo>
                          <a:pt x="1687" y="2337"/>
                          <a:pt x="1691" y="2340"/>
                          <a:pt x="1695" y="2344"/>
                        </a:cubicBezTo>
                        <a:cubicBezTo>
                          <a:pt x="1698" y="2347"/>
                          <a:pt x="1703" y="2352"/>
                          <a:pt x="1707" y="2354"/>
                        </a:cubicBezTo>
                        <a:cubicBezTo>
                          <a:pt x="1710" y="2351"/>
                          <a:pt x="1713" y="2348"/>
                          <a:pt x="1716" y="2345"/>
                        </a:cubicBezTo>
                        <a:cubicBezTo>
                          <a:pt x="1713" y="2341"/>
                          <a:pt x="1711" y="2335"/>
                          <a:pt x="1712" y="2330"/>
                        </a:cubicBezTo>
                        <a:cubicBezTo>
                          <a:pt x="1713" y="2324"/>
                          <a:pt x="1715" y="2320"/>
                          <a:pt x="1716" y="2317"/>
                        </a:cubicBezTo>
                        <a:cubicBezTo>
                          <a:pt x="1709" y="2305"/>
                          <a:pt x="1692" y="2267"/>
                          <a:pt x="1688" y="2250"/>
                        </a:cubicBezTo>
                        <a:cubicBezTo>
                          <a:pt x="1682" y="2231"/>
                          <a:pt x="1676" y="2209"/>
                          <a:pt x="1676" y="2190"/>
                        </a:cubicBezTo>
                        <a:cubicBezTo>
                          <a:pt x="1676" y="2184"/>
                          <a:pt x="1676" y="2179"/>
                          <a:pt x="1676" y="2177"/>
                        </a:cubicBezTo>
                        <a:cubicBezTo>
                          <a:pt x="1676" y="2177"/>
                          <a:pt x="1674" y="2174"/>
                          <a:pt x="1673" y="2173"/>
                        </a:cubicBezTo>
                        <a:cubicBezTo>
                          <a:pt x="1665" y="2163"/>
                          <a:pt x="1659" y="2153"/>
                          <a:pt x="1663" y="2142"/>
                        </a:cubicBezTo>
                        <a:cubicBezTo>
                          <a:pt x="1663" y="2142"/>
                          <a:pt x="1663" y="2142"/>
                          <a:pt x="1664" y="2141"/>
                        </a:cubicBezTo>
                        <a:cubicBezTo>
                          <a:pt x="1663" y="2140"/>
                          <a:pt x="1663" y="2139"/>
                          <a:pt x="1663" y="2138"/>
                        </a:cubicBezTo>
                        <a:cubicBezTo>
                          <a:pt x="1658" y="2119"/>
                          <a:pt x="1667" y="2111"/>
                          <a:pt x="1674" y="2106"/>
                        </a:cubicBezTo>
                        <a:cubicBezTo>
                          <a:pt x="1674" y="2106"/>
                          <a:pt x="1675" y="2106"/>
                          <a:pt x="1675" y="2106"/>
                        </a:cubicBezTo>
                        <a:cubicBezTo>
                          <a:pt x="1676" y="2103"/>
                          <a:pt x="1678" y="2101"/>
                          <a:pt x="1678" y="2099"/>
                        </a:cubicBezTo>
                        <a:cubicBezTo>
                          <a:pt x="1679" y="2099"/>
                          <a:pt x="1679" y="2098"/>
                          <a:pt x="1679" y="2098"/>
                        </a:cubicBezTo>
                        <a:cubicBezTo>
                          <a:pt x="1679" y="2098"/>
                          <a:pt x="1680" y="2097"/>
                          <a:pt x="1680" y="2094"/>
                        </a:cubicBezTo>
                        <a:cubicBezTo>
                          <a:pt x="1680" y="2091"/>
                          <a:pt x="1681" y="2089"/>
                          <a:pt x="1681" y="2087"/>
                        </a:cubicBezTo>
                        <a:cubicBezTo>
                          <a:pt x="1681" y="2084"/>
                          <a:pt x="1681" y="2082"/>
                          <a:pt x="1682" y="2080"/>
                        </a:cubicBezTo>
                        <a:lnTo>
                          <a:pt x="1681" y="2080"/>
                        </a:lnTo>
                        <a:cubicBezTo>
                          <a:pt x="1664" y="2082"/>
                          <a:pt x="1647" y="2083"/>
                          <a:pt x="1636" y="2074"/>
                        </a:cubicBezTo>
                        <a:cubicBezTo>
                          <a:pt x="1632" y="2070"/>
                          <a:pt x="1629" y="2064"/>
                          <a:pt x="1629" y="2057"/>
                        </a:cubicBezTo>
                        <a:cubicBezTo>
                          <a:pt x="1629" y="2053"/>
                          <a:pt x="1630" y="2050"/>
                          <a:pt x="1630" y="2047"/>
                        </a:cubicBezTo>
                        <a:cubicBezTo>
                          <a:pt x="1630" y="2047"/>
                          <a:pt x="1630" y="2046"/>
                          <a:pt x="1629" y="2044"/>
                        </a:cubicBezTo>
                        <a:cubicBezTo>
                          <a:pt x="1618" y="2025"/>
                          <a:pt x="1629" y="2015"/>
                          <a:pt x="1632" y="2013"/>
                        </a:cubicBezTo>
                        <a:cubicBezTo>
                          <a:pt x="1642" y="2006"/>
                          <a:pt x="1655" y="2010"/>
                          <a:pt x="1666" y="2021"/>
                        </a:cubicBezTo>
                        <a:cubicBezTo>
                          <a:pt x="1667" y="2023"/>
                          <a:pt x="1668" y="2025"/>
                          <a:pt x="1669" y="2026"/>
                        </a:cubicBezTo>
                        <a:cubicBezTo>
                          <a:pt x="1678" y="2022"/>
                          <a:pt x="1690" y="2018"/>
                          <a:pt x="1700" y="2025"/>
                        </a:cubicBezTo>
                        <a:cubicBezTo>
                          <a:pt x="1700" y="2026"/>
                          <a:pt x="1700" y="2026"/>
                          <a:pt x="1700" y="2026"/>
                        </a:cubicBezTo>
                        <a:cubicBezTo>
                          <a:pt x="1703" y="2017"/>
                          <a:pt x="1707" y="2002"/>
                          <a:pt x="1709" y="1990"/>
                        </a:cubicBezTo>
                        <a:cubicBezTo>
                          <a:pt x="1710" y="1985"/>
                          <a:pt x="1711" y="1981"/>
                          <a:pt x="1712" y="1977"/>
                        </a:cubicBezTo>
                        <a:cubicBezTo>
                          <a:pt x="1710" y="1975"/>
                          <a:pt x="1708" y="1973"/>
                          <a:pt x="1706" y="1969"/>
                        </a:cubicBezTo>
                        <a:cubicBezTo>
                          <a:pt x="1702" y="1962"/>
                          <a:pt x="1697" y="1958"/>
                          <a:pt x="1693" y="1953"/>
                        </a:cubicBezTo>
                        <a:cubicBezTo>
                          <a:pt x="1692" y="1953"/>
                          <a:pt x="1691" y="1952"/>
                          <a:pt x="1691" y="1951"/>
                        </a:cubicBezTo>
                        <a:cubicBezTo>
                          <a:pt x="1690" y="1951"/>
                          <a:pt x="1689" y="1950"/>
                          <a:pt x="1689" y="1950"/>
                        </a:cubicBezTo>
                        <a:cubicBezTo>
                          <a:pt x="1686" y="1947"/>
                          <a:pt x="1676" y="1939"/>
                          <a:pt x="1680" y="1927"/>
                        </a:cubicBezTo>
                        <a:cubicBezTo>
                          <a:pt x="1683" y="1915"/>
                          <a:pt x="1697" y="1913"/>
                          <a:pt x="1704" y="1912"/>
                        </a:cubicBezTo>
                        <a:cubicBezTo>
                          <a:pt x="1707" y="1911"/>
                          <a:pt x="1711" y="1911"/>
                          <a:pt x="1713" y="1910"/>
                        </a:cubicBezTo>
                        <a:cubicBezTo>
                          <a:pt x="1723" y="1909"/>
                          <a:pt x="1735" y="1907"/>
                          <a:pt x="1745" y="1914"/>
                        </a:cubicBezTo>
                        <a:cubicBezTo>
                          <a:pt x="1745" y="1914"/>
                          <a:pt x="1745" y="1914"/>
                          <a:pt x="1745" y="1914"/>
                        </a:cubicBezTo>
                        <a:cubicBezTo>
                          <a:pt x="1746" y="1913"/>
                          <a:pt x="1747" y="1911"/>
                          <a:pt x="1749" y="1909"/>
                        </a:cubicBezTo>
                        <a:cubicBezTo>
                          <a:pt x="1747" y="1907"/>
                          <a:pt x="1745" y="1907"/>
                          <a:pt x="1743" y="1904"/>
                        </a:cubicBezTo>
                        <a:cubicBezTo>
                          <a:pt x="1737" y="1892"/>
                          <a:pt x="1736" y="1885"/>
                          <a:pt x="1738" y="1872"/>
                        </a:cubicBezTo>
                        <a:cubicBezTo>
                          <a:pt x="1740" y="1855"/>
                          <a:pt x="1750" y="1851"/>
                          <a:pt x="1759" y="1849"/>
                        </a:cubicBezTo>
                        <a:cubicBezTo>
                          <a:pt x="1761" y="1849"/>
                          <a:pt x="1762" y="1849"/>
                          <a:pt x="1763" y="1848"/>
                        </a:cubicBezTo>
                        <a:cubicBezTo>
                          <a:pt x="1773" y="1846"/>
                          <a:pt x="1777" y="1846"/>
                          <a:pt x="1784" y="1847"/>
                        </a:cubicBezTo>
                        <a:cubicBezTo>
                          <a:pt x="1785" y="1848"/>
                          <a:pt x="1786" y="1848"/>
                          <a:pt x="1788" y="1848"/>
                        </a:cubicBezTo>
                        <a:cubicBezTo>
                          <a:pt x="1788" y="1848"/>
                          <a:pt x="1790" y="1848"/>
                          <a:pt x="1791" y="1848"/>
                        </a:cubicBezTo>
                        <a:cubicBezTo>
                          <a:pt x="1795" y="1847"/>
                          <a:pt x="1797" y="1848"/>
                          <a:pt x="1800" y="1848"/>
                        </a:cubicBezTo>
                        <a:cubicBezTo>
                          <a:pt x="1802" y="1846"/>
                          <a:pt x="1804" y="1844"/>
                          <a:pt x="1808" y="1842"/>
                        </a:cubicBezTo>
                        <a:cubicBezTo>
                          <a:pt x="1810" y="1841"/>
                          <a:pt x="1811" y="1842"/>
                          <a:pt x="1813" y="1841"/>
                        </a:cubicBezTo>
                        <a:cubicBezTo>
                          <a:pt x="1813" y="1836"/>
                          <a:pt x="1812" y="1831"/>
                          <a:pt x="1810" y="1825"/>
                        </a:cubicBezTo>
                        <a:lnTo>
                          <a:pt x="1809" y="1821"/>
                        </a:lnTo>
                        <a:cubicBezTo>
                          <a:pt x="1807" y="1812"/>
                          <a:pt x="1804" y="1802"/>
                          <a:pt x="1810" y="1793"/>
                        </a:cubicBezTo>
                        <a:cubicBezTo>
                          <a:pt x="1813" y="1789"/>
                          <a:pt x="1818" y="1785"/>
                          <a:pt x="1823" y="1784"/>
                        </a:cubicBezTo>
                        <a:cubicBezTo>
                          <a:pt x="1837" y="1781"/>
                          <a:pt x="1845" y="1793"/>
                          <a:pt x="1851" y="1801"/>
                        </a:cubicBezTo>
                        <a:cubicBezTo>
                          <a:pt x="1853" y="1803"/>
                          <a:pt x="1855" y="1807"/>
                          <a:pt x="1857" y="1808"/>
                        </a:cubicBezTo>
                        <a:cubicBezTo>
                          <a:pt x="1857" y="1808"/>
                          <a:pt x="1858" y="1808"/>
                          <a:pt x="1858" y="1809"/>
                        </a:cubicBezTo>
                        <a:cubicBezTo>
                          <a:pt x="1859" y="1808"/>
                          <a:pt x="1861" y="1807"/>
                          <a:pt x="1864" y="1806"/>
                        </a:cubicBezTo>
                        <a:cubicBezTo>
                          <a:pt x="1866" y="1805"/>
                          <a:pt x="1868" y="1804"/>
                          <a:pt x="1870" y="1803"/>
                        </a:cubicBezTo>
                        <a:cubicBezTo>
                          <a:pt x="1867" y="1802"/>
                          <a:pt x="1865" y="1801"/>
                          <a:pt x="1864" y="1800"/>
                        </a:cubicBezTo>
                        <a:cubicBezTo>
                          <a:pt x="1857" y="1794"/>
                          <a:pt x="1858" y="1786"/>
                          <a:pt x="1858" y="1783"/>
                        </a:cubicBezTo>
                        <a:lnTo>
                          <a:pt x="1858" y="1782"/>
                        </a:lnTo>
                        <a:cubicBezTo>
                          <a:pt x="1851" y="1775"/>
                          <a:pt x="1838" y="1759"/>
                          <a:pt x="1847" y="1741"/>
                        </a:cubicBezTo>
                        <a:cubicBezTo>
                          <a:pt x="1852" y="1732"/>
                          <a:pt x="1859" y="1730"/>
                          <a:pt x="1863" y="1730"/>
                        </a:cubicBezTo>
                        <a:cubicBezTo>
                          <a:pt x="1874" y="1729"/>
                          <a:pt x="1879" y="1736"/>
                          <a:pt x="1882" y="1741"/>
                        </a:cubicBezTo>
                        <a:cubicBezTo>
                          <a:pt x="1882" y="1741"/>
                          <a:pt x="1882" y="1741"/>
                          <a:pt x="1882" y="1741"/>
                        </a:cubicBezTo>
                        <a:cubicBezTo>
                          <a:pt x="1881" y="1735"/>
                          <a:pt x="1882" y="1729"/>
                          <a:pt x="1888" y="1724"/>
                        </a:cubicBezTo>
                        <a:cubicBezTo>
                          <a:pt x="1893" y="1720"/>
                          <a:pt x="1902" y="1717"/>
                          <a:pt x="1913" y="1726"/>
                        </a:cubicBezTo>
                        <a:cubicBezTo>
                          <a:pt x="1918" y="1731"/>
                          <a:pt x="1921" y="1735"/>
                          <a:pt x="1923" y="1739"/>
                        </a:cubicBezTo>
                        <a:cubicBezTo>
                          <a:pt x="1923" y="1739"/>
                          <a:pt x="1923" y="1739"/>
                          <a:pt x="1923" y="1739"/>
                        </a:cubicBezTo>
                        <a:cubicBezTo>
                          <a:pt x="1927" y="1735"/>
                          <a:pt x="1933" y="1734"/>
                          <a:pt x="1938" y="1735"/>
                        </a:cubicBezTo>
                        <a:cubicBezTo>
                          <a:pt x="1946" y="1736"/>
                          <a:pt x="1950" y="1742"/>
                          <a:pt x="1952" y="1745"/>
                        </a:cubicBezTo>
                        <a:cubicBezTo>
                          <a:pt x="1953" y="1746"/>
                          <a:pt x="1953" y="1746"/>
                          <a:pt x="1953" y="1746"/>
                        </a:cubicBezTo>
                        <a:cubicBezTo>
                          <a:pt x="1956" y="1747"/>
                          <a:pt x="1957" y="1747"/>
                          <a:pt x="1962" y="1746"/>
                        </a:cubicBezTo>
                        <a:cubicBezTo>
                          <a:pt x="1973" y="1744"/>
                          <a:pt x="1981" y="1748"/>
                          <a:pt x="1986" y="1754"/>
                        </a:cubicBezTo>
                        <a:cubicBezTo>
                          <a:pt x="1987" y="1754"/>
                          <a:pt x="1988" y="1753"/>
                          <a:pt x="1989" y="1753"/>
                        </a:cubicBezTo>
                        <a:cubicBezTo>
                          <a:pt x="1988" y="1749"/>
                          <a:pt x="1989" y="1744"/>
                          <a:pt x="1992" y="1739"/>
                        </a:cubicBezTo>
                        <a:cubicBezTo>
                          <a:pt x="2000" y="1726"/>
                          <a:pt x="2008" y="1719"/>
                          <a:pt x="2025" y="1719"/>
                        </a:cubicBezTo>
                        <a:cubicBezTo>
                          <a:pt x="2028" y="1719"/>
                          <a:pt x="2031" y="1719"/>
                          <a:pt x="2033" y="1720"/>
                        </a:cubicBezTo>
                        <a:cubicBezTo>
                          <a:pt x="2040" y="1720"/>
                          <a:pt x="2044" y="1721"/>
                          <a:pt x="2053" y="1715"/>
                        </a:cubicBezTo>
                        <a:lnTo>
                          <a:pt x="2075" y="1699"/>
                        </a:lnTo>
                        <a:lnTo>
                          <a:pt x="2089" y="1690"/>
                        </a:lnTo>
                        <a:cubicBezTo>
                          <a:pt x="2093" y="1687"/>
                          <a:pt x="2097" y="1685"/>
                          <a:pt x="2100" y="1683"/>
                        </a:cubicBezTo>
                        <a:cubicBezTo>
                          <a:pt x="2106" y="1680"/>
                          <a:pt x="2113" y="1676"/>
                          <a:pt x="2115" y="1673"/>
                        </a:cubicBezTo>
                        <a:cubicBezTo>
                          <a:pt x="2118" y="1668"/>
                          <a:pt x="2121" y="1664"/>
                          <a:pt x="2123" y="1661"/>
                        </a:cubicBezTo>
                        <a:cubicBezTo>
                          <a:pt x="2124" y="1660"/>
                          <a:pt x="2125" y="1659"/>
                          <a:pt x="2125" y="1659"/>
                        </a:cubicBezTo>
                        <a:cubicBezTo>
                          <a:pt x="2125" y="1659"/>
                          <a:pt x="2125" y="1659"/>
                          <a:pt x="2125" y="1658"/>
                        </a:cubicBezTo>
                        <a:cubicBezTo>
                          <a:pt x="2125" y="1656"/>
                          <a:pt x="2125" y="1654"/>
                          <a:pt x="2125" y="1652"/>
                        </a:cubicBezTo>
                        <a:cubicBezTo>
                          <a:pt x="2120" y="1633"/>
                          <a:pt x="2134" y="1627"/>
                          <a:pt x="2140" y="1625"/>
                        </a:cubicBezTo>
                        <a:cubicBezTo>
                          <a:pt x="2145" y="1624"/>
                          <a:pt x="2149" y="1622"/>
                          <a:pt x="2153" y="1615"/>
                        </a:cubicBezTo>
                        <a:lnTo>
                          <a:pt x="2155" y="1613"/>
                        </a:lnTo>
                        <a:cubicBezTo>
                          <a:pt x="2160" y="1605"/>
                          <a:pt x="2164" y="1600"/>
                          <a:pt x="2171" y="1596"/>
                        </a:cubicBezTo>
                        <a:cubicBezTo>
                          <a:pt x="2169" y="1593"/>
                          <a:pt x="2167" y="1589"/>
                          <a:pt x="2166" y="1584"/>
                        </a:cubicBezTo>
                        <a:cubicBezTo>
                          <a:pt x="2165" y="1581"/>
                          <a:pt x="2163" y="1571"/>
                          <a:pt x="2161" y="1569"/>
                        </a:cubicBezTo>
                        <a:cubicBezTo>
                          <a:pt x="2152" y="1560"/>
                          <a:pt x="2152" y="1549"/>
                          <a:pt x="2153" y="1542"/>
                        </a:cubicBezTo>
                        <a:lnTo>
                          <a:pt x="2153" y="1539"/>
                        </a:lnTo>
                        <a:cubicBezTo>
                          <a:pt x="2152" y="1539"/>
                          <a:pt x="2152" y="1538"/>
                          <a:pt x="2151" y="1537"/>
                        </a:cubicBezTo>
                        <a:cubicBezTo>
                          <a:pt x="2149" y="1532"/>
                          <a:pt x="2144" y="1523"/>
                          <a:pt x="2149" y="1513"/>
                        </a:cubicBezTo>
                        <a:cubicBezTo>
                          <a:pt x="2151" y="1510"/>
                          <a:pt x="2156" y="1504"/>
                          <a:pt x="2166" y="1503"/>
                        </a:cubicBezTo>
                        <a:cubicBezTo>
                          <a:pt x="2174" y="1502"/>
                          <a:pt x="2180" y="1505"/>
                          <a:pt x="2185" y="1508"/>
                        </a:cubicBezTo>
                        <a:cubicBezTo>
                          <a:pt x="2193" y="1497"/>
                          <a:pt x="2201" y="1489"/>
                          <a:pt x="2212" y="1487"/>
                        </a:cubicBezTo>
                        <a:cubicBezTo>
                          <a:pt x="2221" y="1486"/>
                          <a:pt x="2231" y="1489"/>
                          <a:pt x="2237" y="1497"/>
                        </a:cubicBezTo>
                        <a:cubicBezTo>
                          <a:pt x="2244" y="1505"/>
                          <a:pt x="2247" y="1516"/>
                          <a:pt x="2244" y="1527"/>
                        </a:cubicBezTo>
                        <a:cubicBezTo>
                          <a:pt x="2243" y="1531"/>
                          <a:pt x="2241" y="1534"/>
                          <a:pt x="2240" y="1537"/>
                        </a:cubicBezTo>
                        <a:cubicBezTo>
                          <a:pt x="2247" y="1535"/>
                          <a:pt x="2256" y="1535"/>
                          <a:pt x="2262" y="1543"/>
                        </a:cubicBezTo>
                        <a:cubicBezTo>
                          <a:pt x="2262" y="1544"/>
                          <a:pt x="2263" y="1544"/>
                          <a:pt x="2263" y="1545"/>
                        </a:cubicBezTo>
                        <a:cubicBezTo>
                          <a:pt x="2263" y="1545"/>
                          <a:pt x="2264" y="1545"/>
                          <a:pt x="2264" y="1545"/>
                        </a:cubicBezTo>
                        <a:cubicBezTo>
                          <a:pt x="2269" y="1543"/>
                          <a:pt x="2284" y="1535"/>
                          <a:pt x="2295" y="1529"/>
                        </a:cubicBezTo>
                        <a:cubicBezTo>
                          <a:pt x="2307" y="1523"/>
                          <a:pt x="2318" y="1517"/>
                          <a:pt x="2326" y="1513"/>
                        </a:cubicBezTo>
                        <a:cubicBezTo>
                          <a:pt x="2343" y="1506"/>
                          <a:pt x="2352" y="1505"/>
                          <a:pt x="2366" y="1505"/>
                        </a:cubicBezTo>
                        <a:cubicBezTo>
                          <a:pt x="2361" y="1491"/>
                          <a:pt x="2365" y="1481"/>
                          <a:pt x="2373" y="1471"/>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59" name="Freeform 30188">
                    <a:extLst>
                      <a:ext uri="{FF2B5EF4-FFF2-40B4-BE49-F238E27FC236}">
                        <a16:creationId xmlns:a16="http://schemas.microsoft.com/office/drawing/2014/main" id="{19FB2E36-C5A0-728B-ABF5-2735AB8A0305}"/>
                      </a:ext>
                    </a:extLst>
                  </p:cNvPr>
                  <p:cNvSpPr>
                    <a:spLocks/>
                  </p:cNvSpPr>
                  <p:nvPr/>
                </p:nvSpPr>
                <p:spPr bwMode="auto">
                  <a:xfrm>
                    <a:off x="4823894" y="4053288"/>
                    <a:ext cx="1120666" cy="806709"/>
                  </a:xfrm>
                  <a:custGeom>
                    <a:avLst/>
                    <a:gdLst>
                      <a:gd name="T0" fmla="*/ 1133 w 1558"/>
                      <a:gd name="T1" fmla="*/ 10 h 1160"/>
                      <a:gd name="T2" fmla="*/ 1056 w 1558"/>
                      <a:gd name="T3" fmla="*/ 0 h 1160"/>
                      <a:gd name="T4" fmla="*/ 1054 w 1558"/>
                      <a:gd name="T5" fmla="*/ 25 h 1160"/>
                      <a:gd name="T6" fmla="*/ 986 w 1558"/>
                      <a:gd name="T7" fmla="*/ 73 h 1160"/>
                      <a:gd name="T8" fmla="*/ 505 w 1558"/>
                      <a:gd name="T9" fmla="*/ 98 h 1160"/>
                      <a:gd name="T10" fmla="*/ 465 w 1558"/>
                      <a:gd name="T11" fmla="*/ 49 h 1160"/>
                      <a:gd name="T12" fmla="*/ 0 w 1558"/>
                      <a:gd name="T13" fmla="*/ 104 h 1160"/>
                      <a:gd name="T14" fmla="*/ 44 w 1558"/>
                      <a:gd name="T15" fmla="*/ 170 h 1160"/>
                      <a:gd name="T16" fmla="*/ 58 w 1558"/>
                      <a:gd name="T17" fmla="*/ 179 h 1160"/>
                      <a:gd name="T18" fmla="*/ 113 w 1558"/>
                      <a:gd name="T19" fmla="*/ 152 h 1160"/>
                      <a:gd name="T20" fmla="*/ 178 w 1558"/>
                      <a:gd name="T21" fmla="*/ 173 h 1160"/>
                      <a:gd name="T22" fmla="*/ 223 w 1558"/>
                      <a:gd name="T23" fmla="*/ 152 h 1160"/>
                      <a:gd name="T24" fmla="*/ 303 w 1558"/>
                      <a:gd name="T25" fmla="*/ 186 h 1160"/>
                      <a:gd name="T26" fmla="*/ 355 w 1558"/>
                      <a:gd name="T27" fmla="*/ 183 h 1160"/>
                      <a:gd name="T28" fmla="*/ 385 w 1558"/>
                      <a:gd name="T29" fmla="*/ 213 h 1160"/>
                      <a:gd name="T30" fmla="*/ 405 w 1558"/>
                      <a:gd name="T31" fmla="*/ 236 h 1160"/>
                      <a:gd name="T32" fmla="*/ 476 w 1558"/>
                      <a:gd name="T33" fmla="*/ 292 h 1160"/>
                      <a:gd name="T34" fmla="*/ 520 w 1558"/>
                      <a:gd name="T35" fmla="*/ 271 h 1160"/>
                      <a:gd name="T36" fmla="*/ 575 w 1558"/>
                      <a:gd name="T37" fmla="*/ 244 h 1160"/>
                      <a:gd name="T38" fmla="*/ 620 w 1558"/>
                      <a:gd name="T39" fmla="*/ 195 h 1160"/>
                      <a:gd name="T40" fmla="*/ 713 w 1558"/>
                      <a:gd name="T41" fmla="*/ 194 h 1160"/>
                      <a:gd name="T42" fmla="*/ 751 w 1558"/>
                      <a:gd name="T43" fmla="*/ 210 h 1160"/>
                      <a:gd name="T44" fmla="*/ 794 w 1558"/>
                      <a:gd name="T45" fmla="*/ 249 h 1160"/>
                      <a:gd name="T46" fmla="*/ 844 w 1558"/>
                      <a:gd name="T47" fmla="*/ 305 h 1160"/>
                      <a:gd name="T48" fmla="*/ 899 w 1558"/>
                      <a:gd name="T49" fmla="*/ 354 h 1160"/>
                      <a:gd name="T50" fmla="*/ 973 w 1558"/>
                      <a:gd name="T51" fmla="*/ 401 h 1160"/>
                      <a:gd name="T52" fmla="*/ 1003 w 1558"/>
                      <a:gd name="T53" fmla="*/ 457 h 1160"/>
                      <a:gd name="T54" fmla="*/ 1007 w 1558"/>
                      <a:gd name="T55" fmla="*/ 543 h 1160"/>
                      <a:gd name="T56" fmla="*/ 998 w 1558"/>
                      <a:gd name="T57" fmla="*/ 598 h 1160"/>
                      <a:gd name="T58" fmla="*/ 1053 w 1558"/>
                      <a:gd name="T59" fmla="*/ 610 h 1160"/>
                      <a:gd name="T60" fmla="*/ 1064 w 1558"/>
                      <a:gd name="T61" fmla="*/ 685 h 1160"/>
                      <a:gd name="T62" fmla="*/ 1054 w 1558"/>
                      <a:gd name="T63" fmla="*/ 716 h 1160"/>
                      <a:gd name="T64" fmla="*/ 1057 w 1558"/>
                      <a:gd name="T65" fmla="*/ 742 h 1160"/>
                      <a:gd name="T66" fmla="*/ 1107 w 1558"/>
                      <a:gd name="T67" fmla="*/ 825 h 1160"/>
                      <a:gd name="T68" fmla="*/ 1171 w 1558"/>
                      <a:gd name="T69" fmla="*/ 809 h 1160"/>
                      <a:gd name="T70" fmla="*/ 1179 w 1558"/>
                      <a:gd name="T71" fmla="*/ 870 h 1160"/>
                      <a:gd name="T72" fmla="*/ 1209 w 1558"/>
                      <a:gd name="T73" fmla="*/ 861 h 1160"/>
                      <a:gd name="T74" fmla="*/ 1210 w 1558"/>
                      <a:gd name="T75" fmla="*/ 918 h 1160"/>
                      <a:gd name="T76" fmla="*/ 1245 w 1558"/>
                      <a:gd name="T77" fmla="*/ 967 h 1160"/>
                      <a:gd name="T78" fmla="*/ 1273 w 1558"/>
                      <a:gd name="T79" fmla="*/ 1022 h 1160"/>
                      <a:gd name="T80" fmla="*/ 1350 w 1558"/>
                      <a:gd name="T81" fmla="*/ 1050 h 1160"/>
                      <a:gd name="T82" fmla="*/ 1376 w 1558"/>
                      <a:gd name="T83" fmla="*/ 1079 h 1160"/>
                      <a:gd name="T84" fmla="*/ 1398 w 1558"/>
                      <a:gd name="T85" fmla="*/ 1121 h 1160"/>
                      <a:gd name="T86" fmla="*/ 1456 w 1558"/>
                      <a:gd name="T87" fmla="*/ 1158 h 1160"/>
                      <a:gd name="T88" fmla="*/ 1483 w 1558"/>
                      <a:gd name="T89" fmla="*/ 1160 h 1160"/>
                      <a:gd name="T90" fmla="*/ 1518 w 1558"/>
                      <a:gd name="T91" fmla="*/ 1134 h 1160"/>
                      <a:gd name="T92" fmla="*/ 1538 w 1558"/>
                      <a:gd name="T93" fmla="*/ 1112 h 1160"/>
                      <a:gd name="T94" fmla="*/ 1535 w 1558"/>
                      <a:gd name="T95" fmla="*/ 1070 h 1160"/>
                      <a:gd name="T96" fmla="*/ 1541 w 1558"/>
                      <a:gd name="T97" fmla="*/ 1038 h 1160"/>
                      <a:gd name="T98" fmla="*/ 1558 w 1558"/>
                      <a:gd name="T99" fmla="*/ 1006 h 1160"/>
                      <a:gd name="T100" fmla="*/ 1552 w 1558"/>
                      <a:gd name="T101" fmla="*/ 861 h 1160"/>
                      <a:gd name="T102" fmla="*/ 1540 w 1558"/>
                      <a:gd name="T103" fmla="*/ 794 h 1160"/>
                      <a:gd name="T104" fmla="*/ 1520 w 1558"/>
                      <a:gd name="T105" fmla="*/ 749 h 1160"/>
                      <a:gd name="T106" fmla="*/ 1479 w 1558"/>
                      <a:gd name="T107" fmla="*/ 701 h 1160"/>
                      <a:gd name="T108" fmla="*/ 1401 w 1558"/>
                      <a:gd name="T109" fmla="*/ 572 h 1160"/>
                      <a:gd name="T110" fmla="*/ 1331 w 1558"/>
                      <a:gd name="T111" fmla="*/ 448 h 1160"/>
                      <a:gd name="T112" fmla="*/ 1324 w 1558"/>
                      <a:gd name="T113" fmla="*/ 382 h 1160"/>
                      <a:gd name="T114" fmla="*/ 1154 w 1558"/>
                      <a:gd name="T115" fmla="*/ 72 h 1160"/>
                      <a:gd name="T116" fmla="*/ 1129 w 1558"/>
                      <a:gd name="T117" fmla="*/ 35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8" h="1160">
                        <a:moveTo>
                          <a:pt x="1129" y="35"/>
                        </a:moveTo>
                        <a:cubicBezTo>
                          <a:pt x="1128" y="26"/>
                          <a:pt x="1130" y="20"/>
                          <a:pt x="1134" y="16"/>
                        </a:cubicBezTo>
                        <a:cubicBezTo>
                          <a:pt x="1134" y="16"/>
                          <a:pt x="1134" y="15"/>
                          <a:pt x="1133" y="14"/>
                        </a:cubicBezTo>
                        <a:cubicBezTo>
                          <a:pt x="1133" y="12"/>
                          <a:pt x="1133" y="12"/>
                          <a:pt x="1133" y="10"/>
                        </a:cubicBezTo>
                        <a:cubicBezTo>
                          <a:pt x="1132" y="10"/>
                          <a:pt x="1131" y="10"/>
                          <a:pt x="1129" y="10"/>
                        </a:cubicBezTo>
                        <a:cubicBezTo>
                          <a:pt x="1121" y="11"/>
                          <a:pt x="1117" y="11"/>
                          <a:pt x="1115" y="11"/>
                        </a:cubicBezTo>
                        <a:cubicBezTo>
                          <a:pt x="1107" y="11"/>
                          <a:pt x="1092" y="9"/>
                          <a:pt x="1070" y="3"/>
                        </a:cubicBezTo>
                        <a:cubicBezTo>
                          <a:pt x="1066" y="2"/>
                          <a:pt x="1059" y="0"/>
                          <a:pt x="1056" y="0"/>
                        </a:cubicBezTo>
                        <a:cubicBezTo>
                          <a:pt x="1056" y="0"/>
                          <a:pt x="1056" y="0"/>
                          <a:pt x="1055" y="1"/>
                        </a:cubicBezTo>
                        <a:cubicBezTo>
                          <a:pt x="1054" y="2"/>
                          <a:pt x="1051" y="4"/>
                          <a:pt x="1051" y="5"/>
                        </a:cubicBezTo>
                        <a:cubicBezTo>
                          <a:pt x="1051" y="5"/>
                          <a:pt x="1050" y="7"/>
                          <a:pt x="1051" y="12"/>
                        </a:cubicBezTo>
                        <a:cubicBezTo>
                          <a:pt x="1052" y="16"/>
                          <a:pt x="1053" y="20"/>
                          <a:pt x="1054" y="25"/>
                        </a:cubicBezTo>
                        <a:cubicBezTo>
                          <a:pt x="1057" y="39"/>
                          <a:pt x="1061" y="55"/>
                          <a:pt x="1061" y="69"/>
                        </a:cubicBezTo>
                        <a:cubicBezTo>
                          <a:pt x="1061" y="98"/>
                          <a:pt x="1035" y="101"/>
                          <a:pt x="1024" y="102"/>
                        </a:cubicBezTo>
                        <a:lnTo>
                          <a:pt x="1021" y="103"/>
                        </a:lnTo>
                        <a:cubicBezTo>
                          <a:pt x="1001" y="105"/>
                          <a:pt x="991" y="85"/>
                          <a:pt x="986" y="73"/>
                        </a:cubicBezTo>
                        <a:cubicBezTo>
                          <a:pt x="985" y="71"/>
                          <a:pt x="983" y="68"/>
                          <a:pt x="982" y="66"/>
                        </a:cubicBezTo>
                        <a:cubicBezTo>
                          <a:pt x="978" y="66"/>
                          <a:pt x="971" y="67"/>
                          <a:pt x="966" y="68"/>
                        </a:cubicBezTo>
                        <a:cubicBezTo>
                          <a:pt x="960" y="69"/>
                          <a:pt x="954" y="71"/>
                          <a:pt x="948" y="71"/>
                        </a:cubicBezTo>
                        <a:cubicBezTo>
                          <a:pt x="925" y="73"/>
                          <a:pt x="528" y="98"/>
                          <a:pt x="505" y="98"/>
                        </a:cubicBezTo>
                        <a:cubicBezTo>
                          <a:pt x="493" y="98"/>
                          <a:pt x="484" y="95"/>
                          <a:pt x="478" y="89"/>
                        </a:cubicBezTo>
                        <a:cubicBezTo>
                          <a:pt x="470" y="80"/>
                          <a:pt x="471" y="69"/>
                          <a:pt x="471" y="62"/>
                        </a:cubicBezTo>
                        <a:cubicBezTo>
                          <a:pt x="471" y="60"/>
                          <a:pt x="471" y="58"/>
                          <a:pt x="471" y="57"/>
                        </a:cubicBezTo>
                        <a:cubicBezTo>
                          <a:pt x="471" y="55"/>
                          <a:pt x="467" y="51"/>
                          <a:pt x="465" y="49"/>
                        </a:cubicBezTo>
                        <a:cubicBezTo>
                          <a:pt x="464" y="47"/>
                          <a:pt x="461" y="45"/>
                          <a:pt x="460" y="42"/>
                        </a:cubicBezTo>
                        <a:cubicBezTo>
                          <a:pt x="249" y="64"/>
                          <a:pt x="33" y="88"/>
                          <a:pt x="7" y="95"/>
                        </a:cubicBezTo>
                        <a:cubicBezTo>
                          <a:pt x="2" y="99"/>
                          <a:pt x="0" y="102"/>
                          <a:pt x="0" y="103"/>
                        </a:cubicBezTo>
                        <a:cubicBezTo>
                          <a:pt x="0" y="103"/>
                          <a:pt x="0" y="103"/>
                          <a:pt x="0" y="104"/>
                        </a:cubicBezTo>
                        <a:lnTo>
                          <a:pt x="1" y="106"/>
                        </a:lnTo>
                        <a:cubicBezTo>
                          <a:pt x="7" y="118"/>
                          <a:pt x="10" y="123"/>
                          <a:pt x="19" y="129"/>
                        </a:cubicBezTo>
                        <a:cubicBezTo>
                          <a:pt x="23" y="130"/>
                          <a:pt x="27" y="132"/>
                          <a:pt x="30" y="135"/>
                        </a:cubicBezTo>
                        <a:cubicBezTo>
                          <a:pt x="40" y="142"/>
                          <a:pt x="49" y="152"/>
                          <a:pt x="44" y="170"/>
                        </a:cubicBezTo>
                        <a:cubicBezTo>
                          <a:pt x="44" y="172"/>
                          <a:pt x="43" y="172"/>
                          <a:pt x="43" y="173"/>
                        </a:cubicBezTo>
                        <a:cubicBezTo>
                          <a:pt x="45" y="174"/>
                          <a:pt x="46" y="174"/>
                          <a:pt x="47" y="175"/>
                        </a:cubicBezTo>
                        <a:cubicBezTo>
                          <a:pt x="52" y="177"/>
                          <a:pt x="56" y="183"/>
                          <a:pt x="57" y="191"/>
                        </a:cubicBezTo>
                        <a:cubicBezTo>
                          <a:pt x="58" y="188"/>
                          <a:pt x="58" y="183"/>
                          <a:pt x="58" y="179"/>
                        </a:cubicBezTo>
                        <a:cubicBezTo>
                          <a:pt x="58" y="173"/>
                          <a:pt x="58" y="162"/>
                          <a:pt x="68" y="156"/>
                        </a:cubicBezTo>
                        <a:cubicBezTo>
                          <a:pt x="71" y="154"/>
                          <a:pt x="78" y="152"/>
                          <a:pt x="86" y="156"/>
                        </a:cubicBezTo>
                        <a:cubicBezTo>
                          <a:pt x="88" y="153"/>
                          <a:pt x="89" y="151"/>
                          <a:pt x="93" y="150"/>
                        </a:cubicBezTo>
                        <a:cubicBezTo>
                          <a:pt x="97" y="147"/>
                          <a:pt x="104" y="146"/>
                          <a:pt x="113" y="152"/>
                        </a:cubicBezTo>
                        <a:cubicBezTo>
                          <a:pt x="115" y="154"/>
                          <a:pt x="117" y="155"/>
                          <a:pt x="118" y="156"/>
                        </a:cubicBezTo>
                        <a:cubicBezTo>
                          <a:pt x="125" y="160"/>
                          <a:pt x="136" y="167"/>
                          <a:pt x="137" y="179"/>
                        </a:cubicBezTo>
                        <a:cubicBezTo>
                          <a:pt x="148" y="175"/>
                          <a:pt x="157" y="172"/>
                          <a:pt x="168" y="172"/>
                        </a:cubicBezTo>
                        <a:cubicBezTo>
                          <a:pt x="173" y="172"/>
                          <a:pt x="175" y="172"/>
                          <a:pt x="178" y="173"/>
                        </a:cubicBezTo>
                        <a:cubicBezTo>
                          <a:pt x="179" y="172"/>
                          <a:pt x="179" y="172"/>
                          <a:pt x="179" y="172"/>
                        </a:cubicBezTo>
                        <a:cubicBezTo>
                          <a:pt x="184" y="162"/>
                          <a:pt x="191" y="151"/>
                          <a:pt x="202" y="147"/>
                        </a:cubicBezTo>
                        <a:cubicBezTo>
                          <a:pt x="208" y="146"/>
                          <a:pt x="214" y="146"/>
                          <a:pt x="219" y="149"/>
                        </a:cubicBezTo>
                        <a:cubicBezTo>
                          <a:pt x="220" y="150"/>
                          <a:pt x="221" y="151"/>
                          <a:pt x="223" y="152"/>
                        </a:cubicBezTo>
                        <a:cubicBezTo>
                          <a:pt x="231" y="146"/>
                          <a:pt x="242" y="143"/>
                          <a:pt x="260" y="151"/>
                        </a:cubicBezTo>
                        <a:cubicBezTo>
                          <a:pt x="280" y="158"/>
                          <a:pt x="297" y="166"/>
                          <a:pt x="295" y="183"/>
                        </a:cubicBezTo>
                        <a:cubicBezTo>
                          <a:pt x="295" y="183"/>
                          <a:pt x="295" y="183"/>
                          <a:pt x="295" y="183"/>
                        </a:cubicBezTo>
                        <a:cubicBezTo>
                          <a:pt x="298" y="184"/>
                          <a:pt x="301" y="185"/>
                          <a:pt x="303" y="186"/>
                        </a:cubicBezTo>
                        <a:cubicBezTo>
                          <a:pt x="306" y="188"/>
                          <a:pt x="313" y="191"/>
                          <a:pt x="319" y="194"/>
                        </a:cubicBezTo>
                        <a:cubicBezTo>
                          <a:pt x="319" y="193"/>
                          <a:pt x="319" y="191"/>
                          <a:pt x="320" y="189"/>
                        </a:cubicBezTo>
                        <a:cubicBezTo>
                          <a:pt x="324" y="181"/>
                          <a:pt x="331" y="178"/>
                          <a:pt x="343" y="179"/>
                        </a:cubicBezTo>
                        <a:cubicBezTo>
                          <a:pt x="348" y="180"/>
                          <a:pt x="352" y="181"/>
                          <a:pt x="355" y="183"/>
                        </a:cubicBezTo>
                        <a:cubicBezTo>
                          <a:pt x="356" y="182"/>
                          <a:pt x="357" y="181"/>
                          <a:pt x="357" y="181"/>
                        </a:cubicBezTo>
                        <a:cubicBezTo>
                          <a:pt x="364" y="174"/>
                          <a:pt x="373" y="165"/>
                          <a:pt x="386" y="172"/>
                        </a:cubicBezTo>
                        <a:cubicBezTo>
                          <a:pt x="390" y="174"/>
                          <a:pt x="397" y="181"/>
                          <a:pt x="393" y="196"/>
                        </a:cubicBezTo>
                        <a:cubicBezTo>
                          <a:pt x="391" y="204"/>
                          <a:pt x="388" y="210"/>
                          <a:pt x="385" y="213"/>
                        </a:cubicBezTo>
                        <a:cubicBezTo>
                          <a:pt x="386" y="214"/>
                          <a:pt x="387" y="214"/>
                          <a:pt x="388" y="215"/>
                        </a:cubicBezTo>
                        <a:cubicBezTo>
                          <a:pt x="396" y="219"/>
                          <a:pt x="400" y="225"/>
                          <a:pt x="401" y="232"/>
                        </a:cubicBezTo>
                        <a:cubicBezTo>
                          <a:pt x="401" y="232"/>
                          <a:pt x="402" y="232"/>
                          <a:pt x="402" y="232"/>
                        </a:cubicBezTo>
                        <a:lnTo>
                          <a:pt x="405" y="236"/>
                        </a:lnTo>
                        <a:cubicBezTo>
                          <a:pt x="410" y="240"/>
                          <a:pt x="418" y="248"/>
                          <a:pt x="421" y="249"/>
                        </a:cubicBezTo>
                        <a:cubicBezTo>
                          <a:pt x="432" y="253"/>
                          <a:pt x="451" y="263"/>
                          <a:pt x="458" y="278"/>
                        </a:cubicBezTo>
                        <a:cubicBezTo>
                          <a:pt x="460" y="283"/>
                          <a:pt x="462" y="289"/>
                          <a:pt x="464" y="295"/>
                        </a:cubicBezTo>
                        <a:cubicBezTo>
                          <a:pt x="467" y="294"/>
                          <a:pt x="471" y="292"/>
                          <a:pt x="476" y="292"/>
                        </a:cubicBezTo>
                        <a:cubicBezTo>
                          <a:pt x="480" y="292"/>
                          <a:pt x="483" y="293"/>
                          <a:pt x="485" y="293"/>
                        </a:cubicBezTo>
                        <a:cubicBezTo>
                          <a:pt x="490" y="293"/>
                          <a:pt x="490" y="293"/>
                          <a:pt x="493" y="291"/>
                        </a:cubicBezTo>
                        <a:cubicBezTo>
                          <a:pt x="496" y="289"/>
                          <a:pt x="498" y="286"/>
                          <a:pt x="501" y="284"/>
                        </a:cubicBezTo>
                        <a:cubicBezTo>
                          <a:pt x="504" y="279"/>
                          <a:pt x="510" y="273"/>
                          <a:pt x="520" y="271"/>
                        </a:cubicBezTo>
                        <a:cubicBezTo>
                          <a:pt x="527" y="270"/>
                          <a:pt x="532" y="272"/>
                          <a:pt x="535" y="274"/>
                        </a:cubicBezTo>
                        <a:cubicBezTo>
                          <a:pt x="544" y="270"/>
                          <a:pt x="545" y="268"/>
                          <a:pt x="551" y="263"/>
                        </a:cubicBezTo>
                        <a:cubicBezTo>
                          <a:pt x="552" y="262"/>
                          <a:pt x="553" y="261"/>
                          <a:pt x="554" y="259"/>
                        </a:cubicBezTo>
                        <a:cubicBezTo>
                          <a:pt x="559" y="254"/>
                          <a:pt x="563" y="250"/>
                          <a:pt x="575" y="244"/>
                        </a:cubicBezTo>
                        <a:cubicBezTo>
                          <a:pt x="580" y="241"/>
                          <a:pt x="584" y="240"/>
                          <a:pt x="588" y="238"/>
                        </a:cubicBezTo>
                        <a:cubicBezTo>
                          <a:pt x="586" y="229"/>
                          <a:pt x="592" y="221"/>
                          <a:pt x="595" y="218"/>
                        </a:cubicBezTo>
                        <a:cubicBezTo>
                          <a:pt x="598" y="215"/>
                          <a:pt x="600" y="213"/>
                          <a:pt x="601" y="211"/>
                        </a:cubicBezTo>
                        <a:cubicBezTo>
                          <a:pt x="606" y="204"/>
                          <a:pt x="609" y="201"/>
                          <a:pt x="620" y="195"/>
                        </a:cubicBezTo>
                        <a:cubicBezTo>
                          <a:pt x="634" y="187"/>
                          <a:pt x="646" y="186"/>
                          <a:pt x="655" y="186"/>
                        </a:cubicBezTo>
                        <a:cubicBezTo>
                          <a:pt x="655" y="186"/>
                          <a:pt x="656" y="186"/>
                          <a:pt x="657" y="185"/>
                        </a:cubicBezTo>
                        <a:cubicBezTo>
                          <a:pt x="661" y="183"/>
                          <a:pt x="670" y="178"/>
                          <a:pt x="682" y="181"/>
                        </a:cubicBezTo>
                        <a:cubicBezTo>
                          <a:pt x="693" y="183"/>
                          <a:pt x="705" y="189"/>
                          <a:pt x="713" y="194"/>
                        </a:cubicBezTo>
                        <a:cubicBezTo>
                          <a:pt x="716" y="196"/>
                          <a:pt x="718" y="197"/>
                          <a:pt x="719" y="197"/>
                        </a:cubicBezTo>
                        <a:cubicBezTo>
                          <a:pt x="719" y="197"/>
                          <a:pt x="719" y="197"/>
                          <a:pt x="721" y="198"/>
                        </a:cubicBezTo>
                        <a:cubicBezTo>
                          <a:pt x="726" y="198"/>
                          <a:pt x="732" y="199"/>
                          <a:pt x="742" y="205"/>
                        </a:cubicBezTo>
                        <a:cubicBezTo>
                          <a:pt x="745" y="207"/>
                          <a:pt x="748" y="208"/>
                          <a:pt x="751" y="210"/>
                        </a:cubicBezTo>
                        <a:cubicBezTo>
                          <a:pt x="759" y="213"/>
                          <a:pt x="768" y="217"/>
                          <a:pt x="774" y="227"/>
                        </a:cubicBezTo>
                        <a:cubicBezTo>
                          <a:pt x="776" y="230"/>
                          <a:pt x="777" y="232"/>
                          <a:pt x="779" y="235"/>
                        </a:cubicBezTo>
                        <a:cubicBezTo>
                          <a:pt x="782" y="241"/>
                          <a:pt x="785" y="245"/>
                          <a:pt x="788" y="247"/>
                        </a:cubicBezTo>
                        <a:cubicBezTo>
                          <a:pt x="790" y="248"/>
                          <a:pt x="791" y="248"/>
                          <a:pt x="794" y="249"/>
                        </a:cubicBezTo>
                        <a:cubicBezTo>
                          <a:pt x="801" y="250"/>
                          <a:pt x="813" y="252"/>
                          <a:pt x="822" y="268"/>
                        </a:cubicBezTo>
                        <a:cubicBezTo>
                          <a:pt x="828" y="278"/>
                          <a:pt x="828" y="287"/>
                          <a:pt x="828" y="293"/>
                        </a:cubicBezTo>
                        <a:cubicBezTo>
                          <a:pt x="828" y="293"/>
                          <a:pt x="829" y="294"/>
                          <a:pt x="829" y="295"/>
                        </a:cubicBezTo>
                        <a:cubicBezTo>
                          <a:pt x="833" y="298"/>
                          <a:pt x="838" y="301"/>
                          <a:pt x="844" y="305"/>
                        </a:cubicBezTo>
                        <a:cubicBezTo>
                          <a:pt x="849" y="308"/>
                          <a:pt x="855" y="311"/>
                          <a:pt x="860" y="315"/>
                        </a:cubicBezTo>
                        <a:lnTo>
                          <a:pt x="863" y="317"/>
                        </a:lnTo>
                        <a:cubicBezTo>
                          <a:pt x="872" y="324"/>
                          <a:pt x="880" y="330"/>
                          <a:pt x="886" y="340"/>
                        </a:cubicBezTo>
                        <a:cubicBezTo>
                          <a:pt x="890" y="348"/>
                          <a:pt x="897" y="354"/>
                          <a:pt x="899" y="354"/>
                        </a:cubicBezTo>
                        <a:cubicBezTo>
                          <a:pt x="902" y="354"/>
                          <a:pt x="907" y="354"/>
                          <a:pt x="912" y="354"/>
                        </a:cubicBezTo>
                        <a:cubicBezTo>
                          <a:pt x="929" y="354"/>
                          <a:pt x="941" y="354"/>
                          <a:pt x="949" y="359"/>
                        </a:cubicBezTo>
                        <a:cubicBezTo>
                          <a:pt x="962" y="366"/>
                          <a:pt x="973" y="384"/>
                          <a:pt x="973" y="399"/>
                        </a:cubicBezTo>
                        <a:lnTo>
                          <a:pt x="973" y="401"/>
                        </a:lnTo>
                        <a:cubicBezTo>
                          <a:pt x="975" y="401"/>
                          <a:pt x="976" y="402"/>
                          <a:pt x="978" y="403"/>
                        </a:cubicBezTo>
                        <a:cubicBezTo>
                          <a:pt x="985" y="405"/>
                          <a:pt x="997" y="409"/>
                          <a:pt x="999" y="427"/>
                        </a:cubicBezTo>
                        <a:cubicBezTo>
                          <a:pt x="999" y="429"/>
                          <a:pt x="1000" y="432"/>
                          <a:pt x="1000" y="434"/>
                        </a:cubicBezTo>
                        <a:cubicBezTo>
                          <a:pt x="1001" y="440"/>
                          <a:pt x="1003" y="447"/>
                          <a:pt x="1003" y="457"/>
                        </a:cubicBezTo>
                        <a:cubicBezTo>
                          <a:pt x="1003" y="465"/>
                          <a:pt x="1003" y="480"/>
                          <a:pt x="1005" y="485"/>
                        </a:cubicBezTo>
                        <a:cubicBezTo>
                          <a:pt x="1005" y="485"/>
                          <a:pt x="1005" y="484"/>
                          <a:pt x="1004" y="484"/>
                        </a:cubicBezTo>
                        <a:cubicBezTo>
                          <a:pt x="1013" y="497"/>
                          <a:pt x="1010" y="515"/>
                          <a:pt x="1007" y="530"/>
                        </a:cubicBezTo>
                        <a:cubicBezTo>
                          <a:pt x="1007" y="533"/>
                          <a:pt x="1007" y="538"/>
                          <a:pt x="1007" y="543"/>
                        </a:cubicBezTo>
                        <a:cubicBezTo>
                          <a:pt x="1007" y="555"/>
                          <a:pt x="1007" y="570"/>
                          <a:pt x="1001" y="582"/>
                        </a:cubicBezTo>
                        <a:cubicBezTo>
                          <a:pt x="999" y="584"/>
                          <a:pt x="998" y="586"/>
                          <a:pt x="996" y="587"/>
                        </a:cubicBezTo>
                        <a:cubicBezTo>
                          <a:pt x="997" y="588"/>
                          <a:pt x="997" y="588"/>
                          <a:pt x="997" y="588"/>
                        </a:cubicBezTo>
                        <a:cubicBezTo>
                          <a:pt x="997" y="592"/>
                          <a:pt x="998" y="595"/>
                          <a:pt x="998" y="598"/>
                        </a:cubicBezTo>
                        <a:cubicBezTo>
                          <a:pt x="1002" y="597"/>
                          <a:pt x="1006" y="596"/>
                          <a:pt x="1012" y="598"/>
                        </a:cubicBezTo>
                        <a:cubicBezTo>
                          <a:pt x="1022" y="601"/>
                          <a:pt x="1028" y="609"/>
                          <a:pt x="1032" y="614"/>
                        </a:cubicBezTo>
                        <a:cubicBezTo>
                          <a:pt x="1033" y="615"/>
                          <a:pt x="1033" y="615"/>
                          <a:pt x="1034" y="616"/>
                        </a:cubicBezTo>
                        <a:cubicBezTo>
                          <a:pt x="1037" y="613"/>
                          <a:pt x="1043" y="608"/>
                          <a:pt x="1053" y="610"/>
                        </a:cubicBezTo>
                        <a:cubicBezTo>
                          <a:pt x="1059" y="612"/>
                          <a:pt x="1064" y="617"/>
                          <a:pt x="1067" y="624"/>
                        </a:cubicBezTo>
                        <a:cubicBezTo>
                          <a:pt x="1068" y="626"/>
                          <a:pt x="1069" y="628"/>
                          <a:pt x="1070" y="630"/>
                        </a:cubicBezTo>
                        <a:cubicBezTo>
                          <a:pt x="1076" y="640"/>
                          <a:pt x="1087" y="660"/>
                          <a:pt x="1072" y="677"/>
                        </a:cubicBezTo>
                        <a:cubicBezTo>
                          <a:pt x="1068" y="681"/>
                          <a:pt x="1066" y="684"/>
                          <a:pt x="1064" y="685"/>
                        </a:cubicBezTo>
                        <a:cubicBezTo>
                          <a:pt x="1064" y="686"/>
                          <a:pt x="1063" y="687"/>
                          <a:pt x="1063" y="687"/>
                        </a:cubicBezTo>
                        <a:cubicBezTo>
                          <a:pt x="1063" y="687"/>
                          <a:pt x="1062" y="687"/>
                          <a:pt x="1062" y="690"/>
                        </a:cubicBezTo>
                        <a:cubicBezTo>
                          <a:pt x="1060" y="692"/>
                          <a:pt x="1059" y="698"/>
                          <a:pt x="1058" y="702"/>
                        </a:cubicBezTo>
                        <a:cubicBezTo>
                          <a:pt x="1057" y="707"/>
                          <a:pt x="1056" y="712"/>
                          <a:pt x="1054" y="716"/>
                        </a:cubicBezTo>
                        <a:cubicBezTo>
                          <a:pt x="1054" y="716"/>
                          <a:pt x="1054" y="717"/>
                          <a:pt x="1054" y="717"/>
                        </a:cubicBezTo>
                        <a:cubicBezTo>
                          <a:pt x="1053" y="720"/>
                          <a:pt x="1051" y="726"/>
                          <a:pt x="1045" y="731"/>
                        </a:cubicBezTo>
                        <a:cubicBezTo>
                          <a:pt x="1048" y="733"/>
                          <a:pt x="1050" y="735"/>
                          <a:pt x="1052" y="737"/>
                        </a:cubicBezTo>
                        <a:cubicBezTo>
                          <a:pt x="1053" y="739"/>
                          <a:pt x="1055" y="740"/>
                          <a:pt x="1057" y="742"/>
                        </a:cubicBezTo>
                        <a:cubicBezTo>
                          <a:pt x="1063" y="748"/>
                          <a:pt x="1071" y="756"/>
                          <a:pt x="1071" y="768"/>
                        </a:cubicBezTo>
                        <a:cubicBezTo>
                          <a:pt x="1071" y="771"/>
                          <a:pt x="1071" y="775"/>
                          <a:pt x="1080" y="790"/>
                        </a:cubicBezTo>
                        <a:cubicBezTo>
                          <a:pt x="1087" y="802"/>
                          <a:pt x="1099" y="821"/>
                          <a:pt x="1106" y="829"/>
                        </a:cubicBezTo>
                        <a:cubicBezTo>
                          <a:pt x="1106" y="828"/>
                          <a:pt x="1106" y="827"/>
                          <a:pt x="1107" y="825"/>
                        </a:cubicBezTo>
                        <a:cubicBezTo>
                          <a:pt x="1108" y="823"/>
                          <a:pt x="1112" y="814"/>
                          <a:pt x="1125" y="814"/>
                        </a:cubicBezTo>
                        <a:cubicBezTo>
                          <a:pt x="1133" y="814"/>
                          <a:pt x="1138" y="816"/>
                          <a:pt x="1141" y="819"/>
                        </a:cubicBezTo>
                        <a:cubicBezTo>
                          <a:pt x="1143" y="818"/>
                          <a:pt x="1143" y="818"/>
                          <a:pt x="1144" y="817"/>
                        </a:cubicBezTo>
                        <a:cubicBezTo>
                          <a:pt x="1152" y="811"/>
                          <a:pt x="1160" y="805"/>
                          <a:pt x="1171" y="809"/>
                        </a:cubicBezTo>
                        <a:cubicBezTo>
                          <a:pt x="1171" y="809"/>
                          <a:pt x="1179" y="812"/>
                          <a:pt x="1180" y="813"/>
                        </a:cubicBezTo>
                        <a:lnTo>
                          <a:pt x="1182" y="822"/>
                        </a:lnTo>
                        <a:cubicBezTo>
                          <a:pt x="1184" y="832"/>
                          <a:pt x="1178" y="839"/>
                          <a:pt x="1174" y="843"/>
                        </a:cubicBezTo>
                        <a:cubicBezTo>
                          <a:pt x="1176" y="850"/>
                          <a:pt x="1177" y="858"/>
                          <a:pt x="1179" y="870"/>
                        </a:cubicBezTo>
                        <a:cubicBezTo>
                          <a:pt x="1179" y="876"/>
                          <a:pt x="1180" y="881"/>
                          <a:pt x="1181" y="884"/>
                        </a:cubicBezTo>
                        <a:cubicBezTo>
                          <a:pt x="1182" y="888"/>
                          <a:pt x="1182" y="892"/>
                          <a:pt x="1182" y="895"/>
                        </a:cubicBezTo>
                        <a:cubicBezTo>
                          <a:pt x="1183" y="893"/>
                          <a:pt x="1184" y="891"/>
                          <a:pt x="1185" y="889"/>
                        </a:cubicBezTo>
                        <a:cubicBezTo>
                          <a:pt x="1191" y="879"/>
                          <a:pt x="1197" y="867"/>
                          <a:pt x="1209" y="861"/>
                        </a:cubicBezTo>
                        <a:cubicBezTo>
                          <a:pt x="1220" y="857"/>
                          <a:pt x="1228" y="861"/>
                          <a:pt x="1232" y="866"/>
                        </a:cubicBezTo>
                        <a:cubicBezTo>
                          <a:pt x="1240" y="878"/>
                          <a:pt x="1231" y="888"/>
                          <a:pt x="1225" y="896"/>
                        </a:cubicBezTo>
                        <a:cubicBezTo>
                          <a:pt x="1221" y="901"/>
                          <a:pt x="1211" y="913"/>
                          <a:pt x="1209" y="917"/>
                        </a:cubicBezTo>
                        <a:cubicBezTo>
                          <a:pt x="1210" y="918"/>
                          <a:pt x="1209" y="918"/>
                          <a:pt x="1210" y="918"/>
                        </a:cubicBezTo>
                        <a:cubicBezTo>
                          <a:pt x="1210" y="919"/>
                          <a:pt x="1211" y="919"/>
                          <a:pt x="1212" y="920"/>
                        </a:cubicBezTo>
                        <a:cubicBezTo>
                          <a:pt x="1232" y="930"/>
                          <a:pt x="1236" y="940"/>
                          <a:pt x="1240" y="952"/>
                        </a:cubicBezTo>
                        <a:cubicBezTo>
                          <a:pt x="1240" y="954"/>
                          <a:pt x="1241" y="956"/>
                          <a:pt x="1242" y="958"/>
                        </a:cubicBezTo>
                        <a:cubicBezTo>
                          <a:pt x="1243" y="962"/>
                          <a:pt x="1244" y="964"/>
                          <a:pt x="1245" y="967"/>
                        </a:cubicBezTo>
                        <a:cubicBezTo>
                          <a:pt x="1247" y="973"/>
                          <a:pt x="1249" y="977"/>
                          <a:pt x="1251" y="987"/>
                        </a:cubicBezTo>
                        <a:cubicBezTo>
                          <a:pt x="1251" y="991"/>
                          <a:pt x="1252" y="995"/>
                          <a:pt x="1253" y="997"/>
                        </a:cubicBezTo>
                        <a:cubicBezTo>
                          <a:pt x="1253" y="997"/>
                          <a:pt x="1253" y="997"/>
                          <a:pt x="1253" y="997"/>
                        </a:cubicBezTo>
                        <a:cubicBezTo>
                          <a:pt x="1266" y="1002"/>
                          <a:pt x="1272" y="1010"/>
                          <a:pt x="1273" y="1022"/>
                        </a:cubicBezTo>
                        <a:cubicBezTo>
                          <a:pt x="1273" y="1022"/>
                          <a:pt x="1273" y="1022"/>
                          <a:pt x="1274" y="1022"/>
                        </a:cubicBezTo>
                        <a:cubicBezTo>
                          <a:pt x="1282" y="1019"/>
                          <a:pt x="1290" y="1017"/>
                          <a:pt x="1307" y="1021"/>
                        </a:cubicBezTo>
                        <a:cubicBezTo>
                          <a:pt x="1310" y="1022"/>
                          <a:pt x="1314" y="1023"/>
                          <a:pt x="1317" y="1023"/>
                        </a:cubicBezTo>
                        <a:cubicBezTo>
                          <a:pt x="1330" y="1026"/>
                          <a:pt x="1348" y="1030"/>
                          <a:pt x="1350" y="1050"/>
                        </a:cubicBezTo>
                        <a:cubicBezTo>
                          <a:pt x="1350" y="1049"/>
                          <a:pt x="1350" y="1048"/>
                          <a:pt x="1350" y="1048"/>
                        </a:cubicBezTo>
                        <a:cubicBezTo>
                          <a:pt x="1350" y="1049"/>
                          <a:pt x="1353" y="1051"/>
                          <a:pt x="1355" y="1053"/>
                        </a:cubicBezTo>
                        <a:cubicBezTo>
                          <a:pt x="1359" y="1056"/>
                          <a:pt x="1363" y="1059"/>
                          <a:pt x="1366" y="1063"/>
                        </a:cubicBezTo>
                        <a:cubicBezTo>
                          <a:pt x="1371" y="1069"/>
                          <a:pt x="1374" y="1074"/>
                          <a:pt x="1376" y="1079"/>
                        </a:cubicBezTo>
                        <a:cubicBezTo>
                          <a:pt x="1377" y="1083"/>
                          <a:pt x="1378" y="1085"/>
                          <a:pt x="1381" y="1087"/>
                        </a:cubicBezTo>
                        <a:cubicBezTo>
                          <a:pt x="1391" y="1097"/>
                          <a:pt x="1394" y="1106"/>
                          <a:pt x="1396" y="1113"/>
                        </a:cubicBezTo>
                        <a:cubicBezTo>
                          <a:pt x="1396" y="1113"/>
                          <a:pt x="1397" y="1115"/>
                          <a:pt x="1397" y="1115"/>
                        </a:cubicBezTo>
                        <a:cubicBezTo>
                          <a:pt x="1397" y="1117"/>
                          <a:pt x="1398" y="1119"/>
                          <a:pt x="1398" y="1121"/>
                        </a:cubicBezTo>
                        <a:cubicBezTo>
                          <a:pt x="1399" y="1121"/>
                          <a:pt x="1399" y="1121"/>
                          <a:pt x="1401" y="1121"/>
                        </a:cubicBezTo>
                        <a:cubicBezTo>
                          <a:pt x="1415" y="1122"/>
                          <a:pt x="1420" y="1124"/>
                          <a:pt x="1426" y="1128"/>
                        </a:cubicBezTo>
                        <a:cubicBezTo>
                          <a:pt x="1426" y="1128"/>
                          <a:pt x="1427" y="1129"/>
                          <a:pt x="1429" y="1129"/>
                        </a:cubicBezTo>
                        <a:cubicBezTo>
                          <a:pt x="1441" y="1133"/>
                          <a:pt x="1455" y="1144"/>
                          <a:pt x="1456" y="1158"/>
                        </a:cubicBezTo>
                        <a:cubicBezTo>
                          <a:pt x="1456" y="1158"/>
                          <a:pt x="1455" y="1158"/>
                          <a:pt x="1455" y="1159"/>
                        </a:cubicBezTo>
                        <a:cubicBezTo>
                          <a:pt x="1458" y="1158"/>
                          <a:pt x="1460" y="1158"/>
                          <a:pt x="1462" y="1159"/>
                        </a:cubicBezTo>
                        <a:cubicBezTo>
                          <a:pt x="1464" y="1159"/>
                          <a:pt x="1466" y="1159"/>
                          <a:pt x="1471" y="1159"/>
                        </a:cubicBezTo>
                        <a:cubicBezTo>
                          <a:pt x="1476" y="1159"/>
                          <a:pt x="1480" y="1160"/>
                          <a:pt x="1483" y="1160"/>
                        </a:cubicBezTo>
                        <a:lnTo>
                          <a:pt x="1483" y="1160"/>
                        </a:lnTo>
                        <a:cubicBezTo>
                          <a:pt x="1483" y="1160"/>
                          <a:pt x="1483" y="1159"/>
                          <a:pt x="1485" y="1157"/>
                        </a:cubicBezTo>
                        <a:cubicBezTo>
                          <a:pt x="1488" y="1154"/>
                          <a:pt x="1490" y="1151"/>
                          <a:pt x="1492" y="1149"/>
                        </a:cubicBezTo>
                        <a:cubicBezTo>
                          <a:pt x="1497" y="1142"/>
                          <a:pt x="1503" y="1134"/>
                          <a:pt x="1518" y="1134"/>
                        </a:cubicBezTo>
                        <a:cubicBezTo>
                          <a:pt x="1520" y="1134"/>
                          <a:pt x="1521" y="1134"/>
                          <a:pt x="1523" y="1134"/>
                        </a:cubicBezTo>
                        <a:cubicBezTo>
                          <a:pt x="1525" y="1134"/>
                          <a:pt x="1528" y="1134"/>
                          <a:pt x="1531" y="1134"/>
                        </a:cubicBezTo>
                        <a:cubicBezTo>
                          <a:pt x="1531" y="1128"/>
                          <a:pt x="1533" y="1122"/>
                          <a:pt x="1536" y="1117"/>
                        </a:cubicBezTo>
                        <a:cubicBezTo>
                          <a:pt x="1536" y="1115"/>
                          <a:pt x="1537" y="1113"/>
                          <a:pt x="1538" y="1112"/>
                        </a:cubicBezTo>
                        <a:cubicBezTo>
                          <a:pt x="1540" y="1105"/>
                          <a:pt x="1540" y="1105"/>
                          <a:pt x="1539" y="1101"/>
                        </a:cubicBezTo>
                        <a:cubicBezTo>
                          <a:pt x="1539" y="1101"/>
                          <a:pt x="1539" y="1101"/>
                          <a:pt x="1539" y="1100"/>
                        </a:cubicBezTo>
                        <a:cubicBezTo>
                          <a:pt x="1539" y="1100"/>
                          <a:pt x="1539" y="1099"/>
                          <a:pt x="1539" y="1099"/>
                        </a:cubicBezTo>
                        <a:cubicBezTo>
                          <a:pt x="1536" y="1094"/>
                          <a:pt x="1530" y="1085"/>
                          <a:pt x="1535" y="1070"/>
                        </a:cubicBezTo>
                        <a:cubicBezTo>
                          <a:pt x="1535" y="1069"/>
                          <a:pt x="1535" y="1069"/>
                          <a:pt x="1535" y="1069"/>
                        </a:cubicBezTo>
                        <a:cubicBezTo>
                          <a:pt x="1535" y="1069"/>
                          <a:pt x="1535" y="1068"/>
                          <a:pt x="1534" y="1068"/>
                        </a:cubicBezTo>
                        <a:cubicBezTo>
                          <a:pt x="1532" y="1061"/>
                          <a:pt x="1530" y="1051"/>
                          <a:pt x="1540" y="1039"/>
                        </a:cubicBezTo>
                        <a:cubicBezTo>
                          <a:pt x="1541" y="1038"/>
                          <a:pt x="1541" y="1038"/>
                          <a:pt x="1541" y="1038"/>
                        </a:cubicBezTo>
                        <a:cubicBezTo>
                          <a:pt x="1541" y="1038"/>
                          <a:pt x="1541" y="1038"/>
                          <a:pt x="1541" y="1037"/>
                        </a:cubicBezTo>
                        <a:cubicBezTo>
                          <a:pt x="1540" y="1034"/>
                          <a:pt x="1539" y="1024"/>
                          <a:pt x="1549" y="1015"/>
                        </a:cubicBezTo>
                        <a:cubicBezTo>
                          <a:pt x="1551" y="1014"/>
                          <a:pt x="1552" y="1013"/>
                          <a:pt x="1553" y="1012"/>
                        </a:cubicBezTo>
                        <a:cubicBezTo>
                          <a:pt x="1558" y="1009"/>
                          <a:pt x="1558" y="1009"/>
                          <a:pt x="1558" y="1006"/>
                        </a:cubicBezTo>
                        <a:cubicBezTo>
                          <a:pt x="1558" y="1001"/>
                          <a:pt x="1558" y="995"/>
                          <a:pt x="1557" y="989"/>
                        </a:cubicBezTo>
                        <a:cubicBezTo>
                          <a:pt x="1557" y="978"/>
                          <a:pt x="1557" y="964"/>
                          <a:pt x="1557" y="944"/>
                        </a:cubicBezTo>
                        <a:cubicBezTo>
                          <a:pt x="1557" y="922"/>
                          <a:pt x="1555" y="908"/>
                          <a:pt x="1554" y="889"/>
                        </a:cubicBezTo>
                        <a:lnTo>
                          <a:pt x="1552" y="861"/>
                        </a:lnTo>
                        <a:cubicBezTo>
                          <a:pt x="1551" y="845"/>
                          <a:pt x="1551" y="836"/>
                          <a:pt x="1551" y="831"/>
                        </a:cubicBezTo>
                        <a:cubicBezTo>
                          <a:pt x="1551" y="826"/>
                          <a:pt x="1551" y="826"/>
                          <a:pt x="1550" y="822"/>
                        </a:cubicBezTo>
                        <a:cubicBezTo>
                          <a:pt x="1546" y="814"/>
                          <a:pt x="1545" y="810"/>
                          <a:pt x="1544" y="806"/>
                        </a:cubicBezTo>
                        <a:cubicBezTo>
                          <a:pt x="1543" y="803"/>
                          <a:pt x="1542" y="800"/>
                          <a:pt x="1540" y="794"/>
                        </a:cubicBezTo>
                        <a:cubicBezTo>
                          <a:pt x="1538" y="789"/>
                          <a:pt x="1535" y="785"/>
                          <a:pt x="1533" y="781"/>
                        </a:cubicBezTo>
                        <a:cubicBezTo>
                          <a:pt x="1529" y="776"/>
                          <a:pt x="1525" y="769"/>
                          <a:pt x="1524" y="759"/>
                        </a:cubicBezTo>
                        <a:cubicBezTo>
                          <a:pt x="1523" y="756"/>
                          <a:pt x="1523" y="754"/>
                          <a:pt x="1523" y="752"/>
                        </a:cubicBezTo>
                        <a:cubicBezTo>
                          <a:pt x="1522" y="751"/>
                          <a:pt x="1521" y="750"/>
                          <a:pt x="1520" y="749"/>
                        </a:cubicBezTo>
                        <a:cubicBezTo>
                          <a:pt x="1514" y="744"/>
                          <a:pt x="1511" y="740"/>
                          <a:pt x="1508" y="737"/>
                        </a:cubicBezTo>
                        <a:cubicBezTo>
                          <a:pt x="1507" y="736"/>
                          <a:pt x="1506" y="735"/>
                          <a:pt x="1506" y="735"/>
                        </a:cubicBezTo>
                        <a:cubicBezTo>
                          <a:pt x="1490" y="733"/>
                          <a:pt x="1486" y="722"/>
                          <a:pt x="1484" y="711"/>
                        </a:cubicBezTo>
                        <a:cubicBezTo>
                          <a:pt x="1483" y="708"/>
                          <a:pt x="1482" y="706"/>
                          <a:pt x="1479" y="701"/>
                        </a:cubicBezTo>
                        <a:cubicBezTo>
                          <a:pt x="1476" y="696"/>
                          <a:pt x="1472" y="688"/>
                          <a:pt x="1466" y="673"/>
                        </a:cubicBezTo>
                        <a:cubicBezTo>
                          <a:pt x="1458" y="655"/>
                          <a:pt x="1444" y="635"/>
                          <a:pt x="1432" y="618"/>
                        </a:cubicBezTo>
                        <a:cubicBezTo>
                          <a:pt x="1426" y="611"/>
                          <a:pt x="1421" y="604"/>
                          <a:pt x="1417" y="597"/>
                        </a:cubicBezTo>
                        <a:cubicBezTo>
                          <a:pt x="1412" y="589"/>
                          <a:pt x="1406" y="580"/>
                          <a:pt x="1401" y="572"/>
                        </a:cubicBezTo>
                        <a:cubicBezTo>
                          <a:pt x="1393" y="561"/>
                          <a:pt x="1385" y="549"/>
                          <a:pt x="1378" y="538"/>
                        </a:cubicBezTo>
                        <a:cubicBezTo>
                          <a:pt x="1365" y="518"/>
                          <a:pt x="1359" y="505"/>
                          <a:pt x="1352" y="489"/>
                        </a:cubicBezTo>
                        <a:cubicBezTo>
                          <a:pt x="1350" y="482"/>
                          <a:pt x="1347" y="479"/>
                          <a:pt x="1344" y="474"/>
                        </a:cubicBezTo>
                        <a:cubicBezTo>
                          <a:pt x="1340" y="468"/>
                          <a:pt x="1336" y="461"/>
                          <a:pt x="1331" y="448"/>
                        </a:cubicBezTo>
                        <a:lnTo>
                          <a:pt x="1326" y="437"/>
                        </a:lnTo>
                        <a:cubicBezTo>
                          <a:pt x="1317" y="413"/>
                          <a:pt x="1311" y="398"/>
                          <a:pt x="1320" y="387"/>
                        </a:cubicBezTo>
                        <a:cubicBezTo>
                          <a:pt x="1322" y="386"/>
                          <a:pt x="1324" y="385"/>
                          <a:pt x="1325" y="384"/>
                        </a:cubicBezTo>
                        <a:cubicBezTo>
                          <a:pt x="1325" y="384"/>
                          <a:pt x="1324" y="383"/>
                          <a:pt x="1324" y="382"/>
                        </a:cubicBezTo>
                        <a:cubicBezTo>
                          <a:pt x="1303" y="362"/>
                          <a:pt x="1274" y="333"/>
                          <a:pt x="1231" y="252"/>
                        </a:cubicBezTo>
                        <a:lnTo>
                          <a:pt x="1217" y="226"/>
                        </a:lnTo>
                        <a:cubicBezTo>
                          <a:pt x="1172" y="142"/>
                          <a:pt x="1152" y="104"/>
                          <a:pt x="1153" y="81"/>
                        </a:cubicBezTo>
                        <a:cubicBezTo>
                          <a:pt x="1154" y="78"/>
                          <a:pt x="1154" y="75"/>
                          <a:pt x="1154" y="72"/>
                        </a:cubicBezTo>
                        <a:cubicBezTo>
                          <a:pt x="1154" y="69"/>
                          <a:pt x="1155" y="66"/>
                          <a:pt x="1155" y="64"/>
                        </a:cubicBezTo>
                        <a:cubicBezTo>
                          <a:pt x="1154" y="64"/>
                          <a:pt x="1154" y="64"/>
                          <a:pt x="1153" y="63"/>
                        </a:cubicBezTo>
                        <a:cubicBezTo>
                          <a:pt x="1151" y="61"/>
                          <a:pt x="1149" y="60"/>
                          <a:pt x="1146" y="58"/>
                        </a:cubicBezTo>
                        <a:cubicBezTo>
                          <a:pt x="1140" y="55"/>
                          <a:pt x="1130" y="49"/>
                          <a:pt x="1129" y="35"/>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60" name="Freeform 30189">
                    <a:extLst>
                      <a:ext uri="{FF2B5EF4-FFF2-40B4-BE49-F238E27FC236}">
                        <a16:creationId xmlns:a16="http://schemas.microsoft.com/office/drawing/2014/main" id="{D8CA8953-A6D0-DD5C-2889-7F2E697A3D7B}"/>
                      </a:ext>
                    </a:extLst>
                  </p:cNvPr>
                  <p:cNvSpPr>
                    <a:spLocks/>
                  </p:cNvSpPr>
                  <p:nvPr/>
                </p:nvSpPr>
                <p:spPr bwMode="auto">
                  <a:xfrm>
                    <a:off x="5556394" y="1702073"/>
                    <a:ext cx="728329" cy="601992"/>
                  </a:xfrm>
                  <a:custGeom>
                    <a:avLst/>
                    <a:gdLst>
                      <a:gd name="T0" fmla="*/ 333 w 1014"/>
                      <a:gd name="T1" fmla="*/ 763 h 864"/>
                      <a:gd name="T2" fmla="*/ 682 w 1014"/>
                      <a:gd name="T3" fmla="*/ 684 h 864"/>
                      <a:gd name="T4" fmla="*/ 692 w 1014"/>
                      <a:gd name="T5" fmla="*/ 683 h 864"/>
                      <a:gd name="T6" fmla="*/ 722 w 1014"/>
                      <a:gd name="T7" fmla="*/ 699 h 864"/>
                      <a:gd name="T8" fmla="*/ 746 w 1014"/>
                      <a:gd name="T9" fmla="*/ 710 h 864"/>
                      <a:gd name="T10" fmla="*/ 762 w 1014"/>
                      <a:gd name="T11" fmla="*/ 721 h 864"/>
                      <a:gd name="T12" fmla="*/ 775 w 1014"/>
                      <a:gd name="T13" fmla="*/ 739 h 864"/>
                      <a:gd name="T14" fmla="*/ 780 w 1014"/>
                      <a:gd name="T15" fmla="*/ 765 h 864"/>
                      <a:gd name="T16" fmla="*/ 786 w 1014"/>
                      <a:gd name="T17" fmla="*/ 773 h 864"/>
                      <a:gd name="T18" fmla="*/ 819 w 1014"/>
                      <a:gd name="T19" fmla="*/ 789 h 864"/>
                      <a:gd name="T20" fmla="*/ 839 w 1014"/>
                      <a:gd name="T21" fmla="*/ 796 h 864"/>
                      <a:gd name="T22" fmla="*/ 835 w 1014"/>
                      <a:gd name="T23" fmla="*/ 796 h 864"/>
                      <a:gd name="T24" fmla="*/ 870 w 1014"/>
                      <a:gd name="T25" fmla="*/ 810 h 864"/>
                      <a:gd name="T26" fmla="*/ 983 w 1014"/>
                      <a:gd name="T27" fmla="*/ 846 h 864"/>
                      <a:gd name="T28" fmla="*/ 1007 w 1014"/>
                      <a:gd name="T29" fmla="*/ 857 h 864"/>
                      <a:gd name="T30" fmla="*/ 992 w 1014"/>
                      <a:gd name="T31" fmla="*/ 841 h 864"/>
                      <a:gd name="T32" fmla="*/ 1014 w 1014"/>
                      <a:gd name="T33" fmla="*/ 799 h 864"/>
                      <a:gd name="T34" fmla="*/ 999 w 1014"/>
                      <a:gd name="T35" fmla="*/ 735 h 864"/>
                      <a:gd name="T36" fmla="*/ 978 w 1014"/>
                      <a:gd name="T37" fmla="*/ 630 h 864"/>
                      <a:gd name="T38" fmla="*/ 973 w 1014"/>
                      <a:gd name="T39" fmla="*/ 504 h 864"/>
                      <a:gd name="T40" fmla="*/ 977 w 1014"/>
                      <a:gd name="T41" fmla="*/ 466 h 864"/>
                      <a:gd name="T42" fmla="*/ 964 w 1014"/>
                      <a:gd name="T43" fmla="*/ 409 h 864"/>
                      <a:gd name="T44" fmla="*/ 937 w 1014"/>
                      <a:gd name="T45" fmla="*/ 315 h 864"/>
                      <a:gd name="T46" fmla="*/ 905 w 1014"/>
                      <a:gd name="T47" fmla="*/ 290 h 864"/>
                      <a:gd name="T48" fmla="*/ 888 w 1014"/>
                      <a:gd name="T49" fmla="*/ 212 h 864"/>
                      <a:gd name="T50" fmla="*/ 873 w 1014"/>
                      <a:gd name="T51" fmla="*/ 163 h 864"/>
                      <a:gd name="T52" fmla="*/ 875 w 1014"/>
                      <a:gd name="T53" fmla="*/ 106 h 864"/>
                      <a:gd name="T54" fmla="*/ 857 w 1014"/>
                      <a:gd name="T55" fmla="*/ 38 h 864"/>
                      <a:gd name="T56" fmla="*/ 842 w 1014"/>
                      <a:gd name="T57" fmla="*/ 0 h 864"/>
                      <a:gd name="T58" fmla="*/ 570 w 1014"/>
                      <a:gd name="T59" fmla="*/ 119 h 864"/>
                      <a:gd name="T60" fmla="*/ 467 w 1014"/>
                      <a:gd name="T61" fmla="*/ 270 h 864"/>
                      <a:gd name="T62" fmla="*/ 500 w 1014"/>
                      <a:gd name="T63" fmla="*/ 293 h 864"/>
                      <a:gd name="T64" fmla="*/ 491 w 1014"/>
                      <a:gd name="T65" fmla="*/ 345 h 864"/>
                      <a:gd name="T66" fmla="*/ 475 w 1014"/>
                      <a:gd name="T67" fmla="*/ 421 h 864"/>
                      <a:gd name="T68" fmla="*/ 391 w 1014"/>
                      <a:gd name="T69" fmla="*/ 495 h 864"/>
                      <a:gd name="T70" fmla="*/ 317 w 1014"/>
                      <a:gd name="T71" fmla="*/ 508 h 864"/>
                      <a:gd name="T72" fmla="*/ 222 w 1014"/>
                      <a:gd name="T73" fmla="*/ 507 h 864"/>
                      <a:gd name="T74" fmla="*/ 146 w 1014"/>
                      <a:gd name="T75" fmla="*/ 522 h 864"/>
                      <a:gd name="T76" fmla="*/ 72 w 1014"/>
                      <a:gd name="T77" fmla="*/ 555 h 864"/>
                      <a:gd name="T78" fmla="*/ 96 w 1014"/>
                      <a:gd name="T79" fmla="*/ 597 h 864"/>
                      <a:gd name="T80" fmla="*/ 115 w 1014"/>
                      <a:gd name="T81" fmla="*/ 627 h 864"/>
                      <a:gd name="T82" fmla="*/ 58 w 1014"/>
                      <a:gd name="T83" fmla="*/ 727 h 864"/>
                      <a:gd name="T84" fmla="*/ 0 w 1014"/>
                      <a:gd name="T85" fmla="*/ 7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14" h="864">
                        <a:moveTo>
                          <a:pt x="8" y="826"/>
                        </a:moveTo>
                        <a:cubicBezTo>
                          <a:pt x="8" y="828"/>
                          <a:pt x="8" y="828"/>
                          <a:pt x="8" y="829"/>
                        </a:cubicBezTo>
                        <a:cubicBezTo>
                          <a:pt x="85" y="814"/>
                          <a:pt x="330" y="764"/>
                          <a:pt x="333" y="763"/>
                        </a:cubicBezTo>
                        <a:cubicBezTo>
                          <a:pt x="340" y="762"/>
                          <a:pt x="542" y="720"/>
                          <a:pt x="603" y="707"/>
                        </a:cubicBezTo>
                        <a:cubicBezTo>
                          <a:pt x="618" y="703"/>
                          <a:pt x="631" y="700"/>
                          <a:pt x="642" y="697"/>
                        </a:cubicBezTo>
                        <a:cubicBezTo>
                          <a:pt x="656" y="691"/>
                          <a:pt x="674" y="686"/>
                          <a:pt x="682" y="684"/>
                        </a:cubicBezTo>
                        <a:cubicBezTo>
                          <a:pt x="684" y="683"/>
                          <a:pt x="686" y="684"/>
                          <a:pt x="689" y="683"/>
                        </a:cubicBezTo>
                        <a:cubicBezTo>
                          <a:pt x="689" y="683"/>
                          <a:pt x="690" y="683"/>
                          <a:pt x="691" y="683"/>
                        </a:cubicBezTo>
                        <a:cubicBezTo>
                          <a:pt x="691" y="683"/>
                          <a:pt x="691" y="683"/>
                          <a:pt x="692" y="683"/>
                        </a:cubicBezTo>
                        <a:cubicBezTo>
                          <a:pt x="698" y="684"/>
                          <a:pt x="705" y="686"/>
                          <a:pt x="710" y="689"/>
                        </a:cubicBezTo>
                        <a:cubicBezTo>
                          <a:pt x="710" y="689"/>
                          <a:pt x="710" y="689"/>
                          <a:pt x="710" y="689"/>
                        </a:cubicBezTo>
                        <a:cubicBezTo>
                          <a:pt x="715" y="692"/>
                          <a:pt x="719" y="696"/>
                          <a:pt x="722" y="699"/>
                        </a:cubicBezTo>
                        <a:cubicBezTo>
                          <a:pt x="722" y="699"/>
                          <a:pt x="723" y="699"/>
                          <a:pt x="723" y="700"/>
                        </a:cubicBezTo>
                        <a:cubicBezTo>
                          <a:pt x="724" y="701"/>
                          <a:pt x="726" y="702"/>
                          <a:pt x="727" y="703"/>
                        </a:cubicBezTo>
                        <a:cubicBezTo>
                          <a:pt x="732" y="703"/>
                          <a:pt x="738" y="704"/>
                          <a:pt x="746" y="710"/>
                        </a:cubicBezTo>
                        <a:cubicBezTo>
                          <a:pt x="748" y="711"/>
                          <a:pt x="750" y="713"/>
                          <a:pt x="752" y="714"/>
                        </a:cubicBezTo>
                        <a:cubicBezTo>
                          <a:pt x="754" y="715"/>
                          <a:pt x="756" y="717"/>
                          <a:pt x="757" y="718"/>
                        </a:cubicBezTo>
                        <a:cubicBezTo>
                          <a:pt x="759" y="719"/>
                          <a:pt x="760" y="720"/>
                          <a:pt x="762" y="721"/>
                        </a:cubicBezTo>
                        <a:cubicBezTo>
                          <a:pt x="762" y="721"/>
                          <a:pt x="762" y="722"/>
                          <a:pt x="763" y="722"/>
                        </a:cubicBezTo>
                        <a:cubicBezTo>
                          <a:pt x="767" y="726"/>
                          <a:pt x="771" y="731"/>
                          <a:pt x="774" y="738"/>
                        </a:cubicBezTo>
                        <a:cubicBezTo>
                          <a:pt x="774" y="738"/>
                          <a:pt x="775" y="738"/>
                          <a:pt x="775" y="739"/>
                        </a:cubicBezTo>
                        <a:cubicBezTo>
                          <a:pt x="776" y="740"/>
                          <a:pt x="777" y="741"/>
                          <a:pt x="778" y="744"/>
                        </a:cubicBezTo>
                        <a:cubicBezTo>
                          <a:pt x="780" y="750"/>
                          <a:pt x="780" y="756"/>
                          <a:pt x="780" y="760"/>
                        </a:cubicBezTo>
                        <a:cubicBezTo>
                          <a:pt x="780" y="762"/>
                          <a:pt x="780" y="763"/>
                          <a:pt x="780" y="765"/>
                        </a:cubicBezTo>
                        <a:cubicBezTo>
                          <a:pt x="781" y="767"/>
                          <a:pt x="781" y="768"/>
                          <a:pt x="782" y="769"/>
                        </a:cubicBezTo>
                        <a:cubicBezTo>
                          <a:pt x="783" y="770"/>
                          <a:pt x="784" y="771"/>
                          <a:pt x="785" y="772"/>
                        </a:cubicBezTo>
                        <a:cubicBezTo>
                          <a:pt x="785" y="772"/>
                          <a:pt x="786" y="773"/>
                          <a:pt x="786" y="773"/>
                        </a:cubicBezTo>
                        <a:cubicBezTo>
                          <a:pt x="788" y="774"/>
                          <a:pt x="790" y="775"/>
                          <a:pt x="792" y="776"/>
                        </a:cubicBezTo>
                        <a:cubicBezTo>
                          <a:pt x="802" y="781"/>
                          <a:pt x="810" y="785"/>
                          <a:pt x="818" y="788"/>
                        </a:cubicBezTo>
                        <a:cubicBezTo>
                          <a:pt x="818" y="788"/>
                          <a:pt x="819" y="788"/>
                          <a:pt x="819" y="789"/>
                        </a:cubicBezTo>
                        <a:cubicBezTo>
                          <a:pt x="823" y="790"/>
                          <a:pt x="827" y="792"/>
                          <a:pt x="830" y="794"/>
                        </a:cubicBezTo>
                        <a:lnTo>
                          <a:pt x="838" y="795"/>
                        </a:lnTo>
                        <a:cubicBezTo>
                          <a:pt x="838" y="795"/>
                          <a:pt x="839" y="795"/>
                          <a:pt x="839" y="796"/>
                        </a:cubicBezTo>
                        <a:lnTo>
                          <a:pt x="840" y="796"/>
                        </a:lnTo>
                        <a:lnTo>
                          <a:pt x="835" y="795"/>
                        </a:lnTo>
                        <a:lnTo>
                          <a:pt x="835" y="796"/>
                        </a:lnTo>
                        <a:cubicBezTo>
                          <a:pt x="837" y="796"/>
                          <a:pt x="839" y="797"/>
                          <a:pt x="840" y="798"/>
                        </a:cubicBezTo>
                        <a:cubicBezTo>
                          <a:pt x="848" y="801"/>
                          <a:pt x="856" y="804"/>
                          <a:pt x="863" y="807"/>
                        </a:cubicBezTo>
                        <a:lnTo>
                          <a:pt x="870" y="810"/>
                        </a:lnTo>
                        <a:cubicBezTo>
                          <a:pt x="890" y="817"/>
                          <a:pt x="921" y="828"/>
                          <a:pt x="931" y="830"/>
                        </a:cubicBezTo>
                        <a:lnTo>
                          <a:pt x="939" y="832"/>
                        </a:lnTo>
                        <a:cubicBezTo>
                          <a:pt x="954" y="836"/>
                          <a:pt x="972" y="840"/>
                          <a:pt x="983" y="846"/>
                        </a:cubicBezTo>
                        <a:cubicBezTo>
                          <a:pt x="992" y="852"/>
                          <a:pt x="998" y="858"/>
                          <a:pt x="1002" y="864"/>
                        </a:cubicBezTo>
                        <a:lnTo>
                          <a:pt x="1002" y="864"/>
                        </a:lnTo>
                        <a:cubicBezTo>
                          <a:pt x="1004" y="862"/>
                          <a:pt x="1006" y="861"/>
                          <a:pt x="1007" y="857"/>
                        </a:cubicBezTo>
                        <a:cubicBezTo>
                          <a:pt x="1007" y="857"/>
                          <a:pt x="1007" y="856"/>
                          <a:pt x="1008" y="856"/>
                        </a:cubicBezTo>
                        <a:cubicBezTo>
                          <a:pt x="1007" y="856"/>
                          <a:pt x="1007" y="856"/>
                          <a:pt x="1007" y="856"/>
                        </a:cubicBezTo>
                        <a:cubicBezTo>
                          <a:pt x="1004" y="854"/>
                          <a:pt x="995" y="851"/>
                          <a:pt x="992" y="841"/>
                        </a:cubicBezTo>
                        <a:cubicBezTo>
                          <a:pt x="989" y="830"/>
                          <a:pt x="997" y="820"/>
                          <a:pt x="1001" y="816"/>
                        </a:cubicBezTo>
                        <a:cubicBezTo>
                          <a:pt x="1006" y="808"/>
                          <a:pt x="1011" y="805"/>
                          <a:pt x="1014" y="802"/>
                        </a:cubicBezTo>
                        <a:cubicBezTo>
                          <a:pt x="1014" y="802"/>
                          <a:pt x="1014" y="801"/>
                          <a:pt x="1014" y="799"/>
                        </a:cubicBezTo>
                        <a:cubicBezTo>
                          <a:pt x="1014" y="793"/>
                          <a:pt x="1013" y="790"/>
                          <a:pt x="1011" y="785"/>
                        </a:cubicBezTo>
                        <a:cubicBezTo>
                          <a:pt x="1009" y="779"/>
                          <a:pt x="1006" y="771"/>
                          <a:pt x="1005" y="760"/>
                        </a:cubicBezTo>
                        <a:cubicBezTo>
                          <a:pt x="1004" y="753"/>
                          <a:pt x="1002" y="744"/>
                          <a:pt x="999" y="735"/>
                        </a:cubicBezTo>
                        <a:cubicBezTo>
                          <a:pt x="995" y="724"/>
                          <a:pt x="990" y="709"/>
                          <a:pt x="988" y="691"/>
                        </a:cubicBezTo>
                        <a:cubicBezTo>
                          <a:pt x="984" y="667"/>
                          <a:pt x="982" y="647"/>
                          <a:pt x="982" y="632"/>
                        </a:cubicBezTo>
                        <a:lnTo>
                          <a:pt x="978" y="630"/>
                        </a:lnTo>
                        <a:lnTo>
                          <a:pt x="976" y="623"/>
                        </a:lnTo>
                        <a:cubicBezTo>
                          <a:pt x="971" y="602"/>
                          <a:pt x="970" y="537"/>
                          <a:pt x="972" y="519"/>
                        </a:cubicBezTo>
                        <a:cubicBezTo>
                          <a:pt x="972" y="512"/>
                          <a:pt x="973" y="508"/>
                          <a:pt x="973" y="504"/>
                        </a:cubicBezTo>
                        <a:cubicBezTo>
                          <a:pt x="973" y="498"/>
                          <a:pt x="974" y="493"/>
                          <a:pt x="975" y="480"/>
                        </a:cubicBezTo>
                        <a:cubicBezTo>
                          <a:pt x="976" y="476"/>
                          <a:pt x="976" y="473"/>
                          <a:pt x="976" y="470"/>
                        </a:cubicBezTo>
                        <a:cubicBezTo>
                          <a:pt x="977" y="469"/>
                          <a:pt x="977" y="467"/>
                          <a:pt x="977" y="466"/>
                        </a:cubicBezTo>
                        <a:cubicBezTo>
                          <a:pt x="977" y="465"/>
                          <a:pt x="976" y="462"/>
                          <a:pt x="976" y="460"/>
                        </a:cubicBezTo>
                        <a:cubicBezTo>
                          <a:pt x="972" y="447"/>
                          <a:pt x="965" y="412"/>
                          <a:pt x="964" y="410"/>
                        </a:cubicBezTo>
                        <a:lnTo>
                          <a:pt x="964" y="409"/>
                        </a:lnTo>
                        <a:lnTo>
                          <a:pt x="964" y="408"/>
                        </a:lnTo>
                        <a:cubicBezTo>
                          <a:pt x="962" y="393"/>
                          <a:pt x="955" y="372"/>
                          <a:pt x="949" y="355"/>
                        </a:cubicBezTo>
                        <a:cubicBezTo>
                          <a:pt x="944" y="339"/>
                          <a:pt x="939" y="326"/>
                          <a:pt x="937" y="315"/>
                        </a:cubicBezTo>
                        <a:cubicBezTo>
                          <a:pt x="937" y="309"/>
                          <a:pt x="935" y="306"/>
                          <a:pt x="934" y="302"/>
                        </a:cubicBezTo>
                        <a:cubicBezTo>
                          <a:pt x="931" y="304"/>
                          <a:pt x="928" y="306"/>
                          <a:pt x="923" y="305"/>
                        </a:cubicBezTo>
                        <a:cubicBezTo>
                          <a:pt x="915" y="305"/>
                          <a:pt x="909" y="299"/>
                          <a:pt x="905" y="290"/>
                        </a:cubicBezTo>
                        <a:cubicBezTo>
                          <a:pt x="901" y="279"/>
                          <a:pt x="902" y="272"/>
                          <a:pt x="903" y="267"/>
                        </a:cubicBezTo>
                        <a:cubicBezTo>
                          <a:pt x="903" y="263"/>
                          <a:pt x="904" y="260"/>
                          <a:pt x="903" y="254"/>
                        </a:cubicBezTo>
                        <a:cubicBezTo>
                          <a:pt x="900" y="238"/>
                          <a:pt x="898" y="233"/>
                          <a:pt x="888" y="212"/>
                        </a:cubicBezTo>
                        <a:lnTo>
                          <a:pt x="886" y="207"/>
                        </a:lnTo>
                        <a:cubicBezTo>
                          <a:pt x="883" y="200"/>
                          <a:pt x="881" y="198"/>
                          <a:pt x="880" y="197"/>
                        </a:cubicBezTo>
                        <a:cubicBezTo>
                          <a:pt x="869" y="187"/>
                          <a:pt x="870" y="177"/>
                          <a:pt x="873" y="163"/>
                        </a:cubicBezTo>
                        <a:cubicBezTo>
                          <a:pt x="875" y="152"/>
                          <a:pt x="877" y="146"/>
                          <a:pt x="878" y="142"/>
                        </a:cubicBezTo>
                        <a:cubicBezTo>
                          <a:pt x="879" y="138"/>
                          <a:pt x="880" y="138"/>
                          <a:pt x="878" y="128"/>
                        </a:cubicBezTo>
                        <a:cubicBezTo>
                          <a:pt x="876" y="119"/>
                          <a:pt x="875" y="112"/>
                          <a:pt x="875" y="106"/>
                        </a:cubicBezTo>
                        <a:cubicBezTo>
                          <a:pt x="874" y="96"/>
                          <a:pt x="873" y="94"/>
                          <a:pt x="870" y="90"/>
                        </a:cubicBezTo>
                        <a:cubicBezTo>
                          <a:pt x="858" y="76"/>
                          <a:pt x="858" y="61"/>
                          <a:pt x="857" y="48"/>
                        </a:cubicBezTo>
                        <a:cubicBezTo>
                          <a:pt x="857" y="45"/>
                          <a:pt x="857" y="41"/>
                          <a:pt x="857" y="38"/>
                        </a:cubicBezTo>
                        <a:cubicBezTo>
                          <a:pt x="857" y="37"/>
                          <a:pt x="857" y="37"/>
                          <a:pt x="854" y="35"/>
                        </a:cubicBezTo>
                        <a:cubicBezTo>
                          <a:pt x="849" y="31"/>
                          <a:pt x="839" y="22"/>
                          <a:pt x="841" y="6"/>
                        </a:cubicBezTo>
                        <a:cubicBezTo>
                          <a:pt x="841" y="5"/>
                          <a:pt x="841" y="2"/>
                          <a:pt x="842" y="0"/>
                        </a:cubicBezTo>
                        <a:cubicBezTo>
                          <a:pt x="719" y="33"/>
                          <a:pt x="692" y="39"/>
                          <a:pt x="684" y="39"/>
                        </a:cubicBezTo>
                        <a:cubicBezTo>
                          <a:pt x="653" y="39"/>
                          <a:pt x="637" y="44"/>
                          <a:pt x="632" y="49"/>
                        </a:cubicBezTo>
                        <a:cubicBezTo>
                          <a:pt x="625" y="56"/>
                          <a:pt x="593" y="92"/>
                          <a:pt x="570" y="119"/>
                        </a:cubicBezTo>
                        <a:cubicBezTo>
                          <a:pt x="556" y="134"/>
                          <a:pt x="546" y="147"/>
                          <a:pt x="542" y="151"/>
                        </a:cubicBezTo>
                        <a:cubicBezTo>
                          <a:pt x="531" y="163"/>
                          <a:pt x="525" y="174"/>
                          <a:pt x="524" y="177"/>
                        </a:cubicBezTo>
                        <a:cubicBezTo>
                          <a:pt x="522" y="191"/>
                          <a:pt x="468" y="269"/>
                          <a:pt x="467" y="270"/>
                        </a:cubicBezTo>
                        <a:cubicBezTo>
                          <a:pt x="466" y="271"/>
                          <a:pt x="466" y="272"/>
                          <a:pt x="465" y="273"/>
                        </a:cubicBezTo>
                        <a:cubicBezTo>
                          <a:pt x="471" y="272"/>
                          <a:pt x="479" y="274"/>
                          <a:pt x="486" y="283"/>
                        </a:cubicBezTo>
                        <a:cubicBezTo>
                          <a:pt x="492" y="284"/>
                          <a:pt x="497" y="287"/>
                          <a:pt x="500" y="293"/>
                        </a:cubicBezTo>
                        <a:cubicBezTo>
                          <a:pt x="507" y="306"/>
                          <a:pt x="497" y="324"/>
                          <a:pt x="489" y="332"/>
                        </a:cubicBezTo>
                        <a:cubicBezTo>
                          <a:pt x="487" y="333"/>
                          <a:pt x="486" y="333"/>
                          <a:pt x="485" y="334"/>
                        </a:cubicBezTo>
                        <a:cubicBezTo>
                          <a:pt x="487" y="338"/>
                          <a:pt x="489" y="341"/>
                          <a:pt x="491" y="345"/>
                        </a:cubicBezTo>
                        <a:cubicBezTo>
                          <a:pt x="499" y="355"/>
                          <a:pt x="508" y="368"/>
                          <a:pt x="504" y="385"/>
                        </a:cubicBezTo>
                        <a:cubicBezTo>
                          <a:pt x="504" y="388"/>
                          <a:pt x="503" y="390"/>
                          <a:pt x="503" y="392"/>
                        </a:cubicBezTo>
                        <a:cubicBezTo>
                          <a:pt x="501" y="405"/>
                          <a:pt x="497" y="416"/>
                          <a:pt x="475" y="421"/>
                        </a:cubicBezTo>
                        <a:cubicBezTo>
                          <a:pt x="472" y="422"/>
                          <a:pt x="470" y="422"/>
                          <a:pt x="468" y="423"/>
                        </a:cubicBezTo>
                        <a:cubicBezTo>
                          <a:pt x="460" y="424"/>
                          <a:pt x="457" y="424"/>
                          <a:pt x="445" y="447"/>
                        </a:cubicBezTo>
                        <a:cubicBezTo>
                          <a:pt x="423" y="486"/>
                          <a:pt x="406" y="493"/>
                          <a:pt x="391" y="495"/>
                        </a:cubicBezTo>
                        <a:cubicBezTo>
                          <a:pt x="384" y="496"/>
                          <a:pt x="379" y="496"/>
                          <a:pt x="372" y="496"/>
                        </a:cubicBezTo>
                        <a:lnTo>
                          <a:pt x="357" y="497"/>
                        </a:lnTo>
                        <a:cubicBezTo>
                          <a:pt x="342" y="498"/>
                          <a:pt x="322" y="505"/>
                          <a:pt x="317" y="508"/>
                        </a:cubicBezTo>
                        <a:cubicBezTo>
                          <a:pt x="316" y="508"/>
                          <a:pt x="315" y="509"/>
                          <a:pt x="315" y="510"/>
                        </a:cubicBezTo>
                        <a:cubicBezTo>
                          <a:pt x="303" y="520"/>
                          <a:pt x="288" y="529"/>
                          <a:pt x="260" y="513"/>
                        </a:cubicBezTo>
                        <a:cubicBezTo>
                          <a:pt x="244" y="503"/>
                          <a:pt x="240" y="503"/>
                          <a:pt x="222" y="507"/>
                        </a:cubicBezTo>
                        <a:cubicBezTo>
                          <a:pt x="219" y="508"/>
                          <a:pt x="216" y="508"/>
                          <a:pt x="212" y="509"/>
                        </a:cubicBezTo>
                        <a:cubicBezTo>
                          <a:pt x="200" y="511"/>
                          <a:pt x="191" y="513"/>
                          <a:pt x="183" y="515"/>
                        </a:cubicBezTo>
                        <a:cubicBezTo>
                          <a:pt x="172" y="517"/>
                          <a:pt x="161" y="520"/>
                          <a:pt x="146" y="522"/>
                        </a:cubicBezTo>
                        <a:cubicBezTo>
                          <a:pt x="136" y="523"/>
                          <a:pt x="128" y="529"/>
                          <a:pt x="119" y="535"/>
                        </a:cubicBezTo>
                        <a:cubicBezTo>
                          <a:pt x="110" y="542"/>
                          <a:pt x="100" y="549"/>
                          <a:pt x="87" y="550"/>
                        </a:cubicBezTo>
                        <a:cubicBezTo>
                          <a:pt x="79" y="551"/>
                          <a:pt x="75" y="554"/>
                          <a:pt x="72" y="555"/>
                        </a:cubicBezTo>
                        <a:cubicBezTo>
                          <a:pt x="73" y="560"/>
                          <a:pt x="73" y="567"/>
                          <a:pt x="75" y="575"/>
                        </a:cubicBezTo>
                        <a:cubicBezTo>
                          <a:pt x="76" y="576"/>
                          <a:pt x="78" y="577"/>
                          <a:pt x="79" y="578"/>
                        </a:cubicBezTo>
                        <a:cubicBezTo>
                          <a:pt x="84" y="582"/>
                          <a:pt x="91" y="587"/>
                          <a:pt x="96" y="597"/>
                        </a:cubicBezTo>
                        <a:cubicBezTo>
                          <a:pt x="97" y="600"/>
                          <a:pt x="98" y="602"/>
                          <a:pt x="99" y="604"/>
                        </a:cubicBezTo>
                        <a:cubicBezTo>
                          <a:pt x="101" y="608"/>
                          <a:pt x="102" y="613"/>
                          <a:pt x="103" y="618"/>
                        </a:cubicBezTo>
                        <a:cubicBezTo>
                          <a:pt x="107" y="620"/>
                          <a:pt x="111" y="622"/>
                          <a:pt x="115" y="627"/>
                        </a:cubicBezTo>
                        <a:cubicBezTo>
                          <a:pt x="117" y="631"/>
                          <a:pt x="119" y="638"/>
                          <a:pt x="116" y="648"/>
                        </a:cubicBezTo>
                        <a:cubicBezTo>
                          <a:pt x="111" y="664"/>
                          <a:pt x="102" y="679"/>
                          <a:pt x="92" y="692"/>
                        </a:cubicBezTo>
                        <a:cubicBezTo>
                          <a:pt x="86" y="700"/>
                          <a:pt x="72" y="714"/>
                          <a:pt x="58" y="727"/>
                        </a:cubicBezTo>
                        <a:cubicBezTo>
                          <a:pt x="49" y="736"/>
                          <a:pt x="41" y="745"/>
                          <a:pt x="35" y="751"/>
                        </a:cubicBezTo>
                        <a:lnTo>
                          <a:pt x="30" y="757"/>
                        </a:lnTo>
                        <a:cubicBezTo>
                          <a:pt x="23" y="764"/>
                          <a:pt x="12" y="776"/>
                          <a:pt x="0" y="788"/>
                        </a:cubicBezTo>
                        <a:cubicBezTo>
                          <a:pt x="3" y="802"/>
                          <a:pt x="6" y="817"/>
                          <a:pt x="8" y="826"/>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68" name="Freeform 30190">
                    <a:extLst>
                      <a:ext uri="{FF2B5EF4-FFF2-40B4-BE49-F238E27FC236}">
                        <a16:creationId xmlns:a16="http://schemas.microsoft.com/office/drawing/2014/main" id="{20A25198-9FA3-C559-D984-35F4AAEAA866}"/>
                      </a:ext>
                    </a:extLst>
                  </p:cNvPr>
                  <p:cNvSpPr>
                    <a:spLocks/>
                  </p:cNvSpPr>
                  <p:nvPr/>
                </p:nvSpPr>
                <p:spPr bwMode="auto">
                  <a:xfrm>
                    <a:off x="2739080" y="1843957"/>
                    <a:ext cx="855628" cy="506728"/>
                  </a:xfrm>
                  <a:custGeom>
                    <a:avLst/>
                    <a:gdLst>
                      <a:gd name="T0" fmla="*/ 51 w 1190"/>
                      <a:gd name="T1" fmla="*/ 0 h 728"/>
                      <a:gd name="T2" fmla="*/ 42 w 1190"/>
                      <a:gd name="T3" fmla="*/ 161 h 728"/>
                      <a:gd name="T4" fmla="*/ 30 w 1190"/>
                      <a:gd name="T5" fmla="*/ 195 h 728"/>
                      <a:gd name="T6" fmla="*/ 3 w 1190"/>
                      <a:gd name="T7" fmla="*/ 574 h 728"/>
                      <a:gd name="T8" fmla="*/ 0 w 1190"/>
                      <a:gd name="T9" fmla="*/ 620 h 728"/>
                      <a:gd name="T10" fmla="*/ 874 w 1190"/>
                      <a:gd name="T11" fmla="*/ 656 h 728"/>
                      <a:gd name="T12" fmla="*/ 880 w 1190"/>
                      <a:gd name="T13" fmla="*/ 656 h 728"/>
                      <a:gd name="T14" fmla="*/ 885 w 1190"/>
                      <a:gd name="T15" fmla="*/ 661 h 728"/>
                      <a:gd name="T16" fmla="*/ 898 w 1190"/>
                      <a:gd name="T17" fmla="*/ 673 h 728"/>
                      <a:gd name="T18" fmla="*/ 925 w 1190"/>
                      <a:gd name="T19" fmla="*/ 687 h 728"/>
                      <a:gd name="T20" fmla="*/ 933 w 1190"/>
                      <a:gd name="T21" fmla="*/ 690 h 728"/>
                      <a:gd name="T22" fmla="*/ 949 w 1190"/>
                      <a:gd name="T23" fmla="*/ 697 h 728"/>
                      <a:gd name="T24" fmla="*/ 953 w 1190"/>
                      <a:gd name="T25" fmla="*/ 699 h 728"/>
                      <a:gd name="T26" fmla="*/ 955 w 1190"/>
                      <a:gd name="T27" fmla="*/ 699 h 728"/>
                      <a:gd name="T28" fmla="*/ 957 w 1190"/>
                      <a:gd name="T29" fmla="*/ 699 h 728"/>
                      <a:gd name="T30" fmla="*/ 962 w 1190"/>
                      <a:gd name="T31" fmla="*/ 689 h 728"/>
                      <a:gd name="T32" fmla="*/ 990 w 1190"/>
                      <a:gd name="T33" fmla="*/ 685 h 728"/>
                      <a:gd name="T34" fmla="*/ 1004 w 1190"/>
                      <a:gd name="T35" fmla="*/ 689 h 728"/>
                      <a:gd name="T36" fmla="*/ 1036 w 1190"/>
                      <a:gd name="T37" fmla="*/ 686 h 728"/>
                      <a:gd name="T38" fmla="*/ 1062 w 1190"/>
                      <a:gd name="T39" fmla="*/ 683 h 728"/>
                      <a:gd name="T40" fmla="*/ 1089 w 1190"/>
                      <a:gd name="T41" fmla="*/ 697 h 728"/>
                      <a:gd name="T42" fmla="*/ 1088 w 1190"/>
                      <a:gd name="T43" fmla="*/ 695 h 728"/>
                      <a:gd name="T44" fmla="*/ 1088 w 1190"/>
                      <a:gd name="T45" fmla="*/ 696 h 728"/>
                      <a:gd name="T46" fmla="*/ 1091 w 1190"/>
                      <a:gd name="T47" fmla="*/ 698 h 728"/>
                      <a:gd name="T48" fmla="*/ 1094 w 1190"/>
                      <a:gd name="T49" fmla="*/ 701 h 728"/>
                      <a:gd name="T50" fmla="*/ 1101 w 1190"/>
                      <a:gd name="T51" fmla="*/ 702 h 728"/>
                      <a:gd name="T52" fmla="*/ 1125 w 1190"/>
                      <a:gd name="T53" fmla="*/ 710 h 728"/>
                      <a:gd name="T54" fmla="*/ 1129 w 1190"/>
                      <a:gd name="T55" fmla="*/ 712 h 728"/>
                      <a:gd name="T56" fmla="*/ 1151 w 1190"/>
                      <a:gd name="T57" fmla="*/ 727 h 728"/>
                      <a:gd name="T58" fmla="*/ 1152 w 1190"/>
                      <a:gd name="T59" fmla="*/ 727 h 728"/>
                      <a:gd name="T60" fmla="*/ 1153 w 1190"/>
                      <a:gd name="T61" fmla="*/ 728 h 728"/>
                      <a:gd name="T62" fmla="*/ 1154 w 1190"/>
                      <a:gd name="T63" fmla="*/ 728 h 728"/>
                      <a:gd name="T64" fmla="*/ 1154 w 1190"/>
                      <a:gd name="T65" fmla="*/ 726 h 728"/>
                      <a:gd name="T66" fmla="*/ 1154 w 1190"/>
                      <a:gd name="T67" fmla="*/ 725 h 728"/>
                      <a:gd name="T68" fmla="*/ 1154 w 1190"/>
                      <a:gd name="T69" fmla="*/ 723 h 728"/>
                      <a:gd name="T70" fmla="*/ 1154 w 1190"/>
                      <a:gd name="T71" fmla="*/ 719 h 728"/>
                      <a:gd name="T72" fmla="*/ 1176 w 1190"/>
                      <a:gd name="T73" fmla="*/ 675 h 728"/>
                      <a:gd name="T74" fmla="*/ 1177 w 1190"/>
                      <a:gd name="T75" fmla="*/ 673 h 728"/>
                      <a:gd name="T76" fmla="*/ 1182 w 1190"/>
                      <a:gd name="T77" fmla="*/ 656 h 728"/>
                      <a:gd name="T78" fmla="*/ 1183 w 1190"/>
                      <a:gd name="T79" fmla="*/ 651 h 728"/>
                      <a:gd name="T80" fmla="*/ 1183 w 1190"/>
                      <a:gd name="T81" fmla="*/ 642 h 728"/>
                      <a:gd name="T82" fmla="*/ 1163 w 1190"/>
                      <a:gd name="T83" fmla="*/ 631 h 728"/>
                      <a:gd name="T84" fmla="*/ 1168 w 1190"/>
                      <a:gd name="T85" fmla="*/ 604 h 728"/>
                      <a:gd name="T86" fmla="*/ 1170 w 1190"/>
                      <a:gd name="T87" fmla="*/ 601 h 728"/>
                      <a:gd name="T88" fmla="*/ 1171 w 1190"/>
                      <a:gd name="T89" fmla="*/ 600 h 728"/>
                      <a:gd name="T90" fmla="*/ 1175 w 1190"/>
                      <a:gd name="T91" fmla="*/ 594 h 728"/>
                      <a:gd name="T92" fmla="*/ 1174 w 1190"/>
                      <a:gd name="T93" fmla="*/ 592 h 728"/>
                      <a:gd name="T94" fmla="*/ 1162 w 1190"/>
                      <a:gd name="T95" fmla="*/ 565 h 728"/>
                      <a:gd name="T96" fmla="*/ 1178 w 1190"/>
                      <a:gd name="T97" fmla="*/ 547 h 728"/>
                      <a:gd name="T98" fmla="*/ 1179 w 1190"/>
                      <a:gd name="T99" fmla="*/ 546 h 728"/>
                      <a:gd name="T100" fmla="*/ 1190 w 1190"/>
                      <a:gd name="T101" fmla="*/ 545 h 728"/>
                      <a:gd name="T102" fmla="*/ 1181 w 1190"/>
                      <a:gd name="T103" fmla="*/ 170 h 728"/>
                      <a:gd name="T104" fmla="*/ 1156 w 1190"/>
                      <a:gd name="T105" fmla="*/ 150 h 728"/>
                      <a:gd name="T106" fmla="*/ 1145 w 1190"/>
                      <a:gd name="T107" fmla="*/ 144 h 728"/>
                      <a:gd name="T108" fmla="*/ 1124 w 1190"/>
                      <a:gd name="T109" fmla="*/ 100 h 728"/>
                      <a:gd name="T110" fmla="*/ 1124 w 1190"/>
                      <a:gd name="T111" fmla="*/ 91 h 728"/>
                      <a:gd name="T112" fmla="*/ 1144 w 1190"/>
                      <a:gd name="T113" fmla="*/ 52 h 728"/>
                      <a:gd name="T114" fmla="*/ 1155 w 1190"/>
                      <a:gd name="T115" fmla="*/ 41 h 728"/>
                      <a:gd name="T116" fmla="*/ 51 w 1190"/>
                      <a:gd name="T117"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0" h="728">
                        <a:moveTo>
                          <a:pt x="51" y="0"/>
                        </a:moveTo>
                        <a:cubicBezTo>
                          <a:pt x="45" y="97"/>
                          <a:pt x="42" y="156"/>
                          <a:pt x="42" y="161"/>
                        </a:cubicBezTo>
                        <a:cubicBezTo>
                          <a:pt x="42" y="176"/>
                          <a:pt x="36" y="186"/>
                          <a:pt x="30" y="195"/>
                        </a:cubicBezTo>
                        <a:cubicBezTo>
                          <a:pt x="27" y="230"/>
                          <a:pt x="7" y="491"/>
                          <a:pt x="3" y="574"/>
                        </a:cubicBezTo>
                        <a:lnTo>
                          <a:pt x="0" y="620"/>
                        </a:lnTo>
                        <a:cubicBezTo>
                          <a:pt x="221" y="634"/>
                          <a:pt x="867" y="656"/>
                          <a:pt x="874" y="656"/>
                        </a:cubicBezTo>
                        <a:cubicBezTo>
                          <a:pt x="874" y="656"/>
                          <a:pt x="880" y="656"/>
                          <a:pt x="880" y="656"/>
                        </a:cubicBezTo>
                        <a:lnTo>
                          <a:pt x="885" y="661"/>
                        </a:lnTo>
                        <a:cubicBezTo>
                          <a:pt x="885" y="661"/>
                          <a:pt x="888" y="664"/>
                          <a:pt x="898" y="673"/>
                        </a:cubicBezTo>
                        <a:cubicBezTo>
                          <a:pt x="906" y="679"/>
                          <a:pt x="907" y="679"/>
                          <a:pt x="925" y="687"/>
                        </a:cubicBezTo>
                        <a:cubicBezTo>
                          <a:pt x="925" y="687"/>
                          <a:pt x="933" y="690"/>
                          <a:pt x="933" y="690"/>
                        </a:cubicBezTo>
                        <a:cubicBezTo>
                          <a:pt x="941" y="694"/>
                          <a:pt x="946" y="696"/>
                          <a:pt x="949" y="697"/>
                        </a:cubicBezTo>
                        <a:cubicBezTo>
                          <a:pt x="951" y="698"/>
                          <a:pt x="952" y="698"/>
                          <a:pt x="953" y="699"/>
                        </a:cubicBezTo>
                        <a:lnTo>
                          <a:pt x="955" y="699"/>
                        </a:lnTo>
                        <a:lnTo>
                          <a:pt x="957" y="699"/>
                        </a:lnTo>
                        <a:cubicBezTo>
                          <a:pt x="958" y="696"/>
                          <a:pt x="959" y="692"/>
                          <a:pt x="962" y="689"/>
                        </a:cubicBezTo>
                        <a:cubicBezTo>
                          <a:pt x="973" y="679"/>
                          <a:pt x="984" y="683"/>
                          <a:pt x="990" y="685"/>
                        </a:cubicBezTo>
                        <a:cubicBezTo>
                          <a:pt x="993" y="687"/>
                          <a:pt x="997" y="688"/>
                          <a:pt x="1004" y="689"/>
                        </a:cubicBezTo>
                        <a:cubicBezTo>
                          <a:pt x="1012" y="691"/>
                          <a:pt x="1025" y="688"/>
                          <a:pt x="1036" y="686"/>
                        </a:cubicBezTo>
                        <a:cubicBezTo>
                          <a:pt x="1046" y="684"/>
                          <a:pt x="1055" y="683"/>
                          <a:pt x="1062" y="683"/>
                        </a:cubicBezTo>
                        <a:cubicBezTo>
                          <a:pt x="1073" y="683"/>
                          <a:pt x="1085" y="683"/>
                          <a:pt x="1089" y="697"/>
                        </a:cubicBezTo>
                        <a:cubicBezTo>
                          <a:pt x="1089" y="697"/>
                          <a:pt x="1088" y="696"/>
                          <a:pt x="1088" y="695"/>
                        </a:cubicBezTo>
                        <a:cubicBezTo>
                          <a:pt x="1088" y="695"/>
                          <a:pt x="1088" y="696"/>
                          <a:pt x="1088" y="696"/>
                        </a:cubicBezTo>
                        <a:lnTo>
                          <a:pt x="1091" y="698"/>
                        </a:lnTo>
                        <a:cubicBezTo>
                          <a:pt x="1092" y="699"/>
                          <a:pt x="1093" y="700"/>
                          <a:pt x="1094" y="701"/>
                        </a:cubicBezTo>
                        <a:cubicBezTo>
                          <a:pt x="1094" y="701"/>
                          <a:pt x="1096" y="701"/>
                          <a:pt x="1101" y="702"/>
                        </a:cubicBezTo>
                        <a:cubicBezTo>
                          <a:pt x="1113" y="703"/>
                          <a:pt x="1119" y="707"/>
                          <a:pt x="1125" y="710"/>
                        </a:cubicBezTo>
                        <a:cubicBezTo>
                          <a:pt x="1127" y="711"/>
                          <a:pt x="1128" y="712"/>
                          <a:pt x="1129" y="712"/>
                        </a:cubicBezTo>
                        <a:cubicBezTo>
                          <a:pt x="1138" y="716"/>
                          <a:pt x="1145" y="721"/>
                          <a:pt x="1151" y="727"/>
                        </a:cubicBezTo>
                        <a:cubicBezTo>
                          <a:pt x="1152" y="727"/>
                          <a:pt x="1152" y="727"/>
                          <a:pt x="1152" y="727"/>
                        </a:cubicBezTo>
                        <a:cubicBezTo>
                          <a:pt x="1152" y="727"/>
                          <a:pt x="1153" y="728"/>
                          <a:pt x="1153" y="728"/>
                        </a:cubicBezTo>
                        <a:cubicBezTo>
                          <a:pt x="1153" y="728"/>
                          <a:pt x="1154" y="728"/>
                          <a:pt x="1154" y="728"/>
                        </a:cubicBezTo>
                        <a:cubicBezTo>
                          <a:pt x="1154" y="727"/>
                          <a:pt x="1154" y="727"/>
                          <a:pt x="1154" y="726"/>
                        </a:cubicBezTo>
                        <a:cubicBezTo>
                          <a:pt x="1154" y="726"/>
                          <a:pt x="1154" y="726"/>
                          <a:pt x="1154" y="725"/>
                        </a:cubicBezTo>
                        <a:cubicBezTo>
                          <a:pt x="1154" y="725"/>
                          <a:pt x="1154" y="724"/>
                          <a:pt x="1154" y="723"/>
                        </a:cubicBezTo>
                        <a:cubicBezTo>
                          <a:pt x="1154" y="722"/>
                          <a:pt x="1154" y="720"/>
                          <a:pt x="1154" y="719"/>
                        </a:cubicBezTo>
                        <a:cubicBezTo>
                          <a:pt x="1156" y="713"/>
                          <a:pt x="1161" y="701"/>
                          <a:pt x="1176" y="675"/>
                        </a:cubicBezTo>
                        <a:lnTo>
                          <a:pt x="1177" y="673"/>
                        </a:lnTo>
                        <a:cubicBezTo>
                          <a:pt x="1180" y="662"/>
                          <a:pt x="1180" y="662"/>
                          <a:pt x="1182" y="656"/>
                        </a:cubicBezTo>
                        <a:cubicBezTo>
                          <a:pt x="1182" y="656"/>
                          <a:pt x="1182" y="653"/>
                          <a:pt x="1183" y="651"/>
                        </a:cubicBezTo>
                        <a:cubicBezTo>
                          <a:pt x="1183" y="648"/>
                          <a:pt x="1183" y="645"/>
                          <a:pt x="1183" y="642"/>
                        </a:cubicBezTo>
                        <a:cubicBezTo>
                          <a:pt x="1178" y="642"/>
                          <a:pt x="1168" y="641"/>
                          <a:pt x="1163" y="631"/>
                        </a:cubicBezTo>
                        <a:cubicBezTo>
                          <a:pt x="1157" y="620"/>
                          <a:pt x="1165" y="609"/>
                          <a:pt x="1168" y="604"/>
                        </a:cubicBezTo>
                        <a:cubicBezTo>
                          <a:pt x="1169" y="602"/>
                          <a:pt x="1170" y="602"/>
                          <a:pt x="1170" y="601"/>
                        </a:cubicBezTo>
                        <a:cubicBezTo>
                          <a:pt x="1171" y="600"/>
                          <a:pt x="1171" y="600"/>
                          <a:pt x="1171" y="600"/>
                        </a:cubicBezTo>
                        <a:cubicBezTo>
                          <a:pt x="1172" y="598"/>
                          <a:pt x="1174" y="595"/>
                          <a:pt x="1175" y="594"/>
                        </a:cubicBezTo>
                        <a:cubicBezTo>
                          <a:pt x="1175" y="594"/>
                          <a:pt x="1174" y="593"/>
                          <a:pt x="1174" y="592"/>
                        </a:cubicBezTo>
                        <a:cubicBezTo>
                          <a:pt x="1165" y="578"/>
                          <a:pt x="1163" y="566"/>
                          <a:pt x="1162" y="565"/>
                        </a:cubicBezTo>
                        <a:lnTo>
                          <a:pt x="1178" y="547"/>
                        </a:lnTo>
                        <a:lnTo>
                          <a:pt x="1179" y="546"/>
                        </a:lnTo>
                        <a:cubicBezTo>
                          <a:pt x="1179" y="546"/>
                          <a:pt x="1183" y="546"/>
                          <a:pt x="1190" y="545"/>
                        </a:cubicBezTo>
                        <a:cubicBezTo>
                          <a:pt x="1187" y="444"/>
                          <a:pt x="1181" y="188"/>
                          <a:pt x="1181" y="170"/>
                        </a:cubicBezTo>
                        <a:cubicBezTo>
                          <a:pt x="1181" y="163"/>
                          <a:pt x="1167" y="155"/>
                          <a:pt x="1156" y="150"/>
                        </a:cubicBezTo>
                        <a:cubicBezTo>
                          <a:pt x="1152" y="148"/>
                          <a:pt x="1149" y="146"/>
                          <a:pt x="1145" y="144"/>
                        </a:cubicBezTo>
                        <a:cubicBezTo>
                          <a:pt x="1123" y="131"/>
                          <a:pt x="1124" y="116"/>
                          <a:pt x="1124" y="100"/>
                        </a:cubicBezTo>
                        <a:cubicBezTo>
                          <a:pt x="1124" y="98"/>
                          <a:pt x="1124" y="95"/>
                          <a:pt x="1124" y="91"/>
                        </a:cubicBezTo>
                        <a:cubicBezTo>
                          <a:pt x="1124" y="69"/>
                          <a:pt x="1135" y="60"/>
                          <a:pt x="1144" y="52"/>
                        </a:cubicBezTo>
                        <a:cubicBezTo>
                          <a:pt x="1148" y="49"/>
                          <a:pt x="1152" y="45"/>
                          <a:pt x="1155" y="41"/>
                        </a:cubicBezTo>
                        <a:cubicBezTo>
                          <a:pt x="818" y="50"/>
                          <a:pt x="209" y="11"/>
                          <a:pt x="51" y="0"/>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82" name="Freeform 30191">
                    <a:extLst>
                      <a:ext uri="{FF2B5EF4-FFF2-40B4-BE49-F238E27FC236}">
                        <a16:creationId xmlns:a16="http://schemas.microsoft.com/office/drawing/2014/main" id="{449AE5DD-0164-05CF-5142-D60C9407C237}"/>
                      </a:ext>
                    </a:extLst>
                  </p:cNvPr>
                  <p:cNvSpPr>
                    <a:spLocks/>
                  </p:cNvSpPr>
                  <p:nvPr/>
                </p:nvSpPr>
                <p:spPr bwMode="auto">
                  <a:xfrm>
                    <a:off x="2776644" y="1379795"/>
                    <a:ext cx="797195" cy="474297"/>
                  </a:xfrm>
                  <a:custGeom>
                    <a:avLst/>
                    <a:gdLst>
                      <a:gd name="T0" fmla="*/ 0 w 1110"/>
                      <a:gd name="T1" fmla="*/ 634 h 684"/>
                      <a:gd name="T2" fmla="*/ 1110 w 1110"/>
                      <a:gd name="T3" fmla="*/ 674 h 684"/>
                      <a:gd name="T4" fmla="*/ 1110 w 1110"/>
                      <a:gd name="T5" fmla="*/ 665 h 684"/>
                      <a:gd name="T6" fmla="*/ 1109 w 1110"/>
                      <a:gd name="T7" fmla="*/ 651 h 684"/>
                      <a:gd name="T8" fmla="*/ 1096 w 1110"/>
                      <a:gd name="T9" fmla="*/ 590 h 684"/>
                      <a:gd name="T10" fmla="*/ 1075 w 1110"/>
                      <a:gd name="T11" fmla="*/ 494 h 684"/>
                      <a:gd name="T12" fmla="*/ 1071 w 1110"/>
                      <a:gd name="T13" fmla="*/ 466 h 684"/>
                      <a:gd name="T14" fmla="*/ 1068 w 1110"/>
                      <a:gd name="T15" fmla="*/ 452 h 684"/>
                      <a:gd name="T16" fmla="*/ 1065 w 1110"/>
                      <a:gd name="T17" fmla="*/ 399 h 684"/>
                      <a:gd name="T18" fmla="*/ 1066 w 1110"/>
                      <a:gd name="T19" fmla="*/ 373 h 684"/>
                      <a:gd name="T20" fmla="*/ 1065 w 1110"/>
                      <a:gd name="T21" fmla="*/ 325 h 684"/>
                      <a:gd name="T22" fmla="*/ 1056 w 1110"/>
                      <a:gd name="T23" fmla="*/ 288 h 684"/>
                      <a:gd name="T24" fmla="*/ 1051 w 1110"/>
                      <a:gd name="T25" fmla="*/ 276 h 684"/>
                      <a:gd name="T26" fmla="*/ 1033 w 1110"/>
                      <a:gd name="T27" fmla="*/ 241 h 684"/>
                      <a:gd name="T28" fmla="*/ 1026 w 1110"/>
                      <a:gd name="T29" fmla="*/ 227 h 684"/>
                      <a:gd name="T30" fmla="*/ 1021 w 1110"/>
                      <a:gd name="T31" fmla="*/ 187 h 684"/>
                      <a:gd name="T32" fmla="*/ 1019 w 1110"/>
                      <a:gd name="T33" fmla="*/ 159 h 684"/>
                      <a:gd name="T34" fmla="*/ 1025 w 1110"/>
                      <a:gd name="T35" fmla="*/ 92 h 684"/>
                      <a:gd name="T36" fmla="*/ 1028 w 1110"/>
                      <a:gd name="T37" fmla="*/ 80 h 684"/>
                      <a:gd name="T38" fmla="*/ 1025 w 1110"/>
                      <a:gd name="T39" fmla="*/ 67 h 684"/>
                      <a:gd name="T40" fmla="*/ 1013 w 1110"/>
                      <a:gd name="T41" fmla="*/ 49 h 684"/>
                      <a:gd name="T42" fmla="*/ 1007 w 1110"/>
                      <a:gd name="T43" fmla="*/ 38 h 684"/>
                      <a:gd name="T44" fmla="*/ 42 w 1110"/>
                      <a:gd name="T45" fmla="*/ 0 h 684"/>
                      <a:gd name="T46" fmla="*/ 0 w 1110"/>
                      <a:gd name="T47" fmla="*/ 63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0" h="684">
                        <a:moveTo>
                          <a:pt x="0" y="634"/>
                        </a:moveTo>
                        <a:cubicBezTo>
                          <a:pt x="158" y="644"/>
                          <a:pt x="776" y="684"/>
                          <a:pt x="1110" y="674"/>
                        </a:cubicBezTo>
                        <a:cubicBezTo>
                          <a:pt x="1110" y="671"/>
                          <a:pt x="1110" y="668"/>
                          <a:pt x="1110" y="665"/>
                        </a:cubicBezTo>
                        <a:cubicBezTo>
                          <a:pt x="1110" y="660"/>
                          <a:pt x="1109" y="656"/>
                          <a:pt x="1109" y="651"/>
                        </a:cubicBezTo>
                        <a:cubicBezTo>
                          <a:pt x="1109" y="634"/>
                          <a:pt x="1103" y="602"/>
                          <a:pt x="1096" y="590"/>
                        </a:cubicBezTo>
                        <a:cubicBezTo>
                          <a:pt x="1084" y="570"/>
                          <a:pt x="1075" y="506"/>
                          <a:pt x="1075" y="494"/>
                        </a:cubicBezTo>
                        <a:cubicBezTo>
                          <a:pt x="1075" y="486"/>
                          <a:pt x="1073" y="478"/>
                          <a:pt x="1071" y="466"/>
                        </a:cubicBezTo>
                        <a:cubicBezTo>
                          <a:pt x="1071" y="466"/>
                          <a:pt x="1068" y="452"/>
                          <a:pt x="1068" y="452"/>
                        </a:cubicBezTo>
                        <a:cubicBezTo>
                          <a:pt x="1065" y="432"/>
                          <a:pt x="1065" y="428"/>
                          <a:pt x="1065" y="399"/>
                        </a:cubicBezTo>
                        <a:cubicBezTo>
                          <a:pt x="1065" y="389"/>
                          <a:pt x="1066" y="381"/>
                          <a:pt x="1066" y="373"/>
                        </a:cubicBezTo>
                        <a:cubicBezTo>
                          <a:pt x="1067" y="360"/>
                          <a:pt x="1067" y="348"/>
                          <a:pt x="1065" y="325"/>
                        </a:cubicBezTo>
                        <a:cubicBezTo>
                          <a:pt x="1063" y="300"/>
                          <a:pt x="1060" y="295"/>
                          <a:pt x="1056" y="288"/>
                        </a:cubicBezTo>
                        <a:cubicBezTo>
                          <a:pt x="1055" y="285"/>
                          <a:pt x="1053" y="281"/>
                          <a:pt x="1051" y="276"/>
                        </a:cubicBezTo>
                        <a:cubicBezTo>
                          <a:pt x="1047" y="266"/>
                          <a:pt x="1039" y="252"/>
                          <a:pt x="1033" y="241"/>
                        </a:cubicBezTo>
                        <a:cubicBezTo>
                          <a:pt x="1031" y="236"/>
                          <a:pt x="1028" y="231"/>
                          <a:pt x="1026" y="227"/>
                        </a:cubicBezTo>
                        <a:cubicBezTo>
                          <a:pt x="1021" y="217"/>
                          <a:pt x="1021" y="203"/>
                          <a:pt x="1021" y="187"/>
                        </a:cubicBezTo>
                        <a:cubicBezTo>
                          <a:pt x="1021" y="178"/>
                          <a:pt x="1021" y="164"/>
                          <a:pt x="1019" y="159"/>
                        </a:cubicBezTo>
                        <a:cubicBezTo>
                          <a:pt x="1012" y="141"/>
                          <a:pt x="1018" y="117"/>
                          <a:pt x="1025" y="92"/>
                        </a:cubicBezTo>
                        <a:lnTo>
                          <a:pt x="1028" y="80"/>
                        </a:lnTo>
                        <a:cubicBezTo>
                          <a:pt x="1030" y="72"/>
                          <a:pt x="1029" y="72"/>
                          <a:pt x="1025" y="67"/>
                        </a:cubicBezTo>
                        <a:cubicBezTo>
                          <a:pt x="1021" y="63"/>
                          <a:pt x="1016" y="57"/>
                          <a:pt x="1013" y="49"/>
                        </a:cubicBezTo>
                        <a:cubicBezTo>
                          <a:pt x="1011" y="46"/>
                          <a:pt x="1009" y="42"/>
                          <a:pt x="1007" y="38"/>
                        </a:cubicBezTo>
                        <a:cubicBezTo>
                          <a:pt x="786" y="37"/>
                          <a:pt x="444" y="29"/>
                          <a:pt x="42" y="0"/>
                        </a:cubicBezTo>
                        <a:cubicBezTo>
                          <a:pt x="29" y="149"/>
                          <a:pt x="9" y="479"/>
                          <a:pt x="0" y="634"/>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87" name="Freeform 30192">
                    <a:extLst>
                      <a:ext uri="{FF2B5EF4-FFF2-40B4-BE49-F238E27FC236}">
                        <a16:creationId xmlns:a16="http://schemas.microsoft.com/office/drawing/2014/main" id="{AAEE6A5D-5101-0415-6C7B-2C24B7F9FF52}"/>
                      </a:ext>
                    </a:extLst>
                  </p:cNvPr>
                  <p:cNvSpPr>
                    <a:spLocks/>
                  </p:cNvSpPr>
                  <p:nvPr/>
                </p:nvSpPr>
                <p:spPr bwMode="auto">
                  <a:xfrm>
                    <a:off x="1520332" y="1209535"/>
                    <a:ext cx="1262575" cy="754010"/>
                  </a:xfrm>
                  <a:custGeom>
                    <a:avLst/>
                    <a:gdLst>
                      <a:gd name="T0" fmla="*/ 21 w 1755"/>
                      <a:gd name="T1" fmla="*/ 58 h 1082"/>
                      <a:gd name="T2" fmla="*/ 14 w 1755"/>
                      <a:gd name="T3" fmla="*/ 239 h 1082"/>
                      <a:gd name="T4" fmla="*/ 36 w 1755"/>
                      <a:gd name="T5" fmla="*/ 314 h 1082"/>
                      <a:gd name="T6" fmla="*/ 23 w 1755"/>
                      <a:gd name="T7" fmla="*/ 326 h 1082"/>
                      <a:gd name="T8" fmla="*/ 60 w 1755"/>
                      <a:gd name="T9" fmla="*/ 369 h 1082"/>
                      <a:gd name="T10" fmla="*/ 91 w 1755"/>
                      <a:gd name="T11" fmla="*/ 426 h 1082"/>
                      <a:gd name="T12" fmla="*/ 120 w 1755"/>
                      <a:gd name="T13" fmla="*/ 475 h 1082"/>
                      <a:gd name="T14" fmla="*/ 127 w 1755"/>
                      <a:gd name="T15" fmla="*/ 490 h 1082"/>
                      <a:gd name="T16" fmla="*/ 149 w 1755"/>
                      <a:gd name="T17" fmla="*/ 508 h 1082"/>
                      <a:gd name="T18" fmla="*/ 156 w 1755"/>
                      <a:gd name="T19" fmla="*/ 518 h 1082"/>
                      <a:gd name="T20" fmla="*/ 191 w 1755"/>
                      <a:gd name="T21" fmla="*/ 521 h 1082"/>
                      <a:gd name="T22" fmla="*/ 179 w 1755"/>
                      <a:gd name="T23" fmla="*/ 584 h 1082"/>
                      <a:gd name="T24" fmla="*/ 155 w 1755"/>
                      <a:gd name="T25" fmla="*/ 638 h 1082"/>
                      <a:gd name="T26" fmla="*/ 153 w 1755"/>
                      <a:gd name="T27" fmla="*/ 662 h 1082"/>
                      <a:gd name="T28" fmla="*/ 135 w 1755"/>
                      <a:gd name="T29" fmla="*/ 722 h 1082"/>
                      <a:gd name="T30" fmla="*/ 134 w 1755"/>
                      <a:gd name="T31" fmla="*/ 724 h 1082"/>
                      <a:gd name="T32" fmla="*/ 124 w 1755"/>
                      <a:gd name="T33" fmla="*/ 760 h 1082"/>
                      <a:gd name="T34" fmla="*/ 138 w 1755"/>
                      <a:gd name="T35" fmla="*/ 774 h 1082"/>
                      <a:gd name="T36" fmla="*/ 154 w 1755"/>
                      <a:gd name="T37" fmla="*/ 766 h 1082"/>
                      <a:gd name="T38" fmla="*/ 221 w 1755"/>
                      <a:gd name="T39" fmla="*/ 762 h 1082"/>
                      <a:gd name="T40" fmla="*/ 246 w 1755"/>
                      <a:gd name="T41" fmla="*/ 848 h 1082"/>
                      <a:gd name="T42" fmla="*/ 262 w 1755"/>
                      <a:gd name="T43" fmla="*/ 886 h 1082"/>
                      <a:gd name="T44" fmla="*/ 259 w 1755"/>
                      <a:gd name="T45" fmla="*/ 946 h 1082"/>
                      <a:gd name="T46" fmla="*/ 307 w 1755"/>
                      <a:gd name="T47" fmla="*/ 991 h 1082"/>
                      <a:gd name="T48" fmla="*/ 317 w 1755"/>
                      <a:gd name="T49" fmla="*/ 1042 h 1082"/>
                      <a:gd name="T50" fmla="*/ 368 w 1755"/>
                      <a:gd name="T51" fmla="*/ 1037 h 1082"/>
                      <a:gd name="T52" fmla="*/ 400 w 1755"/>
                      <a:gd name="T53" fmla="*/ 1037 h 1082"/>
                      <a:gd name="T54" fmla="*/ 451 w 1755"/>
                      <a:gd name="T55" fmla="*/ 1036 h 1082"/>
                      <a:gd name="T56" fmla="*/ 504 w 1755"/>
                      <a:gd name="T57" fmla="*/ 1047 h 1082"/>
                      <a:gd name="T58" fmla="*/ 522 w 1755"/>
                      <a:gd name="T59" fmla="*/ 1052 h 1082"/>
                      <a:gd name="T60" fmla="*/ 553 w 1755"/>
                      <a:gd name="T61" fmla="*/ 1019 h 1082"/>
                      <a:gd name="T62" fmla="*/ 589 w 1755"/>
                      <a:gd name="T63" fmla="*/ 1013 h 1082"/>
                      <a:gd name="T64" fmla="*/ 622 w 1755"/>
                      <a:gd name="T65" fmla="*/ 968 h 1082"/>
                      <a:gd name="T66" fmla="*/ 637 w 1755"/>
                      <a:gd name="T67" fmla="*/ 965 h 1082"/>
                      <a:gd name="T68" fmla="*/ 661 w 1755"/>
                      <a:gd name="T69" fmla="*/ 967 h 1082"/>
                      <a:gd name="T70" fmla="*/ 687 w 1755"/>
                      <a:gd name="T71" fmla="*/ 973 h 1082"/>
                      <a:gd name="T72" fmla="*/ 943 w 1755"/>
                      <a:gd name="T73" fmla="*/ 1011 h 1082"/>
                      <a:gd name="T74" fmla="*/ 1699 w 1755"/>
                      <a:gd name="T75" fmla="*/ 1082 h 1082"/>
                      <a:gd name="T76" fmla="*/ 1712 w 1755"/>
                      <a:gd name="T77" fmla="*/ 891 h 1082"/>
                      <a:gd name="T78" fmla="*/ 1163 w 1755"/>
                      <a:gd name="T79" fmla="*/ 183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5" h="1082">
                        <a:moveTo>
                          <a:pt x="41" y="0"/>
                        </a:moveTo>
                        <a:cubicBezTo>
                          <a:pt x="30" y="27"/>
                          <a:pt x="22" y="48"/>
                          <a:pt x="21" y="58"/>
                        </a:cubicBezTo>
                        <a:cubicBezTo>
                          <a:pt x="18" y="81"/>
                          <a:pt x="3" y="173"/>
                          <a:pt x="0" y="190"/>
                        </a:cubicBezTo>
                        <a:cubicBezTo>
                          <a:pt x="3" y="202"/>
                          <a:pt x="9" y="227"/>
                          <a:pt x="14" y="239"/>
                        </a:cubicBezTo>
                        <a:cubicBezTo>
                          <a:pt x="20" y="255"/>
                          <a:pt x="33" y="302"/>
                          <a:pt x="33" y="303"/>
                        </a:cubicBezTo>
                        <a:cubicBezTo>
                          <a:pt x="33" y="303"/>
                          <a:pt x="36" y="314"/>
                          <a:pt x="36" y="314"/>
                        </a:cubicBezTo>
                        <a:lnTo>
                          <a:pt x="28" y="321"/>
                        </a:lnTo>
                        <a:cubicBezTo>
                          <a:pt x="26" y="322"/>
                          <a:pt x="24" y="325"/>
                          <a:pt x="23" y="326"/>
                        </a:cubicBezTo>
                        <a:cubicBezTo>
                          <a:pt x="26" y="330"/>
                          <a:pt x="32" y="336"/>
                          <a:pt x="37" y="342"/>
                        </a:cubicBezTo>
                        <a:cubicBezTo>
                          <a:pt x="46" y="350"/>
                          <a:pt x="54" y="359"/>
                          <a:pt x="60" y="369"/>
                        </a:cubicBezTo>
                        <a:cubicBezTo>
                          <a:pt x="70" y="385"/>
                          <a:pt x="77" y="399"/>
                          <a:pt x="83" y="415"/>
                        </a:cubicBezTo>
                        <a:cubicBezTo>
                          <a:pt x="85" y="420"/>
                          <a:pt x="87" y="422"/>
                          <a:pt x="91" y="426"/>
                        </a:cubicBezTo>
                        <a:cubicBezTo>
                          <a:pt x="96" y="430"/>
                          <a:pt x="102" y="437"/>
                          <a:pt x="108" y="448"/>
                        </a:cubicBezTo>
                        <a:cubicBezTo>
                          <a:pt x="113" y="460"/>
                          <a:pt x="117" y="468"/>
                          <a:pt x="120" y="475"/>
                        </a:cubicBezTo>
                        <a:cubicBezTo>
                          <a:pt x="122" y="480"/>
                          <a:pt x="124" y="484"/>
                          <a:pt x="127" y="489"/>
                        </a:cubicBezTo>
                        <a:cubicBezTo>
                          <a:pt x="127" y="490"/>
                          <a:pt x="127" y="490"/>
                          <a:pt x="127" y="490"/>
                        </a:cubicBezTo>
                        <a:cubicBezTo>
                          <a:pt x="127" y="490"/>
                          <a:pt x="128" y="490"/>
                          <a:pt x="129" y="491"/>
                        </a:cubicBezTo>
                        <a:cubicBezTo>
                          <a:pt x="134" y="493"/>
                          <a:pt x="143" y="496"/>
                          <a:pt x="149" y="508"/>
                        </a:cubicBezTo>
                        <a:cubicBezTo>
                          <a:pt x="151" y="512"/>
                          <a:pt x="153" y="516"/>
                          <a:pt x="154" y="518"/>
                        </a:cubicBezTo>
                        <a:cubicBezTo>
                          <a:pt x="154" y="518"/>
                          <a:pt x="155" y="518"/>
                          <a:pt x="156" y="518"/>
                        </a:cubicBezTo>
                        <a:cubicBezTo>
                          <a:pt x="158" y="518"/>
                          <a:pt x="162" y="517"/>
                          <a:pt x="165" y="517"/>
                        </a:cubicBezTo>
                        <a:cubicBezTo>
                          <a:pt x="173" y="516"/>
                          <a:pt x="182" y="514"/>
                          <a:pt x="191" y="521"/>
                        </a:cubicBezTo>
                        <a:cubicBezTo>
                          <a:pt x="195" y="525"/>
                          <a:pt x="198" y="531"/>
                          <a:pt x="198" y="538"/>
                        </a:cubicBezTo>
                        <a:cubicBezTo>
                          <a:pt x="198" y="546"/>
                          <a:pt x="193" y="557"/>
                          <a:pt x="179" y="584"/>
                        </a:cubicBezTo>
                        <a:cubicBezTo>
                          <a:pt x="172" y="597"/>
                          <a:pt x="165" y="612"/>
                          <a:pt x="162" y="619"/>
                        </a:cubicBezTo>
                        <a:cubicBezTo>
                          <a:pt x="160" y="627"/>
                          <a:pt x="157" y="633"/>
                          <a:pt x="155" y="638"/>
                        </a:cubicBezTo>
                        <a:cubicBezTo>
                          <a:pt x="152" y="645"/>
                          <a:pt x="151" y="647"/>
                          <a:pt x="151" y="651"/>
                        </a:cubicBezTo>
                        <a:cubicBezTo>
                          <a:pt x="151" y="653"/>
                          <a:pt x="152" y="658"/>
                          <a:pt x="153" y="662"/>
                        </a:cubicBezTo>
                        <a:cubicBezTo>
                          <a:pt x="157" y="676"/>
                          <a:pt x="161" y="694"/>
                          <a:pt x="150" y="709"/>
                        </a:cubicBezTo>
                        <a:cubicBezTo>
                          <a:pt x="144" y="717"/>
                          <a:pt x="139" y="720"/>
                          <a:pt x="135" y="722"/>
                        </a:cubicBezTo>
                        <a:cubicBezTo>
                          <a:pt x="135" y="722"/>
                          <a:pt x="135" y="722"/>
                          <a:pt x="135" y="722"/>
                        </a:cubicBezTo>
                        <a:cubicBezTo>
                          <a:pt x="135" y="723"/>
                          <a:pt x="135" y="723"/>
                          <a:pt x="134" y="724"/>
                        </a:cubicBezTo>
                        <a:cubicBezTo>
                          <a:pt x="131" y="741"/>
                          <a:pt x="124" y="758"/>
                          <a:pt x="124" y="759"/>
                        </a:cubicBezTo>
                        <a:cubicBezTo>
                          <a:pt x="124" y="759"/>
                          <a:pt x="124" y="760"/>
                          <a:pt x="124" y="760"/>
                        </a:cubicBezTo>
                        <a:cubicBezTo>
                          <a:pt x="124" y="760"/>
                          <a:pt x="124" y="760"/>
                          <a:pt x="125" y="761"/>
                        </a:cubicBezTo>
                        <a:cubicBezTo>
                          <a:pt x="131" y="765"/>
                          <a:pt x="135" y="770"/>
                          <a:pt x="138" y="774"/>
                        </a:cubicBezTo>
                        <a:cubicBezTo>
                          <a:pt x="139" y="775"/>
                          <a:pt x="140" y="776"/>
                          <a:pt x="141" y="777"/>
                        </a:cubicBezTo>
                        <a:cubicBezTo>
                          <a:pt x="146" y="775"/>
                          <a:pt x="149" y="771"/>
                          <a:pt x="154" y="766"/>
                        </a:cubicBezTo>
                        <a:cubicBezTo>
                          <a:pt x="159" y="761"/>
                          <a:pt x="165" y="754"/>
                          <a:pt x="173" y="750"/>
                        </a:cubicBezTo>
                        <a:cubicBezTo>
                          <a:pt x="197" y="738"/>
                          <a:pt x="211" y="753"/>
                          <a:pt x="221" y="762"/>
                        </a:cubicBezTo>
                        <a:cubicBezTo>
                          <a:pt x="236" y="777"/>
                          <a:pt x="236" y="803"/>
                          <a:pt x="236" y="822"/>
                        </a:cubicBezTo>
                        <a:cubicBezTo>
                          <a:pt x="236" y="827"/>
                          <a:pt x="241" y="839"/>
                          <a:pt x="246" y="848"/>
                        </a:cubicBezTo>
                        <a:cubicBezTo>
                          <a:pt x="250" y="856"/>
                          <a:pt x="254" y="865"/>
                          <a:pt x="257" y="873"/>
                        </a:cubicBezTo>
                        <a:cubicBezTo>
                          <a:pt x="258" y="878"/>
                          <a:pt x="260" y="882"/>
                          <a:pt x="262" y="886"/>
                        </a:cubicBezTo>
                        <a:cubicBezTo>
                          <a:pt x="267" y="899"/>
                          <a:pt x="273" y="914"/>
                          <a:pt x="265" y="930"/>
                        </a:cubicBezTo>
                        <a:cubicBezTo>
                          <a:pt x="262" y="937"/>
                          <a:pt x="260" y="942"/>
                          <a:pt x="259" y="946"/>
                        </a:cubicBezTo>
                        <a:cubicBezTo>
                          <a:pt x="278" y="941"/>
                          <a:pt x="290" y="949"/>
                          <a:pt x="298" y="970"/>
                        </a:cubicBezTo>
                        <a:cubicBezTo>
                          <a:pt x="301" y="978"/>
                          <a:pt x="304" y="985"/>
                          <a:pt x="307" y="991"/>
                        </a:cubicBezTo>
                        <a:cubicBezTo>
                          <a:pt x="312" y="1003"/>
                          <a:pt x="318" y="1014"/>
                          <a:pt x="318" y="1030"/>
                        </a:cubicBezTo>
                        <a:cubicBezTo>
                          <a:pt x="318" y="1034"/>
                          <a:pt x="317" y="1038"/>
                          <a:pt x="317" y="1042"/>
                        </a:cubicBezTo>
                        <a:cubicBezTo>
                          <a:pt x="322" y="1038"/>
                          <a:pt x="329" y="1032"/>
                          <a:pt x="342" y="1032"/>
                        </a:cubicBezTo>
                        <a:cubicBezTo>
                          <a:pt x="351" y="1032"/>
                          <a:pt x="360" y="1035"/>
                          <a:pt x="368" y="1037"/>
                        </a:cubicBezTo>
                        <a:cubicBezTo>
                          <a:pt x="376" y="1040"/>
                          <a:pt x="383" y="1043"/>
                          <a:pt x="389" y="1041"/>
                        </a:cubicBezTo>
                        <a:cubicBezTo>
                          <a:pt x="394" y="1041"/>
                          <a:pt x="396" y="1039"/>
                          <a:pt x="400" y="1037"/>
                        </a:cubicBezTo>
                        <a:cubicBezTo>
                          <a:pt x="405" y="1032"/>
                          <a:pt x="415" y="1026"/>
                          <a:pt x="430" y="1029"/>
                        </a:cubicBezTo>
                        <a:cubicBezTo>
                          <a:pt x="439" y="1031"/>
                          <a:pt x="446" y="1034"/>
                          <a:pt x="451" y="1036"/>
                        </a:cubicBezTo>
                        <a:cubicBezTo>
                          <a:pt x="458" y="1039"/>
                          <a:pt x="462" y="1041"/>
                          <a:pt x="468" y="1041"/>
                        </a:cubicBezTo>
                        <a:cubicBezTo>
                          <a:pt x="481" y="1041"/>
                          <a:pt x="492" y="1044"/>
                          <a:pt x="504" y="1047"/>
                        </a:cubicBezTo>
                        <a:cubicBezTo>
                          <a:pt x="509" y="1049"/>
                          <a:pt x="514" y="1050"/>
                          <a:pt x="518" y="1051"/>
                        </a:cubicBezTo>
                        <a:cubicBezTo>
                          <a:pt x="520" y="1051"/>
                          <a:pt x="521" y="1052"/>
                          <a:pt x="522" y="1052"/>
                        </a:cubicBezTo>
                        <a:cubicBezTo>
                          <a:pt x="523" y="1050"/>
                          <a:pt x="524" y="1048"/>
                          <a:pt x="524" y="1046"/>
                        </a:cubicBezTo>
                        <a:cubicBezTo>
                          <a:pt x="527" y="1032"/>
                          <a:pt x="533" y="1023"/>
                          <a:pt x="553" y="1019"/>
                        </a:cubicBezTo>
                        <a:cubicBezTo>
                          <a:pt x="573" y="1016"/>
                          <a:pt x="582" y="1025"/>
                          <a:pt x="586" y="1034"/>
                        </a:cubicBezTo>
                        <a:cubicBezTo>
                          <a:pt x="586" y="1027"/>
                          <a:pt x="587" y="1020"/>
                          <a:pt x="589" y="1013"/>
                        </a:cubicBezTo>
                        <a:cubicBezTo>
                          <a:pt x="592" y="995"/>
                          <a:pt x="598" y="981"/>
                          <a:pt x="610" y="973"/>
                        </a:cubicBezTo>
                        <a:cubicBezTo>
                          <a:pt x="614" y="971"/>
                          <a:pt x="618" y="969"/>
                          <a:pt x="622" y="968"/>
                        </a:cubicBezTo>
                        <a:cubicBezTo>
                          <a:pt x="623" y="967"/>
                          <a:pt x="624" y="966"/>
                          <a:pt x="626" y="965"/>
                        </a:cubicBezTo>
                        <a:cubicBezTo>
                          <a:pt x="629" y="964"/>
                          <a:pt x="633" y="965"/>
                          <a:pt x="637" y="965"/>
                        </a:cubicBezTo>
                        <a:cubicBezTo>
                          <a:pt x="639" y="965"/>
                          <a:pt x="642" y="965"/>
                          <a:pt x="644" y="965"/>
                        </a:cubicBezTo>
                        <a:cubicBezTo>
                          <a:pt x="650" y="966"/>
                          <a:pt x="655" y="966"/>
                          <a:pt x="661" y="967"/>
                        </a:cubicBezTo>
                        <a:cubicBezTo>
                          <a:pt x="662" y="968"/>
                          <a:pt x="663" y="968"/>
                          <a:pt x="664" y="968"/>
                        </a:cubicBezTo>
                        <a:cubicBezTo>
                          <a:pt x="671" y="970"/>
                          <a:pt x="678" y="971"/>
                          <a:pt x="687" y="973"/>
                        </a:cubicBezTo>
                        <a:cubicBezTo>
                          <a:pt x="699" y="976"/>
                          <a:pt x="712" y="980"/>
                          <a:pt x="723" y="981"/>
                        </a:cubicBezTo>
                        <a:cubicBezTo>
                          <a:pt x="740" y="984"/>
                          <a:pt x="846" y="999"/>
                          <a:pt x="943" y="1011"/>
                        </a:cubicBezTo>
                        <a:cubicBezTo>
                          <a:pt x="1049" y="1023"/>
                          <a:pt x="1178" y="1035"/>
                          <a:pt x="1314" y="1048"/>
                        </a:cubicBezTo>
                        <a:lnTo>
                          <a:pt x="1699" y="1082"/>
                        </a:lnTo>
                        <a:cubicBezTo>
                          <a:pt x="1701" y="1078"/>
                          <a:pt x="1702" y="1074"/>
                          <a:pt x="1702" y="1071"/>
                        </a:cubicBezTo>
                        <a:cubicBezTo>
                          <a:pt x="1702" y="1065"/>
                          <a:pt x="1708" y="973"/>
                          <a:pt x="1712" y="891"/>
                        </a:cubicBezTo>
                        <a:cubicBezTo>
                          <a:pt x="1721" y="744"/>
                          <a:pt x="1742" y="396"/>
                          <a:pt x="1755" y="241"/>
                        </a:cubicBezTo>
                        <a:cubicBezTo>
                          <a:pt x="1552" y="225"/>
                          <a:pt x="1353" y="206"/>
                          <a:pt x="1163" y="183"/>
                        </a:cubicBezTo>
                        <a:cubicBezTo>
                          <a:pt x="817" y="140"/>
                          <a:pt x="440" y="79"/>
                          <a:pt x="41" y="0"/>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291" name="Freeform 30193">
                    <a:extLst>
                      <a:ext uri="{FF2B5EF4-FFF2-40B4-BE49-F238E27FC236}">
                        <a16:creationId xmlns:a16="http://schemas.microsoft.com/office/drawing/2014/main" id="{5FC037E6-4F56-AAE1-2310-A21EEAA8F0B1}"/>
                      </a:ext>
                    </a:extLst>
                  </p:cNvPr>
                  <p:cNvSpPr>
                    <a:spLocks/>
                  </p:cNvSpPr>
                  <p:nvPr/>
                </p:nvSpPr>
                <p:spPr bwMode="auto">
                  <a:xfrm>
                    <a:off x="1221906" y="1189266"/>
                    <a:ext cx="715808" cy="1149257"/>
                  </a:xfrm>
                  <a:custGeom>
                    <a:avLst/>
                    <a:gdLst>
                      <a:gd name="T0" fmla="*/ 196 w 997"/>
                      <a:gd name="T1" fmla="*/ 546 h 1652"/>
                      <a:gd name="T2" fmla="*/ 200 w 997"/>
                      <a:gd name="T3" fmla="*/ 580 h 1652"/>
                      <a:gd name="T4" fmla="*/ 206 w 997"/>
                      <a:gd name="T5" fmla="*/ 630 h 1652"/>
                      <a:gd name="T6" fmla="*/ 209 w 997"/>
                      <a:gd name="T7" fmla="*/ 659 h 1652"/>
                      <a:gd name="T8" fmla="*/ 232 w 997"/>
                      <a:gd name="T9" fmla="*/ 684 h 1652"/>
                      <a:gd name="T10" fmla="*/ 215 w 997"/>
                      <a:gd name="T11" fmla="*/ 778 h 1652"/>
                      <a:gd name="T12" fmla="*/ 208 w 997"/>
                      <a:gd name="T13" fmla="*/ 792 h 1652"/>
                      <a:gd name="T14" fmla="*/ 174 w 997"/>
                      <a:gd name="T15" fmla="*/ 840 h 1652"/>
                      <a:gd name="T16" fmla="*/ 159 w 997"/>
                      <a:gd name="T17" fmla="*/ 863 h 1652"/>
                      <a:gd name="T18" fmla="*/ 78 w 997"/>
                      <a:gd name="T19" fmla="*/ 965 h 1652"/>
                      <a:gd name="T20" fmla="*/ 75 w 997"/>
                      <a:gd name="T21" fmla="*/ 986 h 1652"/>
                      <a:gd name="T22" fmla="*/ 102 w 997"/>
                      <a:gd name="T23" fmla="*/ 1005 h 1652"/>
                      <a:gd name="T24" fmla="*/ 112 w 997"/>
                      <a:gd name="T25" fmla="*/ 1038 h 1652"/>
                      <a:gd name="T26" fmla="*/ 91 w 997"/>
                      <a:gd name="T27" fmla="*/ 1079 h 1652"/>
                      <a:gd name="T28" fmla="*/ 0 w 997"/>
                      <a:gd name="T29" fmla="*/ 1481 h 1652"/>
                      <a:gd name="T30" fmla="*/ 921 w 997"/>
                      <a:gd name="T31" fmla="*/ 1652 h 1652"/>
                      <a:gd name="T32" fmla="*/ 997 w 997"/>
                      <a:gd name="T33" fmla="*/ 1118 h 1652"/>
                      <a:gd name="T34" fmla="*/ 973 w 997"/>
                      <a:gd name="T35" fmla="*/ 1083 h 1652"/>
                      <a:gd name="T36" fmla="*/ 969 w 997"/>
                      <a:gd name="T37" fmla="*/ 1098 h 1652"/>
                      <a:gd name="T38" fmla="*/ 928 w 997"/>
                      <a:gd name="T39" fmla="*/ 1114 h 1652"/>
                      <a:gd name="T40" fmla="*/ 884 w 997"/>
                      <a:gd name="T41" fmla="*/ 1105 h 1652"/>
                      <a:gd name="T42" fmla="*/ 840 w 997"/>
                      <a:gd name="T43" fmla="*/ 1092 h 1652"/>
                      <a:gd name="T44" fmla="*/ 836 w 997"/>
                      <a:gd name="T45" fmla="*/ 1094 h 1652"/>
                      <a:gd name="T46" fmla="*/ 773 w 997"/>
                      <a:gd name="T47" fmla="*/ 1099 h 1652"/>
                      <a:gd name="T48" fmla="*/ 757 w 997"/>
                      <a:gd name="T49" fmla="*/ 1095 h 1652"/>
                      <a:gd name="T50" fmla="*/ 754 w 997"/>
                      <a:gd name="T51" fmla="*/ 1098 h 1652"/>
                      <a:gd name="T52" fmla="*/ 706 w 997"/>
                      <a:gd name="T53" fmla="*/ 1103 h 1652"/>
                      <a:gd name="T54" fmla="*/ 700 w 997"/>
                      <a:gd name="T55" fmla="*/ 1060 h 1652"/>
                      <a:gd name="T56" fmla="*/ 682 w 997"/>
                      <a:gd name="T57" fmla="*/ 1012 h 1652"/>
                      <a:gd name="T58" fmla="*/ 663 w 997"/>
                      <a:gd name="T59" fmla="*/ 1010 h 1652"/>
                      <a:gd name="T60" fmla="*/ 651 w 997"/>
                      <a:gd name="T61" fmla="*/ 945 h 1652"/>
                      <a:gd name="T62" fmla="*/ 641 w 997"/>
                      <a:gd name="T63" fmla="*/ 914 h 1652"/>
                      <a:gd name="T64" fmla="*/ 618 w 997"/>
                      <a:gd name="T65" fmla="*/ 852 h 1652"/>
                      <a:gd name="T66" fmla="*/ 606 w 997"/>
                      <a:gd name="T67" fmla="*/ 809 h 1652"/>
                      <a:gd name="T68" fmla="*/ 595 w 997"/>
                      <a:gd name="T69" fmla="*/ 819 h 1652"/>
                      <a:gd name="T70" fmla="*/ 528 w 997"/>
                      <a:gd name="T71" fmla="*/ 825 h 1652"/>
                      <a:gd name="T72" fmla="*/ 509 w 997"/>
                      <a:gd name="T73" fmla="*/ 776 h 1652"/>
                      <a:gd name="T74" fmla="*/ 534 w 997"/>
                      <a:gd name="T75" fmla="*/ 723 h 1652"/>
                      <a:gd name="T76" fmla="*/ 537 w 997"/>
                      <a:gd name="T77" fmla="*/ 701 h 1652"/>
                      <a:gd name="T78" fmla="*/ 540 w 997"/>
                      <a:gd name="T79" fmla="*/ 654 h 1652"/>
                      <a:gd name="T80" fmla="*/ 565 w 997"/>
                      <a:gd name="T81" fmla="*/ 599 h 1652"/>
                      <a:gd name="T82" fmla="*/ 572 w 997"/>
                      <a:gd name="T83" fmla="*/ 582 h 1652"/>
                      <a:gd name="T84" fmla="*/ 534 w 997"/>
                      <a:gd name="T85" fmla="*/ 553 h 1652"/>
                      <a:gd name="T86" fmla="*/ 513 w 997"/>
                      <a:gd name="T87" fmla="*/ 534 h 1652"/>
                      <a:gd name="T88" fmla="*/ 494 w 997"/>
                      <a:gd name="T89" fmla="*/ 493 h 1652"/>
                      <a:gd name="T90" fmla="*/ 468 w 997"/>
                      <a:gd name="T91" fmla="*/ 458 h 1652"/>
                      <a:gd name="T92" fmla="*/ 429 w 997"/>
                      <a:gd name="T93" fmla="*/ 396 h 1652"/>
                      <a:gd name="T94" fmla="*/ 414 w 997"/>
                      <a:gd name="T95" fmla="*/ 333 h 1652"/>
                      <a:gd name="T96" fmla="*/ 382 w 997"/>
                      <a:gd name="T97" fmla="*/ 225 h 1652"/>
                      <a:gd name="T98" fmla="*/ 382 w 997"/>
                      <a:gd name="T99" fmla="*/ 218 h 1652"/>
                      <a:gd name="T100" fmla="*/ 423 w 997"/>
                      <a:gd name="T101" fmla="*/ 23 h 1652"/>
                      <a:gd name="T102" fmla="*/ 201 w 997"/>
                      <a:gd name="T103" fmla="*/ 517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97" h="1652">
                        <a:moveTo>
                          <a:pt x="201" y="517"/>
                        </a:moveTo>
                        <a:cubicBezTo>
                          <a:pt x="201" y="530"/>
                          <a:pt x="198" y="539"/>
                          <a:pt x="196" y="546"/>
                        </a:cubicBezTo>
                        <a:cubicBezTo>
                          <a:pt x="195" y="554"/>
                          <a:pt x="193" y="559"/>
                          <a:pt x="194" y="565"/>
                        </a:cubicBezTo>
                        <a:cubicBezTo>
                          <a:pt x="195" y="570"/>
                          <a:pt x="197" y="575"/>
                          <a:pt x="200" y="580"/>
                        </a:cubicBezTo>
                        <a:cubicBezTo>
                          <a:pt x="204" y="590"/>
                          <a:pt x="210" y="602"/>
                          <a:pt x="207" y="621"/>
                        </a:cubicBezTo>
                        <a:cubicBezTo>
                          <a:pt x="207" y="624"/>
                          <a:pt x="206" y="627"/>
                          <a:pt x="206" y="630"/>
                        </a:cubicBezTo>
                        <a:cubicBezTo>
                          <a:pt x="205" y="634"/>
                          <a:pt x="204" y="637"/>
                          <a:pt x="204" y="640"/>
                        </a:cubicBezTo>
                        <a:cubicBezTo>
                          <a:pt x="204" y="644"/>
                          <a:pt x="204" y="647"/>
                          <a:pt x="209" y="659"/>
                        </a:cubicBezTo>
                        <a:cubicBezTo>
                          <a:pt x="209" y="660"/>
                          <a:pt x="210" y="661"/>
                          <a:pt x="211" y="662"/>
                        </a:cubicBezTo>
                        <a:cubicBezTo>
                          <a:pt x="216" y="668"/>
                          <a:pt x="227" y="680"/>
                          <a:pt x="232" y="684"/>
                        </a:cubicBezTo>
                        <a:cubicBezTo>
                          <a:pt x="245" y="696"/>
                          <a:pt x="242" y="714"/>
                          <a:pt x="238" y="739"/>
                        </a:cubicBezTo>
                        <a:cubicBezTo>
                          <a:pt x="233" y="766"/>
                          <a:pt x="218" y="776"/>
                          <a:pt x="215" y="778"/>
                        </a:cubicBezTo>
                        <a:lnTo>
                          <a:pt x="216" y="777"/>
                        </a:lnTo>
                        <a:cubicBezTo>
                          <a:pt x="213" y="779"/>
                          <a:pt x="211" y="784"/>
                          <a:pt x="208" y="792"/>
                        </a:cubicBezTo>
                        <a:cubicBezTo>
                          <a:pt x="205" y="799"/>
                          <a:pt x="201" y="807"/>
                          <a:pt x="195" y="817"/>
                        </a:cubicBezTo>
                        <a:cubicBezTo>
                          <a:pt x="188" y="827"/>
                          <a:pt x="180" y="834"/>
                          <a:pt x="174" y="840"/>
                        </a:cubicBezTo>
                        <a:cubicBezTo>
                          <a:pt x="168" y="846"/>
                          <a:pt x="164" y="850"/>
                          <a:pt x="162" y="855"/>
                        </a:cubicBezTo>
                        <a:cubicBezTo>
                          <a:pt x="161" y="857"/>
                          <a:pt x="160" y="860"/>
                          <a:pt x="159" y="863"/>
                        </a:cubicBezTo>
                        <a:cubicBezTo>
                          <a:pt x="152" y="880"/>
                          <a:pt x="145" y="899"/>
                          <a:pt x="128" y="908"/>
                        </a:cubicBezTo>
                        <a:cubicBezTo>
                          <a:pt x="117" y="913"/>
                          <a:pt x="79" y="953"/>
                          <a:pt x="78" y="965"/>
                        </a:cubicBezTo>
                        <a:cubicBezTo>
                          <a:pt x="78" y="974"/>
                          <a:pt x="76" y="980"/>
                          <a:pt x="75" y="985"/>
                        </a:cubicBezTo>
                        <a:cubicBezTo>
                          <a:pt x="75" y="985"/>
                          <a:pt x="75" y="985"/>
                          <a:pt x="75" y="986"/>
                        </a:cubicBezTo>
                        <a:cubicBezTo>
                          <a:pt x="76" y="987"/>
                          <a:pt x="78" y="990"/>
                          <a:pt x="87" y="995"/>
                        </a:cubicBezTo>
                        <a:cubicBezTo>
                          <a:pt x="94" y="1001"/>
                          <a:pt x="99" y="1003"/>
                          <a:pt x="102" y="1005"/>
                        </a:cubicBezTo>
                        <a:cubicBezTo>
                          <a:pt x="108" y="1009"/>
                          <a:pt x="114" y="1012"/>
                          <a:pt x="116" y="1020"/>
                        </a:cubicBezTo>
                        <a:cubicBezTo>
                          <a:pt x="118" y="1029"/>
                          <a:pt x="114" y="1035"/>
                          <a:pt x="112" y="1038"/>
                        </a:cubicBezTo>
                        <a:cubicBezTo>
                          <a:pt x="110" y="1041"/>
                          <a:pt x="108" y="1044"/>
                          <a:pt x="105" y="1051"/>
                        </a:cubicBezTo>
                        <a:cubicBezTo>
                          <a:pt x="101" y="1060"/>
                          <a:pt x="96" y="1070"/>
                          <a:pt x="91" y="1079"/>
                        </a:cubicBezTo>
                        <a:cubicBezTo>
                          <a:pt x="82" y="1096"/>
                          <a:pt x="72" y="1117"/>
                          <a:pt x="72" y="1126"/>
                        </a:cubicBezTo>
                        <a:cubicBezTo>
                          <a:pt x="72" y="1141"/>
                          <a:pt x="34" y="1324"/>
                          <a:pt x="0" y="1481"/>
                        </a:cubicBezTo>
                        <a:cubicBezTo>
                          <a:pt x="160" y="1516"/>
                          <a:pt x="317" y="1549"/>
                          <a:pt x="467" y="1577"/>
                        </a:cubicBezTo>
                        <a:cubicBezTo>
                          <a:pt x="626" y="1606"/>
                          <a:pt x="778" y="1631"/>
                          <a:pt x="921" y="1652"/>
                        </a:cubicBezTo>
                        <a:cubicBezTo>
                          <a:pt x="934" y="1563"/>
                          <a:pt x="996" y="1124"/>
                          <a:pt x="996" y="1124"/>
                        </a:cubicBezTo>
                        <a:cubicBezTo>
                          <a:pt x="997" y="1122"/>
                          <a:pt x="997" y="1120"/>
                          <a:pt x="997" y="1118"/>
                        </a:cubicBezTo>
                        <a:cubicBezTo>
                          <a:pt x="992" y="1113"/>
                          <a:pt x="987" y="1109"/>
                          <a:pt x="983" y="1104"/>
                        </a:cubicBezTo>
                        <a:cubicBezTo>
                          <a:pt x="978" y="1095"/>
                          <a:pt x="975" y="1088"/>
                          <a:pt x="973" y="1083"/>
                        </a:cubicBezTo>
                        <a:cubicBezTo>
                          <a:pt x="973" y="1083"/>
                          <a:pt x="973" y="1083"/>
                          <a:pt x="973" y="1083"/>
                        </a:cubicBezTo>
                        <a:cubicBezTo>
                          <a:pt x="972" y="1087"/>
                          <a:pt x="971" y="1091"/>
                          <a:pt x="969" y="1098"/>
                        </a:cubicBezTo>
                        <a:cubicBezTo>
                          <a:pt x="963" y="1111"/>
                          <a:pt x="955" y="1123"/>
                          <a:pt x="935" y="1116"/>
                        </a:cubicBezTo>
                        <a:cubicBezTo>
                          <a:pt x="933" y="1115"/>
                          <a:pt x="931" y="1115"/>
                          <a:pt x="928" y="1114"/>
                        </a:cubicBezTo>
                        <a:cubicBezTo>
                          <a:pt x="922" y="1113"/>
                          <a:pt x="916" y="1111"/>
                          <a:pt x="911" y="1110"/>
                        </a:cubicBezTo>
                        <a:cubicBezTo>
                          <a:pt x="901" y="1107"/>
                          <a:pt x="892" y="1105"/>
                          <a:pt x="884" y="1105"/>
                        </a:cubicBezTo>
                        <a:cubicBezTo>
                          <a:pt x="871" y="1105"/>
                          <a:pt x="862" y="1101"/>
                          <a:pt x="854" y="1097"/>
                        </a:cubicBezTo>
                        <a:cubicBezTo>
                          <a:pt x="849" y="1095"/>
                          <a:pt x="845" y="1093"/>
                          <a:pt x="840" y="1092"/>
                        </a:cubicBezTo>
                        <a:cubicBezTo>
                          <a:pt x="839" y="1092"/>
                          <a:pt x="839" y="1092"/>
                          <a:pt x="838" y="1092"/>
                        </a:cubicBezTo>
                        <a:cubicBezTo>
                          <a:pt x="838" y="1092"/>
                          <a:pt x="837" y="1093"/>
                          <a:pt x="836" y="1094"/>
                        </a:cubicBezTo>
                        <a:cubicBezTo>
                          <a:pt x="831" y="1097"/>
                          <a:pt x="824" y="1102"/>
                          <a:pt x="811" y="1105"/>
                        </a:cubicBezTo>
                        <a:cubicBezTo>
                          <a:pt x="796" y="1107"/>
                          <a:pt x="783" y="1103"/>
                          <a:pt x="773" y="1099"/>
                        </a:cubicBezTo>
                        <a:cubicBezTo>
                          <a:pt x="767" y="1097"/>
                          <a:pt x="762" y="1095"/>
                          <a:pt x="758" y="1095"/>
                        </a:cubicBezTo>
                        <a:cubicBezTo>
                          <a:pt x="757" y="1095"/>
                          <a:pt x="757" y="1095"/>
                          <a:pt x="757" y="1095"/>
                        </a:cubicBezTo>
                        <a:lnTo>
                          <a:pt x="757" y="1095"/>
                        </a:lnTo>
                        <a:cubicBezTo>
                          <a:pt x="757" y="1096"/>
                          <a:pt x="755" y="1097"/>
                          <a:pt x="754" y="1098"/>
                        </a:cubicBezTo>
                        <a:cubicBezTo>
                          <a:pt x="749" y="1103"/>
                          <a:pt x="741" y="1111"/>
                          <a:pt x="726" y="1111"/>
                        </a:cubicBezTo>
                        <a:cubicBezTo>
                          <a:pt x="716" y="1111"/>
                          <a:pt x="709" y="1107"/>
                          <a:pt x="706" y="1103"/>
                        </a:cubicBezTo>
                        <a:cubicBezTo>
                          <a:pt x="697" y="1094"/>
                          <a:pt x="699" y="1082"/>
                          <a:pt x="699" y="1071"/>
                        </a:cubicBezTo>
                        <a:cubicBezTo>
                          <a:pt x="700" y="1067"/>
                          <a:pt x="700" y="1063"/>
                          <a:pt x="700" y="1060"/>
                        </a:cubicBezTo>
                        <a:cubicBezTo>
                          <a:pt x="700" y="1052"/>
                          <a:pt x="698" y="1046"/>
                          <a:pt x="692" y="1035"/>
                        </a:cubicBezTo>
                        <a:cubicBezTo>
                          <a:pt x="689" y="1029"/>
                          <a:pt x="686" y="1022"/>
                          <a:pt x="682" y="1012"/>
                        </a:cubicBezTo>
                        <a:cubicBezTo>
                          <a:pt x="682" y="1011"/>
                          <a:pt x="681" y="1010"/>
                          <a:pt x="681" y="1009"/>
                        </a:cubicBezTo>
                        <a:cubicBezTo>
                          <a:pt x="677" y="1010"/>
                          <a:pt x="671" y="1011"/>
                          <a:pt x="663" y="1010"/>
                        </a:cubicBezTo>
                        <a:cubicBezTo>
                          <a:pt x="654" y="1008"/>
                          <a:pt x="648" y="1003"/>
                          <a:pt x="644" y="996"/>
                        </a:cubicBezTo>
                        <a:cubicBezTo>
                          <a:pt x="637" y="981"/>
                          <a:pt x="644" y="960"/>
                          <a:pt x="651" y="945"/>
                        </a:cubicBezTo>
                        <a:cubicBezTo>
                          <a:pt x="653" y="943"/>
                          <a:pt x="650" y="936"/>
                          <a:pt x="647" y="929"/>
                        </a:cubicBezTo>
                        <a:cubicBezTo>
                          <a:pt x="645" y="924"/>
                          <a:pt x="643" y="919"/>
                          <a:pt x="641" y="914"/>
                        </a:cubicBezTo>
                        <a:cubicBezTo>
                          <a:pt x="639" y="907"/>
                          <a:pt x="635" y="900"/>
                          <a:pt x="632" y="893"/>
                        </a:cubicBezTo>
                        <a:cubicBezTo>
                          <a:pt x="625" y="879"/>
                          <a:pt x="618" y="865"/>
                          <a:pt x="618" y="852"/>
                        </a:cubicBezTo>
                        <a:cubicBezTo>
                          <a:pt x="618" y="843"/>
                          <a:pt x="618" y="821"/>
                          <a:pt x="613" y="816"/>
                        </a:cubicBezTo>
                        <a:cubicBezTo>
                          <a:pt x="611" y="814"/>
                          <a:pt x="608" y="810"/>
                          <a:pt x="606" y="809"/>
                        </a:cubicBezTo>
                        <a:cubicBezTo>
                          <a:pt x="606" y="809"/>
                          <a:pt x="606" y="810"/>
                          <a:pt x="604" y="810"/>
                        </a:cubicBezTo>
                        <a:cubicBezTo>
                          <a:pt x="602" y="811"/>
                          <a:pt x="598" y="815"/>
                          <a:pt x="595" y="819"/>
                        </a:cubicBezTo>
                        <a:cubicBezTo>
                          <a:pt x="588" y="826"/>
                          <a:pt x="581" y="834"/>
                          <a:pt x="569" y="839"/>
                        </a:cubicBezTo>
                        <a:cubicBezTo>
                          <a:pt x="547" y="848"/>
                          <a:pt x="534" y="832"/>
                          <a:pt x="528" y="825"/>
                        </a:cubicBezTo>
                        <a:cubicBezTo>
                          <a:pt x="525" y="822"/>
                          <a:pt x="523" y="820"/>
                          <a:pt x="521" y="818"/>
                        </a:cubicBezTo>
                        <a:cubicBezTo>
                          <a:pt x="502" y="804"/>
                          <a:pt x="505" y="784"/>
                          <a:pt x="509" y="776"/>
                        </a:cubicBezTo>
                        <a:cubicBezTo>
                          <a:pt x="509" y="776"/>
                          <a:pt x="515" y="761"/>
                          <a:pt x="517" y="747"/>
                        </a:cubicBezTo>
                        <a:cubicBezTo>
                          <a:pt x="521" y="732"/>
                          <a:pt x="527" y="727"/>
                          <a:pt x="534" y="723"/>
                        </a:cubicBezTo>
                        <a:cubicBezTo>
                          <a:pt x="536" y="722"/>
                          <a:pt x="537" y="721"/>
                          <a:pt x="539" y="719"/>
                        </a:cubicBezTo>
                        <a:cubicBezTo>
                          <a:pt x="540" y="716"/>
                          <a:pt x="538" y="706"/>
                          <a:pt x="537" y="701"/>
                        </a:cubicBezTo>
                        <a:cubicBezTo>
                          <a:pt x="535" y="695"/>
                          <a:pt x="533" y="688"/>
                          <a:pt x="533" y="681"/>
                        </a:cubicBezTo>
                        <a:cubicBezTo>
                          <a:pt x="533" y="670"/>
                          <a:pt x="536" y="662"/>
                          <a:pt x="540" y="654"/>
                        </a:cubicBezTo>
                        <a:cubicBezTo>
                          <a:pt x="542" y="650"/>
                          <a:pt x="544" y="645"/>
                          <a:pt x="546" y="638"/>
                        </a:cubicBezTo>
                        <a:cubicBezTo>
                          <a:pt x="550" y="628"/>
                          <a:pt x="557" y="614"/>
                          <a:pt x="565" y="599"/>
                        </a:cubicBezTo>
                        <a:cubicBezTo>
                          <a:pt x="568" y="594"/>
                          <a:pt x="571" y="587"/>
                          <a:pt x="574" y="581"/>
                        </a:cubicBezTo>
                        <a:cubicBezTo>
                          <a:pt x="573" y="581"/>
                          <a:pt x="572" y="582"/>
                          <a:pt x="572" y="582"/>
                        </a:cubicBezTo>
                        <a:cubicBezTo>
                          <a:pt x="549" y="582"/>
                          <a:pt x="541" y="567"/>
                          <a:pt x="535" y="553"/>
                        </a:cubicBezTo>
                        <a:cubicBezTo>
                          <a:pt x="535" y="553"/>
                          <a:pt x="534" y="553"/>
                          <a:pt x="534" y="553"/>
                        </a:cubicBezTo>
                        <a:cubicBezTo>
                          <a:pt x="534" y="553"/>
                          <a:pt x="533" y="552"/>
                          <a:pt x="532" y="552"/>
                        </a:cubicBezTo>
                        <a:cubicBezTo>
                          <a:pt x="528" y="550"/>
                          <a:pt x="519" y="547"/>
                          <a:pt x="513" y="534"/>
                        </a:cubicBezTo>
                        <a:cubicBezTo>
                          <a:pt x="510" y="529"/>
                          <a:pt x="507" y="523"/>
                          <a:pt x="505" y="518"/>
                        </a:cubicBezTo>
                        <a:cubicBezTo>
                          <a:pt x="502" y="511"/>
                          <a:pt x="499" y="504"/>
                          <a:pt x="494" y="493"/>
                        </a:cubicBezTo>
                        <a:cubicBezTo>
                          <a:pt x="490" y="487"/>
                          <a:pt x="487" y="483"/>
                          <a:pt x="483" y="479"/>
                        </a:cubicBezTo>
                        <a:cubicBezTo>
                          <a:pt x="478" y="475"/>
                          <a:pt x="472" y="469"/>
                          <a:pt x="468" y="458"/>
                        </a:cubicBezTo>
                        <a:cubicBezTo>
                          <a:pt x="462" y="443"/>
                          <a:pt x="456" y="431"/>
                          <a:pt x="447" y="416"/>
                        </a:cubicBezTo>
                        <a:cubicBezTo>
                          <a:pt x="443" y="410"/>
                          <a:pt x="436" y="403"/>
                          <a:pt x="429" y="396"/>
                        </a:cubicBezTo>
                        <a:cubicBezTo>
                          <a:pt x="421" y="387"/>
                          <a:pt x="413" y="379"/>
                          <a:pt x="409" y="371"/>
                        </a:cubicBezTo>
                        <a:cubicBezTo>
                          <a:pt x="401" y="356"/>
                          <a:pt x="407" y="343"/>
                          <a:pt x="414" y="333"/>
                        </a:cubicBezTo>
                        <a:cubicBezTo>
                          <a:pt x="410" y="317"/>
                          <a:pt x="403" y="291"/>
                          <a:pt x="399" y="281"/>
                        </a:cubicBezTo>
                        <a:cubicBezTo>
                          <a:pt x="392" y="264"/>
                          <a:pt x="383" y="227"/>
                          <a:pt x="382" y="225"/>
                        </a:cubicBezTo>
                        <a:lnTo>
                          <a:pt x="381" y="222"/>
                        </a:lnTo>
                        <a:lnTo>
                          <a:pt x="382" y="218"/>
                        </a:lnTo>
                        <a:cubicBezTo>
                          <a:pt x="382" y="217"/>
                          <a:pt x="401" y="108"/>
                          <a:pt x="404" y="84"/>
                        </a:cubicBezTo>
                        <a:cubicBezTo>
                          <a:pt x="405" y="72"/>
                          <a:pt x="412" y="51"/>
                          <a:pt x="423" y="23"/>
                        </a:cubicBezTo>
                        <a:lnTo>
                          <a:pt x="311" y="0"/>
                        </a:lnTo>
                        <a:cubicBezTo>
                          <a:pt x="213" y="444"/>
                          <a:pt x="201" y="510"/>
                          <a:pt x="201" y="517"/>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292" name="Freeform 30194">
                    <a:extLst>
                      <a:ext uri="{FF2B5EF4-FFF2-40B4-BE49-F238E27FC236}">
                        <a16:creationId xmlns:a16="http://schemas.microsoft.com/office/drawing/2014/main" id="{3A8D7871-BAFB-2BFC-A2DC-210D63C7CA9A}"/>
                      </a:ext>
                    </a:extLst>
                  </p:cNvPr>
                  <p:cNvSpPr>
                    <a:spLocks/>
                  </p:cNvSpPr>
                  <p:nvPr/>
                </p:nvSpPr>
                <p:spPr bwMode="auto">
                  <a:xfrm>
                    <a:off x="4433642" y="3167529"/>
                    <a:ext cx="1018407" cy="338494"/>
                  </a:xfrm>
                  <a:custGeom>
                    <a:avLst/>
                    <a:gdLst>
                      <a:gd name="T0" fmla="*/ 828 w 1418"/>
                      <a:gd name="T1" fmla="*/ 80 h 486"/>
                      <a:gd name="T2" fmla="*/ 549 w 1418"/>
                      <a:gd name="T3" fmla="*/ 104 h 486"/>
                      <a:gd name="T4" fmla="*/ 433 w 1418"/>
                      <a:gd name="T5" fmla="*/ 119 h 486"/>
                      <a:gd name="T6" fmla="*/ 362 w 1418"/>
                      <a:gd name="T7" fmla="*/ 120 h 486"/>
                      <a:gd name="T8" fmla="*/ 342 w 1418"/>
                      <a:gd name="T9" fmla="*/ 146 h 486"/>
                      <a:gd name="T10" fmla="*/ 223 w 1418"/>
                      <a:gd name="T11" fmla="*/ 170 h 486"/>
                      <a:gd name="T12" fmla="*/ 103 w 1418"/>
                      <a:gd name="T13" fmla="*/ 186 h 486"/>
                      <a:gd name="T14" fmla="*/ 84 w 1418"/>
                      <a:gd name="T15" fmla="*/ 193 h 486"/>
                      <a:gd name="T16" fmla="*/ 83 w 1418"/>
                      <a:gd name="T17" fmla="*/ 208 h 486"/>
                      <a:gd name="T18" fmla="*/ 78 w 1418"/>
                      <a:gd name="T19" fmla="*/ 217 h 486"/>
                      <a:gd name="T20" fmla="*/ 73 w 1418"/>
                      <a:gd name="T21" fmla="*/ 227 h 486"/>
                      <a:gd name="T22" fmla="*/ 72 w 1418"/>
                      <a:gd name="T23" fmla="*/ 228 h 486"/>
                      <a:gd name="T24" fmla="*/ 73 w 1418"/>
                      <a:gd name="T25" fmla="*/ 231 h 486"/>
                      <a:gd name="T26" fmla="*/ 63 w 1418"/>
                      <a:gd name="T27" fmla="*/ 274 h 486"/>
                      <a:gd name="T28" fmla="*/ 65 w 1418"/>
                      <a:gd name="T29" fmla="*/ 281 h 486"/>
                      <a:gd name="T30" fmla="*/ 60 w 1418"/>
                      <a:gd name="T31" fmla="*/ 310 h 486"/>
                      <a:gd name="T32" fmla="*/ 49 w 1418"/>
                      <a:gd name="T33" fmla="*/ 339 h 486"/>
                      <a:gd name="T34" fmla="*/ 32 w 1418"/>
                      <a:gd name="T35" fmla="*/ 351 h 486"/>
                      <a:gd name="T36" fmla="*/ 25 w 1418"/>
                      <a:gd name="T37" fmla="*/ 384 h 486"/>
                      <a:gd name="T38" fmla="*/ 18 w 1418"/>
                      <a:gd name="T39" fmla="*/ 394 h 486"/>
                      <a:gd name="T40" fmla="*/ 18 w 1418"/>
                      <a:gd name="T41" fmla="*/ 420 h 486"/>
                      <a:gd name="T42" fmla="*/ 13 w 1418"/>
                      <a:gd name="T43" fmla="*/ 425 h 486"/>
                      <a:gd name="T44" fmla="*/ 12 w 1418"/>
                      <a:gd name="T45" fmla="*/ 425 h 486"/>
                      <a:gd name="T46" fmla="*/ 18 w 1418"/>
                      <a:gd name="T47" fmla="*/ 433 h 486"/>
                      <a:gd name="T48" fmla="*/ 19 w 1418"/>
                      <a:gd name="T49" fmla="*/ 453 h 486"/>
                      <a:gd name="T50" fmla="*/ 0 w 1418"/>
                      <a:gd name="T51" fmla="*/ 486 h 486"/>
                      <a:gd name="T52" fmla="*/ 1005 w 1418"/>
                      <a:gd name="T53" fmla="*/ 387 h 486"/>
                      <a:gd name="T54" fmla="*/ 1031 w 1418"/>
                      <a:gd name="T55" fmla="*/ 333 h 486"/>
                      <a:gd name="T56" fmla="*/ 1133 w 1418"/>
                      <a:gd name="T57" fmla="*/ 244 h 486"/>
                      <a:gd name="T58" fmla="*/ 1135 w 1418"/>
                      <a:gd name="T59" fmla="*/ 245 h 486"/>
                      <a:gd name="T60" fmla="*/ 1142 w 1418"/>
                      <a:gd name="T61" fmla="*/ 239 h 486"/>
                      <a:gd name="T62" fmla="*/ 1224 w 1418"/>
                      <a:gd name="T63" fmla="*/ 182 h 486"/>
                      <a:gd name="T64" fmla="*/ 1237 w 1418"/>
                      <a:gd name="T65" fmla="*/ 141 h 486"/>
                      <a:gd name="T66" fmla="*/ 1257 w 1418"/>
                      <a:gd name="T67" fmla="*/ 138 h 486"/>
                      <a:gd name="T68" fmla="*/ 1300 w 1418"/>
                      <a:gd name="T69" fmla="*/ 121 h 486"/>
                      <a:gd name="T70" fmla="*/ 1312 w 1418"/>
                      <a:gd name="T71" fmla="*/ 108 h 486"/>
                      <a:gd name="T72" fmla="*/ 1378 w 1418"/>
                      <a:gd name="T73" fmla="*/ 82 h 486"/>
                      <a:gd name="T74" fmla="*/ 1399 w 1418"/>
                      <a:gd name="T75" fmla="*/ 42 h 486"/>
                      <a:gd name="T76" fmla="*/ 1418 w 1418"/>
                      <a:gd name="T77" fmla="*/ 0 h 486"/>
                      <a:gd name="T78" fmla="*/ 1043 w 1418"/>
                      <a:gd name="T79" fmla="*/ 5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8" h="486">
                        <a:moveTo>
                          <a:pt x="1043" y="54"/>
                        </a:moveTo>
                        <a:cubicBezTo>
                          <a:pt x="1030" y="54"/>
                          <a:pt x="841" y="77"/>
                          <a:pt x="828" y="80"/>
                        </a:cubicBezTo>
                        <a:cubicBezTo>
                          <a:pt x="821" y="82"/>
                          <a:pt x="794" y="84"/>
                          <a:pt x="724" y="89"/>
                        </a:cubicBezTo>
                        <a:cubicBezTo>
                          <a:pt x="659" y="93"/>
                          <a:pt x="562" y="100"/>
                          <a:pt x="549" y="104"/>
                        </a:cubicBezTo>
                        <a:cubicBezTo>
                          <a:pt x="535" y="107"/>
                          <a:pt x="508" y="110"/>
                          <a:pt x="481" y="113"/>
                        </a:cubicBezTo>
                        <a:cubicBezTo>
                          <a:pt x="462" y="115"/>
                          <a:pt x="439" y="118"/>
                          <a:pt x="433" y="119"/>
                        </a:cubicBezTo>
                        <a:cubicBezTo>
                          <a:pt x="419" y="124"/>
                          <a:pt x="400" y="122"/>
                          <a:pt x="382" y="121"/>
                        </a:cubicBezTo>
                        <a:cubicBezTo>
                          <a:pt x="374" y="121"/>
                          <a:pt x="367" y="120"/>
                          <a:pt x="362" y="120"/>
                        </a:cubicBezTo>
                        <a:cubicBezTo>
                          <a:pt x="355" y="120"/>
                          <a:pt x="349" y="119"/>
                          <a:pt x="344" y="118"/>
                        </a:cubicBezTo>
                        <a:cubicBezTo>
                          <a:pt x="346" y="127"/>
                          <a:pt x="347" y="137"/>
                          <a:pt x="342" y="146"/>
                        </a:cubicBezTo>
                        <a:cubicBezTo>
                          <a:pt x="339" y="152"/>
                          <a:pt x="332" y="158"/>
                          <a:pt x="319" y="161"/>
                        </a:cubicBezTo>
                        <a:cubicBezTo>
                          <a:pt x="306" y="163"/>
                          <a:pt x="266" y="166"/>
                          <a:pt x="223" y="170"/>
                        </a:cubicBezTo>
                        <a:cubicBezTo>
                          <a:pt x="185" y="173"/>
                          <a:pt x="142" y="176"/>
                          <a:pt x="130" y="178"/>
                        </a:cubicBezTo>
                        <a:cubicBezTo>
                          <a:pt x="118" y="180"/>
                          <a:pt x="110" y="184"/>
                          <a:pt x="103" y="186"/>
                        </a:cubicBezTo>
                        <a:cubicBezTo>
                          <a:pt x="97" y="188"/>
                          <a:pt x="91" y="191"/>
                          <a:pt x="84" y="191"/>
                        </a:cubicBezTo>
                        <a:cubicBezTo>
                          <a:pt x="84" y="192"/>
                          <a:pt x="84" y="192"/>
                          <a:pt x="84" y="193"/>
                        </a:cubicBezTo>
                        <a:cubicBezTo>
                          <a:pt x="84" y="194"/>
                          <a:pt x="84" y="194"/>
                          <a:pt x="84" y="195"/>
                        </a:cubicBezTo>
                        <a:cubicBezTo>
                          <a:pt x="85" y="199"/>
                          <a:pt x="85" y="203"/>
                          <a:pt x="83" y="208"/>
                        </a:cubicBezTo>
                        <a:cubicBezTo>
                          <a:pt x="83" y="208"/>
                          <a:pt x="83" y="208"/>
                          <a:pt x="83" y="208"/>
                        </a:cubicBezTo>
                        <a:cubicBezTo>
                          <a:pt x="81" y="212"/>
                          <a:pt x="80" y="215"/>
                          <a:pt x="78" y="217"/>
                        </a:cubicBezTo>
                        <a:cubicBezTo>
                          <a:pt x="78" y="217"/>
                          <a:pt x="78" y="218"/>
                          <a:pt x="78" y="218"/>
                        </a:cubicBezTo>
                        <a:lnTo>
                          <a:pt x="73" y="227"/>
                        </a:lnTo>
                        <a:cubicBezTo>
                          <a:pt x="73" y="227"/>
                          <a:pt x="72" y="227"/>
                          <a:pt x="72" y="228"/>
                        </a:cubicBezTo>
                        <a:cubicBezTo>
                          <a:pt x="72" y="228"/>
                          <a:pt x="72" y="228"/>
                          <a:pt x="72" y="228"/>
                        </a:cubicBezTo>
                        <a:cubicBezTo>
                          <a:pt x="73" y="229"/>
                          <a:pt x="73" y="230"/>
                          <a:pt x="73" y="231"/>
                        </a:cubicBezTo>
                        <a:lnTo>
                          <a:pt x="73" y="231"/>
                        </a:lnTo>
                        <a:cubicBezTo>
                          <a:pt x="82" y="246"/>
                          <a:pt x="71" y="263"/>
                          <a:pt x="65" y="271"/>
                        </a:cubicBezTo>
                        <a:cubicBezTo>
                          <a:pt x="65" y="272"/>
                          <a:pt x="64" y="273"/>
                          <a:pt x="63" y="274"/>
                        </a:cubicBezTo>
                        <a:lnTo>
                          <a:pt x="64" y="277"/>
                        </a:lnTo>
                        <a:cubicBezTo>
                          <a:pt x="64" y="279"/>
                          <a:pt x="65" y="280"/>
                          <a:pt x="65" y="281"/>
                        </a:cubicBezTo>
                        <a:cubicBezTo>
                          <a:pt x="66" y="284"/>
                          <a:pt x="67" y="288"/>
                          <a:pt x="67" y="293"/>
                        </a:cubicBezTo>
                        <a:cubicBezTo>
                          <a:pt x="67" y="301"/>
                          <a:pt x="64" y="306"/>
                          <a:pt x="60" y="310"/>
                        </a:cubicBezTo>
                        <a:cubicBezTo>
                          <a:pt x="60" y="314"/>
                          <a:pt x="60" y="317"/>
                          <a:pt x="57" y="322"/>
                        </a:cubicBezTo>
                        <a:cubicBezTo>
                          <a:pt x="56" y="327"/>
                          <a:pt x="54" y="334"/>
                          <a:pt x="49" y="339"/>
                        </a:cubicBezTo>
                        <a:cubicBezTo>
                          <a:pt x="47" y="342"/>
                          <a:pt x="43" y="345"/>
                          <a:pt x="38" y="348"/>
                        </a:cubicBezTo>
                        <a:cubicBezTo>
                          <a:pt x="36" y="349"/>
                          <a:pt x="34" y="350"/>
                          <a:pt x="32" y="351"/>
                        </a:cubicBezTo>
                        <a:cubicBezTo>
                          <a:pt x="31" y="352"/>
                          <a:pt x="30" y="352"/>
                          <a:pt x="28" y="353"/>
                        </a:cubicBezTo>
                        <a:cubicBezTo>
                          <a:pt x="35" y="363"/>
                          <a:pt x="34" y="373"/>
                          <a:pt x="25" y="384"/>
                        </a:cubicBezTo>
                        <a:cubicBezTo>
                          <a:pt x="24" y="384"/>
                          <a:pt x="24" y="384"/>
                          <a:pt x="24" y="385"/>
                        </a:cubicBezTo>
                        <a:cubicBezTo>
                          <a:pt x="22" y="388"/>
                          <a:pt x="20" y="392"/>
                          <a:pt x="18" y="394"/>
                        </a:cubicBezTo>
                        <a:cubicBezTo>
                          <a:pt x="17" y="395"/>
                          <a:pt x="17" y="395"/>
                          <a:pt x="16" y="395"/>
                        </a:cubicBezTo>
                        <a:cubicBezTo>
                          <a:pt x="20" y="401"/>
                          <a:pt x="25" y="410"/>
                          <a:pt x="18" y="420"/>
                        </a:cubicBezTo>
                        <a:cubicBezTo>
                          <a:pt x="17" y="421"/>
                          <a:pt x="15" y="423"/>
                          <a:pt x="13" y="424"/>
                        </a:cubicBezTo>
                        <a:cubicBezTo>
                          <a:pt x="13" y="424"/>
                          <a:pt x="13" y="425"/>
                          <a:pt x="13" y="425"/>
                        </a:cubicBezTo>
                        <a:cubicBezTo>
                          <a:pt x="12" y="425"/>
                          <a:pt x="12" y="425"/>
                          <a:pt x="12" y="425"/>
                        </a:cubicBezTo>
                        <a:cubicBezTo>
                          <a:pt x="12" y="425"/>
                          <a:pt x="12" y="425"/>
                          <a:pt x="12" y="425"/>
                        </a:cubicBezTo>
                        <a:cubicBezTo>
                          <a:pt x="14" y="427"/>
                          <a:pt x="16" y="430"/>
                          <a:pt x="18" y="432"/>
                        </a:cubicBezTo>
                        <a:cubicBezTo>
                          <a:pt x="18" y="432"/>
                          <a:pt x="18" y="433"/>
                          <a:pt x="18" y="433"/>
                        </a:cubicBezTo>
                        <a:cubicBezTo>
                          <a:pt x="19" y="434"/>
                          <a:pt x="20" y="436"/>
                          <a:pt x="21" y="438"/>
                        </a:cubicBezTo>
                        <a:cubicBezTo>
                          <a:pt x="22" y="441"/>
                          <a:pt x="21" y="447"/>
                          <a:pt x="19" y="453"/>
                        </a:cubicBezTo>
                        <a:cubicBezTo>
                          <a:pt x="19" y="456"/>
                          <a:pt x="19" y="463"/>
                          <a:pt x="15" y="470"/>
                        </a:cubicBezTo>
                        <a:cubicBezTo>
                          <a:pt x="13" y="477"/>
                          <a:pt x="8" y="482"/>
                          <a:pt x="0" y="486"/>
                        </a:cubicBezTo>
                        <a:cubicBezTo>
                          <a:pt x="86" y="479"/>
                          <a:pt x="668" y="432"/>
                          <a:pt x="801" y="413"/>
                        </a:cubicBezTo>
                        <a:cubicBezTo>
                          <a:pt x="908" y="398"/>
                          <a:pt x="977" y="390"/>
                          <a:pt x="1005" y="387"/>
                        </a:cubicBezTo>
                        <a:cubicBezTo>
                          <a:pt x="1006" y="371"/>
                          <a:pt x="1009" y="351"/>
                          <a:pt x="1018" y="342"/>
                        </a:cubicBezTo>
                        <a:cubicBezTo>
                          <a:pt x="1023" y="338"/>
                          <a:pt x="1027" y="335"/>
                          <a:pt x="1031" y="333"/>
                        </a:cubicBezTo>
                        <a:cubicBezTo>
                          <a:pt x="1038" y="330"/>
                          <a:pt x="1045" y="326"/>
                          <a:pt x="1054" y="300"/>
                        </a:cubicBezTo>
                        <a:cubicBezTo>
                          <a:pt x="1070" y="249"/>
                          <a:pt x="1114" y="241"/>
                          <a:pt x="1133" y="244"/>
                        </a:cubicBezTo>
                        <a:cubicBezTo>
                          <a:pt x="1133" y="244"/>
                          <a:pt x="1133" y="244"/>
                          <a:pt x="1135" y="245"/>
                        </a:cubicBezTo>
                        <a:lnTo>
                          <a:pt x="1135" y="245"/>
                        </a:lnTo>
                        <a:lnTo>
                          <a:pt x="1135" y="245"/>
                        </a:lnTo>
                        <a:cubicBezTo>
                          <a:pt x="1136" y="244"/>
                          <a:pt x="1138" y="243"/>
                          <a:pt x="1142" y="239"/>
                        </a:cubicBezTo>
                        <a:cubicBezTo>
                          <a:pt x="1156" y="227"/>
                          <a:pt x="1198" y="194"/>
                          <a:pt x="1211" y="186"/>
                        </a:cubicBezTo>
                        <a:cubicBezTo>
                          <a:pt x="1216" y="184"/>
                          <a:pt x="1220" y="183"/>
                          <a:pt x="1224" y="182"/>
                        </a:cubicBezTo>
                        <a:cubicBezTo>
                          <a:pt x="1224" y="181"/>
                          <a:pt x="1224" y="180"/>
                          <a:pt x="1224" y="178"/>
                        </a:cubicBezTo>
                        <a:cubicBezTo>
                          <a:pt x="1225" y="164"/>
                          <a:pt x="1226" y="149"/>
                          <a:pt x="1237" y="141"/>
                        </a:cubicBezTo>
                        <a:cubicBezTo>
                          <a:pt x="1242" y="137"/>
                          <a:pt x="1249" y="136"/>
                          <a:pt x="1255" y="138"/>
                        </a:cubicBezTo>
                        <a:cubicBezTo>
                          <a:pt x="1256" y="138"/>
                          <a:pt x="1256" y="138"/>
                          <a:pt x="1257" y="138"/>
                        </a:cubicBezTo>
                        <a:cubicBezTo>
                          <a:pt x="1259" y="131"/>
                          <a:pt x="1265" y="120"/>
                          <a:pt x="1277" y="116"/>
                        </a:cubicBezTo>
                        <a:cubicBezTo>
                          <a:pt x="1282" y="115"/>
                          <a:pt x="1290" y="114"/>
                          <a:pt x="1300" y="121"/>
                        </a:cubicBezTo>
                        <a:lnTo>
                          <a:pt x="1300" y="121"/>
                        </a:lnTo>
                        <a:cubicBezTo>
                          <a:pt x="1303" y="117"/>
                          <a:pt x="1307" y="113"/>
                          <a:pt x="1312" y="108"/>
                        </a:cubicBezTo>
                        <a:cubicBezTo>
                          <a:pt x="1322" y="96"/>
                          <a:pt x="1334" y="82"/>
                          <a:pt x="1354" y="79"/>
                        </a:cubicBezTo>
                        <a:cubicBezTo>
                          <a:pt x="1365" y="77"/>
                          <a:pt x="1372" y="80"/>
                          <a:pt x="1378" y="82"/>
                        </a:cubicBezTo>
                        <a:cubicBezTo>
                          <a:pt x="1379" y="80"/>
                          <a:pt x="1380" y="77"/>
                          <a:pt x="1381" y="74"/>
                        </a:cubicBezTo>
                        <a:cubicBezTo>
                          <a:pt x="1385" y="62"/>
                          <a:pt x="1389" y="49"/>
                          <a:pt x="1399" y="42"/>
                        </a:cubicBezTo>
                        <a:cubicBezTo>
                          <a:pt x="1406" y="37"/>
                          <a:pt x="1413" y="31"/>
                          <a:pt x="1415" y="16"/>
                        </a:cubicBezTo>
                        <a:cubicBezTo>
                          <a:pt x="1416" y="10"/>
                          <a:pt x="1417" y="5"/>
                          <a:pt x="1418" y="0"/>
                        </a:cubicBezTo>
                        <a:cubicBezTo>
                          <a:pt x="1358" y="8"/>
                          <a:pt x="1251" y="24"/>
                          <a:pt x="1233" y="28"/>
                        </a:cubicBezTo>
                        <a:cubicBezTo>
                          <a:pt x="1206" y="35"/>
                          <a:pt x="1057" y="54"/>
                          <a:pt x="1043" y="54"/>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293" name="Freeform 30195">
                    <a:extLst>
                      <a:ext uri="{FF2B5EF4-FFF2-40B4-BE49-F238E27FC236}">
                        <a16:creationId xmlns:a16="http://schemas.microsoft.com/office/drawing/2014/main" id="{0ECB508A-F0D2-D9AC-7432-E2F56EB3CD79}"/>
                      </a:ext>
                    </a:extLst>
                  </p:cNvPr>
                  <p:cNvSpPr>
                    <a:spLocks/>
                  </p:cNvSpPr>
                  <p:nvPr/>
                </p:nvSpPr>
                <p:spPr bwMode="auto">
                  <a:xfrm>
                    <a:off x="3703228" y="2677017"/>
                    <a:ext cx="813890" cy="681041"/>
                  </a:xfrm>
                  <a:custGeom>
                    <a:avLst/>
                    <a:gdLst>
                      <a:gd name="T0" fmla="*/ 975 w 1132"/>
                      <a:gd name="T1" fmla="*/ 979 h 979"/>
                      <a:gd name="T2" fmla="*/ 981 w 1132"/>
                      <a:gd name="T3" fmla="*/ 978 h 979"/>
                      <a:gd name="T4" fmla="*/ 1050 w 1132"/>
                      <a:gd name="T5" fmla="*/ 964 h 979"/>
                      <a:gd name="T6" fmla="*/ 1059 w 1132"/>
                      <a:gd name="T7" fmla="*/ 950 h 979"/>
                      <a:gd name="T8" fmla="*/ 1055 w 1132"/>
                      <a:gd name="T9" fmla="*/ 922 h 979"/>
                      <a:gd name="T10" fmla="*/ 1067 w 1132"/>
                      <a:gd name="T11" fmla="*/ 903 h 979"/>
                      <a:gd name="T12" fmla="*/ 1090 w 1132"/>
                      <a:gd name="T13" fmla="*/ 858 h 979"/>
                      <a:gd name="T14" fmla="*/ 1126 w 1132"/>
                      <a:gd name="T15" fmla="*/ 834 h 979"/>
                      <a:gd name="T16" fmla="*/ 1127 w 1132"/>
                      <a:gd name="T17" fmla="*/ 828 h 979"/>
                      <a:gd name="T18" fmla="*/ 1131 w 1132"/>
                      <a:gd name="T19" fmla="*/ 790 h 979"/>
                      <a:gd name="T20" fmla="*/ 1128 w 1132"/>
                      <a:gd name="T21" fmla="*/ 773 h 979"/>
                      <a:gd name="T22" fmla="*/ 1057 w 1132"/>
                      <a:gd name="T23" fmla="*/ 691 h 979"/>
                      <a:gd name="T24" fmla="*/ 1069 w 1132"/>
                      <a:gd name="T25" fmla="*/ 669 h 979"/>
                      <a:gd name="T26" fmla="*/ 1050 w 1132"/>
                      <a:gd name="T27" fmla="*/ 622 h 979"/>
                      <a:gd name="T28" fmla="*/ 1002 w 1132"/>
                      <a:gd name="T29" fmla="*/ 585 h 979"/>
                      <a:gd name="T30" fmla="*/ 972 w 1132"/>
                      <a:gd name="T31" fmla="*/ 570 h 979"/>
                      <a:gd name="T32" fmla="*/ 967 w 1132"/>
                      <a:gd name="T33" fmla="*/ 563 h 979"/>
                      <a:gd name="T34" fmla="*/ 909 w 1132"/>
                      <a:gd name="T35" fmla="*/ 518 h 979"/>
                      <a:gd name="T36" fmla="*/ 918 w 1132"/>
                      <a:gd name="T37" fmla="*/ 396 h 979"/>
                      <a:gd name="T38" fmla="*/ 878 w 1132"/>
                      <a:gd name="T39" fmla="*/ 362 h 979"/>
                      <a:gd name="T40" fmla="*/ 846 w 1132"/>
                      <a:gd name="T41" fmla="*/ 368 h 979"/>
                      <a:gd name="T42" fmla="*/ 823 w 1132"/>
                      <a:gd name="T43" fmla="*/ 319 h 979"/>
                      <a:gd name="T44" fmla="*/ 804 w 1132"/>
                      <a:gd name="T45" fmla="*/ 275 h 979"/>
                      <a:gd name="T46" fmla="*/ 755 w 1132"/>
                      <a:gd name="T47" fmla="*/ 233 h 979"/>
                      <a:gd name="T48" fmla="*/ 722 w 1132"/>
                      <a:gd name="T49" fmla="*/ 205 h 979"/>
                      <a:gd name="T50" fmla="*/ 676 w 1132"/>
                      <a:gd name="T51" fmla="*/ 48 h 979"/>
                      <a:gd name="T52" fmla="*/ 662 w 1132"/>
                      <a:gd name="T53" fmla="*/ 25 h 979"/>
                      <a:gd name="T54" fmla="*/ 642 w 1132"/>
                      <a:gd name="T55" fmla="*/ 5 h 979"/>
                      <a:gd name="T56" fmla="*/ 394 w 1132"/>
                      <a:gd name="T57" fmla="*/ 19 h 979"/>
                      <a:gd name="T58" fmla="*/ 21 w 1132"/>
                      <a:gd name="T59" fmla="*/ 54 h 979"/>
                      <a:gd name="T60" fmla="*/ 49 w 1132"/>
                      <a:gd name="T61" fmla="*/ 106 h 979"/>
                      <a:gd name="T62" fmla="*/ 78 w 1132"/>
                      <a:gd name="T63" fmla="*/ 148 h 979"/>
                      <a:gd name="T64" fmla="*/ 96 w 1132"/>
                      <a:gd name="T65" fmla="*/ 152 h 979"/>
                      <a:gd name="T66" fmla="*/ 131 w 1132"/>
                      <a:gd name="T67" fmla="*/ 146 h 979"/>
                      <a:gd name="T68" fmla="*/ 137 w 1132"/>
                      <a:gd name="T69" fmla="*/ 159 h 979"/>
                      <a:gd name="T70" fmla="*/ 153 w 1132"/>
                      <a:gd name="T71" fmla="*/ 192 h 979"/>
                      <a:gd name="T72" fmla="*/ 128 w 1132"/>
                      <a:gd name="T73" fmla="*/ 219 h 979"/>
                      <a:gd name="T74" fmla="*/ 114 w 1132"/>
                      <a:gd name="T75" fmla="*/ 247 h 979"/>
                      <a:gd name="T76" fmla="*/ 126 w 1132"/>
                      <a:gd name="T77" fmla="*/ 256 h 979"/>
                      <a:gd name="T78" fmla="*/ 154 w 1132"/>
                      <a:gd name="T79" fmla="*/ 288 h 979"/>
                      <a:gd name="T80" fmla="*/ 168 w 1132"/>
                      <a:gd name="T81" fmla="*/ 304 h 979"/>
                      <a:gd name="T82" fmla="*/ 173 w 1132"/>
                      <a:gd name="T83" fmla="*/ 307 h 979"/>
                      <a:gd name="T84" fmla="*/ 206 w 1132"/>
                      <a:gd name="T85" fmla="*/ 632 h 979"/>
                      <a:gd name="T86" fmla="*/ 840 w 1132"/>
                      <a:gd name="T87" fmla="*/ 873 h 979"/>
                      <a:gd name="T88" fmla="*/ 1003 w 1132"/>
                      <a:gd name="T89" fmla="*/ 893 h 979"/>
                      <a:gd name="T90" fmla="*/ 1008 w 1132"/>
                      <a:gd name="T91" fmla="*/ 924 h 979"/>
                      <a:gd name="T92" fmla="*/ 983 w 1132"/>
                      <a:gd name="T93" fmla="*/ 96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2" h="979">
                        <a:moveTo>
                          <a:pt x="983" y="968"/>
                        </a:moveTo>
                        <a:cubicBezTo>
                          <a:pt x="980" y="972"/>
                          <a:pt x="978" y="975"/>
                          <a:pt x="975" y="979"/>
                        </a:cubicBezTo>
                        <a:lnTo>
                          <a:pt x="975" y="979"/>
                        </a:lnTo>
                        <a:cubicBezTo>
                          <a:pt x="977" y="979"/>
                          <a:pt x="979" y="978"/>
                          <a:pt x="981" y="978"/>
                        </a:cubicBezTo>
                        <a:cubicBezTo>
                          <a:pt x="983" y="978"/>
                          <a:pt x="996" y="977"/>
                          <a:pt x="1048" y="972"/>
                        </a:cubicBezTo>
                        <a:cubicBezTo>
                          <a:pt x="1048" y="969"/>
                          <a:pt x="1048" y="966"/>
                          <a:pt x="1050" y="964"/>
                        </a:cubicBezTo>
                        <a:cubicBezTo>
                          <a:pt x="1051" y="962"/>
                          <a:pt x="1052" y="960"/>
                          <a:pt x="1054" y="958"/>
                        </a:cubicBezTo>
                        <a:cubicBezTo>
                          <a:pt x="1055" y="956"/>
                          <a:pt x="1058" y="952"/>
                          <a:pt x="1059" y="950"/>
                        </a:cubicBezTo>
                        <a:cubicBezTo>
                          <a:pt x="1054" y="943"/>
                          <a:pt x="1050" y="935"/>
                          <a:pt x="1052" y="926"/>
                        </a:cubicBezTo>
                        <a:cubicBezTo>
                          <a:pt x="1052" y="925"/>
                          <a:pt x="1054" y="924"/>
                          <a:pt x="1055" y="922"/>
                        </a:cubicBezTo>
                        <a:cubicBezTo>
                          <a:pt x="1055" y="918"/>
                          <a:pt x="1056" y="913"/>
                          <a:pt x="1062" y="907"/>
                        </a:cubicBezTo>
                        <a:cubicBezTo>
                          <a:pt x="1064" y="905"/>
                          <a:pt x="1065" y="904"/>
                          <a:pt x="1067" y="903"/>
                        </a:cubicBezTo>
                        <a:cubicBezTo>
                          <a:pt x="1064" y="888"/>
                          <a:pt x="1064" y="869"/>
                          <a:pt x="1075" y="861"/>
                        </a:cubicBezTo>
                        <a:cubicBezTo>
                          <a:pt x="1079" y="857"/>
                          <a:pt x="1084" y="857"/>
                          <a:pt x="1090" y="858"/>
                        </a:cubicBezTo>
                        <a:cubicBezTo>
                          <a:pt x="1090" y="858"/>
                          <a:pt x="1091" y="858"/>
                          <a:pt x="1091" y="857"/>
                        </a:cubicBezTo>
                        <a:cubicBezTo>
                          <a:pt x="1099" y="850"/>
                          <a:pt x="1112" y="838"/>
                          <a:pt x="1126" y="834"/>
                        </a:cubicBezTo>
                        <a:cubicBezTo>
                          <a:pt x="1126" y="834"/>
                          <a:pt x="1126" y="834"/>
                          <a:pt x="1126" y="834"/>
                        </a:cubicBezTo>
                        <a:cubicBezTo>
                          <a:pt x="1127" y="832"/>
                          <a:pt x="1127" y="829"/>
                          <a:pt x="1127" y="828"/>
                        </a:cubicBezTo>
                        <a:cubicBezTo>
                          <a:pt x="1129" y="818"/>
                          <a:pt x="1129" y="811"/>
                          <a:pt x="1129" y="806"/>
                        </a:cubicBezTo>
                        <a:cubicBezTo>
                          <a:pt x="1129" y="800"/>
                          <a:pt x="1129" y="795"/>
                          <a:pt x="1131" y="790"/>
                        </a:cubicBezTo>
                        <a:cubicBezTo>
                          <a:pt x="1132" y="783"/>
                          <a:pt x="1131" y="777"/>
                          <a:pt x="1131" y="772"/>
                        </a:cubicBezTo>
                        <a:cubicBezTo>
                          <a:pt x="1130" y="773"/>
                          <a:pt x="1129" y="773"/>
                          <a:pt x="1128" y="773"/>
                        </a:cubicBezTo>
                        <a:cubicBezTo>
                          <a:pt x="1119" y="775"/>
                          <a:pt x="1105" y="777"/>
                          <a:pt x="1093" y="765"/>
                        </a:cubicBezTo>
                        <a:cubicBezTo>
                          <a:pt x="1092" y="765"/>
                          <a:pt x="1049" y="715"/>
                          <a:pt x="1057" y="691"/>
                        </a:cubicBezTo>
                        <a:cubicBezTo>
                          <a:pt x="1059" y="685"/>
                          <a:pt x="1062" y="680"/>
                          <a:pt x="1065" y="675"/>
                        </a:cubicBezTo>
                        <a:cubicBezTo>
                          <a:pt x="1066" y="673"/>
                          <a:pt x="1068" y="671"/>
                          <a:pt x="1069" y="669"/>
                        </a:cubicBezTo>
                        <a:cubicBezTo>
                          <a:pt x="1063" y="663"/>
                          <a:pt x="1054" y="654"/>
                          <a:pt x="1052" y="636"/>
                        </a:cubicBezTo>
                        <a:cubicBezTo>
                          <a:pt x="1051" y="627"/>
                          <a:pt x="1050" y="624"/>
                          <a:pt x="1050" y="622"/>
                        </a:cubicBezTo>
                        <a:cubicBezTo>
                          <a:pt x="1037" y="618"/>
                          <a:pt x="1016" y="601"/>
                          <a:pt x="1007" y="590"/>
                        </a:cubicBezTo>
                        <a:cubicBezTo>
                          <a:pt x="1005" y="587"/>
                          <a:pt x="1003" y="585"/>
                          <a:pt x="1002" y="585"/>
                        </a:cubicBezTo>
                        <a:cubicBezTo>
                          <a:pt x="998" y="586"/>
                          <a:pt x="992" y="589"/>
                          <a:pt x="984" y="586"/>
                        </a:cubicBezTo>
                        <a:cubicBezTo>
                          <a:pt x="976" y="582"/>
                          <a:pt x="973" y="574"/>
                          <a:pt x="972" y="570"/>
                        </a:cubicBezTo>
                        <a:cubicBezTo>
                          <a:pt x="971" y="569"/>
                          <a:pt x="971" y="568"/>
                          <a:pt x="971" y="567"/>
                        </a:cubicBezTo>
                        <a:cubicBezTo>
                          <a:pt x="970" y="565"/>
                          <a:pt x="968" y="563"/>
                          <a:pt x="967" y="563"/>
                        </a:cubicBezTo>
                        <a:cubicBezTo>
                          <a:pt x="957" y="560"/>
                          <a:pt x="920" y="532"/>
                          <a:pt x="911" y="521"/>
                        </a:cubicBezTo>
                        <a:cubicBezTo>
                          <a:pt x="911" y="520"/>
                          <a:pt x="910" y="519"/>
                          <a:pt x="909" y="518"/>
                        </a:cubicBezTo>
                        <a:cubicBezTo>
                          <a:pt x="898" y="504"/>
                          <a:pt x="890" y="489"/>
                          <a:pt x="905" y="436"/>
                        </a:cubicBezTo>
                        <a:cubicBezTo>
                          <a:pt x="909" y="420"/>
                          <a:pt x="914" y="407"/>
                          <a:pt x="918" y="396"/>
                        </a:cubicBezTo>
                        <a:cubicBezTo>
                          <a:pt x="921" y="386"/>
                          <a:pt x="925" y="375"/>
                          <a:pt x="925" y="371"/>
                        </a:cubicBezTo>
                        <a:cubicBezTo>
                          <a:pt x="905" y="362"/>
                          <a:pt x="884" y="359"/>
                          <a:pt x="878" y="362"/>
                        </a:cubicBezTo>
                        <a:cubicBezTo>
                          <a:pt x="876" y="363"/>
                          <a:pt x="874" y="364"/>
                          <a:pt x="873" y="364"/>
                        </a:cubicBezTo>
                        <a:cubicBezTo>
                          <a:pt x="865" y="368"/>
                          <a:pt x="856" y="372"/>
                          <a:pt x="846" y="368"/>
                        </a:cubicBezTo>
                        <a:cubicBezTo>
                          <a:pt x="840" y="366"/>
                          <a:pt x="835" y="360"/>
                          <a:pt x="832" y="351"/>
                        </a:cubicBezTo>
                        <a:cubicBezTo>
                          <a:pt x="828" y="340"/>
                          <a:pt x="825" y="332"/>
                          <a:pt x="823" y="319"/>
                        </a:cubicBezTo>
                        <a:cubicBezTo>
                          <a:pt x="823" y="317"/>
                          <a:pt x="823" y="315"/>
                          <a:pt x="823" y="312"/>
                        </a:cubicBezTo>
                        <a:cubicBezTo>
                          <a:pt x="822" y="302"/>
                          <a:pt x="822" y="291"/>
                          <a:pt x="804" y="275"/>
                        </a:cubicBezTo>
                        <a:cubicBezTo>
                          <a:pt x="792" y="263"/>
                          <a:pt x="782" y="257"/>
                          <a:pt x="774" y="252"/>
                        </a:cubicBezTo>
                        <a:cubicBezTo>
                          <a:pt x="766" y="246"/>
                          <a:pt x="759" y="241"/>
                          <a:pt x="755" y="233"/>
                        </a:cubicBezTo>
                        <a:cubicBezTo>
                          <a:pt x="753" y="230"/>
                          <a:pt x="742" y="222"/>
                          <a:pt x="737" y="218"/>
                        </a:cubicBezTo>
                        <a:cubicBezTo>
                          <a:pt x="731" y="213"/>
                          <a:pt x="726" y="209"/>
                          <a:pt x="722" y="205"/>
                        </a:cubicBezTo>
                        <a:cubicBezTo>
                          <a:pt x="709" y="193"/>
                          <a:pt x="683" y="138"/>
                          <a:pt x="678" y="112"/>
                        </a:cubicBezTo>
                        <a:cubicBezTo>
                          <a:pt x="671" y="69"/>
                          <a:pt x="673" y="56"/>
                          <a:pt x="676" y="48"/>
                        </a:cubicBezTo>
                        <a:cubicBezTo>
                          <a:pt x="677" y="46"/>
                          <a:pt x="678" y="45"/>
                          <a:pt x="678" y="44"/>
                        </a:cubicBezTo>
                        <a:cubicBezTo>
                          <a:pt x="672" y="37"/>
                          <a:pt x="667" y="30"/>
                          <a:pt x="662" y="25"/>
                        </a:cubicBezTo>
                        <a:cubicBezTo>
                          <a:pt x="656" y="20"/>
                          <a:pt x="648" y="14"/>
                          <a:pt x="642" y="6"/>
                        </a:cubicBezTo>
                        <a:cubicBezTo>
                          <a:pt x="642" y="6"/>
                          <a:pt x="642" y="5"/>
                          <a:pt x="642" y="5"/>
                        </a:cubicBezTo>
                        <a:cubicBezTo>
                          <a:pt x="641" y="4"/>
                          <a:pt x="641" y="2"/>
                          <a:pt x="640" y="0"/>
                        </a:cubicBezTo>
                        <a:cubicBezTo>
                          <a:pt x="620" y="4"/>
                          <a:pt x="501" y="16"/>
                          <a:pt x="394" y="19"/>
                        </a:cubicBezTo>
                        <a:lnTo>
                          <a:pt x="0" y="26"/>
                        </a:lnTo>
                        <a:cubicBezTo>
                          <a:pt x="13" y="34"/>
                          <a:pt x="19" y="48"/>
                          <a:pt x="21" y="54"/>
                        </a:cubicBezTo>
                        <a:cubicBezTo>
                          <a:pt x="23" y="61"/>
                          <a:pt x="32" y="74"/>
                          <a:pt x="35" y="77"/>
                        </a:cubicBezTo>
                        <a:cubicBezTo>
                          <a:pt x="44" y="85"/>
                          <a:pt x="48" y="103"/>
                          <a:pt x="49" y="106"/>
                        </a:cubicBezTo>
                        <a:cubicBezTo>
                          <a:pt x="50" y="109"/>
                          <a:pt x="55" y="120"/>
                          <a:pt x="57" y="123"/>
                        </a:cubicBezTo>
                        <a:cubicBezTo>
                          <a:pt x="61" y="128"/>
                          <a:pt x="72" y="141"/>
                          <a:pt x="78" y="148"/>
                        </a:cubicBezTo>
                        <a:cubicBezTo>
                          <a:pt x="82" y="148"/>
                          <a:pt x="88" y="149"/>
                          <a:pt x="94" y="151"/>
                        </a:cubicBezTo>
                        <a:cubicBezTo>
                          <a:pt x="95" y="152"/>
                          <a:pt x="96" y="152"/>
                          <a:pt x="96" y="152"/>
                        </a:cubicBezTo>
                        <a:cubicBezTo>
                          <a:pt x="97" y="152"/>
                          <a:pt x="98" y="151"/>
                          <a:pt x="98" y="151"/>
                        </a:cubicBezTo>
                        <a:cubicBezTo>
                          <a:pt x="112" y="139"/>
                          <a:pt x="123" y="138"/>
                          <a:pt x="131" y="146"/>
                        </a:cubicBezTo>
                        <a:cubicBezTo>
                          <a:pt x="135" y="150"/>
                          <a:pt x="136" y="155"/>
                          <a:pt x="137" y="158"/>
                        </a:cubicBezTo>
                        <a:cubicBezTo>
                          <a:pt x="137" y="158"/>
                          <a:pt x="137" y="158"/>
                          <a:pt x="137" y="159"/>
                        </a:cubicBezTo>
                        <a:cubicBezTo>
                          <a:pt x="144" y="163"/>
                          <a:pt x="156" y="172"/>
                          <a:pt x="153" y="190"/>
                        </a:cubicBezTo>
                        <a:cubicBezTo>
                          <a:pt x="153" y="190"/>
                          <a:pt x="153" y="191"/>
                          <a:pt x="153" y="192"/>
                        </a:cubicBezTo>
                        <a:cubicBezTo>
                          <a:pt x="153" y="196"/>
                          <a:pt x="154" y="210"/>
                          <a:pt x="136" y="217"/>
                        </a:cubicBezTo>
                        <a:cubicBezTo>
                          <a:pt x="134" y="218"/>
                          <a:pt x="131" y="219"/>
                          <a:pt x="128" y="219"/>
                        </a:cubicBezTo>
                        <a:cubicBezTo>
                          <a:pt x="125" y="220"/>
                          <a:pt x="121" y="222"/>
                          <a:pt x="119" y="223"/>
                        </a:cubicBezTo>
                        <a:cubicBezTo>
                          <a:pt x="117" y="228"/>
                          <a:pt x="114" y="240"/>
                          <a:pt x="114" y="247"/>
                        </a:cubicBezTo>
                        <a:cubicBezTo>
                          <a:pt x="114" y="247"/>
                          <a:pt x="114" y="247"/>
                          <a:pt x="114" y="247"/>
                        </a:cubicBezTo>
                        <a:cubicBezTo>
                          <a:pt x="117" y="249"/>
                          <a:pt x="122" y="251"/>
                          <a:pt x="126" y="256"/>
                        </a:cubicBezTo>
                        <a:cubicBezTo>
                          <a:pt x="127" y="256"/>
                          <a:pt x="128" y="257"/>
                          <a:pt x="130" y="258"/>
                        </a:cubicBezTo>
                        <a:cubicBezTo>
                          <a:pt x="136" y="262"/>
                          <a:pt x="147" y="269"/>
                          <a:pt x="154" y="288"/>
                        </a:cubicBezTo>
                        <a:cubicBezTo>
                          <a:pt x="155" y="294"/>
                          <a:pt x="157" y="297"/>
                          <a:pt x="158" y="299"/>
                        </a:cubicBezTo>
                        <a:cubicBezTo>
                          <a:pt x="162" y="300"/>
                          <a:pt x="166" y="303"/>
                          <a:pt x="168" y="304"/>
                        </a:cubicBezTo>
                        <a:cubicBezTo>
                          <a:pt x="169" y="305"/>
                          <a:pt x="171" y="306"/>
                          <a:pt x="171" y="307"/>
                        </a:cubicBezTo>
                        <a:cubicBezTo>
                          <a:pt x="172" y="307"/>
                          <a:pt x="173" y="307"/>
                          <a:pt x="173" y="307"/>
                        </a:cubicBezTo>
                        <a:cubicBezTo>
                          <a:pt x="182" y="310"/>
                          <a:pt x="202" y="316"/>
                          <a:pt x="204" y="348"/>
                        </a:cubicBezTo>
                        <a:cubicBezTo>
                          <a:pt x="206" y="372"/>
                          <a:pt x="206" y="589"/>
                          <a:pt x="206" y="632"/>
                        </a:cubicBezTo>
                        <a:cubicBezTo>
                          <a:pt x="206" y="646"/>
                          <a:pt x="210" y="838"/>
                          <a:pt x="211" y="900"/>
                        </a:cubicBezTo>
                        <a:cubicBezTo>
                          <a:pt x="422" y="892"/>
                          <a:pt x="803" y="876"/>
                          <a:pt x="840" y="873"/>
                        </a:cubicBezTo>
                        <a:cubicBezTo>
                          <a:pt x="925" y="865"/>
                          <a:pt x="971" y="863"/>
                          <a:pt x="989" y="876"/>
                        </a:cubicBezTo>
                        <a:cubicBezTo>
                          <a:pt x="995" y="880"/>
                          <a:pt x="1000" y="886"/>
                          <a:pt x="1003" y="893"/>
                        </a:cubicBezTo>
                        <a:cubicBezTo>
                          <a:pt x="1009" y="901"/>
                          <a:pt x="1012" y="911"/>
                          <a:pt x="1010" y="921"/>
                        </a:cubicBezTo>
                        <a:cubicBezTo>
                          <a:pt x="1010" y="922"/>
                          <a:pt x="1009" y="923"/>
                          <a:pt x="1008" y="924"/>
                        </a:cubicBezTo>
                        <a:cubicBezTo>
                          <a:pt x="1007" y="933"/>
                          <a:pt x="1005" y="941"/>
                          <a:pt x="1000" y="949"/>
                        </a:cubicBezTo>
                        <a:cubicBezTo>
                          <a:pt x="995" y="957"/>
                          <a:pt x="989" y="963"/>
                          <a:pt x="983" y="968"/>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294" name="Freeform 30196">
                    <a:extLst>
                      <a:ext uri="{FF2B5EF4-FFF2-40B4-BE49-F238E27FC236}">
                        <a16:creationId xmlns:a16="http://schemas.microsoft.com/office/drawing/2014/main" id="{BF44B3E7-267F-DD38-A3CC-9862030457E3}"/>
                      </a:ext>
                    </a:extLst>
                  </p:cNvPr>
                  <p:cNvSpPr>
                    <a:spLocks/>
                  </p:cNvSpPr>
                  <p:nvPr/>
                </p:nvSpPr>
                <p:spPr bwMode="auto">
                  <a:xfrm>
                    <a:off x="4323037" y="5796428"/>
                    <a:ext cx="4174" cy="6082"/>
                  </a:xfrm>
                  <a:custGeom>
                    <a:avLst/>
                    <a:gdLst>
                      <a:gd name="T0" fmla="*/ 0 w 8"/>
                      <a:gd name="T1" fmla="*/ 0 h 10"/>
                      <a:gd name="T2" fmla="*/ 7 w 8"/>
                      <a:gd name="T3" fmla="*/ 10 h 10"/>
                      <a:gd name="T4" fmla="*/ 8 w 8"/>
                      <a:gd name="T5" fmla="*/ 8 h 10"/>
                      <a:gd name="T6" fmla="*/ 0 w 8"/>
                      <a:gd name="T7" fmla="*/ 0 h 10"/>
                    </a:gdLst>
                    <a:ahLst/>
                    <a:cxnLst>
                      <a:cxn ang="0">
                        <a:pos x="T0" y="T1"/>
                      </a:cxn>
                      <a:cxn ang="0">
                        <a:pos x="T2" y="T3"/>
                      </a:cxn>
                      <a:cxn ang="0">
                        <a:pos x="T4" y="T5"/>
                      </a:cxn>
                      <a:cxn ang="0">
                        <a:pos x="T6" y="T7"/>
                      </a:cxn>
                    </a:cxnLst>
                    <a:rect l="0" t="0" r="r" b="b"/>
                    <a:pathLst>
                      <a:path w="8" h="10">
                        <a:moveTo>
                          <a:pt x="0" y="0"/>
                        </a:moveTo>
                        <a:cubicBezTo>
                          <a:pt x="1" y="4"/>
                          <a:pt x="3" y="7"/>
                          <a:pt x="7" y="10"/>
                        </a:cubicBezTo>
                        <a:cubicBezTo>
                          <a:pt x="7" y="9"/>
                          <a:pt x="8" y="9"/>
                          <a:pt x="8" y="8"/>
                        </a:cubicBezTo>
                        <a:lnTo>
                          <a:pt x="0" y="0"/>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295" name="Freeform 30197">
                    <a:extLst>
                      <a:ext uri="{FF2B5EF4-FFF2-40B4-BE49-F238E27FC236}">
                        <a16:creationId xmlns:a16="http://schemas.microsoft.com/office/drawing/2014/main" id="{3E5715CA-763C-B9E8-CA05-21F29C324063}"/>
                      </a:ext>
                    </a:extLst>
                  </p:cNvPr>
                  <p:cNvSpPr>
                    <a:spLocks/>
                  </p:cNvSpPr>
                  <p:nvPr/>
                </p:nvSpPr>
                <p:spPr bwMode="auto">
                  <a:xfrm>
                    <a:off x="4327211" y="5802510"/>
                    <a:ext cx="4174" cy="2027"/>
                  </a:xfrm>
                  <a:custGeom>
                    <a:avLst/>
                    <a:gdLst>
                      <a:gd name="T0" fmla="*/ 2 w 6"/>
                      <a:gd name="T1" fmla="*/ 0 h 4"/>
                      <a:gd name="T2" fmla="*/ 0 w 6"/>
                      <a:gd name="T3" fmla="*/ 1 h 4"/>
                      <a:gd name="T4" fmla="*/ 2 w 6"/>
                      <a:gd name="T5" fmla="*/ 3 h 4"/>
                      <a:gd name="T6" fmla="*/ 6 w 6"/>
                      <a:gd name="T7" fmla="*/ 4 h 4"/>
                      <a:gd name="T8" fmla="*/ 2 w 6"/>
                      <a:gd name="T9" fmla="*/ 0 h 4"/>
                    </a:gdLst>
                    <a:ahLst/>
                    <a:cxnLst>
                      <a:cxn ang="0">
                        <a:pos x="T0" y="T1"/>
                      </a:cxn>
                      <a:cxn ang="0">
                        <a:pos x="T2" y="T3"/>
                      </a:cxn>
                      <a:cxn ang="0">
                        <a:pos x="T4" y="T5"/>
                      </a:cxn>
                      <a:cxn ang="0">
                        <a:pos x="T6" y="T7"/>
                      </a:cxn>
                      <a:cxn ang="0">
                        <a:pos x="T8" y="T9"/>
                      </a:cxn>
                    </a:cxnLst>
                    <a:rect l="0" t="0" r="r" b="b"/>
                    <a:pathLst>
                      <a:path w="6" h="4">
                        <a:moveTo>
                          <a:pt x="2" y="0"/>
                        </a:moveTo>
                        <a:cubicBezTo>
                          <a:pt x="1" y="0"/>
                          <a:pt x="0" y="1"/>
                          <a:pt x="0" y="1"/>
                        </a:cubicBezTo>
                        <a:cubicBezTo>
                          <a:pt x="1" y="2"/>
                          <a:pt x="1" y="3"/>
                          <a:pt x="2" y="3"/>
                        </a:cubicBezTo>
                        <a:cubicBezTo>
                          <a:pt x="4" y="4"/>
                          <a:pt x="5" y="4"/>
                          <a:pt x="6" y="4"/>
                        </a:cubicBezTo>
                        <a:lnTo>
                          <a:pt x="2" y="0"/>
                        </a:ln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296" name="Freeform 30206">
                    <a:extLst>
                      <a:ext uri="{FF2B5EF4-FFF2-40B4-BE49-F238E27FC236}">
                        <a16:creationId xmlns:a16="http://schemas.microsoft.com/office/drawing/2014/main" id="{35ECD538-706D-F30C-F591-E15517879C85}"/>
                      </a:ext>
                    </a:extLst>
                  </p:cNvPr>
                  <p:cNvSpPr>
                    <a:spLocks/>
                  </p:cNvSpPr>
                  <p:nvPr/>
                </p:nvSpPr>
                <p:spPr bwMode="auto">
                  <a:xfrm>
                    <a:off x="4327211" y="5802510"/>
                    <a:ext cx="2087" cy="0"/>
                  </a:xfrm>
                  <a:custGeom>
                    <a:avLst/>
                    <a:gdLst>
                      <a:gd name="T0" fmla="*/ 1 w 2"/>
                      <a:gd name="T1" fmla="*/ 0 h 2"/>
                      <a:gd name="T2" fmla="*/ 0 w 2"/>
                      <a:gd name="T3" fmla="*/ 2 h 2"/>
                      <a:gd name="T4" fmla="*/ 0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0" y="1"/>
                          <a:pt x="0" y="2"/>
                        </a:cubicBezTo>
                        <a:lnTo>
                          <a:pt x="0" y="2"/>
                        </a:lnTo>
                        <a:cubicBezTo>
                          <a:pt x="0" y="2"/>
                          <a:pt x="1" y="1"/>
                          <a:pt x="2" y="1"/>
                        </a:cubicBezTo>
                        <a:lnTo>
                          <a:pt x="1" y="0"/>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297" name="Freeform 30208">
                    <a:extLst>
                      <a:ext uri="{FF2B5EF4-FFF2-40B4-BE49-F238E27FC236}">
                        <a16:creationId xmlns:a16="http://schemas.microsoft.com/office/drawing/2014/main" id="{335D69E4-101E-0DF2-3A78-A3A15E937A80}"/>
                      </a:ext>
                    </a:extLst>
                  </p:cNvPr>
                  <p:cNvSpPr>
                    <a:spLocks/>
                  </p:cNvSpPr>
                  <p:nvPr/>
                </p:nvSpPr>
                <p:spPr bwMode="auto">
                  <a:xfrm>
                    <a:off x="4742504" y="1805447"/>
                    <a:ext cx="465379" cy="620234"/>
                  </a:xfrm>
                  <a:custGeom>
                    <a:avLst/>
                    <a:gdLst>
                      <a:gd name="T0" fmla="*/ 210 w 646"/>
                      <a:gd name="T1" fmla="*/ 8 h 890"/>
                      <a:gd name="T2" fmla="*/ 181 w 646"/>
                      <a:gd name="T3" fmla="*/ 31 h 890"/>
                      <a:gd name="T4" fmla="*/ 185 w 646"/>
                      <a:gd name="T5" fmla="*/ 99 h 890"/>
                      <a:gd name="T6" fmla="*/ 150 w 646"/>
                      <a:gd name="T7" fmla="*/ 129 h 890"/>
                      <a:gd name="T8" fmla="*/ 149 w 646"/>
                      <a:gd name="T9" fmla="*/ 189 h 890"/>
                      <a:gd name="T10" fmla="*/ 118 w 646"/>
                      <a:gd name="T11" fmla="*/ 226 h 890"/>
                      <a:gd name="T12" fmla="*/ 85 w 646"/>
                      <a:gd name="T13" fmla="*/ 198 h 890"/>
                      <a:gd name="T14" fmla="*/ 62 w 646"/>
                      <a:gd name="T15" fmla="*/ 204 h 890"/>
                      <a:gd name="T16" fmla="*/ 32 w 646"/>
                      <a:gd name="T17" fmla="*/ 252 h 890"/>
                      <a:gd name="T18" fmla="*/ 34 w 646"/>
                      <a:gd name="T19" fmla="*/ 296 h 890"/>
                      <a:gd name="T20" fmla="*/ 28 w 646"/>
                      <a:gd name="T21" fmla="*/ 352 h 890"/>
                      <a:gd name="T22" fmla="*/ 2 w 646"/>
                      <a:gd name="T23" fmla="*/ 400 h 890"/>
                      <a:gd name="T24" fmla="*/ 10 w 646"/>
                      <a:gd name="T25" fmla="*/ 475 h 890"/>
                      <a:gd name="T26" fmla="*/ 30 w 646"/>
                      <a:gd name="T27" fmla="*/ 539 h 890"/>
                      <a:gd name="T28" fmla="*/ 54 w 646"/>
                      <a:gd name="T29" fmla="*/ 581 h 890"/>
                      <a:gd name="T30" fmla="*/ 78 w 646"/>
                      <a:gd name="T31" fmla="*/ 660 h 890"/>
                      <a:gd name="T32" fmla="*/ 71 w 646"/>
                      <a:gd name="T33" fmla="*/ 780 h 890"/>
                      <a:gd name="T34" fmla="*/ 42 w 646"/>
                      <a:gd name="T35" fmla="*/ 856 h 890"/>
                      <a:gd name="T36" fmla="*/ 219 w 646"/>
                      <a:gd name="T37" fmla="*/ 871 h 890"/>
                      <a:gd name="T38" fmla="*/ 524 w 646"/>
                      <a:gd name="T39" fmla="*/ 834 h 890"/>
                      <a:gd name="T40" fmla="*/ 563 w 646"/>
                      <a:gd name="T41" fmla="*/ 749 h 890"/>
                      <a:gd name="T42" fmla="*/ 594 w 646"/>
                      <a:gd name="T43" fmla="*/ 684 h 890"/>
                      <a:gd name="T44" fmla="*/ 601 w 646"/>
                      <a:gd name="T45" fmla="*/ 631 h 890"/>
                      <a:gd name="T46" fmla="*/ 646 w 646"/>
                      <a:gd name="T47" fmla="*/ 589 h 890"/>
                      <a:gd name="T48" fmla="*/ 618 w 646"/>
                      <a:gd name="T49" fmla="*/ 471 h 890"/>
                      <a:gd name="T50" fmla="*/ 597 w 646"/>
                      <a:gd name="T51" fmla="*/ 402 h 890"/>
                      <a:gd name="T52" fmla="*/ 567 w 646"/>
                      <a:gd name="T53" fmla="*/ 350 h 890"/>
                      <a:gd name="T54" fmla="*/ 548 w 646"/>
                      <a:gd name="T55" fmla="*/ 343 h 890"/>
                      <a:gd name="T56" fmla="*/ 511 w 646"/>
                      <a:gd name="T57" fmla="*/ 365 h 890"/>
                      <a:gd name="T58" fmla="*/ 496 w 646"/>
                      <a:gd name="T59" fmla="*/ 401 h 890"/>
                      <a:gd name="T60" fmla="*/ 478 w 646"/>
                      <a:gd name="T61" fmla="*/ 428 h 890"/>
                      <a:gd name="T62" fmla="*/ 417 w 646"/>
                      <a:gd name="T63" fmla="*/ 450 h 890"/>
                      <a:gd name="T64" fmla="*/ 383 w 646"/>
                      <a:gd name="T65" fmla="*/ 384 h 890"/>
                      <a:gd name="T66" fmla="*/ 423 w 646"/>
                      <a:gd name="T67" fmla="*/ 343 h 890"/>
                      <a:gd name="T68" fmla="*/ 436 w 646"/>
                      <a:gd name="T69" fmla="*/ 292 h 890"/>
                      <a:gd name="T70" fmla="*/ 461 w 646"/>
                      <a:gd name="T71" fmla="*/ 261 h 890"/>
                      <a:gd name="T72" fmla="*/ 451 w 646"/>
                      <a:gd name="T73" fmla="*/ 183 h 890"/>
                      <a:gd name="T74" fmla="*/ 438 w 646"/>
                      <a:gd name="T75" fmla="*/ 159 h 890"/>
                      <a:gd name="T76" fmla="*/ 435 w 646"/>
                      <a:gd name="T77" fmla="*/ 104 h 890"/>
                      <a:gd name="T78" fmla="*/ 414 w 646"/>
                      <a:gd name="T79" fmla="*/ 74 h 890"/>
                      <a:gd name="T80" fmla="*/ 341 w 646"/>
                      <a:gd name="T81" fmla="*/ 54 h 890"/>
                      <a:gd name="T82" fmla="*/ 298 w 646"/>
                      <a:gd name="T83" fmla="*/ 32 h 890"/>
                      <a:gd name="T84" fmla="*/ 278 w 646"/>
                      <a:gd name="T85" fmla="*/ 25 h 890"/>
                      <a:gd name="T86" fmla="*/ 232 w 646"/>
                      <a:gd name="T87" fmla="*/ 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6" h="890">
                        <a:moveTo>
                          <a:pt x="232" y="7"/>
                        </a:moveTo>
                        <a:cubicBezTo>
                          <a:pt x="226" y="4"/>
                          <a:pt x="223" y="2"/>
                          <a:pt x="220" y="0"/>
                        </a:cubicBezTo>
                        <a:cubicBezTo>
                          <a:pt x="218" y="1"/>
                          <a:pt x="216" y="3"/>
                          <a:pt x="210" y="8"/>
                        </a:cubicBezTo>
                        <a:cubicBezTo>
                          <a:pt x="208" y="11"/>
                          <a:pt x="204" y="15"/>
                          <a:pt x="200" y="19"/>
                        </a:cubicBezTo>
                        <a:cubicBezTo>
                          <a:pt x="193" y="25"/>
                          <a:pt x="187" y="28"/>
                          <a:pt x="183" y="30"/>
                        </a:cubicBezTo>
                        <a:cubicBezTo>
                          <a:pt x="182" y="31"/>
                          <a:pt x="181" y="31"/>
                          <a:pt x="181" y="31"/>
                        </a:cubicBezTo>
                        <a:cubicBezTo>
                          <a:pt x="180" y="35"/>
                          <a:pt x="182" y="39"/>
                          <a:pt x="186" y="43"/>
                        </a:cubicBezTo>
                        <a:cubicBezTo>
                          <a:pt x="186" y="43"/>
                          <a:pt x="207" y="65"/>
                          <a:pt x="201" y="83"/>
                        </a:cubicBezTo>
                        <a:cubicBezTo>
                          <a:pt x="199" y="91"/>
                          <a:pt x="193" y="97"/>
                          <a:pt x="185" y="99"/>
                        </a:cubicBezTo>
                        <a:cubicBezTo>
                          <a:pt x="180" y="99"/>
                          <a:pt x="177" y="100"/>
                          <a:pt x="173" y="100"/>
                        </a:cubicBezTo>
                        <a:cubicBezTo>
                          <a:pt x="168" y="101"/>
                          <a:pt x="165" y="101"/>
                          <a:pt x="160" y="104"/>
                        </a:cubicBezTo>
                        <a:cubicBezTo>
                          <a:pt x="156" y="107"/>
                          <a:pt x="149" y="123"/>
                          <a:pt x="150" y="129"/>
                        </a:cubicBezTo>
                        <a:cubicBezTo>
                          <a:pt x="151" y="131"/>
                          <a:pt x="151" y="132"/>
                          <a:pt x="152" y="134"/>
                        </a:cubicBezTo>
                        <a:cubicBezTo>
                          <a:pt x="155" y="145"/>
                          <a:pt x="158" y="154"/>
                          <a:pt x="153" y="174"/>
                        </a:cubicBezTo>
                        <a:cubicBezTo>
                          <a:pt x="152" y="178"/>
                          <a:pt x="151" y="184"/>
                          <a:pt x="149" y="189"/>
                        </a:cubicBezTo>
                        <a:cubicBezTo>
                          <a:pt x="144" y="213"/>
                          <a:pt x="141" y="227"/>
                          <a:pt x="126" y="228"/>
                        </a:cubicBezTo>
                        <a:cubicBezTo>
                          <a:pt x="123" y="228"/>
                          <a:pt x="121" y="227"/>
                          <a:pt x="118" y="225"/>
                        </a:cubicBezTo>
                        <a:cubicBezTo>
                          <a:pt x="118" y="226"/>
                          <a:pt x="118" y="226"/>
                          <a:pt x="118" y="226"/>
                        </a:cubicBezTo>
                        <a:cubicBezTo>
                          <a:pt x="112" y="229"/>
                          <a:pt x="101" y="237"/>
                          <a:pt x="90" y="229"/>
                        </a:cubicBezTo>
                        <a:cubicBezTo>
                          <a:pt x="83" y="223"/>
                          <a:pt x="81" y="215"/>
                          <a:pt x="83" y="203"/>
                        </a:cubicBezTo>
                        <a:cubicBezTo>
                          <a:pt x="84" y="201"/>
                          <a:pt x="85" y="200"/>
                          <a:pt x="85" y="198"/>
                        </a:cubicBezTo>
                        <a:cubicBezTo>
                          <a:pt x="83" y="199"/>
                          <a:pt x="82" y="200"/>
                          <a:pt x="80" y="201"/>
                        </a:cubicBezTo>
                        <a:cubicBezTo>
                          <a:pt x="72" y="203"/>
                          <a:pt x="67" y="203"/>
                          <a:pt x="62" y="202"/>
                        </a:cubicBezTo>
                        <a:cubicBezTo>
                          <a:pt x="62" y="203"/>
                          <a:pt x="62" y="203"/>
                          <a:pt x="62" y="204"/>
                        </a:cubicBezTo>
                        <a:cubicBezTo>
                          <a:pt x="60" y="208"/>
                          <a:pt x="57" y="213"/>
                          <a:pt x="53" y="218"/>
                        </a:cubicBezTo>
                        <a:cubicBezTo>
                          <a:pt x="57" y="234"/>
                          <a:pt x="49" y="243"/>
                          <a:pt x="42" y="247"/>
                        </a:cubicBezTo>
                        <a:cubicBezTo>
                          <a:pt x="38" y="249"/>
                          <a:pt x="35" y="250"/>
                          <a:pt x="32" y="252"/>
                        </a:cubicBezTo>
                        <a:cubicBezTo>
                          <a:pt x="30" y="252"/>
                          <a:pt x="28" y="253"/>
                          <a:pt x="27" y="254"/>
                        </a:cubicBezTo>
                        <a:cubicBezTo>
                          <a:pt x="27" y="255"/>
                          <a:pt x="27" y="256"/>
                          <a:pt x="28" y="257"/>
                        </a:cubicBezTo>
                        <a:cubicBezTo>
                          <a:pt x="31" y="267"/>
                          <a:pt x="36" y="280"/>
                          <a:pt x="34" y="296"/>
                        </a:cubicBezTo>
                        <a:cubicBezTo>
                          <a:pt x="33" y="300"/>
                          <a:pt x="34" y="303"/>
                          <a:pt x="34" y="307"/>
                        </a:cubicBezTo>
                        <a:cubicBezTo>
                          <a:pt x="36" y="315"/>
                          <a:pt x="38" y="326"/>
                          <a:pt x="31" y="343"/>
                        </a:cubicBezTo>
                        <a:lnTo>
                          <a:pt x="28" y="352"/>
                        </a:lnTo>
                        <a:cubicBezTo>
                          <a:pt x="22" y="369"/>
                          <a:pt x="18" y="379"/>
                          <a:pt x="6" y="390"/>
                        </a:cubicBezTo>
                        <a:cubicBezTo>
                          <a:pt x="3" y="393"/>
                          <a:pt x="1" y="395"/>
                          <a:pt x="0" y="396"/>
                        </a:cubicBezTo>
                        <a:cubicBezTo>
                          <a:pt x="0" y="396"/>
                          <a:pt x="0" y="397"/>
                          <a:pt x="2" y="400"/>
                        </a:cubicBezTo>
                        <a:lnTo>
                          <a:pt x="5" y="405"/>
                        </a:lnTo>
                        <a:cubicBezTo>
                          <a:pt x="14" y="421"/>
                          <a:pt x="26" y="444"/>
                          <a:pt x="16" y="464"/>
                        </a:cubicBezTo>
                        <a:cubicBezTo>
                          <a:pt x="13" y="469"/>
                          <a:pt x="11" y="472"/>
                          <a:pt x="10" y="475"/>
                        </a:cubicBezTo>
                        <a:cubicBezTo>
                          <a:pt x="7" y="480"/>
                          <a:pt x="7" y="480"/>
                          <a:pt x="7" y="485"/>
                        </a:cubicBezTo>
                        <a:cubicBezTo>
                          <a:pt x="7" y="494"/>
                          <a:pt x="21" y="521"/>
                          <a:pt x="27" y="533"/>
                        </a:cubicBezTo>
                        <a:lnTo>
                          <a:pt x="30" y="539"/>
                        </a:lnTo>
                        <a:lnTo>
                          <a:pt x="33" y="546"/>
                        </a:lnTo>
                        <a:cubicBezTo>
                          <a:pt x="36" y="551"/>
                          <a:pt x="38" y="556"/>
                          <a:pt x="40" y="559"/>
                        </a:cubicBezTo>
                        <a:cubicBezTo>
                          <a:pt x="46" y="561"/>
                          <a:pt x="53" y="566"/>
                          <a:pt x="54" y="581"/>
                        </a:cubicBezTo>
                        <a:cubicBezTo>
                          <a:pt x="55" y="584"/>
                          <a:pt x="55" y="587"/>
                          <a:pt x="56" y="591"/>
                        </a:cubicBezTo>
                        <a:cubicBezTo>
                          <a:pt x="56" y="592"/>
                          <a:pt x="59" y="596"/>
                          <a:pt x="61" y="599"/>
                        </a:cubicBezTo>
                        <a:cubicBezTo>
                          <a:pt x="69" y="612"/>
                          <a:pt x="81" y="631"/>
                          <a:pt x="78" y="660"/>
                        </a:cubicBezTo>
                        <a:cubicBezTo>
                          <a:pt x="76" y="673"/>
                          <a:pt x="78" y="685"/>
                          <a:pt x="80" y="698"/>
                        </a:cubicBezTo>
                        <a:cubicBezTo>
                          <a:pt x="82" y="714"/>
                          <a:pt x="85" y="731"/>
                          <a:pt x="79" y="747"/>
                        </a:cubicBezTo>
                        <a:cubicBezTo>
                          <a:pt x="75" y="758"/>
                          <a:pt x="73" y="769"/>
                          <a:pt x="71" y="780"/>
                        </a:cubicBezTo>
                        <a:cubicBezTo>
                          <a:pt x="69" y="790"/>
                          <a:pt x="67" y="800"/>
                          <a:pt x="63" y="808"/>
                        </a:cubicBezTo>
                        <a:cubicBezTo>
                          <a:pt x="61" y="815"/>
                          <a:pt x="57" y="822"/>
                          <a:pt x="53" y="831"/>
                        </a:cubicBezTo>
                        <a:cubicBezTo>
                          <a:pt x="49" y="839"/>
                          <a:pt x="43" y="852"/>
                          <a:pt x="42" y="856"/>
                        </a:cubicBezTo>
                        <a:cubicBezTo>
                          <a:pt x="41" y="863"/>
                          <a:pt x="37" y="877"/>
                          <a:pt x="30" y="890"/>
                        </a:cubicBezTo>
                        <a:cubicBezTo>
                          <a:pt x="88" y="886"/>
                          <a:pt x="173" y="879"/>
                          <a:pt x="208" y="873"/>
                        </a:cubicBezTo>
                        <a:lnTo>
                          <a:pt x="219" y="871"/>
                        </a:lnTo>
                        <a:cubicBezTo>
                          <a:pt x="284" y="861"/>
                          <a:pt x="317" y="856"/>
                          <a:pt x="331" y="874"/>
                        </a:cubicBezTo>
                        <a:lnTo>
                          <a:pt x="523" y="837"/>
                        </a:lnTo>
                        <a:cubicBezTo>
                          <a:pt x="524" y="836"/>
                          <a:pt x="524" y="835"/>
                          <a:pt x="524" y="834"/>
                        </a:cubicBezTo>
                        <a:cubicBezTo>
                          <a:pt x="529" y="824"/>
                          <a:pt x="535" y="814"/>
                          <a:pt x="542" y="805"/>
                        </a:cubicBezTo>
                        <a:cubicBezTo>
                          <a:pt x="549" y="794"/>
                          <a:pt x="556" y="783"/>
                          <a:pt x="560" y="772"/>
                        </a:cubicBezTo>
                        <a:cubicBezTo>
                          <a:pt x="563" y="766"/>
                          <a:pt x="563" y="758"/>
                          <a:pt x="563" y="749"/>
                        </a:cubicBezTo>
                        <a:cubicBezTo>
                          <a:pt x="563" y="736"/>
                          <a:pt x="563" y="720"/>
                          <a:pt x="575" y="704"/>
                        </a:cubicBezTo>
                        <a:cubicBezTo>
                          <a:pt x="581" y="696"/>
                          <a:pt x="586" y="691"/>
                          <a:pt x="590" y="687"/>
                        </a:cubicBezTo>
                        <a:cubicBezTo>
                          <a:pt x="592" y="686"/>
                          <a:pt x="593" y="684"/>
                          <a:pt x="594" y="684"/>
                        </a:cubicBezTo>
                        <a:cubicBezTo>
                          <a:pt x="594" y="683"/>
                          <a:pt x="594" y="683"/>
                          <a:pt x="594" y="683"/>
                        </a:cubicBezTo>
                        <a:cubicBezTo>
                          <a:pt x="591" y="666"/>
                          <a:pt x="591" y="656"/>
                          <a:pt x="599" y="639"/>
                        </a:cubicBezTo>
                        <a:cubicBezTo>
                          <a:pt x="600" y="636"/>
                          <a:pt x="600" y="634"/>
                          <a:pt x="601" y="631"/>
                        </a:cubicBezTo>
                        <a:cubicBezTo>
                          <a:pt x="602" y="626"/>
                          <a:pt x="605" y="610"/>
                          <a:pt x="626" y="610"/>
                        </a:cubicBezTo>
                        <a:cubicBezTo>
                          <a:pt x="631" y="610"/>
                          <a:pt x="637" y="612"/>
                          <a:pt x="642" y="619"/>
                        </a:cubicBezTo>
                        <a:cubicBezTo>
                          <a:pt x="645" y="611"/>
                          <a:pt x="646" y="601"/>
                          <a:pt x="646" y="589"/>
                        </a:cubicBezTo>
                        <a:cubicBezTo>
                          <a:pt x="646" y="574"/>
                          <a:pt x="642" y="556"/>
                          <a:pt x="636" y="537"/>
                        </a:cubicBezTo>
                        <a:cubicBezTo>
                          <a:pt x="633" y="529"/>
                          <a:pt x="631" y="519"/>
                          <a:pt x="629" y="508"/>
                        </a:cubicBezTo>
                        <a:cubicBezTo>
                          <a:pt x="626" y="495"/>
                          <a:pt x="622" y="478"/>
                          <a:pt x="618" y="471"/>
                        </a:cubicBezTo>
                        <a:cubicBezTo>
                          <a:pt x="617" y="468"/>
                          <a:pt x="615" y="467"/>
                          <a:pt x="613" y="464"/>
                        </a:cubicBezTo>
                        <a:cubicBezTo>
                          <a:pt x="605" y="456"/>
                          <a:pt x="598" y="448"/>
                          <a:pt x="597" y="422"/>
                        </a:cubicBezTo>
                        <a:cubicBezTo>
                          <a:pt x="597" y="414"/>
                          <a:pt x="597" y="407"/>
                          <a:pt x="597" y="402"/>
                        </a:cubicBezTo>
                        <a:cubicBezTo>
                          <a:pt x="597" y="389"/>
                          <a:pt x="597" y="388"/>
                          <a:pt x="591" y="379"/>
                        </a:cubicBezTo>
                        <a:lnTo>
                          <a:pt x="588" y="374"/>
                        </a:lnTo>
                        <a:cubicBezTo>
                          <a:pt x="579" y="359"/>
                          <a:pt x="576" y="354"/>
                          <a:pt x="567" y="350"/>
                        </a:cubicBezTo>
                        <a:cubicBezTo>
                          <a:pt x="563" y="349"/>
                          <a:pt x="560" y="347"/>
                          <a:pt x="557" y="346"/>
                        </a:cubicBezTo>
                        <a:cubicBezTo>
                          <a:pt x="554" y="345"/>
                          <a:pt x="551" y="343"/>
                          <a:pt x="550" y="343"/>
                        </a:cubicBezTo>
                        <a:cubicBezTo>
                          <a:pt x="550" y="343"/>
                          <a:pt x="550" y="343"/>
                          <a:pt x="548" y="343"/>
                        </a:cubicBezTo>
                        <a:cubicBezTo>
                          <a:pt x="545" y="345"/>
                          <a:pt x="543" y="346"/>
                          <a:pt x="540" y="349"/>
                        </a:cubicBezTo>
                        <a:cubicBezTo>
                          <a:pt x="535" y="353"/>
                          <a:pt x="530" y="357"/>
                          <a:pt x="520" y="361"/>
                        </a:cubicBezTo>
                        <a:cubicBezTo>
                          <a:pt x="517" y="363"/>
                          <a:pt x="514" y="364"/>
                          <a:pt x="511" y="365"/>
                        </a:cubicBezTo>
                        <a:cubicBezTo>
                          <a:pt x="507" y="366"/>
                          <a:pt x="502" y="368"/>
                          <a:pt x="500" y="369"/>
                        </a:cubicBezTo>
                        <a:cubicBezTo>
                          <a:pt x="500" y="372"/>
                          <a:pt x="500" y="375"/>
                          <a:pt x="499" y="379"/>
                        </a:cubicBezTo>
                        <a:cubicBezTo>
                          <a:pt x="499" y="386"/>
                          <a:pt x="499" y="393"/>
                          <a:pt x="496" y="401"/>
                        </a:cubicBezTo>
                        <a:cubicBezTo>
                          <a:pt x="493" y="410"/>
                          <a:pt x="488" y="414"/>
                          <a:pt x="484" y="418"/>
                        </a:cubicBezTo>
                        <a:cubicBezTo>
                          <a:pt x="482" y="419"/>
                          <a:pt x="481" y="420"/>
                          <a:pt x="480" y="422"/>
                        </a:cubicBezTo>
                        <a:cubicBezTo>
                          <a:pt x="479" y="423"/>
                          <a:pt x="478" y="426"/>
                          <a:pt x="478" y="428"/>
                        </a:cubicBezTo>
                        <a:cubicBezTo>
                          <a:pt x="476" y="436"/>
                          <a:pt x="469" y="459"/>
                          <a:pt x="444" y="456"/>
                        </a:cubicBezTo>
                        <a:cubicBezTo>
                          <a:pt x="435" y="454"/>
                          <a:pt x="430" y="453"/>
                          <a:pt x="426" y="451"/>
                        </a:cubicBezTo>
                        <a:cubicBezTo>
                          <a:pt x="423" y="450"/>
                          <a:pt x="422" y="450"/>
                          <a:pt x="417" y="450"/>
                        </a:cubicBezTo>
                        <a:cubicBezTo>
                          <a:pt x="414" y="450"/>
                          <a:pt x="412" y="450"/>
                          <a:pt x="410" y="450"/>
                        </a:cubicBezTo>
                        <a:cubicBezTo>
                          <a:pt x="396" y="451"/>
                          <a:pt x="389" y="446"/>
                          <a:pt x="385" y="432"/>
                        </a:cubicBezTo>
                        <a:cubicBezTo>
                          <a:pt x="382" y="422"/>
                          <a:pt x="381" y="403"/>
                          <a:pt x="383" y="384"/>
                        </a:cubicBezTo>
                        <a:cubicBezTo>
                          <a:pt x="384" y="381"/>
                          <a:pt x="384" y="380"/>
                          <a:pt x="383" y="379"/>
                        </a:cubicBezTo>
                        <a:cubicBezTo>
                          <a:pt x="379" y="362"/>
                          <a:pt x="391" y="355"/>
                          <a:pt x="401" y="349"/>
                        </a:cubicBezTo>
                        <a:cubicBezTo>
                          <a:pt x="411" y="343"/>
                          <a:pt x="418" y="343"/>
                          <a:pt x="423" y="343"/>
                        </a:cubicBezTo>
                        <a:cubicBezTo>
                          <a:pt x="424" y="342"/>
                          <a:pt x="424" y="341"/>
                          <a:pt x="424" y="340"/>
                        </a:cubicBezTo>
                        <a:cubicBezTo>
                          <a:pt x="427" y="332"/>
                          <a:pt x="427" y="327"/>
                          <a:pt x="427" y="322"/>
                        </a:cubicBezTo>
                        <a:cubicBezTo>
                          <a:pt x="427" y="314"/>
                          <a:pt x="427" y="305"/>
                          <a:pt x="436" y="292"/>
                        </a:cubicBezTo>
                        <a:cubicBezTo>
                          <a:pt x="440" y="287"/>
                          <a:pt x="444" y="283"/>
                          <a:pt x="451" y="281"/>
                        </a:cubicBezTo>
                        <a:cubicBezTo>
                          <a:pt x="451" y="280"/>
                          <a:pt x="453" y="278"/>
                          <a:pt x="457" y="270"/>
                        </a:cubicBezTo>
                        <a:cubicBezTo>
                          <a:pt x="461" y="263"/>
                          <a:pt x="461" y="261"/>
                          <a:pt x="461" y="261"/>
                        </a:cubicBezTo>
                        <a:cubicBezTo>
                          <a:pt x="461" y="260"/>
                          <a:pt x="461" y="259"/>
                          <a:pt x="460" y="258"/>
                        </a:cubicBezTo>
                        <a:cubicBezTo>
                          <a:pt x="456" y="249"/>
                          <a:pt x="452" y="239"/>
                          <a:pt x="454" y="220"/>
                        </a:cubicBezTo>
                        <a:cubicBezTo>
                          <a:pt x="457" y="200"/>
                          <a:pt x="454" y="191"/>
                          <a:pt x="451" y="183"/>
                        </a:cubicBezTo>
                        <a:cubicBezTo>
                          <a:pt x="450" y="179"/>
                          <a:pt x="448" y="175"/>
                          <a:pt x="447" y="170"/>
                        </a:cubicBezTo>
                        <a:cubicBezTo>
                          <a:pt x="447" y="168"/>
                          <a:pt x="447" y="168"/>
                          <a:pt x="447" y="167"/>
                        </a:cubicBezTo>
                        <a:cubicBezTo>
                          <a:pt x="445" y="165"/>
                          <a:pt x="442" y="163"/>
                          <a:pt x="438" y="159"/>
                        </a:cubicBezTo>
                        <a:cubicBezTo>
                          <a:pt x="427" y="148"/>
                          <a:pt x="411" y="132"/>
                          <a:pt x="431" y="110"/>
                        </a:cubicBezTo>
                        <a:cubicBezTo>
                          <a:pt x="433" y="108"/>
                          <a:pt x="435" y="107"/>
                          <a:pt x="437" y="106"/>
                        </a:cubicBezTo>
                        <a:cubicBezTo>
                          <a:pt x="436" y="105"/>
                          <a:pt x="436" y="105"/>
                          <a:pt x="435" y="104"/>
                        </a:cubicBezTo>
                        <a:cubicBezTo>
                          <a:pt x="427" y="98"/>
                          <a:pt x="418" y="90"/>
                          <a:pt x="415" y="77"/>
                        </a:cubicBezTo>
                        <a:cubicBezTo>
                          <a:pt x="415" y="76"/>
                          <a:pt x="415" y="76"/>
                          <a:pt x="415" y="75"/>
                        </a:cubicBezTo>
                        <a:cubicBezTo>
                          <a:pt x="414" y="75"/>
                          <a:pt x="414" y="74"/>
                          <a:pt x="414" y="74"/>
                        </a:cubicBezTo>
                        <a:cubicBezTo>
                          <a:pt x="411" y="73"/>
                          <a:pt x="402" y="72"/>
                          <a:pt x="394" y="70"/>
                        </a:cubicBezTo>
                        <a:cubicBezTo>
                          <a:pt x="367" y="65"/>
                          <a:pt x="354" y="62"/>
                          <a:pt x="347" y="57"/>
                        </a:cubicBezTo>
                        <a:cubicBezTo>
                          <a:pt x="344" y="55"/>
                          <a:pt x="344" y="55"/>
                          <a:pt x="341" y="54"/>
                        </a:cubicBezTo>
                        <a:cubicBezTo>
                          <a:pt x="337" y="53"/>
                          <a:pt x="333" y="52"/>
                          <a:pt x="326" y="49"/>
                        </a:cubicBezTo>
                        <a:cubicBezTo>
                          <a:pt x="322" y="47"/>
                          <a:pt x="320" y="46"/>
                          <a:pt x="317" y="46"/>
                        </a:cubicBezTo>
                        <a:cubicBezTo>
                          <a:pt x="310" y="43"/>
                          <a:pt x="304" y="41"/>
                          <a:pt x="298" y="32"/>
                        </a:cubicBezTo>
                        <a:cubicBezTo>
                          <a:pt x="295" y="28"/>
                          <a:pt x="295" y="26"/>
                          <a:pt x="294" y="23"/>
                        </a:cubicBezTo>
                        <a:lnTo>
                          <a:pt x="294" y="23"/>
                        </a:lnTo>
                        <a:cubicBezTo>
                          <a:pt x="288" y="23"/>
                          <a:pt x="283" y="24"/>
                          <a:pt x="278" y="25"/>
                        </a:cubicBezTo>
                        <a:cubicBezTo>
                          <a:pt x="268" y="26"/>
                          <a:pt x="256" y="28"/>
                          <a:pt x="246" y="19"/>
                        </a:cubicBezTo>
                        <a:cubicBezTo>
                          <a:pt x="243" y="16"/>
                          <a:pt x="240" y="14"/>
                          <a:pt x="239" y="12"/>
                        </a:cubicBezTo>
                        <a:cubicBezTo>
                          <a:pt x="236" y="9"/>
                          <a:pt x="236" y="8"/>
                          <a:pt x="232" y="7"/>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298" name="Freeform 30209">
                    <a:extLst>
                      <a:ext uri="{FF2B5EF4-FFF2-40B4-BE49-F238E27FC236}">
                        <a16:creationId xmlns:a16="http://schemas.microsoft.com/office/drawing/2014/main" id="{E9ED1195-A017-B7B8-3886-6181843849C4}"/>
                      </a:ext>
                    </a:extLst>
                  </p:cNvPr>
                  <p:cNvSpPr>
                    <a:spLocks/>
                  </p:cNvSpPr>
                  <p:nvPr/>
                </p:nvSpPr>
                <p:spPr bwMode="auto">
                  <a:xfrm>
                    <a:off x="758614" y="2166236"/>
                    <a:ext cx="782588" cy="1157365"/>
                  </a:xfrm>
                  <a:custGeom>
                    <a:avLst/>
                    <a:gdLst>
                      <a:gd name="T0" fmla="*/ 619 w 1086"/>
                      <a:gd name="T1" fmla="*/ 106 h 1664"/>
                      <a:gd name="T2" fmla="*/ 603 w 1086"/>
                      <a:gd name="T3" fmla="*/ 103 h 1664"/>
                      <a:gd name="T4" fmla="*/ 603 w 1086"/>
                      <a:gd name="T5" fmla="*/ 103 h 1664"/>
                      <a:gd name="T6" fmla="*/ 169 w 1086"/>
                      <a:gd name="T7" fmla="*/ 0 h 1664"/>
                      <a:gd name="T8" fmla="*/ 0 w 1086"/>
                      <a:gd name="T9" fmla="*/ 628 h 1664"/>
                      <a:gd name="T10" fmla="*/ 718 w 1086"/>
                      <a:gd name="T11" fmla="*/ 1664 h 1664"/>
                      <a:gd name="T12" fmla="*/ 721 w 1086"/>
                      <a:gd name="T13" fmla="*/ 1620 h 1664"/>
                      <a:gd name="T14" fmla="*/ 727 w 1086"/>
                      <a:gd name="T15" fmla="*/ 1565 h 1664"/>
                      <a:gd name="T16" fmla="*/ 731 w 1086"/>
                      <a:gd name="T17" fmla="*/ 1550 h 1664"/>
                      <a:gd name="T18" fmla="*/ 731 w 1086"/>
                      <a:gd name="T19" fmla="*/ 1508 h 1664"/>
                      <a:gd name="T20" fmla="*/ 730 w 1086"/>
                      <a:gd name="T21" fmla="*/ 1492 h 1664"/>
                      <a:gd name="T22" fmla="*/ 768 w 1086"/>
                      <a:gd name="T23" fmla="*/ 1439 h 1664"/>
                      <a:gd name="T24" fmla="*/ 813 w 1086"/>
                      <a:gd name="T25" fmla="*/ 1446 h 1664"/>
                      <a:gd name="T26" fmla="*/ 824 w 1086"/>
                      <a:gd name="T27" fmla="*/ 1455 h 1664"/>
                      <a:gd name="T28" fmla="*/ 841 w 1086"/>
                      <a:gd name="T29" fmla="*/ 1473 h 1664"/>
                      <a:gd name="T30" fmla="*/ 842 w 1086"/>
                      <a:gd name="T31" fmla="*/ 1474 h 1664"/>
                      <a:gd name="T32" fmla="*/ 843 w 1086"/>
                      <a:gd name="T33" fmla="*/ 1475 h 1664"/>
                      <a:gd name="T34" fmla="*/ 844 w 1086"/>
                      <a:gd name="T35" fmla="*/ 1471 h 1664"/>
                      <a:gd name="T36" fmla="*/ 849 w 1086"/>
                      <a:gd name="T37" fmla="*/ 1449 h 1664"/>
                      <a:gd name="T38" fmla="*/ 883 w 1086"/>
                      <a:gd name="T39" fmla="*/ 1278 h 1664"/>
                      <a:gd name="T40" fmla="*/ 1086 w 1086"/>
                      <a:gd name="T41" fmla="*/ 202 h 1664"/>
                      <a:gd name="T42" fmla="*/ 619 w 1086"/>
                      <a:gd name="T43" fmla="*/ 106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6" h="1664">
                        <a:moveTo>
                          <a:pt x="619" y="106"/>
                        </a:moveTo>
                        <a:lnTo>
                          <a:pt x="603" y="103"/>
                        </a:lnTo>
                        <a:lnTo>
                          <a:pt x="603" y="103"/>
                        </a:lnTo>
                        <a:cubicBezTo>
                          <a:pt x="462" y="71"/>
                          <a:pt x="316" y="37"/>
                          <a:pt x="169" y="0"/>
                        </a:cubicBezTo>
                        <a:lnTo>
                          <a:pt x="0" y="628"/>
                        </a:lnTo>
                        <a:lnTo>
                          <a:pt x="718" y="1664"/>
                        </a:lnTo>
                        <a:cubicBezTo>
                          <a:pt x="721" y="1656"/>
                          <a:pt x="721" y="1644"/>
                          <a:pt x="721" y="1620"/>
                        </a:cubicBezTo>
                        <a:cubicBezTo>
                          <a:pt x="721" y="1593"/>
                          <a:pt x="724" y="1580"/>
                          <a:pt x="727" y="1565"/>
                        </a:cubicBezTo>
                        <a:cubicBezTo>
                          <a:pt x="729" y="1561"/>
                          <a:pt x="730" y="1556"/>
                          <a:pt x="731" y="1550"/>
                        </a:cubicBezTo>
                        <a:cubicBezTo>
                          <a:pt x="734" y="1536"/>
                          <a:pt x="732" y="1520"/>
                          <a:pt x="731" y="1508"/>
                        </a:cubicBezTo>
                        <a:cubicBezTo>
                          <a:pt x="731" y="1502"/>
                          <a:pt x="730" y="1497"/>
                          <a:pt x="730" y="1492"/>
                        </a:cubicBezTo>
                        <a:cubicBezTo>
                          <a:pt x="730" y="1471"/>
                          <a:pt x="745" y="1451"/>
                          <a:pt x="768" y="1439"/>
                        </a:cubicBezTo>
                        <a:cubicBezTo>
                          <a:pt x="791" y="1428"/>
                          <a:pt x="802" y="1436"/>
                          <a:pt x="813" y="1446"/>
                        </a:cubicBezTo>
                        <a:cubicBezTo>
                          <a:pt x="816" y="1449"/>
                          <a:pt x="819" y="1452"/>
                          <a:pt x="824" y="1455"/>
                        </a:cubicBezTo>
                        <a:cubicBezTo>
                          <a:pt x="834" y="1462"/>
                          <a:pt x="838" y="1468"/>
                          <a:pt x="841" y="1473"/>
                        </a:cubicBezTo>
                        <a:cubicBezTo>
                          <a:pt x="841" y="1474"/>
                          <a:pt x="841" y="1474"/>
                          <a:pt x="842" y="1474"/>
                        </a:cubicBezTo>
                        <a:cubicBezTo>
                          <a:pt x="842" y="1474"/>
                          <a:pt x="843" y="1474"/>
                          <a:pt x="843" y="1475"/>
                        </a:cubicBezTo>
                        <a:cubicBezTo>
                          <a:pt x="843" y="1473"/>
                          <a:pt x="843" y="1472"/>
                          <a:pt x="844" y="1471"/>
                        </a:cubicBezTo>
                        <a:cubicBezTo>
                          <a:pt x="845" y="1465"/>
                          <a:pt x="847" y="1458"/>
                          <a:pt x="849" y="1449"/>
                        </a:cubicBezTo>
                        <a:cubicBezTo>
                          <a:pt x="850" y="1446"/>
                          <a:pt x="856" y="1422"/>
                          <a:pt x="883" y="1278"/>
                        </a:cubicBezTo>
                        <a:lnTo>
                          <a:pt x="1086" y="202"/>
                        </a:lnTo>
                        <a:cubicBezTo>
                          <a:pt x="936" y="174"/>
                          <a:pt x="779" y="142"/>
                          <a:pt x="619" y="106"/>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299" name="Freeform 30210">
                    <a:extLst>
                      <a:ext uri="{FF2B5EF4-FFF2-40B4-BE49-F238E27FC236}">
                        <a16:creationId xmlns:a16="http://schemas.microsoft.com/office/drawing/2014/main" id="{2FBA0F94-E368-91EA-66DF-0BEB789C608E}"/>
                      </a:ext>
                    </a:extLst>
                  </p:cNvPr>
                  <p:cNvSpPr>
                    <a:spLocks/>
                  </p:cNvSpPr>
                  <p:nvPr/>
                </p:nvSpPr>
                <p:spPr bwMode="auto">
                  <a:xfrm>
                    <a:off x="6345243" y="1598702"/>
                    <a:ext cx="183647" cy="391194"/>
                  </a:xfrm>
                  <a:custGeom>
                    <a:avLst/>
                    <a:gdLst>
                      <a:gd name="T0" fmla="*/ 54 w 254"/>
                      <a:gd name="T1" fmla="*/ 94 h 562"/>
                      <a:gd name="T2" fmla="*/ 54 w 254"/>
                      <a:gd name="T3" fmla="*/ 100 h 562"/>
                      <a:gd name="T4" fmla="*/ 61 w 254"/>
                      <a:gd name="T5" fmla="*/ 127 h 562"/>
                      <a:gd name="T6" fmla="*/ 63 w 254"/>
                      <a:gd name="T7" fmla="*/ 131 h 562"/>
                      <a:gd name="T8" fmla="*/ 58 w 254"/>
                      <a:gd name="T9" fmla="*/ 186 h 562"/>
                      <a:gd name="T10" fmla="*/ 52 w 254"/>
                      <a:gd name="T11" fmla="*/ 195 h 562"/>
                      <a:gd name="T12" fmla="*/ 30 w 254"/>
                      <a:gd name="T13" fmla="*/ 220 h 562"/>
                      <a:gd name="T14" fmla="*/ 17 w 254"/>
                      <a:gd name="T15" fmla="*/ 233 h 562"/>
                      <a:gd name="T16" fmla="*/ 16 w 254"/>
                      <a:gd name="T17" fmla="*/ 234 h 562"/>
                      <a:gd name="T18" fmla="*/ 18 w 254"/>
                      <a:gd name="T19" fmla="*/ 243 h 562"/>
                      <a:gd name="T20" fmla="*/ 19 w 254"/>
                      <a:gd name="T21" fmla="*/ 251 h 562"/>
                      <a:gd name="T22" fmla="*/ 21 w 254"/>
                      <a:gd name="T23" fmla="*/ 282 h 562"/>
                      <a:gd name="T24" fmla="*/ 22 w 254"/>
                      <a:gd name="T25" fmla="*/ 295 h 562"/>
                      <a:gd name="T26" fmla="*/ 16 w 254"/>
                      <a:gd name="T27" fmla="*/ 335 h 562"/>
                      <a:gd name="T28" fmla="*/ 8 w 254"/>
                      <a:gd name="T29" fmla="*/ 356 h 562"/>
                      <a:gd name="T30" fmla="*/ 4 w 254"/>
                      <a:gd name="T31" fmla="*/ 371 h 562"/>
                      <a:gd name="T32" fmla="*/ 1 w 254"/>
                      <a:gd name="T33" fmla="*/ 385 h 562"/>
                      <a:gd name="T34" fmla="*/ 1 w 254"/>
                      <a:gd name="T35" fmla="*/ 402 h 562"/>
                      <a:gd name="T36" fmla="*/ 3 w 254"/>
                      <a:gd name="T37" fmla="*/ 412 h 562"/>
                      <a:gd name="T38" fmla="*/ 9 w 254"/>
                      <a:gd name="T39" fmla="*/ 443 h 562"/>
                      <a:gd name="T40" fmla="*/ 9 w 254"/>
                      <a:gd name="T41" fmla="*/ 452 h 562"/>
                      <a:gd name="T42" fmla="*/ 9 w 254"/>
                      <a:gd name="T43" fmla="*/ 479 h 562"/>
                      <a:gd name="T44" fmla="*/ 9 w 254"/>
                      <a:gd name="T45" fmla="*/ 485 h 562"/>
                      <a:gd name="T46" fmla="*/ 13 w 254"/>
                      <a:gd name="T47" fmla="*/ 503 h 562"/>
                      <a:gd name="T48" fmla="*/ 18 w 254"/>
                      <a:gd name="T49" fmla="*/ 530 h 562"/>
                      <a:gd name="T50" fmla="*/ 19 w 254"/>
                      <a:gd name="T51" fmla="*/ 559 h 562"/>
                      <a:gd name="T52" fmla="*/ 21 w 254"/>
                      <a:gd name="T53" fmla="*/ 562 h 562"/>
                      <a:gd name="T54" fmla="*/ 25 w 254"/>
                      <a:gd name="T55" fmla="*/ 561 h 562"/>
                      <a:gd name="T56" fmla="*/ 56 w 254"/>
                      <a:gd name="T57" fmla="*/ 555 h 562"/>
                      <a:gd name="T58" fmla="*/ 91 w 254"/>
                      <a:gd name="T59" fmla="*/ 548 h 562"/>
                      <a:gd name="T60" fmla="*/ 129 w 254"/>
                      <a:gd name="T61" fmla="*/ 539 h 562"/>
                      <a:gd name="T62" fmla="*/ 180 w 254"/>
                      <a:gd name="T63" fmla="*/ 529 h 562"/>
                      <a:gd name="T64" fmla="*/ 184 w 254"/>
                      <a:gd name="T65" fmla="*/ 529 h 562"/>
                      <a:gd name="T66" fmla="*/ 200 w 254"/>
                      <a:gd name="T67" fmla="*/ 518 h 562"/>
                      <a:gd name="T68" fmla="*/ 206 w 254"/>
                      <a:gd name="T69" fmla="*/ 507 h 562"/>
                      <a:gd name="T70" fmla="*/ 229 w 254"/>
                      <a:gd name="T71" fmla="*/ 481 h 562"/>
                      <a:gd name="T72" fmla="*/ 246 w 254"/>
                      <a:gd name="T73" fmla="*/ 473 h 562"/>
                      <a:gd name="T74" fmla="*/ 247 w 254"/>
                      <a:gd name="T75" fmla="*/ 468 h 562"/>
                      <a:gd name="T76" fmla="*/ 251 w 254"/>
                      <a:gd name="T77" fmla="*/ 451 h 562"/>
                      <a:gd name="T78" fmla="*/ 254 w 254"/>
                      <a:gd name="T79" fmla="*/ 439 h 562"/>
                      <a:gd name="T80" fmla="*/ 254 w 254"/>
                      <a:gd name="T81" fmla="*/ 437 h 562"/>
                      <a:gd name="T82" fmla="*/ 231 w 254"/>
                      <a:gd name="T83" fmla="*/ 413 h 562"/>
                      <a:gd name="T84" fmla="*/ 230 w 254"/>
                      <a:gd name="T85" fmla="*/ 413 h 562"/>
                      <a:gd name="T86" fmla="*/ 219 w 254"/>
                      <a:gd name="T87" fmla="*/ 409 h 562"/>
                      <a:gd name="T88" fmla="*/ 211 w 254"/>
                      <a:gd name="T89" fmla="*/ 402 h 562"/>
                      <a:gd name="T90" fmla="*/ 203 w 254"/>
                      <a:gd name="T91" fmla="*/ 395 h 562"/>
                      <a:gd name="T92" fmla="*/ 188 w 254"/>
                      <a:gd name="T93" fmla="*/ 360 h 562"/>
                      <a:gd name="T94" fmla="*/ 188 w 254"/>
                      <a:gd name="T95" fmla="*/ 356 h 562"/>
                      <a:gd name="T96" fmla="*/ 181 w 254"/>
                      <a:gd name="T97" fmla="*/ 318 h 562"/>
                      <a:gd name="T98" fmla="*/ 70 w 254"/>
                      <a:gd name="T99" fmla="*/ 0 h 562"/>
                      <a:gd name="T100" fmla="*/ 64 w 254"/>
                      <a:gd name="T101" fmla="*/ 1 h 562"/>
                      <a:gd name="T102" fmla="*/ 57 w 254"/>
                      <a:gd name="T103" fmla="*/ 3 h 562"/>
                      <a:gd name="T104" fmla="*/ 50 w 254"/>
                      <a:gd name="T105" fmla="*/ 52 h 562"/>
                      <a:gd name="T106" fmla="*/ 49 w 254"/>
                      <a:gd name="T107" fmla="*/ 63 h 562"/>
                      <a:gd name="T108" fmla="*/ 48 w 254"/>
                      <a:gd name="T109" fmla="*/ 64 h 562"/>
                      <a:gd name="T110" fmla="*/ 54 w 254"/>
                      <a:gd name="T111" fmla="*/ 94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4" h="562">
                        <a:moveTo>
                          <a:pt x="54" y="94"/>
                        </a:moveTo>
                        <a:lnTo>
                          <a:pt x="54" y="100"/>
                        </a:lnTo>
                        <a:cubicBezTo>
                          <a:pt x="53" y="110"/>
                          <a:pt x="53" y="110"/>
                          <a:pt x="61" y="127"/>
                        </a:cubicBezTo>
                        <a:lnTo>
                          <a:pt x="63" y="131"/>
                        </a:lnTo>
                        <a:cubicBezTo>
                          <a:pt x="75" y="160"/>
                          <a:pt x="68" y="173"/>
                          <a:pt x="58" y="186"/>
                        </a:cubicBezTo>
                        <a:cubicBezTo>
                          <a:pt x="56" y="189"/>
                          <a:pt x="54" y="192"/>
                          <a:pt x="52" y="195"/>
                        </a:cubicBezTo>
                        <a:cubicBezTo>
                          <a:pt x="46" y="207"/>
                          <a:pt x="37" y="214"/>
                          <a:pt x="30" y="220"/>
                        </a:cubicBezTo>
                        <a:cubicBezTo>
                          <a:pt x="25" y="224"/>
                          <a:pt x="20" y="228"/>
                          <a:pt x="17" y="233"/>
                        </a:cubicBezTo>
                        <a:cubicBezTo>
                          <a:pt x="16" y="234"/>
                          <a:pt x="16" y="234"/>
                          <a:pt x="16" y="234"/>
                        </a:cubicBezTo>
                        <a:cubicBezTo>
                          <a:pt x="17" y="237"/>
                          <a:pt x="18" y="239"/>
                          <a:pt x="18" y="243"/>
                        </a:cubicBezTo>
                        <a:cubicBezTo>
                          <a:pt x="19" y="246"/>
                          <a:pt x="19" y="249"/>
                          <a:pt x="19" y="251"/>
                        </a:cubicBezTo>
                        <a:cubicBezTo>
                          <a:pt x="21" y="258"/>
                          <a:pt x="21" y="263"/>
                          <a:pt x="21" y="282"/>
                        </a:cubicBezTo>
                        <a:cubicBezTo>
                          <a:pt x="21" y="287"/>
                          <a:pt x="22" y="291"/>
                          <a:pt x="22" y="295"/>
                        </a:cubicBezTo>
                        <a:cubicBezTo>
                          <a:pt x="22" y="308"/>
                          <a:pt x="22" y="315"/>
                          <a:pt x="16" y="335"/>
                        </a:cubicBezTo>
                        <a:cubicBezTo>
                          <a:pt x="12" y="348"/>
                          <a:pt x="10" y="352"/>
                          <a:pt x="8" y="356"/>
                        </a:cubicBezTo>
                        <a:cubicBezTo>
                          <a:pt x="7" y="358"/>
                          <a:pt x="6" y="360"/>
                          <a:pt x="4" y="371"/>
                        </a:cubicBezTo>
                        <a:cubicBezTo>
                          <a:pt x="1" y="381"/>
                          <a:pt x="1" y="383"/>
                          <a:pt x="1" y="385"/>
                        </a:cubicBezTo>
                        <a:cubicBezTo>
                          <a:pt x="2" y="389"/>
                          <a:pt x="2" y="393"/>
                          <a:pt x="1" y="402"/>
                        </a:cubicBezTo>
                        <a:cubicBezTo>
                          <a:pt x="0" y="404"/>
                          <a:pt x="0" y="406"/>
                          <a:pt x="3" y="412"/>
                        </a:cubicBezTo>
                        <a:cubicBezTo>
                          <a:pt x="5" y="419"/>
                          <a:pt x="8" y="428"/>
                          <a:pt x="9" y="443"/>
                        </a:cubicBezTo>
                        <a:lnTo>
                          <a:pt x="9" y="452"/>
                        </a:lnTo>
                        <a:cubicBezTo>
                          <a:pt x="10" y="466"/>
                          <a:pt x="10" y="466"/>
                          <a:pt x="9" y="479"/>
                        </a:cubicBezTo>
                        <a:lnTo>
                          <a:pt x="9" y="485"/>
                        </a:lnTo>
                        <a:cubicBezTo>
                          <a:pt x="8" y="491"/>
                          <a:pt x="11" y="497"/>
                          <a:pt x="13" y="503"/>
                        </a:cubicBezTo>
                        <a:cubicBezTo>
                          <a:pt x="17" y="510"/>
                          <a:pt x="21" y="520"/>
                          <a:pt x="18" y="530"/>
                        </a:cubicBezTo>
                        <a:cubicBezTo>
                          <a:pt x="16" y="537"/>
                          <a:pt x="16" y="549"/>
                          <a:pt x="19" y="559"/>
                        </a:cubicBezTo>
                        <a:cubicBezTo>
                          <a:pt x="19" y="559"/>
                          <a:pt x="20" y="560"/>
                          <a:pt x="21" y="562"/>
                        </a:cubicBezTo>
                        <a:cubicBezTo>
                          <a:pt x="22" y="561"/>
                          <a:pt x="24" y="561"/>
                          <a:pt x="25" y="561"/>
                        </a:cubicBezTo>
                        <a:cubicBezTo>
                          <a:pt x="33" y="560"/>
                          <a:pt x="42" y="559"/>
                          <a:pt x="56" y="555"/>
                        </a:cubicBezTo>
                        <a:cubicBezTo>
                          <a:pt x="69" y="552"/>
                          <a:pt x="80" y="550"/>
                          <a:pt x="91" y="548"/>
                        </a:cubicBezTo>
                        <a:cubicBezTo>
                          <a:pt x="105" y="546"/>
                          <a:pt x="118" y="544"/>
                          <a:pt x="129" y="539"/>
                        </a:cubicBezTo>
                        <a:cubicBezTo>
                          <a:pt x="152" y="529"/>
                          <a:pt x="168" y="529"/>
                          <a:pt x="180" y="529"/>
                        </a:cubicBezTo>
                        <a:lnTo>
                          <a:pt x="184" y="529"/>
                        </a:lnTo>
                        <a:cubicBezTo>
                          <a:pt x="192" y="529"/>
                          <a:pt x="193" y="529"/>
                          <a:pt x="200" y="518"/>
                        </a:cubicBezTo>
                        <a:cubicBezTo>
                          <a:pt x="203" y="514"/>
                          <a:pt x="205" y="510"/>
                          <a:pt x="206" y="507"/>
                        </a:cubicBezTo>
                        <a:cubicBezTo>
                          <a:pt x="211" y="498"/>
                          <a:pt x="215" y="493"/>
                          <a:pt x="229" y="481"/>
                        </a:cubicBezTo>
                        <a:cubicBezTo>
                          <a:pt x="233" y="478"/>
                          <a:pt x="240" y="476"/>
                          <a:pt x="246" y="473"/>
                        </a:cubicBezTo>
                        <a:cubicBezTo>
                          <a:pt x="246" y="471"/>
                          <a:pt x="246" y="470"/>
                          <a:pt x="247" y="468"/>
                        </a:cubicBezTo>
                        <a:cubicBezTo>
                          <a:pt x="249" y="460"/>
                          <a:pt x="250" y="455"/>
                          <a:pt x="251" y="451"/>
                        </a:cubicBezTo>
                        <a:cubicBezTo>
                          <a:pt x="253" y="446"/>
                          <a:pt x="254" y="444"/>
                          <a:pt x="254" y="439"/>
                        </a:cubicBezTo>
                        <a:cubicBezTo>
                          <a:pt x="254" y="438"/>
                          <a:pt x="254" y="438"/>
                          <a:pt x="254" y="437"/>
                        </a:cubicBezTo>
                        <a:cubicBezTo>
                          <a:pt x="243" y="429"/>
                          <a:pt x="234" y="421"/>
                          <a:pt x="231" y="413"/>
                        </a:cubicBezTo>
                        <a:cubicBezTo>
                          <a:pt x="231" y="413"/>
                          <a:pt x="231" y="413"/>
                          <a:pt x="230" y="413"/>
                        </a:cubicBezTo>
                        <a:cubicBezTo>
                          <a:pt x="228" y="413"/>
                          <a:pt x="223" y="412"/>
                          <a:pt x="219" y="409"/>
                        </a:cubicBezTo>
                        <a:cubicBezTo>
                          <a:pt x="215" y="407"/>
                          <a:pt x="213" y="404"/>
                          <a:pt x="211" y="402"/>
                        </a:cubicBezTo>
                        <a:cubicBezTo>
                          <a:pt x="209" y="399"/>
                          <a:pt x="207" y="397"/>
                          <a:pt x="203" y="395"/>
                        </a:cubicBezTo>
                        <a:cubicBezTo>
                          <a:pt x="187" y="384"/>
                          <a:pt x="188" y="371"/>
                          <a:pt x="188" y="360"/>
                        </a:cubicBezTo>
                        <a:cubicBezTo>
                          <a:pt x="188" y="359"/>
                          <a:pt x="188" y="357"/>
                          <a:pt x="188" y="356"/>
                        </a:cubicBezTo>
                        <a:cubicBezTo>
                          <a:pt x="188" y="346"/>
                          <a:pt x="186" y="334"/>
                          <a:pt x="181" y="318"/>
                        </a:cubicBezTo>
                        <a:cubicBezTo>
                          <a:pt x="178" y="310"/>
                          <a:pt x="137" y="191"/>
                          <a:pt x="70" y="0"/>
                        </a:cubicBezTo>
                        <a:cubicBezTo>
                          <a:pt x="68" y="1"/>
                          <a:pt x="66" y="1"/>
                          <a:pt x="64" y="1"/>
                        </a:cubicBezTo>
                        <a:cubicBezTo>
                          <a:pt x="62" y="2"/>
                          <a:pt x="59" y="2"/>
                          <a:pt x="57" y="3"/>
                        </a:cubicBezTo>
                        <a:cubicBezTo>
                          <a:pt x="54" y="12"/>
                          <a:pt x="51" y="38"/>
                          <a:pt x="50" y="52"/>
                        </a:cubicBezTo>
                        <a:cubicBezTo>
                          <a:pt x="50" y="52"/>
                          <a:pt x="49" y="63"/>
                          <a:pt x="49" y="63"/>
                        </a:cubicBezTo>
                        <a:lnTo>
                          <a:pt x="48" y="64"/>
                        </a:lnTo>
                        <a:cubicBezTo>
                          <a:pt x="52" y="75"/>
                          <a:pt x="55" y="85"/>
                          <a:pt x="54" y="94"/>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00" name="Freeform 30211">
                    <a:extLst>
                      <a:ext uri="{FF2B5EF4-FFF2-40B4-BE49-F238E27FC236}">
                        <a16:creationId xmlns:a16="http://schemas.microsoft.com/office/drawing/2014/main" id="{206B24F3-4218-C6F0-25CC-1A426DD8B6B6}"/>
                      </a:ext>
                    </a:extLst>
                  </p:cNvPr>
                  <p:cNvSpPr>
                    <a:spLocks/>
                  </p:cNvSpPr>
                  <p:nvPr/>
                </p:nvSpPr>
                <p:spPr bwMode="auto">
                  <a:xfrm>
                    <a:off x="6284723" y="2105429"/>
                    <a:ext cx="189908" cy="170260"/>
                  </a:xfrm>
                  <a:custGeom>
                    <a:avLst/>
                    <a:gdLst>
                      <a:gd name="T0" fmla="*/ 260 w 262"/>
                      <a:gd name="T1" fmla="*/ 118 h 244"/>
                      <a:gd name="T2" fmla="*/ 262 w 262"/>
                      <a:gd name="T3" fmla="*/ 93 h 244"/>
                      <a:gd name="T4" fmla="*/ 250 w 262"/>
                      <a:gd name="T5" fmla="*/ 48 h 244"/>
                      <a:gd name="T6" fmla="*/ 236 w 262"/>
                      <a:gd name="T7" fmla="*/ 0 h 244"/>
                      <a:gd name="T8" fmla="*/ 221 w 262"/>
                      <a:gd name="T9" fmla="*/ 3 h 244"/>
                      <a:gd name="T10" fmla="*/ 185 w 262"/>
                      <a:gd name="T11" fmla="*/ 11 h 244"/>
                      <a:gd name="T12" fmla="*/ 146 w 262"/>
                      <a:gd name="T13" fmla="*/ 21 h 244"/>
                      <a:gd name="T14" fmla="*/ 118 w 262"/>
                      <a:gd name="T15" fmla="*/ 27 h 244"/>
                      <a:gd name="T16" fmla="*/ 62 w 262"/>
                      <a:gd name="T17" fmla="*/ 39 h 244"/>
                      <a:gd name="T18" fmla="*/ 11 w 262"/>
                      <a:gd name="T19" fmla="*/ 50 h 244"/>
                      <a:gd name="T20" fmla="*/ 0 w 262"/>
                      <a:gd name="T21" fmla="*/ 53 h 244"/>
                      <a:gd name="T22" fmla="*/ 6 w 262"/>
                      <a:gd name="T23" fmla="*/ 108 h 244"/>
                      <a:gd name="T24" fmla="*/ 16 w 262"/>
                      <a:gd name="T25" fmla="*/ 147 h 244"/>
                      <a:gd name="T26" fmla="*/ 23 w 262"/>
                      <a:gd name="T27" fmla="*/ 179 h 244"/>
                      <a:gd name="T28" fmla="*/ 28 w 262"/>
                      <a:gd name="T29" fmla="*/ 195 h 244"/>
                      <a:gd name="T30" fmla="*/ 33 w 262"/>
                      <a:gd name="T31" fmla="*/ 221 h 244"/>
                      <a:gd name="T32" fmla="*/ 26 w 262"/>
                      <a:gd name="T33" fmla="*/ 244 h 244"/>
                      <a:gd name="T34" fmla="*/ 27 w 262"/>
                      <a:gd name="T35" fmla="*/ 244 h 244"/>
                      <a:gd name="T36" fmla="*/ 36 w 262"/>
                      <a:gd name="T37" fmla="*/ 234 h 244"/>
                      <a:gd name="T38" fmla="*/ 49 w 262"/>
                      <a:gd name="T39" fmla="*/ 218 h 244"/>
                      <a:gd name="T40" fmla="*/ 74 w 262"/>
                      <a:gd name="T41" fmla="*/ 202 h 244"/>
                      <a:gd name="T42" fmla="*/ 78 w 262"/>
                      <a:gd name="T43" fmla="*/ 203 h 244"/>
                      <a:gd name="T44" fmla="*/ 91 w 262"/>
                      <a:gd name="T45" fmla="*/ 191 h 244"/>
                      <a:gd name="T46" fmla="*/ 113 w 262"/>
                      <a:gd name="T47" fmla="*/ 174 h 244"/>
                      <a:gd name="T48" fmla="*/ 116 w 262"/>
                      <a:gd name="T49" fmla="*/ 172 h 244"/>
                      <a:gd name="T50" fmla="*/ 144 w 262"/>
                      <a:gd name="T51" fmla="*/ 160 h 244"/>
                      <a:gd name="T52" fmla="*/ 153 w 262"/>
                      <a:gd name="T53" fmla="*/ 159 h 244"/>
                      <a:gd name="T54" fmla="*/ 169 w 262"/>
                      <a:gd name="T55" fmla="*/ 154 h 244"/>
                      <a:gd name="T56" fmla="*/ 174 w 262"/>
                      <a:gd name="T57" fmla="*/ 150 h 244"/>
                      <a:gd name="T58" fmla="*/ 193 w 262"/>
                      <a:gd name="T59" fmla="*/ 141 h 244"/>
                      <a:gd name="T60" fmla="*/ 207 w 262"/>
                      <a:gd name="T61" fmla="*/ 140 h 244"/>
                      <a:gd name="T62" fmla="*/ 207 w 262"/>
                      <a:gd name="T63" fmla="*/ 140 h 244"/>
                      <a:gd name="T64" fmla="*/ 211 w 262"/>
                      <a:gd name="T65" fmla="*/ 138 h 244"/>
                      <a:gd name="T66" fmla="*/ 226 w 262"/>
                      <a:gd name="T67" fmla="*/ 131 h 244"/>
                      <a:gd name="T68" fmla="*/ 229 w 262"/>
                      <a:gd name="T69" fmla="*/ 129 h 244"/>
                      <a:gd name="T70" fmla="*/ 253 w 262"/>
                      <a:gd name="T71" fmla="*/ 120 h 244"/>
                      <a:gd name="T72" fmla="*/ 260 w 262"/>
                      <a:gd name="T73" fmla="*/ 1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 h="244">
                        <a:moveTo>
                          <a:pt x="260" y="118"/>
                        </a:moveTo>
                        <a:cubicBezTo>
                          <a:pt x="261" y="109"/>
                          <a:pt x="262" y="97"/>
                          <a:pt x="262" y="93"/>
                        </a:cubicBezTo>
                        <a:cubicBezTo>
                          <a:pt x="262" y="87"/>
                          <a:pt x="261" y="72"/>
                          <a:pt x="250" y="48"/>
                        </a:cubicBezTo>
                        <a:cubicBezTo>
                          <a:pt x="243" y="35"/>
                          <a:pt x="239" y="17"/>
                          <a:pt x="236" y="0"/>
                        </a:cubicBezTo>
                        <a:cubicBezTo>
                          <a:pt x="231" y="1"/>
                          <a:pt x="226" y="2"/>
                          <a:pt x="221" y="3"/>
                        </a:cubicBezTo>
                        <a:cubicBezTo>
                          <a:pt x="210" y="5"/>
                          <a:pt x="202" y="7"/>
                          <a:pt x="185" y="11"/>
                        </a:cubicBezTo>
                        <a:cubicBezTo>
                          <a:pt x="169" y="15"/>
                          <a:pt x="157" y="18"/>
                          <a:pt x="146" y="21"/>
                        </a:cubicBezTo>
                        <a:cubicBezTo>
                          <a:pt x="136" y="23"/>
                          <a:pt x="128" y="25"/>
                          <a:pt x="118" y="27"/>
                        </a:cubicBezTo>
                        <a:cubicBezTo>
                          <a:pt x="106" y="31"/>
                          <a:pt x="85" y="35"/>
                          <a:pt x="62" y="39"/>
                        </a:cubicBezTo>
                        <a:cubicBezTo>
                          <a:pt x="42" y="43"/>
                          <a:pt x="22" y="47"/>
                          <a:pt x="11" y="50"/>
                        </a:cubicBezTo>
                        <a:cubicBezTo>
                          <a:pt x="7" y="51"/>
                          <a:pt x="4" y="52"/>
                          <a:pt x="0" y="53"/>
                        </a:cubicBezTo>
                        <a:cubicBezTo>
                          <a:pt x="0" y="61"/>
                          <a:pt x="1" y="78"/>
                          <a:pt x="6" y="108"/>
                        </a:cubicBezTo>
                        <a:cubicBezTo>
                          <a:pt x="8" y="124"/>
                          <a:pt x="12" y="136"/>
                          <a:pt x="16" y="147"/>
                        </a:cubicBezTo>
                        <a:cubicBezTo>
                          <a:pt x="19" y="158"/>
                          <a:pt x="23" y="168"/>
                          <a:pt x="23" y="179"/>
                        </a:cubicBezTo>
                        <a:cubicBezTo>
                          <a:pt x="24" y="185"/>
                          <a:pt x="26" y="190"/>
                          <a:pt x="28" y="195"/>
                        </a:cubicBezTo>
                        <a:cubicBezTo>
                          <a:pt x="30" y="201"/>
                          <a:pt x="33" y="209"/>
                          <a:pt x="33" y="221"/>
                        </a:cubicBezTo>
                        <a:cubicBezTo>
                          <a:pt x="33" y="233"/>
                          <a:pt x="30" y="239"/>
                          <a:pt x="26" y="244"/>
                        </a:cubicBezTo>
                        <a:cubicBezTo>
                          <a:pt x="26" y="244"/>
                          <a:pt x="26" y="244"/>
                          <a:pt x="27" y="244"/>
                        </a:cubicBezTo>
                        <a:cubicBezTo>
                          <a:pt x="27" y="243"/>
                          <a:pt x="29" y="242"/>
                          <a:pt x="36" y="234"/>
                        </a:cubicBezTo>
                        <a:cubicBezTo>
                          <a:pt x="42" y="227"/>
                          <a:pt x="46" y="222"/>
                          <a:pt x="49" y="218"/>
                        </a:cubicBezTo>
                        <a:cubicBezTo>
                          <a:pt x="54" y="210"/>
                          <a:pt x="60" y="202"/>
                          <a:pt x="74" y="202"/>
                        </a:cubicBezTo>
                        <a:cubicBezTo>
                          <a:pt x="76" y="202"/>
                          <a:pt x="77" y="203"/>
                          <a:pt x="78" y="203"/>
                        </a:cubicBezTo>
                        <a:cubicBezTo>
                          <a:pt x="83" y="199"/>
                          <a:pt x="87" y="195"/>
                          <a:pt x="91" y="191"/>
                        </a:cubicBezTo>
                        <a:cubicBezTo>
                          <a:pt x="99" y="183"/>
                          <a:pt x="105" y="177"/>
                          <a:pt x="113" y="174"/>
                        </a:cubicBezTo>
                        <a:cubicBezTo>
                          <a:pt x="113" y="173"/>
                          <a:pt x="115" y="172"/>
                          <a:pt x="116" y="172"/>
                        </a:cubicBezTo>
                        <a:cubicBezTo>
                          <a:pt x="122" y="168"/>
                          <a:pt x="130" y="162"/>
                          <a:pt x="144" y="160"/>
                        </a:cubicBezTo>
                        <a:cubicBezTo>
                          <a:pt x="148" y="160"/>
                          <a:pt x="151" y="159"/>
                          <a:pt x="153" y="159"/>
                        </a:cubicBezTo>
                        <a:cubicBezTo>
                          <a:pt x="161" y="158"/>
                          <a:pt x="162" y="158"/>
                          <a:pt x="169" y="154"/>
                        </a:cubicBezTo>
                        <a:cubicBezTo>
                          <a:pt x="172" y="152"/>
                          <a:pt x="173" y="151"/>
                          <a:pt x="174" y="150"/>
                        </a:cubicBezTo>
                        <a:cubicBezTo>
                          <a:pt x="180" y="145"/>
                          <a:pt x="184" y="143"/>
                          <a:pt x="193" y="141"/>
                        </a:cubicBezTo>
                        <a:cubicBezTo>
                          <a:pt x="199" y="140"/>
                          <a:pt x="203" y="140"/>
                          <a:pt x="207" y="140"/>
                        </a:cubicBezTo>
                        <a:lnTo>
                          <a:pt x="207" y="140"/>
                        </a:lnTo>
                        <a:cubicBezTo>
                          <a:pt x="208" y="139"/>
                          <a:pt x="209" y="139"/>
                          <a:pt x="211" y="138"/>
                        </a:cubicBezTo>
                        <a:cubicBezTo>
                          <a:pt x="215" y="136"/>
                          <a:pt x="220" y="134"/>
                          <a:pt x="226" y="131"/>
                        </a:cubicBezTo>
                        <a:cubicBezTo>
                          <a:pt x="227" y="131"/>
                          <a:pt x="228" y="130"/>
                          <a:pt x="229" y="129"/>
                        </a:cubicBezTo>
                        <a:cubicBezTo>
                          <a:pt x="235" y="125"/>
                          <a:pt x="239" y="123"/>
                          <a:pt x="253" y="120"/>
                        </a:cubicBezTo>
                        <a:cubicBezTo>
                          <a:pt x="257" y="119"/>
                          <a:pt x="259" y="119"/>
                          <a:pt x="260" y="118"/>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01" name="Freeform 30212">
                    <a:extLst>
                      <a:ext uri="{FF2B5EF4-FFF2-40B4-BE49-F238E27FC236}">
                        <a16:creationId xmlns:a16="http://schemas.microsoft.com/office/drawing/2014/main" id="{ED7B80C7-6DAF-BAEB-ABE9-CF94E25177A3}"/>
                      </a:ext>
                    </a:extLst>
                  </p:cNvPr>
                  <p:cNvSpPr>
                    <a:spLocks/>
                  </p:cNvSpPr>
                  <p:nvPr/>
                </p:nvSpPr>
                <p:spPr bwMode="auto">
                  <a:xfrm>
                    <a:off x="5180753" y="3045914"/>
                    <a:ext cx="1026755" cy="443894"/>
                  </a:xfrm>
                  <a:custGeom>
                    <a:avLst/>
                    <a:gdLst>
                      <a:gd name="T0" fmla="*/ 467 w 1428"/>
                      <a:gd name="T1" fmla="*/ 168 h 636"/>
                      <a:gd name="T2" fmla="*/ 402 w 1428"/>
                      <a:gd name="T3" fmla="*/ 220 h 636"/>
                      <a:gd name="T4" fmla="*/ 379 w 1428"/>
                      <a:gd name="T5" fmla="*/ 246 h 636"/>
                      <a:gd name="T6" fmla="*/ 363 w 1428"/>
                      <a:gd name="T7" fmla="*/ 283 h 636"/>
                      <a:gd name="T8" fmla="*/ 323 w 1428"/>
                      <a:gd name="T9" fmla="*/ 287 h 636"/>
                      <a:gd name="T10" fmla="*/ 277 w 1428"/>
                      <a:gd name="T11" fmla="*/ 328 h 636"/>
                      <a:gd name="T12" fmla="*/ 241 w 1428"/>
                      <a:gd name="T13" fmla="*/ 336 h 636"/>
                      <a:gd name="T14" fmla="*/ 217 w 1428"/>
                      <a:gd name="T15" fmla="*/ 365 h 636"/>
                      <a:gd name="T16" fmla="*/ 213 w 1428"/>
                      <a:gd name="T17" fmla="*/ 377 h 636"/>
                      <a:gd name="T18" fmla="*/ 111 w 1428"/>
                      <a:gd name="T19" fmla="*/ 448 h 636"/>
                      <a:gd name="T20" fmla="*/ 83 w 1428"/>
                      <a:gd name="T21" fmla="*/ 452 h 636"/>
                      <a:gd name="T22" fmla="*/ 58 w 1428"/>
                      <a:gd name="T23" fmla="*/ 466 h 636"/>
                      <a:gd name="T24" fmla="*/ 42 w 1428"/>
                      <a:gd name="T25" fmla="*/ 504 h 636"/>
                      <a:gd name="T26" fmla="*/ 0 w 1428"/>
                      <a:gd name="T27" fmla="*/ 557 h 636"/>
                      <a:gd name="T28" fmla="*/ 201 w 1428"/>
                      <a:gd name="T29" fmla="*/ 523 h 636"/>
                      <a:gd name="T30" fmla="*/ 258 w 1428"/>
                      <a:gd name="T31" fmla="*/ 502 h 636"/>
                      <a:gd name="T32" fmla="*/ 407 w 1428"/>
                      <a:gd name="T33" fmla="*/ 453 h 636"/>
                      <a:gd name="T34" fmla="*/ 566 w 1428"/>
                      <a:gd name="T35" fmla="*/ 444 h 636"/>
                      <a:gd name="T36" fmla="*/ 633 w 1428"/>
                      <a:gd name="T37" fmla="*/ 499 h 636"/>
                      <a:gd name="T38" fmla="*/ 828 w 1428"/>
                      <a:gd name="T39" fmla="*/ 475 h 636"/>
                      <a:gd name="T40" fmla="*/ 1097 w 1428"/>
                      <a:gd name="T41" fmla="*/ 619 h 636"/>
                      <a:gd name="T42" fmla="*/ 1125 w 1428"/>
                      <a:gd name="T43" fmla="*/ 614 h 636"/>
                      <a:gd name="T44" fmla="*/ 1152 w 1428"/>
                      <a:gd name="T45" fmla="*/ 553 h 636"/>
                      <a:gd name="T46" fmla="*/ 1205 w 1428"/>
                      <a:gd name="T47" fmla="*/ 475 h 636"/>
                      <a:gd name="T48" fmla="*/ 1212 w 1428"/>
                      <a:gd name="T49" fmla="*/ 448 h 636"/>
                      <a:gd name="T50" fmla="*/ 1283 w 1428"/>
                      <a:gd name="T51" fmla="*/ 405 h 636"/>
                      <a:gd name="T52" fmla="*/ 1320 w 1428"/>
                      <a:gd name="T53" fmla="*/ 385 h 636"/>
                      <a:gd name="T54" fmla="*/ 1319 w 1428"/>
                      <a:gd name="T55" fmla="*/ 377 h 636"/>
                      <a:gd name="T56" fmla="*/ 1274 w 1428"/>
                      <a:gd name="T57" fmla="*/ 361 h 636"/>
                      <a:gd name="T58" fmla="*/ 1238 w 1428"/>
                      <a:gd name="T59" fmla="*/ 334 h 636"/>
                      <a:gd name="T60" fmla="*/ 1305 w 1428"/>
                      <a:gd name="T61" fmla="*/ 322 h 636"/>
                      <a:gd name="T62" fmla="*/ 1329 w 1428"/>
                      <a:gd name="T63" fmla="*/ 317 h 636"/>
                      <a:gd name="T64" fmla="*/ 1330 w 1428"/>
                      <a:gd name="T65" fmla="*/ 277 h 636"/>
                      <a:gd name="T66" fmla="*/ 1238 w 1428"/>
                      <a:gd name="T67" fmla="*/ 255 h 636"/>
                      <a:gd name="T68" fmla="*/ 1311 w 1428"/>
                      <a:gd name="T69" fmla="*/ 229 h 636"/>
                      <a:gd name="T70" fmla="*/ 1348 w 1428"/>
                      <a:gd name="T71" fmla="*/ 216 h 636"/>
                      <a:gd name="T72" fmla="*/ 1385 w 1428"/>
                      <a:gd name="T73" fmla="*/ 230 h 636"/>
                      <a:gd name="T74" fmla="*/ 1420 w 1428"/>
                      <a:gd name="T75" fmla="*/ 201 h 636"/>
                      <a:gd name="T76" fmla="*/ 1428 w 1428"/>
                      <a:gd name="T77" fmla="*/ 181 h 636"/>
                      <a:gd name="T78" fmla="*/ 1388 w 1428"/>
                      <a:gd name="T79" fmla="*/ 155 h 636"/>
                      <a:gd name="T80" fmla="*/ 1388 w 1428"/>
                      <a:gd name="T81" fmla="*/ 119 h 636"/>
                      <a:gd name="T82" fmla="*/ 1341 w 1428"/>
                      <a:gd name="T83" fmla="*/ 139 h 636"/>
                      <a:gd name="T84" fmla="*/ 1291 w 1428"/>
                      <a:gd name="T85" fmla="*/ 152 h 636"/>
                      <a:gd name="T86" fmla="*/ 1258 w 1428"/>
                      <a:gd name="T87" fmla="*/ 92 h 636"/>
                      <a:gd name="T88" fmla="*/ 1255 w 1428"/>
                      <a:gd name="T89" fmla="*/ 73 h 636"/>
                      <a:gd name="T90" fmla="*/ 1302 w 1428"/>
                      <a:gd name="T91" fmla="*/ 94 h 636"/>
                      <a:gd name="T92" fmla="*/ 1350 w 1428"/>
                      <a:gd name="T93" fmla="*/ 62 h 636"/>
                      <a:gd name="T94" fmla="*/ 1348 w 1428"/>
                      <a:gd name="T95" fmla="*/ 34 h 636"/>
                      <a:gd name="T96" fmla="*/ 1367 w 1428"/>
                      <a:gd name="T97" fmla="*/ 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8" h="636">
                        <a:moveTo>
                          <a:pt x="1367" y="4"/>
                        </a:moveTo>
                        <a:cubicBezTo>
                          <a:pt x="1366" y="2"/>
                          <a:pt x="1364" y="1"/>
                          <a:pt x="1363" y="0"/>
                        </a:cubicBezTo>
                        <a:cubicBezTo>
                          <a:pt x="1244" y="23"/>
                          <a:pt x="941" y="84"/>
                          <a:pt x="893" y="95"/>
                        </a:cubicBezTo>
                        <a:cubicBezTo>
                          <a:pt x="829" y="110"/>
                          <a:pt x="470" y="167"/>
                          <a:pt x="467" y="168"/>
                        </a:cubicBezTo>
                        <a:cubicBezTo>
                          <a:pt x="450" y="170"/>
                          <a:pt x="431" y="171"/>
                          <a:pt x="414" y="171"/>
                        </a:cubicBezTo>
                        <a:cubicBezTo>
                          <a:pt x="412" y="184"/>
                          <a:pt x="410" y="198"/>
                          <a:pt x="406" y="210"/>
                        </a:cubicBezTo>
                        <a:cubicBezTo>
                          <a:pt x="405" y="212"/>
                          <a:pt x="405" y="214"/>
                          <a:pt x="404" y="215"/>
                        </a:cubicBezTo>
                        <a:cubicBezTo>
                          <a:pt x="403" y="217"/>
                          <a:pt x="403" y="219"/>
                          <a:pt x="402" y="220"/>
                        </a:cubicBezTo>
                        <a:cubicBezTo>
                          <a:pt x="401" y="223"/>
                          <a:pt x="399" y="224"/>
                          <a:pt x="398" y="226"/>
                        </a:cubicBezTo>
                        <a:cubicBezTo>
                          <a:pt x="397" y="227"/>
                          <a:pt x="397" y="227"/>
                          <a:pt x="397" y="227"/>
                        </a:cubicBezTo>
                        <a:cubicBezTo>
                          <a:pt x="392" y="233"/>
                          <a:pt x="388" y="238"/>
                          <a:pt x="384" y="241"/>
                        </a:cubicBezTo>
                        <a:cubicBezTo>
                          <a:pt x="380" y="244"/>
                          <a:pt x="380" y="244"/>
                          <a:pt x="379" y="246"/>
                        </a:cubicBezTo>
                        <a:cubicBezTo>
                          <a:pt x="374" y="262"/>
                          <a:pt x="371" y="270"/>
                          <a:pt x="366" y="280"/>
                        </a:cubicBezTo>
                        <a:cubicBezTo>
                          <a:pt x="365" y="280"/>
                          <a:pt x="365" y="280"/>
                          <a:pt x="365" y="281"/>
                        </a:cubicBezTo>
                        <a:cubicBezTo>
                          <a:pt x="365" y="281"/>
                          <a:pt x="365" y="281"/>
                          <a:pt x="365" y="281"/>
                        </a:cubicBezTo>
                        <a:cubicBezTo>
                          <a:pt x="364" y="282"/>
                          <a:pt x="364" y="283"/>
                          <a:pt x="363" y="283"/>
                        </a:cubicBezTo>
                        <a:cubicBezTo>
                          <a:pt x="357" y="293"/>
                          <a:pt x="349" y="294"/>
                          <a:pt x="345" y="294"/>
                        </a:cubicBezTo>
                        <a:cubicBezTo>
                          <a:pt x="340" y="294"/>
                          <a:pt x="335" y="292"/>
                          <a:pt x="331" y="289"/>
                        </a:cubicBezTo>
                        <a:cubicBezTo>
                          <a:pt x="331" y="289"/>
                          <a:pt x="330" y="289"/>
                          <a:pt x="330" y="289"/>
                        </a:cubicBezTo>
                        <a:cubicBezTo>
                          <a:pt x="327" y="287"/>
                          <a:pt x="325" y="287"/>
                          <a:pt x="323" y="287"/>
                        </a:cubicBezTo>
                        <a:cubicBezTo>
                          <a:pt x="319" y="289"/>
                          <a:pt x="314" y="291"/>
                          <a:pt x="307" y="294"/>
                        </a:cubicBezTo>
                        <a:cubicBezTo>
                          <a:pt x="304" y="297"/>
                          <a:pt x="301" y="300"/>
                          <a:pt x="298" y="304"/>
                        </a:cubicBezTo>
                        <a:cubicBezTo>
                          <a:pt x="297" y="306"/>
                          <a:pt x="295" y="307"/>
                          <a:pt x="294" y="308"/>
                        </a:cubicBezTo>
                        <a:cubicBezTo>
                          <a:pt x="291" y="315"/>
                          <a:pt x="287" y="322"/>
                          <a:pt x="277" y="328"/>
                        </a:cubicBezTo>
                        <a:cubicBezTo>
                          <a:pt x="270" y="332"/>
                          <a:pt x="264" y="333"/>
                          <a:pt x="259" y="332"/>
                        </a:cubicBezTo>
                        <a:cubicBezTo>
                          <a:pt x="258" y="332"/>
                          <a:pt x="258" y="333"/>
                          <a:pt x="257" y="333"/>
                        </a:cubicBezTo>
                        <a:cubicBezTo>
                          <a:pt x="252" y="332"/>
                          <a:pt x="249" y="330"/>
                          <a:pt x="247" y="328"/>
                        </a:cubicBezTo>
                        <a:cubicBezTo>
                          <a:pt x="245" y="332"/>
                          <a:pt x="243" y="334"/>
                          <a:pt x="241" y="336"/>
                        </a:cubicBezTo>
                        <a:cubicBezTo>
                          <a:pt x="239" y="340"/>
                          <a:pt x="236" y="343"/>
                          <a:pt x="233" y="345"/>
                        </a:cubicBezTo>
                        <a:cubicBezTo>
                          <a:pt x="229" y="347"/>
                          <a:pt x="225" y="347"/>
                          <a:pt x="220" y="347"/>
                        </a:cubicBezTo>
                        <a:cubicBezTo>
                          <a:pt x="220" y="352"/>
                          <a:pt x="219" y="358"/>
                          <a:pt x="218" y="364"/>
                        </a:cubicBezTo>
                        <a:cubicBezTo>
                          <a:pt x="218" y="364"/>
                          <a:pt x="218" y="364"/>
                          <a:pt x="217" y="365"/>
                        </a:cubicBezTo>
                        <a:cubicBezTo>
                          <a:pt x="217" y="365"/>
                          <a:pt x="217" y="365"/>
                          <a:pt x="217" y="365"/>
                        </a:cubicBezTo>
                        <a:cubicBezTo>
                          <a:pt x="217" y="366"/>
                          <a:pt x="217" y="366"/>
                          <a:pt x="217" y="367"/>
                        </a:cubicBezTo>
                        <a:cubicBezTo>
                          <a:pt x="217" y="368"/>
                          <a:pt x="216" y="369"/>
                          <a:pt x="216" y="370"/>
                        </a:cubicBezTo>
                        <a:cubicBezTo>
                          <a:pt x="215" y="373"/>
                          <a:pt x="214" y="375"/>
                          <a:pt x="213" y="377"/>
                        </a:cubicBezTo>
                        <a:cubicBezTo>
                          <a:pt x="207" y="387"/>
                          <a:pt x="198" y="389"/>
                          <a:pt x="190" y="390"/>
                        </a:cubicBezTo>
                        <a:cubicBezTo>
                          <a:pt x="189" y="390"/>
                          <a:pt x="188" y="390"/>
                          <a:pt x="188" y="390"/>
                        </a:cubicBezTo>
                        <a:cubicBezTo>
                          <a:pt x="177" y="397"/>
                          <a:pt x="139" y="426"/>
                          <a:pt x="125" y="438"/>
                        </a:cubicBezTo>
                        <a:cubicBezTo>
                          <a:pt x="120" y="443"/>
                          <a:pt x="115" y="446"/>
                          <a:pt x="111" y="448"/>
                        </a:cubicBezTo>
                        <a:cubicBezTo>
                          <a:pt x="110" y="449"/>
                          <a:pt x="109" y="450"/>
                          <a:pt x="108" y="450"/>
                        </a:cubicBezTo>
                        <a:cubicBezTo>
                          <a:pt x="105" y="452"/>
                          <a:pt x="100" y="451"/>
                          <a:pt x="96" y="451"/>
                        </a:cubicBezTo>
                        <a:cubicBezTo>
                          <a:pt x="95" y="451"/>
                          <a:pt x="93" y="452"/>
                          <a:pt x="91" y="452"/>
                        </a:cubicBezTo>
                        <a:cubicBezTo>
                          <a:pt x="88" y="452"/>
                          <a:pt x="86" y="451"/>
                          <a:pt x="83" y="452"/>
                        </a:cubicBezTo>
                        <a:cubicBezTo>
                          <a:pt x="82" y="452"/>
                          <a:pt x="82" y="452"/>
                          <a:pt x="81" y="452"/>
                        </a:cubicBezTo>
                        <a:cubicBezTo>
                          <a:pt x="79" y="452"/>
                          <a:pt x="77" y="453"/>
                          <a:pt x="74" y="454"/>
                        </a:cubicBezTo>
                        <a:cubicBezTo>
                          <a:pt x="72" y="455"/>
                          <a:pt x="71" y="455"/>
                          <a:pt x="69" y="457"/>
                        </a:cubicBezTo>
                        <a:cubicBezTo>
                          <a:pt x="66" y="459"/>
                          <a:pt x="63" y="462"/>
                          <a:pt x="58" y="466"/>
                        </a:cubicBezTo>
                        <a:cubicBezTo>
                          <a:pt x="57" y="467"/>
                          <a:pt x="56" y="468"/>
                          <a:pt x="55" y="469"/>
                        </a:cubicBezTo>
                        <a:cubicBezTo>
                          <a:pt x="53" y="472"/>
                          <a:pt x="50" y="476"/>
                          <a:pt x="48" y="481"/>
                        </a:cubicBezTo>
                        <a:cubicBezTo>
                          <a:pt x="48" y="483"/>
                          <a:pt x="48" y="483"/>
                          <a:pt x="47" y="485"/>
                        </a:cubicBezTo>
                        <a:cubicBezTo>
                          <a:pt x="46" y="490"/>
                          <a:pt x="44" y="496"/>
                          <a:pt x="42" y="504"/>
                        </a:cubicBezTo>
                        <a:cubicBezTo>
                          <a:pt x="38" y="515"/>
                          <a:pt x="30" y="522"/>
                          <a:pt x="23" y="526"/>
                        </a:cubicBezTo>
                        <a:cubicBezTo>
                          <a:pt x="18" y="531"/>
                          <a:pt x="12" y="535"/>
                          <a:pt x="7" y="537"/>
                        </a:cubicBezTo>
                        <a:cubicBezTo>
                          <a:pt x="6" y="538"/>
                          <a:pt x="4" y="539"/>
                          <a:pt x="4" y="539"/>
                        </a:cubicBezTo>
                        <a:cubicBezTo>
                          <a:pt x="2" y="542"/>
                          <a:pt x="1" y="549"/>
                          <a:pt x="0" y="557"/>
                        </a:cubicBezTo>
                        <a:cubicBezTo>
                          <a:pt x="106" y="544"/>
                          <a:pt x="131" y="540"/>
                          <a:pt x="135" y="538"/>
                        </a:cubicBezTo>
                        <a:cubicBezTo>
                          <a:pt x="151" y="534"/>
                          <a:pt x="164" y="534"/>
                          <a:pt x="173" y="534"/>
                        </a:cubicBezTo>
                        <a:cubicBezTo>
                          <a:pt x="182" y="534"/>
                          <a:pt x="185" y="533"/>
                          <a:pt x="188" y="532"/>
                        </a:cubicBezTo>
                        <a:cubicBezTo>
                          <a:pt x="191" y="529"/>
                          <a:pt x="196" y="526"/>
                          <a:pt x="201" y="523"/>
                        </a:cubicBezTo>
                        <a:lnTo>
                          <a:pt x="201" y="524"/>
                        </a:lnTo>
                        <a:lnTo>
                          <a:pt x="201" y="523"/>
                        </a:lnTo>
                        <a:cubicBezTo>
                          <a:pt x="213" y="517"/>
                          <a:pt x="233" y="508"/>
                          <a:pt x="246" y="506"/>
                        </a:cubicBezTo>
                        <a:cubicBezTo>
                          <a:pt x="255" y="505"/>
                          <a:pt x="255" y="505"/>
                          <a:pt x="258" y="502"/>
                        </a:cubicBezTo>
                        <a:cubicBezTo>
                          <a:pt x="264" y="496"/>
                          <a:pt x="275" y="490"/>
                          <a:pt x="293" y="481"/>
                        </a:cubicBezTo>
                        <a:cubicBezTo>
                          <a:pt x="300" y="477"/>
                          <a:pt x="308" y="473"/>
                          <a:pt x="314" y="469"/>
                        </a:cubicBezTo>
                        <a:cubicBezTo>
                          <a:pt x="329" y="460"/>
                          <a:pt x="349" y="458"/>
                          <a:pt x="381" y="455"/>
                        </a:cubicBezTo>
                        <a:lnTo>
                          <a:pt x="407" y="453"/>
                        </a:lnTo>
                        <a:lnTo>
                          <a:pt x="455" y="448"/>
                        </a:lnTo>
                        <a:cubicBezTo>
                          <a:pt x="488" y="445"/>
                          <a:pt x="519" y="441"/>
                          <a:pt x="534" y="440"/>
                        </a:cubicBezTo>
                        <a:lnTo>
                          <a:pt x="537" y="440"/>
                        </a:lnTo>
                        <a:cubicBezTo>
                          <a:pt x="552" y="439"/>
                          <a:pt x="556" y="439"/>
                          <a:pt x="566" y="444"/>
                        </a:cubicBezTo>
                        <a:cubicBezTo>
                          <a:pt x="568" y="444"/>
                          <a:pt x="569" y="445"/>
                          <a:pt x="572" y="446"/>
                        </a:cubicBezTo>
                        <a:cubicBezTo>
                          <a:pt x="575" y="448"/>
                          <a:pt x="577" y="448"/>
                          <a:pt x="580" y="448"/>
                        </a:cubicBezTo>
                        <a:cubicBezTo>
                          <a:pt x="587" y="448"/>
                          <a:pt x="597" y="448"/>
                          <a:pt x="608" y="459"/>
                        </a:cubicBezTo>
                        <a:cubicBezTo>
                          <a:pt x="621" y="472"/>
                          <a:pt x="627" y="482"/>
                          <a:pt x="633" y="499"/>
                        </a:cubicBezTo>
                        <a:cubicBezTo>
                          <a:pt x="633" y="499"/>
                          <a:pt x="633" y="500"/>
                          <a:pt x="633" y="500"/>
                        </a:cubicBezTo>
                        <a:cubicBezTo>
                          <a:pt x="638" y="500"/>
                          <a:pt x="643" y="499"/>
                          <a:pt x="648" y="499"/>
                        </a:cubicBezTo>
                        <a:cubicBezTo>
                          <a:pt x="659" y="497"/>
                          <a:pt x="682" y="493"/>
                          <a:pt x="706" y="489"/>
                        </a:cubicBezTo>
                        <a:cubicBezTo>
                          <a:pt x="819" y="470"/>
                          <a:pt x="821" y="471"/>
                          <a:pt x="828" y="475"/>
                        </a:cubicBezTo>
                        <a:cubicBezTo>
                          <a:pt x="830" y="476"/>
                          <a:pt x="835" y="479"/>
                          <a:pt x="1048" y="636"/>
                        </a:cubicBezTo>
                        <a:cubicBezTo>
                          <a:pt x="1051" y="635"/>
                          <a:pt x="1053" y="634"/>
                          <a:pt x="1055" y="634"/>
                        </a:cubicBezTo>
                        <a:cubicBezTo>
                          <a:pt x="1065" y="632"/>
                          <a:pt x="1072" y="628"/>
                          <a:pt x="1081" y="623"/>
                        </a:cubicBezTo>
                        <a:cubicBezTo>
                          <a:pt x="1088" y="620"/>
                          <a:pt x="1091" y="618"/>
                          <a:pt x="1097" y="619"/>
                        </a:cubicBezTo>
                        <a:lnTo>
                          <a:pt x="1096" y="619"/>
                        </a:lnTo>
                        <a:cubicBezTo>
                          <a:pt x="1096" y="619"/>
                          <a:pt x="1096" y="619"/>
                          <a:pt x="1098" y="618"/>
                        </a:cubicBezTo>
                        <a:cubicBezTo>
                          <a:pt x="1104" y="617"/>
                          <a:pt x="1109" y="616"/>
                          <a:pt x="1114" y="616"/>
                        </a:cubicBezTo>
                        <a:cubicBezTo>
                          <a:pt x="1118" y="615"/>
                          <a:pt x="1121" y="615"/>
                          <a:pt x="1125" y="614"/>
                        </a:cubicBezTo>
                        <a:cubicBezTo>
                          <a:pt x="1130" y="612"/>
                          <a:pt x="1134" y="613"/>
                          <a:pt x="1138" y="613"/>
                        </a:cubicBezTo>
                        <a:cubicBezTo>
                          <a:pt x="1139" y="610"/>
                          <a:pt x="1140" y="607"/>
                          <a:pt x="1140" y="605"/>
                        </a:cubicBezTo>
                        <a:cubicBezTo>
                          <a:pt x="1142" y="602"/>
                          <a:pt x="1142" y="601"/>
                          <a:pt x="1143" y="591"/>
                        </a:cubicBezTo>
                        <a:cubicBezTo>
                          <a:pt x="1145" y="575"/>
                          <a:pt x="1149" y="564"/>
                          <a:pt x="1152" y="553"/>
                        </a:cubicBezTo>
                        <a:lnTo>
                          <a:pt x="1154" y="546"/>
                        </a:lnTo>
                        <a:cubicBezTo>
                          <a:pt x="1155" y="543"/>
                          <a:pt x="1156" y="541"/>
                          <a:pt x="1157" y="538"/>
                        </a:cubicBezTo>
                        <a:cubicBezTo>
                          <a:pt x="1160" y="525"/>
                          <a:pt x="1163" y="516"/>
                          <a:pt x="1177" y="498"/>
                        </a:cubicBezTo>
                        <a:cubicBezTo>
                          <a:pt x="1187" y="485"/>
                          <a:pt x="1198" y="479"/>
                          <a:pt x="1205" y="475"/>
                        </a:cubicBezTo>
                        <a:cubicBezTo>
                          <a:pt x="1207" y="474"/>
                          <a:pt x="1209" y="472"/>
                          <a:pt x="1211" y="471"/>
                        </a:cubicBezTo>
                        <a:cubicBezTo>
                          <a:pt x="1211" y="466"/>
                          <a:pt x="1211" y="463"/>
                          <a:pt x="1211" y="462"/>
                        </a:cubicBezTo>
                        <a:cubicBezTo>
                          <a:pt x="1211" y="459"/>
                          <a:pt x="1211" y="457"/>
                          <a:pt x="1212" y="452"/>
                        </a:cubicBezTo>
                        <a:lnTo>
                          <a:pt x="1212" y="448"/>
                        </a:lnTo>
                        <a:cubicBezTo>
                          <a:pt x="1214" y="436"/>
                          <a:pt x="1216" y="421"/>
                          <a:pt x="1230" y="420"/>
                        </a:cubicBezTo>
                        <a:cubicBezTo>
                          <a:pt x="1232" y="420"/>
                          <a:pt x="1240" y="420"/>
                          <a:pt x="1246" y="428"/>
                        </a:cubicBezTo>
                        <a:cubicBezTo>
                          <a:pt x="1249" y="419"/>
                          <a:pt x="1254" y="409"/>
                          <a:pt x="1264" y="404"/>
                        </a:cubicBezTo>
                        <a:cubicBezTo>
                          <a:pt x="1272" y="401"/>
                          <a:pt x="1278" y="402"/>
                          <a:pt x="1283" y="405"/>
                        </a:cubicBezTo>
                        <a:lnTo>
                          <a:pt x="1283" y="405"/>
                        </a:lnTo>
                        <a:cubicBezTo>
                          <a:pt x="1294" y="404"/>
                          <a:pt x="1299" y="401"/>
                          <a:pt x="1308" y="395"/>
                        </a:cubicBezTo>
                        <a:cubicBezTo>
                          <a:pt x="1310" y="393"/>
                          <a:pt x="1313" y="392"/>
                          <a:pt x="1315" y="390"/>
                        </a:cubicBezTo>
                        <a:cubicBezTo>
                          <a:pt x="1318" y="388"/>
                          <a:pt x="1319" y="387"/>
                          <a:pt x="1320" y="385"/>
                        </a:cubicBezTo>
                        <a:cubicBezTo>
                          <a:pt x="1324" y="379"/>
                          <a:pt x="1328" y="377"/>
                          <a:pt x="1332" y="375"/>
                        </a:cubicBezTo>
                        <a:cubicBezTo>
                          <a:pt x="1328" y="376"/>
                          <a:pt x="1325" y="377"/>
                          <a:pt x="1319" y="377"/>
                        </a:cubicBezTo>
                        <a:lnTo>
                          <a:pt x="1319" y="377"/>
                        </a:lnTo>
                        <a:cubicBezTo>
                          <a:pt x="1319" y="377"/>
                          <a:pt x="1319" y="377"/>
                          <a:pt x="1319" y="377"/>
                        </a:cubicBezTo>
                        <a:cubicBezTo>
                          <a:pt x="1311" y="379"/>
                          <a:pt x="1305" y="378"/>
                          <a:pt x="1295" y="373"/>
                        </a:cubicBezTo>
                        <a:cubicBezTo>
                          <a:pt x="1294" y="372"/>
                          <a:pt x="1294" y="372"/>
                          <a:pt x="1294" y="372"/>
                        </a:cubicBezTo>
                        <a:cubicBezTo>
                          <a:pt x="1294" y="372"/>
                          <a:pt x="1295" y="373"/>
                          <a:pt x="1296" y="373"/>
                        </a:cubicBezTo>
                        <a:cubicBezTo>
                          <a:pt x="1285" y="373"/>
                          <a:pt x="1279" y="367"/>
                          <a:pt x="1274" y="361"/>
                        </a:cubicBezTo>
                        <a:cubicBezTo>
                          <a:pt x="1270" y="357"/>
                          <a:pt x="1269" y="356"/>
                          <a:pt x="1267" y="355"/>
                        </a:cubicBezTo>
                        <a:cubicBezTo>
                          <a:pt x="1264" y="353"/>
                          <a:pt x="1261" y="350"/>
                          <a:pt x="1257" y="345"/>
                        </a:cubicBezTo>
                        <a:cubicBezTo>
                          <a:pt x="1256" y="344"/>
                          <a:pt x="1253" y="342"/>
                          <a:pt x="1252" y="342"/>
                        </a:cubicBezTo>
                        <a:cubicBezTo>
                          <a:pt x="1252" y="342"/>
                          <a:pt x="1239" y="335"/>
                          <a:pt x="1238" y="334"/>
                        </a:cubicBezTo>
                        <a:lnTo>
                          <a:pt x="1242" y="321"/>
                        </a:lnTo>
                        <a:cubicBezTo>
                          <a:pt x="1246" y="307"/>
                          <a:pt x="1260" y="309"/>
                          <a:pt x="1264" y="309"/>
                        </a:cubicBezTo>
                        <a:lnTo>
                          <a:pt x="1266" y="310"/>
                        </a:lnTo>
                        <a:cubicBezTo>
                          <a:pt x="1279" y="311"/>
                          <a:pt x="1296" y="313"/>
                          <a:pt x="1305" y="322"/>
                        </a:cubicBezTo>
                        <a:cubicBezTo>
                          <a:pt x="1307" y="324"/>
                          <a:pt x="1308" y="326"/>
                          <a:pt x="1309" y="327"/>
                        </a:cubicBezTo>
                        <a:cubicBezTo>
                          <a:pt x="1313" y="327"/>
                          <a:pt x="1316" y="327"/>
                          <a:pt x="1318" y="327"/>
                        </a:cubicBezTo>
                        <a:cubicBezTo>
                          <a:pt x="1319" y="327"/>
                          <a:pt x="1320" y="326"/>
                          <a:pt x="1321" y="324"/>
                        </a:cubicBezTo>
                        <a:cubicBezTo>
                          <a:pt x="1325" y="321"/>
                          <a:pt x="1326" y="319"/>
                          <a:pt x="1329" y="317"/>
                        </a:cubicBezTo>
                        <a:cubicBezTo>
                          <a:pt x="1325" y="312"/>
                          <a:pt x="1324" y="306"/>
                          <a:pt x="1324" y="302"/>
                        </a:cubicBezTo>
                        <a:cubicBezTo>
                          <a:pt x="1324" y="292"/>
                          <a:pt x="1325" y="283"/>
                          <a:pt x="1338" y="277"/>
                        </a:cubicBezTo>
                        <a:cubicBezTo>
                          <a:pt x="1338" y="277"/>
                          <a:pt x="1338" y="277"/>
                          <a:pt x="1338" y="277"/>
                        </a:cubicBezTo>
                        <a:cubicBezTo>
                          <a:pt x="1337" y="277"/>
                          <a:pt x="1334" y="277"/>
                          <a:pt x="1330" y="277"/>
                        </a:cubicBezTo>
                        <a:cubicBezTo>
                          <a:pt x="1323" y="277"/>
                          <a:pt x="1319" y="277"/>
                          <a:pt x="1315" y="278"/>
                        </a:cubicBezTo>
                        <a:cubicBezTo>
                          <a:pt x="1306" y="278"/>
                          <a:pt x="1303" y="278"/>
                          <a:pt x="1288" y="274"/>
                        </a:cubicBezTo>
                        <a:cubicBezTo>
                          <a:pt x="1282" y="272"/>
                          <a:pt x="1276" y="272"/>
                          <a:pt x="1270" y="272"/>
                        </a:cubicBezTo>
                        <a:cubicBezTo>
                          <a:pt x="1261" y="272"/>
                          <a:pt x="1243" y="273"/>
                          <a:pt x="1238" y="255"/>
                        </a:cubicBezTo>
                        <a:cubicBezTo>
                          <a:pt x="1237" y="248"/>
                          <a:pt x="1238" y="242"/>
                          <a:pt x="1242" y="237"/>
                        </a:cubicBezTo>
                        <a:cubicBezTo>
                          <a:pt x="1250" y="227"/>
                          <a:pt x="1262" y="228"/>
                          <a:pt x="1277" y="229"/>
                        </a:cubicBezTo>
                        <a:cubicBezTo>
                          <a:pt x="1284" y="229"/>
                          <a:pt x="1291" y="229"/>
                          <a:pt x="1297" y="229"/>
                        </a:cubicBezTo>
                        <a:cubicBezTo>
                          <a:pt x="1303" y="229"/>
                          <a:pt x="1308" y="229"/>
                          <a:pt x="1311" y="229"/>
                        </a:cubicBezTo>
                        <a:cubicBezTo>
                          <a:pt x="1312" y="228"/>
                          <a:pt x="1312" y="226"/>
                          <a:pt x="1312" y="224"/>
                        </a:cubicBezTo>
                        <a:cubicBezTo>
                          <a:pt x="1313" y="219"/>
                          <a:pt x="1314" y="208"/>
                          <a:pt x="1326" y="204"/>
                        </a:cubicBezTo>
                        <a:cubicBezTo>
                          <a:pt x="1331" y="203"/>
                          <a:pt x="1339" y="203"/>
                          <a:pt x="1347" y="213"/>
                        </a:cubicBezTo>
                        <a:cubicBezTo>
                          <a:pt x="1348" y="214"/>
                          <a:pt x="1348" y="215"/>
                          <a:pt x="1348" y="216"/>
                        </a:cubicBezTo>
                        <a:cubicBezTo>
                          <a:pt x="1349" y="215"/>
                          <a:pt x="1350" y="215"/>
                          <a:pt x="1350" y="214"/>
                        </a:cubicBezTo>
                        <a:cubicBezTo>
                          <a:pt x="1360" y="212"/>
                          <a:pt x="1368" y="217"/>
                          <a:pt x="1371" y="219"/>
                        </a:cubicBezTo>
                        <a:cubicBezTo>
                          <a:pt x="1377" y="223"/>
                          <a:pt x="1381" y="227"/>
                          <a:pt x="1384" y="229"/>
                        </a:cubicBezTo>
                        <a:cubicBezTo>
                          <a:pt x="1384" y="230"/>
                          <a:pt x="1385" y="230"/>
                          <a:pt x="1385" y="230"/>
                        </a:cubicBezTo>
                        <a:cubicBezTo>
                          <a:pt x="1385" y="230"/>
                          <a:pt x="1385" y="230"/>
                          <a:pt x="1385" y="230"/>
                        </a:cubicBezTo>
                        <a:cubicBezTo>
                          <a:pt x="1388" y="230"/>
                          <a:pt x="1391" y="230"/>
                          <a:pt x="1394" y="230"/>
                        </a:cubicBezTo>
                        <a:cubicBezTo>
                          <a:pt x="1403" y="230"/>
                          <a:pt x="1406" y="230"/>
                          <a:pt x="1411" y="219"/>
                        </a:cubicBezTo>
                        <a:cubicBezTo>
                          <a:pt x="1415" y="211"/>
                          <a:pt x="1418" y="205"/>
                          <a:pt x="1420" y="201"/>
                        </a:cubicBezTo>
                        <a:cubicBezTo>
                          <a:pt x="1425" y="192"/>
                          <a:pt x="1426" y="190"/>
                          <a:pt x="1427" y="185"/>
                        </a:cubicBezTo>
                        <a:lnTo>
                          <a:pt x="1428" y="183"/>
                        </a:lnTo>
                        <a:cubicBezTo>
                          <a:pt x="1428" y="182"/>
                          <a:pt x="1428" y="181"/>
                          <a:pt x="1428" y="181"/>
                        </a:cubicBezTo>
                        <a:lnTo>
                          <a:pt x="1428" y="181"/>
                        </a:lnTo>
                        <a:cubicBezTo>
                          <a:pt x="1425" y="184"/>
                          <a:pt x="1418" y="186"/>
                          <a:pt x="1409" y="184"/>
                        </a:cubicBezTo>
                        <a:cubicBezTo>
                          <a:pt x="1407" y="184"/>
                          <a:pt x="1405" y="183"/>
                          <a:pt x="1404" y="183"/>
                        </a:cubicBezTo>
                        <a:cubicBezTo>
                          <a:pt x="1400" y="183"/>
                          <a:pt x="1389" y="181"/>
                          <a:pt x="1386" y="171"/>
                        </a:cubicBezTo>
                        <a:cubicBezTo>
                          <a:pt x="1383" y="164"/>
                          <a:pt x="1385" y="159"/>
                          <a:pt x="1388" y="155"/>
                        </a:cubicBezTo>
                        <a:cubicBezTo>
                          <a:pt x="1386" y="151"/>
                          <a:pt x="1385" y="147"/>
                          <a:pt x="1386" y="141"/>
                        </a:cubicBezTo>
                        <a:cubicBezTo>
                          <a:pt x="1386" y="137"/>
                          <a:pt x="1387" y="133"/>
                          <a:pt x="1388" y="128"/>
                        </a:cubicBezTo>
                        <a:cubicBezTo>
                          <a:pt x="1388" y="126"/>
                          <a:pt x="1389" y="122"/>
                          <a:pt x="1389" y="119"/>
                        </a:cubicBezTo>
                        <a:cubicBezTo>
                          <a:pt x="1389" y="119"/>
                          <a:pt x="1388" y="119"/>
                          <a:pt x="1388" y="119"/>
                        </a:cubicBezTo>
                        <a:cubicBezTo>
                          <a:pt x="1385" y="121"/>
                          <a:pt x="1382" y="121"/>
                          <a:pt x="1380" y="122"/>
                        </a:cubicBezTo>
                        <a:cubicBezTo>
                          <a:pt x="1380" y="122"/>
                          <a:pt x="1380" y="122"/>
                          <a:pt x="1380" y="122"/>
                        </a:cubicBezTo>
                        <a:cubicBezTo>
                          <a:pt x="1379" y="126"/>
                          <a:pt x="1376" y="137"/>
                          <a:pt x="1365" y="141"/>
                        </a:cubicBezTo>
                        <a:cubicBezTo>
                          <a:pt x="1355" y="145"/>
                          <a:pt x="1345" y="141"/>
                          <a:pt x="1341" y="139"/>
                        </a:cubicBezTo>
                        <a:cubicBezTo>
                          <a:pt x="1340" y="138"/>
                          <a:pt x="1339" y="138"/>
                          <a:pt x="1338" y="137"/>
                        </a:cubicBezTo>
                        <a:cubicBezTo>
                          <a:pt x="1335" y="138"/>
                          <a:pt x="1333" y="140"/>
                          <a:pt x="1330" y="141"/>
                        </a:cubicBezTo>
                        <a:cubicBezTo>
                          <a:pt x="1318" y="150"/>
                          <a:pt x="1306" y="158"/>
                          <a:pt x="1293" y="153"/>
                        </a:cubicBezTo>
                        <a:cubicBezTo>
                          <a:pt x="1293" y="152"/>
                          <a:pt x="1292" y="152"/>
                          <a:pt x="1291" y="152"/>
                        </a:cubicBezTo>
                        <a:cubicBezTo>
                          <a:pt x="1281" y="149"/>
                          <a:pt x="1277" y="143"/>
                          <a:pt x="1271" y="133"/>
                        </a:cubicBezTo>
                        <a:cubicBezTo>
                          <a:pt x="1270" y="130"/>
                          <a:pt x="1268" y="127"/>
                          <a:pt x="1267" y="125"/>
                        </a:cubicBezTo>
                        <a:cubicBezTo>
                          <a:pt x="1264" y="120"/>
                          <a:pt x="1260" y="114"/>
                          <a:pt x="1259" y="102"/>
                        </a:cubicBezTo>
                        <a:lnTo>
                          <a:pt x="1258" y="92"/>
                        </a:lnTo>
                        <a:lnTo>
                          <a:pt x="1257" y="82"/>
                        </a:lnTo>
                        <a:lnTo>
                          <a:pt x="1257" y="82"/>
                        </a:lnTo>
                        <a:cubicBezTo>
                          <a:pt x="1257" y="81"/>
                          <a:pt x="1257" y="81"/>
                          <a:pt x="1257" y="81"/>
                        </a:cubicBezTo>
                        <a:cubicBezTo>
                          <a:pt x="1256" y="78"/>
                          <a:pt x="1255" y="75"/>
                          <a:pt x="1255" y="73"/>
                        </a:cubicBezTo>
                        <a:cubicBezTo>
                          <a:pt x="1255" y="56"/>
                          <a:pt x="1271" y="55"/>
                          <a:pt x="1271" y="55"/>
                        </a:cubicBezTo>
                        <a:cubicBezTo>
                          <a:pt x="1286" y="54"/>
                          <a:pt x="1289" y="67"/>
                          <a:pt x="1290" y="76"/>
                        </a:cubicBezTo>
                        <a:cubicBezTo>
                          <a:pt x="1292" y="83"/>
                          <a:pt x="1297" y="91"/>
                          <a:pt x="1299" y="93"/>
                        </a:cubicBezTo>
                        <a:cubicBezTo>
                          <a:pt x="1300" y="93"/>
                          <a:pt x="1301" y="94"/>
                          <a:pt x="1302" y="94"/>
                        </a:cubicBezTo>
                        <a:cubicBezTo>
                          <a:pt x="1305" y="94"/>
                          <a:pt x="1308" y="94"/>
                          <a:pt x="1312" y="94"/>
                        </a:cubicBezTo>
                        <a:cubicBezTo>
                          <a:pt x="1313" y="94"/>
                          <a:pt x="1315" y="92"/>
                          <a:pt x="1316" y="91"/>
                        </a:cubicBezTo>
                        <a:cubicBezTo>
                          <a:pt x="1318" y="89"/>
                          <a:pt x="1322" y="86"/>
                          <a:pt x="1326" y="83"/>
                        </a:cubicBezTo>
                        <a:cubicBezTo>
                          <a:pt x="1329" y="68"/>
                          <a:pt x="1340" y="63"/>
                          <a:pt x="1350" y="62"/>
                        </a:cubicBezTo>
                        <a:cubicBezTo>
                          <a:pt x="1354" y="62"/>
                          <a:pt x="1357" y="62"/>
                          <a:pt x="1359" y="62"/>
                        </a:cubicBezTo>
                        <a:cubicBezTo>
                          <a:pt x="1359" y="61"/>
                          <a:pt x="1349" y="58"/>
                          <a:pt x="1348" y="57"/>
                        </a:cubicBezTo>
                        <a:lnTo>
                          <a:pt x="1348" y="46"/>
                        </a:lnTo>
                        <a:cubicBezTo>
                          <a:pt x="1348" y="46"/>
                          <a:pt x="1347" y="35"/>
                          <a:pt x="1348" y="34"/>
                        </a:cubicBezTo>
                        <a:lnTo>
                          <a:pt x="1358" y="29"/>
                        </a:lnTo>
                        <a:cubicBezTo>
                          <a:pt x="1365" y="26"/>
                          <a:pt x="1381" y="25"/>
                          <a:pt x="1394" y="30"/>
                        </a:cubicBezTo>
                        <a:cubicBezTo>
                          <a:pt x="1392" y="27"/>
                          <a:pt x="1390" y="24"/>
                          <a:pt x="1389" y="23"/>
                        </a:cubicBezTo>
                        <a:cubicBezTo>
                          <a:pt x="1377" y="19"/>
                          <a:pt x="1374" y="16"/>
                          <a:pt x="1367" y="4"/>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02" name="Freeform 30213">
                    <a:extLst>
                      <a:ext uri="{FF2B5EF4-FFF2-40B4-BE49-F238E27FC236}">
                        <a16:creationId xmlns:a16="http://schemas.microsoft.com/office/drawing/2014/main" id="{0906FA1B-532B-D64C-04D5-37F50AB262D3}"/>
                      </a:ext>
                    </a:extLst>
                  </p:cNvPr>
                  <p:cNvSpPr>
                    <a:spLocks/>
                  </p:cNvSpPr>
                  <p:nvPr/>
                </p:nvSpPr>
                <p:spPr bwMode="auto">
                  <a:xfrm>
                    <a:off x="608357" y="1053463"/>
                    <a:ext cx="811805" cy="565508"/>
                  </a:xfrm>
                  <a:custGeom>
                    <a:avLst/>
                    <a:gdLst>
                      <a:gd name="T0" fmla="*/ 31 w 1129"/>
                      <a:gd name="T1" fmla="*/ 202 h 812"/>
                      <a:gd name="T2" fmla="*/ 32 w 1129"/>
                      <a:gd name="T3" fmla="*/ 278 h 812"/>
                      <a:gd name="T4" fmla="*/ 32 w 1129"/>
                      <a:gd name="T5" fmla="*/ 327 h 812"/>
                      <a:gd name="T6" fmla="*/ 50 w 1129"/>
                      <a:gd name="T7" fmla="*/ 340 h 812"/>
                      <a:gd name="T8" fmla="*/ 55 w 1129"/>
                      <a:gd name="T9" fmla="*/ 382 h 812"/>
                      <a:gd name="T10" fmla="*/ 26 w 1129"/>
                      <a:gd name="T11" fmla="*/ 393 h 812"/>
                      <a:gd name="T12" fmla="*/ 56 w 1129"/>
                      <a:gd name="T13" fmla="*/ 420 h 812"/>
                      <a:gd name="T14" fmla="*/ 56 w 1129"/>
                      <a:gd name="T15" fmla="*/ 431 h 812"/>
                      <a:gd name="T16" fmla="*/ 43 w 1129"/>
                      <a:gd name="T17" fmla="*/ 442 h 812"/>
                      <a:gd name="T18" fmla="*/ 35 w 1129"/>
                      <a:gd name="T19" fmla="*/ 445 h 812"/>
                      <a:gd name="T20" fmla="*/ 31 w 1129"/>
                      <a:gd name="T21" fmla="*/ 464 h 812"/>
                      <a:gd name="T22" fmla="*/ 27 w 1129"/>
                      <a:gd name="T23" fmla="*/ 484 h 812"/>
                      <a:gd name="T24" fmla="*/ 2 w 1129"/>
                      <a:gd name="T25" fmla="*/ 495 h 812"/>
                      <a:gd name="T26" fmla="*/ 7 w 1129"/>
                      <a:gd name="T27" fmla="*/ 501 h 812"/>
                      <a:gd name="T28" fmla="*/ 54 w 1129"/>
                      <a:gd name="T29" fmla="*/ 507 h 812"/>
                      <a:gd name="T30" fmla="*/ 87 w 1129"/>
                      <a:gd name="T31" fmla="*/ 531 h 812"/>
                      <a:gd name="T32" fmla="*/ 101 w 1129"/>
                      <a:gd name="T33" fmla="*/ 541 h 812"/>
                      <a:gd name="T34" fmla="*/ 160 w 1129"/>
                      <a:gd name="T35" fmla="*/ 680 h 812"/>
                      <a:gd name="T36" fmla="*/ 189 w 1129"/>
                      <a:gd name="T37" fmla="*/ 705 h 812"/>
                      <a:gd name="T38" fmla="*/ 240 w 1129"/>
                      <a:gd name="T39" fmla="*/ 706 h 812"/>
                      <a:gd name="T40" fmla="*/ 299 w 1129"/>
                      <a:gd name="T41" fmla="*/ 703 h 812"/>
                      <a:gd name="T42" fmla="*/ 334 w 1129"/>
                      <a:gd name="T43" fmla="*/ 712 h 812"/>
                      <a:gd name="T44" fmla="*/ 378 w 1129"/>
                      <a:gd name="T45" fmla="*/ 742 h 812"/>
                      <a:gd name="T46" fmla="*/ 414 w 1129"/>
                      <a:gd name="T47" fmla="*/ 742 h 812"/>
                      <a:gd name="T48" fmla="*/ 474 w 1129"/>
                      <a:gd name="T49" fmla="*/ 742 h 812"/>
                      <a:gd name="T50" fmla="*/ 485 w 1129"/>
                      <a:gd name="T51" fmla="*/ 751 h 812"/>
                      <a:gd name="T52" fmla="*/ 526 w 1129"/>
                      <a:gd name="T53" fmla="*/ 748 h 812"/>
                      <a:gd name="T54" fmla="*/ 563 w 1129"/>
                      <a:gd name="T55" fmla="*/ 741 h 812"/>
                      <a:gd name="T56" fmla="*/ 610 w 1129"/>
                      <a:gd name="T57" fmla="*/ 745 h 812"/>
                      <a:gd name="T58" fmla="*/ 619 w 1129"/>
                      <a:gd name="T59" fmla="*/ 746 h 812"/>
                      <a:gd name="T60" fmla="*/ 675 w 1129"/>
                      <a:gd name="T61" fmla="*/ 743 h 812"/>
                      <a:gd name="T62" fmla="*/ 710 w 1129"/>
                      <a:gd name="T63" fmla="*/ 749 h 812"/>
                      <a:gd name="T64" fmla="*/ 750 w 1129"/>
                      <a:gd name="T65" fmla="*/ 753 h 812"/>
                      <a:gd name="T66" fmla="*/ 800 w 1129"/>
                      <a:gd name="T67" fmla="*/ 764 h 812"/>
                      <a:gd name="T68" fmla="*/ 969 w 1129"/>
                      <a:gd name="T69" fmla="*/ 801 h 812"/>
                      <a:gd name="T70" fmla="*/ 1025 w 1129"/>
                      <a:gd name="T71" fmla="*/ 810 h 812"/>
                      <a:gd name="T72" fmla="*/ 1012 w 1129"/>
                      <a:gd name="T73" fmla="*/ 765 h 812"/>
                      <a:gd name="T74" fmla="*/ 1018 w 1129"/>
                      <a:gd name="T75" fmla="*/ 711 h 812"/>
                      <a:gd name="T76" fmla="*/ 336 w 1129"/>
                      <a:gd name="T77" fmla="*/ 0 h 812"/>
                      <a:gd name="T78" fmla="*/ 350 w 1129"/>
                      <a:gd name="T79" fmla="*/ 20 h 812"/>
                      <a:gd name="T80" fmla="*/ 360 w 1129"/>
                      <a:gd name="T81" fmla="*/ 77 h 812"/>
                      <a:gd name="T82" fmla="*/ 360 w 1129"/>
                      <a:gd name="T83" fmla="*/ 85 h 812"/>
                      <a:gd name="T84" fmla="*/ 346 w 1129"/>
                      <a:gd name="T85" fmla="*/ 117 h 812"/>
                      <a:gd name="T86" fmla="*/ 356 w 1129"/>
                      <a:gd name="T87" fmla="*/ 179 h 812"/>
                      <a:gd name="T88" fmla="*/ 335 w 1129"/>
                      <a:gd name="T89" fmla="*/ 245 h 812"/>
                      <a:gd name="T90" fmla="*/ 323 w 1129"/>
                      <a:gd name="T91" fmla="*/ 294 h 812"/>
                      <a:gd name="T92" fmla="*/ 321 w 1129"/>
                      <a:gd name="T93" fmla="*/ 311 h 812"/>
                      <a:gd name="T94" fmla="*/ 300 w 1129"/>
                      <a:gd name="T95" fmla="*/ 356 h 812"/>
                      <a:gd name="T96" fmla="*/ 225 w 1129"/>
                      <a:gd name="T97" fmla="*/ 385 h 812"/>
                      <a:gd name="T98" fmla="*/ 166 w 1129"/>
                      <a:gd name="T99" fmla="*/ 377 h 812"/>
                      <a:gd name="T100" fmla="*/ 198 w 1129"/>
                      <a:gd name="T101" fmla="*/ 332 h 812"/>
                      <a:gd name="T102" fmla="*/ 194 w 1129"/>
                      <a:gd name="T103" fmla="*/ 328 h 812"/>
                      <a:gd name="T104" fmla="*/ 205 w 1129"/>
                      <a:gd name="T105" fmla="*/ 251 h 812"/>
                      <a:gd name="T106" fmla="*/ 250 w 1129"/>
                      <a:gd name="T107" fmla="*/ 221 h 812"/>
                      <a:gd name="T108" fmla="*/ 262 w 1129"/>
                      <a:gd name="T109" fmla="*/ 187 h 812"/>
                      <a:gd name="T110" fmla="*/ 234 w 1129"/>
                      <a:gd name="T111" fmla="*/ 173 h 812"/>
                      <a:gd name="T112" fmla="*/ 216 w 1129"/>
                      <a:gd name="T113" fmla="*/ 157 h 812"/>
                      <a:gd name="T114" fmla="*/ 180 w 1129"/>
                      <a:gd name="T115" fmla="*/ 148 h 812"/>
                      <a:gd name="T116" fmla="*/ 171 w 1129"/>
                      <a:gd name="T117" fmla="*/ 144 h 812"/>
                      <a:gd name="T118" fmla="*/ 65 w 1129"/>
                      <a:gd name="T119" fmla="*/ 91 h 812"/>
                      <a:gd name="T120" fmla="*/ 35 w 1129"/>
                      <a:gd name="T121" fmla="*/ 61 h 812"/>
                      <a:gd name="T122" fmla="*/ 13 w 1129"/>
                      <a:gd name="T123" fmla="*/ 109 h 812"/>
                      <a:gd name="T124" fmla="*/ 31 w 1129"/>
                      <a:gd name="T125" fmla="*/ 16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9" h="812">
                        <a:moveTo>
                          <a:pt x="31" y="161"/>
                        </a:moveTo>
                        <a:cubicBezTo>
                          <a:pt x="37" y="176"/>
                          <a:pt x="34" y="189"/>
                          <a:pt x="31" y="202"/>
                        </a:cubicBezTo>
                        <a:cubicBezTo>
                          <a:pt x="29" y="209"/>
                          <a:pt x="28" y="217"/>
                          <a:pt x="28" y="226"/>
                        </a:cubicBezTo>
                        <a:cubicBezTo>
                          <a:pt x="28" y="232"/>
                          <a:pt x="32" y="260"/>
                          <a:pt x="32" y="278"/>
                        </a:cubicBezTo>
                        <a:cubicBezTo>
                          <a:pt x="32" y="284"/>
                          <a:pt x="33" y="290"/>
                          <a:pt x="33" y="295"/>
                        </a:cubicBezTo>
                        <a:cubicBezTo>
                          <a:pt x="34" y="305"/>
                          <a:pt x="35" y="316"/>
                          <a:pt x="32" y="327"/>
                        </a:cubicBezTo>
                        <a:cubicBezTo>
                          <a:pt x="35" y="328"/>
                          <a:pt x="37" y="330"/>
                          <a:pt x="39" y="332"/>
                        </a:cubicBezTo>
                        <a:cubicBezTo>
                          <a:pt x="42" y="334"/>
                          <a:pt x="47" y="337"/>
                          <a:pt x="50" y="340"/>
                        </a:cubicBezTo>
                        <a:cubicBezTo>
                          <a:pt x="59" y="345"/>
                          <a:pt x="70" y="352"/>
                          <a:pt x="69" y="365"/>
                        </a:cubicBezTo>
                        <a:cubicBezTo>
                          <a:pt x="68" y="368"/>
                          <a:pt x="66" y="377"/>
                          <a:pt x="55" y="382"/>
                        </a:cubicBezTo>
                        <a:cubicBezTo>
                          <a:pt x="52" y="383"/>
                          <a:pt x="50" y="385"/>
                          <a:pt x="47" y="386"/>
                        </a:cubicBezTo>
                        <a:cubicBezTo>
                          <a:pt x="41" y="389"/>
                          <a:pt x="34" y="392"/>
                          <a:pt x="26" y="393"/>
                        </a:cubicBezTo>
                        <a:cubicBezTo>
                          <a:pt x="28" y="394"/>
                          <a:pt x="29" y="394"/>
                          <a:pt x="31" y="395"/>
                        </a:cubicBezTo>
                        <a:cubicBezTo>
                          <a:pt x="39" y="397"/>
                          <a:pt x="56" y="402"/>
                          <a:pt x="56" y="420"/>
                        </a:cubicBezTo>
                        <a:cubicBezTo>
                          <a:pt x="56" y="421"/>
                          <a:pt x="56" y="421"/>
                          <a:pt x="56" y="422"/>
                        </a:cubicBezTo>
                        <a:cubicBezTo>
                          <a:pt x="56" y="422"/>
                          <a:pt x="56" y="430"/>
                          <a:pt x="56" y="431"/>
                        </a:cubicBezTo>
                        <a:lnTo>
                          <a:pt x="50" y="436"/>
                        </a:lnTo>
                        <a:cubicBezTo>
                          <a:pt x="50" y="436"/>
                          <a:pt x="43" y="442"/>
                          <a:pt x="43" y="442"/>
                        </a:cubicBezTo>
                        <a:lnTo>
                          <a:pt x="40" y="441"/>
                        </a:lnTo>
                        <a:cubicBezTo>
                          <a:pt x="38" y="443"/>
                          <a:pt x="36" y="444"/>
                          <a:pt x="35" y="445"/>
                        </a:cubicBezTo>
                        <a:cubicBezTo>
                          <a:pt x="35" y="451"/>
                          <a:pt x="33" y="456"/>
                          <a:pt x="32" y="460"/>
                        </a:cubicBezTo>
                        <a:cubicBezTo>
                          <a:pt x="32" y="461"/>
                          <a:pt x="31" y="463"/>
                          <a:pt x="31" y="464"/>
                        </a:cubicBezTo>
                        <a:cubicBezTo>
                          <a:pt x="31" y="464"/>
                          <a:pt x="31" y="462"/>
                          <a:pt x="30" y="460"/>
                        </a:cubicBezTo>
                        <a:cubicBezTo>
                          <a:pt x="34" y="468"/>
                          <a:pt x="33" y="477"/>
                          <a:pt x="27" y="484"/>
                        </a:cubicBezTo>
                        <a:cubicBezTo>
                          <a:pt x="22" y="491"/>
                          <a:pt x="12" y="495"/>
                          <a:pt x="3" y="493"/>
                        </a:cubicBezTo>
                        <a:cubicBezTo>
                          <a:pt x="2" y="494"/>
                          <a:pt x="2" y="495"/>
                          <a:pt x="2" y="495"/>
                        </a:cubicBezTo>
                        <a:cubicBezTo>
                          <a:pt x="2" y="496"/>
                          <a:pt x="1" y="497"/>
                          <a:pt x="0" y="497"/>
                        </a:cubicBezTo>
                        <a:cubicBezTo>
                          <a:pt x="3" y="499"/>
                          <a:pt x="5" y="500"/>
                          <a:pt x="7" y="501"/>
                        </a:cubicBezTo>
                        <a:cubicBezTo>
                          <a:pt x="9" y="500"/>
                          <a:pt x="12" y="498"/>
                          <a:pt x="15" y="497"/>
                        </a:cubicBezTo>
                        <a:cubicBezTo>
                          <a:pt x="34" y="491"/>
                          <a:pt x="44" y="498"/>
                          <a:pt x="54" y="507"/>
                        </a:cubicBezTo>
                        <a:cubicBezTo>
                          <a:pt x="60" y="508"/>
                          <a:pt x="67" y="510"/>
                          <a:pt x="75" y="519"/>
                        </a:cubicBezTo>
                        <a:cubicBezTo>
                          <a:pt x="78" y="522"/>
                          <a:pt x="83" y="527"/>
                          <a:pt x="87" y="531"/>
                        </a:cubicBezTo>
                        <a:cubicBezTo>
                          <a:pt x="90" y="534"/>
                          <a:pt x="92" y="536"/>
                          <a:pt x="94" y="538"/>
                        </a:cubicBezTo>
                        <a:cubicBezTo>
                          <a:pt x="97" y="539"/>
                          <a:pt x="99" y="540"/>
                          <a:pt x="101" y="541"/>
                        </a:cubicBezTo>
                        <a:cubicBezTo>
                          <a:pt x="125" y="549"/>
                          <a:pt x="160" y="586"/>
                          <a:pt x="160" y="611"/>
                        </a:cubicBezTo>
                        <a:lnTo>
                          <a:pt x="160" y="680"/>
                        </a:lnTo>
                        <a:cubicBezTo>
                          <a:pt x="160" y="684"/>
                          <a:pt x="160" y="695"/>
                          <a:pt x="180" y="702"/>
                        </a:cubicBezTo>
                        <a:cubicBezTo>
                          <a:pt x="183" y="703"/>
                          <a:pt x="186" y="704"/>
                          <a:pt x="189" y="705"/>
                        </a:cubicBezTo>
                        <a:cubicBezTo>
                          <a:pt x="202" y="710"/>
                          <a:pt x="211" y="713"/>
                          <a:pt x="222" y="711"/>
                        </a:cubicBezTo>
                        <a:cubicBezTo>
                          <a:pt x="230" y="709"/>
                          <a:pt x="235" y="708"/>
                          <a:pt x="240" y="706"/>
                        </a:cubicBezTo>
                        <a:cubicBezTo>
                          <a:pt x="248" y="703"/>
                          <a:pt x="256" y="700"/>
                          <a:pt x="270" y="698"/>
                        </a:cubicBezTo>
                        <a:cubicBezTo>
                          <a:pt x="285" y="696"/>
                          <a:pt x="291" y="697"/>
                          <a:pt x="299" y="703"/>
                        </a:cubicBezTo>
                        <a:cubicBezTo>
                          <a:pt x="301" y="704"/>
                          <a:pt x="303" y="706"/>
                          <a:pt x="311" y="708"/>
                        </a:cubicBezTo>
                        <a:cubicBezTo>
                          <a:pt x="319" y="710"/>
                          <a:pt x="326" y="711"/>
                          <a:pt x="334" y="712"/>
                        </a:cubicBezTo>
                        <a:cubicBezTo>
                          <a:pt x="352" y="714"/>
                          <a:pt x="372" y="716"/>
                          <a:pt x="377" y="736"/>
                        </a:cubicBezTo>
                        <a:cubicBezTo>
                          <a:pt x="377" y="738"/>
                          <a:pt x="378" y="740"/>
                          <a:pt x="378" y="742"/>
                        </a:cubicBezTo>
                        <a:cubicBezTo>
                          <a:pt x="384" y="742"/>
                          <a:pt x="390" y="743"/>
                          <a:pt x="394" y="743"/>
                        </a:cubicBezTo>
                        <a:cubicBezTo>
                          <a:pt x="401" y="743"/>
                          <a:pt x="405" y="744"/>
                          <a:pt x="414" y="742"/>
                        </a:cubicBezTo>
                        <a:cubicBezTo>
                          <a:pt x="419" y="741"/>
                          <a:pt x="424" y="740"/>
                          <a:pt x="428" y="739"/>
                        </a:cubicBezTo>
                        <a:cubicBezTo>
                          <a:pt x="442" y="735"/>
                          <a:pt x="459" y="730"/>
                          <a:pt x="474" y="742"/>
                        </a:cubicBezTo>
                        <a:cubicBezTo>
                          <a:pt x="478" y="745"/>
                          <a:pt x="481" y="747"/>
                          <a:pt x="482" y="749"/>
                        </a:cubicBezTo>
                        <a:cubicBezTo>
                          <a:pt x="483" y="749"/>
                          <a:pt x="484" y="750"/>
                          <a:pt x="485" y="751"/>
                        </a:cubicBezTo>
                        <a:cubicBezTo>
                          <a:pt x="485" y="751"/>
                          <a:pt x="488" y="751"/>
                          <a:pt x="496" y="751"/>
                        </a:cubicBezTo>
                        <a:cubicBezTo>
                          <a:pt x="509" y="751"/>
                          <a:pt x="516" y="750"/>
                          <a:pt x="526" y="748"/>
                        </a:cubicBezTo>
                        <a:cubicBezTo>
                          <a:pt x="531" y="747"/>
                          <a:pt x="537" y="746"/>
                          <a:pt x="544" y="745"/>
                        </a:cubicBezTo>
                        <a:cubicBezTo>
                          <a:pt x="551" y="744"/>
                          <a:pt x="557" y="743"/>
                          <a:pt x="563" y="741"/>
                        </a:cubicBezTo>
                        <a:cubicBezTo>
                          <a:pt x="574" y="737"/>
                          <a:pt x="587" y="734"/>
                          <a:pt x="601" y="741"/>
                        </a:cubicBezTo>
                        <a:cubicBezTo>
                          <a:pt x="605" y="742"/>
                          <a:pt x="607" y="744"/>
                          <a:pt x="610" y="745"/>
                        </a:cubicBezTo>
                        <a:cubicBezTo>
                          <a:pt x="611" y="746"/>
                          <a:pt x="613" y="747"/>
                          <a:pt x="614" y="748"/>
                        </a:cubicBezTo>
                        <a:cubicBezTo>
                          <a:pt x="614" y="748"/>
                          <a:pt x="615" y="748"/>
                          <a:pt x="619" y="746"/>
                        </a:cubicBezTo>
                        <a:cubicBezTo>
                          <a:pt x="622" y="745"/>
                          <a:pt x="624" y="744"/>
                          <a:pt x="626" y="743"/>
                        </a:cubicBezTo>
                        <a:cubicBezTo>
                          <a:pt x="640" y="736"/>
                          <a:pt x="650" y="734"/>
                          <a:pt x="675" y="743"/>
                        </a:cubicBezTo>
                        <a:lnTo>
                          <a:pt x="686" y="747"/>
                        </a:lnTo>
                        <a:cubicBezTo>
                          <a:pt x="697" y="751"/>
                          <a:pt x="697" y="751"/>
                          <a:pt x="710" y="749"/>
                        </a:cubicBezTo>
                        <a:lnTo>
                          <a:pt x="715" y="748"/>
                        </a:lnTo>
                        <a:cubicBezTo>
                          <a:pt x="733" y="746"/>
                          <a:pt x="741" y="750"/>
                          <a:pt x="750" y="753"/>
                        </a:cubicBezTo>
                        <a:cubicBezTo>
                          <a:pt x="757" y="756"/>
                          <a:pt x="764" y="759"/>
                          <a:pt x="779" y="761"/>
                        </a:cubicBezTo>
                        <a:lnTo>
                          <a:pt x="800" y="764"/>
                        </a:lnTo>
                        <a:cubicBezTo>
                          <a:pt x="823" y="768"/>
                          <a:pt x="838" y="770"/>
                          <a:pt x="875" y="780"/>
                        </a:cubicBezTo>
                        <a:cubicBezTo>
                          <a:pt x="897" y="786"/>
                          <a:pt x="934" y="794"/>
                          <a:pt x="969" y="801"/>
                        </a:cubicBezTo>
                        <a:cubicBezTo>
                          <a:pt x="989" y="805"/>
                          <a:pt x="1008" y="809"/>
                          <a:pt x="1024" y="812"/>
                        </a:cubicBezTo>
                        <a:cubicBezTo>
                          <a:pt x="1025" y="811"/>
                          <a:pt x="1025" y="811"/>
                          <a:pt x="1025" y="810"/>
                        </a:cubicBezTo>
                        <a:cubicBezTo>
                          <a:pt x="1026" y="801"/>
                          <a:pt x="1024" y="796"/>
                          <a:pt x="1020" y="788"/>
                        </a:cubicBezTo>
                        <a:cubicBezTo>
                          <a:pt x="1017" y="782"/>
                          <a:pt x="1014" y="774"/>
                          <a:pt x="1012" y="765"/>
                        </a:cubicBezTo>
                        <a:cubicBezTo>
                          <a:pt x="1010" y="751"/>
                          <a:pt x="1013" y="741"/>
                          <a:pt x="1015" y="732"/>
                        </a:cubicBezTo>
                        <a:cubicBezTo>
                          <a:pt x="1017" y="725"/>
                          <a:pt x="1018" y="719"/>
                          <a:pt x="1018" y="711"/>
                        </a:cubicBezTo>
                        <a:cubicBezTo>
                          <a:pt x="1018" y="706"/>
                          <a:pt x="1018" y="690"/>
                          <a:pt x="1129" y="187"/>
                        </a:cubicBezTo>
                        <a:cubicBezTo>
                          <a:pt x="694" y="97"/>
                          <a:pt x="392" y="18"/>
                          <a:pt x="336" y="0"/>
                        </a:cubicBezTo>
                        <a:cubicBezTo>
                          <a:pt x="339" y="4"/>
                          <a:pt x="342" y="9"/>
                          <a:pt x="344" y="12"/>
                        </a:cubicBezTo>
                        <a:cubicBezTo>
                          <a:pt x="345" y="15"/>
                          <a:pt x="347" y="17"/>
                          <a:pt x="350" y="20"/>
                        </a:cubicBezTo>
                        <a:cubicBezTo>
                          <a:pt x="355" y="25"/>
                          <a:pt x="363" y="33"/>
                          <a:pt x="363" y="49"/>
                        </a:cubicBezTo>
                        <a:cubicBezTo>
                          <a:pt x="363" y="65"/>
                          <a:pt x="363" y="66"/>
                          <a:pt x="360" y="77"/>
                        </a:cubicBezTo>
                        <a:cubicBezTo>
                          <a:pt x="360" y="77"/>
                          <a:pt x="359" y="78"/>
                          <a:pt x="359" y="79"/>
                        </a:cubicBezTo>
                        <a:cubicBezTo>
                          <a:pt x="359" y="80"/>
                          <a:pt x="360" y="83"/>
                          <a:pt x="360" y="85"/>
                        </a:cubicBezTo>
                        <a:cubicBezTo>
                          <a:pt x="362" y="92"/>
                          <a:pt x="364" y="102"/>
                          <a:pt x="357" y="110"/>
                        </a:cubicBezTo>
                        <a:cubicBezTo>
                          <a:pt x="355" y="113"/>
                          <a:pt x="351" y="115"/>
                          <a:pt x="346" y="117"/>
                        </a:cubicBezTo>
                        <a:cubicBezTo>
                          <a:pt x="348" y="122"/>
                          <a:pt x="350" y="128"/>
                          <a:pt x="350" y="137"/>
                        </a:cubicBezTo>
                        <a:cubicBezTo>
                          <a:pt x="350" y="153"/>
                          <a:pt x="351" y="163"/>
                          <a:pt x="356" y="179"/>
                        </a:cubicBezTo>
                        <a:cubicBezTo>
                          <a:pt x="361" y="200"/>
                          <a:pt x="359" y="216"/>
                          <a:pt x="347" y="233"/>
                        </a:cubicBezTo>
                        <a:cubicBezTo>
                          <a:pt x="343" y="239"/>
                          <a:pt x="338" y="242"/>
                          <a:pt x="335" y="245"/>
                        </a:cubicBezTo>
                        <a:cubicBezTo>
                          <a:pt x="329" y="250"/>
                          <a:pt x="328" y="251"/>
                          <a:pt x="328" y="257"/>
                        </a:cubicBezTo>
                        <a:cubicBezTo>
                          <a:pt x="328" y="277"/>
                          <a:pt x="327" y="279"/>
                          <a:pt x="323" y="294"/>
                        </a:cubicBezTo>
                        <a:cubicBezTo>
                          <a:pt x="323" y="294"/>
                          <a:pt x="322" y="297"/>
                          <a:pt x="322" y="297"/>
                        </a:cubicBezTo>
                        <a:cubicBezTo>
                          <a:pt x="321" y="301"/>
                          <a:pt x="321" y="306"/>
                          <a:pt x="321" y="311"/>
                        </a:cubicBezTo>
                        <a:cubicBezTo>
                          <a:pt x="320" y="324"/>
                          <a:pt x="319" y="341"/>
                          <a:pt x="305" y="352"/>
                        </a:cubicBezTo>
                        <a:cubicBezTo>
                          <a:pt x="303" y="353"/>
                          <a:pt x="301" y="354"/>
                          <a:pt x="300" y="356"/>
                        </a:cubicBezTo>
                        <a:cubicBezTo>
                          <a:pt x="289" y="364"/>
                          <a:pt x="277" y="374"/>
                          <a:pt x="253" y="380"/>
                        </a:cubicBezTo>
                        <a:cubicBezTo>
                          <a:pt x="238" y="384"/>
                          <a:pt x="232" y="385"/>
                          <a:pt x="225" y="385"/>
                        </a:cubicBezTo>
                        <a:cubicBezTo>
                          <a:pt x="221" y="385"/>
                          <a:pt x="218" y="386"/>
                          <a:pt x="211" y="387"/>
                        </a:cubicBezTo>
                        <a:cubicBezTo>
                          <a:pt x="194" y="389"/>
                          <a:pt x="173" y="393"/>
                          <a:pt x="166" y="377"/>
                        </a:cubicBezTo>
                        <a:cubicBezTo>
                          <a:pt x="161" y="367"/>
                          <a:pt x="165" y="357"/>
                          <a:pt x="177" y="347"/>
                        </a:cubicBezTo>
                        <a:cubicBezTo>
                          <a:pt x="185" y="341"/>
                          <a:pt x="192" y="336"/>
                          <a:pt x="198" y="332"/>
                        </a:cubicBezTo>
                        <a:cubicBezTo>
                          <a:pt x="200" y="331"/>
                          <a:pt x="201" y="330"/>
                          <a:pt x="203" y="329"/>
                        </a:cubicBezTo>
                        <a:cubicBezTo>
                          <a:pt x="200" y="329"/>
                          <a:pt x="197" y="329"/>
                          <a:pt x="194" y="328"/>
                        </a:cubicBezTo>
                        <a:cubicBezTo>
                          <a:pt x="187" y="327"/>
                          <a:pt x="181" y="322"/>
                          <a:pt x="178" y="315"/>
                        </a:cubicBezTo>
                        <a:cubicBezTo>
                          <a:pt x="168" y="296"/>
                          <a:pt x="184" y="266"/>
                          <a:pt x="205" y="251"/>
                        </a:cubicBezTo>
                        <a:cubicBezTo>
                          <a:pt x="219" y="241"/>
                          <a:pt x="229" y="234"/>
                          <a:pt x="235" y="227"/>
                        </a:cubicBezTo>
                        <a:cubicBezTo>
                          <a:pt x="241" y="222"/>
                          <a:pt x="246" y="221"/>
                          <a:pt x="250" y="221"/>
                        </a:cubicBezTo>
                        <a:cubicBezTo>
                          <a:pt x="260" y="213"/>
                          <a:pt x="262" y="209"/>
                          <a:pt x="262" y="201"/>
                        </a:cubicBezTo>
                        <a:cubicBezTo>
                          <a:pt x="262" y="195"/>
                          <a:pt x="262" y="191"/>
                          <a:pt x="262" y="187"/>
                        </a:cubicBezTo>
                        <a:cubicBezTo>
                          <a:pt x="248" y="189"/>
                          <a:pt x="240" y="180"/>
                          <a:pt x="235" y="175"/>
                        </a:cubicBezTo>
                        <a:cubicBezTo>
                          <a:pt x="235" y="175"/>
                          <a:pt x="234" y="173"/>
                          <a:pt x="234" y="173"/>
                        </a:cubicBezTo>
                        <a:cubicBezTo>
                          <a:pt x="233" y="173"/>
                          <a:pt x="232" y="172"/>
                          <a:pt x="231" y="171"/>
                        </a:cubicBezTo>
                        <a:cubicBezTo>
                          <a:pt x="227" y="169"/>
                          <a:pt x="220" y="165"/>
                          <a:pt x="216" y="157"/>
                        </a:cubicBezTo>
                        <a:cubicBezTo>
                          <a:pt x="215" y="157"/>
                          <a:pt x="213" y="157"/>
                          <a:pt x="211" y="158"/>
                        </a:cubicBezTo>
                        <a:cubicBezTo>
                          <a:pt x="204" y="159"/>
                          <a:pt x="190" y="161"/>
                          <a:pt x="180" y="148"/>
                        </a:cubicBezTo>
                        <a:lnTo>
                          <a:pt x="178" y="146"/>
                        </a:lnTo>
                        <a:cubicBezTo>
                          <a:pt x="177" y="145"/>
                          <a:pt x="174" y="145"/>
                          <a:pt x="171" y="144"/>
                        </a:cubicBezTo>
                        <a:cubicBezTo>
                          <a:pt x="171" y="144"/>
                          <a:pt x="154" y="139"/>
                          <a:pt x="154" y="139"/>
                        </a:cubicBezTo>
                        <a:cubicBezTo>
                          <a:pt x="140" y="134"/>
                          <a:pt x="90" y="118"/>
                          <a:pt x="65" y="91"/>
                        </a:cubicBezTo>
                        <a:cubicBezTo>
                          <a:pt x="52" y="76"/>
                          <a:pt x="45" y="70"/>
                          <a:pt x="36" y="62"/>
                        </a:cubicBezTo>
                        <a:cubicBezTo>
                          <a:pt x="36" y="62"/>
                          <a:pt x="35" y="62"/>
                          <a:pt x="35" y="61"/>
                        </a:cubicBezTo>
                        <a:cubicBezTo>
                          <a:pt x="33" y="66"/>
                          <a:pt x="32" y="70"/>
                          <a:pt x="28" y="74"/>
                        </a:cubicBezTo>
                        <a:cubicBezTo>
                          <a:pt x="19" y="86"/>
                          <a:pt x="13" y="96"/>
                          <a:pt x="13" y="109"/>
                        </a:cubicBezTo>
                        <a:cubicBezTo>
                          <a:pt x="13" y="121"/>
                          <a:pt x="21" y="139"/>
                          <a:pt x="27" y="153"/>
                        </a:cubicBezTo>
                        <a:cubicBezTo>
                          <a:pt x="27" y="153"/>
                          <a:pt x="31" y="161"/>
                          <a:pt x="31" y="161"/>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03" name="Freeform 30214">
                    <a:extLst>
                      <a:ext uri="{FF2B5EF4-FFF2-40B4-BE49-F238E27FC236}">
                        <a16:creationId xmlns:a16="http://schemas.microsoft.com/office/drawing/2014/main" id="{EEB83061-9BB5-FCB3-9D40-ACCBA183931C}"/>
                      </a:ext>
                    </a:extLst>
                  </p:cNvPr>
                  <p:cNvSpPr>
                    <a:spLocks/>
                  </p:cNvSpPr>
                  <p:nvPr/>
                </p:nvSpPr>
                <p:spPr bwMode="auto">
                  <a:xfrm>
                    <a:off x="5017975" y="3441161"/>
                    <a:ext cx="653200" cy="658746"/>
                  </a:xfrm>
                  <a:custGeom>
                    <a:avLst/>
                    <a:gdLst>
                      <a:gd name="T0" fmla="*/ 369 w 907"/>
                      <a:gd name="T1" fmla="*/ 4 h 948"/>
                      <a:gd name="T2" fmla="*/ 225 w 907"/>
                      <a:gd name="T3" fmla="*/ 24 h 948"/>
                      <a:gd name="T4" fmla="*/ 209 w 907"/>
                      <a:gd name="T5" fmla="*/ 26 h 948"/>
                      <a:gd name="T6" fmla="*/ 0 w 907"/>
                      <a:gd name="T7" fmla="*/ 52 h 948"/>
                      <a:gd name="T8" fmla="*/ 156 w 907"/>
                      <a:gd name="T9" fmla="*/ 553 h 948"/>
                      <a:gd name="T10" fmla="*/ 186 w 907"/>
                      <a:gd name="T11" fmla="*/ 602 h 948"/>
                      <a:gd name="T12" fmla="*/ 193 w 907"/>
                      <a:gd name="T13" fmla="*/ 616 h 948"/>
                      <a:gd name="T14" fmla="*/ 175 w 907"/>
                      <a:gd name="T15" fmla="*/ 683 h 948"/>
                      <a:gd name="T16" fmla="*/ 172 w 907"/>
                      <a:gd name="T17" fmla="*/ 712 h 948"/>
                      <a:gd name="T18" fmla="*/ 194 w 907"/>
                      <a:gd name="T19" fmla="*/ 763 h 948"/>
                      <a:gd name="T20" fmla="*/ 190 w 907"/>
                      <a:gd name="T21" fmla="*/ 824 h 948"/>
                      <a:gd name="T22" fmla="*/ 199 w 907"/>
                      <a:gd name="T23" fmla="*/ 868 h 948"/>
                      <a:gd name="T24" fmla="*/ 214 w 907"/>
                      <a:gd name="T25" fmla="*/ 885 h 948"/>
                      <a:gd name="T26" fmla="*/ 220 w 907"/>
                      <a:gd name="T27" fmla="*/ 906 h 948"/>
                      <a:gd name="T28" fmla="*/ 235 w 907"/>
                      <a:gd name="T29" fmla="*/ 943 h 948"/>
                      <a:gd name="T30" fmla="*/ 235 w 907"/>
                      <a:gd name="T31" fmla="*/ 943 h 948"/>
                      <a:gd name="T32" fmla="*/ 689 w 907"/>
                      <a:gd name="T33" fmla="*/ 914 h 948"/>
                      <a:gd name="T34" fmla="*/ 746 w 907"/>
                      <a:gd name="T35" fmla="*/ 938 h 948"/>
                      <a:gd name="T36" fmla="*/ 757 w 907"/>
                      <a:gd name="T37" fmla="*/ 947 h 948"/>
                      <a:gd name="T38" fmla="*/ 748 w 907"/>
                      <a:gd name="T39" fmla="*/ 897 h 948"/>
                      <a:gd name="T40" fmla="*/ 774 w 907"/>
                      <a:gd name="T41" fmla="*/ 848 h 948"/>
                      <a:gd name="T42" fmla="*/ 808 w 907"/>
                      <a:gd name="T43" fmla="*/ 849 h 948"/>
                      <a:gd name="T44" fmla="*/ 844 w 907"/>
                      <a:gd name="T45" fmla="*/ 857 h 948"/>
                      <a:gd name="T46" fmla="*/ 842 w 907"/>
                      <a:gd name="T47" fmla="*/ 852 h 948"/>
                      <a:gd name="T48" fmla="*/ 842 w 907"/>
                      <a:gd name="T49" fmla="*/ 820 h 948"/>
                      <a:gd name="T50" fmla="*/ 839 w 907"/>
                      <a:gd name="T51" fmla="*/ 802 h 948"/>
                      <a:gd name="T52" fmla="*/ 834 w 907"/>
                      <a:gd name="T53" fmla="*/ 776 h 948"/>
                      <a:gd name="T54" fmla="*/ 834 w 907"/>
                      <a:gd name="T55" fmla="*/ 777 h 948"/>
                      <a:gd name="T56" fmla="*/ 846 w 907"/>
                      <a:gd name="T57" fmla="*/ 757 h 948"/>
                      <a:gd name="T58" fmla="*/ 847 w 907"/>
                      <a:gd name="T59" fmla="*/ 758 h 948"/>
                      <a:gd name="T60" fmla="*/ 837 w 907"/>
                      <a:gd name="T61" fmla="*/ 746 h 948"/>
                      <a:gd name="T62" fmla="*/ 828 w 907"/>
                      <a:gd name="T63" fmla="*/ 733 h 948"/>
                      <a:gd name="T64" fmla="*/ 838 w 907"/>
                      <a:gd name="T65" fmla="*/ 718 h 948"/>
                      <a:gd name="T66" fmla="*/ 852 w 907"/>
                      <a:gd name="T67" fmla="*/ 712 h 948"/>
                      <a:gd name="T68" fmla="*/ 866 w 907"/>
                      <a:gd name="T69" fmla="*/ 711 h 948"/>
                      <a:gd name="T70" fmla="*/ 869 w 907"/>
                      <a:gd name="T71" fmla="*/ 705 h 948"/>
                      <a:gd name="T72" fmla="*/ 860 w 907"/>
                      <a:gd name="T73" fmla="*/ 686 h 948"/>
                      <a:gd name="T74" fmla="*/ 864 w 907"/>
                      <a:gd name="T75" fmla="*/ 675 h 948"/>
                      <a:gd name="T76" fmla="*/ 871 w 907"/>
                      <a:gd name="T77" fmla="*/ 666 h 948"/>
                      <a:gd name="T78" fmla="*/ 879 w 907"/>
                      <a:gd name="T79" fmla="*/ 662 h 948"/>
                      <a:gd name="T80" fmla="*/ 865 w 907"/>
                      <a:gd name="T81" fmla="*/ 650 h 948"/>
                      <a:gd name="T82" fmla="*/ 881 w 907"/>
                      <a:gd name="T83" fmla="*/ 621 h 948"/>
                      <a:gd name="T84" fmla="*/ 878 w 907"/>
                      <a:gd name="T85" fmla="*/ 611 h 948"/>
                      <a:gd name="T86" fmla="*/ 901 w 907"/>
                      <a:gd name="T87" fmla="*/ 582 h 948"/>
                      <a:gd name="T88" fmla="*/ 900 w 907"/>
                      <a:gd name="T89" fmla="*/ 578 h 948"/>
                      <a:gd name="T90" fmla="*/ 861 w 907"/>
                      <a:gd name="T91" fmla="*/ 537 h 948"/>
                      <a:gd name="T92" fmla="*/ 856 w 907"/>
                      <a:gd name="T93" fmla="*/ 514 h 948"/>
                      <a:gd name="T94" fmla="*/ 829 w 907"/>
                      <a:gd name="T95" fmla="*/ 481 h 948"/>
                      <a:gd name="T96" fmla="*/ 794 w 907"/>
                      <a:gd name="T97" fmla="*/ 443 h 948"/>
                      <a:gd name="T98" fmla="*/ 793 w 907"/>
                      <a:gd name="T99" fmla="*/ 438 h 948"/>
                      <a:gd name="T100" fmla="*/ 770 w 907"/>
                      <a:gd name="T101" fmla="*/ 384 h 948"/>
                      <a:gd name="T102" fmla="*/ 744 w 907"/>
                      <a:gd name="T103" fmla="*/ 372 h 948"/>
                      <a:gd name="T104" fmla="*/ 697 w 907"/>
                      <a:gd name="T105" fmla="*/ 331 h 948"/>
                      <a:gd name="T106" fmla="*/ 691 w 907"/>
                      <a:gd name="T107" fmla="*/ 322 h 948"/>
                      <a:gd name="T108" fmla="*/ 673 w 907"/>
                      <a:gd name="T109" fmla="*/ 299 h 948"/>
                      <a:gd name="T110" fmla="*/ 645 w 907"/>
                      <a:gd name="T111" fmla="*/ 278 h 948"/>
                      <a:gd name="T112" fmla="*/ 595 w 907"/>
                      <a:gd name="T113" fmla="*/ 233 h 948"/>
                      <a:gd name="T114" fmla="*/ 562 w 907"/>
                      <a:gd name="T115" fmla="*/ 212 h 948"/>
                      <a:gd name="T116" fmla="*/ 525 w 907"/>
                      <a:gd name="T117" fmla="*/ 180 h 948"/>
                      <a:gd name="T118" fmla="*/ 483 w 907"/>
                      <a:gd name="T119" fmla="*/ 119 h 948"/>
                      <a:gd name="T120" fmla="*/ 468 w 907"/>
                      <a:gd name="T121" fmla="*/ 105 h 948"/>
                      <a:gd name="T122" fmla="*/ 409 w 907"/>
                      <a:gd name="T123" fmla="*/ 81 h 948"/>
                      <a:gd name="T124" fmla="*/ 399 w 907"/>
                      <a:gd name="T1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7" h="948">
                        <a:moveTo>
                          <a:pt x="399" y="0"/>
                        </a:moveTo>
                        <a:cubicBezTo>
                          <a:pt x="390" y="1"/>
                          <a:pt x="381" y="1"/>
                          <a:pt x="369" y="4"/>
                        </a:cubicBezTo>
                        <a:cubicBezTo>
                          <a:pt x="365" y="5"/>
                          <a:pt x="354" y="8"/>
                          <a:pt x="225" y="24"/>
                        </a:cubicBezTo>
                        <a:lnTo>
                          <a:pt x="225" y="24"/>
                        </a:lnTo>
                        <a:lnTo>
                          <a:pt x="210" y="26"/>
                        </a:lnTo>
                        <a:cubicBezTo>
                          <a:pt x="210" y="26"/>
                          <a:pt x="209" y="26"/>
                          <a:pt x="209" y="26"/>
                        </a:cubicBezTo>
                        <a:lnTo>
                          <a:pt x="76" y="42"/>
                        </a:lnTo>
                        <a:cubicBezTo>
                          <a:pt x="53" y="45"/>
                          <a:pt x="28" y="48"/>
                          <a:pt x="0" y="52"/>
                        </a:cubicBezTo>
                        <a:cubicBezTo>
                          <a:pt x="25" y="132"/>
                          <a:pt x="106" y="397"/>
                          <a:pt x="125" y="477"/>
                        </a:cubicBezTo>
                        <a:cubicBezTo>
                          <a:pt x="132" y="504"/>
                          <a:pt x="144" y="549"/>
                          <a:pt x="156" y="553"/>
                        </a:cubicBezTo>
                        <a:cubicBezTo>
                          <a:pt x="159" y="553"/>
                          <a:pt x="163" y="555"/>
                          <a:pt x="167" y="558"/>
                        </a:cubicBezTo>
                        <a:cubicBezTo>
                          <a:pt x="181" y="569"/>
                          <a:pt x="188" y="586"/>
                          <a:pt x="186" y="602"/>
                        </a:cubicBezTo>
                        <a:cubicBezTo>
                          <a:pt x="185" y="604"/>
                          <a:pt x="186" y="605"/>
                          <a:pt x="189" y="611"/>
                        </a:cubicBezTo>
                        <a:cubicBezTo>
                          <a:pt x="191" y="612"/>
                          <a:pt x="192" y="614"/>
                          <a:pt x="193" y="616"/>
                        </a:cubicBezTo>
                        <a:cubicBezTo>
                          <a:pt x="203" y="633"/>
                          <a:pt x="200" y="647"/>
                          <a:pt x="185" y="657"/>
                        </a:cubicBezTo>
                        <a:cubicBezTo>
                          <a:pt x="181" y="659"/>
                          <a:pt x="175" y="672"/>
                          <a:pt x="175" y="683"/>
                        </a:cubicBezTo>
                        <a:cubicBezTo>
                          <a:pt x="175" y="691"/>
                          <a:pt x="174" y="694"/>
                          <a:pt x="173" y="698"/>
                        </a:cubicBezTo>
                        <a:cubicBezTo>
                          <a:pt x="173" y="700"/>
                          <a:pt x="172" y="702"/>
                          <a:pt x="172" y="712"/>
                        </a:cubicBezTo>
                        <a:cubicBezTo>
                          <a:pt x="171" y="723"/>
                          <a:pt x="179" y="737"/>
                          <a:pt x="185" y="747"/>
                        </a:cubicBezTo>
                        <a:cubicBezTo>
                          <a:pt x="189" y="753"/>
                          <a:pt x="192" y="758"/>
                          <a:pt x="194" y="763"/>
                        </a:cubicBezTo>
                        <a:cubicBezTo>
                          <a:pt x="201" y="778"/>
                          <a:pt x="197" y="793"/>
                          <a:pt x="194" y="808"/>
                        </a:cubicBezTo>
                        <a:cubicBezTo>
                          <a:pt x="192" y="813"/>
                          <a:pt x="191" y="819"/>
                          <a:pt x="190" y="824"/>
                        </a:cubicBezTo>
                        <a:cubicBezTo>
                          <a:pt x="187" y="843"/>
                          <a:pt x="191" y="857"/>
                          <a:pt x="194" y="861"/>
                        </a:cubicBezTo>
                        <a:cubicBezTo>
                          <a:pt x="195" y="863"/>
                          <a:pt x="197" y="865"/>
                          <a:pt x="199" y="868"/>
                        </a:cubicBezTo>
                        <a:cubicBezTo>
                          <a:pt x="203" y="873"/>
                          <a:pt x="208" y="879"/>
                          <a:pt x="211" y="885"/>
                        </a:cubicBezTo>
                        <a:lnTo>
                          <a:pt x="214" y="885"/>
                        </a:lnTo>
                        <a:lnTo>
                          <a:pt x="216" y="900"/>
                        </a:lnTo>
                        <a:cubicBezTo>
                          <a:pt x="216" y="901"/>
                          <a:pt x="219" y="904"/>
                          <a:pt x="220" y="906"/>
                        </a:cubicBezTo>
                        <a:cubicBezTo>
                          <a:pt x="226" y="912"/>
                          <a:pt x="233" y="920"/>
                          <a:pt x="234" y="931"/>
                        </a:cubicBezTo>
                        <a:cubicBezTo>
                          <a:pt x="235" y="936"/>
                          <a:pt x="235" y="940"/>
                          <a:pt x="235" y="943"/>
                        </a:cubicBezTo>
                        <a:lnTo>
                          <a:pt x="235" y="943"/>
                        </a:lnTo>
                        <a:cubicBezTo>
                          <a:pt x="235" y="943"/>
                          <a:pt x="235" y="943"/>
                          <a:pt x="235" y="943"/>
                        </a:cubicBezTo>
                        <a:cubicBezTo>
                          <a:pt x="256" y="943"/>
                          <a:pt x="654" y="919"/>
                          <a:pt x="675" y="917"/>
                        </a:cubicBezTo>
                        <a:cubicBezTo>
                          <a:pt x="679" y="916"/>
                          <a:pt x="684" y="915"/>
                          <a:pt x="689" y="914"/>
                        </a:cubicBezTo>
                        <a:cubicBezTo>
                          <a:pt x="705" y="911"/>
                          <a:pt x="725" y="907"/>
                          <a:pt x="737" y="921"/>
                        </a:cubicBezTo>
                        <a:cubicBezTo>
                          <a:pt x="741" y="926"/>
                          <a:pt x="744" y="932"/>
                          <a:pt x="746" y="938"/>
                        </a:cubicBezTo>
                        <a:cubicBezTo>
                          <a:pt x="748" y="941"/>
                          <a:pt x="750" y="945"/>
                          <a:pt x="751" y="948"/>
                        </a:cubicBezTo>
                        <a:cubicBezTo>
                          <a:pt x="753" y="947"/>
                          <a:pt x="755" y="947"/>
                          <a:pt x="757" y="947"/>
                        </a:cubicBezTo>
                        <a:cubicBezTo>
                          <a:pt x="757" y="937"/>
                          <a:pt x="754" y="923"/>
                          <a:pt x="751" y="911"/>
                        </a:cubicBezTo>
                        <a:cubicBezTo>
                          <a:pt x="750" y="906"/>
                          <a:pt x="749" y="902"/>
                          <a:pt x="748" y="897"/>
                        </a:cubicBezTo>
                        <a:cubicBezTo>
                          <a:pt x="743" y="873"/>
                          <a:pt x="753" y="863"/>
                          <a:pt x="764" y="854"/>
                        </a:cubicBezTo>
                        <a:cubicBezTo>
                          <a:pt x="767" y="851"/>
                          <a:pt x="771" y="849"/>
                          <a:pt x="774" y="848"/>
                        </a:cubicBezTo>
                        <a:cubicBezTo>
                          <a:pt x="777" y="846"/>
                          <a:pt x="781" y="846"/>
                          <a:pt x="784" y="845"/>
                        </a:cubicBezTo>
                        <a:cubicBezTo>
                          <a:pt x="791" y="845"/>
                          <a:pt x="798" y="847"/>
                          <a:pt x="808" y="849"/>
                        </a:cubicBezTo>
                        <a:cubicBezTo>
                          <a:pt x="826" y="854"/>
                          <a:pt x="836" y="856"/>
                          <a:pt x="841" y="856"/>
                        </a:cubicBezTo>
                        <a:cubicBezTo>
                          <a:pt x="843" y="857"/>
                          <a:pt x="844" y="857"/>
                          <a:pt x="844" y="857"/>
                        </a:cubicBezTo>
                        <a:cubicBezTo>
                          <a:pt x="844" y="856"/>
                          <a:pt x="844" y="856"/>
                          <a:pt x="844" y="855"/>
                        </a:cubicBezTo>
                        <a:cubicBezTo>
                          <a:pt x="843" y="854"/>
                          <a:pt x="843" y="853"/>
                          <a:pt x="842" y="852"/>
                        </a:cubicBezTo>
                        <a:cubicBezTo>
                          <a:pt x="840" y="848"/>
                          <a:pt x="838" y="843"/>
                          <a:pt x="839" y="836"/>
                        </a:cubicBezTo>
                        <a:cubicBezTo>
                          <a:pt x="837" y="830"/>
                          <a:pt x="839" y="824"/>
                          <a:pt x="842" y="820"/>
                        </a:cubicBezTo>
                        <a:cubicBezTo>
                          <a:pt x="837" y="814"/>
                          <a:pt x="838" y="806"/>
                          <a:pt x="839" y="803"/>
                        </a:cubicBezTo>
                        <a:cubicBezTo>
                          <a:pt x="839" y="802"/>
                          <a:pt x="839" y="802"/>
                          <a:pt x="839" y="802"/>
                        </a:cubicBezTo>
                        <a:lnTo>
                          <a:pt x="835" y="796"/>
                        </a:lnTo>
                        <a:cubicBezTo>
                          <a:pt x="829" y="788"/>
                          <a:pt x="832" y="780"/>
                          <a:pt x="834" y="776"/>
                        </a:cubicBezTo>
                        <a:cubicBezTo>
                          <a:pt x="834" y="775"/>
                          <a:pt x="834" y="774"/>
                          <a:pt x="834" y="774"/>
                        </a:cubicBezTo>
                        <a:cubicBezTo>
                          <a:pt x="834" y="775"/>
                          <a:pt x="834" y="776"/>
                          <a:pt x="834" y="777"/>
                        </a:cubicBezTo>
                        <a:cubicBezTo>
                          <a:pt x="833" y="771"/>
                          <a:pt x="834" y="763"/>
                          <a:pt x="845" y="757"/>
                        </a:cubicBezTo>
                        <a:cubicBezTo>
                          <a:pt x="846" y="757"/>
                          <a:pt x="846" y="757"/>
                          <a:pt x="846" y="757"/>
                        </a:cubicBezTo>
                        <a:lnTo>
                          <a:pt x="845" y="759"/>
                        </a:lnTo>
                        <a:cubicBezTo>
                          <a:pt x="845" y="759"/>
                          <a:pt x="846" y="758"/>
                          <a:pt x="847" y="758"/>
                        </a:cubicBezTo>
                        <a:cubicBezTo>
                          <a:pt x="848" y="757"/>
                          <a:pt x="849" y="756"/>
                          <a:pt x="850" y="755"/>
                        </a:cubicBezTo>
                        <a:cubicBezTo>
                          <a:pt x="843" y="754"/>
                          <a:pt x="839" y="749"/>
                          <a:pt x="837" y="746"/>
                        </a:cubicBezTo>
                        <a:lnTo>
                          <a:pt x="834" y="743"/>
                        </a:lnTo>
                        <a:lnTo>
                          <a:pt x="828" y="733"/>
                        </a:lnTo>
                        <a:lnTo>
                          <a:pt x="835" y="723"/>
                        </a:lnTo>
                        <a:lnTo>
                          <a:pt x="838" y="718"/>
                        </a:lnTo>
                        <a:lnTo>
                          <a:pt x="843" y="712"/>
                        </a:lnTo>
                        <a:lnTo>
                          <a:pt x="852" y="712"/>
                        </a:lnTo>
                        <a:lnTo>
                          <a:pt x="861" y="712"/>
                        </a:lnTo>
                        <a:cubicBezTo>
                          <a:pt x="865" y="712"/>
                          <a:pt x="866" y="711"/>
                          <a:pt x="866" y="711"/>
                        </a:cubicBezTo>
                        <a:lnTo>
                          <a:pt x="867" y="710"/>
                        </a:lnTo>
                        <a:cubicBezTo>
                          <a:pt x="867" y="708"/>
                          <a:pt x="868" y="707"/>
                          <a:pt x="869" y="705"/>
                        </a:cubicBezTo>
                        <a:cubicBezTo>
                          <a:pt x="864" y="701"/>
                          <a:pt x="860" y="696"/>
                          <a:pt x="860" y="689"/>
                        </a:cubicBezTo>
                        <a:lnTo>
                          <a:pt x="860" y="686"/>
                        </a:lnTo>
                        <a:lnTo>
                          <a:pt x="860" y="680"/>
                        </a:lnTo>
                        <a:lnTo>
                          <a:pt x="864" y="675"/>
                        </a:lnTo>
                        <a:lnTo>
                          <a:pt x="868" y="669"/>
                        </a:lnTo>
                        <a:cubicBezTo>
                          <a:pt x="868" y="669"/>
                          <a:pt x="870" y="667"/>
                          <a:pt x="871" y="666"/>
                        </a:cubicBezTo>
                        <a:lnTo>
                          <a:pt x="874" y="665"/>
                        </a:lnTo>
                        <a:cubicBezTo>
                          <a:pt x="874" y="665"/>
                          <a:pt x="877" y="663"/>
                          <a:pt x="879" y="662"/>
                        </a:cubicBezTo>
                        <a:cubicBezTo>
                          <a:pt x="875" y="660"/>
                          <a:pt x="873" y="657"/>
                          <a:pt x="871" y="652"/>
                        </a:cubicBezTo>
                        <a:cubicBezTo>
                          <a:pt x="868" y="651"/>
                          <a:pt x="865" y="650"/>
                          <a:pt x="865" y="650"/>
                        </a:cubicBezTo>
                        <a:lnTo>
                          <a:pt x="866" y="638"/>
                        </a:lnTo>
                        <a:cubicBezTo>
                          <a:pt x="866" y="626"/>
                          <a:pt x="877" y="623"/>
                          <a:pt x="881" y="621"/>
                        </a:cubicBezTo>
                        <a:cubicBezTo>
                          <a:pt x="882" y="621"/>
                          <a:pt x="883" y="621"/>
                          <a:pt x="884" y="621"/>
                        </a:cubicBezTo>
                        <a:cubicBezTo>
                          <a:pt x="881" y="619"/>
                          <a:pt x="878" y="616"/>
                          <a:pt x="878" y="611"/>
                        </a:cubicBezTo>
                        <a:cubicBezTo>
                          <a:pt x="876" y="604"/>
                          <a:pt x="878" y="598"/>
                          <a:pt x="884" y="592"/>
                        </a:cubicBezTo>
                        <a:cubicBezTo>
                          <a:pt x="891" y="585"/>
                          <a:pt x="899" y="583"/>
                          <a:pt x="901" y="582"/>
                        </a:cubicBezTo>
                        <a:lnTo>
                          <a:pt x="907" y="581"/>
                        </a:lnTo>
                        <a:cubicBezTo>
                          <a:pt x="905" y="580"/>
                          <a:pt x="902" y="579"/>
                          <a:pt x="900" y="578"/>
                        </a:cubicBezTo>
                        <a:cubicBezTo>
                          <a:pt x="891" y="575"/>
                          <a:pt x="884" y="572"/>
                          <a:pt x="880" y="571"/>
                        </a:cubicBezTo>
                        <a:cubicBezTo>
                          <a:pt x="857" y="562"/>
                          <a:pt x="860" y="545"/>
                          <a:pt x="861" y="537"/>
                        </a:cubicBezTo>
                        <a:cubicBezTo>
                          <a:pt x="861" y="534"/>
                          <a:pt x="862" y="530"/>
                          <a:pt x="861" y="527"/>
                        </a:cubicBezTo>
                        <a:cubicBezTo>
                          <a:pt x="861" y="522"/>
                          <a:pt x="859" y="520"/>
                          <a:pt x="856" y="514"/>
                        </a:cubicBezTo>
                        <a:cubicBezTo>
                          <a:pt x="852" y="509"/>
                          <a:pt x="847" y="501"/>
                          <a:pt x="844" y="491"/>
                        </a:cubicBezTo>
                        <a:cubicBezTo>
                          <a:pt x="844" y="488"/>
                          <a:pt x="839" y="485"/>
                          <a:pt x="829" y="481"/>
                        </a:cubicBezTo>
                        <a:cubicBezTo>
                          <a:pt x="826" y="480"/>
                          <a:pt x="822" y="479"/>
                          <a:pt x="819" y="477"/>
                        </a:cubicBezTo>
                        <a:cubicBezTo>
                          <a:pt x="798" y="468"/>
                          <a:pt x="796" y="453"/>
                          <a:pt x="794" y="443"/>
                        </a:cubicBezTo>
                        <a:cubicBezTo>
                          <a:pt x="794" y="443"/>
                          <a:pt x="794" y="441"/>
                          <a:pt x="794" y="441"/>
                        </a:cubicBezTo>
                        <a:lnTo>
                          <a:pt x="793" y="438"/>
                        </a:lnTo>
                        <a:cubicBezTo>
                          <a:pt x="792" y="433"/>
                          <a:pt x="790" y="416"/>
                          <a:pt x="788" y="412"/>
                        </a:cubicBezTo>
                        <a:cubicBezTo>
                          <a:pt x="782" y="406"/>
                          <a:pt x="774" y="391"/>
                          <a:pt x="770" y="384"/>
                        </a:cubicBezTo>
                        <a:cubicBezTo>
                          <a:pt x="767" y="381"/>
                          <a:pt x="757" y="377"/>
                          <a:pt x="752" y="375"/>
                        </a:cubicBezTo>
                        <a:cubicBezTo>
                          <a:pt x="749" y="374"/>
                          <a:pt x="746" y="373"/>
                          <a:pt x="744" y="372"/>
                        </a:cubicBezTo>
                        <a:cubicBezTo>
                          <a:pt x="730" y="366"/>
                          <a:pt x="714" y="353"/>
                          <a:pt x="707" y="346"/>
                        </a:cubicBezTo>
                        <a:cubicBezTo>
                          <a:pt x="702" y="341"/>
                          <a:pt x="699" y="336"/>
                          <a:pt x="697" y="331"/>
                        </a:cubicBezTo>
                        <a:cubicBezTo>
                          <a:pt x="696" y="328"/>
                          <a:pt x="695" y="327"/>
                          <a:pt x="693" y="325"/>
                        </a:cubicBezTo>
                        <a:cubicBezTo>
                          <a:pt x="692" y="323"/>
                          <a:pt x="692" y="323"/>
                          <a:pt x="691" y="322"/>
                        </a:cubicBezTo>
                        <a:cubicBezTo>
                          <a:pt x="686" y="320"/>
                          <a:pt x="682" y="316"/>
                          <a:pt x="677" y="307"/>
                        </a:cubicBezTo>
                        <a:cubicBezTo>
                          <a:pt x="676" y="304"/>
                          <a:pt x="675" y="302"/>
                          <a:pt x="673" y="299"/>
                        </a:cubicBezTo>
                        <a:cubicBezTo>
                          <a:pt x="671" y="293"/>
                          <a:pt x="668" y="286"/>
                          <a:pt x="665" y="284"/>
                        </a:cubicBezTo>
                        <a:cubicBezTo>
                          <a:pt x="660" y="281"/>
                          <a:pt x="653" y="280"/>
                          <a:pt x="645" y="278"/>
                        </a:cubicBezTo>
                        <a:cubicBezTo>
                          <a:pt x="641" y="276"/>
                          <a:pt x="636" y="275"/>
                          <a:pt x="630" y="273"/>
                        </a:cubicBezTo>
                        <a:cubicBezTo>
                          <a:pt x="614" y="268"/>
                          <a:pt x="603" y="248"/>
                          <a:pt x="595" y="233"/>
                        </a:cubicBezTo>
                        <a:cubicBezTo>
                          <a:pt x="593" y="229"/>
                          <a:pt x="590" y="225"/>
                          <a:pt x="589" y="224"/>
                        </a:cubicBezTo>
                        <a:cubicBezTo>
                          <a:pt x="586" y="220"/>
                          <a:pt x="570" y="214"/>
                          <a:pt x="562" y="212"/>
                        </a:cubicBezTo>
                        <a:cubicBezTo>
                          <a:pt x="550" y="210"/>
                          <a:pt x="543" y="201"/>
                          <a:pt x="537" y="193"/>
                        </a:cubicBezTo>
                        <a:cubicBezTo>
                          <a:pt x="533" y="189"/>
                          <a:pt x="530" y="184"/>
                          <a:pt x="525" y="180"/>
                        </a:cubicBezTo>
                        <a:cubicBezTo>
                          <a:pt x="515" y="171"/>
                          <a:pt x="504" y="153"/>
                          <a:pt x="495" y="137"/>
                        </a:cubicBezTo>
                        <a:cubicBezTo>
                          <a:pt x="491" y="130"/>
                          <a:pt x="485" y="121"/>
                          <a:pt x="483" y="119"/>
                        </a:cubicBezTo>
                        <a:cubicBezTo>
                          <a:pt x="481" y="117"/>
                          <a:pt x="479" y="115"/>
                          <a:pt x="478" y="113"/>
                        </a:cubicBezTo>
                        <a:cubicBezTo>
                          <a:pt x="473" y="108"/>
                          <a:pt x="471" y="105"/>
                          <a:pt x="468" y="105"/>
                        </a:cubicBezTo>
                        <a:cubicBezTo>
                          <a:pt x="452" y="105"/>
                          <a:pt x="445" y="103"/>
                          <a:pt x="436" y="96"/>
                        </a:cubicBezTo>
                        <a:cubicBezTo>
                          <a:pt x="432" y="92"/>
                          <a:pt x="421" y="85"/>
                          <a:pt x="409" y="81"/>
                        </a:cubicBezTo>
                        <a:cubicBezTo>
                          <a:pt x="388" y="73"/>
                          <a:pt x="380" y="60"/>
                          <a:pt x="382" y="37"/>
                        </a:cubicBezTo>
                        <a:cubicBezTo>
                          <a:pt x="384" y="20"/>
                          <a:pt x="392" y="9"/>
                          <a:pt x="399" y="0"/>
                        </a:cubicBezTo>
                        <a:lnTo>
                          <a:pt x="399" y="0"/>
                        </a:ln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04" name="Freeform 30215">
                    <a:extLst>
                      <a:ext uri="{FF2B5EF4-FFF2-40B4-BE49-F238E27FC236}">
                        <a16:creationId xmlns:a16="http://schemas.microsoft.com/office/drawing/2014/main" id="{5FD727BF-E6CD-01FB-599D-CA46BAF0C73B}"/>
                      </a:ext>
                    </a:extLst>
                  </p:cNvPr>
                  <p:cNvSpPr>
                    <a:spLocks/>
                  </p:cNvSpPr>
                  <p:nvPr/>
                </p:nvSpPr>
                <p:spPr bwMode="auto">
                  <a:xfrm>
                    <a:off x="2048317" y="2545267"/>
                    <a:ext cx="882759" cy="668880"/>
                  </a:xfrm>
                  <a:custGeom>
                    <a:avLst/>
                    <a:gdLst>
                      <a:gd name="T0" fmla="*/ 959 w 1228"/>
                      <a:gd name="T1" fmla="*/ 948 h 959"/>
                      <a:gd name="T2" fmla="*/ 1166 w 1228"/>
                      <a:gd name="T3" fmla="*/ 958 h 959"/>
                      <a:gd name="T4" fmla="*/ 1183 w 1228"/>
                      <a:gd name="T5" fmla="*/ 959 h 959"/>
                      <a:gd name="T6" fmla="*/ 1228 w 1228"/>
                      <a:gd name="T7" fmla="*/ 101 h 959"/>
                      <a:gd name="T8" fmla="*/ 1226 w 1228"/>
                      <a:gd name="T9" fmla="*/ 100 h 959"/>
                      <a:gd name="T10" fmla="*/ 408 w 1228"/>
                      <a:gd name="T11" fmla="*/ 38 h 959"/>
                      <a:gd name="T12" fmla="*/ 115 w 1228"/>
                      <a:gd name="T13" fmla="*/ 1 h 959"/>
                      <a:gd name="T14" fmla="*/ 110 w 1228"/>
                      <a:gd name="T15" fmla="*/ 0 h 959"/>
                      <a:gd name="T16" fmla="*/ 0 w 1228"/>
                      <a:gd name="T17" fmla="*/ 861 h 959"/>
                      <a:gd name="T18" fmla="*/ 959 w 1228"/>
                      <a:gd name="T19" fmla="*/ 94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8" h="959">
                        <a:moveTo>
                          <a:pt x="959" y="948"/>
                        </a:moveTo>
                        <a:lnTo>
                          <a:pt x="1166" y="958"/>
                        </a:lnTo>
                        <a:cubicBezTo>
                          <a:pt x="1172" y="958"/>
                          <a:pt x="1178" y="958"/>
                          <a:pt x="1183" y="959"/>
                        </a:cubicBezTo>
                        <a:lnTo>
                          <a:pt x="1228" y="101"/>
                        </a:lnTo>
                        <a:cubicBezTo>
                          <a:pt x="1227" y="100"/>
                          <a:pt x="1227" y="100"/>
                          <a:pt x="1226" y="100"/>
                        </a:cubicBezTo>
                        <a:cubicBezTo>
                          <a:pt x="1034" y="102"/>
                          <a:pt x="678" y="69"/>
                          <a:pt x="408" y="38"/>
                        </a:cubicBezTo>
                        <a:cubicBezTo>
                          <a:pt x="230" y="18"/>
                          <a:pt x="150" y="6"/>
                          <a:pt x="115" y="1"/>
                        </a:cubicBezTo>
                        <a:cubicBezTo>
                          <a:pt x="114" y="1"/>
                          <a:pt x="112" y="1"/>
                          <a:pt x="110" y="0"/>
                        </a:cubicBezTo>
                        <a:lnTo>
                          <a:pt x="0" y="861"/>
                        </a:lnTo>
                        <a:cubicBezTo>
                          <a:pt x="100" y="873"/>
                          <a:pt x="659" y="935"/>
                          <a:pt x="959" y="948"/>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05" name="Freeform 30216">
                    <a:extLst>
                      <a:ext uri="{FF2B5EF4-FFF2-40B4-BE49-F238E27FC236}">
                        <a16:creationId xmlns:a16="http://schemas.microsoft.com/office/drawing/2014/main" id="{ACCC9F12-BDAE-12C2-034D-24F66520462F}"/>
                      </a:ext>
                    </a:extLst>
                  </p:cNvPr>
                  <p:cNvSpPr>
                    <a:spLocks/>
                  </p:cNvSpPr>
                  <p:nvPr/>
                </p:nvSpPr>
                <p:spPr bwMode="auto">
                  <a:xfrm>
                    <a:off x="5479180" y="2200693"/>
                    <a:ext cx="699112" cy="441866"/>
                  </a:xfrm>
                  <a:custGeom>
                    <a:avLst/>
                    <a:gdLst>
                      <a:gd name="T0" fmla="*/ 0 w 973"/>
                      <a:gd name="T1" fmla="*/ 154 h 634"/>
                      <a:gd name="T2" fmla="*/ 79 w 973"/>
                      <a:gd name="T3" fmla="*/ 634 h 634"/>
                      <a:gd name="T4" fmla="*/ 756 w 973"/>
                      <a:gd name="T5" fmla="*/ 499 h 634"/>
                      <a:gd name="T6" fmla="*/ 766 w 973"/>
                      <a:gd name="T7" fmla="*/ 497 h 634"/>
                      <a:gd name="T8" fmla="*/ 827 w 973"/>
                      <a:gd name="T9" fmla="*/ 484 h 634"/>
                      <a:gd name="T10" fmla="*/ 842 w 973"/>
                      <a:gd name="T11" fmla="*/ 472 h 634"/>
                      <a:gd name="T12" fmla="*/ 890 w 973"/>
                      <a:gd name="T13" fmla="*/ 459 h 634"/>
                      <a:gd name="T14" fmla="*/ 893 w 973"/>
                      <a:gd name="T15" fmla="*/ 461 h 634"/>
                      <a:gd name="T16" fmla="*/ 909 w 973"/>
                      <a:gd name="T17" fmla="*/ 438 h 634"/>
                      <a:gd name="T18" fmla="*/ 924 w 973"/>
                      <a:gd name="T19" fmla="*/ 433 h 634"/>
                      <a:gd name="T20" fmla="*/ 928 w 973"/>
                      <a:gd name="T21" fmla="*/ 426 h 634"/>
                      <a:gd name="T22" fmla="*/ 960 w 973"/>
                      <a:gd name="T23" fmla="*/ 381 h 634"/>
                      <a:gd name="T24" fmla="*/ 971 w 973"/>
                      <a:gd name="T25" fmla="*/ 366 h 634"/>
                      <a:gd name="T26" fmla="*/ 973 w 973"/>
                      <a:gd name="T27" fmla="*/ 364 h 634"/>
                      <a:gd name="T28" fmla="*/ 962 w 973"/>
                      <a:gd name="T29" fmla="*/ 350 h 634"/>
                      <a:gd name="T30" fmla="*/ 960 w 973"/>
                      <a:gd name="T31" fmla="*/ 345 h 634"/>
                      <a:gd name="T32" fmla="*/ 954 w 973"/>
                      <a:gd name="T33" fmla="*/ 335 h 634"/>
                      <a:gd name="T34" fmla="*/ 942 w 973"/>
                      <a:gd name="T35" fmla="*/ 335 h 634"/>
                      <a:gd name="T36" fmla="*/ 906 w 973"/>
                      <a:gd name="T37" fmla="*/ 316 h 634"/>
                      <a:gd name="T38" fmla="*/ 905 w 973"/>
                      <a:gd name="T39" fmla="*/ 306 h 634"/>
                      <a:gd name="T40" fmla="*/ 877 w 973"/>
                      <a:gd name="T41" fmla="*/ 264 h 634"/>
                      <a:gd name="T42" fmla="*/ 890 w 973"/>
                      <a:gd name="T43" fmla="*/ 221 h 634"/>
                      <a:gd name="T44" fmla="*/ 889 w 973"/>
                      <a:gd name="T45" fmla="*/ 220 h 634"/>
                      <a:gd name="T46" fmla="*/ 874 w 973"/>
                      <a:gd name="T47" fmla="*/ 204 h 634"/>
                      <a:gd name="T48" fmla="*/ 878 w 973"/>
                      <a:gd name="T49" fmla="*/ 186 h 634"/>
                      <a:gd name="T50" fmla="*/ 884 w 973"/>
                      <a:gd name="T51" fmla="*/ 179 h 634"/>
                      <a:gd name="T52" fmla="*/ 893 w 973"/>
                      <a:gd name="T53" fmla="*/ 166 h 634"/>
                      <a:gd name="T54" fmla="*/ 896 w 973"/>
                      <a:gd name="T55" fmla="*/ 146 h 634"/>
                      <a:gd name="T56" fmla="*/ 898 w 973"/>
                      <a:gd name="T57" fmla="*/ 129 h 634"/>
                      <a:gd name="T58" fmla="*/ 912 w 973"/>
                      <a:gd name="T59" fmla="*/ 104 h 634"/>
                      <a:gd name="T60" fmla="*/ 883 w 973"/>
                      <a:gd name="T61" fmla="*/ 90 h 634"/>
                      <a:gd name="T62" fmla="*/ 880 w 973"/>
                      <a:gd name="T63" fmla="*/ 89 h 634"/>
                      <a:gd name="T64" fmla="*/ 853 w 973"/>
                      <a:gd name="T65" fmla="*/ 53 h 634"/>
                      <a:gd name="T66" fmla="*/ 848 w 973"/>
                      <a:gd name="T67" fmla="*/ 32 h 634"/>
                      <a:gd name="T68" fmla="*/ 843 w 973"/>
                      <a:gd name="T69" fmla="*/ 29 h 634"/>
                      <a:gd name="T70" fmla="*/ 832 w 973"/>
                      <a:gd name="T71" fmla="*/ 21 h 634"/>
                      <a:gd name="T72" fmla="*/ 831 w 973"/>
                      <a:gd name="T73" fmla="*/ 21 h 634"/>
                      <a:gd name="T74" fmla="*/ 809 w 973"/>
                      <a:gd name="T75" fmla="*/ 12 h 634"/>
                      <a:gd name="T76" fmla="*/ 806 w 973"/>
                      <a:gd name="T77" fmla="*/ 9 h 634"/>
                      <a:gd name="T78" fmla="*/ 796 w 973"/>
                      <a:gd name="T79" fmla="*/ 0 h 634"/>
                      <a:gd name="T80" fmla="*/ 755 w 973"/>
                      <a:gd name="T81" fmla="*/ 14 h 634"/>
                      <a:gd name="T82" fmla="*/ 734 w 973"/>
                      <a:gd name="T83" fmla="*/ 20 h 634"/>
                      <a:gd name="T84" fmla="*/ 445 w 973"/>
                      <a:gd name="T85" fmla="*/ 81 h 634"/>
                      <a:gd name="T86" fmla="*/ 108 w 973"/>
                      <a:gd name="T87" fmla="*/ 149 h 634"/>
                      <a:gd name="T88" fmla="*/ 102 w 973"/>
                      <a:gd name="T89" fmla="*/ 150 h 634"/>
                      <a:gd name="T90" fmla="*/ 96 w 973"/>
                      <a:gd name="T91" fmla="*/ 146 h 634"/>
                      <a:gd name="T92" fmla="*/ 83 w 973"/>
                      <a:gd name="T93" fmla="*/ 126 h 634"/>
                      <a:gd name="T94" fmla="*/ 77 w 973"/>
                      <a:gd name="T95" fmla="*/ 97 h 634"/>
                      <a:gd name="T96" fmla="*/ 0 w 973"/>
                      <a:gd name="T97" fmla="*/ 15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3" h="634">
                        <a:moveTo>
                          <a:pt x="0" y="154"/>
                        </a:moveTo>
                        <a:cubicBezTo>
                          <a:pt x="11" y="220"/>
                          <a:pt x="77" y="625"/>
                          <a:pt x="79" y="634"/>
                        </a:cubicBezTo>
                        <a:cubicBezTo>
                          <a:pt x="179" y="614"/>
                          <a:pt x="756" y="499"/>
                          <a:pt x="756" y="499"/>
                        </a:cubicBezTo>
                        <a:cubicBezTo>
                          <a:pt x="758" y="498"/>
                          <a:pt x="761" y="498"/>
                          <a:pt x="766" y="497"/>
                        </a:cubicBezTo>
                        <a:cubicBezTo>
                          <a:pt x="780" y="496"/>
                          <a:pt x="815" y="492"/>
                          <a:pt x="827" y="484"/>
                        </a:cubicBezTo>
                        <a:cubicBezTo>
                          <a:pt x="832" y="480"/>
                          <a:pt x="837" y="476"/>
                          <a:pt x="842" y="472"/>
                        </a:cubicBezTo>
                        <a:cubicBezTo>
                          <a:pt x="854" y="461"/>
                          <a:pt x="872" y="446"/>
                          <a:pt x="890" y="459"/>
                        </a:cubicBezTo>
                        <a:cubicBezTo>
                          <a:pt x="891" y="460"/>
                          <a:pt x="892" y="461"/>
                          <a:pt x="893" y="461"/>
                        </a:cubicBezTo>
                        <a:cubicBezTo>
                          <a:pt x="896" y="453"/>
                          <a:pt x="900" y="444"/>
                          <a:pt x="909" y="438"/>
                        </a:cubicBezTo>
                        <a:cubicBezTo>
                          <a:pt x="915" y="434"/>
                          <a:pt x="921" y="433"/>
                          <a:pt x="924" y="433"/>
                        </a:cubicBezTo>
                        <a:cubicBezTo>
                          <a:pt x="925" y="432"/>
                          <a:pt x="926" y="430"/>
                          <a:pt x="928" y="426"/>
                        </a:cubicBezTo>
                        <a:cubicBezTo>
                          <a:pt x="936" y="409"/>
                          <a:pt x="949" y="393"/>
                          <a:pt x="960" y="381"/>
                        </a:cubicBezTo>
                        <a:cubicBezTo>
                          <a:pt x="965" y="375"/>
                          <a:pt x="970" y="369"/>
                          <a:pt x="971" y="366"/>
                        </a:cubicBezTo>
                        <a:cubicBezTo>
                          <a:pt x="971" y="366"/>
                          <a:pt x="972" y="365"/>
                          <a:pt x="973" y="364"/>
                        </a:cubicBezTo>
                        <a:cubicBezTo>
                          <a:pt x="969" y="360"/>
                          <a:pt x="964" y="355"/>
                          <a:pt x="962" y="350"/>
                        </a:cubicBezTo>
                        <a:cubicBezTo>
                          <a:pt x="961" y="348"/>
                          <a:pt x="961" y="347"/>
                          <a:pt x="960" y="345"/>
                        </a:cubicBezTo>
                        <a:cubicBezTo>
                          <a:pt x="959" y="342"/>
                          <a:pt x="956" y="335"/>
                          <a:pt x="954" y="335"/>
                        </a:cubicBezTo>
                        <a:cubicBezTo>
                          <a:pt x="950" y="335"/>
                          <a:pt x="946" y="335"/>
                          <a:pt x="942" y="335"/>
                        </a:cubicBezTo>
                        <a:cubicBezTo>
                          <a:pt x="927" y="334"/>
                          <a:pt x="908" y="334"/>
                          <a:pt x="906" y="316"/>
                        </a:cubicBezTo>
                        <a:cubicBezTo>
                          <a:pt x="906" y="309"/>
                          <a:pt x="905" y="307"/>
                          <a:pt x="905" y="306"/>
                        </a:cubicBezTo>
                        <a:cubicBezTo>
                          <a:pt x="896" y="302"/>
                          <a:pt x="875" y="292"/>
                          <a:pt x="877" y="264"/>
                        </a:cubicBezTo>
                        <a:cubicBezTo>
                          <a:pt x="877" y="247"/>
                          <a:pt x="885" y="230"/>
                          <a:pt x="890" y="221"/>
                        </a:cubicBezTo>
                        <a:cubicBezTo>
                          <a:pt x="889" y="221"/>
                          <a:pt x="889" y="220"/>
                          <a:pt x="889" y="220"/>
                        </a:cubicBezTo>
                        <a:cubicBezTo>
                          <a:pt x="884" y="218"/>
                          <a:pt x="876" y="214"/>
                          <a:pt x="874" y="204"/>
                        </a:cubicBezTo>
                        <a:cubicBezTo>
                          <a:pt x="873" y="199"/>
                          <a:pt x="873" y="193"/>
                          <a:pt x="878" y="186"/>
                        </a:cubicBezTo>
                        <a:cubicBezTo>
                          <a:pt x="880" y="183"/>
                          <a:pt x="882" y="181"/>
                          <a:pt x="884" y="179"/>
                        </a:cubicBezTo>
                        <a:cubicBezTo>
                          <a:pt x="888" y="175"/>
                          <a:pt x="892" y="171"/>
                          <a:pt x="893" y="166"/>
                        </a:cubicBezTo>
                        <a:cubicBezTo>
                          <a:pt x="894" y="161"/>
                          <a:pt x="895" y="153"/>
                          <a:pt x="896" y="146"/>
                        </a:cubicBezTo>
                        <a:cubicBezTo>
                          <a:pt x="896" y="139"/>
                          <a:pt x="897" y="133"/>
                          <a:pt x="898" y="129"/>
                        </a:cubicBezTo>
                        <a:cubicBezTo>
                          <a:pt x="900" y="121"/>
                          <a:pt x="907" y="111"/>
                          <a:pt x="912" y="104"/>
                        </a:cubicBezTo>
                        <a:cubicBezTo>
                          <a:pt x="900" y="98"/>
                          <a:pt x="887" y="92"/>
                          <a:pt x="883" y="90"/>
                        </a:cubicBezTo>
                        <a:cubicBezTo>
                          <a:pt x="882" y="90"/>
                          <a:pt x="881" y="89"/>
                          <a:pt x="880" y="89"/>
                        </a:cubicBezTo>
                        <a:cubicBezTo>
                          <a:pt x="872" y="85"/>
                          <a:pt x="856" y="77"/>
                          <a:pt x="853" y="53"/>
                        </a:cubicBezTo>
                        <a:cubicBezTo>
                          <a:pt x="851" y="38"/>
                          <a:pt x="849" y="33"/>
                          <a:pt x="848" y="32"/>
                        </a:cubicBezTo>
                        <a:cubicBezTo>
                          <a:pt x="847" y="31"/>
                          <a:pt x="845" y="30"/>
                          <a:pt x="843" y="29"/>
                        </a:cubicBezTo>
                        <a:cubicBezTo>
                          <a:pt x="838" y="25"/>
                          <a:pt x="835" y="23"/>
                          <a:pt x="832" y="21"/>
                        </a:cubicBezTo>
                        <a:cubicBezTo>
                          <a:pt x="832" y="21"/>
                          <a:pt x="831" y="21"/>
                          <a:pt x="831" y="21"/>
                        </a:cubicBezTo>
                        <a:cubicBezTo>
                          <a:pt x="824" y="21"/>
                          <a:pt x="816" y="18"/>
                          <a:pt x="809" y="12"/>
                        </a:cubicBezTo>
                        <a:cubicBezTo>
                          <a:pt x="808" y="11"/>
                          <a:pt x="807" y="10"/>
                          <a:pt x="806" y="9"/>
                        </a:cubicBezTo>
                        <a:cubicBezTo>
                          <a:pt x="800" y="2"/>
                          <a:pt x="797" y="0"/>
                          <a:pt x="796" y="0"/>
                        </a:cubicBezTo>
                        <a:cubicBezTo>
                          <a:pt x="788" y="2"/>
                          <a:pt x="769" y="9"/>
                          <a:pt x="755" y="14"/>
                        </a:cubicBezTo>
                        <a:cubicBezTo>
                          <a:pt x="742" y="18"/>
                          <a:pt x="737" y="20"/>
                          <a:pt x="734" y="20"/>
                        </a:cubicBezTo>
                        <a:cubicBezTo>
                          <a:pt x="732" y="21"/>
                          <a:pt x="448" y="80"/>
                          <a:pt x="445" y="81"/>
                        </a:cubicBezTo>
                        <a:lnTo>
                          <a:pt x="108" y="149"/>
                        </a:lnTo>
                        <a:lnTo>
                          <a:pt x="102" y="150"/>
                        </a:lnTo>
                        <a:lnTo>
                          <a:pt x="96" y="146"/>
                        </a:lnTo>
                        <a:cubicBezTo>
                          <a:pt x="93" y="145"/>
                          <a:pt x="86" y="139"/>
                          <a:pt x="83" y="126"/>
                        </a:cubicBezTo>
                        <a:cubicBezTo>
                          <a:pt x="81" y="122"/>
                          <a:pt x="79" y="109"/>
                          <a:pt x="77" y="97"/>
                        </a:cubicBezTo>
                        <a:lnTo>
                          <a:pt x="0" y="154"/>
                        </a:ln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06" name="Freeform 30217">
                    <a:extLst>
                      <a:ext uri="{FF2B5EF4-FFF2-40B4-BE49-F238E27FC236}">
                        <a16:creationId xmlns:a16="http://schemas.microsoft.com/office/drawing/2014/main" id="{A9FA092A-2205-4B15-6FB9-F037C5B7104E}"/>
                      </a:ext>
                    </a:extLst>
                  </p:cNvPr>
                  <p:cNvSpPr>
                    <a:spLocks/>
                  </p:cNvSpPr>
                  <p:nvPr/>
                </p:nvSpPr>
                <p:spPr bwMode="auto">
                  <a:xfrm>
                    <a:off x="3592623" y="2227044"/>
                    <a:ext cx="738762" cy="449973"/>
                  </a:xfrm>
                  <a:custGeom>
                    <a:avLst/>
                    <a:gdLst>
                      <a:gd name="T0" fmla="*/ 19 w 1025"/>
                      <a:gd name="T1" fmla="*/ 40 h 647"/>
                      <a:gd name="T2" fmla="*/ 22 w 1025"/>
                      <a:gd name="T3" fmla="*/ 69 h 647"/>
                      <a:gd name="T4" fmla="*/ 0 w 1025"/>
                      <a:gd name="T5" fmla="*/ 172 h 647"/>
                      <a:gd name="T6" fmla="*/ 5 w 1025"/>
                      <a:gd name="T7" fmla="*/ 180 h 647"/>
                      <a:gd name="T8" fmla="*/ 27 w 1025"/>
                      <a:gd name="T9" fmla="*/ 209 h 647"/>
                      <a:gd name="T10" fmla="*/ 45 w 1025"/>
                      <a:gd name="T11" fmla="*/ 302 h 647"/>
                      <a:gd name="T12" fmla="*/ 47 w 1025"/>
                      <a:gd name="T13" fmla="*/ 304 h 647"/>
                      <a:gd name="T14" fmla="*/ 58 w 1025"/>
                      <a:gd name="T15" fmla="*/ 317 h 647"/>
                      <a:gd name="T16" fmla="*/ 82 w 1025"/>
                      <a:gd name="T17" fmla="*/ 353 h 647"/>
                      <a:gd name="T18" fmla="*/ 94 w 1025"/>
                      <a:gd name="T19" fmla="*/ 397 h 647"/>
                      <a:gd name="T20" fmla="*/ 92 w 1025"/>
                      <a:gd name="T21" fmla="*/ 434 h 647"/>
                      <a:gd name="T22" fmla="*/ 99 w 1025"/>
                      <a:gd name="T23" fmla="*/ 438 h 647"/>
                      <a:gd name="T24" fmla="*/ 116 w 1025"/>
                      <a:gd name="T25" fmla="*/ 468 h 647"/>
                      <a:gd name="T26" fmla="*/ 115 w 1025"/>
                      <a:gd name="T27" fmla="*/ 471 h 647"/>
                      <a:gd name="T28" fmla="*/ 121 w 1025"/>
                      <a:gd name="T29" fmla="*/ 499 h 647"/>
                      <a:gd name="T30" fmla="*/ 129 w 1025"/>
                      <a:gd name="T31" fmla="*/ 523 h 647"/>
                      <a:gd name="T32" fmla="*/ 128 w 1025"/>
                      <a:gd name="T33" fmla="*/ 556 h 647"/>
                      <a:gd name="T34" fmla="*/ 133 w 1025"/>
                      <a:gd name="T35" fmla="*/ 620 h 647"/>
                      <a:gd name="T36" fmla="*/ 146 w 1025"/>
                      <a:gd name="T37" fmla="*/ 634 h 647"/>
                      <a:gd name="T38" fmla="*/ 768 w 1025"/>
                      <a:gd name="T39" fmla="*/ 612 h 647"/>
                      <a:gd name="T40" fmla="*/ 822 w 1025"/>
                      <a:gd name="T41" fmla="*/ 629 h 647"/>
                      <a:gd name="T42" fmla="*/ 824 w 1025"/>
                      <a:gd name="T43" fmla="*/ 635 h 647"/>
                      <a:gd name="T44" fmla="*/ 838 w 1025"/>
                      <a:gd name="T45" fmla="*/ 647 h 647"/>
                      <a:gd name="T46" fmla="*/ 875 w 1025"/>
                      <a:gd name="T47" fmla="*/ 602 h 647"/>
                      <a:gd name="T48" fmla="*/ 886 w 1025"/>
                      <a:gd name="T49" fmla="*/ 596 h 647"/>
                      <a:gd name="T50" fmla="*/ 887 w 1025"/>
                      <a:gd name="T51" fmla="*/ 588 h 647"/>
                      <a:gd name="T52" fmla="*/ 909 w 1025"/>
                      <a:gd name="T53" fmla="*/ 523 h 647"/>
                      <a:gd name="T54" fmla="*/ 883 w 1025"/>
                      <a:gd name="T55" fmla="*/ 481 h 647"/>
                      <a:gd name="T56" fmla="*/ 925 w 1025"/>
                      <a:gd name="T57" fmla="*/ 423 h 647"/>
                      <a:gd name="T58" fmla="*/ 957 w 1025"/>
                      <a:gd name="T59" fmla="*/ 414 h 647"/>
                      <a:gd name="T60" fmla="*/ 991 w 1025"/>
                      <a:gd name="T61" fmla="*/ 399 h 647"/>
                      <a:gd name="T62" fmla="*/ 999 w 1025"/>
                      <a:gd name="T63" fmla="*/ 389 h 647"/>
                      <a:gd name="T64" fmla="*/ 1011 w 1025"/>
                      <a:gd name="T65" fmla="*/ 353 h 647"/>
                      <a:gd name="T66" fmla="*/ 1020 w 1025"/>
                      <a:gd name="T67" fmla="*/ 333 h 647"/>
                      <a:gd name="T68" fmla="*/ 1023 w 1025"/>
                      <a:gd name="T69" fmla="*/ 307 h 647"/>
                      <a:gd name="T70" fmla="*/ 1017 w 1025"/>
                      <a:gd name="T71" fmla="*/ 291 h 647"/>
                      <a:gd name="T72" fmla="*/ 978 w 1025"/>
                      <a:gd name="T73" fmla="*/ 248 h 647"/>
                      <a:gd name="T74" fmla="*/ 976 w 1025"/>
                      <a:gd name="T75" fmla="*/ 243 h 647"/>
                      <a:gd name="T76" fmla="*/ 934 w 1025"/>
                      <a:gd name="T77" fmla="*/ 189 h 647"/>
                      <a:gd name="T78" fmla="*/ 920 w 1025"/>
                      <a:gd name="T79" fmla="*/ 179 h 647"/>
                      <a:gd name="T80" fmla="*/ 875 w 1025"/>
                      <a:gd name="T81" fmla="*/ 164 h 647"/>
                      <a:gd name="T82" fmla="*/ 855 w 1025"/>
                      <a:gd name="T83" fmla="*/ 113 h 647"/>
                      <a:gd name="T84" fmla="*/ 853 w 1025"/>
                      <a:gd name="T85" fmla="*/ 41 h 647"/>
                      <a:gd name="T86" fmla="*/ 853 w 1025"/>
                      <a:gd name="T87" fmla="*/ 34 h 647"/>
                      <a:gd name="T88" fmla="*/ 832 w 1025"/>
                      <a:gd name="T89" fmla="*/ 0 h 647"/>
                      <a:gd name="T90" fmla="*/ 16 w 1025"/>
                      <a:gd name="T91" fmla="*/ 28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5" h="647">
                        <a:moveTo>
                          <a:pt x="16" y="28"/>
                        </a:moveTo>
                        <a:cubicBezTo>
                          <a:pt x="18" y="32"/>
                          <a:pt x="19" y="36"/>
                          <a:pt x="19" y="40"/>
                        </a:cubicBezTo>
                        <a:cubicBezTo>
                          <a:pt x="20" y="48"/>
                          <a:pt x="17" y="55"/>
                          <a:pt x="14" y="61"/>
                        </a:cubicBezTo>
                        <a:cubicBezTo>
                          <a:pt x="17" y="63"/>
                          <a:pt x="20" y="65"/>
                          <a:pt x="22" y="69"/>
                        </a:cubicBezTo>
                        <a:cubicBezTo>
                          <a:pt x="32" y="86"/>
                          <a:pt x="27" y="120"/>
                          <a:pt x="20" y="134"/>
                        </a:cubicBezTo>
                        <a:cubicBezTo>
                          <a:pt x="8" y="156"/>
                          <a:pt x="2" y="166"/>
                          <a:pt x="0" y="172"/>
                        </a:cubicBezTo>
                        <a:cubicBezTo>
                          <a:pt x="2" y="174"/>
                          <a:pt x="3" y="176"/>
                          <a:pt x="4" y="179"/>
                        </a:cubicBezTo>
                        <a:cubicBezTo>
                          <a:pt x="4" y="179"/>
                          <a:pt x="5" y="179"/>
                          <a:pt x="5" y="180"/>
                        </a:cubicBezTo>
                        <a:cubicBezTo>
                          <a:pt x="8" y="183"/>
                          <a:pt x="14" y="187"/>
                          <a:pt x="18" y="198"/>
                        </a:cubicBezTo>
                        <a:cubicBezTo>
                          <a:pt x="19" y="200"/>
                          <a:pt x="24" y="205"/>
                          <a:pt x="27" y="209"/>
                        </a:cubicBezTo>
                        <a:cubicBezTo>
                          <a:pt x="34" y="216"/>
                          <a:pt x="41" y="223"/>
                          <a:pt x="42" y="234"/>
                        </a:cubicBezTo>
                        <a:cubicBezTo>
                          <a:pt x="43" y="244"/>
                          <a:pt x="45" y="292"/>
                          <a:pt x="45" y="302"/>
                        </a:cubicBezTo>
                        <a:lnTo>
                          <a:pt x="45" y="302"/>
                        </a:lnTo>
                        <a:cubicBezTo>
                          <a:pt x="46" y="302"/>
                          <a:pt x="46" y="303"/>
                          <a:pt x="47" y="304"/>
                        </a:cubicBezTo>
                        <a:cubicBezTo>
                          <a:pt x="48" y="305"/>
                          <a:pt x="51" y="308"/>
                          <a:pt x="53" y="311"/>
                        </a:cubicBezTo>
                        <a:cubicBezTo>
                          <a:pt x="54" y="313"/>
                          <a:pt x="56" y="315"/>
                          <a:pt x="58" y="317"/>
                        </a:cubicBezTo>
                        <a:cubicBezTo>
                          <a:pt x="63" y="322"/>
                          <a:pt x="69" y="329"/>
                          <a:pt x="72" y="339"/>
                        </a:cubicBezTo>
                        <a:cubicBezTo>
                          <a:pt x="73" y="341"/>
                          <a:pt x="78" y="348"/>
                          <a:pt x="82" y="353"/>
                        </a:cubicBezTo>
                        <a:cubicBezTo>
                          <a:pt x="91" y="366"/>
                          <a:pt x="96" y="374"/>
                          <a:pt x="96" y="382"/>
                        </a:cubicBezTo>
                        <a:cubicBezTo>
                          <a:pt x="96" y="387"/>
                          <a:pt x="95" y="391"/>
                          <a:pt x="94" y="397"/>
                        </a:cubicBezTo>
                        <a:cubicBezTo>
                          <a:pt x="92" y="405"/>
                          <a:pt x="90" y="415"/>
                          <a:pt x="91" y="421"/>
                        </a:cubicBezTo>
                        <a:cubicBezTo>
                          <a:pt x="92" y="427"/>
                          <a:pt x="92" y="431"/>
                          <a:pt x="92" y="434"/>
                        </a:cubicBezTo>
                        <a:cubicBezTo>
                          <a:pt x="93" y="434"/>
                          <a:pt x="92" y="434"/>
                          <a:pt x="93" y="434"/>
                        </a:cubicBezTo>
                        <a:cubicBezTo>
                          <a:pt x="94" y="435"/>
                          <a:pt x="97" y="437"/>
                          <a:pt x="99" y="438"/>
                        </a:cubicBezTo>
                        <a:cubicBezTo>
                          <a:pt x="105" y="441"/>
                          <a:pt x="116" y="448"/>
                          <a:pt x="116" y="462"/>
                        </a:cubicBezTo>
                        <a:cubicBezTo>
                          <a:pt x="116" y="464"/>
                          <a:pt x="116" y="466"/>
                          <a:pt x="116" y="468"/>
                        </a:cubicBezTo>
                        <a:cubicBezTo>
                          <a:pt x="116" y="470"/>
                          <a:pt x="116" y="472"/>
                          <a:pt x="116" y="473"/>
                        </a:cubicBezTo>
                        <a:cubicBezTo>
                          <a:pt x="116" y="472"/>
                          <a:pt x="116" y="472"/>
                          <a:pt x="115" y="471"/>
                        </a:cubicBezTo>
                        <a:cubicBezTo>
                          <a:pt x="122" y="480"/>
                          <a:pt x="122" y="490"/>
                          <a:pt x="121" y="496"/>
                        </a:cubicBezTo>
                        <a:cubicBezTo>
                          <a:pt x="121" y="497"/>
                          <a:pt x="121" y="499"/>
                          <a:pt x="121" y="499"/>
                        </a:cubicBezTo>
                        <a:cubicBezTo>
                          <a:pt x="121" y="500"/>
                          <a:pt x="121" y="500"/>
                          <a:pt x="122" y="500"/>
                        </a:cubicBezTo>
                        <a:cubicBezTo>
                          <a:pt x="125" y="505"/>
                          <a:pt x="129" y="511"/>
                          <a:pt x="129" y="523"/>
                        </a:cubicBezTo>
                        <a:cubicBezTo>
                          <a:pt x="129" y="528"/>
                          <a:pt x="129" y="533"/>
                          <a:pt x="128" y="538"/>
                        </a:cubicBezTo>
                        <a:cubicBezTo>
                          <a:pt x="128" y="544"/>
                          <a:pt x="127" y="552"/>
                          <a:pt x="128" y="556"/>
                        </a:cubicBezTo>
                        <a:cubicBezTo>
                          <a:pt x="130" y="565"/>
                          <a:pt x="136" y="583"/>
                          <a:pt x="134" y="599"/>
                        </a:cubicBezTo>
                        <a:cubicBezTo>
                          <a:pt x="133" y="607"/>
                          <a:pt x="133" y="614"/>
                          <a:pt x="133" y="620"/>
                        </a:cubicBezTo>
                        <a:cubicBezTo>
                          <a:pt x="137" y="621"/>
                          <a:pt x="141" y="624"/>
                          <a:pt x="145" y="630"/>
                        </a:cubicBezTo>
                        <a:cubicBezTo>
                          <a:pt x="146" y="632"/>
                          <a:pt x="145" y="633"/>
                          <a:pt x="146" y="634"/>
                        </a:cubicBezTo>
                        <a:cubicBezTo>
                          <a:pt x="214" y="634"/>
                          <a:pt x="524" y="630"/>
                          <a:pt x="560" y="628"/>
                        </a:cubicBezTo>
                        <a:cubicBezTo>
                          <a:pt x="645" y="623"/>
                          <a:pt x="751" y="616"/>
                          <a:pt x="768" y="612"/>
                        </a:cubicBezTo>
                        <a:cubicBezTo>
                          <a:pt x="777" y="610"/>
                          <a:pt x="797" y="605"/>
                          <a:pt x="810" y="613"/>
                        </a:cubicBezTo>
                        <a:cubicBezTo>
                          <a:pt x="816" y="616"/>
                          <a:pt x="820" y="622"/>
                          <a:pt x="822" y="629"/>
                        </a:cubicBezTo>
                        <a:cubicBezTo>
                          <a:pt x="822" y="632"/>
                          <a:pt x="823" y="633"/>
                          <a:pt x="823" y="633"/>
                        </a:cubicBezTo>
                        <a:cubicBezTo>
                          <a:pt x="823" y="634"/>
                          <a:pt x="824" y="634"/>
                          <a:pt x="824" y="635"/>
                        </a:cubicBezTo>
                        <a:cubicBezTo>
                          <a:pt x="825" y="635"/>
                          <a:pt x="826" y="636"/>
                          <a:pt x="827" y="637"/>
                        </a:cubicBezTo>
                        <a:cubicBezTo>
                          <a:pt x="830" y="639"/>
                          <a:pt x="834" y="643"/>
                          <a:pt x="838" y="647"/>
                        </a:cubicBezTo>
                        <a:cubicBezTo>
                          <a:pt x="836" y="638"/>
                          <a:pt x="836" y="628"/>
                          <a:pt x="845" y="621"/>
                        </a:cubicBezTo>
                        <a:cubicBezTo>
                          <a:pt x="852" y="614"/>
                          <a:pt x="865" y="608"/>
                          <a:pt x="875" y="602"/>
                        </a:cubicBezTo>
                        <a:cubicBezTo>
                          <a:pt x="879" y="601"/>
                          <a:pt x="882" y="599"/>
                          <a:pt x="884" y="598"/>
                        </a:cubicBezTo>
                        <a:cubicBezTo>
                          <a:pt x="886" y="597"/>
                          <a:pt x="886" y="596"/>
                          <a:pt x="886" y="596"/>
                        </a:cubicBezTo>
                        <a:cubicBezTo>
                          <a:pt x="886" y="596"/>
                          <a:pt x="887" y="595"/>
                          <a:pt x="887" y="593"/>
                        </a:cubicBezTo>
                        <a:cubicBezTo>
                          <a:pt x="887" y="591"/>
                          <a:pt x="887" y="589"/>
                          <a:pt x="887" y="588"/>
                        </a:cubicBezTo>
                        <a:cubicBezTo>
                          <a:pt x="886" y="577"/>
                          <a:pt x="887" y="566"/>
                          <a:pt x="898" y="549"/>
                        </a:cubicBezTo>
                        <a:cubicBezTo>
                          <a:pt x="907" y="533"/>
                          <a:pt x="909" y="525"/>
                          <a:pt x="909" y="523"/>
                        </a:cubicBezTo>
                        <a:cubicBezTo>
                          <a:pt x="908" y="521"/>
                          <a:pt x="906" y="520"/>
                          <a:pt x="904" y="518"/>
                        </a:cubicBezTo>
                        <a:cubicBezTo>
                          <a:pt x="895" y="511"/>
                          <a:pt x="882" y="499"/>
                          <a:pt x="883" y="481"/>
                        </a:cubicBezTo>
                        <a:cubicBezTo>
                          <a:pt x="886" y="446"/>
                          <a:pt x="892" y="431"/>
                          <a:pt x="904" y="425"/>
                        </a:cubicBezTo>
                        <a:cubicBezTo>
                          <a:pt x="912" y="421"/>
                          <a:pt x="920" y="422"/>
                          <a:pt x="925" y="423"/>
                        </a:cubicBezTo>
                        <a:cubicBezTo>
                          <a:pt x="930" y="424"/>
                          <a:pt x="933" y="424"/>
                          <a:pt x="938" y="423"/>
                        </a:cubicBezTo>
                        <a:cubicBezTo>
                          <a:pt x="951" y="419"/>
                          <a:pt x="953" y="418"/>
                          <a:pt x="957" y="414"/>
                        </a:cubicBezTo>
                        <a:cubicBezTo>
                          <a:pt x="967" y="406"/>
                          <a:pt x="974" y="402"/>
                          <a:pt x="985" y="400"/>
                        </a:cubicBezTo>
                        <a:cubicBezTo>
                          <a:pt x="987" y="400"/>
                          <a:pt x="989" y="399"/>
                          <a:pt x="991" y="399"/>
                        </a:cubicBezTo>
                        <a:cubicBezTo>
                          <a:pt x="993" y="398"/>
                          <a:pt x="997" y="398"/>
                          <a:pt x="999" y="397"/>
                        </a:cubicBezTo>
                        <a:cubicBezTo>
                          <a:pt x="999" y="394"/>
                          <a:pt x="999" y="392"/>
                          <a:pt x="999" y="389"/>
                        </a:cubicBezTo>
                        <a:cubicBezTo>
                          <a:pt x="999" y="377"/>
                          <a:pt x="999" y="365"/>
                          <a:pt x="1007" y="357"/>
                        </a:cubicBezTo>
                        <a:cubicBezTo>
                          <a:pt x="1008" y="356"/>
                          <a:pt x="1009" y="354"/>
                          <a:pt x="1011" y="353"/>
                        </a:cubicBezTo>
                        <a:cubicBezTo>
                          <a:pt x="1013" y="351"/>
                          <a:pt x="1017" y="347"/>
                          <a:pt x="1018" y="345"/>
                        </a:cubicBezTo>
                        <a:cubicBezTo>
                          <a:pt x="1019" y="342"/>
                          <a:pt x="1019" y="337"/>
                          <a:pt x="1020" y="333"/>
                        </a:cubicBezTo>
                        <a:cubicBezTo>
                          <a:pt x="1020" y="325"/>
                          <a:pt x="1021" y="317"/>
                          <a:pt x="1022" y="311"/>
                        </a:cubicBezTo>
                        <a:cubicBezTo>
                          <a:pt x="1022" y="310"/>
                          <a:pt x="1023" y="308"/>
                          <a:pt x="1023" y="307"/>
                        </a:cubicBezTo>
                        <a:cubicBezTo>
                          <a:pt x="1024" y="304"/>
                          <a:pt x="1025" y="300"/>
                          <a:pt x="1025" y="297"/>
                        </a:cubicBezTo>
                        <a:cubicBezTo>
                          <a:pt x="1023" y="295"/>
                          <a:pt x="1020" y="293"/>
                          <a:pt x="1017" y="291"/>
                        </a:cubicBezTo>
                        <a:cubicBezTo>
                          <a:pt x="994" y="274"/>
                          <a:pt x="985" y="266"/>
                          <a:pt x="982" y="259"/>
                        </a:cubicBezTo>
                        <a:cubicBezTo>
                          <a:pt x="980" y="255"/>
                          <a:pt x="978" y="251"/>
                          <a:pt x="978" y="248"/>
                        </a:cubicBezTo>
                        <a:cubicBezTo>
                          <a:pt x="977" y="246"/>
                          <a:pt x="977" y="243"/>
                          <a:pt x="976" y="243"/>
                        </a:cubicBezTo>
                        <a:cubicBezTo>
                          <a:pt x="976" y="243"/>
                          <a:pt x="976" y="243"/>
                          <a:pt x="976" y="243"/>
                        </a:cubicBezTo>
                        <a:lnTo>
                          <a:pt x="975" y="242"/>
                        </a:lnTo>
                        <a:cubicBezTo>
                          <a:pt x="964" y="235"/>
                          <a:pt x="941" y="221"/>
                          <a:pt x="934" y="189"/>
                        </a:cubicBezTo>
                        <a:cubicBezTo>
                          <a:pt x="931" y="179"/>
                          <a:pt x="928" y="179"/>
                          <a:pt x="924" y="179"/>
                        </a:cubicBezTo>
                        <a:cubicBezTo>
                          <a:pt x="923" y="179"/>
                          <a:pt x="922" y="179"/>
                          <a:pt x="920" y="179"/>
                        </a:cubicBezTo>
                        <a:cubicBezTo>
                          <a:pt x="920" y="179"/>
                          <a:pt x="919" y="179"/>
                          <a:pt x="918" y="179"/>
                        </a:cubicBezTo>
                        <a:cubicBezTo>
                          <a:pt x="902" y="178"/>
                          <a:pt x="884" y="175"/>
                          <a:pt x="875" y="164"/>
                        </a:cubicBezTo>
                        <a:cubicBezTo>
                          <a:pt x="865" y="152"/>
                          <a:pt x="862" y="142"/>
                          <a:pt x="861" y="130"/>
                        </a:cubicBezTo>
                        <a:cubicBezTo>
                          <a:pt x="861" y="125"/>
                          <a:pt x="859" y="121"/>
                          <a:pt x="855" y="113"/>
                        </a:cubicBezTo>
                        <a:cubicBezTo>
                          <a:pt x="848" y="101"/>
                          <a:pt x="842" y="78"/>
                          <a:pt x="846" y="60"/>
                        </a:cubicBezTo>
                        <a:cubicBezTo>
                          <a:pt x="847" y="53"/>
                          <a:pt x="850" y="47"/>
                          <a:pt x="853" y="41"/>
                        </a:cubicBezTo>
                        <a:cubicBezTo>
                          <a:pt x="853" y="39"/>
                          <a:pt x="854" y="37"/>
                          <a:pt x="855" y="35"/>
                        </a:cubicBezTo>
                        <a:cubicBezTo>
                          <a:pt x="854" y="35"/>
                          <a:pt x="854" y="35"/>
                          <a:pt x="853" y="34"/>
                        </a:cubicBezTo>
                        <a:cubicBezTo>
                          <a:pt x="850" y="32"/>
                          <a:pt x="844" y="29"/>
                          <a:pt x="840" y="22"/>
                        </a:cubicBezTo>
                        <a:cubicBezTo>
                          <a:pt x="838" y="18"/>
                          <a:pt x="835" y="9"/>
                          <a:pt x="832" y="0"/>
                        </a:cubicBezTo>
                        <a:cubicBezTo>
                          <a:pt x="805" y="3"/>
                          <a:pt x="744" y="8"/>
                          <a:pt x="710" y="9"/>
                        </a:cubicBezTo>
                        <a:lnTo>
                          <a:pt x="16" y="28"/>
                        </a:ln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07" name="Freeform 30218">
                    <a:extLst>
                      <a:ext uri="{FF2B5EF4-FFF2-40B4-BE49-F238E27FC236}">
                        <a16:creationId xmlns:a16="http://schemas.microsoft.com/office/drawing/2014/main" id="{946AE795-27EA-4B5F-6202-523578B93197}"/>
                      </a:ext>
                    </a:extLst>
                  </p:cNvPr>
                  <p:cNvSpPr>
                    <a:spLocks/>
                  </p:cNvSpPr>
                  <p:nvPr/>
                </p:nvSpPr>
                <p:spPr bwMode="auto">
                  <a:xfrm>
                    <a:off x="3941134" y="3850596"/>
                    <a:ext cx="613548" cy="563481"/>
                  </a:xfrm>
                  <a:custGeom>
                    <a:avLst/>
                    <a:gdLst>
                      <a:gd name="T0" fmla="*/ 825 w 852"/>
                      <a:gd name="T1" fmla="*/ 730 h 810"/>
                      <a:gd name="T2" fmla="*/ 852 w 852"/>
                      <a:gd name="T3" fmla="*/ 689 h 810"/>
                      <a:gd name="T4" fmla="*/ 824 w 852"/>
                      <a:gd name="T5" fmla="*/ 652 h 810"/>
                      <a:gd name="T6" fmla="*/ 806 w 852"/>
                      <a:gd name="T7" fmla="*/ 647 h 810"/>
                      <a:gd name="T8" fmla="*/ 773 w 852"/>
                      <a:gd name="T9" fmla="*/ 627 h 810"/>
                      <a:gd name="T10" fmla="*/ 678 w 852"/>
                      <a:gd name="T11" fmla="*/ 604 h 810"/>
                      <a:gd name="T12" fmla="*/ 721 w 852"/>
                      <a:gd name="T13" fmla="*/ 532 h 810"/>
                      <a:gd name="T14" fmla="*/ 825 w 852"/>
                      <a:gd name="T15" fmla="*/ 569 h 810"/>
                      <a:gd name="T16" fmla="*/ 820 w 852"/>
                      <a:gd name="T17" fmla="*/ 547 h 810"/>
                      <a:gd name="T18" fmla="*/ 791 w 852"/>
                      <a:gd name="T19" fmla="*/ 421 h 810"/>
                      <a:gd name="T20" fmla="*/ 453 w 852"/>
                      <a:gd name="T21" fmla="*/ 445 h 810"/>
                      <a:gd name="T22" fmla="*/ 445 w 852"/>
                      <a:gd name="T23" fmla="*/ 403 h 810"/>
                      <a:gd name="T24" fmla="*/ 440 w 852"/>
                      <a:gd name="T25" fmla="*/ 399 h 810"/>
                      <a:gd name="T26" fmla="*/ 433 w 852"/>
                      <a:gd name="T27" fmla="*/ 363 h 810"/>
                      <a:gd name="T28" fmla="*/ 448 w 852"/>
                      <a:gd name="T29" fmla="*/ 335 h 810"/>
                      <a:gd name="T30" fmla="*/ 459 w 852"/>
                      <a:gd name="T31" fmla="*/ 291 h 810"/>
                      <a:gd name="T32" fmla="*/ 468 w 852"/>
                      <a:gd name="T33" fmla="*/ 275 h 810"/>
                      <a:gd name="T34" fmla="*/ 500 w 852"/>
                      <a:gd name="T35" fmla="*/ 214 h 810"/>
                      <a:gd name="T36" fmla="*/ 514 w 852"/>
                      <a:gd name="T37" fmla="*/ 200 h 810"/>
                      <a:gd name="T38" fmla="*/ 521 w 852"/>
                      <a:gd name="T39" fmla="*/ 173 h 810"/>
                      <a:gd name="T40" fmla="*/ 531 w 852"/>
                      <a:gd name="T41" fmla="*/ 116 h 810"/>
                      <a:gd name="T42" fmla="*/ 520 w 852"/>
                      <a:gd name="T43" fmla="*/ 93 h 810"/>
                      <a:gd name="T44" fmla="*/ 505 w 852"/>
                      <a:gd name="T45" fmla="*/ 66 h 810"/>
                      <a:gd name="T46" fmla="*/ 501 w 852"/>
                      <a:gd name="T47" fmla="*/ 22 h 810"/>
                      <a:gd name="T48" fmla="*/ 497 w 852"/>
                      <a:gd name="T49" fmla="*/ 0 h 810"/>
                      <a:gd name="T50" fmla="*/ 5 w 852"/>
                      <a:gd name="T51" fmla="*/ 198 h 810"/>
                      <a:gd name="T52" fmla="*/ 53 w 852"/>
                      <a:gd name="T53" fmla="*/ 296 h 810"/>
                      <a:gd name="T54" fmla="*/ 89 w 852"/>
                      <a:gd name="T55" fmla="*/ 377 h 810"/>
                      <a:gd name="T56" fmla="*/ 108 w 852"/>
                      <a:gd name="T57" fmla="*/ 442 h 810"/>
                      <a:gd name="T58" fmla="*/ 107 w 852"/>
                      <a:gd name="T59" fmla="*/ 452 h 810"/>
                      <a:gd name="T60" fmla="*/ 108 w 852"/>
                      <a:gd name="T61" fmla="*/ 478 h 810"/>
                      <a:gd name="T62" fmla="*/ 104 w 852"/>
                      <a:gd name="T63" fmla="*/ 495 h 810"/>
                      <a:gd name="T64" fmla="*/ 93 w 852"/>
                      <a:gd name="T65" fmla="*/ 518 h 810"/>
                      <a:gd name="T66" fmla="*/ 78 w 852"/>
                      <a:gd name="T67" fmla="*/ 542 h 810"/>
                      <a:gd name="T68" fmla="*/ 73 w 852"/>
                      <a:gd name="T69" fmla="*/ 586 h 810"/>
                      <a:gd name="T70" fmla="*/ 74 w 852"/>
                      <a:gd name="T71" fmla="*/ 670 h 810"/>
                      <a:gd name="T72" fmla="*/ 50 w 852"/>
                      <a:gd name="T73" fmla="*/ 712 h 810"/>
                      <a:gd name="T74" fmla="*/ 113 w 852"/>
                      <a:gd name="T75" fmla="*/ 699 h 810"/>
                      <a:gd name="T76" fmla="*/ 122 w 852"/>
                      <a:gd name="T77" fmla="*/ 675 h 810"/>
                      <a:gd name="T78" fmla="*/ 129 w 852"/>
                      <a:gd name="T79" fmla="*/ 638 h 810"/>
                      <a:gd name="T80" fmla="*/ 173 w 852"/>
                      <a:gd name="T81" fmla="*/ 688 h 810"/>
                      <a:gd name="T82" fmla="*/ 217 w 852"/>
                      <a:gd name="T83" fmla="*/ 710 h 810"/>
                      <a:gd name="T84" fmla="*/ 318 w 852"/>
                      <a:gd name="T85" fmla="*/ 734 h 810"/>
                      <a:gd name="T86" fmla="*/ 346 w 852"/>
                      <a:gd name="T87" fmla="*/ 739 h 810"/>
                      <a:gd name="T88" fmla="*/ 347 w 852"/>
                      <a:gd name="T89" fmla="*/ 712 h 810"/>
                      <a:gd name="T90" fmla="*/ 419 w 852"/>
                      <a:gd name="T91" fmla="*/ 674 h 810"/>
                      <a:gd name="T92" fmla="*/ 472 w 852"/>
                      <a:gd name="T93" fmla="*/ 691 h 810"/>
                      <a:gd name="T94" fmla="*/ 516 w 852"/>
                      <a:gd name="T95" fmla="*/ 737 h 810"/>
                      <a:gd name="T96" fmla="*/ 526 w 852"/>
                      <a:gd name="T97" fmla="*/ 733 h 810"/>
                      <a:gd name="T98" fmla="*/ 553 w 852"/>
                      <a:gd name="T99" fmla="*/ 718 h 810"/>
                      <a:gd name="T100" fmla="*/ 558 w 852"/>
                      <a:gd name="T101" fmla="*/ 756 h 810"/>
                      <a:gd name="T102" fmla="*/ 561 w 852"/>
                      <a:gd name="T103" fmla="*/ 793 h 810"/>
                      <a:gd name="T104" fmla="*/ 558 w 852"/>
                      <a:gd name="T105" fmla="*/ 795 h 810"/>
                      <a:gd name="T106" fmla="*/ 586 w 852"/>
                      <a:gd name="T107" fmla="*/ 797 h 810"/>
                      <a:gd name="T108" fmla="*/ 618 w 852"/>
                      <a:gd name="T109" fmla="*/ 807 h 810"/>
                      <a:gd name="T110" fmla="*/ 651 w 852"/>
                      <a:gd name="T111" fmla="*/ 810 h 810"/>
                      <a:gd name="T112" fmla="*/ 671 w 852"/>
                      <a:gd name="T113" fmla="*/ 773 h 810"/>
                      <a:gd name="T114" fmla="*/ 690 w 852"/>
                      <a:gd name="T115" fmla="*/ 769 h 810"/>
                      <a:gd name="T116" fmla="*/ 744 w 852"/>
                      <a:gd name="T117" fmla="*/ 779 h 810"/>
                      <a:gd name="T118" fmla="*/ 758 w 852"/>
                      <a:gd name="T119" fmla="*/ 779 h 810"/>
                      <a:gd name="T120" fmla="*/ 730 w 852"/>
                      <a:gd name="T121" fmla="*/ 737 h 810"/>
                      <a:gd name="T122" fmla="*/ 802 w 852"/>
                      <a:gd name="T123" fmla="*/ 72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2" h="810">
                        <a:moveTo>
                          <a:pt x="804" y="727"/>
                        </a:moveTo>
                        <a:cubicBezTo>
                          <a:pt x="812" y="728"/>
                          <a:pt x="819" y="730"/>
                          <a:pt x="826" y="734"/>
                        </a:cubicBezTo>
                        <a:cubicBezTo>
                          <a:pt x="826" y="733"/>
                          <a:pt x="825" y="732"/>
                          <a:pt x="825" y="730"/>
                        </a:cubicBezTo>
                        <a:cubicBezTo>
                          <a:pt x="825" y="729"/>
                          <a:pt x="824" y="727"/>
                          <a:pt x="824" y="725"/>
                        </a:cubicBezTo>
                        <a:cubicBezTo>
                          <a:pt x="818" y="704"/>
                          <a:pt x="828" y="695"/>
                          <a:pt x="838" y="691"/>
                        </a:cubicBezTo>
                        <a:cubicBezTo>
                          <a:pt x="843" y="689"/>
                          <a:pt x="848" y="689"/>
                          <a:pt x="852" y="689"/>
                        </a:cubicBezTo>
                        <a:cubicBezTo>
                          <a:pt x="852" y="688"/>
                          <a:pt x="852" y="687"/>
                          <a:pt x="851" y="686"/>
                        </a:cubicBezTo>
                        <a:cubicBezTo>
                          <a:pt x="848" y="676"/>
                          <a:pt x="849" y="668"/>
                          <a:pt x="852" y="663"/>
                        </a:cubicBezTo>
                        <a:cubicBezTo>
                          <a:pt x="844" y="663"/>
                          <a:pt x="832" y="662"/>
                          <a:pt x="824" y="652"/>
                        </a:cubicBezTo>
                        <a:lnTo>
                          <a:pt x="824" y="652"/>
                        </a:lnTo>
                        <a:cubicBezTo>
                          <a:pt x="820" y="652"/>
                          <a:pt x="814" y="652"/>
                          <a:pt x="808" y="648"/>
                        </a:cubicBezTo>
                        <a:cubicBezTo>
                          <a:pt x="807" y="648"/>
                          <a:pt x="807" y="647"/>
                          <a:pt x="806" y="647"/>
                        </a:cubicBezTo>
                        <a:cubicBezTo>
                          <a:pt x="802" y="645"/>
                          <a:pt x="792" y="640"/>
                          <a:pt x="792" y="629"/>
                        </a:cubicBezTo>
                        <a:cubicBezTo>
                          <a:pt x="791" y="625"/>
                          <a:pt x="792" y="622"/>
                          <a:pt x="794" y="619"/>
                        </a:cubicBezTo>
                        <a:cubicBezTo>
                          <a:pt x="789" y="622"/>
                          <a:pt x="782" y="625"/>
                          <a:pt x="773" y="627"/>
                        </a:cubicBezTo>
                        <a:lnTo>
                          <a:pt x="766" y="628"/>
                        </a:lnTo>
                        <a:cubicBezTo>
                          <a:pt x="739" y="632"/>
                          <a:pt x="716" y="635"/>
                          <a:pt x="703" y="629"/>
                        </a:cubicBezTo>
                        <a:cubicBezTo>
                          <a:pt x="689" y="624"/>
                          <a:pt x="681" y="615"/>
                          <a:pt x="678" y="604"/>
                        </a:cubicBezTo>
                        <a:cubicBezTo>
                          <a:pt x="676" y="595"/>
                          <a:pt x="679" y="585"/>
                          <a:pt x="686" y="577"/>
                        </a:cubicBezTo>
                        <a:cubicBezTo>
                          <a:pt x="688" y="575"/>
                          <a:pt x="691" y="569"/>
                          <a:pt x="694" y="564"/>
                        </a:cubicBezTo>
                        <a:cubicBezTo>
                          <a:pt x="700" y="551"/>
                          <a:pt x="707" y="537"/>
                          <a:pt x="721" y="532"/>
                        </a:cubicBezTo>
                        <a:cubicBezTo>
                          <a:pt x="740" y="527"/>
                          <a:pt x="756" y="529"/>
                          <a:pt x="773" y="540"/>
                        </a:cubicBezTo>
                        <a:cubicBezTo>
                          <a:pt x="785" y="548"/>
                          <a:pt x="798" y="553"/>
                          <a:pt x="805" y="554"/>
                        </a:cubicBezTo>
                        <a:cubicBezTo>
                          <a:pt x="817" y="556"/>
                          <a:pt x="822" y="565"/>
                          <a:pt x="825" y="569"/>
                        </a:cubicBezTo>
                        <a:cubicBezTo>
                          <a:pt x="825" y="569"/>
                          <a:pt x="825" y="569"/>
                          <a:pt x="825" y="570"/>
                        </a:cubicBezTo>
                        <a:cubicBezTo>
                          <a:pt x="827" y="570"/>
                          <a:pt x="828" y="570"/>
                          <a:pt x="829" y="570"/>
                        </a:cubicBezTo>
                        <a:cubicBezTo>
                          <a:pt x="822" y="562"/>
                          <a:pt x="819" y="556"/>
                          <a:pt x="820" y="547"/>
                        </a:cubicBezTo>
                        <a:cubicBezTo>
                          <a:pt x="820" y="546"/>
                          <a:pt x="820" y="545"/>
                          <a:pt x="820" y="544"/>
                        </a:cubicBezTo>
                        <a:cubicBezTo>
                          <a:pt x="819" y="539"/>
                          <a:pt x="817" y="533"/>
                          <a:pt x="799" y="513"/>
                        </a:cubicBezTo>
                        <a:cubicBezTo>
                          <a:pt x="775" y="487"/>
                          <a:pt x="781" y="451"/>
                          <a:pt x="791" y="421"/>
                        </a:cubicBezTo>
                        <a:cubicBezTo>
                          <a:pt x="785" y="422"/>
                          <a:pt x="777" y="423"/>
                          <a:pt x="772" y="423"/>
                        </a:cubicBezTo>
                        <a:cubicBezTo>
                          <a:pt x="765" y="424"/>
                          <a:pt x="760" y="425"/>
                          <a:pt x="754" y="426"/>
                        </a:cubicBezTo>
                        <a:lnTo>
                          <a:pt x="453" y="445"/>
                        </a:lnTo>
                        <a:lnTo>
                          <a:pt x="435" y="425"/>
                        </a:lnTo>
                        <a:cubicBezTo>
                          <a:pt x="435" y="425"/>
                          <a:pt x="437" y="417"/>
                          <a:pt x="437" y="416"/>
                        </a:cubicBezTo>
                        <a:cubicBezTo>
                          <a:pt x="437" y="414"/>
                          <a:pt x="440" y="409"/>
                          <a:pt x="445" y="403"/>
                        </a:cubicBezTo>
                        <a:cubicBezTo>
                          <a:pt x="444" y="402"/>
                          <a:pt x="443" y="401"/>
                          <a:pt x="442" y="400"/>
                        </a:cubicBezTo>
                        <a:lnTo>
                          <a:pt x="441" y="400"/>
                        </a:lnTo>
                        <a:lnTo>
                          <a:pt x="440" y="399"/>
                        </a:lnTo>
                        <a:cubicBezTo>
                          <a:pt x="440" y="399"/>
                          <a:pt x="435" y="394"/>
                          <a:pt x="435" y="394"/>
                        </a:cubicBezTo>
                        <a:cubicBezTo>
                          <a:pt x="427" y="386"/>
                          <a:pt x="426" y="377"/>
                          <a:pt x="431" y="366"/>
                        </a:cubicBezTo>
                        <a:cubicBezTo>
                          <a:pt x="432" y="365"/>
                          <a:pt x="433" y="365"/>
                          <a:pt x="433" y="363"/>
                        </a:cubicBezTo>
                        <a:cubicBezTo>
                          <a:pt x="434" y="360"/>
                          <a:pt x="438" y="352"/>
                          <a:pt x="447" y="350"/>
                        </a:cubicBezTo>
                        <a:lnTo>
                          <a:pt x="445" y="342"/>
                        </a:lnTo>
                        <a:cubicBezTo>
                          <a:pt x="445" y="342"/>
                          <a:pt x="448" y="335"/>
                          <a:pt x="448" y="335"/>
                        </a:cubicBezTo>
                        <a:cubicBezTo>
                          <a:pt x="449" y="334"/>
                          <a:pt x="450" y="332"/>
                          <a:pt x="451" y="330"/>
                        </a:cubicBezTo>
                        <a:cubicBezTo>
                          <a:pt x="450" y="325"/>
                          <a:pt x="449" y="320"/>
                          <a:pt x="449" y="313"/>
                        </a:cubicBezTo>
                        <a:cubicBezTo>
                          <a:pt x="449" y="302"/>
                          <a:pt x="455" y="295"/>
                          <a:pt x="459" y="291"/>
                        </a:cubicBezTo>
                        <a:cubicBezTo>
                          <a:pt x="460" y="290"/>
                          <a:pt x="461" y="288"/>
                          <a:pt x="461" y="288"/>
                        </a:cubicBezTo>
                        <a:cubicBezTo>
                          <a:pt x="462" y="285"/>
                          <a:pt x="465" y="281"/>
                          <a:pt x="468" y="278"/>
                        </a:cubicBezTo>
                        <a:cubicBezTo>
                          <a:pt x="468" y="277"/>
                          <a:pt x="468" y="276"/>
                          <a:pt x="468" y="275"/>
                        </a:cubicBezTo>
                        <a:cubicBezTo>
                          <a:pt x="468" y="262"/>
                          <a:pt x="475" y="256"/>
                          <a:pt x="480" y="252"/>
                        </a:cubicBezTo>
                        <a:cubicBezTo>
                          <a:pt x="478" y="247"/>
                          <a:pt x="476" y="238"/>
                          <a:pt x="481" y="228"/>
                        </a:cubicBezTo>
                        <a:cubicBezTo>
                          <a:pt x="488" y="218"/>
                          <a:pt x="496" y="215"/>
                          <a:pt x="500" y="214"/>
                        </a:cubicBezTo>
                        <a:cubicBezTo>
                          <a:pt x="500" y="214"/>
                          <a:pt x="501" y="214"/>
                          <a:pt x="501" y="214"/>
                        </a:cubicBezTo>
                        <a:cubicBezTo>
                          <a:pt x="502" y="213"/>
                          <a:pt x="504" y="211"/>
                          <a:pt x="506" y="209"/>
                        </a:cubicBezTo>
                        <a:cubicBezTo>
                          <a:pt x="508" y="206"/>
                          <a:pt x="511" y="203"/>
                          <a:pt x="514" y="200"/>
                        </a:cubicBezTo>
                        <a:cubicBezTo>
                          <a:pt x="515" y="199"/>
                          <a:pt x="516" y="198"/>
                          <a:pt x="517" y="198"/>
                        </a:cubicBezTo>
                        <a:cubicBezTo>
                          <a:pt x="513" y="193"/>
                          <a:pt x="512" y="187"/>
                          <a:pt x="514" y="181"/>
                        </a:cubicBezTo>
                        <a:cubicBezTo>
                          <a:pt x="515" y="177"/>
                          <a:pt x="518" y="175"/>
                          <a:pt x="521" y="173"/>
                        </a:cubicBezTo>
                        <a:cubicBezTo>
                          <a:pt x="512" y="167"/>
                          <a:pt x="510" y="162"/>
                          <a:pt x="509" y="159"/>
                        </a:cubicBezTo>
                        <a:cubicBezTo>
                          <a:pt x="506" y="145"/>
                          <a:pt x="519" y="135"/>
                          <a:pt x="537" y="125"/>
                        </a:cubicBezTo>
                        <a:cubicBezTo>
                          <a:pt x="534" y="122"/>
                          <a:pt x="532" y="119"/>
                          <a:pt x="531" y="116"/>
                        </a:cubicBezTo>
                        <a:cubicBezTo>
                          <a:pt x="529" y="114"/>
                          <a:pt x="528" y="111"/>
                          <a:pt x="526" y="107"/>
                        </a:cubicBezTo>
                        <a:cubicBezTo>
                          <a:pt x="521" y="100"/>
                          <a:pt x="518" y="94"/>
                          <a:pt x="520" y="86"/>
                        </a:cubicBezTo>
                        <a:cubicBezTo>
                          <a:pt x="519" y="89"/>
                          <a:pt x="520" y="92"/>
                          <a:pt x="520" y="93"/>
                        </a:cubicBezTo>
                        <a:cubicBezTo>
                          <a:pt x="520" y="93"/>
                          <a:pt x="520" y="93"/>
                          <a:pt x="519" y="91"/>
                        </a:cubicBezTo>
                        <a:cubicBezTo>
                          <a:pt x="517" y="88"/>
                          <a:pt x="516" y="84"/>
                          <a:pt x="515" y="80"/>
                        </a:cubicBezTo>
                        <a:cubicBezTo>
                          <a:pt x="511" y="77"/>
                          <a:pt x="507" y="73"/>
                          <a:pt x="505" y="66"/>
                        </a:cubicBezTo>
                        <a:cubicBezTo>
                          <a:pt x="505" y="65"/>
                          <a:pt x="504" y="65"/>
                          <a:pt x="504" y="64"/>
                        </a:cubicBezTo>
                        <a:cubicBezTo>
                          <a:pt x="501" y="58"/>
                          <a:pt x="500" y="47"/>
                          <a:pt x="511" y="38"/>
                        </a:cubicBezTo>
                        <a:cubicBezTo>
                          <a:pt x="507" y="35"/>
                          <a:pt x="503" y="30"/>
                          <a:pt x="501" y="22"/>
                        </a:cubicBezTo>
                        <a:cubicBezTo>
                          <a:pt x="500" y="14"/>
                          <a:pt x="502" y="9"/>
                          <a:pt x="504" y="5"/>
                        </a:cubicBezTo>
                        <a:cubicBezTo>
                          <a:pt x="502" y="4"/>
                          <a:pt x="500" y="3"/>
                          <a:pt x="498" y="2"/>
                        </a:cubicBezTo>
                        <a:cubicBezTo>
                          <a:pt x="498" y="1"/>
                          <a:pt x="498" y="0"/>
                          <a:pt x="497" y="0"/>
                        </a:cubicBezTo>
                        <a:cubicBezTo>
                          <a:pt x="320" y="12"/>
                          <a:pt x="90" y="13"/>
                          <a:pt x="0" y="13"/>
                        </a:cubicBezTo>
                        <a:lnTo>
                          <a:pt x="2" y="84"/>
                        </a:lnTo>
                        <a:cubicBezTo>
                          <a:pt x="3" y="136"/>
                          <a:pt x="4" y="191"/>
                          <a:pt x="5" y="198"/>
                        </a:cubicBezTo>
                        <a:cubicBezTo>
                          <a:pt x="8" y="211"/>
                          <a:pt x="15" y="225"/>
                          <a:pt x="19" y="228"/>
                        </a:cubicBezTo>
                        <a:cubicBezTo>
                          <a:pt x="33" y="236"/>
                          <a:pt x="53" y="269"/>
                          <a:pt x="53" y="291"/>
                        </a:cubicBezTo>
                        <a:lnTo>
                          <a:pt x="53" y="296"/>
                        </a:lnTo>
                        <a:cubicBezTo>
                          <a:pt x="53" y="310"/>
                          <a:pt x="53" y="316"/>
                          <a:pt x="59" y="321"/>
                        </a:cubicBezTo>
                        <a:cubicBezTo>
                          <a:pt x="76" y="338"/>
                          <a:pt x="83" y="350"/>
                          <a:pt x="83" y="362"/>
                        </a:cubicBezTo>
                        <a:cubicBezTo>
                          <a:pt x="83" y="366"/>
                          <a:pt x="85" y="374"/>
                          <a:pt x="89" y="377"/>
                        </a:cubicBezTo>
                        <a:cubicBezTo>
                          <a:pt x="110" y="388"/>
                          <a:pt x="110" y="404"/>
                          <a:pt x="110" y="413"/>
                        </a:cubicBezTo>
                        <a:cubicBezTo>
                          <a:pt x="110" y="414"/>
                          <a:pt x="110" y="416"/>
                          <a:pt x="111" y="418"/>
                        </a:cubicBezTo>
                        <a:cubicBezTo>
                          <a:pt x="112" y="423"/>
                          <a:pt x="113" y="432"/>
                          <a:pt x="108" y="442"/>
                        </a:cubicBezTo>
                        <a:cubicBezTo>
                          <a:pt x="108" y="444"/>
                          <a:pt x="106" y="444"/>
                          <a:pt x="105" y="445"/>
                        </a:cubicBezTo>
                        <a:cubicBezTo>
                          <a:pt x="106" y="445"/>
                          <a:pt x="106" y="445"/>
                          <a:pt x="106" y="445"/>
                        </a:cubicBezTo>
                        <a:cubicBezTo>
                          <a:pt x="107" y="451"/>
                          <a:pt x="107" y="452"/>
                          <a:pt x="107" y="452"/>
                        </a:cubicBezTo>
                        <a:cubicBezTo>
                          <a:pt x="109" y="456"/>
                          <a:pt x="109" y="458"/>
                          <a:pt x="109" y="463"/>
                        </a:cubicBezTo>
                        <a:cubicBezTo>
                          <a:pt x="109" y="465"/>
                          <a:pt x="109" y="465"/>
                          <a:pt x="109" y="466"/>
                        </a:cubicBezTo>
                        <a:cubicBezTo>
                          <a:pt x="110" y="470"/>
                          <a:pt x="109" y="473"/>
                          <a:pt x="108" y="478"/>
                        </a:cubicBezTo>
                        <a:cubicBezTo>
                          <a:pt x="108" y="479"/>
                          <a:pt x="108" y="480"/>
                          <a:pt x="108" y="480"/>
                        </a:cubicBezTo>
                        <a:cubicBezTo>
                          <a:pt x="108" y="480"/>
                          <a:pt x="108" y="480"/>
                          <a:pt x="108" y="480"/>
                        </a:cubicBezTo>
                        <a:cubicBezTo>
                          <a:pt x="109" y="486"/>
                          <a:pt x="107" y="490"/>
                          <a:pt x="104" y="495"/>
                        </a:cubicBezTo>
                        <a:cubicBezTo>
                          <a:pt x="101" y="500"/>
                          <a:pt x="101" y="502"/>
                          <a:pt x="101" y="504"/>
                        </a:cubicBezTo>
                        <a:cubicBezTo>
                          <a:pt x="100" y="504"/>
                          <a:pt x="100" y="505"/>
                          <a:pt x="100" y="507"/>
                        </a:cubicBezTo>
                        <a:cubicBezTo>
                          <a:pt x="98" y="510"/>
                          <a:pt x="96" y="514"/>
                          <a:pt x="93" y="518"/>
                        </a:cubicBezTo>
                        <a:cubicBezTo>
                          <a:pt x="90" y="523"/>
                          <a:pt x="86" y="528"/>
                          <a:pt x="84" y="533"/>
                        </a:cubicBezTo>
                        <a:cubicBezTo>
                          <a:pt x="83" y="537"/>
                          <a:pt x="81" y="540"/>
                          <a:pt x="78" y="542"/>
                        </a:cubicBezTo>
                        <a:lnTo>
                          <a:pt x="78" y="542"/>
                        </a:lnTo>
                        <a:cubicBezTo>
                          <a:pt x="80" y="547"/>
                          <a:pt x="81" y="549"/>
                          <a:pt x="82" y="551"/>
                        </a:cubicBezTo>
                        <a:cubicBezTo>
                          <a:pt x="91" y="565"/>
                          <a:pt x="85" y="574"/>
                          <a:pt x="79" y="581"/>
                        </a:cubicBezTo>
                        <a:cubicBezTo>
                          <a:pt x="77" y="583"/>
                          <a:pt x="75" y="584"/>
                          <a:pt x="73" y="586"/>
                        </a:cubicBezTo>
                        <a:cubicBezTo>
                          <a:pt x="82" y="603"/>
                          <a:pt x="88" y="621"/>
                          <a:pt x="85" y="637"/>
                        </a:cubicBezTo>
                        <a:cubicBezTo>
                          <a:pt x="85" y="639"/>
                          <a:pt x="85" y="640"/>
                          <a:pt x="85" y="641"/>
                        </a:cubicBezTo>
                        <a:cubicBezTo>
                          <a:pt x="87" y="652"/>
                          <a:pt x="83" y="659"/>
                          <a:pt x="74" y="670"/>
                        </a:cubicBezTo>
                        <a:cubicBezTo>
                          <a:pt x="67" y="678"/>
                          <a:pt x="64" y="685"/>
                          <a:pt x="61" y="692"/>
                        </a:cubicBezTo>
                        <a:cubicBezTo>
                          <a:pt x="59" y="698"/>
                          <a:pt x="56" y="704"/>
                          <a:pt x="52" y="710"/>
                        </a:cubicBezTo>
                        <a:cubicBezTo>
                          <a:pt x="51" y="711"/>
                          <a:pt x="51" y="711"/>
                          <a:pt x="50" y="712"/>
                        </a:cubicBezTo>
                        <a:cubicBezTo>
                          <a:pt x="66" y="705"/>
                          <a:pt x="87" y="702"/>
                          <a:pt x="95" y="701"/>
                        </a:cubicBezTo>
                        <a:cubicBezTo>
                          <a:pt x="102" y="700"/>
                          <a:pt x="108" y="700"/>
                          <a:pt x="112" y="699"/>
                        </a:cubicBezTo>
                        <a:cubicBezTo>
                          <a:pt x="113" y="699"/>
                          <a:pt x="113" y="699"/>
                          <a:pt x="113" y="699"/>
                        </a:cubicBezTo>
                        <a:cubicBezTo>
                          <a:pt x="114" y="696"/>
                          <a:pt x="114" y="693"/>
                          <a:pt x="115" y="690"/>
                        </a:cubicBezTo>
                        <a:cubicBezTo>
                          <a:pt x="118" y="682"/>
                          <a:pt x="121" y="678"/>
                          <a:pt x="122" y="675"/>
                        </a:cubicBezTo>
                        <a:cubicBezTo>
                          <a:pt x="122" y="675"/>
                          <a:pt x="122" y="675"/>
                          <a:pt x="122" y="675"/>
                        </a:cubicBezTo>
                        <a:cubicBezTo>
                          <a:pt x="122" y="675"/>
                          <a:pt x="122" y="674"/>
                          <a:pt x="122" y="673"/>
                        </a:cubicBezTo>
                        <a:cubicBezTo>
                          <a:pt x="122" y="671"/>
                          <a:pt x="122" y="668"/>
                          <a:pt x="122" y="665"/>
                        </a:cubicBezTo>
                        <a:cubicBezTo>
                          <a:pt x="120" y="657"/>
                          <a:pt x="119" y="645"/>
                          <a:pt x="129" y="638"/>
                        </a:cubicBezTo>
                        <a:cubicBezTo>
                          <a:pt x="133" y="636"/>
                          <a:pt x="141" y="633"/>
                          <a:pt x="152" y="639"/>
                        </a:cubicBezTo>
                        <a:lnTo>
                          <a:pt x="153" y="640"/>
                        </a:lnTo>
                        <a:cubicBezTo>
                          <a:pt x="162" y="646"/>
                          <a:pt x="187" y="662"/>
                          <a:pt x="173" y="688"/>
                        </a:cubicBezTo>
                        <a:cubicBezTo>
                          <a:pt x="171" y="691"/>
                          <a:pt x="169" y="692"/>
                          <a:pt x="168" y="695"/>
                        </a:cubicBezTo>
                        <a:cubicBezTo>
                          <a:pt x="180" y="695"/>
                          <a:pt x="195" y="697"/>
                          <a:pt x="209" y="705"/>
                        </a:cubicBezTo>
                        <a:cubicBezTo>
                          <a:pt x="211" y="707"/>
                          <a:pt x="214" y="708"/>
                          <a:pt x="217" y="710"/>
                        </a:cubicBezTo>
                        <a:cubicBezTo>
                          <a:pt x="230" y="717"/>
                          <a:pt x="246" y="726"/>
                          <a:pt x="261" y="728"/>
                        </a:cubicBezTo>
                        <a:cubicBezTo>
                          <a:pt x="271" y="730"/>
                          <a:pt x="280" y="730"/>
                          <a:pt x="289" y="731"/>
                        </a:cubicBezTo>
                        <a:cubicBezTo>
                          <a:pt x="299" y="731"/>
                          <a:pt x="309" y="732"/>
                          <a:pt x="318" y="734"/>
                        </a:cubicBezTo>
                        <a:cubicBezTo>
                          <a:pt x="322" y="735"/>
                          <a:pt x="327" y="737"/>
                          <a:pt x="330" y="738"/>
                        </a:cubicBezTo>
                        <a:cubicBezTo>
                          <a:pt x="335" y="739"/>
                          <a:pt x="342" y="741"/>
                          <a:pt x="345" y="741"/>
                        </a:cubicBezTo>
                        <a:cubicBezTo>
                          <a:pt x="345" y="740"/>
                          <a:pt x="346" y="740"/>
                          <a:pt x="346" y="739"/>
                        </a:cubicBezTo>
                        <a:cubicBezTo>
                          <a:pt x="350" y="735"/>
                          <a:pt x="354" y="733"/>
                          <a:pt x="359" y="731"/>
                        </a:cubicBezTo>
                        <a:cubicBezTo>
                          <a:pt x="359" y="731"/>
                          <a:pt x="358" y="731"/>
                          <a:pt x="358" y="730"/>
                        </a:cubicBezTo>
                        <a:cubicBezTo>
                          <a:pt x="355" y="728"/>
                          <a:pt x="346" y="723"/>
                          <a:pt x="347" y="712"/>
                        </a:cubicBezTo>
                        <a:cubicBezTo>
                          <a:pt x="348" y="700"/>
                          <a:pt x="359" y="695"/>
                          <a:pt x="364" y="693"/>
                        </a:cubicBezTo>
                        <a:lnTo>
                          <a:pt x="374" y="688"/>
                        </a:lnTo>
                        <a:cubicBezTo>
                          <a:pt x="397" y="677"/>
                          <a:pt x="409" y="672"/>
                          <a:pt x="419" y="674"/>
                        </a:cubicBezTo>
                        <a:cubicBezTo>
                          <a:pt x="423" y="674"/>
                          <a:pt x="432" y="678"/>
                          <a:pt x="435" y="689"/>
                        </a:cubicBezTo>
                        <a:cubicBezTo>
                          <a:pt x="438" y="689"/>
                          <a:pt x="442" y="689"/>
                          <a:pt x="446" y="689"/>
                        </a:cubicBezTo>
                        <a:cubicBezTo>
                          <a:pt x="455" y="689"/>
                          <a:pt x="464" y="688"/>
                          <a:pt x="472" y="691"/>
                        </a:cubicBezTo>
                        <a:cubicBezTo>
                          <a:pt x="482" y="696"/>
                          <a:pt x="489" y="702"/>
                          <a:pt x="492" y="713"/>
                        </a:cubicBezTo>
                        <a:cubicBezTo>
                          <a:pt x="495" y="715"/>
                          <a:pt x="499" y="721"/>
                          <a:pt x="500" y="730"/>
                        </a:cubicBezTo>
                        <a:cubicBezTo>
                          <a:pt x="508" y="731"/>
                          <a:pt x="513" y="735"/>
                          <a:pt x="516" y="737"/>
                        </a:cubicBezTo>
                        <a:cubicBezTo>
                          <a:pt x="517" y="737"/>
                          <a:pt x="517" y="737"/>
                          <a:pt x="517" y="738"/>
                        </a:cubicBezTo>
                        <a:cubicBezTo>
                          <a:pt x="520" y="737"/>
                          <a:pt x="521" y="737"/>
                          <a:pt x="523" y="737"/>
                        </a:cubicBezTo>
                        <a:cubicBezTo>
                          <a:pt x="524" y="736"/>
                          <a:pt x="525" y="734"/>
                          <a:pt x="526" y="733"/>
                        </a:cubicBezTo>
                        <a:lnTo>
                          <a:pt x="523" y="737"/>
                        </a:lnTo>
                        <a:cubicBezTo>
                          <a:pt x="524" y="735"/>
                          <a:pt x="526" y="733"/>
                          <a:pt x="527" y="731"/>
                        </a:cubicBezTo>
                        <a:cubicBezTo>
                          <a:pt x="531" y="724"/>
                          <a:pt x="539" y="712"/>
                          <a:pt x="553" y="718"/>
                        </a:cubicBezTo>
                        <a:cubicBezTo>
                          <a:pt x="558" y="720"/>
                          <a:pt x="566" y="726"/>
                          <a:pt x="562" y="741"/>
                        </a:cubicBezTo>
                        <a:cubicBezTo>
                          <a:pt x="561" y="747"/>
                          <a:pt x="558" y="750"/>
                          <a:pt x="556" y="753"/>
                        </a:cubicBezTo>
                        <a:cubicBezTo>
                          <a:pt x="557" y="754"/>
                          <a:pt x="557" y="755"/>
                          <a:pt x="558" y="756"/>
                        </a:cubicBezTo>
                        <a:cubicBezTo>
                          <a:pt x="558" y="756"/>
                          <a:pt x="558" y="756"/>
                          <a:pt x="560" y="756"/>
                        </a:cubicBezTo>
                        <a:cubicBezTo>
                          <a:pt x="571" y="761"/>
                          <a:pt x="573" y="769"/>
                          <a:pt x="574" y="774"/>
                        </a:cubicBezTo>
                        <a:cubicBezTo>
                          <a:pt x="574" y="785"/>
                          <a:pt x="564" y="791"/>
                          <a:pt x="561" y="793"/>
                        </a:cubicBezTo>
                        <a:cubicBezTo>
                          <a:pt x="561" y="793"/>
                          <a:pt x="560" y="793"/>
                          <a:pt x="559" y="794"/>
                        </a:cubicBezTo>
                        <a:cubicBezTo>
                          <a:pt x="559" y="794"/>
                          <a:pt x="558" y="794"/>
                          <a:pt x="558" y="794"/>
                        </a:cubicBezTo>
                        <a:cubicBezTo>
                          <a:pt x="558" y="795"/>
                          <a:pt x="558" y="795"/>
                          <a:pt x="558" y="795"/>
                        </a:cubicBezTo>
                        <a:cubicBezTo>
                          <a:pt x="560" y="795"/>
                          <a:pt x="561" y="795"/>
                          <a:pt x="562" y="794"/>
                        </a:cubicBezTo>
                        <a:cubicBezTo>
                          <a:pt x="571" y="792"/>
                          <a:pt x="576" y="793"/>
                          <a:pt x="585" y="797"/>
                        </a:cubicBezTo>
                        <a:lnTo>
                          <a:pt x="586" y="797"/>
                        </a:lnTo>
                        <a:cubicBezTo>
                          <a:pt x="586" y="797"/>
                          <a:pt x="586" y="797"/>
                          <a:pt x="586" y="797"/>
                        </a:cubicBezTo>
                        <a:cubicBezTo>
                          <a:pt x="590" y="796"/>
                          <a:pt x="596" y="795"/>
                          <a:pt x="603" y="797"/>
                        </a:cubicBezTo>
                        <a:cubicBezTo>
                          <a:pt x="610" y="800"/>
                          <a:pt x="614" y="804"/>
                          <a:pt x="618" y="807"/>
                        </a:cubicBezTo>
                        <a:cubicBezTo>
                          <a:pt x="618" y="808"/>
                          <a:pt x="619" y="808"/>
                          <a:pt x="619" y="809"/>
                        </a:cubicBezTo>
                        <a:cubicBezTo>
                          <a:pt x="624" y="806"/>
                          <a:pt x="632" y="802"/>
                          <a:pt x="645" y="807"/>
                        </a:cubicBezTo>
                        <a:cubicBezTo>
                          <a:pt x="647" y="808"/>
                          <a:pt x="649" y="809"/>
                          <a:pt x="651" y="810"/>
                        </a:cubicBezTo>
                        <a:cubicBezTo>
                          <a:pt x="651" y="809"/>
                          <a:pt x="651" y="809"/>
                          <a:pt x="651" y="808"/>
                        </a:cubicBezTo>
                        <a:cubicBezTo>
                          <a:pt x="651" y="806"/>
                          <a:pt x="651" y="805"/>
                          <a:pt x="651" y="803"/>
                        </a:cubicBezTo>
                        <a:cubicBezTo>
                          <a:pt x="652" y="793"/>
                          <a:pt x="653" y="779"/>
                          <a:pt x="671" y="773"/>
                        </a:cubicBezTo>
                        <a:cubicBezTo>
                          <a:pt x="676" y="772"/>
                          <a:pt x="680" y="772"/>
                          <a:pt x="683" y="772"/>
                        </a:cubicBezTo>
                        <a:cubicBezTo>
                          <a:pt x="686" y="771"/>
                          <a:pt x="686" y="771"/>
                          <a:pt x="687" y="771"/>
                        </a:cubicBezTo>
                        <a:cubicBezTo>
                          <a:pt x="688" y="770"/>
                          <a:pt x="689" y="769"/>
                          <a:pt x="690" y="769"/>
                        </a:cubicBezTo>
                        <a:cubicBezTo>
                          <a:pt x="694" y="766"/>
                          <a:pt x="702" y="760"/>
                          <a:pt x="712" y="764"/>
                        </a:cubicBezTo>
                        <a:cubicBezTo>
                          <a:pt x="716" y="765"/>
                          <a:pt x="719" y="769"/>
                          <a:pt x="722" y="776"/>
                        </a:cubicBezTo>
                        <a:cubicBezTo>
                          <a:pt x="730" y="773"/>
                          <a:pt x="737" y="773"/>
                          <a:pt x="744" y="779"/>
                        </a:cubicBezTo>
                        <a:lnTo>
                          <a:pt x="746" y="780"/>
                        </a:lnTo>
                        <a:cubicBezTo>
                          <a:pt x="750" y="783"/>
                          <a:pt x="752" y="786"/>
                          <a:pt x="754" y="789"/>
                        </a:cubicBezTo>
                        <a:cubicBezTo>
                          <a:pt x="755" y="785"/>
                          <a:pt x="756" y="782"/>
                          <a:pt x="758" y="779"/>
                        </a:cubicBezTo>
                        <a:cubicBezTo>
                          <a:pt x="760" y="776"/>
                          <a:pt x="762" y="775"/>
                          <a:pt x="763" y="773"/>
                        </a:cubicBezTo>
                        <a:cubicBezTo>
                          <a:pt x="762" y="769"/>
                          <a:pt x="757" y="762"/>
                          <a:pt x="753" y="760"/>
                        </a:cubicBezTo>
                        <a:cubicBezTo>
                          <a:pt x="745" y="755"/>
                          <a:pt x="733" y="749"/>
                          <a:pt x="730" y="737"/>
                        </a:cubicBezTo>
                        <a:cubicBezTo>
                          <a:pt x="729" y="731"/>
                          <a:pt x="731" y="724"/>
                          <a:pt x="735" y="719"/>
                        </a:cubicBezTo>
                        <a:cubicBezTo>
                          <a:pt x="741" y="712"/>
                          <a:pt x="754" y="703"/>
                          <a:pt x="779" y="717"/>
                        </a:cubicBezTo>
                        <a:cubicBezTo>
                          <a:pt x="785" y="721"/>
                          <a:pt x="794" y="726"/>
                          <a:pt x="802" y="727"/>
                        </a:cubicBezTo>
                        <a:lnTo>
                          <a:pt x="804" y="727"/>
                        </a:ln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08" name="Freeform 30219">
                    <a:extLst>
                      <a:ext uri="{FF2B5EF4-FFF2-40B4-BE49-F238E27FC236}">
                        <a16:creationId xmlns:a16="http://schemas.microsoft.com/office/drawing/2014/main" id="{0539F5C9-5310-3674-8E72-A65881E462DA}"/>
                      </a:ext>
                    </a:extLst>
                  </p:cNvPr>
                  <p:cNvSpPr>
                    <a:spLocks/>
                  </p:cNvSpPr>
                  <p:nvPr/>
                </p:nvSpPr>
                <p:spPr bwMode="auto">
                  <a:xfrm>
                    <a:off x="814959" y="1237913"/>
                    <a:ext cx="6261" cy="16215"/>
                  </a:xfrm>
                  <a:custGeom>
                    <a:avLst/>
                    <a:gdLst>
                      <a:gd name="T0" fmla="*/ 8 w 8"/>
                      <a:gd name="T1" fmla="*/ 2 h 25"/>
                      <a:gd name="T2" fmla="*/ 0 w 8"/>
                      <a:gd name="T3" fmla="*/ 19 h 25"/>
                      <a:gd name="T4" fmla="*/ 4 w 8"/>
                      <a:gd name="T5" fmla="*/ 25 h 25"/>
                      <a:gd name="T6" fmla="*/ 4 w 8"/>
                      <a:gd name="T7" fmla="*/ 24 h 25"/>
                      <a:gd name="T8" fmla="*/ 5 w 8"/>
                      <a:gd name="T9" fmla="*/ 21 h 25"/>
                      <a:gd name="T10" fmla="*/ 8 w 8"/>
                      <a:gd name="T11" fmla="*/ 0 h 25"/>
                      <a:gd name="T12" fmla="*/ 8 w 8"/>
                      <a:gd name="T13" fmla="*/ 2 h 25"/>
                    </a:gdLst>
                    <a:ahLst/>
                    <a:cxnLst>
                      <a:cxn ang="0">
                        <a:pos x="T0" y="T1"/>
                      </a:cxn>
                      <a:cxn ang="0">
                        <a:pos x="T2" y="T3"/>
                      </a:cxn>
                      <a:cxn ang="0">
                        <a:pos x="T4" y="T5"/>
                      </a:cxn>
                      <a:cxn ang="0">
                        <a:pos x="T6" y="T7"/>
                      </a:cxn>
                      <a:cxn ang="0">
                        <a:pos x="T8" y="T9"/>
                      </a:cxn>
                      <a:cxn ang="0">
                        <a:pos x="T10" y="T11"/>
                      </a:cxn>
                      <a:cxn ang="0">
                        <a:pos x="T12" y="T13"/>
                      </a:cxn>
                    </a:cxnLst>
                    <a:rect l="0" t="0" r="r" b="b"/>
                    <a:pathLst>
                      <a:path w="8" h="25">
                        <a:moveTo>
                          <a:pt x="8" y="2"/>
                        </a:moveTo>
                        <a:cubicBezTo>
                          <a:pt x="6" y="7"/>
                          <a:pt x="5" y="14"/>
                          <a:pt x="0" y="19"/>
                        </a:cubicBezTo>
                        <a:cubicBezTo>
                          <a:pt x="2" y="21"/>
                          <a:pt x="3" y="23"/>
                          <a:pt x="4" y="25"/>
                        </a:cubicBezTo>
                        <a:lnTo>
                          <a:pt x="4" y="24"/>
                        </a:lnTo>
                        <a:lnTo>
                          <a:pt x="5" y="21"/>
                        </a:lnTo>
                        <a:cubicBezTo>
                          <a:pt x="8" y="12"/>
                          <a:pt x="8" y="10"/>
                          <a:pt x="8" y="0"/>
                        </a:cubicBezTo>
                        <a:cubicBezTo>
                          <a:pt x="8" y="0"/>
                          <a:pt x="8" y="1"/>
                          <a:pt x="8" y="2"/>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09" name="Freeform 30220">
                    <a:extLst>
                      <a:ext uri="{FF2B5EF4-FFF2-40B4-BE49-F238E27FC236}">
                        <a16:creationId xmlns:a16="http://schemas.microsoft.com/office/drawing/2014/main" id="{588C84B2-1100-595C-CEAA-A90ED2EBBB97}"/>
                      </a:ext>
                    </a:extLst>
                  </p:cNvPr>
                  <p:cNvSpPr>
                    <a:spLocks/>
                  </p:cNvSpPr>
                  <p:nvPr/>
                </p:nvSpPr>
                <p:spPr bwMode="auto">
                  <a:xfrm>
                    <a:off x="4828067" y="1912872"/>
                    <a:ext cx="2087" cy="10135"/>
                  </a:xfrm>
                  <a:custGeom>
                    <a:avLst/>
                    <a:gdLst>
                      <a:gd name="T0" fmla="*/ 2 w 4"/>
                      <a:gd name="T1" fmla="*/ 14 h 17"/>
                      <a:gd name="T2" fmla="*/ 4 w 4"/>
                      <a:gd name="T3" fmla="*/ 0 h 17"/>
                      <a:gd name="T4" fmla="*/ 2 w 4"/>
                      <a:gd name="T5" fmla="*/ 8 h 17"/>
                      <a:gd name="T6" fmla="*/ 0 w 4"/>
                      <a:gd name="T7" fmla="*/ 17 h 17"/>
                      <a:gd name="T8" fmla="*/ 1 w 4"/>
                      <a:gd name="T9" fmla="*/ 17 h 17"/>
                      <a:gd name="T10" fmla="*/ 2 w 4"/>
                      <a:gd name="T11" fmla="*/ 14 h 17"/>
                    </a:gdLst>
                    <a:ahLst/>
                    <a:cxnLst>
                      <a:cxn ang="0">
                        <a:pos x="T0" y="T1"/>
                      </a:cxn>
                      <a:cxn ang="0">
                        <a:pos x="T2" y="T3"/>
                      </a:cxn>
                      <a:cxn ang="0">
                        <a:pos x="T4" y="T5"/>
                      </a:cxn>
                      <a:cxn ang="0">
                        <a:pos x="T6" y="T7"/>
                      </a:cxn>
                      <a:cxn ang="0">
                        <a:pos x="T8" y="T9"/>
                      </a:cxn>
                      <a:cxn ang="0">
                        <a:pos x="T10" y="T11"/>
                      </a:cxn>
                    </a:cxnLst>
                    <a:rect l="0" t="0" r="r" b="b"/>
                    <a:pathLst>
                      <a:path w="4" h="17">
                        <a:moveTo>
                          <a:pt x="2" y="14"/>
                        </a:moveTo>
                        <a:cubicBezTo>
                          <a:pt x="4" y="7"/>
                          <a:pt x="4" y="3"/>
                          <a:pt x="4" y="0"/>
                        </a:cubicBezTo>
                        <a:cubicBezTo>
                          <a:pt x="3" y="3"/>
                          <a:pt x="2" y="6"/>
                          <a:pt x="2" y="8"/>
                        </a:cubicBezTo>
                        <a:cubicBezTo>
                          <a:pt x="2" y="11"/>
                          <a:pt x="1" y="14"/>
                          <a:pt x="0" y="17"/>
                        </a:cubicBezTo>
                        <a:cubicBezTo>
                          <a:pt x="1" y="17"/>
                          <a:pt x="1" y="17"/>
                          <a:pt x="1" y="17"/>
                        </a:cubicBezTo>
                        <a:cubicBezTo>
                          <a:pt x="2" y="16"/>
                          <a:pt x="2" y="15"/>
                          <a:pt x="2" y="14"/>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10" name="Freeform 30221">
                    <a:extLst>
                      <a:ext uri="{FF2B5EF4-FFF2-40B4-BE49-F238E27FC236}">
                        <a16:creationId xmlns:a16="http://schemas.microsoft.com/office/drawing/2014/main" id="{B4855882-7839-5914-EE2B-7274F1A4E1FA}"/>
                      </a:ext>
                    </a:extLst>
                  </p:cNvPr>
                  <p:cNvSpPr>
                    <a:spLocks/>
                  </p:cNvSpPr>
                  <p:nvPr/>
                </p:nvSpPr>
                <p:spPr bwMode="auto">
                  <a:xfrm>
                    <a:off x="4577640" y="1969625"/>
                    <a:ext cx="6261" cy="14189"/>
                  </a:xfrm>
                  <a:custGeom>
                    <a:avLst/>
                    <a:gdLst>
                      <a:gd name="T0" fmla="*/ 9 w 10"/>
                      <a:gd name="T1" fmla="*/ 4 h 20"/>
                      <a:gd name="T2" fmla="*/ 10 w 10"/>
                      <a:gd name="T3" fmla="*/ 2 h 20"/>
                      <a:gd name="T4" fmla="*/ 4 w 10"/>
                      <a:gd name="T5" fmla="*/ 0 h 20"/>
                      <a:gd name="T6" fmla="*/ 3 w 10"/>
                      <a:gd name="T7" fmla="*/ 0 h 20"/>
                      <a:gd name="T8" fmla="*/ 3 w 10"/>
                      <a:gd name="T9" fmla="*/ 0 h 20"/>
                      <a:gd name="T10" fmla="*/ 1 w 10"/>
                      <a:gd name="T11" fmla="*/ 16 h 20"/>
                      <a:gd name="T12" fmla="*/ 0 w 10"/>
                      <a:gd name="T13" fmla="*/ 20 h 20"/>
                      <a:gd name="T14" fmla="*/ 5 w 10"/>
                      <a:gd name="T15" fmla="*/ 11 h 20"/>
                      <a:gd name="T16" fmla="*/ 9 w 10"/>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9" y="4"/>
                        </a:moveTo>
                        <a:cubicBezTo>
                          <a:pt x="10" y="3"/>
                          <a:pt x="10" y="3"/>
                          <a:pt x="10" y="2"/>
                        </a:cubicBezTo>
                        <a:cubicBezTo>
                          <a:pt x="8" y="2"/>
                          <a:pt x="5" y="1"/>
                          <a:pt x="4" y="0"/>
                        </a:cubicBezTo>
                        <a:cubicBezTo>
                          <a:pt x="3" y="0"/>
                          <a:pt x="3" y="0"/>
                          <a:pt x="3" y="0"/>
                        </a:cubicBezTo>
                        <a:cubicBezTo>
                          <a:pt x="3" y="0"/>
                          <a:pt x="3" y="0"/>
                          <a:pt x="3" y="0"/>
                        </a:cubicBezTo>
                        <a:cubicBezTo>
                          <a:pt x="3" y="4"/>
                          <a:pt x="3" y="9"/>
                          <a:pt x="1" y="16"/>
                        </a:cubicBezTo>
                        <a:cubicBezTo>
                          <a:pt x="1" y="17"/>
                          <a:pt x="0" y="18"/>
                          <a:pt x="0" y="20"/>
                        </a:cubicBezTo>
                        <a:cubicBezTo>
                          <a:pt x="1" y="17"/>
                          <a:pt x="3" y="14"/>
                          <a:pt x="5" y="11"/>
                        </a:cubicBezTo>
                        <a:cubicBezTo>
                          <a:pt x="6" y="9"/>
                          <a:pt x="8" y="7"/>
                          <a:pt x="9" y="4"/>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11" name="Freeform 30222">
                    <a:extLst>
                      <a:ext uri="{FF2B5EF4-FFF2-40B4-BE49-F238E27FC236}">
                        <a16:creationId xmlns:a16="http://schemas.microsoft.com/office/drawing/2014/main" id="{71656E93-7D08-FDCB-13A3-F59BAF3B84F5}"/>
                      </a:ext>
                    </a:extLst>
                  </p:cNvPr>
                  <p:cNvSpPr>
                    <a:spLocks/>
                  </p:cNvSpPr>
                  <p:nvPr/>
                </p:nvSpPr>
                <p:spPr bwMode="auto">
                  <a:xfrm>
                    <a:off x="5696217" y="3824247"/>
                    <a:ext cx="0"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lnTo>
                          <a:pt x="0" y="0"/>
                        </a:lnTo>
                        <a:cubicBezTo>
                          <a:pt x="1" y="0"/>
                          <a:pt x="1" y="0"/>
                          <a:pt x="1" y="0"/>
                        </a:cubicBezTo>
                        <a:lnTo>
                          <a:pt x="1" y="0"/>
                        </a:lnTo>
                        <a:cubicBezTo>
                          <a:pt x="1" y="0"/>
                          <a:pt x="1" y="0"/>
                          <a:pt x="1" y="0"/>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12" name="Freeform 30223">
                    <a:extLst>
                      <a:ext uri="{FF2B5EF4-FFF2-40B4-BE49-F238E27FC236}">
                        <a16:creationId xmlns:a16="http://schemas.microsoft.com/office/drawing/2014/main" id="{7016A028-493E-B076-5666-2A8D8FDC93A1}"/>
                      </a:ext>
                    </a:extLst>
                  </p:cNvPr>
                  <p:cNvSpPr>
                    <a:spLocks/>
                  </p:cNvSpPr>
                  <p:nvPr/>
                </p:nvSpPr>
                <p:spPr bwMode="auto">
                  <a:xfrm>
                    <a:off x="6535151" y="2133806"/>
                    <a:ext cx="0" cy="4053"/>
                  </a:xfrm>
                  <a:custGeom>
                    <a:avLst/>
                    <a:gdLst>
                      <a:gd name="T0" fmla="*/ 2 w 2"/>
                      <a:gd name="T1" fmla="*/ 3 h 3"/>
                      <a:gd name="T2" fmla="*/ 2 w 2"/>
                      <a:gd name="T3" fmla="*/ 2 h 3"/>
                      <a:gd name="T4" fmla="*/ 2 w 2"/>
                      <a:gd name="T5" fmla="*/ 0 h 3"/>
                      <a:gd name="T6" fmla="*/ 0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2" y="3"/>
                          <a:pt x="2" y="2"/>
                          <a:pt x="2" y="2"/>
                        </a:cubicBezTo>
                        <a:cubicBezTo>
                          <a:pt x="2" y="1"/>
                          <a:pt x="2" y="0"/>
                          <a:pt x="2" y="0"/>
                        </a:cubicBezTo>
                        <a:cubicBezTo>
                          <a:pt x="1" y="0"/>
                          <a:pt x="1" y="0"/>
                          <a:pt x="0" y="0"/>
                        </a:cubicBezTo>
                        <a:cubicBezTo>
                          <a:pt x="1" y="1"/>
                          <a:pt x="1" y="2"/>
                          <a:pt x="2" y="3"/>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13" name="Freeform 30224">
                    <a:extLst>
                      <a:ext uri="{FF2B5EF4-FFF2-40B4-BE49-F238E27FC236}">
                        <a16:creationId xmlns:a16="http://schemas.microsoft.com/office/drawing/2014/main" id="{735A8A20-CB16-1307-90C6-42411E1389FC}"/>
                      </a:ext>
                    </a:extLst>
                  </p:cNvPr>
                  <p:cNvSpPr>
                    <a:spLocks/>
                  </p:cNvSpPr>
                  <p:nvPr/>
                </p:nvSpPr>
                <p:spPr bwMode="auto">
                  <a:xfrm>
                    <a:off x="6103161" y="2891869"/>
                    <a:ext cx="0" cy="2027"/>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cubicBezTo>
                          <a:pt x="0" y="2"/>
                          <a:pt x="0" y="1"/>
                          <a:pt x="0" y="0"/>
                        </a:cubicBezTo>
                        <a:cubicBezTo>
                          <a:pt x="0" y="1"/>
                          <a:pt x="0" y="2"/>
                          <a:pt x="0" y="3"/>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14" name="Freeform 30225">
                    <a:extLst>
                      <a:ext uri="{FF2B5EF4-FFF2-40B4-BE49-F238E27FC236}">
                        <a16:creationId xmlns:a16="http://schemas.microsoft.com/office/drawing/2014/main" id="{86040AF6-D021-B54A-BF06-1C690BD56454}"/>
                      </a:ext>
                    </a:extLst>
                  </p:cNvPr>
                  <p:cNvSpPr>
                    <a:spLocks/>
                  </p:cNvSpPr>
                  <p:nvPr/>
                </p:nvSpPr>
                <p:spPr bwMode="auto">
                  <a:xfrm>
                    <a:off x="4533813" y="4375567"/>
                    <a:ext cx="2087" cy="0"/>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0" y="1"/>
                          <a:pt x="0" y="2"/>
                        </a:cubicBezTo>
                        <a:cubicBezTo>
                          <a:pt x="1" y="2"/>
                          <a:pt x="1" y="1"/>
                          <a:pt x="2" y="0"/>
                        </a:cubicBezTo>
                        <a:lnTo>
                          <a:pt x="2" y="0"/>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15" name="Freeform 30226">
                    <a:extLst>
                      <a:ext uri="{FF2B5EF4-FFF2-40B4-BE49-F238E27FC236}">
                        <a16:creationId xmlns:a16="http://schemas.microsoft.com/office/drawing/2014/main" id="{A441392F-0554-077F-5B8A-62C587C56DA6}"/>
                      </a:ext>
                    </a:extLst>
                  </p:cNvPr>
                  <p:cNvSpPr>
                    <a:spLocks/>
                  </p:cNvSpPr>
                  <p:nvPr/>
                </p:nvSpPr>
                <p:spPr bwMode="auto">
                  <a:xfrm>
                    <a:off x="6155334" y="3112802"/>
                    <a:ext cx="4174" cy="2027"/>
                  </a:xfrm>
                  <a:custGeom>
                    <a:avLst/>
                    <a:gdLst>
                      <a:gd name="T0" fmla="*/ 1 w 4"/>
                      <a:gd name="T1" fmla="*/ 0 h 2"/>
                      <a:gd name="T2" fmla="*/ 0 w 4"/>
                      <a:gd name="T3" fmla="*/ 2 h 2"/>
                      <a:gd name="T4" fmla="*/ 4 w 4"/>
                      <a:gd name="T5" fmla="*/ 0 h 2"/>
                      <a:gd name="T6" fmla="*/ 1 w 4"/>
                      <a:gd name="T7" fmla="*/ 0 h 2"/>
                    </a:gdLst>
                    <a:ahLst/>
                    <a:cxnLst>
                      <a:cxn ang="0">
                        <a:pos x="T0" y="T1"/>
                      </a:cxn>
                      <a:cxn ang="0">
                        <a:pos x="T2" y="T3"/>
                      </a:cxn>
                      <a:cxn ang="0">
                        <a:pos x="T4" y="T5"/>
                      </a:cxn>
                      <a:cxn ang="0">
                        <a:pos x="T6" y="T7"/>
                      </a:cxn>
                    </a:cxnLst>
                    <a:rect l="0" t="0" r="r" b="b"/>
                    <a:pathLst>
                      <a:path w="4" h="2">
                        <a:moveTo>
                          <a:pt x="1" y="0"/>
                        </a:moveTo>
                        <a:cubicBezTo>
                          <a:pt x="1" y="1"/>
                          <a:pt x="0" y="1"/>
                          <a:pt x="0" y="2"/>
                        </a:cubicBezTo>
                        <a:cubicBezTo>
                          <a:pt x="1" y="1"/>
                          <a:pt x="2" y="1"/>
                          <a:pt x="4" y="0"/>
                        </a:cubicBezTo>
                        <a:cubicBezTo>
                          <a:pt x="3" y="0"/>
                          <a:pt x="2" y="0"/>
                          <a:pt x="1"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16" name="Freeform 30227">
                    <a:extLst>
                      <a:ext uri="{FF2B5EF4-FFF2-40B4-BE49-F238E27FC236}">
                        <a16:creationId xmlns:a16="http://schemas.microsoft.com/office/drawing/2014/main" id="{6F7BB6ED-10BF-500B-C22A-6C03F7B0192C}"/>
                      </a:ext>
                    </a:extLst>
                  </p:cNvPr>
                  <p:cNvSpPr>
                    <a:spLocks/>
                  </p:cNvSpPr>
                  <p:nvPr/>
                </p:nvSpPr>
                <p:spPr bwMode="auto">
                  <a:xfrm>
                    <a:off x="3826355" y="4379620"/>
                    <a:ext cx="16695" cy="26350"/>
                  </a:xfrm>
                  <a:custGeom>
                    <a:avLst/>
                    <a:gdLst>
                      <a:gd name="T0" fmla="*/ 13 w 25"/>
                      <a:gd name="T1" fmla="*/ 33 h 36"/>
                      <a:gd name="T2" fmla="*/ 16 w 25"/>
                      <a:gd name="T3" fmla="*/ 36 h 36"/>
                      <a:gd name="T4" fmla="*/ 23 w 25"/>
                      <a:gd name="T5" fmla="*/ 30 h 36"/>
                      <a:gd name="T6" fmla="*/ 25 w 25"/>
                      <a:gd name="T7" fmla="*/ 28 h 36"/>
                      <a:gd name="T8" fmla="*/ 19 w 25"/>
                      <a:gd name="T9" fmla="*/ 26 h 36"/>
                      <a:gd name="T10" fmla="*/ 10 w 25"/>
                      <a:gd name="T11" fmla="*/ 14 h 36"/>
                      <a:gd name="T12" fmla="*/ 11 w 25"/>
                      <a:gd name="T13" fmla="*/ 0 h 36"/>
                      <a:gd name="T14" fmla="*/ 5 w 25"/>
                      <a:gd name="T15" fmla="*/ 2 h 36"/>
                      <a:gd name="T16" fmla="*/ 0 w 25"/>
                      <a:gd name="T17" fmla="*/ 2 h 36"/>
                      <a:gd name="T18" fmla="*/ 0 w 25"/>
                      <a:gd name="T19" fmla="*/ 4 h 36"/>
                      <a:gd name="T20" fmla="*/ 13 w 25"/>
                      <a:gd name="T21"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6">
                        <a:moveTo>
                          <a:pt x="13" y="33"/>
                        </a:moveTo>
                        <a:cubicBezTo>
                          <a:pt x="14" y="34"/>
                          <a:pt x="15" y="35"/>
                          <a:pt x="16" y="36"/>
                        </a:cubicBezTo>
                        <a:cubicBezTo>
                          <a:pt x="18" y="34"/>
                          <a:pt x="20" y="32"/>
                          <a:pt x="23" y="30"/>
                        </a:cubicBezTo>
                        <a:cubicBezTo>
                          <a:pt x="23" y="29"/>
                          <a:pt x="24" y="29"/>
                          <a:pt x="25" y="28"/>
                        </a:cubicBezTo>
                        <a:cubicBezTo>
                          <a:pt x="23" y="27"/>
                          <a:pt x="20" y="27"/>
                          <a:pt x="19" y="26"/>
                        </a:cubicBezTo>
                        <a:cubicBezTo>
                          <a:pt x="14" y="24"/>
                          <a:pt x="11" y="19"/>
                          <a:pt x="10" y="14"/>
                        </a:cubicBezTo>
                        <a:cubicBezTo>
                          <a:pt x="8" y="9"/>
                          <a:pt x="9" y="5"/>
                          <a:pt x="11" y="0"/>
                        </a:cubicBezTo>
                        <a:cubicBezTo>
                          <a:pt x="9" y="1"/>
                          <a:pt x="7" y="2"/>
                          <a:pt x="5" y="2"/>
                        </a:cubicBezTo>
                        <a:cubicBezTo>
                          <a:pt x="3" y="3"/>
                          <a:pt x="2" y="2"/>
                          <a:pt x="0" y="2"/>
                        </a:cubicBezTo>
                        <a:cubicBezTo>
                          <a:pt x="0" y="3"/>
                          <a:pt x="0" y="4"/>
                          <a:pt x="0" y="4"/>
                        </a:cubicBezTo>
                        <a:cubicBezTo>
                          <a:pt x="7" y="12"/>
                          <a:pt x="10" y="21"/>
                          <a:pt x="13" y="33"/>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17" name="Freeform 30228">
                    <a:extLst>
                      <a:ext uri="{FF2B5EF4-FFF2-40B4-BE49-F238E27FC236}">
                        <a16:creationId xmlns:a16="http://schemas.microsoft.com/office/drawing/2014/main" id="{AFE43C23-00EC-79BE-B9D0-381292399AD5}"/>
                      </a:ext>
                    </a:extLst>
                  </p:cNvPr>
                  <p:cNvSpPr>
                    <a:spLocks/>
                  </p:cNvSpPr>
                  <p:nvPr/>
                </p:nvSpPr>
                <p:spPr bwMode="auto">
                  <a:xfrm>
                    <a:off x="804525" y="1254127"/>
                    <a:ext cx="2087"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cubicBezTo>
                          <a:pt x="1" y="0"/>
                          <a:pt x="1" y="0"/>
                          <a:pt x="0" y="0"/>
                        </a:cubicBezTo>
                        <a:cubicBezTo>
                          <a:pt x="0" y="0"/>
                          <a:pt x="2" y="0"/>
                          <a:pt x="2"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18" name="Freeform 30229">
                    <a:extLst>
                      <a:ext uri="{FF2B5EF4-FFF2-40B4-BE49-F238E27FC236}">
                        <a16:creationId xmlns:a16="http://schemas.microsoft.com/office/drawing/2014/main" id="{E3016D1C-32EC-8BFD-D4DD-95A5D7E231A8}"/>
                      </a:ext>
                    </a:extLst>
                  </p:cNvPr>
                  <p:cNvSpPr>
                    <a:spLocks/>
                  </p:cNvSpPr>
                  <p:nvPr/>
                </p:nvSpPr>
                <p:spPr bwMode="auto">
                  <a:xfrm>
                    <a:off x="6151161" y="3118884"/>
                    <a:ext cx="2087" cy="2027"/>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0"/>
                          <a:pt x="0" y="1"/>
                          <a:pt x="0" y="1"/>
                        </a:cubicBezTo>
                        <a:cubicBezTo>
                          <a:pt x="0" y="1"/>
                          <a:pt x="0" y="1"/>
                          <a:pt x="1" y="1"/>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19" name="Freeform 30230">
                    <a:extLst>
                      <a:ext uri="{FF2B5EF4-FFF2-40B4-BE49-F238E27FC236}">
                        <a16:creationId xmlns:a16="http://schemas.microsoft.com/office/drawing/2014/main" id="{16D67F66-C695-95A7-6BB0-B62F4A47B5CF}"/>
                      </a:ext>
                    </a:extLst>
                  </p:cNvPr>
                  <p:cNvSpPr>
                    <a:spLocks/>
                  </p:cNvSpPr>
                  <p:nvPr/>
                </p:nvSpPr>
                <p:spPr bwMode="auto">
                  <a:xfrm>
                    <a:off x="766961" y="1290612"/>
                    <a:ext cx="8348" cy="4053"/>
                  </a:xfrm>
                  <a:custGeom>
                    <a:avLst/>
                    <a:gdLst>
                      <a:gd name="T0" fmla="*/ 6 w 12"/>
                      <a:gd name="T1" fmla="*/ 6 h 7"/>
                      <a:gd name="T2" fmla="*/ 12 w 12"/>
                      <a:gd name="T3" fmla="*/ 6 h 7"/>
                      <a:gd name="T4" fmla="*/ 0 w 12"/>
                      <a:gd name="T5" fmla="*/ 0 h 7"/>
                      <a:gd name="T6" fmla="*/ 0 w 12"/>
                      <a:gd name="T7" fmla="*/ 0 h 7"/>
                      <a:gd name="T8" fmla="*/ 6 w 12"/>
                      <a:gd name="T9" fmla="*/ 6 h 7"/>
                    </a:gdLst>
                    <a:ahLst/>
                    <a:cxnLst>
                      <a:cxn ang="0">
                        <a:pos x="T0" y="T1"/>
                      </a:cxn>
                      <a:cxn ang="0">
                        <a:pos x="T2" y="T3"/>
                      </a:cxn>
                      <a:cxn ang="0">
                        <a:pos x="T4" y="T5"/>
                      </a:cxn>
                      <a:cxn ang="0">
                        <a:pos x="T6" y="T7"/>
                      </a:cxn>
                      <a:cxn ang="0">
                        <a:pos x="T8" y="T9"/>
                      </a:cxn>
                    </a:cxnLst>
                    <a:rect l="0" t="0" r="r" b="b"/>
                    <a:pathLst>
                      <a:path w="12" h="7">
                        <a:moveTo>
                          <a:pt x="6" y="6"/>
                        </a:moveTo>
                        <a:cubicBezTo>
                          <a:pt x="8" y="7"/>
                          <a:pt x="10" y="6"/>
                          <a:pt x="12" y="6"/>
                        </a:cubicBezTo>
                        <a:lnTo>
                          <a:pt x="0" y="0"/>
                        </a:lnTo>
                        <a:lnTo>
                          <a:pt x="0" y="0"/>
                        </a:lnTo>
                        <a:cubicBezTo>
                          <a:pt x="1" y="2"/>
                          <a:pt x="3" y="4"/>
                          <a:pt x="6" y="6"/>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20" name="Freeform 30231">
                    <a:extLst>
                      <a:ext uri="{FF2B5EF4-FFF2-40B4-BE49-F238E27FC236}">
                        <a16:creationId xmlns:a16="http://schemas.microsoft.com/office/drawing/2014/main" id="{9AEAF120-8755-052E-126B-CA1086C4C92F}"/>
                      </a:ext>
                    </a:extLst>
                  </p:cNvPr>
                  <p:cNvSpPr>
                    <a:spLocks/>
                  </p:cNvSpPr>
                  <p:nvPr/>
                </p:nvSpPr>
                <p:spPr bwMode="auto">
                  <a:xfrm>
                    <a:off x="6040555" y="2640533"/>
                    <a:ext cx="14609" cy="22297"/>
                  </a:xfrm>
                  <a:custGeom>
                    <a:avLst/>
                    <a:gdLst>
                      <a:gd name="T0" fmla="*/ 15 w 22"/>
                      <a:gd name="T1" fmla="*/ 32 h 32"/>
                      <a:gd name="T2" fmla="*/ 21 w 22"/>
                      <a:gd name="T3" fmla="*/ 24 h 32"/>
                      <a:gd name="T4" fmla="*/ 22 w 22"/>
                      <a:gd name="T5" fmla="*/ 21 h 32"/>
                      <a:gd name="T6" fmla="*/ 5 w 22"/>
                      <a:gd name="T7" fmla="*/ 6 h 32"/>
                      <a:gd name="T8" fmla="*/ 5 w 22"/>
                      <a:gd name="T9" fmla="*/ 0 h 32"/>
                      <a:gd name="T10" fmla="*/ 0 w 22"/>
                      <a:gd name="T11" fmla="*/ 5 h 32"/>
                      <a:gd name="T12" fmla="*/ 7 w 22"/>
                      <a:gd name="T13" fmla="*/ 11 h 32"/>
                      <a:gd name="T14" fmla="*/ 15 w 2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
                        <a:moveTo>
                          <a:pt x="15" y="32"/>
                        </a:moveTo>
                        <a:cubicBezTo>
                          <a:pt x="17" y="29"/>
                          <a:pt x="18" y="26"/>
                          <a:pt x="21" y="24"/>
                        </a:cubicBezTo>
                        <a:cubicBezTo>
                          <a:pt x="21" y="23"/>
                          <a:pt x="22" y="22"/>
                          <a:pt x="22" y="21"/>
                        </a:cubicBezTo>
                        <a:cubicBezTo>
                          <a:pt x="14" y="19"/>
                          <a:pt x="8" y="15"/>
                          <a:pt x="5" y="6"/>
                        </a:cubicBezTo>
                        <a:cubicBezTo>
                          <a:pt x="5" y="4"/>
                          <a:pt x="5" y="2"/>
                          <a:pt x="5" y="0"/>
                        </a:cubicBezTo>
                        <a:cubicBezTo>
                          <a:pt x="4" y="2"/>
                          <a:pt x="2" y="3"/>
                          <a:pt x="0" y="5"/>
                        </a:cubicBezTo>
                        <a:cubicBezTo>
                          <a:pt x="2" y="7"/>
                          <a:pt x="5" y="9"/>
                          <a:pt x="7" y="11"/>
                        </a:cubicBezTo>
                        <a:cubicBezTo>
                          <a:pt x="14" y="19"/>
                          <a:pt x="15" y="26"/>
                          <a:pt x="15" y="32"/>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21" name="Freeform 30232">
                    <a:extLst>
                      <a:ext uri="{FF2B5EF4-FFF2-40B4-BE49-F238E27FC236}">
                        <a16:creationId xmlns:a16="http://schemas.microsoft.com/office/drawing/2014/main" id="{BD14DEF0-134E-7A7A-7956-3DDD53FAEB5C}"/>
                      </a:ext>
                    </a:extLst>
                  </p:cNvPr>
                  <p:cNvSpPr>
                    <a:spLocks/>
                  </p:cNvSpPr>
                  <p:nvPr/>
                </p:nvSpPr>
                <p:spPr bwMode="auto">
                  <a:xfrm>
                    <a:off x="775309" y="1294666"/>
                    <a:ext cx="4174" cy="2027"/>
                  </a:xfrm>
                  <a:custGeom>
                    <a:avLst/>
                    <a:gdLst>
                      <a:gd name="T0" fmla="*/ 7 w 7"/>
                      <a:gd name="T1" fmla="*/ 2 h 4"/>
                      <a:gd name="T2" fmla="*/ 3 w 7"/>
                      <a:gd name="T3" fmla="*/ 0 h 4"/>
                      <a:gd name="T4" fmla="*/ 0 w 7"/>
                      <a:gd name="T5" fmla="*/ 3 h 4"/>
                      <a:gd name="T6" fmla="*/ 4 w 7"/>
                      <a:gd name="T7" fmla="*/ 4 h 4"/>
                      <a:gd name="T8" fmla="*/ 7 w 7"/>
                      <a:gd name="T9" fmla="*/ 3 h 4"/>
                      <a:gd name="T10" fmla="*/ 7 w 7"/>
                      <a:gd name="T11" fmla="*/ 2 h 4"/>
                    </a:gdLst>
                    <a:ahLst/>
                    <a:cxnLst>
                      <a:cxn ang="0">
                        <a:pos x="T0" y="T1"/>
                      </a:cxn>
                      <a:cxn ang="0">
                        <a:pos x="T2" y="T3"/>
                      </a:cxn>
                      <a:cxn ang="0">
                        <a:pos x="T4" y="T5"/>
                      </a:cxn>
                      <a:cxn ang="0">
                        <a:pos x="T6" y="T7"/>
                      </a:cxn>
                      <a:cxn ang="0">
                        <a:pos x="T8" y="T9"/>
                      </a:cxn>
                      <a:cxn ang="0">
                        <a:pos x="T10" y="T11"/>
                      </a:cxn>
                    </a:cxnLst>
                    <a:rect l="0" t="0" r="r" b="b"/>
                    <a:pathLst>
                      <a:path w="7" h="4">
                        <a:moveTo>
                          <a:pt x="7" y="2"/>
                        </a:moveTo>
                        <a:lnTo>
                          <a:pt x="3" y="0"/>
                        </a:lnTo>
                        <a:cubicBezTo>
                          <a:pt x="2" y="1"/>
                          <a:pt x="1" y="2"/>
                          <a:pt x="0" y="3"/>
                        </a:cubicBezTo>
                        <a:cubicBezTo>
                          <a:pt x="2" y="3"/>
                          <a:pt x="3" y="3"/>
                          <a:pt x="4" y="4"/>
                        </a:cubicBezTo>
                        <a:cubicBezTo>
                          <a:pt x="5" y="4"/>
                          <a:pt x="6" y="3"/>
                          <a:pt x="7" y="3"/>
                        </a:cubicBezTo>
                        <a:cubicBezTo>
                          <a:pt x="7" y="3"/>
                          <a:pt x="7" y="3"/>
                          <a:pt x="7" y="2"/>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22" name="Freeform 30233">
                    <a:extLst>
                      <a:ext uri="{FF2B5EF4-FFF2-40B4-BE49-F238E27FC236}">
                        <a16:creationId xmlns:a16="http://schemas.microsoft.com/office/drawing/2014/main" id="{02AEFAE8-7D50-BD67-1F00-DD0BD7A8A053}"/>
                      </a:ext>
                    </a:extLst>
                  </p:cNvPr>
                  <p:cNvSpPr>
                    <a:spLocks/>
                  </p:cNvSpPr>
                  <p:nvPr/>
                </p:nvSpPr>
                <p:spPr bwMode="auto">
                  <a:xfrm>
                    <a:off x="5650305" y="3939780"/>
                    <a:ext cx="4174" cy="4053"/>
                  </a:xfrm>
                  <a:custGeom>
                    <a:avLst/>
                    <a:gdLst>
                      <a:gd name="T0" fmla="*/ 2 w 5"/>
                      <a:gd name="T1" fmla="*/ 0 h 5"/>
                      <a:gd name="T2" fmla="*/ 0 w 5"/>
                      <a:gd name="T3" fmla="*/ 4 h 5"/>
                      <a:gd name="T4" fmla="*/ 0 w 5"/>
                      <a:gd name="T5" fmla="*/ 4 h 5"/>
                      <a:gd name="T6" fmla="*/ 1 w 5"/>
                      <a:gd name="T7" fmla="*/ 4 h 5"/>
                      <a:gd name="T8" fmla="*/ 3 w 5"/>
                      <a:gd name="T9" fmla="*/ 5 h 5"/>
                      <a:gd name="T10" fmla="*/ 5 w 5"/>
                      <a:gd name="T11" fmla="*/ 5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1"/>
                          <a:pt x="1" y="2"/>
                          <a:pt x="0" y="4"/>
                        </a:cubicBezTo>
                        <a:lnTo>
                          <a:pt x="0" y="4"/>
                        </a:lnTo>
                        <a:cubicBezTo>
                          <a:pt x="1" y="4"/>
                          <a:pt x="1" y="4"/>
                          <a:pt x="1" y="4"/>
                        </a:cubicBezTo>
                        <a:lnTo>
                          <a:pt x="3" y="5"/>
                        </a:lnTo>
                        <a:cubicBezTo>
                          <a:pt x="4" y="5"/>
                          <a:pt x="5" y="5"/>
                          <a:pt x="5" y="5"/>
                        </a:cubicBezTo>
                        <a:lnTo>
                          <a:pt x="2" y="0"/>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23" name="Freeform 30234">
                    <a:extLst>
                      <a:ext uri="{FF2B5EF4-FFF2-40B4-BE49-F238E27FC236}">
                        <a16:creationId xmlns:a16="http://schemas.microsoft.com/office/drawing/2014/main" id="{2494C43C-8293-1A02-6DA9-8EB192A237F9}"/>
                      </a:ext>
                    </a:extLst>
                  </p:cNvPr>
                  <p:cNvSpPr>
                    <a:spLocks/>
                  </p:cNvSpPr>
                  <p:nvPr/>
                </p:nvSpPr>
                <p:spPr bwMode="auto">
                  <a:xfrm>
                    <a:off x="4454511" y="4241791"/>
                    <a:ext cx="50086" cy="26350"/>
                  </a:xfrm>
                  <a:custGeom>
                    <a:avLst/>
                    <a:gdLst>
                      <a:gd name="T0" fmla="*/ 0 w 69"/>
                      <a:gd name="T1" fmla="*/ 35 h 38"/>
                      <a:gd name="T2" fmla="*/ 2 w 69"/>
                      <a:gd name="T3" fmla="*/ 36 h 38"/>
                      <a:gd name="T4" fmla="*/ 48 w 69"/>
                      <a:gd name="T5" fmla="*/ 32 h 38"/>
                      <a:gd name="T6" fmla="*/ 55 w 69"/>
                      <a:gd name="T7" fmla="*/ 31 h 38"/>
                      <a:gd name="T8" fmla="*/ 65 w 69"/>
                      <a:gd name="T9" fmla="*/ 25 h 38"/>
                      <a:gd name="T10" fmla="*/ 69 w 69"/>
                      <a:gd name="T11" fmla="*/ 20 h 38"/>
                      <a:gd name="T12" fmla="*/ 41 w 69"/>
                      <a:gd name="T13" fmla="*/ 6 h 38"/>
                      <a:gd name="T14" fmla="*/ 19 w 69"/>
                      <a:gd name="T15" fmla="*/ 2 h 38"/>
                      <a:gd name="T16" fmla="*/ 11 w 69"/>
                      <a:gd name="T17" fmla="*/ 16 h 38"/>
                      <a:gd name="T18" fmla="*/ 0 w 69"/>
                      <a:gd name="T19"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38">
                        <a:moveTo>
                          <a:pt x="0" y="35"/>
                        </a:moveTo>
                        <a:cubicBezTo>
                          <a:pt x="1" y="35"/>
                          <a:pt x="1" y="35"/>
                          <a:pt x="2" y="36"/>
                        </a:cubicBezTo>
                        <a:cubicBezTo>
                          <a:pt x="9" y="38"/>
                          <a:pt x="38" y="34"/>
                          <a:pt x="48" y="32"/>
                        </a:cubicBezTo>
                        <a:lnTo>
                          <a:pt x="55" y="31"/>
                        </a:lnTo>
                        <a:cubicBezTo>
                          <a:pt x="61" y="30"/>
                          <a:pt x="62" y="29"/>
                          <a:pt x="65" y="25"/>
                        </a:cubicBezTo>
                        <a:cubicBezTo>
                          <a:pt x="66" y="23"/>
                          <a:pt x="68" y="22"/>
                          <a:pt x="69" y="20"/>
                        </a:cubicBezTo>
                        <a:cubicBezTo>
                          <a:pt x="60" y="17"/>
                          <a:pt x="50" y="12"/>
                          <a:pt x="41" y="6"/>
                        </a:cubicBezTo>
                        <a:cubicBezTo>
                          <a:pt x="32" y="0"/>
                          <a:pt x="26" y="0"/>
                          <a:pt x="19" y="2"/>
                        </a:cubicBezTo>
                        <a:cubicBezTo>
                          <a:pt x="16" y="5"/>
                          <a:pt x="13" y="12"/>
                          <a:pt x="11" y="16"/>
                        </a:cubicBezTo>
                        <a:cubicBezTo>
                          <a:pt x="8" y="23"/>
                          <a:pt x="4" y="29"/>
                          <a:pt x="0" y="35"/>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24" name="Freeform 30235">
                    <a:extLst>
                      <a:ext uri="{FF2B5EF4-FFF2-40B4-BE49-F238E27FC236}">
                        <a16:creationId xmlns:a16="http://schemas.microsoft.com/office/drawing/2014/main" id="{2B678138-8232-C7D0-7F1F-1D7B49E7D7EC}"/>
                      </a:ext>
                    </a:extLst>
                  </p:cNvPr>
                  <p:cNvSpPr>
                    <a:spLocks/>
                  </p:cNvSpPr>
                  <p:nvPr/>
                </p:nvSpPr>
                <p:spPr bwMode="auto">
                  <a:xfrm>
                    <a:off x="6046816" y="2701340"/>
                    <a:ext cx="18783" cy="50674"/>
                  </a:xfrm>
                  <a:custGeom>
                    <a:avLst/>
                    <a:gdLst>
                      <a:gd name="T0" fmla="*/ 24 w 27"/>
                      <a:gd name="T1" fmla="*/ 60 h 71"/>
                      <a:gd name="T2" fmla="*/ 27 w 27"/>
                      <a:gd name="T3" fmla="*/ 27 h 71"/>
                      <a:gd name="T4" fmla="*/ 27 w 27"/>
                      <a:gd name="T5" fmla="*/ 27 h 71"/>
                      <a:gd name="T6" fmla="*/ 12 w 27"/>
                      <a:gd name="T7" fmla="*/ 15 h 71"/>
                      <a:gd name="T8" fmla="*/ 0 w 27"/>
                      <a:gd name="T9" fmla="*/ 0 h 71"/>
                      <a:gd name="T10" fmla="*/ 0 w 27"/>
                      <a:gd name="T11" fmla="*/ 11 h 71"/>
                      <a:gd name="T12" fmla="*/ 0 w 27"/>
                      <a:gd name="T13" fmla="*/ 17 h 71"/>
                      <a:gd name="T14" fmla="*/ 6 w 27"/>
                      <a:gd name="T15" fmla="*/ 29 h 71"/>
                      <a:gd name="T16" fmla="*/ 12 w 27"/>
                      <a:gd name="T17" fmla="*/ 49 h 71"/>
                      <a:gd name="T18" fmla="*/ 15 w 27"/>
                      <a:gd name="T19" fmla="*/ 60 h 71"/>
                      <a:gd name="T20" fmla="*/ 21 w 27"/>
                      <a:gd name="T21" fmla="*/ 67 h 71"/>
                      <a:gd name="T22" fmla="*/ 25 w 27"/>
                      <a:gd name="T23" fmla="*/ 71 h 71"/>
                      <a:gd name="T24" fmla="*/ 25 w 27"/>
                      <a:gd name="T25" fmla="*/ 67 h 71"/>
                      <a:gd name="T26" fmla="*/ 24 w 27"/>
                      <a:gd name="T2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71">
                        <a:moveTo>
                          <a:pt x="24" y="60"/>
                        </a:moveTo>
                        <a:cubicBezTo>
                          <a:pt x="21" y="47"/>
                          <a:pt x="24" y="35"/>
                          <a:pt x="27" y="27"/>
                        </a:cubicBezTo>
                        <a:cubicBezTo>
                          <a:pt x="27" y="27"/>
                          <a:pt x="27" y="27"/>
                          <a:pt x="27" y="27"/>
                        </a:cubicBezTo>
                        <a:cubicBezTo>
                          <a:pt x="24" y="24"/>
                          <a:pt x="18" y="19"/>
                          <a:pt x="12" y="15"/>
                        </a:cubicBezTo>
                        <a:cubicBezTo>
                          <a:pt x="3" y="10"/>
                          <a:pt x="1" y="4"/>
                          <a:pt x="0" y="0"/>
                        </a:cubicBezTo>
                        <a:cubicBezTo>
                          <a:pt x="0" y="2"/>
                          <a:pt x="0" y="6"/>
                          <a:pt x="0" y="11"/>
                        </a:cubicBezTo>
                        <a:cubicBezTo>
                          <a:pt x="0" y="14"/>
                          <a:pt x="0" y="16"/>
                          <a:pt x="0" y="17"/>
                        </a:cubicBezTo>
                        <a:cubicBezTo>
                          <a:pt x="2" y="20"/>
                          <a:pt x="4" y="23"/>
                          <a:pt x="6" y="29"/>
                        </a:cubicBezTo>
                        <a:cubicBezTo>
                          <a:pt x="10" y="39"/>
                          <a:pt x="11" y="44"/>
                          <a:pt x="12" y="49"/>
                        </a:cubicBezTo>
                        <a:cubicBezTo>
                          <a:pt x="12" y="52"/>
                          <a:pt x="13" y="55"/>
                          <a:pt x="15" y="60"/>
                        </a:cubicBezTo>
                        <a:cubicBezTo>
                          <a:pt x="15" y="62"/>
                          <a:pt x="19" y="65"/>
                          <a:pt x="21" y="67"/>
                        </a:cubicBezTo>
                        <a:cubicBezTo>
                          <a:pt x="23" y="68"/>
                          <a:pt x="24" y="70"/>
                          <a:pt x="25" y="71"/>
                        </a:cubicBezTo>
                        <a:cubicBezTo>
                          <a:pt x="25" y="70"/>
                          <a:pt x="25" y="68"/>
                          <a:pt x="25" y="67"/>
                        </a:cubicBezTo>
                        <a:cubicBezTo>
                          <a:pt x="24" y="64"/>
                          <a:pt x="24" y="62"/>
                          <a:pt x="24" y="60"/>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25" name="Freeform 30236">
                    <a:extLst>
                      <a:ext uri="{FF2B5EF4-FFF2-40B4-BE49-F238E27FC236}">
                        <a16:creationId xmlns:a16="http://schemas.microsoft.com/office/drawing/2014/main" id="{6BC9737C-C3C0-3BC3-1CAD-3C80D06078EB}"/>
                      </a:ext>
                    </a:extLst>
                  </p:cNvPr>
                  <p:cNvSpPr>
                    <a:spLocks/>
                  </p:cNvSpPr>
                  <p:nvPr/>
                </p:nvSpPr>
                <p:spPr bwMode="auto">
                  <a:xfrm>
                    <a:off x="6197073" y="3080371"/>
                    <a:ext cx="20869" cy="12161"/>
                  </a:xfrm>
                  <a:custGeom>
                    <a:avLst/>
                    <a:gdLst>
                      <a:gd name="T0" fmla="*/ 14 w 29"/>
                      <a:gd name="T1" fmla="*/ 8 h 18"/>
                      <a:gd name="T2" fmla="*/ 14 w 29"/>
                      <a:gd name="T3" fmla="*/ 9 h 18"/>
                      <a:gd name="T4" fmla="*/ 14 w 29"/>
                      <a:gd name="T5" fmla="*/ 8 h 18"/>
                      <a:gd name="T6" fmla="*/ 0 w 29"/>
                      <a:gd name="T7" fmla="*/ 17 h 18"/>
                      <a:gd name="T8" fmla="*/ 2 w 29"/>
                      <a:gd name="T9" fmla="*/ 18 h 18"/>
                      <a:gd name="T10" fmla="*/ 2 w 29"/>
                      <a:gd name="T11" fmla="*/ 18 h 18"/>
                      <a:gd name="T12" fmla="*/ 29 w 29"/>
                      <a:gd name="T13" fmla="*/ 0 h 18"/>
                      <a:gd name="T14" fmla="*/ 28 w 29"/>
                      <a:gd name="T15" fmla="*/ 0 h 18"/>
                      <a:gd name="T16" fmla="*/ 14 w 29"/>
                      <a:gd name="T1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8">
                        <a:moveTo>
                          <a:pt x="14" y="8"/>
                        </a:moveTo>
                        <a:cubicBezTo>
                          <a:pt x="14" y="8"/>
                          <a:pt x="14" y="9"/>
                          <a:pt x="14" y="9"/>
                        </a:cubicBezTo>
                        <a:cubicBezTo>
                          <a:pt x="14" y="9"/>
                          <a:pt x="14" y="8"/>
                          <a:pt x="14" y="8"/>
                        </a:cubicBezTo>
                        <a:lnTo>
                          <a:pt x="0" y="17"/>
                        </a:lnTo>
                        <a:lnTo>
                          <a:pt x="2" y="18"/>
                        </a:lnTo>
                        <a:cubicBezTo>
                          <a:pt x="2" y="18"/>
                          <a:pt x="2" y="18"/>
                          <a:pt x="2" y="18"/>
                        </a:cubicBezTo>
                        <a:lnTo>
                          <a:pt x="29" y="0"/>
                        </a:lnTo>
                        <a:lnTo>
                          <a:pt x="28" y="0"/>
                        </a:lnTo>
                        <a:lnTo>
                          <a:pt x="14" y="8"/>
                        </a:ln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26" name="Freeform 30237">
                    <a:extLst>
                      <a:ext uri="{FF2B5EF4-FFF2-40B4-BE49-F238E27FC236}">
                        <a16:creationId xmlns:a16="http://schemas.microsoft.com/office/drawing/2014/main" id="{361778B7-101E-5882-A816-80A32BECD6EB}"/>
                      </a:ext>
                    </a:extLst>
                  </p:cNvPr>
                  <p:cNvSpPr>
                    <a:spLocks/>
                  </p:cNvSpPr>
                  <p:nvPr/>
                </p:nvSpPr>
                <p:spPr bwMode="auto">
                  <a:xfrm>
                    <a:off x="5694129" y="3858704"/>
                    <a:ext cx="0" cy="0"/>
                  </a:xfrm>
                  <a:custGeom>
                    <a:avLst/>
                    <a:gdLst>
                      <a:gd name="T0" fmla="*/ 0 w 1"/>
                      <a:gd name="T1" fmla="*/ 0 h 1"/>
                      <a:gd name="T2" fmla="*/ 1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0"/>
                        </a:cubicBezTo>
                        <a:cubicBezTo>
                          <a:pt x="1" y="0"/>
                          <a:pt x="1" y="0"/>
                          <a:pt x="1" y="0"/>
                        </a:cubicBezTo>
                        <a:cubicBezTo>
                          <a:pt x="1" y="0"/>
                          <a:pt x="0" y="0"/>
                          <a:pt x="0"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27" name="Freeform 30238">
                    <a:extLst>
                      <a:ext uri="{FF2B5EF4-FFF2-40B4-BE49-F238E27FC236}">
                        <a16:creationId xmlns:a16="http://schemas.microsoft.com/office/drawing/2014/main" id="{FA9A3B5C-7670-CA14-07E1-B227EF60D21B}"/>
                      </a:ext>
                    </a:extLst>
                  </p:cNvPr>
                  <p:cNvSpPr>
                    <a:spLocks/>
                  </p:cNvSpPr>
                  <p:nvPr/>
                </p:nvSpPr>
                <p:spPr bwMode="auto">
                  <a:xfrm>
                    <a:off x="6215854" y="2695259"/>
                    <a:ext cx="8348" cy="6082"/>
                  </a:xfrm>
                  <a:custGeom>
                    <a:avLst/>
                    <a:gdLst>
                      <a:gd name="T0" fmla="*/ 4 w 12"/>
                      <a:gd name="T1" fmla="*/ 8 h 9"/>
                      <a:gd name="T2" fmla="*/ 4 w 12"/>
                      <a:gd name="T3" fmla="*/ 9 h 9"/>
                      <a:gd name="T4" fmla="*/ 12 w 12"/>
                      <a:gd name="T5" fmla="*/ 0 h 9"/>
                      <a:gd name="T6" fmla="*/ 0 w 12"/>
                      <a:gd name="T7" fmla="*/ 7 h 9"/>
                      <a:gd name="T8" fmla="*/ 4 w 12"/>
                      <a:gd name="T9" fmla="*/ 8 h 9"/>
                    </a:gdLst>
                    <a:ahLst/>
                    <a:cxnLst>
                      <a:cxn ang="0">
                        <a:pos x="T0" y="T1"/>
                      </a:cxn>
                      <a:cxn ang="0">
                        <a:pos x="T2" y="T3"/>
                      </a:cxn>
                      <a:cxn ang="0">
                        <a:pos x="T4" y="T5"/>
                      </a:cxn>
                      <a:cxn ang="0">
                        <a:pos x="T6" y="T7"/>
                      </a:cxn>
                      <a:cxn ang="0">
                        <a:pos x="T8" y="T9"/>
                      </a:cxn>
                    </a:cxnLst>
                    <a:rect l="0" t="0" r="r" b="b"/>
                    <a:pathLst>
                      <a:path w="12" h="9">
                        <a:moveTo>
                          <a:pt x="4" y="8"/>
                        </a:moveTo>
                        <a:cubicBezTo>
                          <a:pt x="4" y="9"/>
                          <a:pt x="4" y="9"/>
                          <a:pt x="4" y="9"/>
                        </a:cubicBezTo>
                        <a:lnTo>
                          <a:pt x="12" y="0"/>
                        </a:lnTo>
                        <a:cubicBezTo>
                          <a:pt x="9" y="0"/>
                          <a:pt x="4" y="2"/>
                          <a:pt x="0" y="7"/>
                        </a:cubicBezTo>
                        <a:cubicBezTo>
                          <a:pt x="2" y="8"/>
                          <a:pt x="2" y="8"/>
                          <a:pt x="4" y="8"/>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28" name="Freeform 30239">
                    <a:extLst>
                      <a:ext uri="{FF2B5EF4-FFF2-40B4-BE49-F238E27FC236}">
                        <a16:creationId xmlns:a16="http://schemas.microsoft.com/office/drawing/2014/main" id="{AE655A1C-E4F1-4CC1-9854-1560CA8BCF05}"/>
                      </a:ext>
                    </a:extLst>
                  </p:cNvPr>
                  <p:cNvSpPr>
                    <a:spLocks/>
                  </p:cNvSpPr>
                  <p:nvPr/>
                </p:nvSpPr>
                <p:spPr bwMode="auto">
                  <a:xfrm>
                    <a:off x="6326461" y="2225016"/>
                    <a:ext cx="108519" cy="60807"/>
                  </a:xfrm>
                  <a:custGeom>
                    <a:avLst/>
                    <a:gdLst>
                      <a:gd name="T0" fmla="*/ 141 w 150"/>
                      <a:gd name="T1" fmla="*/ 1 h 87"/>
                      <a:gd name="T2" fmla="*/ 139 w 150"/>
                      <a:gd name="T3" fmla="*/ 2 h 87"/>
                      <a:gd name="T4" fmla="*/ 128 w 150"/>
                      <a:gd name="T5" fmla="*/ 10 h 87"/>
                      <a:gd name="T6" fmla="*/ 99 w 150"/>
                      <a:gd name="T7" fmla="*/ 19 h 87"/>
                      <a:gd name="T8" fmla="*/ 91 w 150"/>
                      <a:gd name="T9" fmla="*/ 20 h 87"/>
                      <a:gd name="T10" fmla="*/ 77 w 150"/>
                      <a:gd name="T11" fmla="*/ 26 h 87"/>
                      <a:gd name="T12" fmla="*/ 65 w 150"/>
                      <a:gd name="T13" fmla="*/ 33 h 87"/>
                      <a:gd name="T14" fmla="*/ 66 w 150"/>
                      <a:gd name="T15" fmla="*/ 32 h 87"/>
                      <a:gd name="T16" fmla="*/ 57 w 150"/>
                      <a:gd name="T17" fmla="*/ 41 h 87"/>
                      <a:gd name="T18" fmla="*/ 41 w 150"/>
                      <a:gd name="T19" fmla="*/ 57 h 87"/>
                      <a:gd name="T20" fmla="*/ 16 w 150"/>
                      <a:gd name="T21" fmla="*/ 68 h 87"/>
                      <a:gd name="T22" fmla="*/ 3 w 150"/>
                      <a:gd name="T23" fmla="*/ 83 h 87"/>
                      <a:gd name="T24" fmla="*/ 0 w 150"/>
                      <a:gd name="T25" fmla="*/ 87 h 87"/>
                      <a:gd name="T26" fmla="*/ 1 w 150"/>
                      <a:gd name="T27" fmla="*/ 86 h 87"/>
                      <a:gd name="T28" fmla="*/ 14 w 150"/>
                      <a:gd name="T29" fmla="*/ 85 h 87"/>
                      <a:gd name="T30" fmla="*/ 15 w 150"/>
                      <a:gd name="T31" fmla="*/ 85 h 87"/>
                      <a:gd name="T32" fmla="*/ 16 w 150"/>
                      <a:gd name="T33" fmla="*/ 83 h 87"/>
                      <a:gd name="T34" fmla="*/ 41 w 150"/>
                      <a:gd name="T35" fmla="*/ 65 h 87"/>
                      <a:gd name="T36" fmla="*/ 72 w 150"/>
                      <a:gd name="T37" fmla="*/ 56 h 87"/>
                      <a:gd name="T38" fmla="*/ 89 w 150"/>
                      <a:gd name="T39" fmla="*/ 53 h 87"/>
                      <a:gd name="T40" fmla="*/ 127 w 150"/>
                      <a:gd name="T41" fmla="*/ 20 h 87"/>
                      <a:gd name="T42" fmla="*/ 150 w 150"/>
                      <a:gd name="T43" fmla="*/ 0 h 87"/>
                      <a:gd name="T44" fmla="*/ 149 w 150"/>
                      <a:gd name="T45" fmla="*/ 0 h 87"/>
                      <a:gd name="T46" fmla="*/ 141 w 150"/>
                      <a:gd name="T47"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87">
                        <a:moveTo>
                          <a:pt x="141" y="1"/>
                        </a:moveTo>
                        <a:cubicBezTo>
                          <a:pt x="139" y="2"/>
                          <a:pt x="139" y="2"/>
                          <a:pt x="139" y="2"/>
                        </a:cubicBezTo>
                        <a:cubicBezTo>
                          <a:pt x="137" y="4"/>
                          <a:pt x="134" y="6"/>
                          <a:pt x="128" y="10"/>
                        </a:cubicBezTo>
                        <a:cubicBezTo>
                          <a:pt x="116" y="17"/>
                          <a:pt x="110" y="18"/>
                          <a:pt x="99" y="19"/>
                        </a:cubicBezTo>
                        <a:cubicBezTo>
                          <a:pt x="97" y="20"/>
                          <a:pt x="94" y="20"/>
                          <a:pt x="91" y="20"/>
                        </a:cubicBezTo>
                        <a:cubicBezTo>
                          <a:pt x="85" y="21"/>
                          <a:pt x="82" y="24"/>
                          <a:pt x="77" y="26"/>
                        </a:cubicBezTo>
                        <a:cubicBezTo>
                          <a:pt x="74" y="29"/>
                          <a:pt x="70" y="31"/>
                          <a:pt x="65" y="33"/>
                        </a:cubicBezTo>
                        <a:cubicBezTo>
                          <a:pt x="66" y="33"/>
                          <a:pt x="66" y="32"/>
                          <a:pt x="66" y="32"/>
                        </a:cubicBezTo>
                        <a:cubicBezTo>
                          <a:pt x="65" y="33"/>
                          <a:pt x="60" y="38"/>
                          <a:pt x="57" y="41"/>
                        </a:cubicBezTo>
                        <a:cubicBezTo>
                          <a:pt x="53" y="46"/>
                          <a:pt x="48" y="51"/>
                          <a:pt x="41" y="57"/>
                        </a:cubicBezTo>
                        <a:cubicBezTo>
                          <a:pt x="33" y="65"/>
                          <a:pt x="25" y="71"/>
                          <a:pt x="16" y="68"/>
                        </a:cubicBezTo>
                        <a:cubicBezTo>
                          <a:pt x="13" y="72"/>
                          <a:pt x="9" y="77"/>
                          <a:pt x="3" y="83"/>
                        </a:cubicBezTo>
                        <a:cubicBezTo>
                          <a:pt x="2" y="85"/>
                          <a:pt x="1" y="85"/>
                          <a:pt x="0" y="87"/>
                        </a:cubicBezTo>
                        <a:cubicBezTo>
                          <a:pt x="0" y="87"/>
                          <a:pt x="0" y="86"/>
                          <a:pt x="1" y="86"/>
                        </a:cubicBezTo>
                        <a:cubicBezTo>
                          <a:pt x="7" y="85"/>
                          <a:pt x="11" y="85"/>
                          <a:pt x="14" y="85"/>
                        </a:cubicBezTo>
                        <a:cubicBezTo>
                          <a:pt x="14" y="85"/>
                          <a:pt x="14" y="85"/>
                          <a:pt x="15" y="85"/>
                        </a:cubicBezTo>
                        <a:cubicBezTo>
                          <a:pt x="15" y="84"/>
                          <a:pt x="15" y="84"/>
                          <a:pt x="16" y="83"/>
                        </a:cubicBezTo>
                        <a:cubicBezTo>
                          <a:pt x="20" y="77"/>
                          <a:pt x="25" y="71"/>
                          <a:pt x="41" y="65"/>
                        </a:cubicBezTo>
                        <a:cubicBezTo>
                          <a:pt x="54" y="60"/>
                          <a:pt x="63" y="58"/>
                          <a:pt x="72" y="56"/>
                        </a:cubicBezTo>
                        <a:cubicBezTo>
                          <a:pt x="78" y="55"/>
                          <a:pt x="83" y="54"/>
                          <a:pt x="89" y="53"/>
                        </a:cubicBezTo>
                        <a:cubicBezTo>
                          <a:pt x="99" y="50"/>
                          <a:pt x="117" y="33"/>
                          <a:pt x="127" y="20"/>
                        </a:cubicBezTo>
                        <a:cubicBezTo>
                          <a:pt x="135" y="9"/>
                          <a:pt x="142" y="3"/>
                          <a:pt x="150" y="0"/>
                        </a:cubicBezTo>
                        <a:cubicBezTo>
                          <a:pt x="149" y="0"/>
                          <a:pt x="149" y="0"/>
                          <a:pt x="149" y="0"/>
                        </a:cubicBezTo>
                        <a:cubicBezTo>
                          <a:pt x="147" y="0"/>
                          <a:pt x="146" y="0"/>
                          <a:pt x="141" y="1"/>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29" name="Freeform 30240">
                    <a:extLst>
                      <a:ext uri="{FF2B5EF4-FFF2-40B4-BE49-F238E27FC236}">
                        <a16:creationId xmlns:a16="http://schemas.microsoft.com/office/drawing/2014/main" id="{B4003CDE-012B-2A82-0C10-9F00923D5BA2}"/>
                      </a:ext>
                    </a:extLst>
                  </p:cNvPr>
                  <p:cNvSpPr>
                    <a:spLocks/>
                  </p:cNvSpPr>
                  <p:nvPr/>
                </p:nvSpPr>
                <p:spPr bwMode="auto">
                  <a:xfrm>
                    <a:off x="4546335" y="4284354"/>
                    <a:ext cx="2087" cy="4053"/>
                  </a:xfrm>
                  <a:custGeom>
                    <a:avLst/>
                    <a:gdLst>
                      <a:gd name="T0" fmla="*/ 4 w 4"/>
                      <a:gd name="T1" fmla="*/ 0 h 4"/>
                      <a:gd name="T2" fmla="*/ 0 w 4"/>
                      <a:gd name="T3" fmla="*/ 2 h 4"/>
                      <a:gd name="T4" fmla="*/ 4 w 4"/>
                      <a:gd name="T5" fmla="*/ 4 h 4"/>
                      <a:gd name="T6" fmla="*/ 4 w 4"/>
                      <a:gd name="T7" fmla="*/ 0 h 4"/>
                    </a:gdLst>
                    <a:ahLst/>
                    <a:cxnLst>
                      <a:cxn ang="0">
                        <a:pos x="T0" y="T1"/>
                      </a:cxn>
                      <a:cxn ang="0">
                        <a:pos x="T2" y="T3"/>
                      </a:cxn>
                      <a:cxn ang="0">
                        <a:pos x="T4" y="T5"/>
                      </a:cxn>
                      <a:cxn ang="0">
                        <a:pos x="T6" y="T7"/>
                      </a:cxn>
                    </a:cxnLst>
                    <a:rect l="0" t="0" r="r" b="b"/>
                    <a:pathLst>
                      <a:path w="4" h="4">
                        <a:moveTo>
                          <a:pt x="4" y="0"/>
                        </a:moveTo>
                        <a:cubicBezTo>
                          <a:pt x="3" y="1"/>
                          <a:pt x="2" y="1"/>
                          <a:pt x="0" y="2"/>
                        </a:cubicBezTo>
                        <a:cubicBezTo>
                          <a:pt x="2" y="3"/>
                          <a:pt x="3" y="3"/>
                          <a:pt x="4" y="4"/>
                        </a:cubicBezTo>
                        <a:cubicBezTo>
                          <a:pt x="3" y="3"/>
                          <a:pt x="4" y="1"/>
                          <a:pt x="4"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30" name="Freeform 30241">
                    <a:extLst>
                      <a:ext uri="{FF2B5EF4-FFF2-40B4-BE49-F238E27FC236}">
                        <a16:creationId xmlns:a16="http://schemas.microsoft.com/office/drawing/2014/main" id="{25F8D157-1583-CC9C-35C3-92C3C6F76D05}"/>
                      </a:ext>
                    </a:extLst>
                  </p:cNvPr>
                  <p:cNvSpPr>
                    <a:spLocks/>
                  </p:cNvSpPr>
                  <p:nvPr/>
                </p:nvSpPr>
                <p:spPr bwMode="auto">
                  <a:xfrm>
                    <a:off x="6599844" y="2060837"/>
                    <a:ext cx="2087" cy="2027"/>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0" y="1"/>
                          <a:pt x="1" y="0"/>
                        </a:cubicBezTo>
                        <a:cubicBezTo>
                          <a:pt x="0" y="1"/>
                          <a:pt x="0" y="1"/>
                          <a:pt x="0" y="1"/>
                        </a:cubicBezTo>
                        <a:cubicBezTo>
                          <a:pt x="0" y="2"/>
                          <a:pt x="0" y="2"/>
                          <a:pt x="0" y="2"/>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31" name="Freeform 30242">
                    <a:extLst>
                      <a:ext uri="{FF2B5EF4-FFF2-40B4-BE49-F238E27FC236}">
                        <a16:creationId xmlns:a16="http://schemas.microsoft.com/office/drawing/2014/main" id="{06D2A0D5-66B8-6F3E-0D50-B506C480B8CF}"/>
                      </a:ext>
                    </a:extLst>
                  </p:cNvPr>
                  <p:cNvSpPr>
                    <a:spLocks/>
                  </p:cNvSpPr>
                  <p:nvPr/>
                </p:nvSpPr>
                <p:spPr bwMode="auto">
                  <a:xfrm>
                    <a:off x="6105249" y="2883761"/>
                    <a:ext cx="0" cy="2027"/>
                  </a:xfrm>
                  <a:custGeom>
                    <a:avLst/>
                    <a:gdLst>
                      <a:gd name="T0" fmla="*/ 2 h 2"/>
                      <a:gd name="T1" fmla="*/ 0 h 2"/>
                      <a:gd name="T2" fmla="*/ 0 h 2"/>
                      <a:gd name="T3" fmla="*/ 2 h 2"/>
                    </a:gdLst>
                    <a:ahLst/>
                    <a:cxnLst>
                      <a:cxn ang="0">
                        <a:pos x="0" y="T0"/>
                      </a:cxn>
                      <a:cxn ang="0">
                        <a:pos x="0" y="T1"/>
                      </a:cxn>
                      <a:cxn ang="0">
                        <a:pos x="0" y="T2"/>
                      </a:cxn>
                      <a:cxn ang="0">
                        <a:pos x="0" y="T3"/>
                      </a:cxn>
                    </a:cxnLst>
                    <a:rect l="0" t="0" r="r" b="b"/>
                    <a:pathLst>
                      <a:path h="2">
                        <a:moveTo>
                          <a:pt x="0" y="2"/>
                        </a:moveTo>
                        <a:cubicBezTo>
                          <a:pt x="0" y="2"/>
                          <a:pt x="0" y="1"/>
                          <a:pt x="0" y="0"/>
                        </a:cubicBezTo>
                        <a:lnTo>
                          <a:pt x="0" y="0"/>
                        </a:lnTo>
                        <a:cubicBezTo>
                          <a:pt x="0" y="1"/>
                          <a:pt x="0" y="2"/>
                          <a:pt x="0" y="2"/>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32" name="Freeform 30244">
                    <a:extLst>
                      <a:ext uri="{FF2B5EF4-FFF2-40B4-BE49-F238E27FC236}">
                        <a16:creationId xmlns:a16="http://schemas.microsoft.com/office/drawing/2014/main" id="{FB18336A-2C03-13B2-8887-93E6F51C4CE4}"/>
                      </a:ext>
                    </a:extLst>
                  </p:cNvPr>
                  <p:cNvSpPr>
                    <a:spLocks/>
                  </p:cNvSpPr>
                  <p:nvPr/>
                </p:nvSpPr>
                <p:spPr bwMode="auto">
                  <a:xfrm>
                    <a:off x="6330635" y="2263528"/>
                    <a:ext cx="0" cy="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33" name="Freeform 30245">
                    <a:extLst>
                      <a:ext uri="{FF2B5EF4-FFF2-40B4-BE49-F238E27FC236}">
                        <a16:creationId xmlns:a16="http://schemas.microsoft.com/office/drawing/2014/main" id="{7B20CD41-FCF8-9CCE-4369-0123F979C384}"/>
                      </a:ext>
                    </a:extLst>
                  </p:cNvPr>
                  <p:cNvSpPr>
                    <a:spLocks/>
                  </p:cNvSpPr>
                  <p:nvPr/>
                </p:nvSpPr>
                <p:spPr bwMode="auto">
                  <a:xfrm>
                    <a:off x="6046816" y="2677017"/>
                    <a:ext cx="10435" cy="22297"/>
                  </a:xfrm>
                  <a:custGeom>
                    <a:avLst/>
                    <a:gdLst>
                      <a:gd name="T0" fmla="*/ 15 w 15"/>
                      <a:gd name="T1" fmla="*/ 14 h 32"/>
                      <a:gd name="T2" fmla="*/ 3 w 15"/>
                      <a:gd name="T3" fmla="*/ 0 h 32"/>
                      <a:gd name="T4" fmla="*/ 3 w 15"/>
                      <a:gd name="T5" fmla="*/ 0 h 32"/>
                      <a:gd name="T6" fmla="*/ 1 w 15"/>
                      <a:gd name="T7" fmla="*/ 11 h 32"/>
                      <a:gd name="T8" fmla="*/ 1 w 15"/>
                      <a:gd name="T9" fmla="*/ 29 h 32"/>
                      <a:gd name="T10" fmla="*/ 1 w 15"/>
                      <a:gd name="T11" fmla="*/ 32 h 32"/>
                      <a:gd name="T12" fmla="*/ 15 w 15"/>
                      <a:gd name="T13" fmla="*/ 14 h 32"/>
                    </a:gdLst>
                    <a:ahLst/>
                    <a:cxnLst>
                      <a:cxn ang="0">
                        <a:pos x="T0" y="T1"/>
                      </a:cxn>
                      <a:cxn ang="0">
                        <a:pos x="T2" y="T3"/>
                      </a:cxn>
                      <a:cxn ang="0">
                        <a:pos x="T4" y="T5"/>
                      </a:cxn>
                      <a:cxn ang="0">
                        <a:pos x="T6" y="T7"/>
                      </a:cxn>
                      <a:cxn ang="0">
                        <a:pos x="T8" y="T9"/>
                      </a:cxn>
                      <a:cxn ang="0">
                        <a:pos x="T10" y="T11"/>
                      </a:cxn>
                      <a:cxn ang="0">
                        <a:pos x="T12" y="T13"/>
                      </a:cxn>
                    </a:cxnLst>
                    <a:rect l="0" t="0" r="r" b="b"/>
                    <a:pathLst>
                      <a:path w="15" h="32">
                        <a:moveTo>
                          <a:pt x="15" y="14"/>
                        </a:moveTo>
                        <a:cubicBezTo>
                          <a:pt x="9" y="11"/>
                          <a:pt x="4" y="6"/>
                          <a:pt x="3" y="0"/>
                        </a:cubicBezTo>
                        <a:cubicBezTo>
                          <a:pt x="3" y="0"/>
                          <a:pt x="3" y="0"/>
                          <a:pt x="3" y="0"/>
                        </a:cubicBezTo>
                        <a:cubicBezTo>
                          <a:pt x="2" y="3"/>
                          <a:pt x="1" y="7"/>
                          <a:pt x="1" y="11"/>
                        </a:cubicBezTo>
                        <a:cubicBezTo>
                          <a:pt x="0" y="24"/>
                          <a:pt x="1" y="27"/>
                          <a:pt x="1" y="29"/>
                        </a:cubicBezTo>
                        <a:cubicBezTo>
                          <a:pt x="1" y="30"/>
                          <a:pt x="1" y="31"/>
                          <a:pt x="1" y="32"/>
                        </a:cubicBezTo>
                        <a:cubicBezTo>
                          <a:pt x="2" y="22"/>
                          <a:pt x="9" y="17"/>
                          <a:pt x="15" y="14"/>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34" name="Freeform 30247">
                    <a:extLst>
                      <a:ext uri="{FF2B5EF4-FFF2-40B4-BE49-F238E27FC236}">
                        <a16:creationId xmlns:a16="http://schemas.microsoft.com/office/drawing/2014/main" id="{06247E24-F9CE-27FA-4667-727A050F9339}"/>
                      </a:ext>
                    </a:extLst>
                  </p:cNvPr>
                  <p:cNvSpPr>
                    <a:spLocks/>
                  </p:cNvSpPr>
                  <p:nvPr/>
                </p:nvSpPr>
                <p:spPr bwMode="auto">
                  <a:xfrm>
                    <a:off x="6614453" y="1740586"/>
                    <a:ext cx="6261" cy="2027"/>
                  </a:xfrm>
                  <a:custGeom>
                    <a:avLst/>
                    <a:gdLst>
                      <a:gd name="T0" fmla="*/ 8 w 9"/>
                      <a:gd name="T1" fmla="*/ 4 h 4"/>
                      <a:gd name="T2" fmla="*/ 9 w 9"/>
                      <a:gd name="T3" fmla="*/ 3 h 4"/>
                      <a:gd name="T4" fmla="*/ 6 w 9"/>
                      <a:gd name="T5" fmla="*/ 0 h 4"/>
                      <a:gd name="T6" fmla="*/ 0 w 9"/>
                      <a:gd name="T7" fmla="*/ 1 h 4"/>
                      <a:gd name="T8" fmla="*/ 8 w 9"/>
                      <a:gd name="T9" fmla="*/ 4 h 4"/>
                    </a:gdLst>
                    <a:ahLst/>
                    <a:cxnLst>
                      <a:cxn ang="0">
                        <a:pos x="T0" y="T1"/>
                      </a:cxn>
                      <a:cxn ang="0">
                        <a:pos x="T2" y="T3"/>
                      </a:cxn>
                      <a:cxn ang="0">
                        <a:pos x="T4" y="T5"/>
                      </a:cxn>
                      <a:cxn ang="0">
                        <a:pos x="T6" y="T7"/>
                      </a:cxn>
                      <a:cxn ang="0">
                        <a:pos x="T8" y="T9"/>
                      </a:cxn>
                    </a:cxnLst>
                    <a:rect l="0" t="0" r="r" b="b"/>
                    <a:pathLst>
                      <a:path w="9" h="4">
                        <a:moveTo>
                          <a:pt x="8" y="4"/>
                        </a:moveTo>
                        <a:lnTo>
                          <a:pt x="9" y="3"/>
                        </a:lnTo>
                        <a:lnTo>
                          <a:pt x="6" y="0"/>
                        </a:lnTo>
                        <a:cubicBezTo>
                          <a:pt x="4" y="0"/>
                          <a:pt x="2" y="1"/>
                          <a:pt x="0" y="1"/>
                        </a:cubicBezTo>
                        <a:lnTo>
                          <a:pt x="8" y="4"/>
                        </a:ln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35" name="Freeform 30248">
                    <a:extLst>
                      <a:ext uri="{FF2B5EF4-FFF2-40B4-BE49-F238E27FC236}">
                        <a16:creationId xmlns:a16="http://schemas.microsoft.com/office/drawing/2014/main" id="{D6507D53-1D6D-BC4A-6F65-094509192CEE}"/>
                      </a:ext>
                    </a:extLst>
                  </p:cNvPr>
                  <p:cNvSpPr>
                    <a:spLocks/>
                  </p:cNvSpPr>
                  <p:nvPr/>
                </p:nvSpPr>
                <p:spPr bwMode="auto">
                  <a:xfrm>
                    <a:off x="6616539" y="1744639"/>
                    <a:ext cx="0" cy="0"/>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cubicBezTo>
                          <a:pt x="0" y="1"/>
                          <a:pt x="0" y="1"/>
                          <a:pt x="0" y="0"/>
                        </a:cubicBezTo>
                        <a:lnTo>
                          <a:pt x="0" y="1"/>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36" name="Freeform 30251">
                    <a:extLst>
                      <a:ext uri="{FF2B5EF4-FFF2-40B4-BE49-F238E27FC236}">
                        <a16:creationId xmlns:a16="http://schemas.microsoft.com/office/drawing/2014/main" id="{32FD061A-F743-A738-3EA3-ABD8A2BA9CF9}"/>
                      </a:ext>
                    </a:extLst>
                  </p:cNvPr>
                  <p:cNvSpPr>
                    <a:spLocks/>
                  </p:cNvSpPr>
                  <p:nvPr/>
                </p:nvSpPr>
                <p:spPr bwMode="auto">
                  <a:xfrm>
                    <a:off x="4627725" y="1957464"/>
                    <a:ext cx="0" cy="2027"/>
                  </a:xfrm>
                  <a:custGeom>
                    <a:avLst/>
                    <a:gdLst>
                      <a:gd name="T0" fmla="*/ 1 w 1"/>
                      <a:gd name="T1" fmla="*/ 2 h 2"/>
                      <a:gd name="T2" fmla="*/ 1 w 1"/>
                      <a:gd name="T3" fmla="*/ 0 h 2"/>
                      <a:gd name="T4" fmla="*/ 1 w 1"/>
                      <a:gd name="T5" fmla="*/ 0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0"/>
                        </a:cubicBezTo>
                        <a:cubicBezTo>
                          <a:pt x="1" y="0"/>
                          <a:pt x="1" y="0"/>
                          <a:pt x="1" y="0"/>
                        </a:cubicBezTo>
                        <a:cubicBezTo>
                          <a:pt x="1" y="0"/>
                          <a:pt x="1" y="0"/>
                          <a:pt x="0" y="0"/>
                        </a:cubicBezTo>
                        <a:cubicBezTo>
                          <a:pt x="0" y="1"/>
                          <a:pt x="1" y="1"/>
                          <a:pt x="1" y="2"/>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37" name="Freeform 30252">
                    <a:extLst>
                      <a:ext uri="{FF2B5EF4-FFF2-40B4-BE49-F238E27FC236}">
                        <a16:creationId xmlns:a16="http://schemas.microsoft.com/office/drawing/2014/main" id="{BBB8E54E-5A9D-ECB5-9C1F-49E87F2E2B0E}"/>
                      </a:ext>
                    </a:extLst>
                  </p:cNvPr>
                  <p:cNvSpPr>
                    <a:spLocks/>
                  </p:cNvSpPr>
                  <p:nvPr/>
                </p:nvSpPr>
                <p:spPr bwMode="auto">
                  <a:xfrm>
                    <a:off x="4467033" y="1592620"/>
                    <a:ext cx="41738" cy="24323"/>
                  </a:xfrm>
                  <a:custGeom>
                    <a:avLst/>
                    <a:gdLst>
                      <a:gd name="T0" fmla="*/ 0 w 56"/>
                      <a:gd name="T1" fmla="*/ 35 h 35"/>
                      <a:gd name="T2" fmla="*/ 14 w 56"/>
                      <a:gd name="T3" fmla="*/ 32 h 35"/>
                      <a:gd name="T4" fmla="*/ 21 w 56"/>
                      <a:gd name="T5" fmla="*/ 35 h 35"/>
                      <a:gd name="T6" fmla="*/ 33 w 56"/>
                      <a:gd name="T7" fmla="*/ 24 h 35"/>
                      <a:gd name="T8" fmla="*/ 55 w 56"/>
                      <a:gd name="T9" fmla="*/ 1 h 35"/>
                      <a:gd name="T10" fmla="*/ 56 w 56"/>
                      <a:gd name="T11" fmla="*/ 0 h 35"/>
                      <a:gd name="T12" fmla="*/ 19 w 56"/>
                      <a:gd name="T13" fmla="*/ 16 h 35"/>
                      <a:gd name="T14" fmla="*/ 20 w 56"/>
                      <a:gd name="T15" fmla="*/ 15 h 35"/>
                      <a:gd name="T16" fmla="*/ 11 w 56"/>
                      <a:gd name="T17" fmla="*/ 23 h 35"/>
                      <a:gd name="T18" fmla="*/ 0 w 56"/>
                      <a:gd name="T19" fmla="*/ 34 h 35"/>
                      <a:gd name="T20" fmla="*/ 1 w 56"/>
                      <a:gd name="T21" fmla="*/ 33 h 35"/>
                      <a:gd name="T22" fmla="*/ 0 w 56"/>
                      <a:gd name="T2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5">
                        <a:moveTo>
                          <a:pt x="0" y="35"/>
                        </a:moveTo>
                        <a:cubicBezTo>
                          <a:pt x="5" y="31"/>
                          <a:pt x="11" y="31"/>
                          <a:pt x="14" y="32"/>
                        </a:cubicBezTo>
                        <a:cubicBezTo>
                          <a:pt x="17" y="32"/>
                          <a:pt x="19" y="33"/>
                          <a:pt x="21" y="35"/>
                        </a:cubicBezTo>
                        <a:cubicBezTo>
                          <a:pt x="24" y="31"/>
                          <a:pt x="28" y="28"/>
                          <a:pt x="33" y="24"/>
                        </a:cubicBezTo>
                        <a:cubicBezTo>
                          <a:pt x="52" y="7"/>
                          <a:pt x="53" y="5"/>
                          <a:pt x="55" y="1"/>
                        </a:cubicBezTo>
                        <a:cubicBezTo>
                          <a:pt x="55" y="1"/>
                          <a:pt x="55" y="0"/>
                          <a:pt x="56" y="0"/>
                        </a:cubicBezTo>
                        <a:cubicBezTo>
                          <a:pt x="39" y="6"/>
                          <a:pt x="22" y="14"/>
                          <a:pt x="19" y="16"/>
                        </a:cubicBezTo>
                        <a:cubicBezTo>
                          <a:pt x="19" y="16"/>
                          <a:pt x="19" y="16"/>
                          <a:pt x="20" y="15"/>
                        </a:cubicBezTo>
                        <a:cubicBezTo>
                          <a:pt x="18" y="18"/>
                          <a:pt x="15" y="20"/>
                          <a:pt x="11" y="23"/>
                        </a:cubicBezTo>
                        <a:cubicBezTo>
                          <a:pt x="8" y="26"/>
                          <a:pt x="1" y="31"/>
                          <a:pt x="0" y="34"/>
                        </a:cubicBezTo>
                        <a:cubicBezTo>
                          <a:pt x="0" y="34"/>
                          <a:pt x="0" y="33"/>
                          <a:pt x="1" y="33"/>
                        </a:cubicBezTo>
                        <a:cubicBezTo>
                          <a:pt x="0" y="34"/>
                          <a:pt x="0" y="34"/>
                          <a:pt x="0" y="35"/>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38" name="Freeform 30253">
                    <a:extLst>
                      <a:ext uri="{FF2B5EF4-FFF2-40B4-BE49-F238E27FC236}">
                        <a16:creationId xmlns:a16="http://schemas.microsoft.com/office/drawing/2014/main" id="{6618FC63-B145-64E4-CE81-4D8871E4AB10}"/>
                      </a:ext>
                    </a:extLst>
                  </p:cNvPr>
                  <p:cNvSpPr>
                    <a:spLocks/>
                  </p:cNvSpPr>
                  <p:nvPr/>
                </p:nvSpPr>
                <p:spPr bwMode="auto">
                  <a:xfrm>
                    <a:off x="4283386" y="1639240"/>
                    <a:ext cx="676155" cy="269579"/>
                  </a:xfrm>
                  <a:custGeom>
                    <a:avLst/>
                    <a:gdLst>
                      <a:gd name="T0" fmla="*/ 15 w 938"/>
                      <a:gd name="T1" fmla="*/ 164 h 387"/>
                      <a:gd name="T2" fmla="*/ 107 w 938"/>
                      <a:gd name="T3" fmla="*/ 187 h 387"/>
                      <a:gd name="T4" fmla="*/ 196 w 938"/>
                      <a:gd name="T5" fmla="*/ 215 h 387"/>
                      <a:gd name="T6" fmla="*/ 248 w 938"/>
                      <a:gd name="T7" fmla="*/ 225 h 387"/>
                      <a:gd name="T8" fmla="*/ 343 w 938"/>
                      <a:gd name="T9" fmla="*/ 244 h 387"/>
                      <a:gd name="T10" fmla="*/ 364 w 938"/>
                      <a:gd name="T11" fmla="*/ 268 h 387"/>
                      <a:gd name="T12" fmla="*/ 402 w 938"/>
                      <a:gd name="T13" fmla="*/ 356 h 387"/>
                      <a:gd name="T14" fmla="*/ 425 w 938"/>
                      <a:gd name="T15" fmla="*/ 387 h 387"/>
                      <a:gd name="T16" fmla="*/ 470 w 938"/>
                      <a:gd name="T17" fmla="*/ 292 h 387"/>
                      <a:gd name="T18" fmla="*/ 483 w 938"/>
                      <a:gd name="T19" fmla="*/ 260 h 387"/>
                      <a:gd name="T20" fmla="*/ 527 w 938"/>
                      <a:gd name="T21" fmla="*/ 241 h 387"/>
                      <a:gd name="T22" fmla="*/ 527 w 938"/>
                      <a:gd name="T23" fmla="*/ 243 h 387"/>
                      <a:gd name="T24" fmla="*/ 589 w 938"/>
                      <a:gd name="T25" fmla="*/ 239 h 387"/>
                      <a:gd name="T26" fmla="*/ 594 w 938"/>
                      <a:gd name="T27" fmla="*/ 212 h 387"/>
                      <a:gd name="T28" fmla="*/ 677 w 938"/>
                      <a:gd name="T29" fmla="*/ 186 h 387"/>
                      <a:gd name="T30" fmla="*/ 738 w 938"/>
                      <a:gd name="T31" fmla="*/ 156 h 387"/>
                      <a:gd name="T32" fmla="*/ 806 w 938"/>
                      <a:gd name="T33" fmla="*/ 167 h 387"/>
                      <a:gd name="T34" fmla="*/ 833 w 938"/>
                      <a:gd name="T35" fmla="*/ 186 h 387"/>
                      <a:gd name="T36" fmla="*/ 897 w 938"/>
                      <a:gd name="T37" fmla="*/ 160 h 387"/>
                      <a:gd name="T38" fmla="*/ 938 w 938"/>
                      <a:gd name="T39" fmla="*/ 157 h 387"/>
                      <a:gd name="T40" fmla="*/ 930 w 938"/>
                      <a:gd name="T41" fmla="*/ 143 h 387"/>
                      <a:gd name="T42" fmla="*/ 900 w 938"/>
                      <a:gd name="T43" fmla="*/ 106 h 387"/>
                      <a:gd name="T44" fmla="*/ 880 w 938"/>
                      <a:gd name="T45" fmla="*/ 88 h 387"/>
                      <a:gd name="T46" fmla="*/ 822 w 938"/>
                      <a:gd name="T47" fmla="*/ 97 h 387"/>
                      <a:gd name="T48" fmla="*/ 791 w 938"/>
                      <a:gd name="T49" fmla="*/ 99 h 387"/>
                      <a:gd name="T50" fmla="*/ 770 w 938"/>
                      <a:gd name="T51" fmla="*/ 36 h 387"/>
                      <a:gd name="T52" fmla="*/ 756 w 938"/>
                      <a:gd name="T53" fmla="*/ 39 h 387"/>
                      <a:gd name="T54" fmla="*/ 691 w 938"/>
                      <a:gd name="T55" fmla="*/ 61 h 387"/>
                      <a:gd name="T56" fmla="*/ 614 w 938"/>
                      <a:gd name="T57" fmla="*/ 77 h 387"/>
                      <a:gd name="T58" fmla="*/ 576 w 938"/>
                      <a:gd name="T59" fmla="*/ 100 h 387"/>
                      <a:gd name="T60" fmla="*/ 570 w 938"/>
                      <a:gd name="T61" fmla="*/ 123 h 387"/>
                      <a:gd name="T62" fmla="*/ 493 w 938"/>
                      <a:gd name="T63" fmla="*/ 122 h 387"/>
                      <a:gd name="T64" fmla="*/ 444 w 938"/>
                      <a:gd name="T65" fmla="*/ 127 h 387"/>
                      <a:gd name="T66" fmla="*/ 405 w 938"/>
                      <a:gd name="T67" fmla="*/ 104 h 387"/>
                      <a:gd name="T68" fmla="*/ 351 w 938"/>
                      <a:gd name="T69" fmla="*/ 53 h 387"/>
                      <a:gd name="T70" fmla="*/ 310 w 938"/>
                      <a:gd name="T71" fmla="*/ 54 h 387"/>
                      <a:gd name="T72" fmla="*/ 283 w 938"/>
                      <a:gd name="T73" fmla="*/ 68 h 387"/>
                      <a:gd name="T74" fmla="*/ 242 w 938"/>
                      <a:gd name="T75" fmla="*/ 65 h 387"/>
                      <a:gd name="T76" fmla="*/ 240 w 938"/>
                      <a:gd name="T77" fmla="*/ 26 h 387"/>
                      <a:gd name="T78" fmla="*/ 217 w 938"/>
                      <a:gd name="T79" fmla="*/ 0 h 387"/>
                      <a:gd name="T80" fmla="*/ 206 w 938"/>
                      <a:gd name="T81" fmla="*/ 17 h 387"/>
                      <a:gd name="T82" fmla="*/ 148 w 938"/>
                      <a:gd name="T83" fmla="*/ 62 h 387"/>
                      <a:gd name="T84" fmla="*/ 86 w 938"/>
                      <a:gd name="T85" fmla="*/ 86 h 387"/>
                      <a:gd name="T86" fmla="*/ 47 w 938"/>
                      <a:gd name="T87" fmla="*/ 1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8" h="387">
                        <a:moveTo>
                          <a:pt x="4" y="139"/>
                        </a:moveTo>
                        <a:cubicBezTo>
                          <a:pt x="2" y="139"/>
                          <a:pt x="2" y="140"/>
                          <a:pt x="0" y="140"/>
                        </a:cubicBezTo>
                        <a:cubicBezTo>
                          <a:pt x="7" y="148"/>
                          <a:pt x="12" y="157"/>
                          <a:pt x="15" y="164"/>
                        </a:cubicBezTo>
                        <a:cubicBezTo>
                          <a:pt x="20" y="174"/>
                          <a:pt x="21" y="175"/>
                          <a:pt x="23" y="175"/>
                        </a:cubicBezTo>
                        <a:cubicBezTo>
                          <a:pt x="28" y="176"/>
                          <a:pt x="35" y="176"/>
                          <a:pt x="42" y="176"/>
                        </a:cubicBezTo>
                        <a:cubicBezTo>
                          <a:pt x="63" y="177"/>
                          <a:pt x="89" y="178"/>
                          <a:pt x="107" y="187"/>
                        </a:cubicBezTo>
                        <a:cubicBezTo>
                          <a:pt x="114" y="191"/>
                          <a:pt x="127" y="193"/>
                          <a:pt x="139" y="195"/>
                        </a:cubicBezTo>
                        <a:cubicBezTo>
                          <a:pt x="156" y="197"/>
                          <a:pt x="174" y="200"/>
                          <a:pt x="187" y="209"/>
                        </a:cubicBezTo>
                        <a:lnTo>
                          <a:pt x="196" y="215"/>
                        </a:lnTo>
                        <a:cubicBezTo>
                          <a:pt x="207" y="223"/>
                          <a:pt x="210" y="225"/>
                          <a:pt x="214" y="225"/>
                        </a:cubicBezTo>
                        <a:cubicBezTo>
                          <a:pt x="219" y="225"/>
                          <a:pt x="224" y="225"/>
                          <a:pt x="228" y="225"/>
                        </a:cubicBezTo>
                        <a:cubicBezTo>
                          <a:pt x="236" y="225"/>
                          <a:pt x="243" y="226"/>
                          <a:pt x="248" y="225"/>
                        </a:cubicBezTo>
                        <a:cubicBezTo>
                          <a:pt x="262" y="222"/>
                          <a:pt x="266" y="223"/>
                          <a:pt x="287" y="229"/>
                        </a:cubicBezTo>
                        <a:cubicBezTo>
                          <a:pt x="294" y="232"/>
                          <a:pt x="302" y="232"/>
                          <a:pt x="309" y="232"/>
                        </a:cubicBezTo>
                        <a:cubicBezTo>
                          <a:pt x="321" y="232"/>
                          <a:pt x="335" y="233"/>
                          <a:pt x="343" y="244"/>
                        </a:cubicBezTo>
                        <a:cubicBezTo>
                          <a:pt x="348" y="251"/>
                          <a:pt x="348" y="257"/>
                          <a:pt x="347" y="262"/>
                        </a:cubicBezTo>
                        <a:cubicBezTo>
                          <a:pt x="347" y="262"/>
                          <a:pt x="348" y="263"/>
                          <a:pt x="349" y="263"/>
                        </a:cubicBezTo>
                        <a:cubicBezTo>
                          <a:pt x="355" y="266"/>
                          <a:pt x="360" y="267"/>
                          <a:pt x="364" y="268"/>
                        </a:cubicBezTo>
                        <a:cubicBezTo>
                          <a:pt x="375" y="271"/>
                          <a:pt x="387" y="275"/>
                          <a:pt x="394" y="295"/>
                        </a:cubicBezTo>
                        <a:cubicBezTo>
                          <a:pt x="401" y="315"/>
                          <a:pt x="406" y="332"/>
                          <a:pt x="403" y="352"/>
                        </a:cubicBezTo>
                        <a:cubicBezTo>
                          <a:pt x="403" y="354"/>
                          <a:pt x="403" y="355"/>
                          <a:pt x="402" y="356"/>
                        </a:cubicBezTo>
                        <a:cubicBezTo>
                          <a:pt x="407" y="355"/>
                          <a:pt x="413" y="355"/>
                          <a:pt x="419" y="360"/>
                        </a:cubicBezTo>
                        <a:cubicBezTo>
                          <a:pt x="428" y="368"/>
                          <a:pt x="426" y="379"/>
                          <a:pt x="426" y="383"/>
                        </a:cubicBezTo>
                        <a:cubicBezTo>
                          <a:pt x="426" y="385"/>
                          <a:pt x="425" y="386"/>
                          <a:pt x="425" y="387"/>
                        </a:cubicBezTo>
                        <a:cubicBezTo>
                          <a:pt x="425" y="387"/>
                          <a:pt x="425" y="387"/>
                          <a:pt x="425" y="387"/>
                        </a:cubicBezTo>
                        <a:cubicBezTo>
                          <a:pt x="434" y="379"/>
                          <a:pt x="438" y="369"/>
                          <a:pt x="449" y="335"/>
                        </a:cubicBezTo>
                        <a:cubicBezTo>
                          <a:pt x="457" y="309"/>
                          <a:pt x="463" y="300"/>
                          <a:pt x="470" y="292"/>
                        </a:cubicBezTo>
                        <a:cubicBezTo>
                          <a:pt x="472" y="290"/>
                          <a:pt x="473" y="289"/>
                          <a:pt x="474" y="287"/>
                        </a:cubicBezTo>
                        <a:cubicBezTo>
                          <a:pt x="477" y="282"/>
                          <a:pt x="477" y="282"/>
                          <a:pt x="478" y="277"/>
                        </a:cubicBezTo>
                        <a:cubicBezTo>
                          <a:pt x="479" y="273"/>
                          <a:pt x="480" y="268"/>
                          <a:pt x="483" y="260"/>
                        </a:cubicBezTo>
                        <a:cubicBezTo>
                          <a:pt x="485" y="254"/>
                          <a:pt x="487" y="248"/>
                          <a:pt x="489" y="242"/>
                        </a:cubicBezTo>
                        <a:cubicBezTo>
                          <a:pt x="493" y="228"/>
                          <a:pt x="497" y="214"/>
                          <a:pt x="513" y="217"/>
                        </a:cubicBezTo>
                        <a:cubicBezTo>
                          <a:pt x="523" y="219"/>
                          <a:pt x="528" y="227"/>
                          <a:pt x="527" y="241"/>
                        </a:cubicBezTo>
                        <a:lnTo>
                          <a:pt x="526" y="243"/>
                        </a:lnTo>
                        <a:cubicBezTo>
                          <a:pt x="526" y="243"/>
                          <a:pt x="526" y="244"/>
                          <a:pt x="526" y="244"/>
                        </a:cubicBezTo>
                        <a:cubicBezTo>
                          <a:pt x="527" y="244"/>
                          <a:pt x="527" y="244"/>
                          <a:pt x="527" y="243"/>
                        </a:cubicBezTo>
                        <a:cubicBezTo>
                          <a:pt x="541" y="229"/>
                          <a:pt x="552" y="222"/>
                          <a:pt x="564" y="221"/>
                        </a:cubicBezTo>
                        <a:cubicBezTo>
                          <a:pt x="571" y="221"/>
                          <a:pt x="577" y="224"/>
                          <a:pt x="582" y="229"/>
                        </a:cubicBezTo>
                        <a:cubicBezTo>
                          <a:pt x="585" y="232"/>
                          <a:pt x="588" y="235"/>
                          <a:pt x="589" y="239"/>
                        </a:cubicBezTo>
                        <a:cubicBezTo>
                          <a:pt x="590" y="237"/>
                          <a:pt x="590" y="236"/>
                          <a:pt x="591" y="234"/>
                        </a:cubicBezTo>
                        <a:cubicBezTo>
                          <a:pt x="591" y="233"/>
                          <a:pt x="591" y="232"/>
                          <a:pt x="591" y="232"/>
                        </a:cubicBezTo>
                        <a:cubicBezTo>
                          <a:pt x="590" y="228"/>
                          <a:pt x="589" y="220"/>
                          <a:pt x="594" y="212"/>
                        </a:cubicBezTo>
                        <a:cubicBezTo>
                          <a:pt x="599" y="204"/>
                          <a:pt x="609" y="201"/>
                          <a:pt x="622" y="199"/>
                        </a:cubicBezTo>
                        <a:cubicBezTo>
                          <a:pt x="648" y="195"/>
                          <a:pt x="658" y="192"/>
                          <a:pt x="676" y="186"/>
                        </a:cubicBezTo>
                        <a:lnTo>
                          <a:pt x="677" y="186"/>
                        </a:lnTo>
                        <a:cubicBezTo>
                          <a:pt x="687" y="183"/>
                          <a:pt x="693" y="183"/>
                          <a:pt x="698" y="184"/>
                        </a:cubicBezTo>
                        <a:cubicBezTo>
                          <a:pt x="698" y="183"/>
                          <a:pt x="698" y="184"/>
                          <a:pt x="698" y="183"/>
                        </a:cubicBezTo>
                        <a:cubicBezTo>
                          <a:pt x="710" y="162"/>
                          <a:pt x="716" y="156"/>
                          <a:pt x="738" y="156"/>
                        </a:cubicBezTo>
                        <a:cubicBezTo>
                          <a:pt x="745" y="156"/>
                          <a:pt x="751" y="157"/>
                          <a:pt x="756" y="157"/>
                        </a:cubicBezTo>
                        <a:cubicBezTo>
                          <a:pt x="761" y="157"/>
                          <a:pt x="766" y="158"/>
                          <a:pt x="773" y="158"/>
                        </a:cubicBezTo>
                        <a:cubicBezTo>
                          <a:pt x="790" y="158"/>
                          <a:pt x="796" y="161"/>
                          <a:pt x="806" y="167"/>
                        </a:cubicBezTo>
                        <a:cubicBezTo>
                          <a:pt x="808" y="168"/>
                          <a:pt x="810" y="169"/>
                          <a:pt x="812" y="170"/>
                        </a:cubicBezTo>
                        <a:cubicBezTo>
                          <a:pt x="819" y="174"/>
                          <a:pt x="825" y="179"/>
                          <a:pt x="830" y="184"/>
                        </a:cubicBezTo>
                        <a:cubicBezTo>
                          <a:pt x="831" y="184"/>
                          <a:pt x="832" y="185"/>
                          <a:pt x="833" y="186"/>
                        </a:cubicBezTo>
                        <a:cubicBezTo>
                          <a:pt x="839" y="167"/>
                          <a:pt x="854" y="155"/>
                          <a:pt x="868" y="152"/>
                        </a:cubicBezTo>
                        <a:cubicBezTo>
                          <a:pt x="878" y="149"/>
                          <a:pt x="888" y="151"/>
                          <a:pt x="895" y="158"/>
                        </a:cubicBezTo>
                        <a:cubicBezTo>
                          <a:pt x="896" y="159"/>
                          <a:pt x="896" y="159"/>
                          <a:pt x="897" y="160"/>
                        </a:cubicBezTo>
                        <a:cubicBezTo>
                          <a:pt x="910" y="161"/>
                          <a:pt x="914" y="161"/>
                          <a:pt x="917" y="160"/>
                        </a:cubicBezTo>
                        <a:cubicBezTo>
                          <a:pt x="923" y="158"/>
                          <a:pt x="929" y="158"/>
                          <a:pt x="934" y="158"/>
                        </a:cubicBezTo>
                        <a:cubicBezTo>
                          <a:pt x="935" y="158"/>
                          <a:pt x="937" y="157"/>
                          <a:pt x="938" y="157"/>
                        </a:cubicBezTo>
                        <a:cubicBezTo>
                          <a:pt x="937" y="157"/>
                          <a:pt x="937" y="157"/>
                          <a:pt x="936" y="156"/>
                        </a:cubicBezTo>
                        <a:cubicBezTo>
                          <a:pt x="934" y="151"/>
                          <a:pt x="933" y="147"/>
                          <a:pt x="933" y="145"/>
                        </a:cubicBezTo>
                        <a:cubicBezTo>
                          <a:pt x="932" y="144"/>
                          <a:pt x="931" y="144"/>
                          <a:pt x="930" y="143"/>
                        </a:cubicBezTo>
                        <a:cubicBezTo>
                          <a:pt x="924" y="142"/>
                          <a:pt x="918" y="139"/>
                          <a:pt x="912" y="131"/>
                        </a:cubicBezTo>
                        <a:cubicBezTo>
                          <a:pt x="911" y="129"/>
                          <a:pt x="910" y="128"/>
                          <a:pt x="909" y="127"/>
                        </a:cubicBezTo>
                        <a:cubicBezTo>
                          <a:pt x="904" y="123"/>
                          <a:pt x="900" y="117"/>
                          <a:pt x="900" y="106"/>
                        </a:cubicBezTo>
                        <a:cubicBezTo>
                          <a:pt x="900" y="100"/>
                          <a:pt x="895" y="87"/>
                          <a:pt x="892" y="84"/>
                        </a:cubicBezTo>
                        <a:cubicBezTo>
                          <a:pt x="889" y="82"/>
                          <a:pt x="885" y="81"/>
                          <a:pt x="884" y="83"/>
                        </a:cubicBezTo>
                        <a:cubicBezTo>
                          <a:pt x="883" y="84"/>
                          <a:pt x="882" y="86"/>
                          <a:pt x="880" y="88"/>
                        </a:cubicBezTo>
                        <a:cubicBezTo>
                          <a:pt x="876" y="93"/>
                          <a:pt x="870" y="102"/>
                          <a:pt x="859" y="102"/>
                        </a:cubicBezTo>
                        <a:cubicBezTo>
                          <a:pt x="855" y="102"/>
                          <a:pt x="848" y="100"/>
                          <a:pt x="842" y="93"/>
                        </a:cubicBezTo>
                        <a:cubicBezTo>
                          <a:pt x="837" y="96"/>
                          <a:pt x="831" y="97"/>
                          <a:pt x="822" y="97"/>
                        </a:cubicBezTo>
                        <a:cubicBezTo>
                          <a:pt x="817" y="96"/>
                          <a:pt x="814" y="96"/>
                          <a:pt x="811" y="96"/>
                        </a:cubicBezTo>
                        <a:cubicBezTo>
                          <a:pt x="806" y="96"/>
                          <a:pt x="801" y="96"/>
                          <a:pt x="796" y="95"/>
                        </a:cubicBezTo>
                        <a:cubicBezTo>
                          <a:pt x="794" y="97"/>
                          <a:pt x="791" y="99"/>
                          <a:pt x="791" y="99"/>
                        </a:cubicBezTo>
                        <a:lnTo>
                          <a:pt x="781" y="94"/>
                        </a:lnTo>
                        <a:cubicBezTo>
                          <a:pt x="771" y="89"/>
                          <a:pt x="771" y="80"/>
                          <a:pt x="771" y="69"/>
                        </a:cubicBezTo>
                        <a:cubicBezTo>
                          <a:pt x="771" y="58"/>
                          <a:pt x="770" y="45"/>
                          <a:pt x="770" y="36"/>
                        </a:cubicBezTo>
                        <a:cubicBezTo>
                          <a:pt x="769" y="36"/>
                          <a:pt x="769" y="36"/>
                          <a:pt x="768" y="36"/>
                        </a:cubicBezTo>
                        <a:cubicBezTo>
                          <a:pt x="764" y="37"/>
                          <a:pt x="758" y="38"/>
                          <a:pt x="757" y="38"/>
                        </a:cubicBezTo>
                        <a:cubicBezTo>
                          <a:pt x="756" y="38"/>
                          <a:pt x="756" y="39"/>
                          <a:pt x="756" y="39"/>
                        </a:cubicBezTo>
                        <a:cubicBezTo>
                          <a:pt x="753" y="41"/>
                          <a:pt x="750" y="43"/>
                          <a:pt x="743" y="46"/>
                        </a:cubicBezTo>
                        <a:cubicBezTo>
                          <a:pt x="740" y="48"/>
                          <a:pt x="738" y="50"/>
                          <a:pt x="736" y="52"/>
                        </a:cubicBezTo>
                        <a:cubicBezTo>
                          <a:pt x="725" y="60"/>
                          <a:pt x="717" y="63"/>
                          <a:pt x="691" y="61"/>
                        </a:cubicBezTo>
                        <a:cubicBezTo>
                          <a:pt x="668" y="60"/>
                          <a:pt x="660" y="62"/>
                          <a:pt x="654" y="64"/>
                        </a:cubicBezTo>
                        <a:cubicBezTo>
                          <a:pt x="651" y="65"/>
                          <a:pt x="648" y="65"/>
                          <a:pt x="644" y="66"/>
                        </a:cubicBezTo>
                        <a:cubicBezTo>
                          <a:pt x="636" y="67"/>
                          <a:pt x="621" y="72"/>
                          <a:pt x="614" y="77"/>
                        </a:cubicBezTo>
                        <a:cubicBezTo>
                          <a:pt x="612" y="78"/>
                          <a:pt x="611" y="80"/>
                          <a:pt x="610" y="81"/>
                        </a:cubicBezTo>
                        <a:cubicBezTo>
                          <a:pt x="605" y="87"/>
                          <a:pt x="600" y="92"/>
                          <a:pt x="587" y="96"/>
                        </a:cubicBezTo>
                        <a:cubicBezTo>
                          <a:pt x="583" y="97"/>
                          <a:pt x="577" y="99"/>
                          <a:pt x="576" y="100"/>
                        </a:cubicBezTo>
                        <a:cubicBezTo>
                          <a:pt x="576" y="100"/>
                          <a:pt x="575" y="101"/>
                          <a:pt x="575" y="102"/>
                        </a:cubicBezTo>
                        <a:cubicBezTo>
                          <a:pt x="575" y="102"/>
                          <a:pt x="575" y="102"/>
                          <a:pt x="575" y="103"/>
                        </a:cubicBezTo>
                        <a:cubicBezTo>
                          <a:pt x="576" y="107"/>
                          <a:pt x="577" y="115"/>
                          <a:pt x="570" y="123"/>
                        </a:cubicBezTo>
                        <a:cubicBezTo>
                          <a:pt x="563" y="130"/>
                          <a:pt x="553" y="130"/>
                          <a:pt x="545" y="130"/>
                        </a:cubicBezTo>
                        <a:cubicBezTo>
                          <a:pt x="540" y="129"/>
                          <a:pt x="535" y="130"/>
                          <a:pt x="530" y="130"/>
                        </a:cubicBezTo>
                        <a:cubicBezTo>
                          <a:pt x="516" y="130"/>
                          <a:pt x="504" y="130"/>
                          <a:pt x="493" y="122"/>
                        </a:cubicBezTo>
                        <a:cubicBezTo>
                          <a:pt x="490" y="120"/>
                          <a:pt x="489" y="118"/>
                          <a:pt x="488" y="116"/>
                        </a:cubicBezTo>
                        <a:cubicBezTo>
                          <a:pt x="483" y="118"/>
                          <a:pt x="479" y="121"/>
                          <a:pt x="476" y="122"/>
                        </a:cubicBezTo>
                        <a:cubicBezTo>
                          <a:pt x="467" y="128"/>
                          <a:pt x="460" y="131"/>
                          <a:pt x="444" y="127"/>
                        </a:cubicBezTo>
                        <a:cubicBezTo>
                          <a:pt x="442" y="126"/>
                          <a:pt x="440" y="126"/>
                          <a:pt x="438" y="126"/>
                        </a:cubicBezTo>
                        <a:cubicBezTo>
                          <a:pt x="427" y="123"/>
                          <a:pt x="421" y="122"/>
                          <a:pt x="412" y="111"/>
                        </a:cubicBezTo>
                        <a:cubicBezTo>
                          <a:pt x="410" y="109"/>
                          <a:pt x="408" y="106"/>
                          <a:pt x="405" y="104"/>
                        </a:cubicBezTo>
                        <a:cubicBezTo>
                          <a:pt x="400" y="99"/>
                          <a:pt x="393" y="92"/>
                          <a:pt x="384" y="81"/>
                        </a:cubicBezTo>
                        <a:cubicBezTo>
                          <a:pt x="373" y="67"/>
                          <a:pt x="371" y="66"/>
                          <a:pt x="362" y="62"/>
                        </a:cubicBezTo>
                        <a:cubicBezTo>
                          <a:pt x="358" y="61"/>
                          <a:pt x="354" y="58"/>
                          <a:pt x="351" y="53"/>
                        </a:cubicBezTo>
                        <a:cubicBezTo>
                          <a:pt x="349" y="53"/>
                          <a:pt x="347" y="53"/>
                          <a:pt x="343" y="53"/>
                        </a:cubicBezTo>
                        <a:cubicBezTo>
                          <a:pt x="327" y="53"/>
                          <a:pt x="318" y="51"/>
                          <a:pt x="313" y="50"/>
                        </a:cubicBezTo>
                        <a:cubicBezTo>
                          <a:pt x="312" y="51"/>
                          <a:pt x="311" y="52"/>
                          <a:pt x="310" y="54"/>
                        </a:cubicBezTo>
                        <a:cubicBezTo>
                          <a:pt x="308" y="57"/>
                          <a:pt x="304" y="68"/>
                          <a:pt x="289" y="68"/>
                        </a:cubicBezTo>
                        <a:cubicBezTo>
                          <a:pt x="288" y="68"/>
                          <a:pt x="286" y="68"/>
                          <a:pt x="285" y="68"/>
                        </a:cubicBezTo>
                        <a:cubicBezTo>
                          <a:pt x="285" y="68"/>
                          <a:pt x="284" y="68"/>
                          <a:pt x="283" y="68"/>
                        </a:cubicBezTo>
                        <a:cubicBezTo>
                          <a:pt x="283" y="69"/>
                          <a:pt x="283" y="69"/>
                          <a:pt x="282" y="70"/>
                        </a:cubicBezTo>
                        <a:cubicBezTo>
                          <a:pt x="279" y="76"/>
                          <a:pt x="272" y="87"/>
                          <a:pt x="259" y="85"/>
                        </a:cubicBezTo>
                        <a:cubicBezTo>
                          <a:pt x="246" y="83"/>
                          <a:pt x="243" y="69"/>
                          <a:pt x="242" y="65"/>
                        </a:cubicBezTo>
                        <a:cubicBezTo>
                          <a:pt x="239" y="51"/>
                          <a:pt x="242" y="43"/>
                          <a:pt x="245" y="38"/>
                        </a:cubicBezTo>
                        <a:cubicBezTo>
                          <a:pt x="243" y="37"/>
                          <a:pt x="242" y="37"/>
                          <a:pt x="242" y="37"/>
                        </a:cubicBezTo>
                        <a:lnTo>
                          <a:pt x="240" y="26"/>
                        </a:lnTo>
                        <a:cubicBezTo>
                          <a:pt x="240" y="26"/>
                          <a:pt x="239" y="25"/>
                          <a:pt x="239" y="25"/>
                        </a:cubicBezTo>
                        <a:cubicBezTo>
                          <a:pt x="235" y="21"/>
                          <a:pt x="232" y="19"/>
                          <a:pt x="229" y="17"/>
                        </a:cubicBezTo>
                        <a:cubicBezTo>
                          <a:pt x="224" y="14"/>
                          <a:pt x="220" y="9"/>
                          <a:pt x="217" y="0"/>
                        </a:cubicBezTo>
                        <a:cubicBezTo>
                          <a:pt x="214" y="2"/>
                          <a:pt x="212" y="5"/>
                          <a:pt x="210" y="9"/>
                        </a:cubicBezTo>
                        <a:cubicBezTo>
                          <a:pt x="210" y="9"/>
                          <a:pt x="209" y="11"/>
                          <a:pt x="209" y="11"/>
                        </a:cubicBezTo>
                        <a:cubicBezTo>
                          <a:pt x="208" y="13"/>
                          <a:pt x="207" y="15"/>
                          <a:pt x="206" y="17"/>
                        </a:cubicBezTo>
                        <a:cubicBezTo>
                          <a:pt x="203" y="26"/>
                          <a:pt x="197" y="41"/>
                          <a:pt x="175" y="47"/>
                        </a:cubicBezTo>
                        <a:cubicBezTo>
                          <a:pt x="164" y="49"/>
                          <a:pt x="162" y="51"/>
                          <a:pt x="157" y="55"/>
                        </a:cubicBezTo>
                        <a:cubicBezTo>
                          <a:pt x="155" y="57"/>
                          <a:pt x="152" y="59"/>
                          <a:pt x="148" y="62"/>
                        </a:cubicBezTo>
                        <a:cubicBezTo>
                          <a:pt x="146" y="64"/>
                          <a:pt x="143" y="66"/>
                          <a:pt x="140" y="68"/>
                        </a:cubicBezTo>
                        <a:cubicBezTo>
                          <a:pt x="130" y="77"/>
                          <a:pt x="117" y="87"/>
                          <a:pt x="101" y="87"/>
                        </a:cubicBezTo>
                        <a:cubicBezTo>
                          <a:pt x="95" y="87"/>
                          <a:pt x="90" y="87"/>
                          <a:pt x="86" y="86"/>
                        </a:cubicBezTo>
                        <a:cubicBezTo>
                          <a:pt x="80" y="85"/>
                          <a:pt x="79" y="85"/>
                          <a:pt x="75" y="87"/>
                        </a:cubicBezTo>
                        <a:cubicBezTo>
                          <a:pt x="72" y="88"/>
                          <a:pt x="71" y="90"/>
                          <a:pt x="68" y="94"/>
                        </a:cubicBezTo>
                        <a:cubicBezTo>
                          <a:pt x="63" y="99"/>
                          <a:pt x="58" y="106"/>
                          <a:pt x="47" y="112"/>
                        </a:cubicBezTo>
                        <a:cubicBezTo>
                          <a:pt x="43" y="114"/>
                          <a:pt x="41" y="116"/>
                          <a:pt x="39" y="118"/>
                        </a:cubicBezTo>
                        <a:cubicBezTo>
                          <a:pt x="33" y="126"/>
                          <a:pt x="26" y="132"/>
                          <a:pt x="4" y="139"/>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39" name="Freeform 30254">
                    <a:extLst>
                      <a:ext uri="{FF2B5EF4-FFF2-40B4-BE49-F238E27FC236}">
                        <a16:creationId xmlns:a16="http://schemas.microsoft.com/office/drawing/2014/main" id="{5A14A178-B1CD-12AB-54C6-1FBCBC4B78DF}"/>
                      </a:ext>
                    </a:extLst>
                  </p:cNvPr>
                  <p:cNvSpPr>
                    <a:spLocks/>
                  </p:cNvSpPr>
                  <p:nvPr/>
                </p:nvSpPr>
                <p:spPr bwMode="auto">
                  <a:xfrm>
                    <a:off x="5015888" y="1748694"/>
                    <a:ext cx="2087" cy="2027"/>
                  </a:xfrm>
                  <a:custGeom>
                    <a:avLst/>
                    <a:gdLst>
                      <a:gd name="T0" fmla="*/ 1 w 4"/>
                      <a:gd name="T1" fmla="*/ 0 h 2"/>
                      <a:gd name="T2" fmla="*/ 0 w 4"/>
                      <a:gd name="T3" fmla="*/ 2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1" y="1"/>
                          <a:pt x="0" y="2"/>
                        </a:cubicBezTo>
                        <a:cubicBezTo>
                          <a:pt x="2" y="2"/>
                          <a:pt x="3" y="2"/>
                          <a:pt x="4" y="2"/>
                        </a:cubicBezTo>
                        <a:cubicBezTo>
                          <a:pt x="3" y="1"/>
                          <a:pt x="2" y="0"/>
                          <a:pt x="1"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40" name="Freeform 30255">
                    <a:extLst>
                      <a:ext uri="{FF2B5EF4-FFF2-40B4-BE49-F238E27FC236}">
                        <a16:creationId xmlns:a16="http://schemas.microsoft.com/office/drawing/2014/main" id="{8B709098-443F-A942-3107-DCD35402824D}"/>
                      </a:ext>
                    </a:extLst>
                  </p:cNvPr>
                  <p:cNvSpPr>
                    <a:spLocks/>
                  </p:cNvSpPr>
                  <p:nvPr/>
                </p:nvSpPr>
                <p:spPr bwMode="auto">
                  <a:xfrm>
                    <a:off x="4815546" y="3029700"/>
                    <a:ext cx="0" cy="2027"/>
                  </a:xfrm>
                  <a:custGeom>
                    <a:avLst/>
                    <a:gdLst>
                      <a:gd name="T0" fmla="*/ 1 w 1"/>
                      <a:gd name="T1" fmla="*/ 0 h 3"/>
                      <a:gd name="T2" fmla="*/ 0 w 1"/>
                      <a:gd name="T3" fmla="*/ 1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cubicBezTo>
                          <a:pt x="1" y="0"/>
                          <a:pt x="0" y="1"/>
                          <a:pt x="0" y="1"/>
                        </a:cubicBezTo>
                        <a:cubicBezTo>
                          <a:pt x="0" y="1"/>
                          <a:pt x="0" y="2"/>
                          <a:pt x="0" y="3"/>
                        </a:cubicBezTo>
                        <a:cubicBezTo>
                          <a:pt x="0" y="2"/>
                          <a:pt x="0" y="1"/>
                          <a:pt x="1" y="0"/>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41" name="Freeform 30256">
                    <a:extLst>
                      <a:ext uri="{FF2B5EF4-FFF2-40B4-BE49-F238E27FC236}">
                        <a16:creationId xmlns:a16="http://schemas.microsoft.com/office/drawing/2014/main" id="{CAFA4E68-65B3-EEA2-7E93-797A9284D35F}"/>
                      </a:ext>
                    </a:extLst>
                  </p:cNvPr>
                  <p:cNvSpPr>
                    <a:spLocks/>
                  </p:cNvSpPr>
                  <p:nvPr/>
                </p:nvSpPr>
                <p:spPr bwMode="auto">
                  <a:xfrm>
                    <a:off x="4963715" y="2427706"/>
                    <a:ext cx="10435" cy="2027"/>
                  </a:xfrm>
                  <a:custGeom>
                    <a:avLst/>
                    <a:gdLst>
                      <a:gd name="T0" fmla="*/ 0 w 15"/>
                      <a:gd name="T1" fmla="*/ 3 h 3"/>
                      <a:gd name="T2" fmla="*/ 15 w 15"/>
                      <a:gd name="T3" fmla="*/ 0 h 3"/>
                      <a:gd name="T4" fmla="*/ 0 w 15"/>
                      <a:gd name="T5" fmla="*/ 3 h 3"/>
                      <a:gd name="T6" fmla="*/ 0 w 15"/>
                      <a:gd name="T7" fmla="*/ 3 h 3"/>
                    </a:gdLst>
                    <a:ahLst/>
                    <a:cxnLst>
                      <a:cxn ang="0">
                        <a:pos x="T0" y="T1"/>
                      </a:cxn>
                      <a:cxn ang="0">
                        <a:pos x="T2" y="T3"/>
                      </a:cxn>
                      <a:cxn ang="0">
                        <a:pos x="T4" y="T5"/>
                      </a:cxn>
                      <a:cxn ang="0">
                        <a:pos x="T6" y="T7"/>
                      </a:cxn>
                    </a:cxnLst>
                    <a:rect l="0" t="0" r="r" b="b"/>
                    <a:pathLst>
                      <a:path w="15" h="3">
                        <a:moveTo>
                          <a:pt x="0" y="3"/>
                        </a:moveTo>
                        <a:lnTo>
                          <a:pt x="15" y="0"/>
                        </a:lnTo>
                        <a:lnTo>
                          <a:pt x="0" y="3"/>
                        </a:lnTo>
                        <a:cubicBezTo>
                          <a:pt x="0" y="3"/>
                          <a:pt x="0" y="3"/>
                          <a:pt x="0" y="3"/>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42" name="Freeform 30257">
                    <a:extLst>
                      <a:ext uri="{FF2B5EF4-FFF2-40B4-BE49-F238E27FC236}">
                        <a16:creationId xmlns:a16="http://schemas.microsoft.com/office/drawing/2014/main" id="{B6F011D9-B101-A16B-FE31-F07A2DAD1968}"/>
                      </a:ext>
                    </a:extLst>
                  </p:cNvPr>
                  <p:cNvSpPr>
                    <a:spLocks/>
                  </p:cNvSpPr>
                  <p:nvPr/>
                </p:nvSpPr>
                <p:spPr bwMode="auto">
                  <a:xfrm>
                    <a:off x="4673637" y="2837142"/>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43" name="Freeform 30258">
                    <a:extLst>
                      <a:ext uri="{FF2B5EF4-FFF2-40B4-BE49-F238E27FC236}">
                        <a16:creationId xmlns:a16="http://schemas.microsoft.com/office/drawing/2014/main" id="{70F281EF-CB59-BE81-40E4-8587D79E826A}"/>
                      </a:ext>
                    </a:extLst>
                  </p:cNvPr>
                  <p:cNvSpPr>
                    <a:spLocks/>
                  </p:cNvSpPr>
                  <p:nvPr/>
                </p:nvSpPr>
                <p:spPr bwMode="auto">
                  <a:xfrm>
                    <a:off x="2718211" y="2297985"/>
                    <a:ext cx="997538" cy="472271"/>
                  </a:xfrm>
                  <a:custGeom>
                    <a:avLst/>
                    <a:gdLst>
                      <a:gd name="T0" fmla="*/ 142 w 1387"/>
                      <a:gd name="T1" fmla="*/ 419 h 678"/>
                      <a:gd name="T2" fmla="*/ 314 w 1387"/>
                      <a:gd name="T3" fmla="*/ 429 h 678"/>
                      <a:gd name="T4" fmla="*/ 325 w 1387"/>
                      <a:gd name="T5" fmla="*/ 442 h 678"/>
                      <a:gd name="T6" fmla="*/ 328 w 1387"/>
                      <a:gd name="T7" fmla="*/ 448 h 678"/>
                      <a:gd name="T8" fmla="*/ 318 w 1387"/>
                      <a:gd name="T9" fmla="*/ 640 h 678"/>
                      <a:gd name="T10" fmla="*/ 1387 w 1387"/>
                      <a:gd name="T11" fmla="*/ 664 h 678"/>
                      <a:gd name="T12" fmla="*/ 1379 w 1387"/>
                      <a:gd name="T13" fmla="*/ 643 h 678"/>
                      <a:gd name="T14" fmla="*/ 1369 w 1387"/>
                      <a:gd name="T15" fmla="*/ 631 h 678"/>
                      <a:gd name="T16" fmla="*/ 1362 w 1387"/>
                      <a:gd name="T17" fmla="*/ 618 h 678"/>
                      <a:gd name="T18" fmla="*/ 1357 w 1387"/>
                      <a:gd name="T19" fmla="*/ 608 h 678"/>
                      <a:gd name="T20" fmla="*/ 1334 w 1387"/>
                      <a:gd name="T21" fmla="*/ 583 h 678"/>
                      <a:gd name="T22" fmla="*/ 1330 w 1387"/>
                      <a:gd name="T23" fmla="*/ 550 h 678"/>
                      <a:gd name="T24" fmla="*/ 1322 w 1387"/>
                      <a:gd name="T25" fmla="*/ 544 h 678"/>
                      <a:gd name="T26" fmla="*/ 1311 w 1387"/>
                      <a:gd name="T27" fmla="*/ 461 h 678"/>
                      <a:gd name="T28" fmla="*/ 1312 w 1387"/>
                      <a:gd name="T29" fmla="*/ 420 h 678"/>
                      <a:gd name="T30" fmla="*/ 1311 w 1387"/>
                      <a:gd name="T31" fmla="*/ 418 h 678"/>
                      <a:gd name="T32" fmla="*/ 1304 w 1387"/>
                      <a:gd name="T33" fmla="*/ 402 h 678"/>
                      <a:gd name="T34" fmla="*/ 1304 w 1387"/>
                      <a:gd name="T35" fmla="*/ 387 h 678"/>
                      <a:gd name="T36" fmla="*/ 1304 w 1387"/>
                      <a:gd name="T37" fmla="*/ 388 h 678"/>
                      <a:gd name="T38" fmla="*/ 1299 w 1387"/>
                      <a:gd name="T39" fmla="*/ 376 h 678"/>
                      <a:gd name="T40" fmla="*/ 1298 w 1387"/>
                      <a:gd name="T41" fmla="*/ 373 h 678"/>
                      <a:gd name="T42" fmla="*/ 1296 w 1387"/>
                      <a:gd name="T43" fmla="*/ 365 h 678"/>
                      <a:gd name="T44" fmla="*/ 1290 w 1387"/>
                      <a:gd name="T45" fmla="*/ 361 h 678"/>
                      <a:gd name="T46" fmla="*/ 1273 w 1387"/>
                      <a:gd name="T47" fmla="*/ 321 h 678"/>
                      <a:gd name="T48" fmla="*/ 1277 w 1387"/>
                      <a:gd name="T49" fmla="*/ 289 h 678"/>
                      <a:gd name="T50" fmla="*/ 1278 w 1387"/>
                      <a:gd name="T51" fmla="*/ 284 h 678"/>
                      <a:gd name="T52" fmla="*/ 1257 w 1387"/>
                      <a:gd name="T53" fmla="*/ 248 h 678"/>
                      <a:gd name="T54" fmla="*/ 1254 w 1387"/>
                      <a:gd name="T55" fmla="*/ 244 h 678"/>
                      <a:gd name="T56" fmla="*/ 1241 w 1387"/>
                      <a:gd name="T57" fmla="*/ 227 h 678"/>
                      <a:gd name="T58" fmla="*/ 1238 w 1387"/>
                      <a:gd name="T59" fmla="*/ 223 h 678"/>
                      <a:gd name="T60" fmla="*/ 1228 w 1387"/>
                      <a:gd name="T61" fmla="*/ 199 h 678"/>
                      <a:gd name="T62" fmla="*/ 1228 w 1387"/>
                      <a:gd name="T63" fmla="*/ 199 h 678"/>
                      <a:gd name="T64" fmla="*/ 1227 w 1387"/>
                      <a:gd name="T65" fmla="*/ 184 h 678"/>
                      <a:gd name="T66" fmla="*/ 1222 w 1387"/>
                      <a:gd name="T67" fmla="*/ 139 h 678"/>
                      <a:gd name="T68" fmla="*/ 1186 w 1387"/>
                      <a:gd name="T69" fmla="*/ 123 h 678"/>
                      <a:gd name="T70" fmla="*/ 1179 w 1387"/>
                      <a:gd name="T71" fmla="*/ 111 h 678"/>
                      <a:gd name="T72" fmla="*/ 1167 w 1387"/>
                      <a:gd name="T73" fmla="*/ 105 h 678"/>
                      <a:gd name="T74" fmla="*/ 1143 w 1387"/>
                      <a:gd name="T75" fmla="*/ 90 h 678"/>
                      <a:gd name="T76" fmla="*/ 1124 w 1387"/>
                      <a:gd name="T77" fmla="*/ 81 h 678"/>
                      <a:gd name="T78" fmla="*/ 1092 w 1387"/>
                      <a:gd name="T79" fmla="*/ 65 h 678"/>
                      <a:gd name="T80" fmla="*/ 1089 w 1387"/>
                      <a:gd name="T81" fmla="*/ 62 h 678"/>
                      <a:gd name="T82" fmla="*/ 1025 w 1387"/>
                      <a:gd name="T83" fmla="*/ 69 h 678"/>
                      <a:gd name="T84" fmla="*/ 987 w 1387"/>
                      <a:gd name="T85" fmla="*/ 78 h 678"/>
                      <a:gd name="T86" fmla="*/ 962 w 1387"/>
                      <a:gd name="T87" fmla="*/ 74 h 678"/>
                      <a:gd name="T88" fmla="*/ 939 w 1387"/>
                      <a:gd name="T89" fmla="*/ 64 h 678"/>
                      <a:gd name="T90" fmla="*/ 894 w 1387"/>
                      <a:gd name="T91" fmla="*/ 36 h 678"/>
                      <a:gd name="T92" fmla="*/ 0 w 1387"/>
                      <a:gd name="T93" fmla="*/ 40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7" h="678">
                        <a:moveTo>
                          <a:pt x="0" y="408"/>
                        </a:moveTo>
                        <a:cubicBezTo>
                          <a:pt x="53" y="413"/>
                          <a:pt x="101" y="416"/>
                          <a:pt x="142" y="419"/>
                        </a:cubicBezTo>
                        <a:cubicBezTo>
                          <a:pt x="198" y="421"/>
                          <a:pt x="249" y="423"/>
                          <a:pt x="292" y="422"/>
                        </a:cubicBezTo>
                        <a:cubicBezTo>
                          <a:pt x="301" y="422"/>
                          <a:pt x="308" y="425"/>
                          <a:pt x="314" y="429"/>
                        </a:cubicBezTo>
                        <a:cubicBezTo>
                          <a:pt x="317" y="431"/>
                          <a:pt x="320" y="433"/>
                          <a:pt x="323" y="436"/>
                        </a:cubicBezTo>
                        <a:cubicBezTo>
                          <a:pt x="324" y="438"/>
                          <a:pt x="324" y="440"/>
                          <a:pt x="325" y="442"/>
                        </a:cubicBezTo>
                        <a:cubicBezTo>
                          <a:pt x="325" y="443"/>
                          <a:pt x="326" y="444"/>
                          <a:pt x="326" y="445"/>
                        </a:cubicBezTo>
                        <a:lnTo>
                          <a:pt x="328" y="448"/>
                        </a:lnTo>
                        <a:lnTo>
                          <a:pt x="328" y="452"/>
                        </a:lnTo>
                        <a:lnTo>
                          <a:pt x="318" y="640"/>
                        </a:lnTo>
                        <a:cubicBezTo>
                          <a:pt x="348" y="642"/>
                          <a:pt x="395" y="645"/>
                          <a:pt x="457" y="649"/>
                        </a:cubicBezTo>
                        <a:cubicBezTo>
                          <a:pt x="674" y="661"/>
                          <a:pt x="1056" y="678"/>
                          <a:pt x="1387" y="664"/>
                        </a:cubicBezTo>
                        <a:cubicBezTo>
                          <a:pt x="1386" y="662"/>
                          <a:pt x="1385" y="659"/>
                          <a:pt x="1384" y="657"/>
                        </a:cubicBezTo>
                        <a:cubicBezTo>
                          <a:pt x="1383" y="652"/>
                          <a:pt x="1380" y="645"/>
                          <a:pt x="1379" y="643"/>
                        </a:cubicBezTo>
                        <a:cubicBezTo>
                          <a:pt x="1377" y="641"/>
                          <a:pt x="1375" y="638"/>
                          <a:pt x="1372" y="634"/>
                        </a:cubicBezTo>
                        <a:cubicBezTo>
                          <a:pt x="1371" y="633"/>
                          <a:pt x="1370" y="633"/>
                          <a:pt x="1369" y="631"/>
                        </a:cubicBezTo>
                        <a:cubicBezTo>
                          <a:pt x="1367" y="629"/>
                          <a:pt x="1366" y="626"/>
                          <a:pt x="1365" y="623"/>
                        </a:cubicBezTo>
                        <a:cubicBezTo>
                          <a:pt x="1364" y="622"/>
                          <a:pt x="1362" y="620"/>
                          <a:pt x="1362" y="618"/>
                        </a:cubicBezTo>
                        <a:cubicBezTo>
                          <a:pt x="1361" y="617"/>
                          <a:pt x="1360" y="615"/>
                          <a:pt x="1359" y="613"/>
                        </a:cubicBezTo>
                        <a:cubicBezTo>
                          <a:pt x="1358" y="612"/>
                          <a:pt x="1357" y="610"/>
                          <a:pt x="1357" y="608"/>
                        </a:cubicBezTo>
                        <a:cubicBezTo>
                          <a:pt x="1354" y="598"/>
                          <a:pt x="1351" y="596"/>
                          <a:pt x="1349" y="596"/>
                        </a:cubicBezTo>
                        <a:cubicBezTo>
                          <a:pt x="1341" y="593"/>
                          <a:pt x="1337" y="588"/>
                          <a:pt x="1334" y="583"/>
                        </a:cubicBezTo>
                        <a:cubicBezTo>
                          <a:pt x="1330" y="578"/>
                          <a:pt x="1327" y="572"/>
                          <a:pt x="1328" y="561"/>
                        </a:cubicBezTo>
                        <a:cubicBezTo>
                          <a:pt x="1328" y="557"/>
                          <a:pt x="1329" y="554"/>
                          <a:pt x="1330" y="550"/>
                        </a:cubicBezTo>
                        <a:cubicBezTo>
                          <a:pt x="1329" y="550"/>
                          <a:pt x="1328" y="550"/>
                          <a:pt x="1327" y="550"/>
                        </a:cubicBezTo>
                        <a:lnTo>
                          <a:pt x="1322" y="544"/>
                        </a:lnTo>
                        <a:cubicBezTo>
                          <a:pt x="1319" y="541"/>
                          <a:pt x="1313" y="534"/>
                          <a:pt x="1317" y="493"/>
                        </a:cubicBezTo>
                        <a:cubicBezTo>
                          <a:pt x="1317" y="483"/>
                          <a:pt x="1313" y="469"/>
                          <a:pt x="1311" y="461"/>
                        </a:cubicBezTo>
                        <a:cubicBezTo>
                          <a:pt x="1309" y="453"/>
                          <a:pt x="1310" y="442"/>
                          <a:pt x="1311" y="432"/>
                        </a:cubicBezTo>
                        <a:cubicBezTo>
                          <a:pt x="1311" y="428"/>
                          <a:pt x="1312" y="423"/>
                          <a:pt x="1312" y="420"/>
                        </a:cubicBezTo>
                        <a:cubicBezTo>
                          <a:pt x="1312" y="420"/>
                          <a:pt x="1311" y="419"/>
                          <a:pt x="1311" y="418"/>
                        </a:cubicBezTo>
                        <a:cubicBezTo>
                          <a:pt x="1311" y="418"/>
                          <a:pt x="1311" y="418"/>
                          <a:pt x="1311" y="418"/>
                        </a:cubicBezTo>
                        <a:cubicBezTo>
                          <a:pt x="1307" y="414"/>
                          <a:pt x="1305" y="409"/>
                          <a:pt x="1304" y="404"/>
                        </a:cubicBezTo>
                        <a:cubicBezTo>
                          <a:pt x="1304" y="403"/>
                          <a:pt x="1304" y="403"/>
                          <a:pt x="1304" y="402"/>
                        </a:cubicBezTo>
                        <a:cubicBezTo>
                          <a:pt x="1303" y="398"/>
                          <a:pt x="1303" y="394"/>
                          <a:pt x="1303" y="391"/>
                        </a:cubicBezTo>
                        <a:cubicBezTo>
                          <a:pt x="1304" y="389"/>
                          <a:pt x="1304" y="387"/>
                          <a:pt x="1304" y="387"/>
                        </a:cubicBezTo>
                        <a:cubicBezTo>
                          <a:pt x="1304" y="387"/>
                          <a:pt x="1304" y="388"/>
                          <a:pt x="1304" y="389"/>
                        </a:cubicBezTo>
                        <a:lnTo>
                          <a:pt x="1304" y="388"/>
                        </a:lnTo>
                        <a:cubicBezTo>
                          <a:pt x="1304" y="387"/>
                          <a:pt x="1304" y="387"/>
                          <a:pt x="1303" y="386"/>
                        </a:cubicBezTo>
                        <a:cubicBezTo>
                          <a:pt x="1302" y="383"/>
                          <a:pt x="1300" y="380"/>
                          <a:pt x="1299" y="376"/>
                        </a:cubicBezTo>
                        <a:cubicBezTo>
                          <a:pt x="1299" y="375"/>
                          <a:pt x="1299" y="375"/>
                          <a:pt x="1299" y="374"/>
                        </a:cubicBezTo>
                        <a:cubicBezTo>
                          <a:pt x="1299" y="374"/>
                          <a:pt x="1298" y="374"/>
                          <a:pt x="1298" y="373"/>
                        </a:cubicBezTo>
                        <a:cubicBezTo>
                          <a:pt x="1298" y="370"/>
                          <a:pt x="1298" y="368"/>
                          <a:pt x="1298" y="366"/>
                        </a:cubicBezTo>
                        <a:cubicBezTo>
                          <a:pt x="1298" y="366"/>
                          <a:pt x="1297" y="365"/>
                          <a:pt x="1296" y="365"/>
                        </a:cubicBezTo>
                        <a:cubicBezTo>
                          <a:pt x="1294" y="364"/>
                          <a:pt x="1292" y="362"/>
                          <a:pt x="1291" y="361"/>
                        </a:cubicBezTo>
                        <a:cubicBezTo>
                          <a:pt x="1290" y="361"/>
                          <a:pt x="1290" y="361"/>
                          <a:pt x="1290" y="361"/>
                        </a:cubicBezTo>
                        <a:cubicBezTo>
                          <a:pt x="1276" y="358"/>
                          <a:pt x="1275" y="345"/>
                          <a:pt x="1274" y="334"/>
                        </a:cubicBezTo>
                        <a:cubicBezTo>
                          <a:pt x="1274" y="327"/>
                          <a:pt x="1273" y="323"/>
                          <a:pt x="1273" y="321"/>
                        </a:cubicBezTo>
                        <a:cubicBezTo>
                          <a:pt x="1272" y="312"/>
                          <a:pt x="1272" y="310"/>
                          <a:pt x="1275" y="298"/>
                        </a:cubicBezTo>
                        <a:cubicBezTo>
                          <a:pt x="1275" y="294"/>
                          <a:pt x="1276" y="291"/>
                          <a:pt x="1277" y="289"/>
                        </a:cubicBezTo>
                        <a:cubicBezTo>
                          <a:pt x="1277" y="288"/>
                          <a:pt x="1277" y="288"/>
                          <a:pt x="1277" y="287"/>
                        </a:cubicBezTo>
                        <a:cubicBezTo>
                          <a:pt x="1277" y="286"/>
                          <a:pt x="1278" y="285"/>
                          <a:pt x="1278" y="284"/>
                        </a:cubicBezTo>
                        <a:cubicBezTo>
                          <a:pt x="1268" y="273"/>
                          <a:pt x="1264" y="264"/>
                          <a:pt x="1258" y="251"/>
                        </a:cubicBezTo>
                        <a:cubicBezTo>
                          <a:pt x="1258" y="251"/>
                          <a:pt x="1257" y="248"/>
                          <a:pt x="1257" y="248"/>
                        </a:cubicBezTo>
                        <a:cubicBezTo>
                          <a:pt x="1256" y="246"/>
                          <a:pt x="1256" y="246"/>
                          <a:pt x="1255" y="245"/>
                        </a:cubicBezTo>
                        <a:cubicBezTo>
                          <a:pt x="1255" y="245"/>
                          <a:pt x="1254" y="244"/>
                          <a:pt x="1254" y="244"/>
                        </a:cubicBezTo>
                        <a:cubicBezTo>
                          <a:pt x="1254" y="243"/>
                          <a:pt x="1253" y="243"/>
                          <a:pt x="1253" y="242"/>
                        </a:cubicBezTo>
                        <a:cubicBezTo>
                          <a:pt x="1249" y="239"/>
                          <a:pt x="1245" y="235"/>
                          <a:pt x="1241" y="227"/>
                        </a:cubicBezTo>
                        <a:cubicBezTo>
                          <a:pt x="1241" y="227"/>
                          <a:pt x="1241" y="227"/>
                          <a:pt x="1241" y="227"/>
                        </a:cubicBezTo>
                        <a:cubicBezTo>
                          <a:pt x="1240" y="226"/>
                          <a:pt x="1239" y="224"/>
                          <a:pt x="1238" y="223"/>
                        </a:cubicBezTo>
                        <a:cubicBezTo>
                          <a:pt x="1236" y="221"/>
                          <a:pt x="1233" y="217"/>
                          <a:pt x="1231" y="213"/>
                        </a:cubicBezTo>
                        <a:cubicBezTo>
                          <a:pt x="1229" y="209"/>
                          <a:pt x="1228" y="204"/>
                          <a:pt x="1228" y="199"/>
                        </a:cubicBezTo>
                        <a:lnTo>
                          <a:pt x="1228" y="199"/>
                        </a:lnTo>
                        <a:lnTo>
                          <a:pt x="1228" y="199"/>
                        </a:lnTo>
                        <a:cubicBezTo>
                          <a:pt x="1228" y="196"/>
                          <a:pt x="1227" y="195"/>
                          <a:pt x="1227" y="192"/>
                        </a:cubicBezTo>
                        <a:cubicBezTo>
                          <a:pt x="1227" y="189"/>
                          <a:pt x="1227" y="186"/>
                          <a:pt x="1227" y="184"/>
                        </a:cubicBezTo>
                        <a:cubicBezTo>
                          <a:pt x="1227" y="169"/>
                          <a:pt x="1226" y="149"/>
                          <a:pt x="1225" y="140"/>
                        </a:cubicBezTo>
                        <a:cubicBezTo>
                          <a:pt x="1224" y="139"/>
                          <a:pt x="1223" y="139"/>
                          <a:pt x="1222" y="139"/>
                        </a:cubicBezTo>
                        <a:cubicBezTo>
                          <a:pt x="1218" y="138"/>
                          <a:pt x="1215" y="138"/>
                          <a:pt x="1212" y="138"/>
                        </a:cubicBezTo>
                        <a:cubicBezTo>
                          <a:pt x="1204" y="137"/>
                          <a:pt x="1195" y="136"/>
                          <a:pt x="1186" y="123"/>
                        </a:cubicBezTo>
                        <a:cubicBezTo>
                          <a:pt x="1183" y="119"/>
                          <a:pt x="1181" y="115"/>
                          <a:pt x="1180" y="113"/>
                        </a:cubicBezTo>
                        <a:cubicBezTo>
                          <a:pt x="1179" y="112"/>
                          <a:pt x="1179" y="111"/>
                          <a:pt x="1179" y="111"/>
                        </a:cubicBezTo>
                        <a:cubicBezTo>
                          <a:pt x="1179" y="111"/>
                          <a:pt x="1178" y="111"/>
                          <a:pt x="1176" y="109"/>
                        </a:cubicBezTo>
                        <a:cubicBezTo>
                          <a:pt x="1172" y="107"/>
                          <a:pt x="1169" y="106"/>
                          <a:pt x="1167" y="105"/>
                        </a:cubicBezTo>
                        <a:cubicBezTo>
                          <a:pt x="1164" y="104"/>
                          <a:pt x="1160" y="102"/>
                          <a:pt x="1155" y="97"/>
                        </a:cubicBezTo>
                        <a:cubicBezTo>
                          <a:pt x="1152" y="94"/>
                          <a:pt x="1149" y="92"/>
                          <a:pt x="1143" y="90"/>
                        </a:cubicBezTo>
                        <a:cubicBezTo>
                          <a:pt x="1139" y="88"/>
                          <a:pt x="1136" y="86"/>
                          <a:pt x="1134" y="85"/>
                        </a:cubicBezTo>
                        <a:cubicBezTo>
                          <a:pt x="1131" y="83"/>
                          <a:pt x="1129" y="82"/>
                          <a:pt x="1124" y="81"/>
                        </a:cubicBezTo>
                        <a:cubicBezTo>
                          <a:pt x="1108" y="80"/>
                          <a:pt x="1103" y="77"/>
                          <a:pt x="1094" y="68"/>
                        </a:cubicBezTo>
                        <a:cubicBezTo>
                          <a:pt x="1094" y="68"/>
                          <a:pt x="1092" y="65"/>
                          <a:pt x="1092" y="65"/>
                        </a:cubicBezTo>
                        <a:cubicBezTo>
                          <a:pt x="1091" y="64"/>
                          <a:pt x="1090" y="63"/>
                          <a:pt x="1089" y="62"/>
                        </a:cubicBezTo>
                        <a:lnTo>
                          <a:pt x="1089" y="62"/>
                        </a:lnTo>
                        <a:cubicBezTo>
                          <a:pt x="1085" y="62"/>
                          <a:pt x="1077" y="64"/>
                          <a:pt x="1070" y="65"/>
                        </a:cubicBezTo>
                        <a:cubicBezTo>
                          <a:pt x="1055" y="68"/>
                          <a:pt x="1039" y="71"/>
                          <a:pt x="1025" y="69"/>
                        </a:cubicBezTo>
                        <a:cubicBezTo>
                          <a:pt x="1020" y="68"/>
                          <a:pt x="1016" y="67"/>
                          <a:pt x="1012" y="65"/>
                        </a:cubicBezTo>
                        <a:cubicBezTo>
                          <a:pt x="1006" y="76"/>
                          <a:pt x="996" y="78"/>
                          <a:pt x="987" y="78"/>
                        </a:cubicBezTo>
                        <a:lnTo>
                          <a:pt x="982" y="78"/>
                        </a:lnTo>
                        <a:cubicBezTo>
                          <a:pt x="973" y="79"/>
                          <a:pt x="971" y="78"/>
                          <a:pt x="962" y="74"/>
                        </a:cubicBezTo>
                        <a:cubicBezTo>
                          <a:pt x="959" y="72"/>
                          <a:pt x="955" y="71"/>
                          <a:pt x="947" y="68"/>
                        </a:cubicBezTo>
                        <a:lnTo>
                          <a:pt x="939" y="64"/>
                        </a:lnTo>
                        <a:cubicBezTo>
                          <a:pt x="920" y="56"/>
                          <a:pt x="915" y="54"/>
                          <a:pt x="904" y="44"/>
                        </a:cubicBezTo>
                        <a:cubicBezTo>
                          <a:pt x="899" y="40"/>
                          <a:pt x="896" y="38"/>
                          <a:pt x="894" y="36"/>
                        </a:cubicBezTo>
                        <a:cubicBezTo>
                          <a:pt x="829" y="33"/>
                          <a:pt x="235" y="13"/>
                          <a:pt x="25" y="0"/>
                        </a:cubicBezTo>
                        <a:lnTo>
                          <a:pt x="0" y="408"/>
                        </a:ln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44" name="Freeform 30259">
                    <a:extLst>
                      <a:ext uri="{FF2B5EF4-FFF2-40B4-BE49-F238E27FC236}">
                        <a16:creationId xmlns:a16="http://schemas.microsoft.com/office/drawing/2014/main" id="{64A190E9-AB51-C6AB-4BDC-E6038B880399}"/>
                      </a:ext>
                    </a:extLst>
                  </p:cNvPr>
                  <p:cNvSpPr>
                    <a:spLocks/>
                  </p:cNvSpPr>
                  <p:nvPr/>
                </p:nvSpPr>
                <p:spPr bwMode="auto">
                  <a:xfrm>
                    <a:off x="4533813" y="2829035"/>
                    <a:ext cx="849369" cy="437812"/>
                  </a:xfrm>
                  <a:custGeom>
                    <a:avLst/>
                    <a:gdLst>
                      <a:gd name="T0" fmla="*/ 1181 w 1181"/>
                      <a:gd name="T1" fmla="*/ 280 h 629"/>
                      <a:gd name="T2" fmla="*/ 1131 w 1181"/>
                      <a:gd name="T3" fmla="*/ 240 h 629"/>
                      <a:gd name="T4" fmla="*/ 1074 w 1181"/>
                      <a:gd name="T5" fmla="*/ 159 h 629"/>
                      <a:gd name="T6" fmla="*/ 1059 w 1181"/>
                      <a:gd name="T7" fmla="*/ 92 h 629"/>
                      <a:gd name="T8" fmla="*/ 1040 w 1181"/>
                      <a:gd name="T9" fmla="*/ 80 h 629"/>
                      <a:gd name="T10" fmla="*/ 997 w 1181"/>
                      <a:gd name="T11" fmla="*/ 64 h 629"/>
                      <a:gd name="T12" fmla="*/ 964 w 1181"/>
                      <a:gd name="T13" fmla="*/ 83 h 629"/>
                      <a:gd name="T14" fmla="*/ 771 w 1181"/>
                      <a:gd name="T15" fmla="*/ 31 h 629"/>
                      <a:gd name="T16" fmla="*/ 736 w 1181"/>
                      <a:gd name="T17" fmla="*/ 6 h 629"/>
                      <a:gd name="T18" fmla="*/ 702 w 1181"/>
                      <a:gd name="T19" fmla="*/ 1 h 629"/>
                      <a:gd name="T20" fmla="*/ 694 w 1181"/>
                      <a:gd name="T21" fmla="*/ 3 h 629"/>
                      <a:gd name="T22" fmla="*/ 696 w 1181"/>
                      <a:gd name="T23" fmla="*/ 24 h 629"/>
                      <a:gd name="T24" fmla="*/ 698 w 1181"/>
                      <a:gd name="T25" fmla="*/ 34 h 629"/>
                      <a:gd name="T26" fmla="*/ 679 w 1181"/>
                      <a:gd name="T27" fmla="*/ 80 h 629"/>
                      <a:gd name="T28" fmla="*/ 648 w 1181"/>
                      <a:gd name="T29" fmla="*/ 100 h 629"/>
                      <a:gd name="T30" fmla="*/ 608 w 1181"/>
                      <a:gd name="T31" fmla="*/ 95 h 629"/>
                      <a:gd name="T32" fmla="*/ 590 w 1181"/>
                      <a:gd name="T33" fmla="*/ 158 h 629"/>
                      <a:gd name="T34" fmla="*/ 576 w 1181"/>
                      <a:gd name="T35" fmla="*/ 178 h 629"/>
                      <a:gd name="T36" fmla="*/ 542 w 1181"/>
                      <a:gd name="T37" fmla="*/ 215 h 629"/>
                      <a:gd name="T38" fmla="*/ 481 w 1181"/>
                      <a:gd name="T39" fmla="*/ 276 h 629"/>
                      <a:gd name="T40" fmla="*/ 444 w 1181"/>
                      <a:gd name="T41" fmla="*/ 262 h 629"/>
                      <a:gd name="T42" fmla="*/ 441 w 1181"/>
                      <a:gd name="T43" fmla="*/ 266 h 629"/>
                      <a:gd name="T44" fmla="*/ 423 w 1181"/>
                      <a:gd name="T45" fmla="*/ 301 h 629"/>
                      <a:gd name="T46" fmla="*/ 403 w 1181"/>
                      <a:gd name="T47" fmla="*/ 318 h 629"/>
                      <a:gd name="T48" fmla="*/ 360 w 1181"/>
                      <a:gd name="T49" fmla="*/ 299 h 629"/>
                      <a:gd name="T50" fmla="*/ 347 w 1181"/>
                      <a:gd name="T51" fmla="*/ 313 h 629"/>
                      <a:gd name="T52" fmla="*/ 337 w 1181"/>
                      <a:gd name="T53" fmla="*/ 332 h 629"/>
                      <a:gd name="T54" fmla="*/ 303 w 1181"/>
                      <a:gd name="T55" fmla="*/ 332 h 629"/>
                      <a:gd name="T56" fmla="*/ 298 w 1181"/>
                      <a:gd name="T57" fmla="*/ 328 h 629"/>
                      <a:gd name="T58" fmla="*/ 249 w 1181"/>
                      <a:gd name="T59" fmla="*/ 321 h 629"/>
                      <a:gd name="T60" fmla="*/ 213 w 1181"/>
                      <a:gd name="T61" fmla="*/ 333 h 629"/>
                      <a:gd name="T62" fmla="*/ 195 w 1181"/>
                      <a:gd name="T63" fmla="*/ 350 h 629"/>
                      <a:gd name="T64" fmla="*/ 165 w 1181"/>
                      <a:gd name="T65" fmla="*/ 374 h 629"/>
                      <a:gd name="T66" fmla="*/ 144 w 1181"/>
                      <a:gd name="T67" fmla="*/ 437 h 629"/>
                      <a:gd name="T68" fmla="*/ 114 w 1181"/>
                      <a:gd name="T69" fmla="*/ 459 h 629"/>
                      <a:gd name="T70" fmla="*/ 114 w 1181"/>
                      <a:gd name="T71" fmla="*/ 524 h 629"/>
                      <a:gd name="T72" fmla="*/ 55 w 1181"/>
                      <a:gd name="T73" fmla="*/ 514 h 629"/>
                      <a:gd name="T74" fmla="*/ 6 w 1181"/>
                      <a:gd name="T75" fmla="*/ 510 h 629"/>
                      <a:gd name="T76" fmla="*/ 1 w 1181"/>
                      <a:gd name="T77" fmla="*/ 527 h 629"/>
                      <a:gd name="T78" fmla="*/ 7 w 1181"/>
                      <a:gd name="T79" fmla="*/ 592 h 629"/>
                      <a:gd name="T80" fmla="*/ 1 w 1181"/>
                      <a:gd name="T81" fmla="*/ 629 h 629"/>
                      <a:gd name="T82" fmla="*/ 169 w 1181"/>
                      <a:gd name="T83" fmla="*/ 607 h 629"/>
                      <a:gd name="T84" fmla="*/ 167 w 1181"/>
                      <a:gd name="T85" fmla="*/ 581 h 629"/>
                      <a:gd name="T86" fmla="*/ 205 w 1181"/>
                      <a:gd name="T87" fmla="*/ 570 h 629"/>
                      <a:gd name="T88" fmla="*/ 253 w 1181"/>
                      <a:gd name="T89" fmla="*/ 574 h 629"/>
                      <a:gd name="T90" fmla="*/ 400 w 1181"/>
                      <a:gd name="T91" fmla="*/ 557 h 629"/>
                      <a:gd name="T92" fmla="*/ 596 w 1181"/>
                      <a:gd name="T93" fmla="*/ 540 h 629"/>
                      <a:gd name="T94" fmla="*/ 892 w 1181"/>
                      <a:gd name="T95" fmla="*/ 507 h 629"/>
                      <a:gd name="T96" fmla="*/ 974 w 1181"/>
                      <a:gd name="T97" fmla="*/ 482 h 629"/>
                      <a:gd name="T98" fmla="*/ 1021 w 1181"/>
                      <a:gd name="T99" fmla="*/ 465 h 629"/>
                      <a:gd name="T100" fmla="*/ 1023 w 1181"/>
                      <a:gd name="T101" fmla="*/ 462 h 629"/>
                      <a:gd name="T102" fmla="*/ 1059 w 1181"/>
                      <a:gd name="T103" fmla="*/ 424 h 629"/>
                      <a:gd name="T104" fmla="*/ 1082 w 1181"/>
                      <a:gd name="T105" fmla="*/ 38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1" h="629">
                        <a:moveTo>
                          <a:pt x="1117" y="352"/>
                        </a:moveTo>
                        <a:cubicBezTo>
                          <a:pt x="1126" y="347"/>
                          <a:pt x="1135" y="343"/>
                          <a:pt x="1145" y="327"/>
                        </a:cubicBezTo>
                        <a:cubicBezTo>
                          <a:pt x="1156" y="310"/>
                          <a:pt x="1168" y="294"/>
                          <a:pt x="1181" y="280"/>
                        </a:cubicBezTo>
                        <a:cubicBezTo>
                          <a:pt x="1170" y="275"/>
                          <a:pt x="1159" y="270"/>
                          <a:pt x="1153" y="262"/>
                        </a:cubicBezTo>
                        <a:cubicBezTo>
                          <a:pt x="1150" y="259"/>
                          <a:pt x="1145" y="254"/>
                          <a:pt x="1140" y="249"/>
                        </a:cubicBezTo>
                        <a:cubicBezTo>
                          <a:pt x="1136" y="246"/>
                          <a:pt x="1133" y="243"/>
                          <a:pt x="1131" y="240"/>
                        </a:cubicBezTo>
                        <a:cubicBezTo>
                          <a:pt x="1126" y="235"/>
                          <a:pt x="1123" y="230"/>
                          <a:pt x="1120" y="225"/>
                        </a:cubicBezTo>
                        <a:cubicBezTo>
                          <a:pt x="1117" y="219"/>
                          <a:pt x="1114" y="213"/>
                          <a:pt x="1106" y="207"/>
                        </a:cubicBezTo>
                        <a:cubicBezTo>
                          <a:pt x="1087" y="191"/>
                          <a:pt x="1080" y="180"/>
                          <a:pt x="1074" y="159"/>
                        </a:cubicBezTo>
                        <a:cubicBezTo>
                          <a:pt x="1072" y="150"/>
                          <a:pt x="1071" y="139"/>
                          <a:pt x="1070" y="128"/>
                        </a:cubicBezTo>
                        <a:cubicBezTo>
                          <a:pt x="1070" y="121"/>
                          <a:pt x="1069" y="108"/>
                          <a:pt x="1067" y="104"/>
                        </a:cubicBezTo>
                        <a:cubicBezTo>
                          <a:pt x="1063" y="99"/>
                          <a:pt x="1060" y="95"/>
                          <a:pt x="1059" y="92"/>
                        </a:cubicBezTo>
                        <a:cubicBezTo>
                          <a:pt x="1057" y="90"/>
                          <a:pt x="1056" y="88"/>
                          <a:pt x="1054" y="85"/>
                        </a:cubicBezTo>
                        <a:cubicBezTo>
                          <a:pt x="1052" y="82"/>
                          <a:pt x="1051" y="81"/>
                          <a:pt x="1050" y="81"/>
                        </a:cubicBezTo>
                        <a:cubicBezTo>
                          <a:pt x="1049" y="81"/>
                          <a:pt x="1045" y="80"/>
                          <a:pt x="1040" y="80"/>
                        </a:cubicBezTo>
                        <a:cubicBezTo>
                          <a:pt x="1019" y="78"/>
                          <a:pt x="1013" y="68"/>
                          <a:pt x="1011" y="55"/>
                        </a:cubicBezTo>
                        <a:cubicBezTo>
                          <a:pt x="1010" y="54"/>
                          <a:pt x="1010" y="52"/>
                          <a:pt x="1010" y="51"/>
                        </a:cubicBezTo>
                        <a:cubicBezTo>
                          <a:pt x="1005" y="55"/>
                          <a:pt x="1001" y="59"/>
                          <a:pt x="997" y="64"/>
                        </a:cubicBezTo>
                        <a:cubicBezTo>
                          <a:pt x="990" y="75"/>
                          <a:pt x="982" y="78"/>
                          <a:pt x="972" y="78"/>
                        </a:cubicBezTo>
                        <a:cubicBezTo>
                          <a:pt x="971" y="78"/>
                          <a:pt x="970" y="79"/>
                          <a:pt x="970" y="79"/>
                        </a:cubicBezTo>
                        <a:lnTo>
                          <a:pt x="964" y="83"/>
                        </a:lnTo>
                        <a:lnTo>
                          <a:pt x="957" y="81"/>
                        </a:lnTo>
                        <a:lnTo>
                          <a:pt x="779" y="34"/>
                        </a:lnTo>
                        <a:lnTo>
                          <a:pt x="771" y="31"/>
                        </a:lnTo>
                        <a:lnTo>
                          <a:pt x="768" y="24"/>
                        </a:lnTo>
                        <a:cubicBezTo>
                          <a:pt x="766" y="20"/>
                          <a:pt x="760" y="13"/>
                          <a:pt x="755" y="9"/>
                        </a:cubicBezTo>
                        <a:cubicBezTo>
                          <a:pt x="750" y="6"/>
                          <a:pt x="746" y="6"/>
                          <a:pt x="736" y="6"/>
                        </a:cubicBezTo>
                        <a:cubicBezTo>
                          <a:pt x="734" y="6"/>
                          <a:pt x="733" y="6"/>
                          <a:pt x="733" y="6"/>
                        </a:cubicBezTo>
                        <a:cubicBezTo>
                          <a:pt x="726" y="7"/>
                          <a:pt x="721" y="7"/>
                          <a:pt x="710" y="3"/>
                        </a:cubicBezTo>
                        <a:cubicBezTo>
                          <a:pt x="707" y="2"/>
                          <a:pt x="704" y="1"/>
                          <a:pt x="702" y="1"/>
                        </a:cubicBezTo>
                        <a:cubicBezTo>
                          <a:pt x="701" y="0"/>
                          <a:pt x="701" y="0"/>
                          <a:pt x="700" y="0"/>
                        </a:cubicBezTo>
                        <a:cubicBezTo>
                          <a:pt x="700" y="0"/>
                          <a:pt x="700" y="0"/>
                          <a:pt x="699" y="1"/>
                        </a:cubicBezTo>
                        <a:cubicBezTo>
                          <a:pt x="697" y="2"/>
                          <a:pt x="696" y="2"/>
                          <a:pt x="694" y="3"/>
                        </a:cubicBezTo>
                        <a:cubicBezTo>
                          <a:pt x="693" y="3"/>
                          <a:pt x="693" y="4"/>
                          <a:pt x="692" y="4"/>
                        </a:cubicBezTo>
                        <a:cubicBezTo>
                          <a:pt x="692" y="5"/>
                          <a:pt x="692" y="5"/>
                          <a:pt x="693" y="5"/>
                        </a:cubicBezTo>
                        <a:cubicBezTo>
                          <a:pt x="696" y="12"/>
                          <a:pt x="696" y="18"/>
                          <a:pt x="696" y="24"/>
                        </a:cubicBezTo>
                        <a:cubicBezTo>
                          <a:pt x="697" y="26"/>
                          <a:pt x="697" y="29"/>
                          <a:pt x="697" y="32"/>
                        </a:cubicBezTo>
                        <a:cubicBezTo>
                          <a:pt x="697" y="33"/>
                          <a:pt x="697" y="33"/>
                          <a:pt x="697" y="33"/>
                        </a:cubicBezTo>
                        <a:cubicBezTo>
                          <a:pt x="697" y="33"/>
                          <a:pt x="698" y="33"/>
                          <a:pt x="698" y="34"/>
                        </a:cubicBezTo>
                        <a:cubicBezTo>
                          <a:pt x="701" y="37"/>
                          <a:pt x="704" y="42"/>
                          <a:pt x="705" y="51"/>
                        </a:cubicBezTo>
                        <a:cubicBezTo>
                          <a:pt x="705" y="54"/>
                          <a:pt x="707" y="63"/>
                          <a:pt x="701" y="70"/>
                        </a:cubicBezTo>
                        <a:cubicBezTo>
                          <a:pt x="695" y="78"/>
                          <a:pt x="687" y="79"/>
                          <a:pt x="679" y="80"/>
                        </a:cubicBezTo>
                        <a:cubicBezTo>
                          <a:pt x="676" y="80"/>
                          <a:pt x="673" y="80"/>
                          <a:pt x="669" y="81"/>
                        </a:cubicBezTo>
                        <a:cubicBezTo>
                          <a:pt x="663" y="82"/>
                          <a:pt x="661" y="84"/>
                          <a:pt x="656" y="91"/>
                        </a:cubicBezTo>
                        <a:cubicBezTo>
                          <a:pt x="654" y="93"/>
                          <a:pt x="652" y="97"/>
                          <a:pt x="648" y="100"/>
                        </a:cubicBezTo>
                        <a:cubicBezTo>
                          <a:pt x="646" y="102"/>
                          <a:pt x="640" y="108"/>
                          <a:pt x="631" y="108"/>
                        </a:cubicBezTo>
                        <a:cubicBezTo>
                          <a:pt x="622" y="108"/>
                          <a:pt x="616" y="102"/>
                          <a:pt x="613" y="99"/>
                        </a:cubicBezTo>
                        <a:cubicBezTo>
                          <a:pt x="612" y="98"/>
                          <a:pt x="610" y="96"/>
                          <a:pt x="608" y="95"/>
                        </a:cubicBezTo>
                        <a:cubicBezTo>
                          <a:pt x="607" y="96"/>
                          <a:pt x="607" y="96"/>
                          <a:pt x="606" y="97"/>
                        </a:cubicBezTo>
                        <a:cubicBezTo>
                          <a:pt x="608" y="101"/>
                          <a:pt x="609" y="106"/>
                          <a:pt x="609" y="113"/>
                        </a:cubicBezTo>
                        <a:cubicBezTo>
                          <a:pt x="609" y="135"/>
                          <a:pt x="603" y="146"/>
                          <a:pt x="590" y="158"/>
                        </a:cubicBezTo>
                        <a:cubicBezTo>
                          <a:pt x="586" y="162"/>
                          <a:pt x="583" y="164"/>
                          <a:pt x="581" y="166"/>
                        </a:cubicBezTo>
                        <a:cubicBezTo>
                          <a:pt x="580" y="166"/>
                          <a:pt x="579" y="167"/>
                          <a:pt x="579" y="167"/>
                        </a:cubicBezTo>
                        <a:cubicBezTo>
                          <a:pt x="579" y="167"/>
                          <a:pt x="577" y="169"/>
                          <a:pt x="576" y="178"/>
                        </a:cubicBezTo>
                        <a:cubicBezTo>
                          <a:pt x="571" y="200"/>
                          <a:pt x="562" y="210"/>
                          <a:pt x="545" y="210"/>
                        </a:cubicBezTo>
                        <a:cubicBezTo>
                          <a:pt x="544" y="212"/>
                          <a:pt x="543" y="213"/>
                          <a:pt x="542" y="216"/>
                        </a:cubicBezTo>
                        <a:cubicBezTo>
                          <a:pt x="542" y="215"/>
                          <a:pt x="542" y="215"/>
                          <a:pt x="542" y="215"/>
                        </a:cubicBezTo>
                        <a:cubicBezTo>
                          <a:pt x="541" y="217"/>
                          <a:pt x="540" y="224"/>
                          <a:pt x="540" y="236"/>
                        </a:cubicBezTo>
                        <a:cubicBezTo>
                          <a:pt x="540" y="256"/>
                          <a:pt x="531" y="268"/>
                          <a:pt x="512" y="276"/>
                        </a:cubicBezTo>
                        <a:cubicBezTo>
                          <a:pt x="498" y="281"/>
                          <a:pt x="489" y="278"/>
                          <a:pt x="481" y="276"/>
                        </a:cubicBezTo>
                        <a:cubicBezTo>
                          <a:pt x="478" y="275"/>
                          <a:pt x="474" y="274"/>
                          <a:pt x="469" y="273"/>
                        </a:cubicBezTo>
                        <a:cubicBezTo>
                          <a:pt x="465" y="272"/>
                          <a:pt x="455" y="270"/>
                          <a:pt x="449" y="262"/>
                        </a:cubicBezTo>
                        <a:cubicBezTo>
                          <a:pt x="448" y="262"/>
                          <a:pt x="446" y="262"/>
                          <a:pt x="444" y="262"/>
                        </a:cubicBezTo>
                        <a:cubicBezTo>
                          <a:pt x="444" y="262"/>
                          <a:pt x="444" y="262"/>
                          <a:pt x="443" y="262"/>
                        </a:cubicBezTo>
                        <a:lnTo>
                          <a:pt x="440" y="265"/>
                        </a:lnTo>
                        <a:cubicBezTo>
                          <a:pt x="441" y="266"/>
                          <a:pt x="441" y="266"/>
                          <a:pt x="441" y="266"/>
                        </a:cubicBezTo>
                        <a:cubicBezTo>
                          <a:pt x="441" y="278"/>
                          <a:pt x="439" y="282"/>
                          <a:pt x="430" y="292"/>
                        </a:cubicBezTo>
                        <a:lnTo>
                          <a:pt x="427" y="296"/>
                        </a:lnTo>
                        <a:cubicBezTo>
                          <a:pt x="424" y="300"/>
                          <a:pt x="423" y="301"/>
                          <a:pt x="423" y="301"/>
                        </a:cubicBezTo>
                        <a:cubicBezTo>
                          <a:pt x="424" y="300"/>
                          <a:pt x="425" y="298"/>
                          <a:pt x="425" y="295"/>
                        </a:cubicBezTo>
                        <a:cubicBezTo>
                          <a:pt x="425" y="299"/>
                          <a:pt x="423" y="302"/>
                          <a:pt x="421" y="306"/>
                        </a:cubicBezTo>
                        <a:cubicBezTo>
                          <a:pt x="416" y="314"/>
                          <a:pt x="410" y="318"/>
                          <a:pt x="403" y="318"/>
                        </a:cubicBezTo>
                        <a:cubicBezTo>
                          <a:pt x="393" y="318"/>
                          <a:pt x="389" y="311"/>
                          <a:pt x="387" y="308"/>
                        </a:cubicBezTo>
                        <a:cubicBezTo>
                          <a:pt x="385" y="308"/>
                          <a:pt x="383" y="308"/>
                          <a:pt x="380" y="308"/>
                        </a:cubicBezTo>
                        <a:cubicBezTo>
                          <a:pt x="374" y="308"/>
                          <a:pt x="365" y="306"/>
                          <a:pt x="360" y="299"/>
                        </a:cubicBezTo>
                        <a:cubicBezTo>
                          <a:pt x="359" y="300"/>
                          <a:pt x="357" y="301"/>
                          <a:pt x="356" y="301"/>
                        </a:cubicBezTo>
                        <a:cubicBezTo>
                          <a:pt x="354" y="302"/>
                          <a:pt x="353" y="302"/>
                          <a:pt x="353" y="302"/>
                        </a:cubicBezTo>
                        <a:cubicBezTo>
                          <a:pt x="352" y="303"/>
                          <a:pt x="350" y="308"/>
                          <a:pt x="347" y="313"/>
                        </a:cubicBezTo>
                        <a:lnTo>
                          <a:pt x="346" y="316"/>
                        </a:lnTo>
                        <a:lnTo>
                          <a:pt x="345" y="318"/>
                        </a:lnTo>
                        <a:cubicBezTo>
                          <a:pt x="339" y="329"/>
                          <a:pt x="339" y="329"/>
                          <a:pt x="337" y="332"/>
                        </a:cubicBezTo>
                        <a:cubicBezTo>
                          <a:pt x="337" y="332"/>
                          <a:pt x="337" y="332"/>
                          <a:pt x="337" y="332"/>
                        </a:cubicBezTo>
                        <a:cubicBezTo>
                          <a:pt x="332" y="339"/>
                          <a:pt x="325" y="341"/>
                          <a:pt x="322" y="341"/>
                        </a:cubicBezTo>
                        <a:cubicBezTo>
                          <a:pt x="312" y="342"/>
                          <a:pt x="306" y="335"/>
                          <a:pt x="303" y="332"/>
                        </a:cubicBezTo>
                        <a:cubicBezTo>
                          <a:pt x="302" y="330"/>
                          <a:pt x="301" y="329"/>
                          <a:pt x="300" y="328"/>
                        </a:cubicBezTo>
                        <a:cubicBezTo>
                          <a:pt x="300" y="328"/>
                          <a:pt x="300" y="328"/>
                          <a:pt x="300" y="328"/>
                        </a:cubicBezTo>
                        <a:cubicBezTo>
                          <a:pt x="299" y="328"/>
                          <a:pt x="298" y="328"/>
                          <a:pt x="298" y="328"/>
                        </a:cubicBezTo>
                        <a:cubicBezTo>
                          <a:pt x="296" y="328"/>
                          <a:pt x="293" y="327"/>
                          <a:pt x="290" y="327"/>
                        </a:cubicBezTo>
                        <a:cubicBezTo>
                          <a:pt x="281" y="325"/>
                          <a:pt x="274" y="322"/>
                          <a:pt x="266" y="316"/>
                        </a:cubicBezTo>
                        <a:cubicBezTo>
                          <a:pt x="258" y="320"/>
                          <a:pt x="252" y="321"/>
                          <a:pt x="249" y="321"/>
                        </a:cubicBezTo>
                        <a:cubicBezTo>
                          <a:pt x="248" y="330"/>
                          <a:pt x="245" y="336"/>
                          <a:pt x="241" y="339"/>
                        </a:cubicBezTo>
                        <a:cubicBezTo>
                          <a:pt x="234" y="343"/>
                          <a:pt x="226" y="343"/>
                          <a:pt x="220" y="340"/>
                        </a:cubicBezTo>
                        <a:cubicBezTo>
                          <a:pt x="217" y="338"/>
                          <a:pt x="215" y="335"/>
                          <a:pt x="213" y="333"/>
                        </a:cubicBezTo>
                        <a:cubicBezTo>
                          <a:pt x="211" y="333"/>
                          <a:pt x="210" y="334"/>
                          <a:pt x="207" y="335"/>
                        </a:cubicBezTo>
                        <a:cubicBezTo>
                          <a:pt x="203" y="335"/>
                          <a:pt x="201" y="335"/>
                          <a:pt x="198" y="335"/>
                        </a:cubicBezTo>
                        <a:cubicBezTo>
                          <a:pt x="198" y="339"/>
                          <a:pt x="197" y="345"/>
                          <a:pt x="195" y="350"/>
                        </a:cubicBezTo>
                        <a:cubicBezTo>
                          <a:pt x="191" y="358"/>
                          <a:pt x="183" y="366"/>
                          <a:pt x="171" y="366"/>
                        </a:cubicBezTo>
                        <a:cubicBezTo>
                          <a:pt x="170" y="366"/>
                          <a:pt x="170" y="367"/>
                          <a:pt x="170" y="367"/>
                        </a:cubicBezTo>
                        <a:cubicBezTo>
                          <a:pt x="168" y="369"/>
                          <a:pt x="167" y="372"/>
                          <a:pt x="165" y="374"/>
                        </a:cubicBezTo>
                        <a:cubicBezTo>
                          <a:pt x="165" y="376"/>
                          <a:pt x="166" y="377"/>
                          <a:pt x="167" y="379"/>
                        </a:cubicBezTo>
                        <a:cubicBezTo>
                          <a:pt x="171" y="384"/>
                          <a:pt x="175" y="392"/>
                          <a:pt x="177" y="402"/>
                        </a:cubicBezTo>
                        <a:cubicBezTo>
                          <a:pt x="182" y="430"/>
                          <a:pt x="155" y="435"/>
                          <a:pt x="144" y="437"/>
                        </a:cubicBezTo>
                        <a:cubicBezTo>
                          <a:pt x="139" y="438"/>
                          <a:pt x="134" y="439"/>
                          <a:pt x="130" y="441"/>
                        </a:cubicBezTo>
                        <a:cubicBezTo>
                          <a:pt x="117" y="447"/>
                          <a:pt x="116" y="447"/>
                          <a:pt x="111" y="454"/>
                        </a:cubicBezTo>
                        <a:cubicBezTo>
                          <a:pt x="112" y="456"/>
                          <a:pt x="112" y="457"/>
                          <a:pt x="114" y="459"/>
                        </a:cubicBezTo>
                        <a:cubicBezTo>
                          <a:pt x="116" y="462"/>
                          <a:pt x="118" y="466"/>
                          <a:pt x="121" y="470"/>
                        </a:cubicBezTo>
                        <a:cubicBezTo>
                          <a:pt x="135" y="492"/>
                          <a:pt x="126" y="506"/>
                          <a:pt x="119" y="516"/>
                        </a:cubicBezTo>
                        <a:cubicBezTo>
                          <a:pt x="117" y="519"/>
                          <a:pt x="116" y="521"/>
                          <a:pt x="114" y="524"/>
                        </a:cubicBezTo>
                        <a:cubicBezTo>
                          <a:pt x="109" y="535"/>
                          <a:pt x="100" y="538"/>
                          <a:pt x="96" y="538"/>
                        </a:cubicBezTo>
                        <a:cubicBezTo>
                          <a:pt x="81" y="541"/>
                          <a:pt x="69" y="529"/>
                          <a:pt x="60" y="519"/>
                        </a:cubicBezTo>
                        <a:cubicBezTo>
                          <a:pt x="59" y="517"/>
                          <a:pt x="56" y="515"/>
                          <a:pt x="55" y="514"/>
                        </a:cubicBezTo>
                        <a:cubicBezTo>
                          <a:pt x="49" y="509"/>
                          <a:pt x="36" y="501"/>
                          <a:pt x="17" y="502"/>
                        </a:cubicBezTo>
                        <a:cubicBezTo>
                          <a:pt x="10" y="502"/>
                          <a:pt x="9" y="503"/>
                          <a:pt x="9" y="504"/>
                        </a:cubicBezTo>
                        <a:cubicBezTo>
                          <a:pt x="8" y="504"/>
                          <a:pt x="7" y="507"/>
                          <a:pt x="6" y="510"/>
                        </a:cubicBezTo>
                        <a:cubicBezTo>
                          <a:pt x="6" y="513"/>
                          <a:pt x="4" y="516"/>
                          <a:pt x="2" y="521"/>
                        </a:cubicBezTo>
                        <a:cubicBezTo>
                          <a:pt x="2" y="522"/>
                          <a:pt x="1" y="525"/>
                          <a:pt x="0" y="527"/>
                        </a:cubicBezTo>
                        <a:cubicBezTo>
                          <a:pt x="0" y="527"/>
                          <a:pt x="1" y="527"/>
                          <a:pt x="1" y="527"/>
                        </a:cubicBezTo>
                        <a:cubicBezTo>
                          <a:pt x="12" y="542"/>
                          <a:pt x="9" y="568"/>
                          <a:pt x="8" y="576"/>
                        </a:cubicBezTo>
                        <a:cubicBezTo>
                          <a:pt x="7" y="579"/>
                          <a:pt x="7" y="582"/>
                          <a:pt x="7" y="587"/>
                        </a:cubicBezTo>
                        <a:cubicBezTo>
                          <a:pt x="7" y="588"/>
                          <a:pt x="7" y="590"/>
                          <a:pt x="7" y="592"/>
                        </a:cubicBezTo>
                        <a:cubicBezTo>
                          <a:pt x="7" y="592"/>
                          <a:pt x="6" y="593"/>
                          <a:pt x="6" y="594"/>
                        </a:cubicBezTo>
                        <a:cubicBezTo>
                          <a:pt x="6" y="599"/>
                          <a:pt x="6" y="605"/>
                          <a:pt x="5" y="612"/>
                        </a:cubicBezTo>
                        <a:cubicBezTo>
                          <a:pt x="4" y="619"/>
                          <a:pt x="3" y="624"/>
                          <a:pt x="1" y="629"/>
                        </a:cubicBezTo>
                        <a:cubicBezTo>
                          <a:pt x="20" y="627"/>
                          <a:pt x="50" y="625"/>
                          <a:pt x="80" y="622"/>
                        </a:cubicBezTo>
                        <a:cubicBezTo>
                          <a:pt x="117" y="619"/>
                          <a:pt x="158" y="616"/>
                          <a:pt x="171" y="614"/>
                        </a:cubicBezTo>
                        <a:cubicBezTo>
                          <a:pt x="171" y="611"/>
                          <a:pt x="170" y="609"/>
                          <a:pt x="169" y="607"/>
                        </a:cubicBezTo>
                        <a:cubicBezTo>
                          <a:pt x="169" y="606"/>
                          <a:pt x="169" y="606"/>
                          <a:pt x="169" y="605"/>
                        </a:cubicBezTo>
                        <a:cubicBezTo>
                          <a:pt x="169" y="605"/>
                          <a:pt x="169" y="605"/>
                          <a:pt x="169" y="605"/>
                        </a:cubicBezTo>
                        <a:cubicBezTo>
                          <a:pt x="166" y="600"/>
                          <a:pt x="161" y="590"/>
                          <a:pt x="167" y="581"/>
                        </a:cubicBezTo>
                        <a:cubicBezTo>
                          <a:pt x="168" y="579"/>
                          <a:pt x="170" y="579"/>
                          <a:pt x="172" y="577"/>
                        </a:cubicBezTo>
                        <a:cubicBezTo>
                          <a:pt x="173" y="576"/>
                          <a:pt x="173" y="574"/>
                          <a:pt x="175" y="572"/>
                        </a:cubicBezTo>
                        <a:cubicBezTo>
                          <a:pt x="184" y="566"/>
                          <a:pt x="194" y="568"/>
                          <a:pt x="205" y="570"/>
                        </a:cubicBezTo>
                        <a:cubicBezTo>
                          <a:pt x="210" y="571"/>
                          <a:pt x="216" y="572"/>
                          <a:pt x="222" y="572"/>
                        </a:cubicBezTo>
                        <a:cubicBezTo>
                          <a:pt x="228" y="572"/>
                          <a:pt x="236" y="573"/>
                          <a:pt x="244" y="574"/>
                        </a:cubicBezTo>
                        <a:cubicBezTo>
                          <a:pt x="247" y="574"/>
                          <a:pt x="250" y="574"/>
                          <a:pt x="253" y="574"/>
                        </a:cubicBezTo>
                        <a:cubicBezTo>
                          <a:pt x="263" y="574"/>
                          <a:pt x="272" y="574"/>
                          <a:pt x="276" y="573"/>
                        </a:cubicBezTo>
                        <a:cubicBezTo>
                          <a:pt x="285" y="570"/>
                          <a:pt x="341" y="564"/>
                          <a:pt x="399" y="557"/>
                        </a:cubicBezTo>
                        <a:cubicBezTo>
                          <a:pt x="400" y="557"/>
                          <a:pt x="400" y="557"/>
                          <a:pt x="400" y="557"/>
                        </a:cubicBezTo>
                        <a:cubicBezTo>
                          <a:pt x="410" y="555"/>
                          <a:pt x="442" y="552"/>
                          <a:pt x="490" y="548"/>
                        </a:cubicBezTo>
                        <a:cubicBezTo>
                          <a:pt x="517" y="545"/>
                          <a:pt x="538" y="543"/>
                          <a:pt x="549" y="543"/>
                        </a:cubicBezTo>
                        <a:lnTo>
                          <a:pt x="596" y="540"/>
                        </a:lnTo>
                        <a:cubicBezTo>
                          <a:pt x="632" y="537"/>
                          <a:pt x="676" y="535"/>
                          <a:pt x="688" y="532"/>
                        </a:cubicBezTo>
                        <a:cubicBezTo>
                          <a:pt x="697" y="530"/>
                          <a:pt x="725" y="526"/>
                          <a:pt x="766" y="522"/>
                        </a:cubicBezTo>
                        <a:cubicBezTo>
                          <a:pt x="814" y="516"/>
                          <a:pt x="869" y="509"/>
                          <a:pt x="892" y="507"/>
                        </a:cubicBezTo>
                        <a:cubicBezTo>
                          <a:pt x="906" y="505"/>
                          <a:pt x="922" y="504"/>
                          <a:pt x="938" y="502"/>
                        </a:cubicBezTo>
                        <a:cubicBezTo>
                          <a:pt x="946" y="495"/>
                          <a:pt x="953" y="490"/>
                          <a:pt x="960" y="487"/>
                        </a:cubicBezTo>
                        <a:cubicBezTo>
                          <a:pt x="966" y="485"/>
                          <a:pt x="970" y="483"/>
                          <a:pt x="974" y="482"/>
                        </a:cubicBezTo>
                        <a:cubicBezTo>
                          <a:pt x="981" y="480"/>
                          <a:pt x="985" y="479"/>
                          <a:pt x="992" y="474"/>
                        </a:cubicBezTo>
                        <a:cubicBezTo>
                          <a:pt x="1003" y="465"/>
                          <a:pt x="1013" y="465"/>
                          <a:pt x="1018" y="465"/>
                        </a:cubicBezTo>
                        <a:cubicBezTo>
                          <a:pt x="1019" y="465"/>
                          <a:pt x="1020" y="465"/>
                          <a:pt x="1021" y="465"/>
                        </a:cubicBezTo>
                        <a:cubicBezTo>
                          <a:pt x="1021" y="465"/>
                          <a:pt x="1021" y="464"/>
                          <a:pt x="1023" y="463"/>
                        </a:cubicBezTo>
                        <a:cubicBezTo>
                          <a:pt x="1023" y="462"/>
                          <a:pt x="1023" y="462"/>
                          <a:pt x="1023" y="462"/>
                        </a:cubicBezTo>
                        <a:lnTo>
                          <a:pt x="1023" y="462"/>
                        </a:lnTo>
                        <a:cubicBezTo>
                          <a:pt x="1022" y="449"/>
                          <a:pt x="1028" y="440"/>
                          <a:pt x="1042" y="432"/>
                        </a:cubicBezTo>
                        <a:cubicBezTo>
                          <a:pt x="1047" y="430"/>
                          <a:pt x="1052" y="428"/>
                          <a:pt x="1055" y="426"/>
                        </a:cubicBezTo>
                        <a:cubicBezTo>
                          <a:pt x="1056" y="426"/>
                          <a:pt x="1058" y="425"/>
                          <a:pt x="1059" y="424"/>
                        </a:cubicBezTo>
                        <a:cubicBezTo>
                          <a:pt x="1062" y="414"/>
                          <a:pt x="1069" y="403"/>
                          <a:pt x="1080" y="390"/>
                        </a:cubicBezTo>
                        <a:cubicBezTo>
                          <a:pt x="1081" y="388"/>
                          <a:pt x="1082" y="387"/>
                          <a:pt x="1082" y="387"/>
                        </a:cubicBezTo>
                        <a:cubicBezTo>
                          <a:pt x="1082" y="387"/>
                          <a:pt x="1082" y="387"/>
                          <a:pt x="1082" y="387"/>
                        </a:cubicBezTo>
                        <a:cubicBezTo>
                          <a:pt x="1083" y="385"/>
                          <a:pt x="1085" y="382"/>
                          <a:pt x="1090" y="373"/>
                        </a:cubicBezTo>
                        <a:cubicBezTo>
                          <a:pt x="1097" y="360"/>
                          <a:pt x="1108" y="355"/>
                          <a:pt x="1117" y="352"/>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45" name="Freeform 30260">
                    <a:extLst>
                      <a:ext uri="{FF2B5EF4-FFF2-40B4-BE49-F238E27FC236}">
                        <a16:creationId xmlns:a16="http://schemas.microsoft.com/office/drawing/2014/main" id="{48F41000-4DF1-2D14-B20A-A196958A09ED}"/>
                      </a:ext>
                    </a:extLst>
                  </p:cNvPr>
                  <p:cNvSpPr>
                    <a:spLocks/>
                  </p:cNvSpPr>
                  <p:nvPr/>
                </p:nvSpPr>
                <p:spPr bwMode="auto">
                  <a:xfrm>
                    <a:off x="6073945" y="2561482"/>
                    <a:ext cx="8348" cy="2027"/>
                  </a:xfrm>
                  <a:custGeom>
                    <a:avLst/>
                    <a:gdLst>
                      <a:gd name="T0" fmla="*/ 0 w 12"/>
                      <a:gd name="T1" fmla="*/ 3 h 5"/>
                      <a:gd name="T2" fmla="*/ 7 w 12"/>
                      <a:gd name="T3" fmla="*/ 5 h 5"/>
                      <a:gd name="T4" fmla="*/ 12 w 12"/>
                      <a:gd name="T5" fmla="*/ 5 h 5"/>
                      <a:gd name="T6" fmla="*/ 11 w 12"/>
                      <a:gd name="T7" fmla="*/ 0 h 5"/>
                      <a:gd name="T8" fmla="*/ 5 w 12"/>
                      <a:gd name="T9" fmla="*/ 2 h 5"/>
                      <a:gd name="T10" fmla="*/ 0 w 12"/>
                      <a:gd name="T11" fmla="*/ 3 h 5"/>
                    </a:gdLst>
                    <a:ahLst/>
                    <a:cxnLst>
                      <a:cxn ang="0">
                        <a:pos x="T0" y="T1"/>
                      </a:cxn>
                      <a:cxn ang="0">
                        <a:pos x="T2" y="T3"/>
                      </a:cxn>
                      <a:cxn ang="0">
                        <a:pos x="T4" y="T5"/>
                      </a:cxn>
                      <a:cxn ang="0">
                        <a:pos x="T6" y="T7"/>
                      </a:cxn>
                      <a:cxn ang="0">
                        <a:pos x="T8" y="T9"/>
                      </a:cxn>
                      <a:cxn ang="0">
                        <a:pos x="T10" y="T11"/>
                      </a:cxn>
                    </a:cxnLst>
                    <a:rect l="0" t="0" r="r" b="b"/>
                    <a:pathLst>
                      <a:path w="12" h="5">
                        <a:moveTo>
                          <a:pt x="0" y="3"/>
                        </a:moveTo>
                        <a:cubicBezTo>
                          <a:pt x="3" y="4"/>
                          <a:pt x="5" y="4"/>
                          <a:pt x="7" y="5"/>
                        </a:cubicBezTo>
                        <a:cubicBezTo>
                          <a:pt x="9" y="5"/>
                          <a:pt x="10" y="5"/>
                          <a:pt x="12" y="5"/>
                        </a:cubicBezTo>
                        <a:cubicBezTo>
                          <a:pt x="12" y="3"/>
                          <a:pt x="11" y="2"/>
                          <a:pt x="11" y="0"/>
                        </a:cubicBezTo>
                        <a:cubicBezTo>
                          <a:pt x="9" y="1"/>
                          <a:pt x="7" y="1"/>
                          <a:pt x="5" y="2"/>
                        </a:cubicBezTo>
                        <a:cubicBezTo>
                          <a:pt x="3" y="2"/>
                          <a:pt x="2" y="3"/>
                          <a:pt x="0" y="3"/>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46" name="Freeform 30261">
                    <a:extLst>
                      <a:ext uri="{FF2B5EF4-FFF2-40B4-BE49-F238E27FC236}">
                        <a16:creationId xmlns:a16="http://schemas.microsoft.com/office/drawing/2014/main" id="{6FB03DD6-DD7C-D002-7262-35CFDB69E7BF}"/>
                      </a:ext>
                    </a:extLst>
                  </p:cNvPr>
                  <p:cNvSpPr>
                    <a:spLocks/>
                  </p:cNvSpPr>
                  <p:nvPr/>
                </p:nvSpPr>
                <p:spPr bwMode="auto">
                  <a:xfrm>
                    <a:off x="5750476" y="2622290"/>
                    <a:ext cx="16695" cy="8108"/>
                  </a:xfrm>
                  <a:custGeom>
                    <a:avLst/>
                    <a:gdLst>
                      <a:gd name="T0" fmla="*/ 0 w 23"/>
                      <a:gd name="T1" fmla="*/ 5 h 10"/>
                      <a:gd name="T2" fmla="*/ 0 w 23"/>
                      <a:gd name="T3" fmla="*/ 5 h 10"/>
                      <a:gd name="T4" fmla="*/ 7 w 23"/>
                      <a:gd name="T5" fmla="*/ 9 h 10"/>
                      <a:gd name="T6" fmla="*/ 7 w 23"/>
                      <a:gd name="T7" fmla="*/ 9 h 10"/>
                      <a:gd name="T8" fmla="*/ 22 w 23"/>
                      <a:gd name="T9" fmla="*/ 9 h 10"/>
                      <a:gd name="T10" fmla="*/ 22 w 23"/>
                      <a:gd name="T11" fmla="*/ 7 h 10"/>
                      <a:gd name="T12" fmla="*/ 23 w 23"/>
                      <a:gd name="T13" fmla="*/ 0 h 10"/>
                      <a:gd name="T14" fmla="*/ 0 w 23"/>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0">
                        <a:moveTo>
                          <a:pt x="0" y="5"/>
                        </a:moveTo>
                        <a:cubicBezTo>
                          <a:pt x="0" y="5"/>
                          <a:pt x="0" y="5"/>
                          <a:pt x="0" y="5"/>
                        </a:cubicBezTo>
                        <a:cubicBezTo>
                          <a:pt x="3" y="7"/>
                          <a:pt x="5" y="8"/>
                          <a:pt x="7" y="9"/>
                        </a:cubicBezTo>
                        <a:cubicBezTo>
                          <a:pt x="7" y="9"/>
                          <a:pt x="7" y="9"/>
                          <a:pt x="7" y="9"/>
                        </a:cubicBezTo>
                        <a:cubicBezTo>
                          <a:pt x="9" y="10"/>
                          <a:pt x="14" y="9"/>
                          <a:pt x="22" y="9"/>
                        </a:cubicBezTo>
                        <a:cubicBezTo>
                          <a:pt x="22" y="8"/>
                          <a:pt x="22" y="8"/>
                          <a:pt x="22" y="7"/>
                        </a:cubicBezTo>
                        <a:cubicBezTo>
                          <a:pt x="22" y="6"/>
                          <a:pt x="22" y="3"/>
                          <a:pt x="23" y="0"/>
                        </a:cubicBezTo>
                        <a:cubicBezTo>
                          <a:pt x="15" y="2"/>
                          <a:pt x="7" y="3"/>
                          <a:pt x="0" y="5"/>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47" name="Freeform 30262">
                    <a:extLst>
                      <a:ext uri="{FF2B5EF4-FFF2-40B4-BE49-F238E27FC236}">
                        <a16:creationId xmlns:a16="http://schemas.microsoft.com/office/drawing/2014/main" id="{8D197A06-5386-A714-7E2E-D70B19AA7D48}"/>
                      </a:ext>
                    </a:extLst>
                  </p:cNvPr>
                  <p:cNvSpPr>
                    <a:spLocks/>
                  </p:cNvSpPr>
                  <p:nvPr/>
                </p:nvSpPr>
                <p:spPr bwMode="auto">
                  <a:xfrm>
                    <a:off x="5861081" y="2565537"/>
                    <a:ext cx="198256" cy="222960"/>
                  </a:xfrm>
                  <a:custGeom>
                    <a:avLst/>
                    <a:gdLst>
                      <a:gd name="T0" fmla="*/ 229 w 277"/>
                      <a:gd name="T1" fmla="*/ 261 h 319"/>
                      <a:gd name="T2" fmla="*/ 238 w 277"/>
                      <a:gd name="T3" fmla="*/ 250 h 319"/>
                      <a:gd name="T4" fmla="*/ 231 w 277"/>
                      <a:gd name="T5" fmla="*/ 232 h 319"/>
                      <a:gd name="T6" fmla="*/ 226 w 277"/>
                      <a:gd name="T7" fmla="*/ 192 h 319"/>
                      <a:gd name="T8" fmla="*/ 231 w 277"/>
                      <a:gd name="T9" fmla="*/ 141 h 319"/>
                      <a:gd name="T10" fmla="*/ 223 w 277"/>
                      <a:gd name="T11" fmla="*/ 134 h 319"/>
                      <a:gd name="T12" fmla="*/ 212 w 277"/>
                      <a:gd name="T13" fmla="*/ 125 h 319"/>
                      <a:gd name="T14" fmla="*/ 199 w 277"/>
                      <a:gd name="T15" fmla="*/ 102 h 319"/>
                      <a:gd name="T16" fmla="*/ 226 w 277"/>
                      <a:gd name="T17" fmla="*/ 81 h 319"/>
                      <a:gd name="T18" fmla="*/ 230 w 277"/>
                      <a:gd name="T19" fmla="*/ 57 h 319"/>
                      <a:gd name="T20" fmla="*/ 249 w 277"/>
                      <a:gd name="T21" fmla="*/ 38 h 319"/>
                      <a:gd name="T22" fmla="*/ 267 w 277"/>
                      <a:gd name="T23" fmla="*/ 37 h 319"/>
                      <a:gd name="T24" fmla="*/ 277 w 277"/>
                      <a:gd name="T25" fmla="*/ 0 h 319"/>
                      <a:gd name="T26" fmla="*/ 234 w 277"/>
                      <a:gd name="T27" fmla="*/ 6 h 319"/>
                      <a:gd name="T28" fmla="*/ 0 w 277"/>
                      <a:gd name="T29" fmla="*/ 55 h 319"/>
                      <a:gd name="T30" fmla="*/ 5 w 277"/>
                      <a:gd name="T31" fmla="*/ 75 h 319"/>
                      <a:gd name="T32" fmla="*/ 11 w 277"/>
                      <a:gd name="T33" fmla="*/ 86 h 319"/>
                      <a:gd name="T34" fmla="*/ 14 w 277"/>
                      <a:gd name="T35" fmla="*/ 94 h 319"/>
                      <a:gd name="T36" fmla="*/ 23 w 277"/>
                      <a:gd name="T37" fmla="*/ 106 h 319"/>
                      <a:gd name="T38" fmla="*/ 80 w 277"/>
                      <a:gd name="T39" fmla="*/ 151 h 319"/>
                      <a:gd name="T40" fmla="*/ 112 w 277"/>
                      <a:gd name="T41" fmla="*/ 160 h 319"/>
                      <a:gd name="T42" fmla="*/ 144 w 277"/>
                      <a:gd name="T43" fmla="*/ 178 h 319"/>
                      <a:gd name="T44" fmla="*/ 162 w 277"/>
                      <a:gd name="T45" fmla="*/ 199 h 319"/>
                      <a:gd name="T46" fmla="*/ 168 w 277"/>
                      <a:gd name="T47" fmla="*/ 235 h 319"/>
                      <a:gd name="T48" fmla="*/ 155 w 277"/>
                      <a:gd name="T49" fmla="*/ 266 h 319"/>
                      <a:gd name="T50" fmla="*/ 146 w 277"/>
                      <a:gd name="T51" fmla="*/ 287 h 319"/>
                      <a:gd name="T52" fmla="*/ 148 w 277"/>
                      <a:gd name="T53" fmla="*/ 287 h 319"/>
                      <a:gd name="T54" fmla="*/ 188 w 277"/>
                      <a:gd name="T55" fmla="*/ 275 h 319"/>
                      <a:gd name="T56" fmla="*/ 220 w 277"/>
                      <a:gd name="T57" fmla="*/ 298 h 319"/>
                      <a:gd name="T58" fmla="*/ 229 w 277"/>
                      <a:gd name="T59" fmla="*/ 309 h 319"/>
                      <a:gd name="T60" fmla="*/ 247 w 277"/>
                      <a:gd name="T61" fmla="*/ 317 h 319"/>
                      <a:gd name="T62" fmla="*/ 270 w 277"/>
                      <a:gd name="T63" fmla="*/ 318 h 319"/>
                      <a:gd name="T64" fmla="*/ 264 w 277"/>
                      <a:gd name="T65" fmla="*/ 3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 h="319">
                        <a:moveTo>
                          <a:pt x="250" y="304"/>
                        </a:moveTo>
                        <a:cubicBezTo>
                          <a:pt x="231" y="287"/>
                          <a:pt x="217" y="275"/>
                          <a:pt x="229" y="261"/>
                        </a:cubicBezTo>
                        <a:cubicBezTo>
                          <a:pt x="231" y="258"/>
                          <a:pt x="234" y="256"/>
                          <a:pt x="239" y="255"/>
                        </a:cubicBezTo>
                        <a:cubicBezTo>
                          <a:pt x="238" y="253"/>
                          <a:pt x="238" y="251"/>
                          <a:pt x="238" y="250"/>
                        </a:cubicBezTo>
                        <a:cubicBezTo>
                          <a:pt x="237" y="246"/>
                          <a:pt x="236" y="243"/>
                          <a:pt x="234" y="236"/>
                        </a:cubicBezTo>
                        <a:cubicBezTo>
                          <a:pt x="232" y="233"/>
                          <a:pt x="232" y="232"/>
                          <a:pt x="231" y="232"/>
                        </a:cubicBezTo>
                        <a:cubicBezTo>
                          <a:pt x="225" y="224"/>
                          <a:pt x="225" y="217"/>
                          <a:pt x="226" y="204"/>
                        </a:cubicBezTo>
                        <a:cubicBezTo>
                          <a:pt x="226" y="196"/>
                          <a:pt x="226" y="194"/>
                          <a:pt x="226" y="192"/>
                        </a:cubicBezTo>
                        <a:cubicBezTo>
                          <a:pt x="225" y="187"/>
                          <a:pt x="225" y="183"/>
                          <a:pt x="225" y="169"/>
                        </a:cubicBezTo>
                        <a:cubicBezTo>
                          <a:pt x="226" y="156"/>
                          <a:pt x="229" y="147"/>
                          <a:pt x="231" y="141"/>
                        </a:cubicBezTo>
                        <a:cubicBezTo>
                          <a:pt x="231" y="141"/>
                          <a:pt x="231" y="140"/>
                          <a:pt x="231" y="140"/>
                        </a:cubicBezTo>
                        <a:cubicBezTo>
                          <a:pt x="228" y="137"/>
                          <a:pt x="226" y="135"/>
                          <a:pt x="223" y="134"/>
                        </a:cubicBezTo>
                        <a:cubicBezTo>
                          <a:pt x="219" y="132"/>
                          <a:pt x="215" y="129"/>
                          <a:pt x="211" y="124"/>
                        </a:cubicBezTo>
                        <a:cubicBezTo>
                          <a:pt x="212" y="125"/>
                          <a:pt x="212" y="125"/>
                          <a:pt x="212" y="125"/>
                        </a:cubicBezTo>
                        <a:cubicBezTo>
                          <a:pt x="212" y="125"/>
                          <a:pt x="211" y="124"/>
                          <a:pt x="210" y="124"/>
                        </a:cubicBezTo>
                        <a:cubicBezTo>
                          <a:pt x="206" y="121"/>
                          <a:pt x="197" y="114"/>
                          <a:pt x="199" y="102"/>
                        </a:cubicBezTo>
                        <a:cubicBezTo>
                          <a:pt x="200" y="93"/>
                          <a:pt x="206" y="87"/>
                          <a:pt x="216" y="83"/>
                        </a:cubicBezTo>
                        <a:cubicBezTo>
                          <a:pt x="220" y="82"/>
                          <a:pt x="223" y="81"/>
                          <a:pt x="226" y="81"/>
                        </a:cubicBezTo>
                        <a:cubicBezTo>
                          <a:pt x="226" y="80"/>
                          <a:pt x="226" y="79"/>
                          <a:pt x="226" y="79"/>
                        </a:cubicBezTo>
                        <a:cubicBezTo>
                          <a:pt x="225" y="74"/>
                          <a:pt x="223" y="65"/>
                          <a:pt x="230" y="57"/>
                        </a:cubicBezTo>
                        <a:cubicBezTo>
                          <a:pt x="233" y="53"/>
                          <a:pt x="237" y="51"/>
                          <a:pt x="241" y="50"/>
                        </a:cubicBezTo>
                        <a:cubicBezTo>
                          <a:pt x="242" y="45"/>
                          <a:pt x="244" y="40"/>
                          <a:pt x="249" y="38"/>
                        </a:cubicBezTo>
                        <a:cubicBezTo>
                          <a:pt x="252" y="36"/>
                          <a:pt x="259" y="33"/>
                          <a:pt x="268" y="38"/>
                        </a:cubicBezTo>
                        <a:cubicBezTo>
                          <a:pt x="267" y="38"/>
                          <a:pt x="267" y="38"/>
                          <a:pt x="267" y="37"/>
                        </a:cubicBezTo>
                        <a:cubicBezTo>
                          <a:pt x="257" y="18"/>
                          <a:pt x="265" y="8"/>
                          <a:pt x="273" y="2"/>
                        </a:cubicBezTo>
                        <a:cubicBezTo>
                          <a:pt x="275" y="1"/>
                          <a:pt x="276" y="1"/>
                          <a:pt x="277" y="0"/>
                        </a:cubicBezTo>
                        <a:cubicBezTo>
                          <a:pt x="265" y="2"/>
                          <a:pt x="253" y="4"/>
                          <a:pt x="240" y="6"/>
                        </a:cubicBezTo>
                        <a:cubicBezTo>
                          <a:pt x="238" y="6"/>
                          <a:pt x="236" y="6"/>
                          <a:pt x="234" y="6"/>
                        </a:cubicBezTo>
                        <a:cubicBezTo>
                          <a:pt x="231" y="7"/>
                          <a:pt x="228" y="7"/>
                          <a:pt x="225" y="8"/>
                        </a:cubicBezTo>
                        <a:cubicBezTo>
                          <a:pt x="207" y="12"/>
                          <a:pt x="114" y="31"/>
                          <a:pt x="0" y="55"/>
                        </a:cubicBezTo>
                        <a:cubicBezTo>
                          <a:pt x="1" y="55"/>
                          <a:pt x="2" y="56"/>
                          <a:pt x="3" y="57"/>
                        </a:cubicBezTo>
                        <a:cubicBezTo>
                          <a:pt x="8" y="64"/>
                          <a:pt x="6" y="72"/>
                          <a:pt x="5" y="75"/>
                        </a:cubicBezTo>
                        <a:cubicBezTo>
                          <a:pt x="4" y="76"/>
                          <a:pt x="5" y="77"/>
                          <a:pt x="4" y="77"/>
                        </a:cubicBezTo>
                        <a:cubicBezTo>
                          <a:pt x="7" y="79"/>
                          <a:pt x="9" y="82"/>
                          <a:pt x="11" y="86"/>
                        </a:cubicBezTo>
                        <a:cubicBezTo>
                          <a:pt x="12" y="88"/>
                          <a:pt x="13" y="90"/>
                          <a:pt x="13" y="91"/>
                        </a:cubicBezTo>
                        <a:cubicBezTo>
                          <a:pt x="13" y="92"/>
                          <a:pt x="14" y="94"/>
                          <a:pt x="14" y="94"/>
                        </a:cubicBezTo>
                        <a:cubicBezTo>
                          <a:pt x="14" y="94"/>
                          <a:pt x="14" y="94"/>
                          <a:pt x="15" y="95"/>
                        </a:cubicBezTo>
                        <a:cubicBezTo>
                          <a:pt x="20" y="98"/>
                          <a:pt x="22" y="102"/>
                          <a:pt x="23" y="106"/>
                        </a:cubicBezTo>
                        <a:cubicBezTo>
                          <a:pt x="36" y="106"/>
                          <a:pt x="41" y="107"/>
                          <a:pt x="43" y="108"/>
                        </a:cubicBezTo>
                        <a:cubicBezTo>
                          <a:pt x="61" y="113"/>
                          <a:pt x="80" y="130"/>
                          <a:pt x="80" y="151"/>
                        </a:cubicBezTo>
                        <a:cubicBezTo>
                          <a:pt x="91" y="152"/>
                          <a:pt x="97" y="154"/>
                          <a:pt x="104" y="157"/>
                        </a:cubicBezTo>
                        <a:cubicBezTo>
                          <a:pt x="106" y="158"/>
                          <a:pt x="109" y="159"/>
                          <a:pt x="112" y="160"/>
                        </a:cubicBezTo>
                        <a:cubicBezTo>
                          <a:pt x="115" y="161"/>
                          <a:pt x="117" y="162"/>
                          <a:pt x="120" y="162"/>
                        </a:cubicBezTo>
                        <a:cubicBezTo>
                          <a:pt x="126" y="164"/>
                          <a:pt x="136" y="166"/>
                          <a:pt x="144" y="178"/>
                        </a:cubicBezTo>
                        <a:cubicBezTo>
                          <a:pt x="145" y="179"/>
                          <a:pt x="146" y="180"/>
                          <a:pt x="148" y="182"/>
                        </a:cubicBezTo>
                        <a:cubicBezTo>
                          <a:pt x="152" y="185"/>
                          <a:pt x="158" y="189"/>
                          <a:pt x="162" y="199"/>
                        </a:cubicBezTo>
                        <a:cubicBezTo>
                          <a:pt x="163" y="201"/>
                          <a:pt x="164" y="203"/>
                          <a:pt x="165" y="204"/>
                        </a:cubicBezTo>
                        <a:cubicBezTo>
                          <a:pt x="169" y="213"/>
                          <a:pt x="172" y="220"/>
                          <a:pt x="168" y="235"/>
                        </a:cubicBezTo>
                        <a:cubicBezTo>
                          <a:pt x="166" y="244"/>
                          <a:pt x="164" y="247"/>
                          <a:pt x="161" y="252"/>
                        </a:cubicBezTo>
                        <a:cubicBezTo>
                          <a:pt x="160" y="255"/>
                          <a:pt x="158" y="258"/>
                          <a:pt x="155" y="266"/>
                        </a:cubicBezTo>
                        <a:cubicBezTo>
                          <a:pt x="151" y="274"/>
                          <a:pt x="149" y="278"/>
                          <a:pt x="148" y="280"/>
                        </a:cubicBezTo>
                        <a:cubicBezTo>
                          <a:pt x="147" y="283"/>
                          <a:pt x="147" y="283"/>
                          <a:pt x="146" y="287"/>
                        </a:cubicBezTo>
                        <a:cubicBezTo>
                          <a:pt x="146" y="288"/>
                          <a:pt x="146" y="288"/>
                          <a:pt x="146" y="289"/>
                        </a:cubicBezTo>
                        <a:cubicBezTo>
                          <a:pt x="147" y="288"/>
                          <a:pt x="147" y="287"/>
                          <a:pt x="148" y="287"/>
                        </a:cubicBezTo>
                        <a:cubicBezTo>
                          <a:pt x="150" y="280"/>
                          <a:pt x="154" y="271"/>
                          <a:pt x="165" y="268"/>
                        </a:cubicBezTo>
                        <a:cubicBezTo>
                          <a:pt x="176" y="265"/>
                          <a:pt x="185" y="272"/>
                          <a:pt x="188" y="275"/>
                        </a:cubicBezTo>
                        <a:cubicBezTo>
                          <a:pt x="196" y="282"/>
                          <a:pt x="204" y="287"/>
                          <a:pt x="211" y="292"/>
                        </a:cubicBezTo>
                        <a:cubicBezTo>
                          <a:pt x="214" y="294"/>
                          <a:pt x="217" y="296"/>
                          <a:pt x="220" y="298"/>
                        </a:cubicBezTo>
                        <a:cubicBezTo>
                          <a:pt x="226" y="302"/>
                          <a:pt x="228" y="306"/>
                          <a:pt x="229" y="309"/>
                        </a:cubicBezTo>
                        <a:cubicBezTo>
                          <a:pt x="229" y="309"/>
                          <a:pt x="229" y="309"/>
                          <a:pt x="229" y="309"/>
                        </a:cubicBezTo>
                        <a:cubicBezTo>
                          <a:pt x="239" y="311"/>
                          <a:pt x="243" y="314"/>
                          <a:pt x="247" y="316"/>
                        </a:cubicBezTo>
                        <a:cubicBezTo>
                          <a:pt x="247" y="317"/>
                          <a:pt x="247" y="317"/>
                          <a:pt x="247" y="317"/>
                        </a:cubicBezTo>
                        <a:cubicBezTo>
                          <a:pt x="247" y="317"/>
                          <a:pt x="250" y="318"/>
                          <a:pt x="258" y="319"/>
                        </a:cubicBezTo>
                        <a:cubicBezTo>
                          <a:pt x="266" y="319"/>
                          <a:pt x="268" y="319"/>
                          <a:pt x="270" y="318"/>
                        </a:cubicBezTo>
                        <a:cubicBezTo>
                          <a:pt x="270" y="318"/>
                          <a:pt x="270" y="318"/>
                          <a:pt x="270" y="318"/>
                        </a:cubicBezTo>
                        <a:cubicBezTo>
                          <a:pt x="268" y="317"/>
                          <a:pt x="265" y="315"/>
                          <a:pt x="264" y="314"/>
                        </a:cubicBezTo>
                        <a:cubicBezTo>
                          <a:pt x="260" y="312"/>
                          <a:pt x="256" y="309"/>
                          <a:pt x="250" y="304"/>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48" name="Freeform 30263">
                    <a:extLst>
                      <a:ext uri="{FF2B5EF4-FFF2-40B4-BE49-F238E27FC236}">
                        <a16:creationId xmlns:a16="http://schemas.microsoft.com/office/drawing/2014/main" id="{A54E7183-2552-1A6A-A5E6-6CDD36D5AE5E}"/>
                      </a:ext>
                    </a:extLst>
                  </p:cNvPr>
                  <p:cNvSpPr>
                    <a:spLocks/>
                  </p:cNvSpPr>
                  <p:nvPr/>
                </p:nvSpPr>
                <p:spPr bwMode="auto">
                  <a:xfrm>
                    <a:off x="5664913" y="2630398"/>
                    <a:ext cx="60521" cy="54727"/>
                  </a:xfrm>
                  <a:custGeom>
                    <a:avLst/>
                    <a:gdLst>
                      <a:gd name="T0" fmla="*/ 0 w 82"/>
                      <a:gd name="T1" fmla="*/ 17 h 78"/>
                      <a:gd name="T2" fmla="*/ 9 w 82"/>
                      <a:gd name="T3" fmla="*/ 78 h 78"/>
                      <a:gd name="T4" fmla="*/ 24 w 82"/>
                      <a:gd name="T5" fmla="*/ 61 h 78"/>
                      <a:gd name="T6" fmla="*/ 34 w 82"/>
                      <a:gd name="T7" fmla="*/ 47 h 78"/>
                      <a:gd name="T8" fmla="*/ 40 w 82"/>
                      <a:gd name="T9" fmla="*/ 37 h 78"/>
                      <a:gd name="T10" fmla="*/ 69 w 82"/>
                      <a:gd name="T11" fmla="*/ 27 h 78"/>
                      <a:gd name="T12" fmla="*/ 73 w 82"/>
                      <a:gd name="T13" fmla="*/ 27 h 78"/>
                      <a:gd name="T14" fmla="*/ 80 w 82"/>
                      <a:gd name="T15" fmla="*/ 14 h 78"/>
                      <a:gd name="T16" fmla="*/ 81 w 82"/>
                      <a:gd name="T17" fmla="*/ 13 h 78"/>
                      <a:gd name="T18" fmla="*/ 82 w 82"/>
                      <a:gd name="T19" fmla="*/ 1 h 78"/>
                      <a:gd name="T20" fmla="*/ 82 w 82"/>
                      <a:gd name="T21" fmla="*/ 0 h 78"/>
                      <a:gd name="T22" fmla="*/ 0 w 82"/>
                      <a:gd name="T23"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78">
                        <a:moveTo>
                          <a:pt x="0" y="17"/>
                        </a:moveTo>
                        <a:lnTo>
                          <a:pt x="9" y="78"/>
                        </a:lnTo>
                        <a:cubicBezTo>
                          <a:pt x="14" y="72"/>
                          <a:pt x="20" y="66"/>
                          <a:pt x="24" y="61"/>
                        </a:cubicBezTo>
                        <a:cubicBezTo>
                          <a:pt x="28" y="56"/>
                          <a:pt x="31" y="51"/>
                          <a:pt x="34" y="47"/>
                        </a:cubicBezTo>
                        <a:cubicBezTo>
                          <a:pt x="36" y="43"/>
                          <a:pt x="38" y="40"/>
                          <a:pt x="40" y="37"/>
                        </a:cubicBezTo>
                        <a:cubicBezTo>
                          <a:pt x="49" y="25"/>
                          <a:pt x="62" y="26"/>
                          <a:pt x="69" y="27"/>
                        </a:cubicBezTo>
                        <a:cubicBezTo>
                          <a:pt x="70" y="27"/>
                          <a:pt x="71" y="27"/>
                          <a:pt x="73" y="27"/>
                        </a:cubicBezTo>
                        <a:cubicBezTo>
                          <a:pt x="74" y="23"/>
                          <a:pt x="76" y="19"/>
                          <a:pt x="80" y="14"/>
                        </a:cubicBezTo>
                        <a:cubicBezTo>
                          <a:pt x="81" y="14"/>
                          <a:pt x="81" y="14"/>
                          <a:pt x="81" y="13"/>
                        </a:cubicBezTo>
                        <a:cubicBezTo>
                          <a:pt x="80" y="10"/>
                          <a:pt x="80" y="6"/>
                          <a:pt x="82" y="1"/>
                        </a:cubicBezTo>
                        <a:cubicBezTo>
                          <a:pt x="82" y="0"/>
                          <a:pt x="82" y="0"/>
                          <a:pt x="82" y="0"/>
                        </a:cubicBezTo>
                        <a:cubicBezTo>
                          <a:pt x="54" y="6"/>
                          <a:pt x="26" y="11"/>
                          <a:pt x="0" y="17"/>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49" name="Freeform 30264">
                    <a:extLst>
                      <a:ext uri="{FF2B5EF4-FFF2-40B4-BE49-F238E27FC236}">
                        <a16:creationId xmlns:a16="http://schemas.microsoft.com/office/drawing/2014/main" id="{3C85C88D-6FD9-3E9E-0E23-B95BBA07B529}"/>
                      </a:ext>
                    </a:extLst>
                  </p:cNvPr>
                  <p:cNvSpPr>
                    <a:spLocks/>
                  </p:cNvSpPr>
                  <p:nvPr/>
                </p:nvSpPr>
                <p:spPr bwMode="auto">
                  <a:xfrm>
                    <a:off x="6161595" y="2837142"/>
                    <a:ext cx="14609" cy="36484"/>
                  </a:xfrm>
                  <a:custGeom>
                    <a:avLst/>
                    <a:gdLst>
                      <a:gd name="T0" fmla="*/ 19 w 21"/>
                      <a:gd name="T1" fmla="*/ 29 h 52"/>
                      <a:gd name="T2" fmla="*/ 21 w 21"/>
                      <a:gd name="T3" fmla="*/ 0 h 52"/>
                      <a:gd name="T4" fmla="*/ 17 w 21"/>
                      <a:gd name="T5" fmla="*/ 4 h 52"/>
                      <a:gd name="T6" fmla="*/ 10 w 21"/>
                      <a:gd name="T7" fmla="*/ 15 h 52"/>
                      <a:gd name="T8" fmla="*/ 8 w 21"/>
                      <a:gd name="T9" fmla="*/ 20 h 52"/>
                      <a:gd name="T10" fmla="*/ 4 w 21"/>
                      <a:gd name="T11" fmla="*/ 29 h 52"/>
                      <a:gd name="T12" fmla="*/ 0 w 21"/>
                      <a:gd name="T13" fmla="*/ 46 h 52"/>
                      <a:gd name="T14" fmla="*/ 0 w 21"/>
                      <a:gd name="T15" fmla="*/ 52 h 52"/>
                      <a:gd name="T16" fmla="*/ 18 w 21"/>
                      <a:gd name="T17" fmla="*/ 40 h 52"/>
                      <a:gd name="T18" fmla="*/ 19 w 21"/>
                      <a:gd name="T19"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52">
                        <a:moveTo>
                          <a:pt x="19" y="29"/>
                        </a:moveTo>
                        <a:cubicBezTo>
                          <a:pt x="19" y="19"/>
                          <a:pt x="20" y="10"/>
                          <a:pt x="21" y="0"/>
                        </a:cubicBezTo>
                        <a:cubicBezTo>
                          <a:pt x="20" y="1"/>
                          <a:pt x="19" y="3"/>
                          <a:pt x="17" y="4"/>
                        </a:cubicBezTo>
                        <a:cubicBezTo>
                          <a:pt x="13" y="6"/>
                          <a:pt x="13" y="7"/>
                          <a:pt x="10" y="15"/>
                        </a:cubicBezTo>
                        <a:lnTo>
                          <a:pt x="8" y="20"/>
                        </a:lnTo>
                        <a:cubicBezTo>
                          <a:pt x="6" y="24"/>
                          <a:pt x="5" y="27"/>
                          <a:pt x="4" y="29"/>
                        </a:cubicBezTo>
                        <a:cubicBezTo>
                          <a:pt x="1" y="35"/>
                          <a:pt x="0" y="38"/>
                          <a:pt x="0" y="46"/>
                        </a:cubicBezTo>
                        <a:cubicBezTo>
                          <a:pt x="0" y="48"/>
                          <a:pt x="0" y="50"/>
                          <a:pt x="0" y="52"/>
                        </a:cubicBezTo>
                        <a:cubicBezTo>
                          <a:pt x="4" y="46"/>
                          <a:pt x="9" y="41"/>
                          <a:pt x="18" y="40"/>
                        </a:cubicBezTo>
                        <a:cubicBezTo>
                          <a:pt x="18" y="36"/>
                          <a:pt x="19" y="32"/>
                          <a:pt x="19" y="29"/>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50" name="Freeform 30265">
                    <a:extLst>
                      <a:ext uri="{FF2B5EF4-FFF2-40B4-BE49-F238E27FC236}">
                        <a16:creationId xmlns:a16="http://schemas.microsoft.com/office/drawing/2014/main" id="{62F4F48E-E4BD-FCE8-478E-8C3821BBF8EF}"/>
                      </a:ext>
                    </a:extLst>
                  </p:cNvPr>
                  <p:cNvSpPr>
                    <a:spLocks/>
                  </p:cNvSpPr>
                  <p:nvPr/>
                </p:nvSpPr>
                <p:spPr bwMode="auto">
                  <a:xfrm>
                    <a:off x="6067685" y="2606074"/>
                    <a:ext cx="141909" cy="216880"/>
                  </a:xfrm>
                  <a:custGeom>
                    <a:avLst/>
                    <a:gdLst>
                      <a:gd name="T0" fmla="*/ 109 w 197"/>
                      <a:gd name="T1" fmla="*/ 200 h 313"/>
                      <a:gd name="T2" fmla="*/ 36 w 197"/>
                      <a:gd name="T3" fmla="*/ 0 h 313"/>
                      <a:gd name="T4" fmla="*/ 33 w 197"/>
                      <a:gd name="T5" fmla="*/ 4 h 313"/>
                      <a:gd name="T6" fmla="*/ 11 w 197"/>
                      <a:gd name="T7" fmla="*/ 10 h 313"/>
                      <a:gd name="T8" fmla="*/ 9 w 197"/>
                      <a:gd name="T9" fmla="*/ 11 h 313"/>
                      <a:gd name="T10" fmla="*/ 3 w 197"/>
                      <a:gd name="T11" fmla="*/ 26 h 313"/>
                      <a:gd name="T12" fmla="*/ 3 w 197"/>
                      <a:gd name="T13" fmla="*/ 29 h 313"/>
                      <a:gd name="T14" fmla="*/ 1 w 197"/>
                      <a:gd name="T15" fmla="*/ 35 h 313"/>
                      <a:gd name="T16" fmla="*/ 0 w 197"/>
                      <a:gd name="T17" fmla="*/ 41 h 313"/>
                      <a:gd name="T18" fmla="*/ 22 w 197"/>
                      <a:gd name="T19" fmla="*/ 62 h 313"/>
                      <a:gd name="T20" fmla="*/ 13 w 197"/>
                      <a:gd name="T21" fmla="*/ 88 h 313"/>
                      <a:gd name="T22" fmla="*/ 26 w 197"/>
                      <a:gd name="T23" fmla="*/ 95 h 313"/>
                      <a:gd name="T24" fmla="*/ 31 w 197"/>
                      <a:gd name="T25" fmla="*/ 112 h 313"/>
                      <a:gd name="T26" fmla="*/ 17 w 197"/>
                      <a:gd name="T27" fmla="*/ 136 h 313"/>
                      <a:gd name="T28" fmla="*/ 32 w 197"/>
                      <a:gd name="T29" fmla="*/ 165 h 313"/>
                      <a:gd name="T30" fmla="*/ 30 w 197"/>
                      <a:gd name="T31" fmla="*/ 174 h 313"/>
                      <a:gd name="T32" fmla="*/ 28 w 197"/>
                      <a:gd name="T33" fmla="*/ 191 h 313"/>
                      <a:gd name="T34" fmla="*/ 29 w 197"/>
                      <a:gd name="T35" fmla="*/ 202 h 313"/>
                      <a:gd name="T36" fmla="*/ 29 w 197"/>
                      <a:gd name="T37" fmla="*/ 204 h 313"/>
                      <a:gd name="T38" fmla="*/ 42 w 197"/>
                      <a:gd name="T39" fmla="*/ 210 h 313"/>
                      <a:gd name="T40" fmla="*/ 49 w 197"/>
                      <a:gd name="T41" fmla="*/ 213 h 313"/>
                      <a:gd name="T42" fmla="*/ 50 w 197"/>
                      <a:gd name="T43" fmla="*/ 214 h 313"/>
                      <a:gd name="T44" fmla="*/ 50 w 197"/>
                      <a:gd name="T45" fmla="*/ 213 h 313"/>
                      <a:gd name="T46" fmla="*/ 66 w 197"/>
                      <a:gd name="T47" fmla="*/ 199 h 313"/>
                      <a:gd name="T48" fmla="*/ 87 w 197"/>
                      <a:gd name="T49" fmla="*/ 208 h 313"/>
                      <a:gd name="T50" fmla="*/ 86 w 197"/>
                      <a:gd name="T51" fmla="*/ 208 h 313"/>
                      <a:gd name="T52" fmla="*/ 92 w 197"/>
                      <a:gd name="T53" fmla="*/ 211 h 313"/>
                      <a:gd name="T54" fmla="*/ 108 w 197"/>
                      <a:gd name="T55" fmla="*/ 228 h 313"/>
                      <a:gd name="T56" fmla="*/ 106 w 197"/>
                      <a:gd name="T57" fmla="*/ 240 h 313"/>
                      <a:gd name="T58" fmla="*/ 122 w 197"/>
                      <a:gd name="T59" fmla="*/ 257 h 313"/>
                      <a:gd name="T60" fmla="*/ 118 w 197"/>
                      <a:gd name="T61" fmla="*/ 285 h 313"/>
                      <a:gd name="T62" fmla="*/ 147 w 197"/>
                      <a:gd name="T63" fmla="*/ 294 h 313"/>
                      <a:gd name="T64" fmla="*/ 149 w 197"/>
                      <a:gd name="T65" fmla="*/ 296 h 313"/>
                      <a:gd name="T66" fmla="*/ 158 w 197"/>
                      <a:gd name="T67" fmla="*/ 313 h 313"/>
                      <a:gd name="T68" fmla="*/ 166 w 197"/>
                      <a:gd name="T69" fmla="*/ 300 h 313"/>
                      <a:gd name="T70" fmla="*/ 167 w 197"/>
                      <a:gd name="T71" fmla="*/ 299 h 313"/>
                      <a:gd name="T72" fmla="*/ 167 w 197"/>
                      <a:gd name="T73" fmla="*/ 299 h 313"/>
                      <a:gd name="T74" fmla="*/ 168 w 197"/>
                      <a:gd name="T75" fmla="*/ 294 h 313"/>
                      <a:gd name="T76" fmla="*/ 171 w 197"/>
                      <a:gd name="T77" fmla="*/ 264 h 313"/>
                      <a:gd name="T78" fmla="*/ 172 w 197"/>
                      <a:gd name="T79" fmla="*/ 250 h 313"/>
                      <a:gd name="T80" fmla="*/ 187 w 197"/>
                      <a:gd name="T81" fmla="*/ 205 h 313"/>
                      <a:gd name="T82" fmla="*/ 195 w 197"/>
                      <a:gd name="T83" fmla="*/ 201 h 313"/>
                      <a:gd name="T84" fmla="*/ 195 w 197"/>
                      <a:gd name="T85" fmla="*/ 199 h 313"/>
                      <a:gd name="T86" fmla="*/ 197 w 197"/>
                      <a:gd name="T87" fmla="*/ 189 h 313"/>
                      <a:gd name="T88" fmla="*/ 159 w 197"/>
                      <a:gd name="T89" fmla="*/ 194 h 313"/>
                      <a:gd name="T90" fmla="*/ 109 w 197"/>
                      <a:gd name="T91" fmla="*/ 20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7" h="313">
                        <a:moveTo>
                          <a:pt x="109" y="200"/>
                        </a:moveTo>
                        <a:cubicBezTo>
                          <a:pt x="94" y="200"/>
                          <a:pt x="90" y="200"/>
                          <a:pt x="36" y="0"/>
                        </a:cubicBezTo>
                        <a:cubicBezTo>
                          <a:pt x="35" y="2"/>
                          <a:pt x="35" y="3"/>
                          <a:pt x="33" y="4"/>
                        </a:cubicBezTo>
                        <a:cubicBezTo>
                          <a:pt x="24" y="9"/>
                          <a:pt x="16" y="10"/>
                          <a:pt x="11" y="10"/>
                        </a:cubicBezTo>
                        <a:cubicBezTo>
                          <a:pt x="11" y="10"/>
                          <a:pt x="10" y="11"/>
                          <a:pt x="9" y="11"/>
                        </a:cubicBezTo>
                        <a:cubicBezTo>
                          <a:pt x="5" y="17"/>
                          <a:pt x="5" y="18"/>
                          <a:pt x="3" y="26"/>
                        </a:cubicBezTo>
                        <a:lnTo>
                          <a:pt x="3" y="29"/>
                        </a:lnTo>
                        <a:cubicBezTo>
                          <a:pt x="2" y="31"/>
                          <a:pt x="2" y="33"/>
                          <a:pt x="1" y="35"/>
                        </a:cubicBezTo>
                        <a:cubicBezTo>
                          <a:pt x="1" y="38"/>
                          <a:pt x="0" y="40"/>
                          <a:pt x="0" y="41"/>
                        </a:cubicBezTo>
                        <a:cubicBezTo>
                          <a:pt x="19" y="43"/>
                          <a:pt x="22" y="56"/>
                          <a:pt x="22" y="62"/>
                        </a:cubicBezTo>
                        <a:cubicBezTo>
                          <a:pt x="22" y="71"/>
                          <a:pt x="18" y="80"/>
                          <a:pt x="13" y="88"/>
                        </a:cubicBezTo>
                        <a:cubicBezTo>
                          <a:pt x="18" y="89"/>
                          <a:pt x="23" y="90"/>
                          <a:pt x="26" y="95"/>
                        </a:cubicBezTo>
                        <a:cubicBezTo>
                          <a:pt x="29" y="98"/>
                          <a:pt x="32" y="104"/>
                          <a:pt x="31" y="112"/>
                        </a:cubicBezTo>
                        <a:cubicBezTo>
                          <a:pt x="30" y="126"/>
                          <a:pt x="25" y="131"/>
                          <a:pt x="17" y="136"/>
                        </a:cubicBezTo>
                        <a:cubicBezTo>
                          <a:pt x="34" y="151"/>
                          <a:pt x="33" y="161"/>
                          <a:pt x="32" y="165"/>
                        </a:cubicBezTo>
                        <a:cubicBezTo>
                          <a:pt x="32" y="168"/>
                          <a:pt x="31" y="171"/>
                          <a:pt x="30" y="174"/>
                        </a:cubicBezTo>
                        <a:cubicBezTo>
                          <a:pt x="29" y="180"/>
                          <a:pt x="27" y="186"/>
                          <a:pt x="28" y="191"/>
                        </a:cubicBezTo>
                        <a:cubicBezTo>
                          <a:pt x="28" y="195"/>
                          <a:pt x="29" y="199"/>
                          <a:pt x="29" y="202"/>
                        </a:cubicBezTo>
                        <a:cubicBezTo>
                          <a:pt x="29" y="202"/>
                          <a:pt x="29" y="203"/>
                          <a:pt x="29" y="204"/>
                        </a:cubicBezTo>
                        <a:cubicBezTo>
                          <a:pt x="33" y="206"/>
                          <a:pt x="38" y="208"/>
                          <a:pt x="42" y="210"/>
                        </a:cubicBezTo>
                        <a:cubicBezTo>
                          <a:pt x="45" y="211"/>
                          <a:pt x="47" y="212"/>
                          <a:pt x="49" y="213"/>
                        </a:cubicBezTo>
                        <a:cubicBezTo>
                          <a:pt x="50" y="213"/>
                          <a:pt x="50" y="213"/>
                          <a:pt x="50" y="214"/>
                        </a:cubicBezTo>
                        <a:lnTo>
                          <a:pt x="50" y="213"/>
                        </a:lnTo>
                        <a:cubicBezTo>
                          <a:pt x="52" y="209"/>
                          <a:pt x="56" y="200"/>
                          <a:pt x="66" y="199"/>
                        </a:cubicBezTo>
                        <a:cubicBezTo>
                          <a:pt x="77" y="197"/>
                          <a:pt x="84" y="205"/>
                          <a:pt x="87" y="208"/>
                        </a:cubicBezTo>
                        <a:cubicBezTo>
                          <a:pt x="86" y="208"/>
                          <a:pt x="86" y="208"/>
                          <a:pt x="86" y="208"/>
                        </a:cubicBezTo>
                        <a:cubicBezTo>
                          <a:pt x="87" y="209"/>
                          <a:pt x="90" y="210"/>
                          <a:pt x="92" y="211"/>
                        </a:cubicBezTo>
                        <a:cubicBezTo>
                          <a:pt x="97" y="213"/>
                          <a:pt x="106" y="217"/>
                          <a:pt x="108" y="228"/>
                        </a:cubicBezTo>
                        <a:cubicBezTo>
                          <a:pt x="109" y="231"/>
                          <a:pt x="108" y="235"/>
                          <a:pt x="106" y="240"/>
                        </a:cubicBezTo>
                        <a:cubicBezTo>
                          <a:pt x="113" y="242"/>
                          <a:pt x="119" y="247"/>
                          <a:pt x="122" y="257"/>
                        </a:cubicBezTo>
                        <a:cubicBezTo>
                          <a:pt x="125" y="267"/>
                          <a:pt x="122" y="276"/>
                          <a:pt x="118" y="285"/>
                        </a:cubicBezTo>
                        <a:cubicBezTo>
                          <a:pt x="128" y="283"/>
                          <a:pt x="139" y="283"/>
                          <a:pt x="147" y="294"/>
                        </a:cubicBezTo>
                        <a:cubicBezTo>
                          <a:pt x="148" y="294"/>
                          <a:pt x="148" y="295"/>
                          <a:pt x="149" y="296"/>
                        </a:cubicBezTo>
                        <a:cubicBezTo>
                          <a:pt x="152" y="300"/>
                          <a:pt x="156" y="306"/>
                          <a:pt x="158" y="313"/>
                        </a:cubicBezTo>
                        <a:cubicBezTo>
                          <a:pt x="160" y="307"/>
                          <a:pt x="163" y="303"/>
                          <a:pt x="166" y="300"/>
                        </a:cubicBezTo>
                        <a:cubicBezTo>
                          <a:pt x="166" y="300"/>
                          <a:pt x="167" y="299"/>
                          <a:pt x="167" y="299"/>
                        </a:cubicBezTo>
                        <a:lnTo>
                          <a:pt x="167" y="299"/>
                        </a:lnTo>
                        <a:cubicBezTo>
                          <a:pt x="167" y="299"/>
                          <a:pt x="167" y="298"/>
                          <a:pt x="168" y="294"/>
                        </a:cubicBezTo>
                        <a:cubicBezTo>
                          <a:pt x="170" y="282"/>
                          <a:pt x="170" y="273"/>
                          <a:pt x="171" y="264"/>
                        </a:cubicBezTo>
                        <a:cubicBezTo>
                          <a:pt x="171" y="264"/>
                          <a:pt x="172" y="250"/>
                          <a:pt x="172" y="250"/>
                        </a:cubicBezTo>
                        <a:cubicBezTo>
                          <a:pt x="173" y="229"/>
                          <a:pt x="176" y="214"/>
                          <a:pt x="187" y="205"/>
                        </a:cubicBezTo>
                        <a:cubicBezTo>
                          <a:pt x="190" y="203"/>
                          <a:pt x="192" y="202"/>
                          <a:pt x="195" y="201"/>
                        </a:cubicBezTo>
                        <a:cubicBezTo>
                          <a:pt x="195" y="201"/>
                          <a:pt x="195" y="201"/>
                          <a:pt x="195" y="199"/>
                        </a:cubicBezTo>
                        <a:cubicBezTo>
                          <a:pt x="196" y="195"/>
                          <a:pt x="196" y="192"/>
                          <a:pt x="197" y="189"/>
                        </a:cubicBezTo>
                        <a:lnTo>
                          <a:pt x="159" y="194"/>
                        </a:lnTo>
                        <a:cubicBezTo>
                          <a:pt x="119" y="199"/>
                          <a:pt x="112" y="200"/>
                          <a:pt x="109" y="200"/>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51" name="Freeform 30266">
                    <a:extLst>
                      <a:ext uri="{FF2B5EF4-FFF2-40B4-BE49-F238E27FC236}">
                        <a16:creationId xmlns:a16="http://schemas.microsoft.com/office/drawing/2014/main" id="{9F3CB693-CC0C-49E5-CDD8-BA7810916D60}"/>
                      </a:ext>
                    </a:extLst>
                  </p:cNvPr>
                  <p:cNvSpPr>
                    <a:spLocks/>
                  </p:cNvSpPr>
                  <p:nvPr/>
                </p:nvSpPr>
                <p:spPr bwMode="auto">
                  <a:xfrm>
                    <a:off x="6213769" y="2699313"/>
                    <a:ext cx="4174" cy="6082"/>
                  </a:xfrm>
                  <a:custGeom>
                    <a:avLst/>
                    <a:gdLst>
                      <a:gd name="T0" fmla="*/ 3 w 7"/>
                      <a:gd name="T1" fmla="*/ 0 h 9"/>
                      <a:gd name="T2" fmla="*/ 1 w 7"/>
                      <a:gd name="T3" fmla="*/ 3 h 9"/>
                      <a:gd name="T4" fmla="*/ 1 w 7"/>
                      <a:gd name="T5" fmla="*/ 9 h 9"/>
                      <a:gd name="T6" fmla="*/ 7 w 7"/>
                      <a:gd name="T7" fmla="*/ 2 h 9"/>
                      <a:gd name="T8" fmla="*/ 7 w 7"/>
                      <a:gd name="T9" fmla="*/ 1 h 9"/>
                      <a:gd name="T10" fmla="*/ 3 w 7"/>
                      <a:gd name="T11" fmla="*/ 0 h 9"/>
                    </a:gdLst>
                    <a:ahLst/>
                    <a:cxnLst>
                      <a:cxn ang="0">
                        <a:pos x="T0" y="T1"/>
                      </a:cxn>
                      <a:cxn ang="0">
                        <a:pos x="T2" y="T3"/>
                      </a:cxn>
                      <a:cxn ang="0">
                        <a:pos x="T4" y="T5"/>
                      </a:cxn>
                      <a:cxn ang="0">
                        <a:pos x="T6" y="T7"/>
                      </a:cxn>
                      <a:cxn ang="0">
                        <a:pos x="T8" y="T9"/>
                      </a:cxn>
                      <a:cxn ang="0">
                        <a:pos x="T10" y="T11"/>
                      </a:cxn>
                    </a:cxnLst>
                    <a:rect l="0" t="0" r="r" b="b"/>
                    <a:pathLst>
                      <a:path w="7" h="9">
                        <a:moveTo>
                          <a:pt x="3" y="0"/>
                        </a:moveTo>
                        <a:cubicBezTo>
                          <a:pt x="3" y="1"/>
                          <a:pt x="2" y="2"/>
                          <a:pt x="1" y="3"/>
                        </a:cubicBezTo>
                        <a:cubicBezTo>
                          <a:pt x="0" y="5"/>
                          <a:pt x="1" y="7"/>
                          <a:pt x="1" y="9"/>
                        </a:cubicBezTo>
                        <a:lnTo>
                          <a:pt x="7" y="2"/>
                        </a:lnTo>
                        <a:cubicBezTo>
                          <a:pt x="7" y="2"/>
                          <a:pt x="7" y="2"/>
                          <a:pt x="7" y="1"/>
                        </a:cubicBezTo>
                        <a:cubicBezTo>
                          <a:pt x="5" y="1"/>
                          <a:pt x="5" y="1"/>
                          <a:pt x="3"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52" name="Freeform 30267">
                    <a:extLst>
                      <a:ext uri="{FF2B5EF4-FFF2-40B4-BE49-F238E27FC236}">
                        <a16:creationId xmlns:a16="http://schemas.microsoft.com/office/drawing/2014/main" id="{B52A49D8-8AA2-0FC8-EB1D-F10AC15D3732}"/>
                      </a:ext>
                    </a:extLst>
                  </p:cNvPr>
                  <p:cNvSpPr>
                    <a:spLocks/>
                  </p:cNvSpPr>
                  <p:nvPr/>
                </p:nvSpPr>
                <p:spPr bwMode="auto">
                  <a:xfrm>
                    <a:off x="6111509" y="2583780"/>
                    <a:ext cx="100171" cy="137829"/>
                  </a:xfrm>
                  <a:custGeom>
                    <a:avLst/>
                    <a:gdLst>
                      <a:gd name="T0" fmla="*/ 80 w 137"/>
                      <a:gd name="T1" fmla="*/ 115 h 198"/>
                      <a:gd name="T2" fmla="*/ 74 w 137"/>
                      <a:gd name="T3" fmla="*/ 108 h 198"/>
                      <a:gd name="T4" fmla="*/ 61 w 137"/>
                      <a:gd name="T5" fmla="*/ 86 h 198"/>
                      <a:gd name="T6" fmla="*/ 50 w 137"/>
                      <a:gd name="T7" fmla="*/ 65 h 198"/>
                      <a:gd name="T8" fmla="*/ 42 w 137"/>
                      <a:gd name="T9" fmla="*/ 53 h 198"/>
                      <a:gd name="T10" fmla="*/ 38 w 137"/>
                      <a:gd name="T11" fmla="*/ 43 h 198"/>
                      <a:gd name="T12" fmla="*/ 37 w 137"/>
                      <a:gd name="T13" fmla="*/ 42 h 198"/>
                      <a:gd name="T14" fmla="*/ 31 w 137"/>
                      <a:gd name="T15" fmla="*/ 36 h 198"/>
                      <a:gd name="T16" fmla="*/ 20 w 137"/>
                      <a:gd name="T17" fmla="*/ 28 h 198"/>
                      <a:gd name="T18" fmla="*/ 5 w 137"/>
                      <a:gd name="T19" fmla="*/ 9 h 198"/>
                      <a:gd name="T20" fmla="*/ 6 w 137"/>
                      <a:gd name="T21" fmla="*/ 10 h 198"/>
                      <a:gd name="T22" fmla="*/ 0 w 137"/>
                      <a:gd name="T23" fmla="*/ 0 h 198"/>
                      <a:gd name="T24" fmla="*/ 57 w 137"/>
                      <a:gd name="T25" fmla="*/ 198 h 198"/>
                      <a:gd name="T26" fmla="*/ 93 w 137"/>
                      <a:gd name="T27" fmla="*/ 194 h 198"/>
                      <a:gd name="T28" fmla="*/ 136 w 137"/>
                      <a:gd name="T29" fmla="*/ 188 h 198"/>
                      <a:gd name="T30" fmla="*/ 136 w 137"/>
                      <a:gd name="T31" fmla="*/ 187 h 198"/>
                      <a:gd name="T32" fmla="*/ 137 w 137"/>
                      <a:gd name="T33" fmla="*/ 184 h 198"/>
                      <a:gd name="T34" fmla="*/ 137 w 137"/>
                      <a:gd name="T35" fmla="*/ 184 h 198"/>
                      <a:gd name="T36" fmla="*/ 133 w 137"/>
                      <a:gd name="T37" fmla="*/ 182 h 198"/>
                      <a:gd name="T38" fmla="*/ 119 w 137"/>
                      <a:gd name="T39" fmla="*/ 177 h 198"/>
                      <a:gd name="T40" fmla="*/ 113 w 137"/>
                      <a:gd name="T41" fmla="*/ 155 h 198"/>
                      <a:gd name="T42" fmla="*/ 115 w 137"/>
                      <a:gd name="T43" fmla="*/ 136 h 198"/>
                      <a:gd name="T44" fmla="*/ 104 w 137"/>
                      <a:gd name="T45" fmla="*/ 133 h 198"/>
                      <a:gd name="T46" fmla="*/ 80 w 137"/>
                      <a:gd name="T47" fmla="*/ 11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98">
                        <a:moveTo>
                          <a:pt x="80" y="115"/>
                        </a:moveTo>
                        <a:cubicBezTo>
                          <a:pt x="76" y="110"/>
                          <a:pt x="75" y="109"/>
                          <a:pt x="74" y="108"/>
                        </a:cubicBezTo>
                        <a:cubicBezTo>
                          <a:pt x="69" y="104"/>
                          <a:pt x="68" y="101"/>
                          <a:pt x="61" y="86"/>
                        </a:cubicBezTo>
                        <a:cubicBezTo>
                          <a:pt x="56" y="74"/>
                          <a:pt x="52" y="70"/>
                          <a:pt x="50" y="65"/>
                        </a:cubicBezTo>
                        <a:cubicBezTo>
                          <a:pt x="47" y="62"/>
                          <a:pt x="45" y="59"/>
                          <a:pt x="42" y="53"/>
                        </a:cubicBezTo>
                        <a:cubicBezTo>
                          <a:pt x="39" y="48"/>
                          <a:pt x="38" y="45"/>
                          <a:pt x="38" y="43"/>
                        </a:cubicBezTo>
                        <a:cubicBezTo>
                          <a:pt x="37" y="43"/>
                          <a:pt x="37" y="43"/>
                          <a:pt x="37" y="42"/>
                        </a:cubicBezTo>
                        <a:cubicBezTo>
                          <a:pt x="37" y="42"/>
                          <a:pt x="36" y="41"/>
                          <a:pt x="31" y="36"/>
                        </a:cubicBezTo>
                        <a:cubicBezTo>
                          <a:pt x="27" y="32"/>
                          <a:pt x="23" y="30"/>
                          <a:pt x="20" y="28"/>
                        </a:cubicBezTo>
                        <a:cubicBezTo>
                          <a:pt x="14" y="23"/>
                          <a:pt x="8" y="19"/>
                          <a:pt x="5" y="9"/>
                        </a:cubicBezTo>
                        <a:cubicBezTo>
                          <a:pt x="5" y="9"/>
                          <a:pt x="6" y="10"/>
                          <a:pt x="6" y="10"/>
                        </a:cubicBezTo>
                        <a:cubicBezTo>
                          <a:pt x="3" y="7"/>
                          <a:pt x="1" y="4"/>
                          <a:pt x="0" y="0"/>
                        </a:cubicBezTo>
                        <a:cubicBezTo>
                          <a:pt x="27" y="98"/>
                          <a:pt x="48" y="173"/>
                          <a:pt x="57" y="198"/>
                        </a:cubicBezTo>
                        <a:cubicBezTo>
                          <a:pt x="66" y="197"/>
                          <a:pt x="80" y="195"/>
                          <a:pt x="93" y="194"/>
                        </a:cubicBezTo>
                        <a:lnTo>
                          <a:pt x="136" y="188"/>
                        </a:lnTo>
                        <a:cubicBezTo>
                          <a:pt x="136" y="187"/>
                          <a:pt x="136" y="187"/>
                          <a:pt x="136" y="187"/>
                        </a:cubicBezTo>
                        <a:cubicBezTo>
                          <a:pt x="136" y="186"/>
                          <a:pt x="137" y="185"/>
                          <a:pt x="137" y="184"/>
                        </a:cubicBezTo>
                        <a:cubicBezTo>
                          <a:pt x="137" y="184"/>
                          <a:pt x="137" y="184"/>
                          <a:pt x="137" y="184"/>
                        </a:cubicBezTo>
                        <a:cubicBezTo>
                          <a:pt x="136" y="183"/>
                          <a:pt x="134" y="182"/>
                          <a:pt x="133" y="182"/>
                        </a:cubicBezTo>
                        <a:cubicBezTo>
                          <a:pt x="131" y="182"/>
                          <a:pt x="124" y="182"/>
                          <a:pt x="119" y="177"/>
                        </a:cubicBezTo>
                        <a:cubicBezTo>
                          <a:pt x="113" y="171"/>
                          <a:pt x="113" y="165"/>
                          <a:pt x="113" y="155"/>
                        </a:cubicBezTo>
                        <a:cubicBezTo>
                          <a:pt x="113" y="146"/>
                          <a:pt x="114" y="141"/>
                          <a:pt x="115" y="136"/>
                        </a:cubicBezTo>
                        <a:cubicBezTo>
                          <a:pt x="109" y="134"/>
                          <a:pt x="106" y="134"/>
                          <a:pt x="104" y="133"/>
                        </a:cubicBezTo>
                        <a:cubicBezTo>
                          <a:pt x="92" y="132"/>
                          <a:pt x="88" y="127"/>
                          <a:pt x="80" y="115"/>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53" name="Freeform 30268">
                    <a:extLst>
                      <a:ext uri="{FF2B5EF4-FFF2-40B4-BE49-F238E27FC236}">
                        <a16:creationId xmlns:a16="http://schemas.microsoft.com/office/drawing/2014/main" id="{9561BF48-63EC-C066-636A-8E2E38E30AC9}"/>
                      </a:ext>
                    </a:extLst>
                  </p:cNvPr>
                  <p:cNvSpPr>
                    <a:spLocks/>
                  </p:cNvSpPr>
                  <p:nvPr/>
                </p:nvSpPr>
                <p:spPr bwMode="auto">
                  <a:xfrm>
                    <a:off x="6103161" y="2541214"/>
                    <a:ext cx="8348" cy="42566"/>
                  </a:xfrm>
                  <a:custGeom>
                    <a:avLst/>
                    <a:gdLst>
                      <a:gd name="T0" fmla="*/ 13 w 14"/>
                      <a:gd name="T1" fmla="*/ 5 h 60"/>
                      <a:gd name="T2" fmla="*/ 12 w 14"/>
                      <a:gd name="T3" fmla="*/ 4 h 60"/>
                      <a:gd name="T4" fmla="*/ 8 w 14"/>
                      <a:gd name="T5" fmla="*/ 0 h 60"/>
                      <a:gd name="T6" fmla="*/ 3 w 14"/>
                      <a:gd name="T7" fmla="*/ 4 h 60"/>
                      <a:gd name="T8" fmla="*/ 0 w 14"/>
                      <a:gd name="T9" fmla="*/ 8 h 60"/>
                      <a:gd name="T10" fmla="*/ 14 w 14"/>
                      <a:gd name="T11" fmla="*/ 60 h 60"/>
                      <a:gd name="T12" fmla="*/ 14 w 14"/>
                      <a:gd name="T13" fmla="*/ 47 h 60"/>
                      <a:gd name="T14" fmla="*/ 12 w 14"/>
                      <a:gd name="T15" fmla="*/ 42 h 60"/>
                      <a:gd name="T16" fmla="*/ 11 w 14"/>
                      <a:gd name="T17" fmla="*/ 12 h 60"/>
                      <a:gd name="T18" fmla="*/ 13 w 14"/>
                      <a:gd name="T19"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0">
                        <a:moveTo>
                          <a:pt x="13" y="5"/>
                        </a:moveTo>
                        <a:cubicBezTo>
                          <a:pt x="13" y="4"/>
                          <a:pt x="13" y="4"/>
                          <a:pt x="12" y="4"/>
                        </a:cubicBezTo>
                        <a:cubicBezTo>
                          <a:pt x="11" y="3"/>
                          <a:pt x="9" y="1"/>
                          <a:pt x="8" y="0"/>
                        </a:cubicBezTo>
                        <a:cubicBezTo>
                          <a:pt x="6" y="1"/>
                          <a:pt x="5" y="2"/>
                          <a:pt x="3" y="4"/>
                        </a:cubicBezTo>
                        <a:cubicBezTo>
                          <a:pt x="2" y="5"/>
                          <a:pt x="1" y="7"/>
                          <a:pt x="0" y="8"/>
                        </a:cubicBezTo>
                        <a:cubicBezTo>
                          <a:pt x="5" y="26"/>
                          <a:pt x="10" y="43"/>
                          <a:pt x="14" y="60"/>
                        </a:cubicBezTo>
                        <a:cubicBezTo>
                          <a:pt x="13" y="56"/>
                          <a:pt x="13" y="52"/>
                          <a:pt x="14" y="47"/>
                        </a:cubicBezTo>
                        <a:cubicBezTo>
                          <a:pt x="14" y="46"/>
                          <a:pt x="14" y="45"/>
                          <a:pt x="12" y="42"/>
                        </a:cubicBezTo>
                        <a:cubicBezTo>
                          <a:pt x="10" y="36"/>
                          <a:pt x="7" y="26"/>
                          <a:pt x="11" y="12"/>
                        </a:cubicBezTo>
                        <a:cubicBezTo>
                          <a:pt x="12" y="10"/>
                          <a:pt x="13" y="7"/>
                          <a:pt x="13" y="5"/>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54" name="Freeform 30269">
                    <a:extLst>
                      <a:ext uri="{FF2B5EF4-FFF2-40B4-BE49-F238E27FC236}">
                        <a16:creationId xmlns:a16="http://schemas.microsoft.com/office/drawing/2014/main" id="{DB9698C2-68A2-C582-6E01-31A8E0036930}"/>
                      </a:ext>
                    </a:extLst>
                  </p:cNvPr>
                  <p:cNvSpPr>
                    <a:spLocks/>
                  </p:cNvSpPr>
                  <p:nvPr/>
                </p:nvSpPr>
                <p:spPr bwMode="auto">
                  <a:xfrm>
                    <a:off x="6134465" y="2283797"/>
                    <a:ext cx="139823" cy="322279"/>
                  </a:xfrm>
                  <a:custGeom>
                    <a:avLst/>
                    <a:gdLst>
                      <a:gd name="T0" fmla="*/ 161 w 195"/>
                      <a:gd name="T1" fmla="*/ 386 h 465"/>
                      <a:gd name="T2" fmla="*/ 165 w 195"/>
                      <a:gd name="T3" fmla="*/ 358 h 465"/>
                      <a:gd name="T4" fmla="*/ 181 w 195"/>
                      <a:gd name="T5" fmla="*/ 341 h 465"/>
                      <a:gd name="T6" fmla="*/ 187 w 195"/>
                      <a:gd name="T7" fmla="*/ 329 h 465"/>
                      <a:gd name="T8" fmla="*/ 186 w 195"/>
                      <a:gd name="T9" fmla="*/ 307 h 465"/>
                      <a:gd name="T10" fmla="*/ 191 w 195"/>
                      <a:gd name="T11" fmla="*/ 279 h 465"/>
                      <a:gd name="T12" fmla="*/ 189 w 195"/>
                      <a:gd name="T13" fmla="*/ 272 h 465"/>
                      <a:gd name="T14" fmla="*/ 188 w 195"/>
                      <a:gd name="T15" fmla="*/ 246 h 465"/>
                      <a:gd name="T16" fmla="*/ 195 w 195"/>
                      <a:gd name="T17" fmla="*/ 224 h 465"/>
                      <a:gd name="T18" fmla="*/ 191 w 195"/>
                      <a:gd name="T19" fmla="*/ 194 h 465"/>
                      <a:gd name="T20" fmla="*/ 188 w 195"/>
                      <a:gd name="T21" fmla="*/ 174 h 465"/>
                      <a:gd name="T22" fmla="*/ 173 w 195"/>
                      <a:gd name="T23" fmla="*/ 168 h 465"/>
                      <a:gd name="T24" fmla="*/ 152 w 195"/>
                      <a:gd name="T25" fmla="*/ 170 h 465"/>
                      <a:gd name="T26" fmla="*/ 132 w 195"/>
                      <a:gd name="T27" fmla="*/ 128 h 465"/>
                      <a:gd name="T28" fmla="*/ 141 w 195"/>
                      <a:gd name="T29" fmla="*/ 113 h 465"/>
                      <a:gd name="T30" fmla="*/ 147 w 195"/>
                      <a:gd name="T31" fmla="*/ 98 h 465"/>
                      <a:gd name="T32" fmla="*/ 148 w 195"/>
                      <a:gd name="T33" fmla="*/ 96 h 465"/>
                      <a:gd name="T34" fmla="*/ 165 w 195"/>
                      <a:gd name="T35" fmla="*/ 80 h 465"/>
                      <a:gd name="T36" fmla="*/ 168 w 195"/>
                      <a:gd name="T37" fmla="*/ 73 h 465"/>
                      <a:gd name="T38" fmla="*/ 168 w 195"/>
                      <a:gd name="T39" fmla="*/ 71 h 465"/>
                      <a:gd name="T40" fmla="*/ 171 w 195"/>
                      <a:gd name="T41" fmla="*/ 50 h 465"/>
                      <a:gd name="T42" fmla="*/ 127 w 195"/>
                      <a:gd name="T43" fmla="*/ 31 h 465"/>
                      <a:gd name="T44" fmla="*/ 55 w 195"/>
                      <a:gd name="T45" fmla="*/ 7 h 465"/>
                      <a:gd name="T46" fmla="*/ 39 w 195"/>
                      <a:gd name="T47" fmla="*/ 1 h 465"/>
                      <a:gd name="T48" fmla="*/ 34 w 195"/>
                      <a:gd name="T49" fmla="*/ 0 h 465"/>
                      <a:gd name="T50" fmla="*/ 21 w 195"/>
                      <a:gd name="T51" fmla="*/ 19 h 465"/>
                      <a:gd name="T52" fmla="*/ 18 w 195"/>
                      <a:gd name="T53" fmla="*/ 48 h 465"/>
                      <a:gd name="T54" fmla="*/ 16 w 195"/>
                      <a:gd name="T55" fmla="*/ 56 h 465"/>
                      <a:gd name="T56" fmla="*/ 6 w 195"/>
                      <a:gd name="T57" fmla="*/ 79 h 465"/>
                      <a:gd name="T58" fmla="*/ 13 w 195"/>
                      <a:gd name="T59" fmla="*/ 111 h 465"/>
                      <a:gd name="T60" fmla="*/ 0 w 195"/>
                      <a:gd name="T61" fmla="*/ 147 h 465"/>
                      <a:gd name="T62" fmla="*/ 3 w 195"/>
                      <a:gd name="T63" fmla="*/ 154 h 465"/>
                      <a:gd name="T64" fmla="*/ 11 w 195"/>
                      <a:gd name="T65" fmla="*/ 159 h 465"/>
                      <a:gd name="T66" fmla="*/ 19 w 195"/>
                      <a:gd name="T67" fmla="*/ 165 h 465"/>
                      <a:gd name="T68" fmla="*/ 26 w 195"/>
                      <a:gd name="T69" fmla="*/ 175 h 465"/>
                      <a:gd name="T70" fmla="*/ 39 w 195"/>
                      <a:gd name="T71" fmla="*/ 183 h 465"/>
                      <a:gd name="T72" fmla="*/ 81 w 195"/>
                      <a:gd name="T73" fmla="*/ 214 h 465"/>
                      <a:gd name="T74" fmla="*/ 86 w 195"/>
                      <a:gd name="T75" fmla="*/ 221 h 465"/>
                      <a:gd name="T76" fmla="*/ 100 w 195"/>
                      <a:gd name="T77" fmla="*/ 239 h 465"/>
                      <a:gd name="T78" fmla="*/ 101 w 195"/>
                      <a:gd name="T79" fmla="*/ 244 h 465"/>
                      <a:gd name="T80" fmla="*/ 98 w 195"/>
                      <a:gd name="T81" fmla="*/ 257 h 465"/>
                      <a:gd name="T82" fmla="*/ 80 w 195"/>
                      <a:gd name="T83" fmla="*/ 279 h 465"/>
                      <a:gd name="T84" fmla="*/ 49 w 195"/>
                      <a:gd name="T85" fmla="*/ 322 h 465"/>
                      <a:gd name="T86" fmla="*/ 22 w 195"/>
                      <a:gd name="T87" fmla="*/ 349 h 465"/>
                      <a:gd name="T88" fmla="*/ 22 w 195"/>
                      <a:gd name="T89" fmla="*/ 349 h 465"/>
                      <a:gd name="T90" fmla="*/ 9 w 195"/>
                      <a:gd name="T91" fmla="*/ 387 h 465"/>
                      <a:gd name="T92" fmla="*/ 21 w 195"/>
                      <a:gd name="T93" fmla="*/ 414 h 465"/>
                      <a:gd name="T94" fmla="*/ 33 w 195"/>
                      <a:gd name="T95" fmla="*/ 423 h 465"/>
                      <a:gd name="T96" fmla="*/ 66 w 195"/>
                      <a:gd name="T97" fmla="*/ 446 h 465"/>
                      <a:gd name="T98" fmla="*/ 79 w 195"/>
                      <a:gd name="T99" fmla="*/ 448 h 465"/>
                      <a:gd name="T100" fmla="*/ 130 w 195"/>
                      <a:gd name="T101" fmla="*/ 465 h 465"/>
                      <a:gd name="T102" fmla="*/ 132 w 195"/>
                      <a:gd name="T103" fmla="*/ 451 h 465"/>
                      <a:gd name="T104" fmla="*/ 132 w 195"/>
                      <a:gd name="T105" fmla="*/ 449 h 465"/>
                      <a:gd name="T106" fmla="*/ 139 w 195"/>
                      <a:gd name="T107" fmla="*/ 425 h 465"/>
                      <a:gd name="T108" fmla="*/ 154 w 195"/>
                      <a:gd name="T109" fmla="*/ 40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5" h="465">
                        <a:moveTo>
                          <a:pt x="161" y="388"/>
                        </a:moveTo>
                        <a:cubicBezTo>
                          <a:pt x="161" y="387"/>
                          <a:pt x="161" y="386"/>
                          <a:pt x="161" y="386"/>
                        </a:cubicBezTo>
                        <a:cubicBezTo>
                          <a:pt x="160" y="384"/>
                          <a:pt x="160" y="381"/>
                          <a:pt x="160" y="377"/>
                        </a:cubicBezTo>
                        <a:cubicBezTo>
                          <a:pt x="160" y="367"/>
                          <a:pt x="164" y="360"/>
                          <a:pt x="165" y="358"/>
                        </a:cubicBezTo>
                        <a:cubicBezTo>
                          <a:pt x="172" y="348"/>
                          <a:pt x="178" y="344"/>
                          <a:pt x="181" y="343"/>
                        </a:cubicBezTo>
                        <a:lnTo>
                          <a:pt x="181" y="341"/>
                        </a:lnTo>
                        <a:lnTo>
                          <a:pt x="183" y="330"/>
                        </a:lnTo>
                        <a:lnTo>
                          <a:pt x="187" y="329"/>
                        </a:lnTo>
                        <a:cubicBezTo>
                          <a:pt x="187" y="327"/>
                          <a:pt x="187" y="325"/>
                          <a:pt x="187" y="321"/>
                        </a:cubicBezTo>
                        <a:cubicBezTo>
                          <a:pt x="187" y="313"/>
                          <a:pt x="187" y="309"/>
                          <a:pt x="186" y="307"/>
                        </a:cubicBezTo>
                        <a:cubicBezTo>
                          <a:pt x="186" y="302"/>
                          <a:pt x="186" y="299"/>
                          <a:pt x="188" y="292"/>
                        </a:cubicBezTo>
                        <a:cubicBezTo>
                          <a:pt x="190" y="285"/>
                          <a:pt x="191" y="279"/>
                          <a:pt x="191" y="279"/>
                        </a:cubicBezTo>
                        <a:lnTo>
                          <a:pt x="191" y="276"/>
                        </a:lnTo>
                        <a:cubicBezTo>
                          <a:pt x="191" y="275"/>
                          <a:pt x="190" y="273"/>
                          <a:pt x="189" y="272"/>
                        </a:cubicBezTo>
                        <a:cubicBezTo>
                          <a:pt x="189" y="271"/>
                          <a:pt x="189" y="269"/>
                          <a:pt x="188" y="268"/>
                        </a:cubicBezTo>
                        <a:cubicBezTo>
                          <a:pt x="184" y="262"/>
                          <a:pt x="183" y="255"/>
                          <a:pt x="188" y="246"/>
                        </a:cubicBezTo>
                        <a:cubicBezTo>
                          <a:pt x="190" y="242"/>
                          <a:pt x="193" y="239"/>
                          <a:pt x="195" y="237"/>
                        </a:cubicBezTo>
                        <a:lnTo>
                          <a:pt x="195" y="224"/>
                        </a:lnTo>
                        <a:cubicBezTo>
                          <a:pt x="195" y="222"/>
                          <a:pt x="194" y="218"/>
                          <a:pt x="194" y="215"/>
                        </a:cubicBezTo>
                        <a:cubicBezTo>
                          <a:pt x="192" y="205"/>
                          <a:pt x="191" y="199"/>
                          <a:pt x="191" y="194"/>
                        </a:cubicBezTo>
                        <a:cubicBezTo>
                          <a:pt x="191" y="191"/>
                          <a:pt x="190" y="188"/>
                          <a:pt x="189" y="185"/>
                        </a:cubicBezTo>
                        <a:cubicBezTo>
                          <a:pt x="189" y="181"/>
                          <a:pt x="188" y="177"/>
                          <a:pt x="188" y="174"/>
                        </a:cubicBezTo>
                        <a:cubicBezTo>
                          <a:pt x="188" y="172"/>
                          <a:pt x="188" y="171"/>
                          <a:pt x="189" y="170"/>
                        </a:cubicBezTo>
                        <a:cubicBezTo>
                          <a:pt x="180" y="168"/>
                          <a:pt x="179" y="168"/>
                          <a:pt x="173" y="168"/>
                        </a:cubicBezTo>
                        <a:lnTo>
                          <a:pt x="167" y="168"/>
                        </a:lnTo>
                        <a:cubicBezTo>
                          <a:pt x="163" y="170"/>
                          <a:pt x="158" y="171"/>
                          <a:pt x="152" y="170"/>
                        </a:cubicBezTo>
                        <a:cubicBezTo>
                          <a:pt x="149" y="169"/>
                          <a:pt x="142" y="165"/>
                          <a:pt x="138" y="157"/>
                        </a:cubicBezTo>
                        <a:cubicBezTo>
                          <a:pt x="132" y="153"/>
                          <a:pt x="124" y="145"/>
                          <a:pt x="132" y="128"/>
                        </a:cubicBezTo>
                        <a:cubicBezTo>
                          <a:pt x="135" y="123"/>
                          <a:pt x="137" y="119"/>
                          <a:pt x="139" y="117"/>
                        </a:cubicBezTo>
                        <a:cubicBezTo>
                          <a:pt x="140" y="115"/>
                          <a:pt x="141" y="114"/>
                          <a:pt x="141" y="113"/>
                        </a:cubicBezTo>
                        <a:cubicBezTo>
                          <a:pt x="141" y="113"/>
                          <a:pt x="141" y="112"/>
                          <a:pt x="141" y="112"/>
                        </a:cubicBezTo>
                        <a:cubicBezTo>
                          <a:pt x="142" y="108"/>
                          <a:pt x="143" y="104"/>
                          <a:pt x="147" y="98"/>
                        </a:cubicBezTo>
                        <a:cubicBezTo>
                          <a:pt x="148" y="97"/>
                          <a:pt x="148" y="97"/>
                          <a:pt x="148" y="97"/>
                        </a:cubicBezTo>
                        <a:lnTo>
                          <a:pt x="148" y="96"/>
                        </a:lnTo>
                        <a:cubicBezTo>
                          <a:pt x="150" y="91"/>
                          <a:pt x="152" y="88"/>
                          <a:pt x="158" y="84"/>
                        </a:cubicBezTo>
                        <a:cubicBezTo>
                          <a:pt x="161" y="81"/>
                          <a:pt x="163" y="81"/>
                          <a:pt x="165" y="80"/>
                        </a:cubicBezTo>
                        <a:cubicBezTo>
                          <a:pt x="165" y="79"/>
                          <a:pt x="166" y="78"/>
                          <a:pt x="166" y="77"/>
                        </a:cubicBezTo>
                        <a:cubicBezTo>
                          <a:pt x="167" y="76"/>
                          <a:pt x="167" y="75"/>
                          <a:pt x="168" y="73"/>
                        </a:cubicBezTo>
                        <a:cubicBezTo>
                          <a:pt x="168" y="73"/>
                          <a:pt x="168" y="73"/>
                          <a:pt x="168" y="73"/>
                        </a:cubicBezTo>
                        <a:lnTo>
                          <a:pt x="168" y="71"/>
                        </a:lnTo>
                        <a:cubicBezTo>
                          <a:pt x="169" y="68"/>
                          <a:pt x="169" y="65"/>
                          <a:pt x="169" y="62"/>
                        </a:cubicBezTo>
                        <a:cubicBezTo>
                          <a:pt x="170" y="58"/>
                          <a:pt x="171" y="54"/>
                          <a:pt x="171" y="50"/>
                        </a:cubicBezTo>
                        <a:cubicBezTo>
                          <a:pt x="171" y="48"/>
                          <a:pt x="168" y="45"/>
                          <a:pt x="162" y="41"/>
                        </a:cubicBezTo>
                        <a:cubicBezTo>
                          <a:pt x="155" y="37"/>
                          <a:pt x="138" y="33"/>
                          <a:pt x="127" y="31"/>
                        </a:cubicBezTo>
                        <a:cubicBezTo>
                          <a:pt x="127" y="31"/>
                          <a:pt x="119" y="29"/>
                          <a:pt x="119" y="29"/>
                        </a:cubicBezTo>
                        <a:cubicBezTo>
                          <a:pt x="107" y="26"/>
                          <a:pt x="78" y="15"/>
                          <a:pt x="55" y="7"/>
                        </a:cubicBezTo>
                        <a:cubicBezTo>
                          <a:pt x="55" y="7"/>
                          <a:pt x="48" y="5"/>
                          <a:pt x="48" y="5"/>
                        </a:cubicBezTo>
                        <a:cubicBezTo>
                          <a:pt x="45" y="4"/>
                          <a:pt x="42" y="2"/>
                          <a:pt x="39" y="1"/>
                        </a:cubicBezTo>
                        <a:lnTo>
                          <a:pt x="38" y="1"/>
                        </a:lnTo>
                        <a:lnTo>
                          <a:pt x="34" y="0"/>
                        </a:lnTo>
                        <a:cubicBezTo>
                          <a:pt x="34" y="0"/>
                          <a:pt x="33" y="1"/>
                          <a:pt x="32" y="2"/>
                        </a:cubicBezTo>
                        <a:cubicBezTo>
                          <a:pt x="28" y="7"/>
                          <a:pt x="22" y="15"/>
                          <a:pt x="21" y="19"/>
                        </a:cubicBezTo>
                        <a:cubicBezTo>
                          <a:pt x="21" y="21"/>
                          <a:pt x="20" y="22"/>
                          <a:pt x="21" y="25"/>
                        </a:cubicBezTo>
                        <a:cubicBezTo>
                          <a:pt x="21" y="30"/>
                          <a:pt x="21" y="38"/>
                          <a:pt x="18" y="48"/>
                        </a:cubicBezTo>
                        <a:cubicBezTo>
                          <a:pt x="17" y="50"/>
                          <a:pt x="17" y="51"/>
                          <a:pt x="16" y="52"/>
                        </a:cubicBezTo>
                        <a:cubicBezTo>
                          <a:pt x="16" y="54"/>
                          <a:pt x="16" y="55"/>
                          <a:pt x="16" y="56"/>
                        </a:cubicBezTo>
                        <a:cubicBezTo>
                          <a:pt x="13" y="66"/>
                          <a:pt x="8" y="72"/>
                          <a:pt x="4" y="78"/>
                        </a:cubicBezTo>
                        <a:cubicBezTo>
                          <a:pt x="4" y="78"/>
                          <a:pt x="5" y="79"/>
                          <a:pt x="6" y="79"/>
                        </a:cubicBezTo>
                        <a:cubicBezTo>
                          <a:pt x="18" y="91"/>
                          <a:pt x="17" y="100"/>
                          <a:pt x="13" y="110"/>
                        </a:cubicBezTo>
                        <a:cubicBezTo>
                          <a:pt x="13" y="110"/>
                          <a:pt x="13" y="110"/>
                          <a:pt x="13" y="111"/>
                        </a:cubicBezTo>
                        <a:cubicBezTo>
                          <a:pt x="12" y="112"/>
                          <a:pt x="12" y="113"/>
                          <a:pt x="11" y="115"/>
                        </a:cubicBezTo>
                        <a:cubicBezTo>
                          <a:pt x="8" y="121"/>
                          <a:pt x="1" y="136"/>
                          <a:pt x="0" y="147"/>
                        </a:cubicBezTo>
                        <a:cubicBezTo>
                          <a:pt x="1" y="148"/>
                          <a:pt x="1" y="150"/>
                          <a:pt x="1" y="151"/>
                        </a:cubicBezTo>
                        <a:cubicBezTo>
                          <a:pt x="2" y="152"/>
                          <a:pt x="2" y="153"/>
                          <a:pt x="3" y="154"/>
                        </a:cubicBezTo>
                        <a:cubicBezTo>
                          <a:pt x="4" y="155"/>
                          <a:pt x="6" y="156"/>
                          <a:pt x="10" y="158"/>
                        </a:cubicBezTo>
                        <a:cubicBezTo>
                          <a:pt x="10" y="158"/>
                          <a:pt x="11" y="159"/>
                          <a:pt x="11" y="159"/>
                        </a:cubicBezTo>
                        <a:cubicBezTo>
                          <a:pt x="12" y="159"/>
                          <a:pt x="13" y="160"/>
                          <a:pt x="14" y="161"/>
                        </a:cubicBezTo>
                        <a:cubicBezTo>
                          <a:pt x="16" y="162"/>
                          <a:pt x="18" y="164"/>
                          <a:pt x="19" y="165"/>
                        </a:cubicBezTo>
                        <a:cubicBezTo>
                          <a:pt x="21" y="166"/>
                          <a:pt x="22" y="168"/>
                          <a:pt x="22" y="169"/>
                        </a:cubicBezTo>
                        <a:cubicBezTo>
                          <a:pt x="24" y="171"/>
                          <a:pt x="25" y="173"/>
                          <a:pt x="26" y="175"/>
                        </a:cubicBezTo>
                        <a:cubicBezTo>
                          <a:pt x="27" y="178"/>
                          <a:pt x="27" y="180"/>
                          <a:pt x="28" y="182"/>
                        </a:cubicBezTo>
                        <a:cubicBezTo>
                          <a:pt x="31" y="183"/>
                          <a:pt x="34" y="183"/>
                          <a:pt x="39" y="183"/>
                        </a:cubicBezTo>
                        <a:cubicBezTo>
                          <a:pt x="41" y="183"/>
                          <a:pt x="44" y="183"/>
                          <a:pt x="46" y="184"/>
                        </a:cubicBezTo>
                        <a:cubicBezTo>
                          <a:pt x="69" y="185"/>
                          <a:pt x="77" y="206"/>
                          <a:pt x="81" y="214"/>
                        </a:cubicBezTo>
                        <a:cubicBezTo>
                          <a:pt x="81" y="215"/>
                          <a:pt x="81" y="215"/>
                          <a:pt x="81" y="215"/>
                        </a:cubicBezTo>
                        <a:cubicBezTo>
                          <a:pt x="83" y="217"/>
                          <a:pt x="83" y="219"/>
                          <a:pt x="86" y="221"/>
                        </a:cubicBezTo>
                        <a:cubicBezTo>
                          <a:pt x="91" y="225"/>
                          <a:pt x="96" y="231"/>
                          <a:pt x="98" y="238"/>
                        </a:cubicBezTo>
                        <a:cubicBezTo>
                          <a:pt x="99" y="238"/>
                          <a:pt x="99" y="239"/>
                          <a:pt x="100" y="239"/>
                        </a:cubicBezTo>
                        <a:cubicBezTo>
                          <a:pt x="100" y="240"/>
                          <a:pt x="99" y="240"/>
                          <a:pt x="99" y="241"/>
                        </a:cubicBezTo>
                        <a:cubicBezTo>
                          <a:pt x="100" y="242"/>
                          <a:pt x="101" y="243"/>
                          <a:pt x="101" y="244"/>
                        </a:cubicBezTo>
                        <a:cubicBezTo>
                          <a:pt x="101" y="248"/>
                          <a:pt x="100" y="250"/>
                          <a:pt x="99" y="252"/>
                        </a:cubicBezTo>
                        <a:cubicBezTo>
                          <a:pt x="99" y="254"/>
                          <a:pt x="99" y="255"/>
                          <a:pt x="98" y="257"/>
                        </a:cubicBezTo>
                        <a:cubicBezTo>
                          <a:pt x="95" y="262"/>
                          <a:pt x="92" y="267"/>
                          <a:pt x="88" y="270"/>
                        </a:cubicBezTo>
                        <a:cubicBezTo>
                          <a:pt x="85" y="273"/>
                          <a:pt x="82" y="276"/>
                          <a:pt x="80" y="279"/>
                        </a:cubicBezTo>
                        <a:cubicBezTo>
                          <a:pt x="78" y="283"/>
                          <a:pt x="75" y="285"/>
                          <a:pt x="73" y="288"/>
                        </a:cubicBezTo>
                        <a:cubicBezTo>
                          <a:pt x="64" y="299"/>
                          <a:pt x="54" y="311"/>
                          <a:pt x="49" y="322"/>
                        </a:cubicBezTo>
                        <a:cubicBezTo>
                          <a:pt x="48" y="322"/>
                          <a:pt x="48" y="323"/>
                          <a:pt x="48" y="323"/>
                        </a:cubicBezTo>
                        <a:cubicBezTo>
                          <a:pt x="41" y="340"/>
                          <a:pt x="34" y="346"/>
                          <a:pt x="22" y="349"/>
                        </a:cubicBezTo>
                        <a:cubicBezTo>
                          <a:pt x="22" y="349"/>
                          <a:pt x="22" y="349"/>
                          <a:pt x="22" y="349"/>
                        </a:cubicBezTo>
                        <a:cubicBezTo>
                          <a:pt x="22" y="349"/>
                          <a:pt x="22" y="349"/>
                          <a:pt x="22" y="349"/>
                        </a:cubicBezTo>
                        <a:cubicBezTo>
                          <a:pt x="20" y="351"/>
                          <a:pt x="15" y="359"/>
                          <a:pt x="9" y="377"/>
                        </a:cubicBezTo>
                        <a:cubicBezTo>
                          <a:pt x="9" y="381"/>
                          <a:pt x="9" y="385"/>
                          <a:pt x="9" y="387"/>
                        </a:cubicBezTo>
                        <a:cubicBezTo>
                          <a:pt x="9" y="400"/>
                          <a:pt x="9" y="400"/>
                          <a:pt x="13" y="404"/>
                        </a:cubicBezTo>
                        <a:cubicBezTo>
                          <a:pt x="17" y="408"/>
                          <a:pt x="19" y="412"/>
                          <a:pt x="21" y="414"/>
                        </a:cubicBezTo>
                        <a:cubicBezTo>
                          <a:pt x="23" y="418"/>
                          <a:pt x="23" y="418"/>
                          <a:pt x="27" y="420"/>
                        </a:cubicBezTo>
                        <a:lnTo>
                          <a:pt x="33" y="423"/>
                        </a:lnTo>
                        <a:cubicBezTo>
                          <a:pt x="46" y="429"/>
                          <a:pt x="58" y="435"/>
                          <a:pt x="64" y="445"/>
                        </a:cubicBezTo>
                        <a:lnTo>
                          <a:pt x="66" y="446"/>
                        </a:lnTo>
                        <a:cubicBezTo>
                          <a:pt x="66" y="448"/>
                          <a:pt x="67" y="449"/>
                          <a:pt x="68" y="450"/>
                        </a:cubicBezTo>
                        <a:cubicBezTo>
                          <a:pt x="71" y="450"/>
                          <a:pt x="75" y="449"/>
                          <a:pt x="79" y="448"/>
                        </a:cubicBezTo>
                        <a:cubicBezTo>
                          <a:pt x="86" y="446"/>
                          <a:pt x="92" y="444"/>
                          <a:pt x="99" y="444"/>
                        </a:cubicBezTo>
                        <a:cubicBezTo>
                          <a:pt x="121" y="444"/>
                          <a:pt x="128" y="455"/>
                          <a:pt x="130" y="465"/>
                        </a:cubicBezTo>
                        <a:cubicBezTo>
                          <a:pt x="131" y="463"/>
                          <a:pt x="131" y="462"/>
                          <a:pt x="131" y="458"/>
                        </a:cubicBezTo>
                        <a:cubicBezTo>
                          <a:pt x="131" y="456"/>
                          <a:pt x="131" y="454"/>
                          <a:pt x="132" y="451"/>
                        </a:cubicBezTo>
                        <a:cubicBezTo>
                          <a:pt x="132" y="449"/>
                          <a:pt x="132" y="448"/>
                          <a:pt x="132" y="448"/>
                        </a:cubicBezTo>
                        <a:cubicBezTo>
                          <a:pt x="132" y="449"/>
                          <a:pt x="132" y="449"/>
                          <a:pt x="132" y="449"/>
                        </a:cubicBezTo>
                        <a:cubicBezTo>
                          <a:pt x="129" y="440"/>
                          <a:pt x="133" y="434"/>
                          <a:pt x="137" y="428"/>
                        </a:cubicBezTo>
                        <a:lnTo>
                          <a:pt x="139" y="425"/>
                        </a:lnTo>
                        <a:cubicBezTo>
                          <a:pt x="144" y="419"/>
                          <a:pt x="146" y="417"/>
                          <a:pt x="150" y="414"/>
                        </a:cubicBezTo>
                        <a:cubicBezTo>
                          <a:pt x="150" y="414"/>
                          <a:pt x="151" y="412"/>
                          <a:pt x="154" y="404"/>
                        </a:cubicBezTo>
                        <a:cubicBezTo>
                          <a:pt x="157" y="395"/>
                          <a:pt x="160" y="391"/>
                          <a:pt x="161" y="388"/>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55" name="Freeform 30270">
                    <a:extLst>
                      <a:ext uri="{FF2B5EF4-FFF2-40B4-BE49-F238E27FC236}">
                        <a16:creationId xmlns:a16="http://schemas.microsoft.com/office/drawing/2014/main" id="{F6088A76-8AB5-1B83-ABC1-34B19976988B}"/>
                      </a:ext>
                    </a:extLst>
                  </p:cNvPr>
                  <p:cNvSpPr>
                    <a:spLocks/>
                  </p:cNvSpPr>
                  <p:nvPr/>
                </p:nvSpPr>
                <p:spPr bwMode="auto">
                  <a:xfrm>
                    <a:off x="6021773" y="2818901"/>
                    <a:ext cx="66781" cy="44592"/>
                  </a:xfrm>
                  <a:custGeom>
                    <a:avLst/>
                    <a:gdLst>
                      <a:gd name="T0" fmla="*/ 83 w 93"/>
                      <a:gd name="T1" fmla="*/ 27 h 65"/>
                      <a:gd name="T2" fmla="*/ 70 w 93"/>
                      <a:gd name="T3" fmla="*/ 22 h 65"/>
                      <a:gd name="T4" fmla="*/ 59 w 93"/>
                      <a:gd name="T5" fmla="*/ 17 h 65"/>
                      <a:gd name="T6" fmla="*/ 37 w 93"/>
                      <a:gd name="T7" fmla="*/ 4 h 65"/>
                      <a:gd name="T8" fmla="*/ 19 w 93"/>
                      <a:gd name="T9" fmla="*/ 0 h 65"/>
                      <a:gd name="T10" fmla="*/ 12 w 93"/>
                      <a:gd name="T11" fmla="*/ 1 h 65"/>
                      <a:gd name="T12" fmla="*/ 0 w 93"/>
                      <a:gd name="T13" fmla="*/ 2 h 65"/>
                      <a:gd name="T14" fmla="*/ 7 w 93"/>
                      <a:gd name="T15" fmla="*/ 7 h 65"/>
                      <a:gd name="T16" fmla="*/ 28 w 93"/>
                      <a:gd name="T17" fmla="*/ 21 h 65"/>
                      <a:gd name="T18" fmla="*/ 52 w 93"/>
                      <a:gd name="T19" fmla="*/ 39 h 65"/>
                      <a:gd name="T20" fmla="*/ 61 w 93"/>
                      <a:gd name="T21" fmla="*/ 46 h 65"/>
                      <a:gd name="T22" fmla="*/ 75 w 93"/>
                      <a:gd name="T23" fmla="*/ 58 h 65"/>
                      <a:gd name="T24" fmla="*/ 90 w 93"/>
                      <a:gd name="T25" fmla="*/ 64 h 65"/>
                      <a:gd name="T26" fmla="*/ 91 w 93"/>
                      <a:gd name="T27" fmla="*/ 65 h 65"/>
                      <a:gd name="T28" fmla="*/ 92 w 93"/>
                      <a:gd name="T29" fmla="*/ 64 h 65"/>
                      <a:gd name="T30" fmla="*/ 93 w 93"/>
                      <a:gd name="T31" fmla="*/ 63 h 65"/>
                      <a:gd name="T32" fmla="*/ 92 w 93"/>
                      <a:gd name="T33" fmla="*/ 62 h 65"/>
                      <a:gd name="T34" fmla="*/ 87 w 93"/>
                      <a:gd name="T35" fmla="*/ 55 h 65"/>
                      <a:gd name="T36" fmla="*/ 79 w 93"/>
                      <a:gd name="T37" fmla="*/ 36 h 65"/>
                      <a:gd name="T38" fmla="*/ 83 w 93"/>
                      <a:gd name="T39"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65">
                        <a:moveTo>
                          <a:pt x="83" y="27"/>
                        </a:moveTo>
                        <a:cubicBezTo>
                          <a:pt x="79" y="26"/>
                          <a:pt x="75" y="24"/>
                          <a:pt x="70" y="22"/>
                        </a:cubicBezTo>
                        <a:cubicBezTo>
                          <a:pt x="66" y="20"/>
                          <a:pt x="62" y="18"/>
                          <a:pt x="59" y="17"/>
                        </a:cubicBezTo>
                        <a:cubicBezTo>
                          <a:pt x="51" y="14"/>
                          <a:pt x="44" y="11"/>
                          <a:pt x="37" y="4"/>
                        </a:cubicBezTo>
                        <a:cubicBezTo>
                          <a:pt x="34" y="2"/>
                          <a:pt x="32" y="0"/>
                          <a:pt x="19" y="0"/>
                        </a:cubicBezTo>
                        <a:cubicBezTo>
                          <a:pt x="16" y="0"/>
                          <a:pt x="14" y="0"/>
                          <a:pt x="12" y="1"/>
                        </a:cubicBezTo>
                        <a:cubicBezTo>
                          <a:pt x="8" y="2"/>
                          <a:pt x="4" y="2"/>
                          <a:pt x="0" y="2"/>
                        </a:cubicBezTo>
                        <a:cubicBezTo>
                          <a:pt x="3" y="4"/>
                          <a:pt x="5" y="5"/>
                          <a:pt x="7" y="7"/>
                        </a:cubicBezTo>
                        <a:cubicBezTo>
                          <a:pt x="13" y="11"/>
                          <a:pt x="21" y="17"/>
                          <a:pt x="28" y="21"/>
                        </a:cubicBezTo>
                        <a:cubicBezTo>
                          <a:pt x="41" y="27"/>
                          <a:pt x="47" y="34"/>
                          <a:pt x="52" y="39"/>
                        </a:cubicBezTo>
                        <a:cubicBezTo>
                          <a:pt x="56" y="43"/>
                          <a:pt x="58" y="44"/>
                          <a:pt x="61" y="46"/>
                        </a:cubicBezTo>
                        <a:cubicBezTo>
                          <a:pt x="69" y="49"/>
                          <a:pt x="73" y="54"/>
                          <a:pt x="75" y="58"/>
                        </a:cubicBezTo>
                        <a:cubicBezTo>
                          <a:pt x="80" y="59"/>
                          <a:pt x="85" y="62"/>
                          <a:pt x="90" y="64"/>
                        </a:cubicBezTo>
                        <a:cubicBezTo>
                          <a:pt x="91" y="65"/>
                          <a:pt x="91" y="65"/>
                          <a:pt x="91" y="65"/>
                        </a:cubicBezTo>
                        <a:cubicBezTo>
                          <a:pt x="92" y="65"/>
                          <a:pt x="92" y="64"/>
                          <a:pt x="92" y="64"/>
                        </a:cubicBezTo>
                        <a:cubicBezTo>
                          <a:pt x="92" y="63"/>
                          <a:pt x="92" y="63"/>
                          <a:pt x="93" y="63"/>
                        </a:cubicBezTo>
                        <a:lnTo>
                          <a:pt x="92" y="62"/>
                        </a:lnTo>
                        <a:cubicBezTo>
                          <a:pt x="91" y="59"/>
                          <a:pt x="89" y="57"/>
                          <a:pt x="87" y="55"/>
                        </a:cubicBezTo>
                        <a:cubicBezTo>
                          <a:pt x="83" y="51"/>
                          <a:pt x="77" y="45"/>
                          <a:pt x="79" y="36"/>
                        </a:cubicBezTo>
                        <a:cubicBezTo>
                          <a:pt x="79" y="34"/>
                          <a:pt x="81" y="31"/>
                          <a:pt x="83" y="27"/>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56" name="Freeform 30271">
                    <a:extLst>
                      <a:ext uri="{FF2B5EF4-FFF2-40B4-BE49-F238E27FC236}">
                        <a16:creationId xmlns:a16="http://schemas.microsoft.com/office/drawing/2014/main" id="{7A2CDE85-2F00-CEE9-92FE-2CF9A58A0838}"/>
                      </a:ext>
                    </a:extLst>
                  </p:cNvPr>
                  <p:cNvSpPr>
                    <a:spLocks/>
                  </p:cNvSpPr>
                  <p:nvPr/>
                </p:nvSpPr>
                <p:spPr bwMode="auto">
                  <a:xfrm>
                    <a:off x="6090640" y="2948623"/>
                    <a:ext cx="20869" cy="14189"/>
                  </a:xfrm>
                  <a:custGeom>
                    <a:avLst/>
                    <a:gdLst>
                      <a:gd name="T0" fmla="*/ 26 w 31"/>
                      <a:gd name="T1" fmla="*/ 7 h 21"/>
                      <a:gd name="T2" fmla="*/ 14 w 31"/>
                      <a:gd name="T3" fmla="*/ 0 h 21"/>
                      <a:gd name="T4" fmla="*/ 14 w 31"/>
                      <a:gd name="T5" fmla="*/ 0 h 21"/>
                      <a:gd name="T6" fmla="*/ 11 w 31"/>
                      <a:gd name="T7" fmla="*/ 0 h 21"/>
                      <a:gd name="T8" fmla="*/ 0 w 31"/>
                      <a:gd name="T9" fmla="*/ 0 h 21"/>
                      <a:gd name="T10" fmla="*/ 2 w 31"/>
                      <a:gd name="T11" fmla="*/ 2 h 21"/>
                      <a:gd name="T12" fmla="*/ 7 w 31"/>
                      <a:gd name="T13" fmla="*/ 4 h 21"/>
                      <a:gd name="T14" fmla="*/ 25 w 31"/>
                      <a:gd name="T15" fmla="*/ 20 h 21"/>
                      <a:gd name="T16" fmla="*/ 25 w 31"/>
                      <a:gd name="T17" fmla="*/ 21 h 21"/>
                      <a:gd name="T18" fmla="*/ 26 w 31"/>
                      <a:gd name="T19" fmla="*/ 21 h 21"/>
                      <a:gd name="T20" fmla="*/ 31 w 31"/>
                      <a:gd name="T21" fmla="*/ 19 h 21"/>
                      <a:gd name="T22" fmla="*/ 26 w 31"/>
                      <a:gd name="T23" fmla="*/ 8 h 21"/>
                      <a:gd name="T24" fmla="*/ 26 w 31"/>
                      <a:gd name="T25"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1">
                        <a:moveTo>
                          <a:pt x="26" y="7"/>
                        </a:moveTo>
                        <a:cubicBezTo>
                          <a:pt x="20" y="5"/>
                          <a:pt x="17" y="3"/>
                          <a:pt x="14" y="0"/>
                        </a:cubicBezTo>
                        <a:lnTo>
                          <a:pt x="14" y="0"/>
                        </a:lnTo>
                        <a:cubicBezTo>
                          <a:pt x="13" y="0"/>
                          <a:pt x="12" y="0"/>
                          <a:pt x="11" y="0"/>
                        </a:cubicBezTo>
                        <a:cubicBezTo>
                          <a:pt x="7" y="1"/>
                          <a:pt x="4" y="0"/>
                          <a:pt x="0" y="0"/>
                        </a:cubicBezTo>
                        <a:cubicBezTo>
                          <a:pt x="1" y="0"/>
                          <a:pt x="2" y="1"/>
                          <a:pt x="2" y="2"/>
                        </a:cubicBezTo>
                        <a:cubicBezTo>
                          <a:pt x="4" y="3"/>
                          <a:pt x="5" y="3"/>
                          <a:pt x="7" y="4"/>
                        </a:cubicBezTo>
                        <a:cubicBezTo>
                          <a:pt x="12" y="7"/>
                          <a:pt x="20" y="10"/>
                          <a:pt x="25" y="20"/>
                        </a:cubicBezTo>
                        <a:cubicBezTo>
                          <a:pt x="25" y="20"/>
                          <a:pt x="25" y="21"/>
                          <a:pt x="25" y="21"/>
                        </a:cubicBezTo>
                        <a:cubicBezTo>
                          <a:pt x="25" y="21"/>
                          <a:pt x="26" y="21"/>
                          <a:pt x="26" y="21"/>
                        </a:cubicBezTo>
                        <a:cubicBezTo>
                          <a:pt x="28" y="20"/>
                          <a:pt x="30" y="20"/>
                          <a:pt x="31" y="19"/>
                        </a:cubicBezTo>
                        <a:cubicBezTo>
                          <a:pt x="29" y="15"/>
                          <a:pt x="27" y="11"/>
                          <a:pt x="26" y="8"/>
                        </a:cubicBezTo>
                        <a:cubicBezTo>
                          <a:pt x="26" y="8"/>
                          <a:pt x="26" y="7"/>
                          <a:pt x="26" y="7"/>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57" name="Freeform 30272">
                    <a:extLst>
                      <a:ext uri="{FF2B5EF4-FFF2-40B4-BE49-F238E27FC236}">
                        <a16:creationId xmlns:a16="http://schemas.microsoft.com/office/drawing/2014/main" id="{76BD23C6-5A35-BAAD-3CFE-5F2D92A813D6}"/>
                      </a:ext>
                    </a:extLst>
                  </p:cNvPr>
                  <p:cNvSpPr>
                    <a:spLocks/>
                  </p:cNvSpPr>
                  <p:nvPr/>
                </p:nvSpPr>
                <p:spPr bwMode="auto">
                  <a:xfrm>
                    <a:off x="6028033" y="2855385"/>
                    <a:ext cx="0" cy="2027"/>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lnTo>
                          <a:pt x="0" y="1"/>
                        </a:lnTo>
                        <a:lnTo>
                          <a:pt x="0" y="2"/>
                        </a:lnTo>
                        <a:cubicBezTo>
                          <a:pt x="0" y="1"/>
                          <a:pt x="0" y="0"/>
                          <a:pt x="0" y="0"/>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58" name="Freeform 30273">
                    <a:extLst>
                      <a:ext uri="{FF2B5EF4-FFF2-40B4-BE49-F238E27FC236}">
                        <a16:creationId xmlns:a16="http://schemas.microsoft.com/office/drawing/2014/main" id="{1C489585-3B8E-FDE3-0A97-669EEC5F1649}"/>
                      </a:ext>
                    </a:extLst>
                  </p:cNvPr>
                  <p:cNvSpPr>
                    <a:spLocks/>
                  </p:cNvSpPr>
                  <p:nvPr/>
                </p:nvSpPr>
                <p:spPr bwMode="auto">
                  <a:xfrm>
                    <a:off x="6103161" y="2893895"/>
                    <a:ext cx="0" cy="2027"/>
                  </a:xfrm>
                  <a:custGeom>
                    <a:avLst/>
                    <a:gdLst>
                      <a:gd name="T0" fmla="*/ 4 h 4"/>
                      <a:gd name="T1" fmla="*/ 0 h 4"/>
                      <a:gd name="T2" fmla="*/ 0 h 4"/>
                      <a:gd name="T3" fmla="*/ 4 h 4"/>
                    </a:gdLst>
                    <a:ahLst/>
                    <a:cxnLst>
                      <a:cxn ang="0">
                        <a:pos x="0" y="T0"/>
                      </a:cxn>
                      <a:cxn ang="0">
                        <a:pos x="0" y="T1"/>
                      </a:cxn>
                      <a:cxn ang="0">
                        <a:pos x="0" y="T2"/>
                      </a:cxn>
                      <a:cxn ang="0">
                        <a:pos x="0" y="T3"/>
                      </a:cxn>
                    </a:cxnLst>
                    <a:rect l="0" t="0" r="r" b="b"/>
                    <a:pathLst>
                      <a:path h="4">
                        <a:moveTo>
                          <a:pt x="0" y="4"/>
                        </a:moveTo>
                        <a:cubicBezTo>
                          <a:pt x="0" y="2"/>
                          <a:pt x="0" y="1"/>
                          <a:pt x="0" y="0"/>
                        </a:cubicBezTo>
                        <a:lnTo>
                          <a:pt x="0" y="0"/>
                        </a:lnTo>
                        <a:cubicBezTo>
                          <a:pt x="0" y="1"/>
                          <a:pt x="0" y="2"/>
                          <a:pt x="0" y="4"/>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59" name="Freeform 30274">
                    <a:extLst>
                      <a:ext uri="{FF2B5EF4-FFF2-40B4-BE49-F238E27FC236}">
                        <a16:creationId xmlns:a16="http://schemas.microsoft.com/office/drawing/2014/main" id="{EF68F25F-CCF3-704F-7655-87259F68355F}"/>
                      </a:ext>
                    </a:extLst>
                  </p:cNvPr>
                  <p:cNvSpPr>
                    <a:spLocks/>
                  </p:cNvSpPr>
                  <p:nvPr/>
                </p:nvSpPr>
                <p:spPr bwMode="auto">
                  <a:xfrm>
                    <a:off x="6128204" y="2977000"/>
                    <a:ext cx="2087" cy="2027"/>
                  </a:xfrm>
                  <a:custGeom>
                    <a:avLst/>
                    <a:gdLst>
                      <a:gd name="T0" fmla="*/ 3 w 3"/>
                      <a:gd name="T1" fmla="*/ 0 h 2"/>
                      <a:gd name="T2" fmla="*/ 3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3" y="0"/>
                          <a:pt x="3" y="0"/>
                          <a:pt x="3" y="0"/>
                        </a:cubicBezTo>
                        <a:cubicBezTo>
                          <a:pt x="2" y="1"/>
                          <a:pt x="1" y="1"/>
                          <a:pt x="0" y="2"/>
                        </a:cubicBezTo>
                        <a:cubicBezTo>
                          <a:pt x="1" y="2"/>
                          <a:pt x="2" y="1"/>
                          <a:pt x="3"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60" name="Freeform 30275">
                    <a:extLst>
                      <a:ext uri="{FF2B5EF4-FFF2-40B4-BE49-F238E27FC236}">
                        <a16:creationId xmlns:a16="http://schemas.microsoft.com/office/drawing/2014/main" id="{C8C2545E-4FF0-674D-AFFF-70F815427FEB}"/>
                      </a:ext>
                    </a:extLst>
                  </p:cNvPr>
                  <p:cNvSpPr>
                    <a:spLocks/>
                  </p:cNvSpPr>
                  <p:nvPr/>
                </p:nvSpPr>
                <p:spPr bwMode="auto">
                  <a:xfrm>
                    <a:off x="6174116" y="3021592"/>
                    <a:ext cx="0"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lnTo>
                          <a:pt x="0" y="0"/>
                        </a:lnTo>
                        <a:lnTo>
                          <a:pt x="0" y="0"/>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61" name="Freeform 30276">
                    <a:extLst>
                      <a:ext uri="{FF2B5EF4-FFF2-40B4-BE49-F238E27FC236}">
                        <a16:creationId xmlns:a16="http://schemas.microsoft.com/office/drawing/2014/main" id="{C82F171A-F11D-E68E-D0DD-B66D331015AB}"/>
                      </a:ext>
                    </a:extLst>
                  </p:cNvPr>
                  <p:cNvSpPr>
                    <a:spLocks/>
                  </p:cNvSpPr>
                  <p:nvPr/>
                </p:nvSpPr>
                <p:spPr bwMode="auto">
                  <a:xfrm>
                    <a:off x="6278461" y="1949357"/>
                    <a:ext cx="331817" cy="178368"/>
                  </a:xfrm>
                  <a:custGeom>
                    <a:avLst/>
                    <a:gdLst>
                      <a:gd name="T0" fmla="*/ 353 w 461"/>
                      <a:gd name="T1" fmla="*/ 100 h 255"/>
                      <a:gd name="T2" fmla="*/ 357 w 461"/>
                      <a:gd name="T3" fmla="*/ 64 h 255"/>
                      <a:gd name="T4" fmla="*/ 370 w 461"/>
                      <a:gd name="T5" fmla="*/ 31 h 255"/>
                      <a:gd name="T6" fmla="*/ 367 w 461"/>
                      <a:gd name="T7" fmla="*/ 26 h 255"/>
                      <a:gd name="T8" fmla="*/ 350 w 461"/>
                      <a:gd name="T9" fmla="*/ 0 h 255"/>
                      <a:gd name="T10" fmla="*/ 330 w 461"/>
                      <a:gd name="T11" fmla="*/ 18 h 255"/>
                      <a:gd name="T12" fmla="*/ 278 w 461"/>
                      <a:gd name="T13" fmla="*/ 58 h 255"/>
                      <a:gd name="T14" fmla="*/ 236 w 461"/>
                      <a:gd name="T15" fmla="*/ 65 h 255"/>
                      <a:gd name="T16" fmla="*/ 158 w 461"/>
                      <a:gd name="T17" fmla="*/ 83 h 255"/>
                      <a:gd name="T18" fmla="*/ 112 w 461"/>
                      <a:gd name="T19" fmla="*/ 91 h 255"/>
                      <a:gd name="T20" fmla="*/ 45 w 461"/>
                      <a:gd name="T21" fmla="*/ 110 h 255"/>
                      <a:gd name="T22" fmla="*/ 5 w 461"/>
                      <a:gd name="T23" fmla="*/ 120 h 255"/>
                      <a:gd name="T24" fmla="*/ 3 w 461"/>
                      <a:gd name="T25" fmla="*/ 134 h 255"/>
                      <a:gd name="T26" fmla="*/ 0 w 461"/>
                      <a:gd name="T27" fmla="*/ 163 h 255"/>
                      <a:gd name="T28" fmla="*/ 0 w 461"/>
                      <a:gd name="T29" fmla="*/ 223 h 255"/>
                      <a:gd name="T30" fmla="*/ 13 w 461"/>
                      <a:gd name="T31" fmla="*/ 239 h 255"/>
                      <a:gd name="T32" fmla="*/ 119 w 461"/>
                      <a:gd name="T33" fmla="*/ 217 h 255"/>
                      <a:gd name="T34" fmla="*/ 186 w 461"/>
                      <a:gd name="T35" fmla="*/ 200 h 255"/>
                      <a:gd name="T36" fmla="*/ 252 w 461"/>
                      <a:gd name="T37" fmla="*/ 187 h 255"/>
                      <a:gd name="T38" fmla="*/ 255 w 461"/>
                      <a:gd name="T39" fmla="*/ 186 h 255"/>
                      <a:gd name="T40" fmla="*/ 284 w 461"/>
                      <a:gd name="T41" fmla="*/ 176 h 255"/>
                      <a:gd name="T42" fmla="*/ 316 w 461"/>
                      <a:gd name="T43" fmla="*/ 167 h 255"/>
                      <a:gd name="T44" fmla="*/ 348 w 461"/>
                      <a:gd name="T45" fmla="*/ 198 h 255"/>
                      <a:gd name="T46" fmla="*/ 360 w 461"/>
                      <a:gd name="T47" fmla="*/ 217 h 255"/>
                      <a:gd name="T48" fmla="*/ 390 w 461"/>
                      <a:gd name="T49" fmla="*/ 233 h 255"/>
                      <a:gd name="T50" fmla="*/ 401 w 461"/>
                      <a:gd name="T51" fmla="*/ 251 h 255"/>
                      <a:gd name="T52" fmla="*/ 411 w 461"/>
                      <a:gd name="T53" fmla="*/ 238 h 255"/>
                      <a:gd name="T54" fmla="*/ 424 w 461"/>
                      <a:gd name="T55" fmla="*/ 225 h 255"/>
                      <a:gd name="T56" fmla="*/ 461 w 461"/>
                      <a:gd name="T57" fmla="*/ 193 h 255"/>
                      <a:gd name="T58" fmla="*/ 453 w 461"/>
                      <a:gd name="T59" fmla="*/ 180 h 255"/>
                      <a:gd name="T60" fmla="*/ 417 w 461"/>
                      <a:gd name="T61" fmla="*/ 155 h 255"/>
                      <a:gd name="T62" fmla="*/ 420 w 461"/>
                      <a:gd name="T63" fmla="*/ 140 h 255"/>
                      <a:gd name="T64" fmla="*/ 416 w 461"/>
                      <a:gd name="T65" fmla="*/ 133 h 255"/>
                      <a:gd name="T66" fmla="*/ 402 w 461"/>
                      <a:gd name="T67" fmla="*/ 124 h 255"/>
                      <a:gd name="T68" fmla="*/ 373 w 461"/>
                      <a:gd name="T69" fmla="*/ 12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1" h="255">
                        <a:moveTo>
                          <a:pt x="373" y="126"/>
                        </a:moveTo>
                        <a:cubicBezTo>
                          <a:pt x="358" y="123"/>
                          <a:pt x="355" y="112"/>
                          <a:pt x="353" y="100"/>
                        </a:cubicBezTo>
                        <a:cubicBezTo>
                          <a:pt x="351" y="86"/>
                          <a:pt x="353" y="78"/>
                          <a:pt x="355" y="71"/>
                        </a:cubicBezTo>
                        <a:cubicBezTo>
                          <a:pt x="356" y="69"/>
                          <a:pt x="357" y="66"/>
                          <a:pt x="357" y="64"/>
                        </a:cubicBezTo>
                        <a:cubicBezTo>
                          <a:pt x="358" y="61"/>
                          <a:pt x="358" y="59"/>
                          <a:pt x="357" y="57"/>
                        </a:cubicBezTo>
                        <a:cubicBezTo>
                          <a:pt x="357" y="51"/>
                          <a:pt x="357" y="40"/>
                          <a:pt x="370" y="31"/>
                        </a:cubicBezTo>
                        <a:cubicBezTo>
                          <a:pt x="370" y="31"/>
                          <a:pt x="371" y="31"/>
                          <a:pt x="371" y="30"/>
                        </a:cubicBezTo>
                        <a:cubicBezTo>
                          <a:pt x="370" y="29"/>
                          <a:pt x="368" y="28"/>
                          <a:pt x="367" y="26"/>
                        </a:cubicBezTo>
                        <a:cubicBezTo>
                          <a:pt x="364" y="21"/>
                          <a:pt x="361" y="17"/>
                          <a:pt x="359" y="13"/>
                        </a:cubicBezTo>
                        <a:cubicBezTo>
                          <a:pt x="357" y="9"/>
                          <a:pt x="354" y="5"/>
                          <a:pt x="350" y="0"/>
                        </a:cubicBezTo>
                        <a:cubicBezTo>
                          <a:pt x="348" y="1"/>
                          <a:pt x="346" y="1"/>
                          <a:pt x="344" y="2"/>
                        </a:cubicBezTo>
                        <a:cubicBezTo>
                          <a:pt x="335" y="10"/>
                          <a:pt x="333" y="12"/>
                          <a:pt x="330" y="18"/>
                        </a:cubicBezTo>
                        <a:cubicBezTo>
                          <a:pt x="328" y="22"/>
                          <a:pt x="326" y="26"/>
                          <a:pt x="322" y="31"/>
                        </a:cubicBezTo>
                        <a:cubicBezTo>
                          <a:pt x="308" y="54"/>
                          <a:pt x="296" y="58"/>
                          <a:pt x="278" y="58"/>
                        </a:cubicBezTo>
                        <a:lnTo>
                          <a:pt x="273" y="58"/>
                        </a:lnTo>
                        <a:cubicBezTo>
                          <a:pt x="263" y="58"/>
                          <a:pt x="252" y="58"/>
                          <a:pt x="236" y="65"/>
                        </a:cubicBezTo>
                        <a:cubicBezTo>
                          <a:pt x="221" y="71"/>
                          <a:pt x="206" y="74"/>
                          <a:pt x="190" y="76"/>
                        </a:cubicBezTo>
                        <a:cubicBezTo>
                          <a:pt x="180" y="78"/>
                          <a:pt x="170" y="80"/>
                          <a:pt x="158" y="83"/>
                        </a:cubicBezTo>
                        <a:cubicBezTo>
                          <a:pt x="143" y="87"/>
                          <a:pt x="132" y="88"/>
                          <a:pt x="123" y="89"/>
                        </a:cubicBezTo>
                        <a:cubicBezTo>
                          <a:pt x="119" y="90"/>
                          <a:pt x="116" y="90"/>
                          <a:pt x="112" y="91"/>
                        </a:cubicBezTo>
                        <a:cubicBezTo>
                          <a:pt x="107" y="92"/>
                          <a:pt x="102" y="93"/>
                          <a:pt x="96" y="95"/>
                        </a:cubicBezTo>
                        <a:cubicBezTo>
                          <a:pt x="82" y="100"/>
                          <a:pt x="63" y="105"/>
                          <a:pt x="45" y="110"/>
                        </a:cubicBezTo>
                        <a:cubicBezTo>
                          <a:pt x="32" y="113"/>
                          <a:pt x="20" y="117"/>
                          <a:pt x="14" y="119"/>
                        </a:cubicBezTo>
                        <a:cubicBezTo>
                          <a:pt x="12" y="119"/>
                          <a:pt x="8" y="120"/>
                          <a:pt x="5" y="120"/>
                        </a:cubicBezTo>
                        <a:cubicBezTo>
                          <a:pt x="5" y="123"/>
                          <a:pt x="5" y="126"/>
                          <a:pt x="4" y="128"/>
                        </a:cubicBezTo>
                        <a:cubicBezTo>
                          <a:pt x="4" y="130"/>
                          <a:pt x="3" y="132"/>
                          <a:pt x="3" y="134"/>
                        </a:cubicBezTo>
                        <a:cubicBezTo>
                          <a:pt x="2" y="141"/>
                          <a:pt x="2" y="146"/>
                          <a:pt x="1" y="150"/>
                        </a:cubicBezTo>
                        <a:cubicBezTo>
                          <a:pt x="1" y="153"/>
                          <a:pt x="1" y="158"/>
                          <a:pt x="0" y="163"/>
                        </a:cubicBezTo>
                        <a:cubicBezTo>
                          <a:pt x="0" y="174"/>
                          <a:pt x="0" y="185"/>
                          <a:pt x="0" y="196"/>
                        </a:cubicBezTo>
                        <a:cubicBezTo>
                          <a:pt x="1" y="205"/>
                          <a:pt x="0" y="214"/>
                          <a:pt x="0" y="223"/>
                        </a:cubicBezTo>
                        <a:cubicBezTo>
                          <a:pt x="1" y="230"/>
                          <a:pt x="1" y="236"/>
                          <a:pt x="2" y="242"/>
                        </a:cubicBezTo>
                        <a:cubicBezTo>
                          <a:pt x="5" y="241"/>
                          <a:pt x="9" y="240"/>
                          <a:pt x="13" y="239"/>
                        </a:cubicBezTo>
                        <a:cubicBezTo>
                          <a:pt x="24" y="236"/>
                          <a:pt x="44" y="232"/>
                          <a:pt x="66" y="228"/>
                        </a:cubicBezTo>
                        <a:cubicBezTo>
                          <a:pt x="87" y="224"/>
                          <a:pt x="109" y="220"/>
                          <a:pt x="119" y="217"/>
                        </a:cubicBezTo>
                        <a:cubicBezTo>
                          <a:pt x="130" y="214"/>
                          <a:pt x="139" y="212"/>
                          <a:pt x="148" y="210"/>
                        </a:cubicBezTo>
                        <a:cubicBezTo>
                          <a:pt x="159" y="207"/>
                          <a:pt x="171" y="205"/>
                          <a:pt x="186" y="200"/>
                        </a:cubicBezTo>
                        <a:cubicBezTo>
                          <a:pt x="204" y="196"/>
                          <a:pt x="214" y="194"/>
                          <a:pt x="225" y="192"/>
                        </a:cubicBezTo>
                        <a:cubicBezTo>
                          <a:pt x="233" y="191"/>
                          <a:pt x="241" y="189"/>
                          <a:pt x="252" y="187"/>
                        </a:cubicBezTo>
                        <a:lnTo>
                          <a:pt x="255" y="186"/>
                        </a:lnTo>
                        <a:cubicBezTo>
                          <a:pt x="255" y="186"/>
                          <a:pt x="255" y="186"/>
                          <a:pt x="255" y="186"/>
                        </a:cubicBezTo>
                        <a:lnTo>
                          <a:pt x="256" y="186"/>
                        </a:lnTo>
                        <a:cubicBezTo>
                          <a:pt x="268" y="183"/>
                          <a:pt x="277" y="179"/>
                          <a:pt x="284" y="176"/>
                        </a:cubicBezTo>
                        <a:cubicBezTo>
                          <a:pt x="291" y="173"/>
                          <a:pt x="298" y="171"/>
                          <a:pt x="305" y="171"/>
                        </a:cubicBezTo>
                        <a:cubicBezTo>
                          <a:pt x="309" y="168"/>
                          <a:pt x="313" y="166"/>
                          <a:pt x="316" y="167"/>
                        </a:cubicBezTo>
                        <a:cubicBezTo>
                          <a:pt x="327" y="167"/>
                          <a:pt x="332" y="175"/>
                          <a:pt x="339" y="185"/>
                        </a:cubicBezTo>
                        <a:cubicBezTo>
                          <a:pt x="344" y="193"/>
                          <a:pt x="346" y="196"/>
                          <a:pt x="348" y="198"/>
                        </a:cubicBezTo>
                        <a:cubicBezTo>
                          <a:pt x="352" y="202"/>
                          <a:pt x="355" y="206"/>
                          <a:pt x="360" y="217"/>
                        </a:cubicBezTo>
                        <a:cubicBezTo>
                          <a:pt x="360" y="217"/>
                          <a:pt x="360" y="217"/>
                          <a:pt x="360" y="217"/>
                        </a:cubicBezTo>
                        <a:cubicBezTo>
                          <a:pt x="365" y="210"/>
                          <a:pt x="374" y="210"/>
                          <a:pt x="375" y="211"/>
                        </a:cubicBezTo>
                        <a:cubicBezTo>
                          <a:pt x="390" y="212"/>
                          <a:pt x="390" y="227"/>
                          <a:pt x="390" y="233"/>
                        </a:cubicBezTo>
                        <a:cubicBezTo>
                          <a:pt x="390" y="242"/>
                          <a:pt x="390" y="250"/>
                          <a:pt x="390" y="255"/>
                        </a:cubicBezTo>
                        <a:cubicBezTo>
                          <a:pt x="394" y="253"/>
                          <a:pt x="398" y="251"/>
                          <a:pt x="401" y="251"/>
                        </a:cubicBezTo>
                        <a:cubicBezTo>
                          <a:pt x="401" y="251"/>
                          <a:pt x="401" y="250"/>
                          <a:pt x="401" y="250"/>
                        </a:cubicBezTo>
                        <a:cubicBezTo>
                          <a:pt x="403" y="248"/>
                          <a:pt x="405" y="246"/>
                          <a:pt x="411" y="238"/>
                        </a:cubicBezTo>
                        <a:cubicBezTo>
                          <a:pt x="416" y="231"/>
                          <a:pt x="420" y="228"/>
                          <a:pt x="424" y="225"/>
                        </a:cubicBezTo>
                        <a:cubicBezTo>
                          <a:pt x="424" y="225"/>
                          <a:pt x="424" y="225"/>
                          <a:pt x="424" y="225"/>
                        </a:cubicBezTo>
                        <a:cubicBezTo>
                          <a:pt x="427" y="217"/>
                          <a:pt x="436" y="191"/>
                          <a:pt x="453" y="191"/>
                        </a:cubicBezTo>
                        <a:cubicBezTo>
                          <a:pt x="456" y="191"/>
                          <a:pt x="459" y="192"/>
                          <a:pt x="461" y="193"/>
                        </a:cubicBezTo>
                        <a:cubicBezTo>
                          <a:pt x="460" y="192"/>
                          <a:pt x="459" y="191"/>
                          <a:pt x="457" y="187"/>
                        </a:cubicBezTo>
                        <a:cubicBezTo>
                          <a:pt x="455" y="184"/>
                          <a:pt x="454" y="182"/>
                          <a:pt x="453" y="180"/>
                        </a:cubicBezTo>
                        <a:cubicBezTo>
                          <a:pt x="452" y="180"/>
                          <a:pt x="448" y="178"/>
                          <a:pt x="448" y="178"/>
                        </a:cubicBezTo>
                        <a:cubicBezTo>
                          <a:pt x="433" y="174"/>
                          <a:pt x="419" y="169"/>
                          <a:pt x="417" y="155"/>
                        </a:cubicBezTo>
                        <a:cubicBezTo>
                          <a:pt x="417" y="152"/>
                          <a:pt x="417" y="147"/>
                          <a:pt x="421" y="142"/>
                        </a:cubicBezTo>
                        <a:cubicBezTo>
                          <a:pt x="420" y="141"/>
                          <a:pt x="420" y="141"/>
                          <a:pt x="420" y="140"/>
                        </a:cubicBezTo>
                        <a:cubicBezTo>
                          <a:pt x="418" y="137"/>
                          <a:pt x="416" y="135"/>
                          <a:pt x="415" y="132"/>
                        </a:cubicBezTo>
                        <a:cubicBezTo>
                          <a:pt x="415" y="132"/>
                          <a:pt x="416" y="133"/>
                          <a:pt x="416" y="133"/>
                        </a:cubicBezTo>
                        <a:cubicBezTo>
                          <a:pt x="414" y="130"/>
                          <a:pt x="407" y="124"/>
                          <a:pt x="403" y="124"/>
                        </a:cubicBezTo>
                        <a:cubicBezTo>
                          <a:pt x="403" y="124"/>
                          <a:pt x="402" y="124"/>
                          <a:pt x="402" y="124"/>
                        </a:cubicBezTo>
                        <a:cubicBezTo>
                          <a:pt x="398" y="127"/>
                          <a:pt x="389" y="132"/>
                          <a:pt x="376" y="127"/>
                        </a:cubicBezTo>
                        <a:cubicBezTo>
                          <a:pt x="375" y="127"/>
                          <a:pt x="374" y="127"/>
                          <a:pt x="373" y="126"/>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62" name="Freeform 30277">
                    <a:extLst>
                      <a:ext uri="{FF2B5EF4-FFF2-40B4-BE49-F238E27FC236}">
                        <a16:creationId xmlns:a16="http://schemas.microsoft.com/office/drawing/2014/main" id="{EDD50909-C744-0DD0-BFB5-B5CC0B08F2C1}"/>
                      </a:ext>
                    </a:extLst>
                  </p:cNvPr>
                  <p:cNvSpPr>
                    <a:spLocks/>
                  </p:cNvSpPr>
                  <p:nvPr/>
                </p:nvSpPr>
                <p:spPr bwMode="auto">
                  <a:xfrm>
                    <a:off x="6510108" y="2085160"/>
                    <a:ext cx="4174" cy="4053"/>
                  </a:xfrm>
                  <a:custGeom>
                    <a:avLst/>
                    <a:gdLst>
                      <a:gd name="T0" fmla="*/ 0 w 5"/>
                      <a:gd name="T1" fmla="*/ 4 h 4"/>
                      <a:gd name="T2" fmla="*/ 5 w 5"/>
                      <a:gd name="T3" fmla="*/ 0 h 4"/>
                      <a:gd name="T4" fmla="*/ 0 w 5"/>
                      <a:gd name="T5" fmla="*/ 4 h 4"/>
                    </a:gdLst>
                    <a:ahLst/>
                    <a:cxnLst>
                      <a:cxn ang="0">
                        <a:pos x="T0" y="T1"/>
                      </a:cxn>
                      <a:cxn ang="0">
                        <a:pos x="T2" y="T3"/>
                      </a:cxn>
                      <a:cxn ang="0">
                        <a:pos x="T4" y="T5"/>
                      </a:cxn>
                    </a:cxnLst>
                    <a:rect l="0" t="0" r="r" b="b"/>
                    <a:pathLst>
                      <a:path w="5" h="4">
                        <a:moveTo>
                          <a:pt x="0" y="4"/>
                        </a:moveTo>
                        <a:cubicBezTo>
                          <a:pt x="2" y="3"/>
                          <a:pt x="4" y="1"/>
                          <a:pt x="5" y="0"/>
                        </a:cubicBezTo>
                        <a:cubicBezTo>
                          <a:pt x="3" y="2"/>
                          <a:pt x="2" y="2"/>
                          <a:pt x="0" y="4"/>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63" name="Freeform 30278">
                    <a:extLst>
                      <a:ext uri="{FF2B5EF4-FFF2-40B4-BE49-F238E27FC236}">
                        <a16:creationId xmlns:a16="http://schemas.microsoft.com/office/drawing/2014/main" id="{B96F522F-89E2-2CCF-08D3-6E920F43D2A8}"/>
                      </a:ext>
                    </a:extLst>
                  </p:cNvPr>
                  <p:cNvSpPr>
                    <a:spLocks/>
                  </p:cNvSpPr>
                  <p:nvPr/>
                </p:nvSpPr>
                <p:spPr bwMode="auto">
                  <a:xfrm>
                    <a:off x="6597758" y="2060837"/>
                    <a:ext cx="2087" cy="4053"/>
                  </a:xfrm>
                  <a:custGeom>
                    <a:avLst/>
                    <a:gdLst>
                      <a:gd name="T0" fmla="*/ 0 w 3"/>
                      <a:gd name="T1" fmla="*/ 4 h 4"/>
                      <a:gd name="T2" fmla="*/ 3 w 3"/>
                      <a:gd name="T3" fmla="*/ 1 h 4"/>
                      <a:gd name="T4" fmla="*/ 3 w 3"/>
                      <a:gd name="T5" fmla="*/ 0 h 4"/>
                      <a:gd name="T6" fmla="*/ 0 w 3"/>
                      <a:gd name="T7" fmla="*/ 4 h 4"/>
                    </a:gdLst>
                    <a:ahLst/>
                    <a:cxnLst>
                      <a:cxn ang="0">
                        <a:pos x="T0" y="T1"/>
                      </a:cxn>
                      <a:cxn ang="0">
                        <a:pos x="T2" y="T3"/>
                      </a:cxn>
                      <a:cxn ang="0">
                        <a:pos x="T4" y="T5"/>
                      </a:cxn>
                      <a:cxn ang="0">
                        <a:pos x="T6" y="T7"/>
                      </a:cxn>
                    </a:cxnLst>
                    <a:rect l="0" t="0" r="r" b="b"/>
                    <a:pathLst>
                      <a:path w="3" h="4">
                        <a:moveTo>
                          <a:pt x="0" y="4"/>
                        </a:moveTo>
                        <a:cubicBezTo>
                          <a:pt x="1" y="3"/>
                          <a:pt x="2" y="2"/>
                          <a:pt x="3" y="1"/>
                        </a:cubicBezTo>
                        <a:cubicBezTo>
                          <a:pt x="3" y="1"/>
                          <a:pt x="3" y="1"/>
                          <a:pt x="3" y="0"/>
                        </a:cubicBezTo>
                        <a:cubicBezTo>
                          <a:pt x="2" y="1"/>
                          <a:pt x="1" y="3"/>
                          <a:pt x="0" y="4"/>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64" name="Freeform 30279">
                    <a:extLst>
                      <a:ext uri="{FF2B5EF4-FFF2-40B4-BE49-F238E27FC236}">
                        <a16:creationId xmlns:a16="http://schemas.microsoft.com/office/drawing/2014/main" id="{5F1D56A5-2317-6E0C-950A-ECD303720382}"/>
                      </a:ext>
                    </a:extLst>
                  </p:cNvPr>
                  <p:cNvSpPr>
                    <a:spLocks/>
                  </p:cNvSpPr>
                  <p:nvPr/>
                </p:nvSpPr>
                <p:spPr bwMode="auto">
                  <a:xfrm>
                    <a:off x="6618627" y="2093267"/>
                    <a:ext cx="20869" cy="20269"/>
                  </a:xfrm>
                  <a:custGeom>
                    <a:avLst/>
                    <a:gdLst>
                      <a:gd name="T0" fmla="*/ 0 w 30"/>
                      <a:gd name="T1" fmla="*/ 0 h 28"/>
                      <a:gd name="T2" fmla="*/ 4 w 30"/>
                      <a:gd name="T3" fmla="*/ 28 h 28"/>
                      <a:gd name="T4" fmla="*/ 23 w 30"/>
                      <a:gd name="T5" fmla="*/ 13 h 28"/>
                      <a:gd name="T6" fmla="*/ 30 w 30"/>
                      <a:gd name="T7" fmla="*/ 7 h 28"/>
                      <a:gd name="T8" fmla="*/ 1 w 30"/>
                      <a:gd name="T9" fmla="*/ 1 h 28"/>
                      <a:gd name="T10" fmla="*/ 0 w 30"/>
                      <a:gd name="T11" fmla="*/ 0 h 28"/>
                    </a:gdLst>
                    <a:ahLst/>
                    <a:cxnLst>
                      <a:cxn ang="0">
                        <a:pos x="T0" y="T1"/>
                      </a:cxn>
                      <a:cxn ang="0">
                        <a:pos x="T2" y="T3"/>
                      </a:cxn>
                      <a:cxn ang="0">
                        <a:pos x="T4" y="T5"/>
                      </a:cxn>
                      <a:cxn ang="0">
                        <a:pos x="T6" y="T7"/>
                      </a:cxn>
                      <a:cxn ang="0">
                        <a:pos x="T8" y="T9"/>
                      </a:cxn>
                      <a:cxn ang="0">
                        <a:pos x="T10" y="T11"/>
                      </a:cxn>
                    </a:cxnLst>
                    <a:rect l="0" t="0" r="r" b="b"/>
                    <a:pathLst>
                      <a:path w="30" h="28">
                        <a:moveTo>
                          <a:pt x="0" y="0"/>
                        </a:moveTo>
                        <a:cubicBezTo>
                          <a:pt x="3" y="9"/>
                          <a:pt x="4" y="21"/>
                          <a:pt x="4" y="28"/>
                        </a:cubicBezTo>
                        <a:cubicBezTo>
                          <a:pt x="9" y="24"/>
                          <a:pt x="17" y="18"/>
                          <a:pt x="23" y="13"/>
                        </a:cubicBezTo>
                        <a:cubicBezTo>
                          <a:pt x="26" y="10"/>
                          <a:pt x="27" y="9"/>
                          <a:pt x="30" y="7"/>
                        </a:cubicBezTo>
                        <a:cubicBezTo>
                          <a:pt x="21" y="8"/>
                          <a:pt x="12" y="8"/>
                          <a:pt x="1" y="1"/>
                        </a:cubicBezTo>
                        <a:cubicBezTo>
                          <a:pt x="0" y="0"/>
                          <a:pt x="0" y="0"/>
                          <a:pt x="0" y="0"/>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65" name="Freeform 30280">
                    <a:extLst>
                      <a:ext uri="{FF2B5EF4-FFF2-40B4-BE49-F238E27FC236}">
                        <a16:creationId xmlns:a16="http://schemas.microsoft.com/office/drawing/2014/main" id="{20FE0784-18BB-2006-4E9F-9D54991CB87D}"/>
                      </a:ext>
                    </a:extLst>
                  </p:cNvPr>
                  <p:cNvSpPr>
                    <a:spLocks/>
                  </p:cNvSpPr>
                  <p:nvPr/>
                </p:nvSpPr>
                <p:spPr bwMode="auto">
                  <a:xfrm>
                    <a:off x="6624887" y="1744639"/>
                    <a:ext cx="0" cy="0"/>
                  </a:xfrm>
                  <a:custGeom>
                    <a:avLst/>
                    <a:gdLst>
                      <a:gd name="T0" fmla="*/ 0 w 1"/>
                      <a:gd name="T1" fmla="*/ 0 h 1"/>
                      <a:gd name="T2" fmla="*/ 1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1"/>
                        </a:cubicBezTo>
                        <a:cubicBezTo>
                          <a:pt x="1" y="1"/>
                          <a:pt x="1" y="1"/>
                          <a:pt x="1" y="1"/>
                        </a:cubicBezTo>
                        <a:cubicBezTo>
                          <a:pt x="1" y="0"/>
                          <a:pt x="0" y="0"/>
                          <a:pt x="0" y="0"/>
                        </a:cubicBezTo>
                        <a:cubicBezTo>
                          <a:pt x="0" y="0"/>
                          <a:pt x="0" y="0"/>
                          <a:pt x="0"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66" name="Freeform 30281">
                    <a:extLst>
                      <a:ext uri="{FF2B5EF4-FFF2-40B4-BE49-F238E27FC236}">
                        <a16:creationId xmlns:a16="http://schemas.microsoft.com/office/drawing/2014/main" id="{DD2852F9-26F8-85EB-0295-02E1D628D5B3}"/>
                      </a:ext>
                    </a:extLst>
                  </p:cNvPr>
                  <p:cNvSpPr>
                    <a:spLocks/>
                  </p:cNvSpPr>
                  <p:nvPr/>
                </p:nvSpPr>
                <p:spPr bwMode="auto">
                  <a:xfrm>
                    <a:off x="6624887" y="1736531"/>
                    <a:ext cx="0" cy="0"/>
                  </a:xfrm>
                  <a:custGeom>
                    <a:avLst/>
                    <a:gdLst>
                      <a:gd name="T0" fmla="*/ 2 h 2"/>
                      <a:gd name="T1" fmla="*/ 0 h 2"/>
                      <a:gd name="T2" fmla="*/ 0 h 2"/>
                      <a:gd name="T3" fmla="*/ 2 h 2"/>
                    </a:gdLst>
                    <a:ahLst/>
                    <a:cxnLst>
                      <a:cxn ang="0">
                        <a:pos x="0" y="T0"/>
                      </a:cxn>
                      <a:cxn ang="0">
                        <a:pos x="0" y="T1"/>
                      </a:cxn>
                      <a:cxn ang="0">
                        <a:pos x="0" y="T2"/>
                      </a:cxn>
                      <a:cxn ang="0">
                        <a:pos x="0" y="T3"/>
                      </a:cxn>
                    </a:cxnLst>
                    <a:rect l="0" t="0" r="r" b="b"/>
                    <a:pathLst>
                      <a:path h="2">
                        <a:moveTo>
                          <a:pt x="0" y="2"/>
                        </a:moveTo>
                        <a:lnTo>
                          <a:pt x="0" y="0"/>
                        </a:lnTo>
                        <a:lnTo>
                          <a:pt x="0" y="0"/>
                        </a:lnTo>
                        <a:cubicBezTo>
                          <a:pt x="0" y="0"/>
                          <a:pt x="0" y="1"/>
                          <a:pt x="0" y="2"/>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67" name="Freeform 30282">
                    <a:extLst>
                      <a:ext uri="{FF2B5EF4-FFF2-40B4-BE49-F238E27FC236}">
                        <a16:creationId xmlns:a16="http://schemas.microsoft.com/office/drawing/2014/main" id="{9D26A599-07EC-9FCD-077C-8E420B8A6EDF}"/>
                      </a:ext>
                    </a:extLst>
                  </p:cNvPr>
                  <p:cNvSpPr>
                    <a:spLocks/>
                  </p:cNvSpPr>
                  <p:nvPr/>
                </p:nvSpPr>
                <p:spPr bwMode="auto">
                  <a:xfrm>
                    <a:off x="5731694" y="3741144"/>
                    <a:ext cx="2087" cy="2027"/>
                  </a:xfrm>
                  <a:custGeom>
                    <a:avLst/>
                    <a:gdLst>
                      <a:gd name="T0" fmla="*/ 3 w 3"/>
                      <a:gd name="T1" fmla="*/ 0 h 3"/>
                      <a:gd name="T2" fmla="*/ 3 w 3"/>
                      <a:gd name="T3" fmla="*/ 0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3" y="0"/>
                          <a:pt x="3" y="0"/>
                          <a:pt x="3" y="0"/>
                        </a:cubicBezTo>
                        <a:cubicBezTo>
                          <a:pt x="2" y="1"/>
                          <a:pt x="1" y="2"/>
                          <a:pt x="0" y="3"/>
                        </a:cubicBezTo>
                        <a:cubicBezTo>
                          <a:pt x="1" y="2"/>
                          <a:pt x="2" y="1"/>
                          <a:pt x="3"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68" name="Freeform 30283">
                    <a:extLst>
                      <a:ext uri="{FF2B5EF4-FFF2-40B4-BE49-F238E27FC236}">
                        <a16:creationId xmlns:a16="http://schemas.microsoft.com/office/drawing/2014/main" id="{153CC735-FB2B-39FA-BAE4-89FEB88C7D69}"/>
                      </a:ext>
                    </a:extLst>
                  </p:cNvPr>
                  <p:cNvSpPr>
                    <a:spLocks/>
                  </p:cNvSpPr>
                  <p:nvPr/>
                </p:nvSpPr>
                <p:spPr bwMode="auto">
                  <a:xfrm>
                    <a:off x="5719172" y="3771547"/>
                    <a:ext cx="2087" cy="4053"/>
                  </a:xfrm>
                  <a:custGeom>
                    <a:avLst/>
                    <a:gdLst>
                      <a:gd name="T0" fmla="*/ 0 w 2"/>
                      <a:gd name="T1" fmla="*/ 0 h 4"/>
                      <a:gd name="T2" fmla="*/ 2 w 2"/>
                      <a:gd name="T3" fmla="*/ 4 h 4"/>
                      <a:gd name="T4" fmla="*/ 2 w 2"/>
                      <a:gd name="T5" fmla="*/ 0 h 4"/>
                      <a:gd name="T6" fmla="*/ 0 w 2"/>
                      <a:gd name="T7" fmla="*/ 0 h 4"/>
                    </a:gdLst>
                    <a:ahLst/>
                    <a:cxnLst>
                      <a:cxn ang="0">
                        <a:pos x="T0" y="T1"/>
                      </a:cxn>
                      <a:cxn ang="0">
                        <a:pos x="T2" y="T3"/>
                      </a:cxn>
                      <a:cxn ang="0">
                        <a:pos x="T4" y="T5"/>
                      </a:cxn>
                      <a:cxn ang="0">
                        <a:pos x="T6" y="T7"/>
                      </a:cxn>
                    </a:cxnLst>
                    <a:rect l="0" t="0" r="r" b="b"/>
                    <a:pathLst>
                      <a:path w="2" h="4">
                        <a:moveTo>
                          <a:pt x="0" y="0"/>
                        </a:moveTo>
                        <a:cubicBezTo>
                          <a:pt x="0" y="0"/>
                          <a:pt x="2" y="3"/>
                          <a:pt x="2" y="4"/>
                        </a:cubicBezTo>
                        <a:cubicBezTo>
                          <a:pt x="2" y="3"/>
                          <a:pt x="2" y="1"/>
                          <a:pt x="2" y="0"/>
                        </a:cubicBezTo>
                        <a:cubicBezTo>
                          <a:pt x="2" y="0"/>
                          <a:pt x="1" y="0"/>
                          <a:pt x="0"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69" name="Freeform 30284">
                    <a:extLst>
                      <a:ext uri="{FF2B5EF4-FFF2-40B4-BE49-F238E27FC236}">
                        <a16:creationId xmlns:a16="http://schemas.microsoft.com/office/drawing/2014/main" id="{DA524012-DC39-67B4-FC8E-AFC73BDE514D}"/>
                      </a:ext>
                    </a:extLst>
                  </p:cNvPr>
                  <p:cNvSpPr>
                    <a:spLocks/>
                  </p:cNvSpPr>
                  <p:nvPr/>
                </p:nvSpPr>
                <p:spPr bwMode="auto">
                  <a:xfrm>
                    <a:off x="5821431" y="3653987"/>
                    <a:ext cx="2087" cy="0"/>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0"/>
                        </a:cubicBezTo>
                        <a:cubicBezTo>
                          <a:pt x="1" y="0"/>
                          <a:pt x="1" y="0"/>
                          <a:pt x="1" y="0"/>
                        </a:cubicBezTo>
                        <a:cubicBezTo>
                          <a:pt x="1" y="0"/>
                          <a:pt x="0" y="1"/>
                          <a:pt x="0" y="1"/>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70" name="Freeform 30285">
                    <a:extLst>
                      <a:ext uri="{FF2B5EF4-FFF2-40B4-BE49-F238E27FC236}">
                        <a16:creationId xmlns:a16="http://schemas.microsoft.com/office/drawing/2014/main" id="{465E5AF8-0DAD-3B86-1AFC-0140E57D9990}"/>
                      </a:ext>
                    </a:extLst>
                  </p:cNvPr>
                  <p:cNvSpPr>
                    <a:spLocks/>
                  </p:cNvSpPr>
                  <p:nvPr/>
                </p:nvSpPr>
                <p:spPr bwMode="auto">
                  <a:xfrm>
                    <a:off x="6199159" y="3167529"/>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71" name="Freeform 30286">
                    <a:extLst>
                      <a:ext uri="{FF2B5EF4-FFF2-40B4-BE49-F238E27FC236}">
                        <a16:creationId xmlns:a16="http://schemas.microsoft.com/office/drawing/2014/main" id="{C56C3524-94FD-6EE0-EF44-A2C42C792B40}"/>
                      </a:ext>
                    </a:extLst>
                  </p:cNvPr>
                  <p:cNvSpPr>
                    <a:spLocks/>
                  </p:cNvSpPr>
                  <p:nvPr/>
                </p:nvSpPr>
                <p:spPr bwMode="auto">
                  <a:xfrm>
                    <a:off x="6055163" y="33560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72" name="Freeform 30287">
                    <a:extLst>
                      <a:ext uri="{FF2B5EF4-FFF2-40B4-BE49-F238E27FC236}">
                        <a16:creationId xmlns:a16="http://schemas.microsoft.com/office/drawing/2014/main" id="{3E4002E2-AB3B-2DDC-B6CD-CA6A70E2D82E}"/>
                      </a:ext>
                    </a:extLst>
                  </p:cNvPr>
                  <p:cNvSpPr>
                    <a:spLocks/>
                  </p:cNvSpPr>
                  <p:nvPr/>
                </p:nvSpPr>
                <p:spPr bwMode="auto">
                  <a:xfrm>
                    <a:off x="6084380" y="310469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73" name="Freeform 30288">
                    <a:extLst>
                      <a:ext uri="{FF2B5EF4-FFF2-40B4-BE49-F238E27FC236}">
                        <a16:creationId xmlns:a16="http://schemas.microsoft.com/office/drawing/2014/main" id="{1BE44B84-3A35-F10E-4E3A-31E89E380DA7}"/>
                      </a:ext>
                    </a:extLst>
                  </p:cNvPr>
                  <p:cNvSpPr>
                    <a:spLocks/>
                  </p:cNvSpPr>
                  <p:nvPr/>
                </p:nvSpPr>
                <p:spPr bwMode="auto">
                  <a:xfrm>
                    <a:off x="6211680" y="3135098"/>
                    <a:ext cx="0" cy="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lnTo>
                          <a:pt x="0" y="1"/>
                        </a:lnTo>
                        <a:cubicBezTo>
                          <a:pt x="0" y="1"/>
                          <a:pt x="0" y="0"/>
                          <a:pt x="0"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74" name="Freeform 30289">
                    <a:extLst>
                      <a:ext uri="{FF2B5EF4-FFF2-40B4-BE49-F238E27FC236}">
                        <a16:creationId xmlns:a16="http://schemas.microsoft.com/office/drawing/2014/main" id="{433DE13E-5CE0-FE2A-E77F-10CA5C9FB977}"/>
                      </a:ext>
                    </a:extLst>
                  </p:cNvPr>
                  <p:cNvSpPr>
                    <a:spLocks/>
                  </p:cNvSpPr>
                  <p:nvPr/>
                </p:nvSpPr>
                <p:spPr bwMode="auto">
                  <a:xfrm>
                    <a:off x="6149073" y="3295223"/>
                    <a:ext cx="2087"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lnTo>
                          <a:pt x="0" y="0"/>
                        </a:lnTo>
                        <a:lnTo>
                          <a:pt x="1" y="0"/>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75" name="Freeform 30290">
                    <a:extLst>
                      <a:ext uri="{FF2B5EF4-FFF2-40B4-BE49-F238E27FC236}">
                        <a16:creationId xmlns:a16="http://schemas.microsoft.com/office/drawing/2014/main" id="{DC9A6261-521B-2DBC-64E0-9D31750B9C92}"/>
                      </a:ext>
                    </a:extLst>
                  </p:cNvPr>
                  <p:cNvSpPr>
                    <a:spLocks/>
                  </p:cNvSpPr>
                  <p:nvPr/>
                </p:nvSpPr>
                <p:spPr bwMode="auto">
                  <a:xfrm>
                    <a:off x="6213769" y="3133071"/>
                    <a:ext cx="10435" cy="28377"/>
                  </a:xfrm>
                  <a:custGeom>
                    <a:avLst/>
                    <a:gdLst>
                      <a:gd name="T0" fmla="*/ 0 w 15"/>
                      <a:gd name="T1" fmla="*/ 33 h 40"/>
                      <a:gd name="T2" fmla="*/ 0 w 15"/>
                      <a:gd name="T3" fmla="*/ 40 h 40"/>
                      <a:gd name="T4" fmla="*/ 6 w 15"/>
                      <a:gd name="T5" fmla="*/ 34 h 40"/>
                      <a:gd name="T6" fmla="*/ 13 w 15"/>
                      <a:gd name="T7" fmla="*/ 33 h 40"/>
                      <a:gd name="T8" fmla="*/ 12 w 15"/>
                      <a:gd name="T9" fmla="*/ 19 h 40"/>
                      <a:gd name="T10" fmla="*/ 15 w 15"/>
                      <a:gd name="T11" fmla="*/ 5 h 40"/>
                      <a:gd name="T12" fmla="*/ 11 w 15"/>
                      <a:gd name="T13" fmla="*/ 0 h 40"/>
                      <a:gd name="T14" fmla="*/ 3 w 15"/>
                      <a:gd name="T15" fmla="*/ 4 h 40"/>
                      <a:gd name="T16" fmla="*/ 2 w 15"/>
                      <a:gd name="T17" fmla="*/ 5 h 40"/>
                      <a:gd name="T18" fmla="*/ 0 w 15"/>
                      <a:gd name="T19" fmla="*/ 6 h 40"/>
                      <a:gd name="T20" fmla="*/ 1 w 15"/>
                      <a:gd name="T21" fmla="*/ 23 h 40"/>
                      <a:gd name="T22" fmla="*/ 0 w 15"/>
                      <a:gd name="T23"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40">
                        <a:moveTo>
                          <a:pt x="0" y="33"/>
                        </a:moveTo>
                        <a:cubicBezTo>
                          <a:pt x="0" y="35"/>
                          <a:pt x="0" y="38"/>
                          <a:pt x="0" y="40"/>
                        </a:cubicBezTo>
                        <a:cubicBezTo>
                          <a:pt x="2" y="38"/>
                          <a:pt x="3" y="36"/>
                          <a:pt x="6" y="34"/>
                        </a:cubicBezTo>
                        <a:cubicBezTo>
                          <a:pt x="8" y="33"/>
                          <a:pt x="11" y="33"/>
                          <a:pt x="13" y="33"/>
                        </a:cubicBezTo>
                        <a:cubicBezTo>
                          <a:pt x="12" y="29"/>
                          <a:pt x="12" y="25"/>
                          <a:pt x="12" y="19"/>
                        </a:cubicBezTo>
                        <a:cubicBezTo>
                          <a:pt x="13" y="13"/>
                          <a:pt x="14" y="8"/>
                          <a:pt x="15" y="5"/>
                        </a:cubicBezTo>
                        <a:cubicBezTo>
                          <a:pt x="13" y="3"/>
                          <a:pt x="12" y="2"/>
                          <a:pt x="11" y="0"/>
                        </a:cubicBezTo>
                        <a:cubicBezTo>
                          <a:pt x="8" y="1"/>
                          <a:pt x="6" y="3"/>
                          <a:pt x="3" y="4"/>
                        </a:cubicBezTo>
                        <a:cubicBezTo>
                          <a:pt x="2" y="4"/>
                          <a:pt x="2" y="4"/>
                          <a:pt x="2" y="5"/>
                        </a:cubicBezTo>
                        <a:cubicBezTo>
                          <a:pt x="1" y="5"/>
                          <a:pt x="0" y="5"/>
                          <a:pt x="0" y="6"/>
                        </a:cubicBezTo>
                        <a:cubicBezTo>
                          <a:pt x="1" y="10"/>
                          <a:pt x="1" y="14"/>
                          <a:pt x="1" y="23"/>
                        </a:cubicBezTo>
                        <a:cubicBezTo>
                          <a:pt x="0" y="26"/>
                          <a:pt x="0" y="30"/>
                          <a:pt x="0" y="33"/>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76" name="Freeform 30291">
                    <a:extLst>
                      <a:ext uri="{FF2B5EF4-FFF2-40B4-BE49-F238E27FC236}">
                        <a16:creationId xmlns:a16="http://schemas.microsoft.com/office/drawing/2014/main" id="{5063F549-571B-307E-11AD-EE2FFEF4AF4A}"/>
                      </a:ext>
                    </a:extLst>
                  </p:cNvPr>
                  <p:cNvSpPr>
                    <a:spLocks/>
                  </p:cNvSpPr>
                  <p:nvPr/>
                </p:nvSpPr>
                <p:spPr bwMode="auto">
                  <a:xfrm>
                    <a:off x="6138639" y="3289144"/>
                    <a:ext cx="33390" cy="18243"/>
                  </a:xfrm>
                  <a:custGeom>
                    <a:avLst/>
                    <a:gdLst>
                      <a:gd name="T0" fmla="*/ 12 w 44"/>
                      <a:gd name="T1" fmla="*/ 26 h 26"/>
                      <a:gd name="T2" fmla="*/ 12 w 44"/>
                      <a:gd name="T3" fmla="*/ 26 h 26"/>
                      <a:gd name="T4" fmla="*/ 23 w 44"/>
                      <a:gd name="T5" fmla="*/ 24 h 26"/>
                      <a:gd name="T6" fmla="*/ 30 w 44"/>
                      <a:gd name="T7" fmla="*/ 25 h 26"/>
                      <a:gd name="T8" fmla="*/ 36 w 44"/>
                      <a:gd name="T9" fmla="*/ 14 h 26"/>
                      <a:gd name="T10" fmla="*/ 44 w 44"/>
                      <a:gd name="T11" fmla="*/ 3 h 26"/>
                      <a:gd name="T12" fmla="*/ 40 w 44"/>
                      <a:gd name="T13" fmla="*/ 0 h 26"/>
                      <a:gd name="T14" fmla="*/ 28 w 44"/>
                      <a:gd name="T15" fmla="*/ 7 h 26"/>
                      <a:gd name="T16" fmla="*/ 26 w 44"/>
                      <a:gd name="T17" fmla="*/ 7 h 26"/>
                      <a:gd name="T18" fmla="*/ 25 w 44"/>
                      <a:gd name="T19" fmla="*/ 8 h 26"/>
                      <a:gd name="T20" fmla="*/ 10 w 44"/>
                      <a:gd name="T21" fmla="*/ 21 h 26"/>
                      <a:gd name="T22" fmla="*/ 6 w 44"/>
                      <a:gd name="T23" fmla="*/ 22 h 26"/>
                      <a:gd name="T24" fmla="*/ 0 w 44"/>
                      <a:gd name="T25" fmla="*/ 25 h 26"/>
                      <a:gd name="T26" fmla="*/ 12 w 44"/>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26">
                        <a:moveTo>
                          <a:pt x="12" y="26"/>
                        </a:moveTo>
                        <a:cubicBezTo>
                          <a:pt x="12" y="26"/>
                          <a:pt x="12" y="26"/>
                          <a:pt x="12" y="26"/>
                        </a:cubicBezTo>
                        <a:cubicBezTo>
                          <a:pt x="16" y="25"/>
                          <a:pt x="20" y="24"/>
                          <a:pt x="23" y="24"/>
                        </a:cubicBezTo>
                        <a:cubicBezTo>
                          <a:pt x="26" y="24"/>
                          <a:pt x="28" y="25"/>
                          <a:pt x="30" y="25"/>
                        </a:cubicBezTo>
                        <a:cubicBezTo>
                          <a:pt x="32" y="22"/>
                          <a:pt x="33" y="19"/>
                          <a:pt x="36" y="14"/>
                        </a:cubicBezTo>
                        <a:cubicBezTo>
                          <a:pt x="39" y="10"/>
                          <a:pt x="42" y="6"/>
                          <a:pt x="44" y="3"/>
                        </a:cubicBezTo>
                        <a:cubicBezTo>
                          <a:pt x="42" y="2"/>
                          <a:pt x="41" y="1"/>
                          <a:pt x="40" y="0"/>
                        </a:cubicBezTo>
                        <a:cubicBezTo>
                          <a:pt x="37" y="3"/>
                          <a:pt x="33" y="5"/>
                          <a:pt x="28" y="7"/>
                        </a:cubicBezTo>
                        <a:cubicBezTo>
                          <a:pt x="27" y="7"/>
                          <a:pt x="26" y="7"/>
                          <a:pt x="26" y="7"/>
                        </a:cubicBezTo>
                        <a:cubicBezTo>
                          <a:pt x="26" y="7"/>
                          <a:pt x="25" y="8"/>
                          <a:pt x="25" y="8"/>
                        </a:cubicBezTo>
                        <a:cubicBezTo>
                          <a:pt x="21" y="13"/>
                          <a:pt x="18" y="16"/>
                          <a:pt x="10" y="21"/>
                        </a:cubicBezTo>
                        <a:cubicBezTo>
                          <a:pt x="8" y="21"/>
                          <a:pt x="7" y="22"/>
                          <a:pt x="6" y="22"/>
                        </a:cubicBezTo>
                        <a:cubicBezTo>
                          <a:pt x="4" y="23"/>
                          <a:pt x="2" y="24"/>
                          <a:pt x="0" y="25"/>
                        </a:cubicBezTo>
                        <a:cubicBezTo>
                          <a:pt x="4" y="24"/>
                          <a:pt x="8" y="25"/>
                          <a:pt x="12" y="26"/>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77" name="Freeform 30292">
                    <a:extLst>
                      <a:ext uri="{FF2B5EF4-FFF2-40B4-BE49-F238E27FC236}">
                        <a16:creationId xmlns:a16="http://schemas.microsoft.com/office/drawing/2014/main" id="{2E05C629-2307-BEFE-A2F5-32B17E9F2ACD}"/>
                      </a:ext>
                    </a:extLst>
                  </p:cNvPr>
                  <p:cNvSpPr>
                    <a:spLocks/>
                  </p:cNvSpPr>
                  <p:nvPr/>
                </p:nvSpPr>
                <p:spPr bwMode="auto">
                  <a:xfrm>
                    <a:off x="504012" y="2687151"/>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78" name="Freeform 30293">
                    <a:extLst>
                      <a:ext uri="{FF2B5EF4-FFF2-40B4-BE49-F238E27FC236}">
                        <a16:creationId xmlns:a16="http://schemas.microsoft.com/office/drawing/2014/main" id="{53470842-C4DB-95B2-407F-958A5F3F7375}"/>
                      </a:ext>
                    </a:extLst>
                  </p:cNvPr>
                  <p:cNvSpPr>
                    <a:spLocks/>
                  </p:cNvSpPr>
                  <p:nvPr/>
                </p:nvSpPr>
                <p:spPr bwMode="auto">
                  <a:xfrm>
                    <a:off x="766961" y="1248047"/>
                    <a:ext cx="27130" cy="26350"/>
                  </a:xfrm>
                  <a:custGeom>
                    <a:avLst/>
                    <a:gdLst>
                      <a:gd name="T0" fmla="*/ 21 w 40"/>
                      <a:gd name="T1" fmla="*/ 35 h 37"/>
                      <a:gd name="T2" fmla="*/ 22 w 40"/>
                      <a:gd name="T3" fmla="*/ 36 h 37"/>
                      <a:gd name="T4" fmla="*/ 32 w 40"/>
                      <a:gd name="T5" fmla="*/ 36 h 37"/>
                      <a:gd name="T6" fmla="*/ 35 w 40"/>
                      <a:gd name="T7" fmla="*/ 37 h 37"/>
                      <a:gd name="T8" fmla="*/ 36 w 40"/>
                      <a:gd name="T9" fmla="*/ 33 h 37"/>
                      <a:gd name="T10" fmla="*/ 40 w 40"/>
                      <a:gd name="T11" fmla="*/ 19 h 37"/>
                      <a:gd name="T12" fmla="*/ 30 w 40"/>
                      <a:gd name="T13" fmla="*/ 0 h 37"/>
                      <a:gd name="T14" fmla="*/ 18 w 40"/>
                      <a:gd name="T15" fmla="*/ 5 h 37"/>
                      <a:gd name="T16" fmla="*/ 0 w 40"/>
                      <a:gd name="T17" fmla="*/ 14 h 37"/>
                      <a:gd name="T18" fmla="*/ 0 w 40"/>
                      <a:gd name="T19" fmla="*/ 14 h 37"/>
                      <a:gd name="T20" fmla="*/ 1 w 40"/>
                      <a:gd name="T21" fmla="*/ 35 h 37"/>
                      <a:gd name="T22" fmla="*/ 21 w 40"/>
                      <a:gd name="T23"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7">
                        <a:moveTo>
                          <a:pt x="21" y="35"/>
                        </a:moveTo>
                        <a:cubicBezTo>
                          <a:pt x="21" y="35"/>
                          <a:pt x="21" y="36"/>
                          <a:pt x="22" y="36"/>
                        </a:cubicBezTo>
                        <a:cubicBezTo>
                          <a:pt x="25" y="35"/>
                          <a:pt x="28" y="34"/>
                          <a:pt x="32" y="36"/>
                        </a:cubicBezTo>
                        <a:cubicBezTo>
                          <a:pt x="34" y="36"/>
                          <a:pt x="34" y="37"/>
                          <a:pt x="35" y="37"/>
                        </a:cubicBezTo>
                        <a:cubicBezTo>
                          <a:pt x="36" y="36"/>
                          <a:pt x="36" y="35"/>
                          <a:pt x="36" y="33"/>
                        </a:cubicBezTo>
                        <a:cubicBezTo>
                          <a:pt x="38" y="26"/>
                          <a:pt x="39" y="22"/>
                          <a:pt x="40" y="19"/>
                        </a:cubicBezTo>
                        <a:cubicBezTo>
                          <a:pt x="35" y="14"/>
                          <a:pt x="32" y="7"/>
                          <a:pt x="30" y="0"/>
                        </a:cubicBezTo>
                        <a:cubicBezTo>
                          <a:pt x="27" y="1"/>
                          <a:pt x="23" y="3"/>
                          <a:pt x="18" y="5"/>
                        </a:cubicBezTo>
                        <a:cubicBezTo>
                          <a:pt x="13" y="7"/>
                          <a:pt x="4" y="11"/>
                          <a:pt x="0" y="14"/>
                        </a:cubicBezTo>
                        <a:cubicBezTo>
                          <a:pt x="0" y="14"/>
                          <a:pt x="0" y="14"/>
                          <a:pt x="0" y="14"/>
                        </a:cubicBezTo>
                        <a:lnTo>
                          <a:pt x="1" y="35"/>
                        </a:lnTo>
                        <a:cubicBezTo>
                          <a:pt x="8" y="31"/>
                          <a:pt x="16" y="32"/>
                          <a:pt x="21" y="35"/>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79" name="Freeform 30294">
                    <a:extLst>
                      <a:ext uri="{FF2B5EF4-FFF2-40B4-BE49-F238E27FC236}">
                        <a16:creationId xmlns:a16="http://schemas.microsoft.com/office/drawing/2014/main" id="{6A015FE6-DC8F-53A1-17BC-8950996D25E0}"/>
                      </a:ext>
                    </a:extLst>
                  </p:cNvPr>
                  <p:cNvSpPr>
                    <a:spLocks/>
                  </p:cNvSpPr>
                  <p:nvPr/>
                </p:nvSpPr>
                <p:spPr bwMode="auto">
                  <a:xfrm>
                    <a:off x="5662827" y="3905323"/>
                    <a:ext cx="2087" cy="2027"/>
                  </a:xfrm>
                  <a:custGeom>
                    <a:avLst/>
                    <a:gdLst>
                      <a:gd name="T0" fmla="*/ 0 w 2"/>
                      <a:gd name="T1" fmla="*/ 0 h 1"/>
                      <a:gd name="T2" fmla="*/ 1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1" y="1"/>
                        </a:cubicBezTo>
                        <a:lnTo>
                          <a:pt x="2" y="0"/>
                        </a:lnTo>
                        <a:cubicBezTo>
                          <a:pt x="1" y="0"/>
                          <a:pt x="1" y="0"/>
                          <a:pt x="0" y="0"/>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80" name="Freeform 30295">
                    <a:extLst>
                      <a:ext uri="{FF2B5EF4-FFF2-40B4-BE49-F238E27FC236}">
                        <a16:creationId xmlns:a16="http://schemas.microsoft.com/office/drawing/2014/main" id="{5AD2BAA2-CFB0-12DA-1CCD-E1756DD6F290}"/>
                      </a:ext>
                    </a:extLst>
                  </p:cNvPr>
                  <p:cNvSpPr>
                    <a:spLocks/>
                  </p:cNvSpPr>
                  <p:nvPr/>
                </p:nvSpPr>
                <p:spPr bwMode="auto">
                  <a:xfrm>
                    <a:off x="5644044" y="3935727"/>
                    <a:ext cx="8348" cy="8108"/>
                  </a:xfrm>
                  <a:custGeom>
                    <a:avLst/>
                    <a:gdLst>
                      <a:gd name="T0" fmla="*/ 9 w 12"/>
                      <a:gd name="T1" fmla="*/ 1 h 9"/>
                      <a:gd name="T2" fmla="*/ 4 w 12"/>
                      <a:gd name="T3" fmla="*/ 0 h 9"/>
                      <a:gd name="T4" fmla="*/ 0 w 12"/>
                      <a:gd name="T5" fmla="*/ 2 h 9"/>
                      <a:gd name="T6" fmla="*/ 10 w 12"/>
                      <a:gd name="T7" fmla="*/ 9 h 9"/>
                      <a:gd name="T8" fmla="*/ 12 w 12"/>
                      <a:gd name="T9" fmla="*/ 5 h 9"/>
                      <a:gd name="T10" fmla="*/ 9 w 12"/>
                      <a:gd name="T11" fmla="*/ 1 h 9"/>
                    </a:gdLst>
                    <a:ahLst/>
                    <a:cxnLst>
                      <a:cxn ang="0">
                        <a:pos x="T0" y="T1"/>
                      </a:cxn>
                      <a:cxn ang="0">
                        <a:pos x="T2" y="T3"/>
                      </a:cxn>
                      <a:cxn ang="0">
                        <a:pos x="T4" y="T5"/>
                      </a:cxn>
                      <a:cxn ang="0">
                        <a:pos x="T6" y="T7"/>
                      </a:cxn>
                      <a:cxn ang="0">
                        <a:pos x="T8" y="T9"/>
                      </a:cxn>
                      <a:cxn ang="0">
                        <a:pos x="T10" y="T11"/>
                      </a:cxn>
                    </a:cxnLst>
                    <a:rect l="0" t="0" r="r" b="b"/>
                    <a:pathLst>
                      <a:path w="12" h="9">
                        <a:moveTo>
                          <a:pt x="9" y="1"/>
                        </a:moveTo>
                        <a:cubicBezTo>
                          <a:pt x="7" y="0"/>
                          <a:pt x="6" y="0"/>
                          <a:pt x="4" y="0"/>
                        </a:cubicBezTo>
                        <a:lnTo>
                          <a:pt x="0" y="2"/>
                        </a:lnTo>
                        <a:lnTo>
                          <a:pt x="10" y="9"/>
                        </a:lnTo>
                        <a:cubicBezTo>
                          <a:pt x="11" y="7"/>
                          <a:pt x="12" y="6"/>
                          <a:pt x="12" y="5"/>
                        </a:cubicBezTo>
                        <a:lnTo>
                          <a:pt x="9" y="1"/>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81" name="Freeform 30296">
                    <a:extLst>
                      <a:ext uri="{FF2B5EF4-FFF2-40B4-BE49-F238E27FC236}">
                        <a16:creationId xmlns:a16="http://schemas.microsoft.com/office/drawing/2014/main" id="{260FB564-F8BF-8C75-04FC-0A5E6F541904}"/>
                      </a:ext>
                    </a:extLst>
                  </p:cNvPr>
                  <p:cNvSpPr>
                    <a:spLocks/>
                  </p:cNvSpPr>
                  <p:nvPr/>
                </p:nvSpPr>
                <p:spPr bwMode="auto">
                  <a:xfrm>
                    <a:off x="5539699" y="4499207"/>
                    <a:ext cx="12521" cy="14189"/>
                  </a:xfrm>
                  <a:custGeom>
                    <a:avLst/>
                    <a:gdLst>
                      <a:gd name="T0" fmla="*/ 16 w 17"/>
                      <a:gd name="T1" fmla="*/ 21 h 21"/>
                      <a:gd name="T2" fmla="*/ 17 w 17"/>
                      <a:gd name="T3" fmla="*/ 18 h 21"/>
                      <a:gd name="T4" fmla="*/ 3 w 17"/>
                      <a:gd name="T5" fmla="*/ 0 h 21"/>
                      <a:gd name="T6" fmla="*/ 0 w 17"/>
                      <a:gd name="T7" fmla="*/ 8 h 21"/>
                      <a:gd name="T8" fmla="*/ 6 w 17"/>
                      <a:gd name="T9" fmla="*/ 13 h 21"/>
                      <a:gd name="T10" fmla="*/ 16 w 17"/>
                      <a:gd name="T11" fmla="*/ 21 h 21"/>
                    </a:gdLst>
                    <a:ahLst/>
                    <a:cxnLst>
                      <a:cxn ang="0">
                        <a:pos x="T0" y="T1"/>
                      </a:cxn>
                      <a:cxn ang="0">
                        <a:pos x="T2" y="T3"/>
                      </a:cxn>
                      <a:cxn ang="0">
                        <a:pos x="T4" y="T5"/>
                      </a:cxn>
                      <a:cxn ang="0">
                        <a:pos x="T6" y="T7"/>
                      </a:cxn>
                      <a:cxn ang="0">
                        <a:pos x="T8" y="T9"/>
                      </a:cxn>
                      <a:cxn ang="0">
                        <a:pos x="T10" y="T11"/>
                      </a:cxn>
                    </a:cxnLst>
                    <a:rect l="0" t="0" r="r" b="b"/>
                    <a:pathLst>
                      <a:path w="17" h="21">
                        <a:moveTo>
                          <a:pt x="16" y="21"/>
                        </a:moveTo>
                        <a:cubicBezTo>
                          <a:pt x="17" y="20"/>
                          <a:pt x="17" y="19"/>
                          <a:pt x="17" y="18"/>
                        </a:cubicBezTo>
                        <a:cubicBezTo>
                          <a:pt x="12" y="16"/>
                          <a:pt x="7" y="11"/>
                          <a:pt x="3" y="0"/>
                        </a:cubicBezTo>
                        <a:cubicBezTo>
                          <a:pt x="2" y="3"/>
                          <a:pt x="1" y="6"/>
                          <a:pt x="0" y="8"/>
                        </a:cubicBezTo>
                        <a:cubicBezTo>
                          <a:pt x="1" y="10"/>
                          <a:pt x="3" y="11"/>
                          <a:pt x="6" y="13"/>
                        </a:cubicBezTo>
                        <a:cubicBezTo>
                          <a:pt x="9" y="15"/>
                          <a:pt x="12" y="17"/>
                          <a:pt x="16" y="21"/>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82" name="Freeform 30297">
                    <a:extLst>
                      <a:ext uri="{FF2B5EF4-FFF2-40B4-BE49-F238E27FC236}">
                        <a16:creationId xmlns:a16="http://schemas.microsoft.com/office/drawing/2014/main" id="{48B5B740-FD80-1B76-B7E0-EAF0FC5CF479}"/>
                      </a:ext>
                    </a:extLst>
                  </p:cNvPr>
                  <p:cNvSpPr>
                    <a:spLocks/>
                  </p:cNvSpPr>
                  <p:nvPr/>
                </p:nvSpPr>
                <p:spPr bwMode="auto">
                  <a:xfrm>
                    <a:off x="5934123" y="4845809"/>
                    <a:ext cx="0" cy="0"/>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0"/>
                        </a:lnTo>
                        <a:cubicBezTo>
                          <a:pt x="1" y="0"/>
                          <a:pt x="2" y="0"/>
                          <a:pt x="2" y="1"/>
                        </a:cubicBezTo>
                        <a:cubicBezTo>
                          <a:pt x="1" y="0"/>
                          <a:pt x="0" y="0"/>
                          <a:pt x="0"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83" name="Freeform 30298">
                    <a:extLst>
                      <a:ext uri="{FF2B5EF4-FFF2-40B4-BE49-F238E27FC236}">
                        <a16:creationId xmlns:a16="http://schemas.microsoft.com/office/drawing/2014/main" id="{FD683F21-ECDB-084E-4AB6-822F85D79D15}"/>
                      </a:ext>
                    </a:extLst>
                  </p:cNvPr>
                  <p:cNvSpPr>
                    <a:spLocks/>
                  </p:cNvSpPr>
                  <p:nvPr/>
                </p:nvSpPr>
                <p:spPr bwMode="auto">
                  <a:xfrm>
                    <a:off x="6278461" y="2281769"/>
                    <a:ext cx="131475" cy="72969"/>
                  </a:xfrm>
                  <a:custGeom>
                    <a:avLst/>
                    <a:gdLst>
                      <a:gd name="T0" fmla="*/ 181 w 184"/>
                      <a:gd name="T1" fmla="*/ 8 h 105"/>
                      <a:gd name="T2" fmla="*/ 184 w 184"/>
                      <a:gd name="T3" fmla="*/ 7 h 105"/>
                      <a:gd name="T4" fmla="*/ 178 w 184"/>
                      <a:gd name="T5" fmla="*/ 2 h 105"/>
                      <a:gd name="T6" fmla="*/ 178 w 184"/>
                      <a:gd name="T7" fmla="*/ 0 h 105"/>
                      <a:gd name="T8" fmla="*/ 167 w 184"/>
                      <a:gd name="T9" fmla="*/ 5 h 105"/>
                      <a:gd name="T10" fmla="*/ 148 w 184"/>
                      <a:gd name="T11" fmla="*/ 9 h 105"/>
                      <a:gd name="T12" fmla="*/ 122 w 184"/>
                      <a:gd name="T13" fmla="*/ 16 h 105"/>
                      <a:gd name="T14" fmla="*/ 113 w 184"/>
                      <a:gd name="T15" fmla="*/ 22 h 105"/>
                      <a:gd name="T16" fmla="*/ 103 w 184"/>
                      <a:gd name="T17" fmla="*/ 32 h 105"/>
                      <a:gd name="T18" fmla="*/ 84 w 184"/>
                      <a:gd name="T19" fmla="*/ 39 h 105"/>
                      <a:gd name="T20" fmla="*/ 77 w 184"/>
                      <a:gd name="T21" fmla="*/ 39 h 105"/>
                      <a:gd name="T22" fmla="*/ 54 w 184"/>
                      <a:gd name="T23" fmla="*/ 58 h 105"/>
                      <a:gd name="T24" fmla="*/ 43 w 184"/>
                      <a:gd name="T25" fmla="*/ 56 h 105"/>
                      <a:gd name="T26" fmla="*/ 24 w 184"/>
                      <a:gd name="T27" fmla="*/ 68 h 105"/>
                      <a:gd name="T28" fmla="*/ 21 w 184"/>
                      <a:gd name="T29" fmla="*/ 69 h 105"/>
                      <a:gd name="T30" fmla="*/ 5 w 184"/>
                      <a:gd name="T31" fmla="*/ 69 h 105"/>
                      <a:gd name="T32" fmla="*/ 2 w 184"/>
                      <a:gd name="T33" fmla="*/ 79 h 105"/>
                      <a:gd name="T34" fmla="*/ 2 w 184"/>
                      <a:gd name="T35" fmla="*/ 88 h 105"/>
                      <a:gd name="T36" fmla="*/ 0 w 184"/>
                      <a:gd name="T37" fmla="*/ 102 h 105"/>
                      <a:gd name="T38" fmla="*/ 0 w 184"/>
                      <a:gd name="T39" fmla="*/ 103 h 105"/>
                      <a:gd name="T40" fmla="*/ 0 w 184"/>
                      <a:gd name="T41" fmla="*/ 103 h 105"/>
                      <a:gd name="T42" fmla="*/ 4 w 184"/>
                      <a:gd name="T43" fmla="*/ 105 h 105"/>
                      <a:gd name="T44" fmla="*/ 37 w 184"/>
                      <a:gd name="T45" fmla="*/ 87 h 105"/>
                      <a:gd name="T46" fmla="*/ 69 w 184"/>
                      <a:gd name="T47" fmla="*/ 68 h 105"/>
                      <a:gd name="T48" fmla="*/ 80 w 184"/>
                      <a:gd name="T49" fmla="*/ 64 h 105"/>
                      <a:gd name="T50" fmla="*/ 88 w 184"/>
                      <a:gd name="T51" fmla="*/ 60 h 105"/>
                      <a:gd name="T52" fmla="*/ 95 w 184"/>
                      <a:gd name="T53" fmla="*/ 54 h 105"/>
                      <a:gd name="T54" fmla="*/ 122 w 184"/>
                      <a:gd name="T55" fmla="*/ 36 h 105"/>
                      <a:gd name="T56" fmla="*/ 147 w 184"/>
                      <a:gd name="T57" fmla="*/ 26 h 105"/>
                      <a:gd name="T58" fmla="*/ 158 w 184"/>
                      <a:gd name="T59" fmla="*/ 21 h 105"/>
                      <a:gd name="T60" fmla="*/ 170 w 184"/>
                      <a:gd name="T61" fmla="*/ 14 h 105"/>
                      <a:gd name="T62" fmla="*/ 181 w 184"/>
                      <a:gd name="T63"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05">
                        <a:moveTo>
                          <a:pt x="181" y="8"/>
                        </a:moveTo>
                        <a:cubicBezTo>
                          <a:pt x="182" y="7"/>
                          <a:pt x="182" y="7"/>
                          <a:pt x="184" y="7"/>
                        </a:cubicBezTo>
                        <a:cubicBezTo>
                          <a:pt x="182" y="5"/>
                          <a:pt x="180" y="4"/>
                          <a:pt x="178" y="2"/>
                        </a:cubicBezTo>
                        <a:cubicBezTo>
                          <a:pt x="178" y="1"/>
                          <a:pt x="178" y="0"/>
                          <a:pt x="178" y="0"/>
                        </a:cubicBezTo>
                        <a:cubicBezTo>
                          <a:pt x="174" y="1"/>
                          <a:pt x="171" y="4"/>
                          <a:pt x="167" y="5"/>
                        </a:cubicBezTo>
                        <a:cubicBezTo>
                          <a:pt x="160" y="7"/>
                          <a:pt x="154" y="8"/>
                          <a:pt x="148" y="9"/>
                        </a:cubicBezTo>
                        <a:cubicBezTo>
                          <a:pt x="140" y="11"/>
                          <a:pt x="132" y="12"/>
                          <a:pt x="122" y="16"/>
                        </a:cubicBezTo>
                        <a:cubicBezTo>
                          <a:pt x="115" y="19"/>
                          <a:pt x="114" y="20"/>
                          <a:pt x="113" y="22"/>
                        </a:cubicBezTo>
                        <a:cubicBezTo>
                          <a:pt x="112" y="24"/>
                          <a:pt x="109" y="28"/>
                          <a:pt x="103" y="32"/>
                        </a:cubicBezTo>
                        <a:cubicBezTo>
                          <a:pt x="96" y="37"/>
                          <a:pt x="92" y="39"/>
                          <a:pt x="84" y="39"/>
                        </a:cubicBezTo>
                        <a:cubicBezTo>
                          <a:pt x="82" y="39"/>
                          <a:pt x="80" y="39"/>
                          <a:pt x="77" y="39"/>
                        </a:cubicBezTo>
                        <a:cubicBezTo>
                          <a:pt x="72" y="51"/>
                          <a:pt x="65" y="58"/>
                          <a:pt x="54" y="58"/>
                        </a:cubicBezTo>
                        <a:cubicBezTo>
                          <a:pt x="49" y="58"/>
                          <a:pt x="46" y="57"/>
                          <a:pt x="43" y="56"/>
                        </a:cubicBezTo>
                        <a:cubicBezTo>
                          <a:pt x="39" y="63"/>
                          <a:pt x="33" y="68"/>
                          <a:pt x="24" y="68"/>
                        </a:cubicBezTo>
                        <a:cubicBezTo>
                          <a:pt x="23" y="68"/>
                          <a:pt x="22" y="69"/>
                          <a:pt x="21" y="69"/>
                        </a:cubicBezTo>
                        <a:cubicBezTo>
                          <a:pt x="18" y="70"/>
                          <a:pt x="11" y="71"/>
                          <a:pt x="5" y="69"/>
                        </a:cubicBezTo>
                        <a:lnTo>
                          <a:pt x="2" y="79"/>
                        </a:lnTo>
                        <a:cubicBezTo>
                          <a:pt x="2" y="80"/>
                          <a:pt x="2" y="85"/>
                          <a:pt x="2" y="88"/>
                        </a:cubicBezTo>
                        <a:cubicBezTo>
                          <a:pt x="1" y="93"/>
                          <a:pt x="1" y="98"/>
                          <a:pt x="0" y="102"/>
                        </a:cubicBezTo>
                        <a:cubicBezTo>
                          <a:pt x="0" y="102"/>
                          <a:pt x="0" y="102"/>
                          <a:pt x="0" y="103"/>
                        </a:cubicBezTo>
                        <a:cubicBezTo>
                          <a:pt x="0" y="103"/>
                          <a:pt x="0" y="103"/>
                          <a:pt x="0" y="103"/>
                        </a:cubicBezTo>
                        <a:cubicBezTo>
                          <a:pt x="2" y="103"/>
                          <a:pt x="3" y="104"/>
                          <a:pt x="4" y="105"/>
                        </a:cubicBezTo>
                        <a:cubicBezTo>
                          <a:pt x="11" y="103"/>
                          <a:pt x="28" y="94"/>
                          <a:pt x="37" y="87"/>
                        </a:cubicBezTo>
                        <a:cubicBezTo>
                          <a:pt x="49" y="78"/>
                          <a:pt x="55" y="73"/>
                          <a:pt x="69" y="68"/>
                        </a:cubicBezTo>
                        <a:cubicBezTo>
                          <a:pt x="74" y="66"/>
                          <a:pt x="77" y="65"/>
                          <a:pt x="80" y="64"/>
                        </a:cubicBezTo>
                        <a:cubicBezTo>
                          <a:pt x="81" y="64"/>
                          <a:pt x="82" y="63"/>
                          <a:pt x="88" y="60"/>
                        </a:cubicBezTo>
                        <a:cubicBezTo>
                          <a:pt x="91" y="59"/>
                          <a:pt x="92" y="57"/>
                          <a:pt x="95" y="54"/>
                        </a:cubicBezTo>
                        <a:cubicBezTo>
                          <a:pt x="100" y="48"/>
                          <a:pt x="107" y="39"/>
                          <a:pt x="122" y="36"/>
                        </a:cubicBezTo>
                        <a:cubicBezTo>
                          <a:pt x="132" y="34"/>
                          <a:pt x="140" y="30"/>
                          <a:pt x="147" y="26"/>
                        </a:cubicBezTo>
                        <a:cubicBezTo>
                          <a:pt x="151" y="24"/>
                          <a:pt x="154" y="22"/>
                          <a:pt x="158" y="21"/>
                        </a:cubicBezTo>
                        <a:cubicBezTo>
                          <a:pt x="163" y="18"/>
                          <a:pt x="166" y="16"/>
                          <a:pt x="170" y="14"/>
                        </a:cubicBezTo>
                        <a:cubicBezTo>
                          <a:pt x="173" y="12"/>
                          <a:pt x="176" y="10"/>
                          <a:pt x="181" y="8"/>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84" name="Freeform 30299">
                    <a:extLst>
                      <a:ext uri="{FF2B5EF4-FFF2-40B4-BE49-F238E27FC236}">
                        <a16:creationId xmlns:a16="http://schemas.microsoft.com/office/drawing/2014/main" id="{438C0421-7C6B-43E5-2DE2-DCE65F9D1944}"/>
                      </a:ext>
                    </a:extLst>
                  </p:cNvPr>
                  <p:cNvSpPr>
                    <a:spLocks/>
                  </p:cNvSpPr>
                  <p:nvPr/>
                </p:nvSpPr>
                <p:spPr bwMode="auto">
                  <a:xfrm>
                    <a:off x="6265939" y="2338522"/>
                    <a:ext cx="4174" cy="4053"/>
                  </a:xfrm>
                  <a:custGeom>
                    <a:avLst/>
                    <a:gdLst>
                      <a:gd name="T0" fmla="*/ 0 w 4"/>
                      <a:gd name="T1" fmla="*/ 0 h 5"/>
                      <a:gd name="T2" fmla="*/ 0 w 4"/>
                      <a:gd name="T3" fmla="*/ 5 h 5"/>
                      <a:gd name="T4" fmla="*/ 4 w 4"/>
                      <a:gd name="T5" fmla="*/ 3 h 5"/>
                      <a:gd name="T6" fmla="*/ 1 w 4"/>
                      <a:gd name="T7" fmla="*/ 0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2"/>
                          <a:pt x="0" y="3"/>
                          <a:pt x="0" y="5"/>
                        </a:cubicBezTo>
                        <a:lnTo>
                          <a:pt x="4" y="3"/>
                        </a:lnTo>
                        <a:lnTo>
                          <a:pt x="1" y="0"/>
                        </a:lnTo>
                        <a:cubicBezTo>
                          <a:pt x="0" y="0"/>
                          <a:pt x="0" y="0"/>
                          <a:pt x="0"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85" name="Freeform 30300">
                    <a:extLst>
                      <a:ext uri="{FF2B5EF4-FFF2-40B4-BE49-F238E27FC236}">
                        <a16:creationId xmlns:a16="http://schemas.microsoft.com/office/drawing/2014/main" id="{8F8BC4FC-2437-CFF7-D2A9-39E5A12A7DE4}"/>
                      </a:ext>
                    </a:extLst>
                  </p:cNvPr>
                  <p:cNvSpPr>
                    <a:spLocks/>
                  </p:cNvSpPr>
                  <p:nvPr/>
                </p:nvSpPr>
                <p:spPr bwMode="auto">
                  <a:xfrm>
                    <a:off x="5856907" y="2638505"/>
                    <a:ext cx="4174" cy="2027"/>
                  </a:xfrm>
                  <a:custGeom>
                    <a:avLst/>
                    <a:gdLst>
                      <a:gd name="T0" fmla="*/ 0 w 6"/>
                      <a:gd name="T1" fmla="*/ 2 h 2"/>
                      <a:gd name="T2" fmla="*/ 6 w 6"/>
                      <a:gd name="T3" fmla="*/ 0 h 2"/>
                      <a:gd name="T4" fmla="*/ 0 w 6"/>
                      <a:gd name="T5" fmla="*/ 2 h 2"/>
                    </a:gdLst>
                    <a:ahLst/>
                    <a:cxnLst>
                      <a:cxn ang="0">
                        <a:pos x="T0" y="T1"/>
                      </a:cxn>
                      <a:cxn ang="0">
                        <a:pos x="T2" y="T3"/>
                      </a:cxn>
                      <a:cxn ang="0">
                        <a:pos x="T4" y="T5"/>
                      </a:cxn>
                    </a:cxnLst>
                    <a:rect l="0" t="0" r="r" b="b"/>
                    <a:pathLst>
                      <a:path w="6" h="2">
                        <a:moveTo>
                          <a:pt x="0" y="2"/>
                        </a:moveTo>
                        <a:cubicBezTo>
                          <a:pt x="3" y="2"/>
                          <a:pt x="5" y="1"/>
                          <a:pt x="6" y="0"/>
                        </a:cubicBezTo>
                        <a:cubicBezTo>
                          <a:pt x="4" y="2"/>
                          <a:pt x="2" y="2"/>
                          <a:pt x="0" y="2"/>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86" name="Freeform 30301">
                    <a:extLst>
                      <a:ext uri="{FF2B5EF4-FFF2-40B4-BE49-F238E27FC236}">
                        <a16:creationId xmlns:a16="http://schemas.microsoft.com/office/drawing/2014/main" id="{32A906E4-EE37-2EEF-49E7-08A8B23A2C4B}"/>
                      </a:ext>
                    </a:extLst>
                  </p:cNvPr>
                  <p:cNvSpPr>
                    <a:spLocks/>
                  </p:cNvSpPr>
                  <p:nvPr/>
                </p:nvSpPr>
                <p:spPr bwMode="auto">
                  <a:xfrm>
                    <a:off x="5326835" y="2622290"/>
                    <a:ext cx="527986" cy="423624"/>
                  </a:xfrm>
                  <a:custGeom>
                    <a:avLst/>
                    <a:gdLst>
                      <a:gd name="T0" fmla="*/ 734 w 735"/>
                      <a:gd name="T1" fmla="*/ 56 h 611"/>
                      <a:gd name="T2" fmla="*/ 734 w 735"/>
                      <a:gd name="T3" fmla="*/ 39 h 611"/>
                      <a:gd name="T4" fmla="*/ 714 w 735"/>
                      <a:gd name="T5" fmla="*/ 6 h 611"/>
                      <a:gd name="T6" fmla="*/ 699 w 735"/>
                      <a:gd name="T7" fmla="*/ 12 h 611"/>
                      <a:gd name="T8" fmla="*/ 669 w 735"/>
                      <a:gd name="T9" fmla="*/ 3 h 611"/>
                      <a:gd name="T10" fmla="*/ 628 w 735"/>
                      <a:gd name="T11" fmla="*/ 43 h 611"/>
                      <a:gd name="T12" fmla="*/ 578 w 735"/>
                      <a:gd name="T13" fmla="*/ 50 h 611"/>
                      <a:gd name="T14" fmla="*/ 538 w 735"/>
                      <a:gd name="T15" fmla="*/ 74 h 611"/>
                      <a:gd name="T16" fmla="*/ 521 w 735"/>
                      <a:gd name="T17" fmla="*/ 97 h 611"/>
                      <a:gd name="T18" fmla="*/ 452 w 735"/>
                      <a:gd name="T19" fmla="*/ 130 h 611"/>
                      <a:gd name="T20" fmla="*/ 283 w 735"/>
                      <a:gd name="T21" fmla="*/ 66 h 611"/>
                      <a:gd name="T22" fmla="*/ 259 w 735"/>
                      <a:gd name="T23" fmla="*/ 37 h 611"/>
                      <a:gd name="T24" fmla="*/ 245 w 735"/>
                      <a:gd name="T25" fmla="*/ 18 h 611"/>
                      <a:gd name="T26" fmla="*/ 240 w 735"/>
                      <a:gd name="T27" fmla="*/ 79 h 611"/>
                      <a:gd name="T28" fmla="*/ 191 w 735"/>
                      <a:gd name="T29" fmla="*/ 139 h 611"/>
                      <a:gd name="T30" fmla="*/ 135 w 735"/>
                      <a:gd name="T31" fmla="*/ 174 h 611"/>
                      <a:gd name="T32" fmla="*/ 108 w 735"/>
                      <a:gd name="T33" fmla="*/ 214 h 611"/>
                      <a:gd name="T34" fmla="*/ 107 w 735"/>
                      <a:gd name="T35" fmla="*/ 249 h 611"/>
                      <a:gd name="T36" fmla="*/ 52 w 735"/>
                      <a:gd name="T37" fmla="*/ 292 h 611"/>
                      <a:gd name="T38" fmla="*/ 52 w 735"/>
                      <a:gd name="T39" fmla="*/ 313 h 611"/>
                      <a:gd name="T40" fmla="*/ 37 w 735"/>
                      <a:gd name="T41" fmla="*/ 367 h 611"/>
                      <a:gd name="T42" fmla="*/ 19 w 735"/>
                      <a:gd name="T43" fmla="*/ 395 h 611"/>
                      <a:gd name="T44" fmla="*/ 5 w 735"/>
                      <a:gd name="T45" fmla="*/ 449 h 611"/>
                      <a:gd name="T46" fmla="*/ 52 w 735"/>
                      <a:gd name="T47" fmla="*/ 516 h 611"/>
                      <a:gd name="T48" fmla="*/ 77 w 735"/>
                      <a:gd name="T49" fmla="*/ 540 h 611"/>
                      <a:gd name="T50" fmla="*/ 107 w 735"/>
                      <a:gd name="T51" fmla="*/ 553 h 611"/>
                      <a:gd name="T52" fmla="*/ 132 w 735"/>
                      <a:gd name="T53" fmla="*/ 578 h 611"/>
                      <a:gd name="T54" fmla="*/ 178 w 735"/>
                      <a:gd name="T55" fmla="*/ 605 h 611"/>
                      <a:gd name="T56" fmla="*/ 221 w 735"/>
                      <a:gd name="T57" fmla="*/ 583 h 611"/>
                      <a:gd name="T58" fmla="*/ 287 w 735"/>
                      <a:gd name="T59" fmla="*/ 572 h 611"/>
                      <a:gd name="T60" fmla="*/ 314 w 735"/>
                      <a:gd name="T61" fmla="*/ 545 h 611"/>
                      <a:gd name="T62" fmla="*/ 360 w 735"/>
                      <a:gd name="T63" fmla="*/ 527 h 611"/>
                      <a:gd name="T64" fmla="*/ 379 w 735"/>
                      <a:gd name="T65" fmla="*/ 519 h 611"/>
                      <a:gd name="T66" fmla="*/ 386 w 735"/>
                      <a:gd name="T67" fmla="*/ 473 h 611"/>
                      <a:gd name="T68" fmla="*/ 413 w 735"/>
                      <a:gd name="T69" fmla="*/ 407 h 611"/>
                      <a:gd name="T70" fmla="*/ 439 w 735"/>
                      <a:gd name="T71" fmla="*/ 339 h 611"/>
                      <a:gd name="T72" fmla="*/ 445 w 735"/>
                      <a:gd name="T73" fmla="*/ 315 h 611"/>
                      <a:gd name="T74" fmla="*/ 445 w 735"/>
                      <a:gd name="T75" fmla="*/ 275 h 611"/>
                      <a:gd name="T76" fmla="*/ 471 w 735"/>
                      <a:gd name="T77" fmla="*/ 255 h 611"/>
                      <a:gd name="T78" fmla="*/ 513 w 735"/>
                      <a:gd name="T79" fmla="*/ 276 h 611"/>
                      <a:gd name="T80" fmla="*/ 530 w 735"/>
                      <a:gd name="T81" fmla="*/ 266 h 611"/>
                      <a:gd name="T82" fmla="*/ 539 w 735"/>
                      <a:gd name="T83" fmla="*/ 234 h 611"/>
                      <a:gd name="T84" fmla="*/ 541 w 735"/>
                      <a:gd name="T85" fmla="*/ 198 h 611"/>
                      <a:gd name="T86" fmla="*/ 550 w 735"/>
                      <a:gd name="T87" fmla="*/ 187 h 611"/>
                      <a:gd name="T88" fmla="*/ 560 w 735"/>
                      <a:gd name="T89" fmla="*/ 183 h 611"/>
                      <a:gd name="T90" fmla="*/ 609 w 735"/>
                      <a:gd name="T91" fmla="*/ 146 h 611"/>
                      <a:gd name="T92" fmla="*/ 616 w 735"/>
                      <a:gd name="T93" fmla="*/ 138 h 611"/>
                      <a:gd name="T94" fmla="*/ 619 w 735"/>
                      <a:gd name="T95" fmla="*/ 132 h 611"/>
                      <a:gd name="T96" fmla="*/ 631 w 735"/>
                      <a:gd name="T97" fmla="*/ 93 h 611"/>
                      <a:gd name="T98" fmla="*/ 634 w 735"/>
                      <a:gd name="T99" fmla="*/ 67 h 611"/>
                      <a:gd name="T100" fmla="*/ 680 w 735"/>
                      <a:gd name="T101" fmla="*/ 35 h 611"/>
                      <a:gd name="T102" fmla="*/ 711 w 735"/>
                      <a:gd name="T103" fmla="*/ 52 h 611"/>
                      <a:gd name="T104" fmla="*/ 726 w 735"/>
                      <a:gd name="T105" fmla="*/ 5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5" h="611">
                        <a:moveTo>
                          <a:pt x="734" y="61"/>
                        </a:moveTo>
                        <a:cubicBezTo>
                          <a:pt x="735" y="61"/>
                          <a:pt x="735" y="61"/>
                          <a:pt x="735" y="61"/>
                        </a:cubicBezTo>
                        <a:cubicBezTo>
                          <a:pt x="735" y="61"/>
                          <a:pt x="735" y="60"/>
                          <a:pt x="734" y="56"/>
                        </a:cubicBezTo>
                        <a:cubicBezTo>
                          <a:pt x="734" y="52"/>
                          <a:pt x="734" y="48"/>
                          <a:pt x="734" y="44"/>
                        </a:cubicBezTo>
                        <a:lnTo>
                          <a:pt x="734" y="41"/>
                        </a:lnTo>
                        <a:cubicBezTo>
                          <a:pt x="734" y="40"/>
                          <a:pt x="734" y="40"/>
                          <a:pt x="734" y="39"/>
                        </a:cubicBezTo>
                        <a:cubicBezTo>
                          <a:pt x="730" y="35"/>
                          <a:pt x="727" y="30"/>
                          <a:pt x="726" y="26"/>
                        </a:cubicBezTo>
                        <a:cubicBezTo>
                          <a:pt x="718" y="22"/>
                          <a:pt x="715" y="14"/>
                          <a:pt x="714" y="9"/>
                        </a:cubicBezTo>
                        <a:cubicBezTo>
                          <a:pt x="714" y="8"/>
                          <a:pt x="714" y="7"/>
                          <a:pt x="714" y="6"/>
                        </a:cubicBezTo>
                        <a:cubicBezTo>
                          <a:pt x="712" y="6"/>
                          <a:pt x="711" y="6"/>
                          <a:pt x="709" y="7"/>
                        </a:cubicBezTo>
                        <a:cubicBezTo>
                          <a:pt x="708" y="8"/>
                          <a:pt x="706" y="10"/>
                          <a:pt x="706" y="10"/>
                        </a:cubicBezTo>
                        <a:lnTo>
                          <a:pt x="699" y="12"/>
                        </a:lnTo>
                        <a:cubicBezTo>
                          <a:pt x="691" y="13"/>
                          <a:pt x="686" y="9"/>
                          <a:pt x="680" y="4"/>
                        </a:cubicBezTo>
                        <a:cubicBezTo>
                          <a:pt x="679" y="3"/>
                          <a:pt x="678" y="2"/>
                          <a:pt x="677" y="0"/>
                        </a:cubicBezTo>
                        <a:cubicBezTo>
                          <a:pt x="674" y="1"/>
                          <a:pt x="671" y="3"/>
                          <a:pt x="669" y="3"/>
                        </a:cubicBezTo>
                        <a:cubicBezTo>
                          <a:pt x="669" y="3"/>
                          <a:pt x="669" y="3"/>
                          <a:pt x="669" y="3"/>
                        </a:cubicBezTo>
                        <a:cubicBezTo>
                          <a:pt x="665" y="9"/>
                          <a:pt x="659" y="16"/>
                          <a:pt x="647" y="18"/>
                        </a:cubicBezTo>
                        <a:cubicBezTo>
                          <a:pt x="647" y="37"/>
                          <a:pt x="634" y="42"/>
                          <a:pt x="628" y="43"/>
                        </a:cubicBezTo>
                        <a:cubicBezTo>
                          <a:pt x="612" y="45"/>
                          <a:pt x="600" y="46"/>
                          <a:pt x="590" y="44"/>
                        </a:cubicBezTo>
                        <a:cubicBezTo>
                          <a:pt x="588" y="43"/>
                          <a:pt x="586" y="43"/>
                          <a:pt x="583" y="41"/>
                        </a:cubicBezTo>
                        <a:cubicBezTo>
                          <a:pt x="582" y="44"/>
                          <a:pt x="581" y="47"/>
                          <a:pt x="578" y="50"/>
                        </a:cubicBezTo>
                        <a:cubicBezTo>
                          <a:pt x="576" y="52"/>
                          <a:pt x="576" y="53"/>
                          <a:pt x="575" y="55"/>
                        </a:cubicBezTo>
                        <a:cubicBezTo>
                          <a:pt x="574" y="60"/>
                          <a:pt x="570" y="72"/>
                          <a:pt x="553" y="74"/>
                        </a:cubicBezTo>
                        <a:cubicBezTo>
                          <a:pt x="547" y="75"/>
                          <a:pt x="542" y="75"/>
                          <a:pt x="538" y="74"/>
                        </a:cubicBezTo>
                        <a:cubicBezTo>
                          <a:pt x="538" y="74"/>
                          <a:pt x="537" y="74"/>
                          <a:pt x="537" y="74"/>
                        </a:cubicBezTo>
                        <a:cubicBezTo>
                          <a:pt x="536" y="76"/>
                          <a:pt x="535" y="77"/>
                          <a:pt x="534" y="78"/>
                        </a:cubicBezTo>
                        <a:cubicBezTo>
                          <a:pt x="531" y="84"/>
                          <a:pt x="527" y="90"/>
                          <a:pt x="521" y="97"/>
                        </a:cubicBezTo>
                        <a:cubicBezTo>
                          <a:pt x="513" y="107"/>
                          <a:pt x="496" y="126"/>
                          <a:pt x="490" y="131"/>
                        </a:cubicBezTo>
                        <a:cubicBezTo>
                          <a:pt x="485" y="137"/>
                          <a:pt x="479" y="141"/>
                          <a:pt x="478" y="141"/>
                        </a:cubicBezTo>
                        <a:lnTo>
                          <a:pt x="452" y="130"/>
                        </a:lnTo>
                        <a:lnTo>
                          <a:pt x="439" y="37"/>
                        </a:lnTo>
                        <a:cubicBezTo>
                          <a:pt x="334" y="58"/>
                          <a:pt x="298" y="65"/>
                          <a:pt x="284" y="66"/>
                        </a:cubicBezTo>
                        <a:lnTo>
                          <a:pt x="283" y="66"/>
                        </a:lnTo>
                        <a:lnTo>
                          <a:pt x="271" y="69"/>
                        </a:lnTo>
                        <a:lnTo>
                          <a:pt x="265" y="57"/>
                        </a:lnTo>
                        <a:cubicBezTo>
                          <a:pt x="264" y="56"/>
                          <a:pt x="261" y="48"/>
                          <a:pt x="259" y="37"/>
                        </a:cubicBezTo>
                        <a:lnTo>
                          <a:pt x="256" y="21"/>
                        </a:lnTo>
                        <a:cubicBezTo>
                          <a:pt x="255" y="15"/>
                          <a:pt x="254" y="8"/>
                          <a:pt x="252" y="0"/>
                        </a:cubicBezTo>
                        <a:cubicBezTo>
                          <a:pt x="251" y="8"/>
                          <a:pt x="250" y="12"/>
                          <a:pt x="245" y="18"/>
                        </a:cubicBezTo>
                        <a:cubicBezTo>
                          <a:pt x="244" y="20"/>
                          <a:pt x="243" y="22"/>
                          <a:pt x="241" y="25"/>
                        </a:cubicBezTo>
                        <a:cubicBezTo>
                          <a:pt x="239" y="29"/>
                          <a:pt x="240" y="40"/>
                          <a:pt x="240" y="49"/>
                        </a:cubicBezTo>
                        <a:cubicBezTo>
                          <a:pt x="241" y="58"/>
                          <a:pt x="241" y="69"/>
                          <a:pt x="240" y="79"/>
                        </a:cubicBezTo>
                        <a:cubicBezTo>
                          <a:pt x="237" y="95"/>
                          <a:pt x="233" y="101"/>
                          <a:pt x="222" y="107"/>
                        </a:cubicBezTo>
                        <a:cubicBezTo>
                          <a:pt x="219" y="109"/>
                          <a:pt x="216" y="111"/>
                          <a:pt x="210" y="117"/>
                        </a:cubicBezTo>
                        <a:cubicBezTo>
                          <a:pt x="202" y="124"/>
                          <a:pt x="196" y="132"/>
                          <a:pt x="191" y="139"/>
                        </a:cubicBezTo>
                        <a:cubicBezTo>
                          <a:pt x="183" y="149"/>
                          <a:pt x="176" y="157"/>
                          <a:pt x="166" y="163"/>
                        </a:cubicBezTo>
                        <a:cubicBezTo>
                          <a:pt x="153" y="171"/>
                          <a:pt x="144" y="169"/>
                          <a:pt x="138" y="165"/>
                        </a:cubicBezTo>
                        <a:cubicBezTo>
                          <a:pt x="137" y="168"/>
                          <a:pt x="136" y="171"/>
                          <a:pt x="135" y="174"/>
                        </a:cubicBezTo>
                        <a:cubicBezTo>
                          <a:pt x="131" y="184"/>
                          <a:pt x="125" y="195"/>
                          <a:pt x="113" y="196"/>
                        </a:cubicBezTo>
                        <a:cubicBezTo>
                          <a:pt x="113" y="199"/>
                          <a:pt x="112" y="202"/>
                          <a:pt x="110" y="208"/>
                        </a:cubicBezTo>
                        <a:cubicBezTo>
                          <a:pt x="108" y="213"/>
                          <a:pt x="108" y="214"/>
                          <a:pt x="108" y="214"/>
                        </a:cubicBezTo>
                        <a:cubicBezTo>
                          <a:pt x="108" y="214"/>
                          <a:pt x="108" y="214"/>
                          <a:pt x="108" y="214"/>
                        </a:cubicBezTo>
                        <a:cubicBezTo>
                          <a:pt x="108" y="219"/>
                          <a:pt x="106" y="224"/>
                          <a:pt x="103" y="231"/>
                        </a:cubicBezTo>
                        <a:cubicBezTo>
                          <a:pt x="109" y="237"/>
                          <a:pt x="108" y="245"/>
                          <a:pt x="107" y="249"/>
                        </a:cubicBezTo>
                        <a:cubicBezTo>
                          <a:pt x="104" y="266"/>
                          <a:pt x="95" y="269"/>
                          <a:pt x="80" y="274"/>
                        </a:cubicBezTo>
                        <a:cubicBezTo>
                          <a:pt x="74" y="276"/>
                          <a:pt x="64" y="277"/>
                          <a:pt x="56" y="270"/>
                        </a:cubicBezTo>
                        <a:cubicBezTo>
                          <a:pt x="55" y="275"/>
                          <a:pt x="55" y="282"/>
                          <a:pt x="52" y="292"/>
                        </a:cubicBezTo>
                        <a:cubicBezTo>
                          <a:pt x="50" y="297"/>
                          <a:pt x="50" y="299"/>
                          <a:pt x="49" y="299"/>
                        </a:cubicBezTo>
                        <a:cubicBezTo>
                          <a:pt x="49" y="300"/>
                          <a:pt x="50" y="300"/>
                          <a:pt x="50" y="300"/>
                        </a:cubicBezTo>
                        <a:cubicBezTo>
                          <a:pt x="50" y="302"/>
                          <a:pt x="52" y="306"/>
                          <a:pt x="52" y="313"/>
                        </a:cubicBezTo>
                        <a:cubicBezTo>
                          <a:pt x="53" y="317"/>
                          <a:pt x="54" y="319"/>
                          <a:pt x="54" y="321"/>
                        </a:cubicBezTo>
                        <a:cubicBezTo>
                          <a:pt x="57" y="327"/>
                          <a:pt x="58" y="333"/>
                          <a:pt x="57" y="344"/>
                        </a:cubicBezTo>
                        <a:cubicBezTo>
                          <a:pt x="55" y="361"/>
                          <a:pt x="42" y="365"/>
                          <a:pt x="37" y="367"/>
                        </a:cubicBezTo>
                        <a:cubicBezTo>
                          <a:pt x="37" y="367"/>
                          <a:pt x="36" y="367"/>
                          <a:pt x="36" y="367"/>
                        </a:cubicBezTo>
                        <a:cubicBezTo>
                          <a:pt x="34" y="370"/>
                          <a:pt x="33" y="373"/>
                          <a:pt x="33" y="375"/>
                        </a:cubicBezTo>
                        <a:cubicBezTo>
                          <a:pt x="30" y="381"/>
                          <a:pt x="28" y="389"/>
                          <a:pt x="19" y="395"/>
                        </a:cubicBezTo>
                        <a:cubicBezTo>
                          <a:pt x="15" y="399"/>
                          <a:pt x="7" y="403"/>
                          <a:pt x="0" y="406"/>
                        </a:cubicBezTo>
                        <a:cubicBezTo>
                          <a:pt x="1" y="412"/>
                          <a:pt x="1" y="418"/>
                          <a:pt x="2" y="425"/>
                        </a:cubicBezTo>
                        <a:cubicBezTo>
                          <a:pt x="2" y="434"/>
                          <a:pt x="3" y="443"/>
                          <a:pt x="5" y="449"/>
                        </a:cubicBezTo>
                        <a:cubicBezTo>
                          <a:pt x="8" y="463"/>
                          <a:pt x="11" y="468"/>
                          <a:pt x="26" y="480"/>
                        </a:cubicBezTo>
                        <a:cubicBezTo>
                          <a:pt x="39" y="491"/>
                          <a:pt x="45" y="501"/>
                          <a:pt x="48" y="509"/>
                        </a:cubicBezTo>
                        <a:cubicBezTo>
                          <a:pt x="50" y="512"/>
                          <a:pt x="51" y="514"/>
                          <a:pt x="52" y="516"/>
                        </a:cubicBezTo>
                        <a:cubicBezTo>
                          <a:pt x="55" y="518"/>
                          <a:pt x="58" y="521"/>
                          <a:pt x="61" y="524"/>
                        </a:cubicBezTo>
                        <a:cubicBezTo>
                          <a:pt x="67" y="530"/>
                          <a:pt x="73" y="536"/>
                          <a:pt x="77" y="541"/>
                        </a:cubicBezTo>
                        <a:cubicBezTo>
                          <a:pt x="77" y="541"/>
                          <a:pt x="77" y="540"/>
                          <a:pt x="77" y="540"/>
                        </a:cubicBezTo>
                        <a:cubicBezTo>
                          <a:pt x="79" y="543"/>
                          <a:pt x="88" y="546"/>
                          <a:pt x="94" y="548"/>
                        </a:cubicBezTo>
                        <a:cubicBezTo>
                          <a:pt x="96" y="549"/>
                          <a:pt x="98" y="550"/>
                          <a:pt x="101" y="551"/>
                        </a:cubicBezTo>
                        <a:cubicBezTo>
                          <a:pt x="103" y="552"/>
                          <a:pt x="104" y="553"/>
                          <a:pt x="107" y="553"/>
                        </a:cubicBezTo>
                        <a:cubicBezTo>
                          <a:pt x="109" y="554"/>
                          <a:pt x="111" y="554"/>
                          <a:pt x="114" y="555"/>
                        </a:cubicBezTo>
                        <a:cubicBezTo>
                          <a:pt x="124" y="559"/>
                          <a:pt x="130" y="567"/>
                          <a:pt x="132" y="579"/>
                        </a:cubicBezTo>
                        <a:cubicBezTo>
                          <a:pt x="132" y="579"/>
                          <a:pt x="132" y="578"/>
                          <a:pt x="132" y="578"/>
                        </a:cubicBezTo>
                        <a:cubicBezTo>
                          <a:pt x="133" y="581"/>
                          <a:pt x="139" y="586"/>
                          <a:pt x="163" y="596"/>
                        </a:cubicBezTo>
                        <a:lnTo>
                          <a:pt x="165" y="597"/>
                        </a:lnTo>
                        <a:cubicBezTo>
                          <a:pt x="170" y="599"/>
                          <a:pt x="174" y="602"/>
                          <a:pt x="178" y="605"/>
                        </a:cubicBezTo>
                        <a:cubicBezTo>
                          <a:pt x="186" y="611"/>
                          <a:pt x="187" y="611"/>
                          <a:pt x="189" y="610"/>
                        </a:cubicBezTo>
                        <a:cubicBezTo>
                          <a:pt x="194" y="608"/>
                          <a:pt x="195" y="605"/>
                          <a:pt x="198" y="600"/>
                        </a:cubicBezTo>
                        <a:cubicBezTo>
                          <a:pt x="202" y="595"/>
                          <a:pt x="208" y="585"/>
                          <a:pt x="221" y="583"/>
                        </a:cubicBezTo>
                        <a:cubicBezTo>
                          <a:pt x="229" y="582"/>
                          <a:pt x="236" y="583"/>
                          <a:pt x="242" y="584"/>
                        </a:cubicBezTo>
                        <a:cubicBezTo>
                          <a:pt x="247" y="585"/>
                          <a:pt x="251" y="586"/>
                          <a:pt x="258" y="586"/>
                        </a:cubicBezTo>
                        <a:cubicBezTo>
                          <a:pt x="270" y="586"/>
                          <a:pt x="284" y="578"/>
                          <a:pt x="287" y="572"/>
                        </a:cubicBezTo>
                        <a:cubicBezTo>
                          <a:pt x="286" y="571"/>
                          <a:pt x="286" y="570"/>
                          <a:pt x="285" y="570"/>
                        </a:cubicBezTo>
                        <a:cubicBezTo>
                          <a:pt x="276" y="559"/>
                          <a:pt x="281" y="550"/>
                          <a:pt x="283" y="547"/>
                        </a:cubicBezTo>
                        <a:cubicBezTo>
                          <a:pt x="291" y="536"/>
                          <a:pt x="301" y="540"/>
                          <a:pt x="314" y="545"/>
                        </a:cubicBezTo>
                        <a:cubicBezTo>
                          <a:pt x="319" y="546"/>
                          <a:pt x="323" y="548"/>
                          <a:pt x="326" y="549"/>
                        </a:cubicBezTo>
                        <a:cubicBezTo>
                          <a:pt x="326" y="549"/>
                          <a:pt x="326" y="549"/>
                          <a:pt x="326" y="549"/>
                        </a:cubicBezTo>
                        <a:cubicBezTo>
                          <a:pt x="334" y="535"/>
                          <a:pt x="347" y="529"/>
                          <a:pt x="360" y="527"/>
                        </a:cubicBezTo>
                        <a:lnTo>
                          <a:pt x="367" y="525"/>
                        </a:lnTo>
                        <a:cubicBezTo>
                          <a:pt x="377" y="523"/>
                          <a:pt x="377" y="523"/>
                          <a:pt x="379" y="522"/>
                        </a:cubicBezTo>
                        <a:cubicBezTo>
                          <a:pt x="379" y="521"/>
                          <a:pt x="379" y="520"/>
                          <a:pt x="379" y="519"/>
                        </a:cubicBezTo>
                        <a:cubicBezTo>
                          <a:pt x="380" y="514"/>
                          <a:pt x="380" y="506"/>
                          <a:pt x="387" y="498"/>
                        </a:cubicBezTo>
                        <a:cubicBezTo>
                          <a:pt x="388" y="496"/>
                          <a:pt x="389" y="495"/>
                          <a:pt x="391" y="494"/>
                        </a:cubicBezTo>
                        <a:cubicBezTo>
                          <a:pt x="387" y="489"/>
                          <a:pt x="385" y="483"/>
                          <a:pt x="386" y="473"/>
                        </a:cubicBezTo>
                        <a:cubicBezTo>
                          <a:pt x="388" y="463"/>
                          <a:pt x="392" y="454"/>
                          <a:pt x="396" y="447"/>
                        </a:cubicBezTo>
                        <a:cubicBezTo>
                          <a:pt x="397" y="445"/>
                          <a:pt x="399" y="442"/>
                          <a:pt x="399" y="442"/>
                        </a:cubicBezTo>
                        <a:cubicBezTo>
                          <a:pt x="401" y="433"/>
                          <a:pt x="405" y="424"/>
                          <a:pt x="413" y="407"/>
                        </a:cubicBezTo>
                        <a:cubicBezTo>
                          <a:pt x="420" y="390"/>
                          <a:pt x="423" y="379"/>
                          <a:pt x="424" y="372"/>
                        </a:cubicBezTo>
                        <a:cubicBezTo>
                          <a:pt x="425" y="364"/>
                          <a:pt x="429" y="358"/>
                          <a:pt x="432" y="353"/>
                        </a:cubicBezTo>
                        <a:cubicBezTo>
                          <a:pt x="435" y="348"/>
                          <a:pt x="437" y="344"/>
                          <a:pt x="439" y="339"/>
                        </a:cubicBezTo>
                        <a:cubicBezTo>
                          <a:pt x="440" y="331"/>
                          <a:pt x="443" y="327"/>
                          <a:pt x="445" y="324"/>
                        </a:cubicBezTo>
                        <a:cubicBezTo>
                          <a:pt x="445" y="323"/>
                          <a:pt x="446" y="323"/>
                          <a:pt x="446" y="322"/>
                        </a:cubicBezTo>
                        <a:cubicBezTo>
                          <a:pt x="446" y="322"/>
                          <a:pt x="446" y="320"/>
                          <a:pt x="445" y="315"/>
                        </a:cubicBezTo>
                        <a:cubicBezTo>
                          <a:pt x="442" y="303"/>
                          <a:pt x="441" y="291"/>
                          <a:pt x="442" y="281"/>
                        </a:cubicBezTo>
                        <a:lnTo>
                          <a:pt x="443" y="278"/>
                        </a:lnTo>
                        <a:lnTo>
                          <a:pt x="445" y="275"/>
                        </a:lnTo>
                        <a:lnTo>
                          <a:pt x="452" y="263"/>
                        </a:lnTo>
                        <a:lnTo>
                          <a:pt x="458" y="251"/>
                        </a:lnTo>
                        <a:lnTo>
                          <a:pt x="471" y="255"/>
                        </a:lnTo>
                        <a:cubicBezTo>
                          <a:pt x="481" y="258"/>
                          <a:pt x="488" y="262"/>
                          <a:pt x="495" y="266"/>
                        </a:cubicBezTo>
                        <a:cubicBezTo>
                          <a:pt x="498" y="269"/>
                          <a:pt x="502" y="271"/>
                          <a:pt x="505" y="272"/>
                        </a:cubicBezTo>
                        <a:cubicBezTo>
                          <a:pt x="508" y="273"/>
                          <a:pt x="511" y="275"/>
                          <a:pt x="513" y="276"/>
                        </a:cubicBezTo>
                        <a:cubicBezTo>
                          <a:pt x="515" y="276"/>
                          <a:pt x="516" y="277"/>
                          <a:pt x="517" y="277"/>
                        </a:cubicBezTo>
                        <a:cubicBezTo>
                          <a:pt x="517" y="277"/>
                          <a:pt x="518" y="277"/>
                          <a:pt x="519" y="276"/>
                        </a:cubicBezTo>
                        <a:cubicBezTo>
                          <a:pt x="523" y="271"/>
                          <a:pt x="527" y="268"/>
                          <a:pt x="530" y="266"/>
                        </a:cubicBezTo>
                        <a:cubicBezTo>
                          <a:pt x="531" y="266"/>
                          <a:pt x="532" y="265"/>
                          <a:pt x="532" y="264"/>
                        </a:cubicBezTo>
                        <a:cubicBezTo>
                          <a:pt x="533" y="264"/>
                          <a:pt x="533" y="263"/>
                          <a:pt x="533" y="259"/>
                        </a:cubicBezTo>
                        <a:cubicBezTo>
                          <a:pt x="533" y="246"/>
                          <a:pt x="536" y="240"/>
                          <a:pt x="539" y="234"/>
                        </a:cubicBezTo>
                        <a:cubicBezTo>
                          <a:pt x="541" y="232"/>
                          <a:pt x="541" y="231"/>
                          <a:pt x="542" y="225"/>
                        </a:cubicBezTo>
                        <a:cubicBezTo>
                          <a:pt x="543" y="221"/>
                          <a:pt x="542" y="218"/>
                          <a:pt x="541" y="214"/>
                        </a:cubicBezTo>
                        <a:cubicBezTo>
                          <a:pt x="540" y="210"/>
                          <a:pt x="539" y="204"/>
                          <a:pt x="541" y="198"/>
                        </a:cubicBezTo>
                        <a:lnTo>
                          <a:pt x="543" y="194"/>
                        </a:lnTo>
                        <a:lnTo>
                          <a:pt x="547" y="191"/>
                        </a:lnTo>
                        <a:lnTo>
                          <a:pt x="550" y="187"/>
                        </a:lnTo>
                        <a:cubicBezTo>
                          <a:pt x="550" y="187"/>
                          <a:pt x="552" y="186"/>
                          <a:pt x="553" y="186"/>
                        </a:cubicBezTo>
                        <a:lnTo>
                          <a:pt x="555" y="185"/>
                        </a:lnTo>
                        <a:cubicBezTo>
                          <a:pt x="556" y="184"/>
                          <a:pt x="558" y="184"/>
                          <a:pt x="560" y="183"/>
                        </a:cubicBezTo>
                        <a:lnTo>
                          <a:pt x="563" y="182"/>
                        </a:lnTo>
                        <a:cubicBezTo>
                          <a:pt x="575" y="180"/>
                          <a:pt x="585" y="177"/>
                          <a:pt x="587" y="172"/>
                        </a:cubicBezTo>
                        <a:cubicBezTo>
                          <a:pt x="591" y="158"/>
                          <a:pt x="596" y="149"/>
                          <a:pt x="609" y="146"/>
                        </a:cubicBezTo>
                        <a:cubicBezTo>
                          <a:pt x="610" y="146"/>
                          <a:pt x="610" y="146"/>
                          <a:pt x="610" y="146"/>
                        </a:cubicBezTo>
                        <a:cubicBezTo>
                          <a:pt x="611" y="145"/>
                          <a:pt x="612" y="145"/>
                          <a:pt x="613" y="144"/>
                        </a:cubicBezTo>
                        <a:cubicBezTo>
                          <a:pt x="613" y="143"/>
                          <a:pt x="615" y="140"/>
                          <a:pt x="616" y="138"/>
                        </a:cubicBezTo>
                        <a:lnTo>
                          <a:pt x="618" y="134"/>
                        </a:lnTo>
                        <a:lnTo>
                          <a:pt x="618" y="133"/>
                        </a:lnTo>
                        <a:lnTo>
                          <a:pt x="619" y="132"/>
                        </a:lnTo>
                        <a:cubicBezTo>
                          <a:pt x="625" y="124"/>
                          <a:pt x="631" y="114"/>
                          <a:pt x="631" y="111"/>
                        </a:cubicBezTo>
                        <a:cubicBezTo>
                          <a:pt x="632" y="107"/>
                          <a:pt x="632" y="104"/>
                          <a:pt x="632" y="99"/>
                        </a:cubicBezTo>
                        <a:cubicBezTo>
                          <a:pt x="632" y="97"/>
                          <a:pt x="631" y="95"/>
                          <a:pt x="631" y="93"/>
                        </a:cubicBezTo>
                        <a:cubicBezTo>
                          <a:pt x="631" y="86"/>
                          <a:pt x="633" y="81"/>
                          <a:pt x="634" y="77"/>
                        </a:cubicBezTo>
                        <a:cubicBezTo>
                          <a:pt x="634" y="75"/>
                          <a:pt x="635" y="73"/>
                          <a:pt x="635" y="72"/>
                        </a:cubicBezTo>
                        <a:cubicBezTo>
                          <a:pt x="635" y="71"/>
                          <a:pt x="634" y="68"/>
                          <a:pt x="634" y="67"/>
                        </a:cubicBezTo>
                        <a:cubicBezTo>
                          <a:pt x="633" y="59"/>
                          <a:pt x="632" y="49"/>
                          <a:pt x="638" y="42"/>
                        </a:cubicBezTo>
                        <a:cubicBezTo>
                          <a:pt x="645" y="31"/>
                          <a:pt x="661" y="23"/>
                          <a:pt x="674" y="31"/>
                        </a:cubicBezTo>
                        <a:lnTo>
                          <a:pt x="680" y="35"/>
                        </a:lnTo>
                        <a:cubicBezTo>
                          <a:pt x="686" y="38"/>
                          <a:pt x="692" y="41"/>
                          <a:pt x="696" y="43"/>
                        </a:cubicBezTo>
                        <a:cubicBezTo>
                          <a:pt x="700" y="45"/>
                          <a:pt x="703" y="47"/>
                          <a:pt x="705" y="49"/>
                        </a:cubicBezTo>
                        <a:cubicBezTo>
                          <a:pt x="707" y="50"/>
                          <a:pt x="710" y="52"/>
                          <a:pt x="711" y="52"/>
                        </a:cubicBezTo>
                        <a:lnTo>
                          <a:pt x="711" y="52"/>
                        </a:lnTo>
                        <a:cubicBezTo>
                          <a:pt x="717" y="54"/>
                          <a:pt x="728" y="59"/>
                          <a:pt x="729" y="59"/>
                        </a:cubicBezTo>
                        <a:lnTo>
                          <a:pt x="726" y="59"/>
                        </a:lnTo>
                        <a:cubicBezTo>
                          <a:pt x="729" y="59"/>
                          <a:pt x="732" y="60"/>
                          <a:pt x="734" y="61"/>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87" name="Freeform 30302">
                    <a:extLst>
                      <a:ext uri="{FF2B5EF4-FFF2-40B4-BE49-F238E27FC236}">
                        <a16:creationId xmlns:a16="http://schemas.microsoft.com/office/drawing/2014/main" id="{D239935D-0A34-1C90-4231-740CF787EF24}"/>
                      </a:ext>
                    </a:extLst>
                  </p:cNvPr>
                  <p:cNvSpPr>
                    <a:spLocks/>
                  </p:cNvSpPr>
                  <p:nvPr/>
                </p:nvSpPr>
                <p:spPr bwMode="auto">
                  <a:xfrm>
                    <a:off x="1885539" y="1902738"/>
                    <a:ext cx="849369" cy="679015"/>
                  </a:xfrm>
                  <a:custGeom>
                    <a:avLst/>
                    <a:gdLst>
                      <a:gd name="T0" fmla="*/ 108 w 1182"/>
                      <a:gd name="T1" fmla="*/ 76 h 974"/>
                      <a:gd name="T2" fmla="*/ 109 w 1182"/>
                      <a:gd name="T3" fmla="*/ 77 h 974"/>
                      <a:gd name="T4" fmla="*/ 108 w 1182"/>
                      <a:gd name="T5" fmla="*/ 87 h 974"/>
                      <a:gd name="T6" fmla="*/ 107 w 1182"/>
                      <a:gd name="T7" fmla="*/ 91 h 974"/>
                      <a:gd name="T8" fmla="*/ 106 w 1182"/>
                      <a:gd name="T9" fmla="*/ 102 h 974"/>
                      <a:gd name="T10" fmla="*/ 93 w 1182"/>
                      <a:gd name="T11" fmla="*/ 194 h 974"/>
                      <a:gd name="T12" fmla="*/ 0 w 1182"/>
                      <a:gd name="T13" fmla="*/ 848 h 974"/>
                      <a:gd name="T14" fmla="*/ 750 w 1182"/>
                      <a:gd name="T15" fmla="*/ 941 h 974"/>
                      <a:gd name="T16" fmla="*/ 1125 w 1182"/>
                      <a:gd name="T17" fmla="*/ 974 h 974"/>
                      <a:gd name="T18" fmla="*/ 1155 w 1182"/>
                      <a:gd name="T19" fmla="*/ 486 h 974"/>
                      <a:gd name="T20" fmla="*/ 1182 w 1182"/>
                      <a:gd name="T21" fmla="*/ 118 h 974"/>
                      <a:gd name="T22" fmla="*/ 582 w 1182"/>
                      <a:gd name="T23" fmla="*/ 66 h 974"/>
                      <a:gd name="T24" fmla="*/ 210 w 1182"/>
                      <a:gd name="T25" fmla="*/ 19 h 974"/>
                      <a:gd name="T26" fmla="*/ 170 w 1182"/>
                      <a:gd name="T27" fmla="*/ 10 h 974"/>
                      <a:gd name="T28" fmla="*/ 127 w 1182"/>
                      <a:gd name="T29" fmla="*/ 2 h 974"/>
                      <a:gd name="T30" fmla="*/ 111 w 1182"/>
                      <a:gd name="T31" fmla="*/ 45 h 974"/>
                      <a:gd name="T32" fmla="*/ 108 w 1182"/>
                      <a:gd name="T33" fmla="*/ 7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974">
                        <a:moveTo>
                          <a:pt x="108" y="76"/>
                        </a:moveTo>
                        <a:cubicBezTo>
                          <a:pt x="108" y="76"/>
                          <a:pt x="109" y="77"/>
                          <a:pt x="109" y="77"/>
                        </a:cubicBezTo>
                        <a:lnTo>
                          <a:pt x="108" y="87"/>
                        </a:lnTo>
                        <a:lnTo>
                          <a:pt x="107" y="91"/>
                        </a:lnTo>
                        <a:cubicBezTo>
                          <a:pt x="107" y="94"/>
                          <a:pt x="106" y="98"/>
                          <a:pt x="106" y="102"/>
                        </a:cubicBezTo>
                        <a:lnTo>
                          <a:pt x="93" y="194"/>
                        </a:lnTo>
                        <a:cubicBezTo>
                          <a:pt x="64" y="403"/>
                          <a:pt x="12" y="764"/>
                          <a:pt x="0" y="848"/>
                        </a:cubicBezTo>
                        <a:cubicBezTo>
                          <a:pt x="104" y="862"/>
                          <a:pt x="663" y="932"/>
                          <a:pt x="750" y="941"/>
                        </a:cubicBezTo>
                        <a:cubicBezTo>
                          <a:pt x="750" y="941"/>
                          <a:pt x="1050" y="968"/>
                          <a:pt x="1125" y="974"/>
                        </a:cubicBezTo>
                        <a:lnTo>
                          <a:pt x="1155" y="486"/>
                        </a:lnTo>
                        <a:cubicBezTo>
                          <a:pt x="1159" y="409"/>
                          <a:pt x="1177" y="181"/>
                          <a:pt x="1182" y="118"/>
                        </a:cubicBezTo>
                        <a:lnTo>
                          <a:pt x="582" y="66"/>
                        </a:lnTo>
                        <a:cubicBezTo>
                          <a:pt x="506" y="59"/>
                          <a:pt x="239" y="23"/>
                          <a:pt x="210" y="19"/>
                        </a:cubicBezTo>
                        <a:cubicBezTo>
                          <a:pt x="197" y="17"/>
                          <a:pt x="183" y="13"/>
                          <a:pt x="170" y="10"/>
                        </a:cubicBezTo>
                        <a:cubicBezTo>
                          <a:pt x="155" y="6"/>
                          <a:pt x="133" y="0"/>
                          <a:pt x="127" y="2"/>
                        </a:cubicBezTo>
                        <a:cubicBezTo>
                          <a:pt x="121" y="3"/>
                          <a:pt x="111" y="20"/>
                          <a:pt x="111" y="45"/>
                        </a:cubicBezTo>
                        <a:cubicBezTo>
                          <a:pt x="111" y="49"/>
                          <a:pt x="110" y="60"/>
                          <a:pt x="108" y="76"/>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88" name="Freeform 30303">
                    <a:extLst>
                      <a:ext uri="{FF2B5EF4-FFF2-40B4-BE49-F238E27FC236}">
                        <a16:creationId xmlns:a16="http://schemas.microsoft.com/office/drawing/2014/main" id="{505CCDB8-DA19-8E6D-0406-24E5B1F50FA9}"/>
                      </a:ext>
                    </a:extLst>
                  </p:cNvPr>
                  <p:cNvSpPr>
                    <a:spLocks/>
                  </p:cNvSpPr>
                  <p:nvPr/>
                </p:nvSpPr>
                <p:spPr bwMode="auto">
                  <a:xfrm>
                    <a:off x="4462859" y="3311439"/>
                    <a:ext cx="4174" cy="6082"/>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2" y="5"/>
                          <a:pt x="3" y="2"/>
                          <a:pt x="6" y="0"/>
                        </a:cubicBezTo>
                        <a:cubicBezTo>
                          <a:pt x="3" y="2"/>
                          <a:pt x="1" y="5"/>
                          <a:pt x="0" y="8"/>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89" name="Freeform 30304">
                    <a:extLst>
                      <a:ext uri="{FF2B5EF4-FFF2-40B4-BE49-F238E27FC236}">
                        <a16:creationId xmlns:a16="http://schemas.microsoft.com/office/drawing/2014/main" id="{45EAE16E-7456-9A7C-590C-D2F3DC5A57BD}"/>
                      </a:ext>
                    </a:extLst>
                  </p:cNvPr>
                  <p:cNvSpPr>
                    <a:spLocks/>
                  </p:cNvSpPr>
                  <p:nvPr/>
                </p:nvSpPr>
                <p:spPr bwMode="auto">
                  <a:xfrm>
                    <a:off x="3853485" y="3299278"/>
                    <a:ext cx="598940" cy="537131"/>
                  </a:xfrm>
                  <a:custGeom>
                    <a:avLst/>
                    <a:gdLst>
                      <a:gd name="T0" fmla="*/ 748 w 831"/>
                      <a:gd name="T1" fmla="*/ 318 h 771"/>
                      <a:gd name="T2" fmla="*/ 764 w 831"/>
                      <a:gd name="T3" fmla="*/ 283 h 771"/>
                      <a:gd name="T4" fmla="*/ 788 w 831"/>
                      <a:gd name="T5" fmla="*/ 267 h 771"/>
                      <a:gd name="T6" fmla="*/ 785 w 831"/>
                      <a:gd name="T7" fmla="*/ 256 h 771"/>
                      <a:gd name="T8" fmla="*/ 767 w 831"/>
                      <a:gd name="T9" fmla="*/ 209 h 771"/>
                      <a:gd name="T10" fmla="*/ 785 w 831"/>
                      <a:gd name="T11" fmla="*/ 196 h 771"/>
                      <a:gd name="T12" fmla="*/ 801 w 831"/>
                      <a:gd name="T13" fmla="*/ 175 h 771"/>
                      <a:gd name="T14" fmla="*/ 821 w 831"/>
                      <a:gd name="T15" fmla="*/ 131 h 771"/>
                      <a:gd name="T16" fmla="*/ 828 w 831"/>
                      <a:gd name="T17" fmla="*/ 128 h 771"/>
                      <a:gd name="T18" fmla="*/ 829 w 831"/>
                      <a:gd name="T19" fmla="*/ 123 h 771"/>
                      <a:gd name="T20" fmla="*/ 831 w 831"/>
                      <a:gd name="T21" fmla="*/ 110 h 771"/>
                      <a:gd name="T22" fmla="*/ 766 w 831"/>
                      <a:gd name="T23" fmla="*/ 116 h 771"/>
                      <a:gd name="T24" fmla="*/ 746 w 831"/>
                      <a:gd name="T25" fmla="*/ 51 h 771"/>
                      <a:gd name="T26" fmla="*/ 759 w 831"/>
                      <a:gd name="T27" fmla="*/ 8 h 771"/>
                      <a:gd name="T28" fmla="*/ 0 w 831"/>
                      <a:gd name="T29" fmla="*/ 37 h 771"/>
                      <a:gd name="T30" fmla="*/ 31 w 831"/>
                      <a:gd name="T31" fmla="*/ 237 h 771"/>
                      <a:gd name="T32" fmla="*/ 41 w 831"/>
                      <a:gd name="T33" fmla="*/ 513 h 771"/>
                      <a:gd name="T34" fmla="*/ 40 w 831"/>
                      <a:gd name="T35" fmla="*/ 652 h 771"/>
                      <a:gd name="T36" fmla="*/ 44 w 831"/>
                      <a:gd name="T37" fmla="*/ 658 h 771"/>
                      <a:gd name="T38" fmla="*/ 71 w 831"/>
                      <a:gd name="T39" fmla="*/ 653 h 771"/>
                      <a:gd name="T40" fmla="*/ 110 w 831"/>
                      <a:gd name="T41" fmla="*/ 664 h 771"/>
                      <a:gd name="T42" fmla="*/ 613 w 831"/>
                      <a:gd name="T43" fmla="*/ 758 h 771"/>
                      <a:gd name="T44" fmla="*/ 623 w 831"/>
                      <a:gd name="T45" fmla="*/ 725 h 771"/>
                      <a:gd name="T46" fmla="*/ 624 w 831"/>
                      <a:gd name="T47" fmla="*/ 719 h 771"/>
                      <a:gd name="T48" fmla="*/ 610 w 831"/>
                      <a:gd name="T49" fmla="*/ 673 h 771"/>
                      <a:gd name="T50" fmla="*/ 604 w 831"/>
                      <a:gd name="T51" fmla="*/ 658 h 771"/>
                      <a:gd name="T52" fmla="*/ 610 w 831"/>
                      <a:gd name="T53" fmla="*/ 608 h 771"/>
                      <a:gd name="T54" fmla="*/ 613 w 831"/>
                      <a:gd name="T55" fmla="*/ 590 h 771"/>
                      <a:gd name="T56" fmla="*/ 628 w 831"/>
                      <a:gd name="T57" fmla="*/ 573 h 771"/>
                      <a:gd name="T58" fmla="*/ 637 w 831"/>
                      <a:gd name="T59" fmla="*/ 527 h 771"/>
                      <a:gd name="T60" fmla="*/ 648 w 831"/>
                      <a:gd name="T61" fmla="*/ 524 h 771"/>
                      <a:gd name="T62" fmla="*/ 649 w 831"/>
                      <a:gd name="T63" fmla="*/ 494 h 771"/>
                      <a:gd name="T64" fmla="*/ 673 w 831"/>
                      <a:gd name="T65" fmla="*/ 473 h 771"/>
                      <a:gd name="T66" fmla="*/ 705 w 831"/>
                      <a:gd name="T67" fmla="*/ 436 h 771"/>
                      <a:gd name="T68" fmla="*/ 704 w 831"/>
                      <a:gd name="T69" fmla="*/ 412 h 771"/>
                      <a:gd name="T70" fmla="*/ 706 w 831"/>
                      <a:gd name="T71" fmla="*/ 404 h 771"/>
                      <a:gd name="T72" fmla="*/ 707 w 831"/>
                      <a:gd name="T73" fmla="*/ 373 h 771"/>
                      <a:gd name="T74" fmla="*/ 708 w 831"/>
                      <a:gd name="T75" fmla="*/ 372 h 771"/>
                      <a:gd name="T76" fmla="*/ 720 w 831"/>
                      <a:gd name="T77" fmla="*/ 354 h 771"/>
                      <a:gd name="T78" fmla="*/ 751 w 831"/>
                      <a:gd name="T79" fmla="*/ 3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1" h="771">
                        <a:moveTo>
                          <a:pt x="751" y="330"/>
                        </a:moveTo>
                        <a:cubicBezTo>
                          <a:pt x="749" y="327"/>
                          <a:pt x="748" y="323"/>
                          <a:pt x="748" y="318"/>
                        </a:cubicBezTo>
                        <a:cubicBezTo>
                          <a:pt x="748" y="316"/>
                          <a:pt x="748" y="314"/>
                          <a:pt x="748" y="315"/>
                        </a:cubicBezTo>
                        <a:cubicBezTo>
                          <a:pt x="749" y="300"/>
                          <a:pt x="754" y="293"/>
                          <a:pt x="764" y="283"/>
                        </a:cubicBezTo>
                        <a:lnTo>
                          <a:pt x="767" y="280"/>
                        </a:lnTo>
                        <a:cubicBezTo>
                          <a:pt x="774" y="272"/>
                          <a:pt x="777" y="271"/>
                          <a:pt x="788" y="267"/>
                        </a:cubicBezTo>
                        <a:cubicBezTo>
                          <a:pt x="788" y="264"/>
                          <a:pt x="788" y="261"/>
                          <a:pt x="789" y="258"/>
                        </a:cubicBezTo>
                        <a:cubicBezTo>
                          <a:pt x="787" y="257"/>
                          <a:pt x="786" y="256"/>
                          <a:pt x="785" y="256"/>
                        </a:cubicBezTo>
                        <a:cubicBezTo>
                          <a:pt x="782" y="255"/>
                          <a:pt x="780" y="254"/>
                          <a:pt x="778" y="253"/>
                        </a:cubicBezTo>
                        <a:cubicBezTo>
                          <a:pt x="767" y="247"/>
                          <a:pt x="757" y="233"/>
                          <a:pt x="767" y="209"/>
                        </a:cubicBezTo>
                        <a:cubicBezTo>
                          <a:pt x="768" y="207"/>
                          <a:pt x="772" y="198"/>
                          <a:pt x="782" y="195"/>
                        </a:cubicBezTo>
                        <a:cubicBezTo>
                          <a:pt x="783" y="195"/>
                          <a:pt x="784" y="196"/>
                          <a:pt x="785" y="196"/>
                        </a:cubicBezTo>
                        <a:cubicBezTo>
                          <a:pt x="788" y="188"/>
                          <a:pt x="793" y="182"/>
                          <a:pt x="797" y="179"/>
                        </a:cubicBezTo>
                        <a:cubicBezTo>
                          <a:pt x="798" y="178"/>
                          <a:pt x="800" y="176"/>
                          <a:pt x="801" y="175"/>
                        </a:cubicBezTo>
                        <a:cubicBezTo>
                          <a:pt x="800" y="173"/>
                          <a:pt x="799" y="172"/>
                          <a:pt x="798" y="169"/>
                        </a:cubicBezTo>
                        <a:cubicBezTo>
                          <a:pt x="791" y="148"/>
                          <a:pt x="811" y="137"/>
                          <a:pt x="821" y="131"/>
                        </a:cubicBezTo>
                        <a:cubicBezTo>
                          <a:pt x="823" y="130"/>
                          <a:pt x="825" y="130"/>
                          <a:pt x="826" y="129"/>
                        </a:cubicBezTo>
                        <a:cubicBezTo>
                          <a:pt x="828" y="128"/>
                          <a:pt x="828" y="128"/>
                          <a:pt x="828" y="128"/>
                        </a:cubicBezTo>
                        <a:cubicBezTo>
                          <a:pt x="828" y="127"/>
                          <a:pt x="829" y="125"/>
                          <a:pt x="830" y="123"/>
                        </a:cubicBezTo>
                        <a:cubicBezTo>
                          <a:pt x="830" y="123"/>
                          <a:pt x="829" y="123"/>
                          <a:pt x="829" y="123"/>
                        </a:cubicBezTo>
                        <a:lnTo>
                          <a:pt x="830" y="115"/>
                        </a:lnTo>
                        <a:cubicBezTo>
                          <a:pt x="830" y="113"/>
                          <a:pt x="831" y="112"/>
                          <a:pt x="831" y="110"/>
                        </a:cubicBezTo>
                        <a:cubicBezTo>
                          <a:pt x="784" y="115"/>
                          <a:pt x="773" y="116"/>
                          <a:pt x="770" y="116"/>
                        </a:cubicBezTo>
                        <a:cubicBezTo>
                          <a:pt x="769" y="116"/>
                          <a:pt x="767" y="116"/>
                          <a:pt x="766" y="116"/>
                        </a:cubicBezTo>
                        <a:cubicBezTo>
                          <a:pt x="741" y="117"/>
                          <a:pt x="727" y="109"/>
                          <a:pt x="725" y="90"/>
                        </a:cubicBezTo>
                        <a:cubicBezTo>
                          <a:pt x="723" y="73"/>
                          <a:pt x="735" y="61"/>
                          <a:pt x="746" y="51"/>
                        </a:cubicBezTo>
                        <a:cubicBezTo>
                          <a:pt x="751" y="46"/>
                          <a:pt x="757" y="40"/>
                          <a:pt x="760" y="35"/>
                        </a:cubicBezTo>
                        <a:cubicBezTo>
                          <a:pt x="766" y="26"/>
                          <a:pt x="767" y="14"/>
                          <a:pt x="759" y="8"/>
                        </a:cubicBezTo>
                        <a:cubicBezTo>
                          <a:pt x="745" y="0"/>
                          <a:pt x="663" y="8"/>
                          <a:pt x="633" y="10"/>
                        </a:cubicBezTo>
                        <a:cubicBezTo>
                          <a:pt x="587" y="15"/>
                          <a:pt x="98" y="34"/>
                          <a:pt x="0" y="37"/>
                        </a:cubicBezTo>
                        <a:cubicBezTo>
                          <a:pt x="3" y="67"/>
                          <a:pt x="13" y="125"/>
                          <a:pt x="22" y="177"/>
                        </a:cubicBezTo>
                        <a:cubicBezTo>
                          <a:pt x="22" y="177"/>
                          <a:pt x="31" y="237"/>
                          <a:pt x="31" y="237"/>
                        </a:cubicBezTo>
                        <a:cubicBezTo>
                          <a:pt x="38" y="277"/>
                          <a:pt x="39" y="360"/>
                          <a:pt x="39" y="426"/>
                        </a:cubicBezTo>
                        <a:cubicBezTo>
                          <a:pt x="40" y="463"/>
                          <a:pt x="40" y="495"/>
                          <a:pt x="41" y="513"/>
                        </a:cubicBezTo>
                        <a:cubicBezTo>
                          <a:pt x="42" y="531"/>
                          <a:pt x="42" y="564"/>
                          <a:pt x="41" y="609"/>
                        </a:cubicBezTo>
                        <a:cubicBezTo>
                          <a:pt x="41" y="622"/>
                          <a:pt x="40" y="637"/>
                          <a:pt x="40" y="652"/>
                        </a:cubicBezTo>
                        <a:cubicBezTo>
                          <a:pt x="40" y="653"/>
                          <a:pt x="41" y="653"/>
                          <a:pt x="42" y="653"/>
                        </a:cubicBezTo>
                        <a:cubicBezTo>
                          <a:pt x="43" y="655"/>
                          <a:pt x="43" y="656"/>
                          <a:pt x="44" y="658"/>
                        </a:cubicBezTo>
                        <a:cubicBezTo>
                          <a:pt x="44" y="658"/>
                          <a:pt x="44" y="658"/>
                          <a:pt x="45" y="657"/>
                        </a:cubicBezTo>
                        <a:cubicBezTo>
                          <a:pt x="51" y="655"/>
                          <a:pt x="58" y="652"/>
                          <a:pt x="71" y="653"/>
                        </a:cubicBezTo>
                        <a:cubicBezTo>
                          <a:pt x="74" y="654"/>
                          <a:pt x="77" y="654"/>
                          <a:pt x="80" y="654"/>
                        </a:cubicBezTo>
                        <a:cubicBezTo>
                          <a:pt x="90" y="655"/>
                          <a:pt x="101" y="655"/>
                          <a:pt x="110" y="664"/>
                        </a:cubicBezTo>
                        <a:cubicBezTo>
                          <a:pt x="115" y="670"/>
                          <a:pt x="117" y="672"/>
                          <a:pt x="120" y="771"/>
                        </a:cubicBezTo>
                        <a:cubicBezTo>
                          <a:pt x="208" y="771"/>
                          <a:pt x="436" y="770"/>
                          <a:pt x="613" y="758"/>
                        </a:cubicBezTo>
                        <a:cubicBezTo>
                          <a:pt x="615" y="747"/>
                          <a:pt x="618" y="736"/>
                          <a:pt x="621" y="730"/>
                        </a:cubicBezTo>
                        <a:cubicBezTo>
                          <a:pt x="622" y="728"/>
                          <a:pt x="623" y="726"/>
                          <a:pt x="623" y="725"/>
                        </a:cubicBezTo>
                        <a:cubicBezTo>
                          <a:pt x="623" y="725"/>
                          <a:pt x="624" y="725"/>
                          <a:pt x="624" y="725"/>
                        </a:cubicBezTo>
                        <a:cubicBezTo>
                          <a:pt x="624" y="724"/>
                          <a:pt x="624" y="721"/>
                          <a:pt x="624" y="719"/>
                        </a:cubicBezTo>
                        <a:cubicBezTo>
                          <a:pt x="624" y="716"/>
                          <a:pt x="619" y="707"/>
                          <a:pt x="617" y="702"/>
                        </a:cubicBezTo>
                        <a:cubicBezTo>
                          <a:pt x="612" y="691"/>
                          <a:pt x="608" y="682"/>
                          <a:pt x="610" y="673"/>
                        </a:cubicBezTo>
                        <a:cubicBezTo>
                          <a:pt x="610" y="670"/>
                          <a:pt x="607" y="663"/>
                          <a:pt x="607" y="662"/>
                        </a:cubicBezTo>
                        <a:cubicBezTo>
                          <a:pt x="606" y="661"/>
                          <a:pt x="605" y="659"/>
                          <a:pt x="604" y="658"/>
                        </a:cubicBezTo>
                        <a:cubicBezTo>
                          <a:pt x="601" y="653"/>
                          <a:pt x="597" y="646"/>
                          <a:pt x="597" y="635"/>
                        </a:cubicBezTo>
                        <a:cubicBezTo>
                          <a:pt x="597" y="622"/>
                          <a:pt x="604" y="614"/>
                          <a:pt x="610" y="608"/>
                        </a:cubicBezTo>
                        <a:cubicBezTo>
                          <a:pt x="610" y="608"/>
                          <a:pt x="610" y="608"/>
                          <a:pt x="610" y="607"/>
                        </a:cubicBezTo>
                        <a:cubicBezTo>
                          <a:pt x="608" y="599"/>
                          <a:pt x="611" y="593"/>
                          <a:pt x="613" y="590"/>
                        </a:cubicBezTo>
                        <a:cubicBezTo>
                          <a:pt x="617" y="584"/>
                          <a:pt x="624" y="582"/>
                          <a:pt x="629" y="580"/>
                        </a:cubicBezTo>
                        <a:cubicBezTo>
                          <a:pt x="629" y="578"/>
                          <a:pt x="628" y="575"/>
                          <a:pt x="628" y="573"/>
                        </a:cubicBezTo>
                        <a:cubicBezTo>
                          <a:pt x="626" y="565"/>
                          <a:pt x="624" y="557"/>
                          <a:pt x="624" y="550"/>
                        </a:cubicBezTo>
                        <a:cubicBezTo>
                          <a:pt x="624" y="543"/>
                          <a:pt x="624" y="531"/>
                          <a:pt x="637" y="527"/>
                        </a:cubicBezTo>
                        <a:cubicBezTo>
                          <a:pt x="637" y="527"/>
                          <a:pt x="645" y="525"/>
                          <a:pt x="648" y="525"/>
                        </a:cubicBezTo>
                        <a:cubicBezTo>
                          <a:pt x="648" y="525"/>
                          <a:pt x="648" y="525"/>
                          <a:pt x="648" y="524"/>
                        </a:cubicBezTo>
                        <a:cubicBezTo>
                          <a:pt x="643" y="515"/>
                          <a:pt x="643" y="507"/>
                          <a:pt x="647" y="499"/>
                        </a:cubicBezTo>
                        <a:cubicBezTo>
                          <a:pt x="648" y="498"/>
                          <a:pt x="649" y="497"/>
                          <a:pt x="649" y="494"/>
                        </a:cubicBezTo>
                        <a:cubicBezTo>
                          <a:pt x="653" y="481"/>
                          <a:pt x="661" y="475"/>
                          <a:pt x="673" y="474"/>
                        </a:cubicBezTo>
                        <a:cubicBezTo>
                          <a:pt x="673" y="474"/>
                          <a:pt x="673" y="474"/>
                          <a:pt x="673" y="473"/>
                        </a:cubicBezTo>
                        <a:cubicBezTo>
                          <a:pt x="673" y="459"/>
                          <a:pt x="675" y="446"/>
                          <a:pt x="696" y="442"/>
                        </a:cubicBezTo>
                        <a:cubicBezTo>
                          <a:pt x="697" y="442"/>
                          <a:pt x="701" y="439"/>
                          <a:pt x="705" y="436"/>
                        </a:cubicBezTo>
                        <a:cubicBezTo>
                          <a:pt x="704" y="435"/>
                          <a:pt x="704" y="434"/>
                          <a:pt x="703" y="432"/>
                        </a:cubicBezTo>
                        <a:cubicBezTo>
                          <a:pt x="700" y="423"/>
                          <a:pt x="702" y="417"/>
                          <a:pt x="704" y="412"/>
                        </a:cubicBezTo>
                        <a:cubicBezTo>
                          <a:pt x="705" y="408"/>
                          <a:pt x="705" y="406"/>
                          <a:pt x="706" y="404"/>
                        </a:cubicBezTo>
                        <a:lnTo>
                          <a:pt x="706" y="404"/>
                        </a:lnTo>
                        <a:cubicBezTo>
                          <a:pt x="701" y="400"/>
                          <a:pt x="699" y="394"/>
                          <a:pt x="699" y="388"/>
                        </a:cubicBezTo>
                        <a:cubicBezTo>
                          <a:pt x="699" y="380"/>
                          <a:pt x="704" y="375"/>
                          <a:pt x="707" y="373"/>
                        </a:cubicBezTo>
                        <a:cubicBezTo>
                          <a:pt x="707" y="373"/>
                          <a:pt x="708" y="372"/>
                          <a:pt x="708" y="372"/>
                        </a:cubicBezTo>
                        <a:lnTo>
                          <a:pt x="708" y="372"/>
                        </a:lnTo>
                        <a:cubicBezTo>
                          <a:pt x="710" y="363"/>
                          <a:pt x="715" y="359"/>
                          <a:pt x="719" y="356"/>
                        </a:cubicBezTo>
                        <a:cubicBezTo>
                          <a:pt x="719" y="355"/>
                          <a:pt x="719" y="355"/>
                          <a:pt x="720" y="354"/>
                        </a:cubicBezTo>
                        <a:cubicBezTo>
                          <a:pt x="726" y="339"/>
                          <a:pt x="736" y="336"/>
                          <a:pt x="746" y="332"/>
                        </a:cubicBezTo>
                        <a:cubicBezTo>
                          <a:pt x="747" y="332"/>
                          <a:pt x="749" y="331"/>
                          <a:pt x="751" y="33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90" name="Freeform 30305">
                    <a:extLst>
                      <a:ext uri="{FF2B5EF4-FFF2-40B4-BE49-F238E27FC236}">
                        <a16:creationId xmlns:a16="http://schemas.microsoft.com/office/drawing/2014/main" id="{584293C9-57A2-3141-A831-5FD0CBDB31EC}"/>
                      </a:ext>
                    </a:extLst>
                  </p:cNvPr>
                  <p:cNvSpPr>
                    <a:spLocks/>
                  </p:cNvSpPr>
                  <p:nvPr/>
                </p:nvSpPr>
                <p:spPr bwMode="auto">
                  <a:xfrm>
                    <a:off x="4485816" y="4410024"/>
                    <a:ext cx="0" cy="0"/>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2"/>
                        </a:cubicBezTo>
                        <a:cubicBezTo>
                          <a:pt x="1" y="1"/>
                          <a:pt x="1" y="1"/>
                          <a:pt x="1" y="1"/>
                        </a:cubicBezTo>
                        <a:cubicBezTo>
                          <a:pt x="1" y="1"/>
                          <a:pt x="0" y="1"/>
                          <a:pt x="0"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91" name="Freeform 30306">
                    <a:extLst>
                      <a:ext uri="{FF2B5EF4-FFF2-40B4-BE49-F238E27FC236}">
                        <a16:creationId xmlns:a16="http://schemas.microsoft.com/office/drawing/2014/main" id="{7464BAA0-813B-63B2-5C37-11F39C96B95E}"/>
                      </a:ext>
                    </a:extLst>
                  </p:cNvPr>
                  <p:cNvSpPr>
                    <a:spLocks/>
                  </p:cNvSpPr>
                  <p:nvPr/>
                </p:nvSpPr>
                <p:spPr bwMode="auto">
                  <a:xfrm>
                    <a:off x="4552597" y="4373538"/>
                    <a:ext cx="20869" cy="14189"/>
                  </a:xfrm>
                  <a:custGeom>
                    <a:avLst/>
                    <a:gdLst>
                      <a:gd name="T0" fmla="*/ 18 w 30"/>
                      <a:gd name="T1" fmla="*/ 10 h 20"/>
                      <a:gd name="T2" fmla="*/ 14 w 30"/>
                      <a:gd name="T3" fmla="*/ 2 h 20"/>
                      <a:gd name="T4" fmla="*/ 13 w 30"/>
                      <a:gd name="T5" fmla="*/ 1 h 20"/>
                      <a:gd name="T6" fmla="*/ 6 w 30"/>
                      <a:gd name="T7" fmla="*/ 0 h 20"/>
                      <a:gd name="T8" fmla="*/ 0 w 30"/>
                      <a:gd name="T9" fmla="*/ 0 h 20"/>
                      <a:gd name="T10" fmla="*/ 4 w 30"/>
                      <a:gd name="T11" fmla="*/ 6 h 20"/>
                      <a:gd name="T12" fmla="*/ 24 w 30"/>
                      <a:gd name="T13" fmla="*/ 18 h 20"/>
                      <a:gd name="T14" fmla="*/ 25 w 30"/>
                      <a:gd name="T15" fmla="*/ 20 h 20"/>
                      <a:gd name="T16" fmla="*/ 30 w 30"/>
                      <a:gd name="T17" fmla="*/ 20 h 20"/>
                      <a:gd name="T18" fmla="*/ 30 w 30"/>
                      <a:gd name="T19" fmla="*/ 20 h 20"/>
                      <a:gd name="T20" fmla="*/ 18 w 30"/>
                      <a:gd name="T2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0">
                        <a:moveTo>
                          <a:pt x="18" y="10"/>
                        </a:moveTo>
                        <a:cubicBezTo>
                          <a:pt x="16" y="6"/>
                          <a:pt x="15" y="4"/>
                          <a:pt x="14" y="2"/>
                        </a:cubicBezTo>
                        <a:cubicBezTo>
                          <a:pt x="14" y="1"/>
                          <a:pt x="14" y="1"/>
                          <a:pt x="13" y="1"/>
                        </a:cubicBezTo>
                        <a:cubicBezTo>
                          <a:pt x="12" y="0"/>
                          <a:pt x="9" y="0"/>
                          <a:pt x="6" y="0"/>
                        </a:cubicBezTo>
                        <a:cubicBezTo>
                          <a:pt x="5" y="0"/>
                          <a:pt x="3" y="0"/>
                          <a:pt x="0" y="0"/>
                        </a:cubicBezTo>
                        <a:cubicBezTo>
                          <a:pt x="2" y="2"/>
                          <a:pt x="3" y="4"/>
                          <a:pt x="4" y="6"/>
                        </a:cubicBezTo>
                        <a:cubicBezTo>
                          <a:pt x="15" y="6"/>
                          <a:pt x="21" y="12"/>
                          <a:pt x="24" y="18"/>
                        </a:cubicBezTo>
                        <a:cubicBezTo>
                          <a:pt x="24" y="19"/>
                          <a:pt x="24" y="19"/>
                          <a:pt x="25" y="20"/>
                        </a:cubicBezTo>
                        <a:cubicBezTo>
                          <a:pt x="26" y="20"/>
                          <a:pt x="28" y="20"/>
                          <a:pt x="30" y="20"/>
                        </a:cubicBezTo>
                        <a:cubicBezTo>
                          <a:pt x="30" y="20"/>
                          <a:pt x="30" y="20"/>
                          <a:pt x="30" y="20"/>
                        </a:cubicBezTo>
                        <a:cubicBezTo>
                          <a:pt x="24" y="18"/>
                          <a:pt x="20" y="13"/>
                          <a:pt x="18" y="1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92" name="Freeform 30307">
                    <a:extLst>
                      <a:ext uri="{FF2B5EF4-FFF2-40B4-BE49-F238E27FC236}">
                        <a16:creationId xmlns:a16="http://schemas.microsoft.com/office/drawing/2014/main" id="{87E51F55-F284-91CF-75BC-BD1865A67FA0}"/>
                      </a:ext>
                    </a:extLst>
                  </p:cNvPr>
                  <p:cNvSpPr>
                    <a:spLocks/>
                  </p:cNvSpPr>
                  <p:nvPr/>
                </p:nvSpPr>
                <p:spPr bwMode="auto">
                  <a:xfrm>
                    <a:off x="4579725" y="4385700"/>
                    <a:ext cx="47999" cy="28377"/>
                  </a:xfrm>
                  <a:custGeom>
                    <a:avLst/>
                    <a:gdLst>
                      <a:gd name="T0" fmla="*/ 21 w 66"/>
                      <a:gd name="T1" fmla="*/ 18 h 39"/>
                      <a:gd name="T2" fmla="*/ 24 w 66"/>
                      <a:gd name="T3" fmla="*/ 27 h 39"/>
                      <a:gd name="T4" fmla="*/ 29 w 66"/>
                      <a:gd name="T5" fmla="*/ 29 h 39"/>
                      <a:gd name="T6" fmla="*/ 39 w 66"/>
                      <a:gd name="T7" fmla="*/ 34 h 39"/>
                      <a:gd name="T8" fmla="*/ 41 w 66"/>
                      <a:gd name="T9" fmla="*/ 32 h 39"/>
                      <a:gd name="T10" fmla="*/ 59 w 66"/>
                      <a:gd name="T11" fmla="*/ 37 h 39"/>
                      <a:gd name="T12" fmla="*/ 60 w 66"/>
                      <a:gd name="T13" fmla="*/ 39 h 39"/>
                      <a:gd name="T14" fmla="*/ 66 w 66"/>
                      <a:gd name="T15" fmla="*/ 27 h 39"/>
                      <a:gd name="T16" fmla="*/ 57 w 66"/>
                      <a:gd name="T17" fmla="*/ 13 h 39"/>
                      <a:gd name="T18" fmla="*/ 56 w 66"/>
                      <a:gd name="T19" fmla="*/ 13 h 39"/>
                      <a:gd name="T20" fmla="*/ 44 w 66"/>
                      <a:gd name="T21" fmla="*/ 11 h 39"/>
                      <a:gd name="T22" fmla="*/ 24 w 66"/>
                      <a:gd name="T23" fmla="*/ 6 h 39"/>
                      <a:gd name="T24" fmla="*/ 13 w 66"/>
                      <a:gd name="T25" fmla="*/ 0 h 39"/>
                      <a:gd name="T26" fmla="*/ 11 w 66"/>
                      <a:gd name="T27" fmla="*/ 0 h 39"/>
                      <a:gd name="T28" fmla="*/ 9 w 66"/>
                      <a:gd name="T29" fmla="*/ 1 h 39"/>
                      <a:gd name="T30" fmla="*/ 0 w 66"/>
                      <a:gd name="T31" fmla="*/ 3 h 39"/>
                      <a:gd name="T32" fmla="*/ 21 w 66"/>
                      <a:gd name="T3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9">
                        <a:moveTo>
                          <a:pt x="21" y="18"/>
                        </a:moveTo>
                        <a:cubicBezTo>
                          <a:pt x="22" y="21"/>
                          <a:pt x="23" y="24"/>
                          <a:pt x="24" y="27"/>
                        </a:cubicBezTo>
                        <a:cubicBezTo>
                          <a:pt x="25" y="27"/>
                          <a:pt x="27" y="28"/>
                          <a:pt x="29" y="29"/>
                        </a:cubicBezTo>
                        <a:cubicBezTo>
                          <a:pt x="32" y="29"/>
                          <a:pt x="35" y="31"/>
                          <a:pt x="39" y="34"/>
                        </a:cubicBezTo>
                        <a:cubicBezTo>
                          <a:pt x="40" y="33"/>
                          <a:pt x="40" y="33"/>
                          <a:pt x="41" y="32"/>
                        </a:cubicBezTo>
                        <a:cubicBezTo>
                          <a:pt x="45" y="32"/>
                          <a:pt x="52" y="31"/>
                          <a:pt x="59" y="37"/>
                        </a:cubicBezTo>
                        <a:cubicBezTo>
                          <a:pt x="59" y="38"/>
                          <a:pt x="60" y="38"/>
                          <a:pt x="60" y="39"/>
                        </a:cubicBezTo>
                        <a:cubicBezTo>
                          <a:pt x="61" y="33"/>
                          <a:pt x="64" y="29"/>
                          <a:pt x="66" y="27"/>
                        </a:cubicBezTo>
                        <a:cubicBezTo>
                          <a:pt x="61" y="22"/>
                          <a:pt x="58" y="16"/>
                          <a:pt x="57" y="13"/>
                        </a:cubicBezTo>
                        <a:cubicBezTo>
                          <a:pt x="57" y="13"/>
                          <a:pt x="57" y="13"/>
                          <a:pt x="56" y="13"/>
                        </a:cubicBezTo>
                        <a:cubicBezTo>
                          <a:pt x="51" y="11"/>
                          <a:pt x="48" y="11"/>
                          <a:pt x="44" y="11"/>
                        </a:cubicBezTo>
                        <a:cubicBezTo>
                          <a:pt x="38" y="10"/>
                          <a:pt x="32" y="10"/>
                          <a:pt x="24" y="6"/>
                        </a:cubicBezTo>
                        <a:cubicBezTo>
                          <a:pt x="19" y="4"/>
                          <a:pt x="16" y="2"/>
                          <a:pt x="13" y="0"/>
                        </a:cubicBezTo>
                        <a:cubicBezTo>
                          <a:pt x="12" y="0"/>
                          <a:pt x="12" y="0"/>
                          <a:pt x="11" y="0"/>
                        </a:cubicBezTo>
                        <a:cubicBezTo>
                          <a:pt x="11" y="0"/>
                          <a:pt x="11" y="0"/>
                          <a:pt x="9" y="1"/>
                        </a:cubicBezTo>
                        <a:cubicBezTo>
                          <a:pt x="6" y="2"/>
                          <a:pt x="3" y="3"/>
                          <a:pt x="0" y="3"/>
                        </a:cubicBezTo>
                        <a:cubicBezTo>
                          <a:pt x="8" y="5"/>
                          <a:pt x="16" y="8"/>
                          <a:pt x="21" y="18"/>
                        </a:cubicBezTo>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93" name="Freeform 30308">
                    <a:extLst>
                      <a:ext uri="{FF2B5EF4-FFF2-40B4-BE49-F238E27FC236}">
                        <a16:creationId xmlns:a16="http://schemas.microsoft.com/office/drawing/2014/main" id="{DB39E663-40A7-ED0A-32BE-418E01463491}"/>
                      </a:ext>
                    </a:extLst>
                  </p:cNvPr>
                  <p:cNvSpPr>
                    <a:spLocks/>
                  </p:cNvSpPr>
                  <p:nvPr/>
                </p:nvSpPr>
                <p:spPr bwMode="auto">
                  <a:xfrm>
                    <a:off x="4535902" y="4373538"/>
                    <a:ext cx="0" cy="2027"/>
                  </a:xfrm>
                  <a:custGeom>
                    <a:avLst/>
                    <a:gdLst>
                      <a:gd name="T0" fmla="*/ 2 w 2"/>
                      <a:gd name="T1" fmla="*/ 0 h 1"/>
                      <a:gd name="T2" fmla="*/ 0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1"/>
                          <a:pt x="0" y="1"/>
                        </a:cubicBezTo>
                        <a:lnTo>
                          <a:pt x="0" y="1"/>
                        </a:lnTo>
                        <a:cubicBezTo>
                          <a:pt x="1" y="1"/>
                          <a:pt x="1" y="0"/>
                          <a:pt x="2"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94" name="Freeform 30309">
                    <a:extLst>
                      <a:ext uri="{FF2B5EF4-FFF2-40B4-BE49-F238E27FC236}">
                        <a16:creationId xmlns:a16="http://schemas.microsoft.com/office/drawing/2014/main" id="{C00542BC-F978-11DD-86D1-9E02C48826DC}"/>
                      </a:ext>
                    </a:extLst>
                  </p:cNvPr>
                  <p:cNvSpPr>
                    <a:spLocks/>
                  </p:cNvSpPr>
                  <p:nvPr/>
                </p:nvSpPr>
                <p:spPr bwMode="auto">
                  <a:xfrm>
                    <a:off x="4569292" y="4302598"/>
                    <a:ext cx="4174" cy="2027"/>
                  </a:xfrm>
                  <a:custGeom>
                    <a:avLst/>
                    <a:gdLst>
                      <a:gd name="T0" fmla="*/ 2 w 7"/>
                      <a:gd name="T1" fmla="*/ 0 h 5"/>
                      <a:gd name="T2" fmla="*/ 0 w 7"/>
                      <a:gd name="T3" fmla="*/ 3 h 5"/>
                      <a:gd name="T4" fmla="*/ 7 w 7"/>
                      <a:gd name="T5" fmla="*/ 5 h 5"/>
                      <a:gd name="T6" fmla="*/ 2 w 7"/>
                      <a:gd name="T7" fmla="*/ 0 h 5"/>
                    </a:gdLst>
                    <a:ahLst/>
                    <a:cxnLst>
                      <a:cxn ang="0">
                        <a:pos x="T0" y="T1"/>
                      </a:cxn>
                      <a:cxn ang="0">
                        <a:pos x="T2" y="T3"/>
                      </a:cxn>
                      <a:cxn ang="0">
                        <a:pos x="T4" y="T5"/>
                      </a:cxn>
                      <a:cxn ang="0">
                        <a:pos x="T6" y="T7"/>
                      </a:cxn>
                    </a:cxnLst>
                    <a:rect l="0" t="0" r="r" b="b"/>
                    <a:pathLst>
                      <a:path w="7" h="5">
                        <a:moveTo>
                          <a:pt x="2" y="0"/>
                        </a:moveTo>
                        <a:cubicBezTo>
                          <a:pt x="2" y="1"/>
                          <a:pt x="1" y="2"/>
                          <a:pt x="0" y="3"/>
                        </a:cubicBezTo>
                        <a:cubicBezTo>
                          <a:pt x="2" y="3"/>
                          <a:pt x="5" y="4"/>
                          <a:pt x="7" y="5"/>
                        </a:cubicBezTo>
                        <a:cubicBezTo>
                          <a:pt x="6" y="3"/>
                          <a:pt x="4" y="2"/>
                          <a:pt x="2"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95" name="Freeform 30310">
                    <a:extLst>
                      <a:ext uri="{FF2B5EF4-FFF2-40B4-BE49-F238E27FC236}">
                        <a16:creationId xmlns:a16="http://schemas.microsoft.com/office/drawing/2014/main" id="{C7F2A5DF-9EF0-278E-5F5B-485E8B82EDB7}"/>
                      </a:ext>
                    </a:extLst>
                  </p:cNvPr>
                  <p:cNvSpPr>
                    <a:spLocks/>
                  </p:cNvSpPr>
                  <p:nvPr/>
                </p:nvSpPr>
                <p:spPr bwMode="auto">
                  <a:xfrm>
                    <a:off x="4007915" y="4162740"/>
                    <a:ext cx="8348" cy="4053"/>
                  </a:xfrm>
                  <a:custGeom>
                    <a:avLst/>
                    <a:gdLst>
                      <a:gd name="T0" fmla="*/ 9 w 9"/>
                      <a:gd name="T1" fmla="*/ 0 h 8"/>
                      <a:gd name="T2" fmla="*/ 0 w 9"/>
                      <a:gd name="T3" fmla="*/ 8 h 8"/>
                      <a:gd name="T4" fmla="*/ 9 w 9"/>
                      <a:gd name="T5" fmla="*/ 0 h 8"/>
                    </a:gdLst>
                    <a:ahLst/>
                    <a:cxnLst>
                      <a:cxn ang="0">
                        <a:pos x="T0" y="T1"/>
                      </a:cxn>
                      <a:cxn ang="0">
                        <a:pos x="T2" y="T3"/>
                      </a:cxn>
                      <a:cxn ang="0">
                        <a:pos x="T4" y="T5"/>
                      </a:cxn>
                    </a:cxnLst>
                    <a:rect l="0" t="0" r="r" b="b"/>
                    <a:pathLst>
                      <a:path w="9" h="8">
                        <a:moveTo>
                          <a:pt x="9" y="0"/>
                        </a:moveTo>
                        <a:cubicBezTo>
                          <a:pt x="6" y="3"/>
                          <a:pt x="4" y="7"/>
                          <a:pt x="0" y="8"/>
                        </a:cubicBezTo>
                        <a:cubicBezTo>
                          <a:pt x="4" y="7"/>
                          <a:pt x="7" y="4"/>
                          <a:pt x="9" y="0"/>
                        </a:cubicBez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sz="2400"/>
                  </a:p>
                </p:txBody>
              </p:sp>
              <p:pic>
                <p:nvPicPr>
                  <p:cNvPr id="396" name="Graphic 395" descr="Marker with solid fill">
                    <a:extLst>
                      <a:ext uri="{FF2B5EF4-FFF2-40B4-BE49-F238E27FC236}">
                        <a16:creationId xmlns:a16="http://schemas.microsoft.com/office/drawing/2014/main" id="{221B516D-6F82-D1D7-E9F5-80B548F951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28068" y="2874661"/>
                    <a:ext cx="373600" cy="377773"/>
                  </a:xfrm>
                  <a:prstGeom prst="rect">
                    <a:avLst/>
                  </a:prstGeom>
                </p:spPr>
              </p:pic>
              <p:pic>
                <p:nvPicPr>
                  <p:cNvPr id="397" name="Graphic 396" descr="Marker with solid fill">
                    <a:extLst>
                      <a:ext uri="{FF2B5EF4-FFF2-40B4-BE49-F238E27FC236}">
                        <a16:creationId xmlns:a16="http://schemas.microsoft.com/office/drawing/2014/main" id="{0607F0B2-859A-27DA-68B1-28AF2F3BC1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203" y="2262859"/>
                    <a:ext cx="381229" cy="385487"/>
                  </a:xfrm>
                  <a:prstGeom prst="rect">
                    <a:avLst/>
                  </a:prstGeom>
                </p:spPr>
              </p:pic>
              <p:pic>
                <p:nvPicPr>
                  <p:cNvPr id="398" name="Graphic 397" descr="Marker with solid fill">
                    <a:extLst>
                      <a:ext uri="{FF2B5EF4-FFF2-40B4-BE49-F238E27FC236}">
                        <a16:creationId xmlns:a16="http://schemas.microsoft.com/office/drawing/2014/main" id="{3FAB3A95-825B-9229-5134-9222F0841F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12199" y="1585143"/>
                    <a:ext cx="373600" cy="377773"/>
                  </a:xfrm>
                  <a:prstGeom prst="rect">
                    <a:avLst/>
                  </a:prstGeom>
                </p:spPr>
              </p:pic>
              <p:pic>
                <p:nvPicPr>
                  <p:cNvPr id="399" name="Graphic 398" descr="Marker with solid fill">
                    <a:extLst>
                      <a:ext uri="{FF2B5EF4-FFF2-40B4-BE49-F238E27FC236}">
                        <a16:creationId xmlns:a16="http://schemas.microsoft.com/office/drawing/2014/main" id="{AE420C31-89BE-FB44-9F2F-EBA9ED81C2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78333" y="1908342"/>
                    <a:ext cx="373600" cy="377773"/>
                  </a:xfrm>
                  <a:prstGeom prst="rect">
                    <a:avLst/>
                  </a:prstGeom>
                </p:spPr>
              </p:pic>
              <p:pic>
                <p:nvPicPr>
                  <p:cNvPr id="400" name="Graphic 399" descr="Marker with solid fill">
                    <a:extLst>
                      <a:ext uri="{FF2B5EF4-FFF2-40B4-BE49-F238E27FC236}">
                        <a16:creationId xmlns:a16="http://schemas.microsoft.com/office/drawing/2014/main" id="{28D23574-D42C-AE8A-3050-8DD554D68C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3244" y="1906317"/>
                    <a:ext cx="373600" cy="377773"/>
                  </a:xfrm>
                  <a:prstGeom prst="rect">
                    <a:avLst/>
                  </a:prstGeom>
                </p:spPr>
              </p:pic>
              <p:pic>
                <p:nvPicPr>
                  <p:cNvPr id="401" name="Graphic 400" descr="Marker with solid fill">
                    <a:extLst>
                      <a:ext uri="{FF2B5EF4-FFF2-40B4-BE49-F238E27FC236}">
                        <a16:creationId xmlns:a16="http://schemas.microsoft.com/office/drawing/2014/main" id="{B32B0A83-522C-F8C4-9E47-EDE269653E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1990" y="2243749"/>
                    <a:ext cx="373600" cy="377773"/>
                  </a:xfrm>
                  <a:prstGeom prst="rect">
                    <a:avLst/>
                  </a:prstGeom>
                </p:spPr>
              </p:pic>
              <p:pic>
                <p:nvPicPr>
                  <p:cNvPr id="402" name="Graphic 401" descr="Marker with solid fill">
                    <a:extLst>
                      <a:ext uri="{FF2B5EF4-FFF2-40B4-BE49-F238E27FC236}">
                        <a16:creationId xmlns:a16="http://schemas.microsoft.com/office/drawing/2014/main" id="{8BFE5840-81D4-F346-2B2E-B9776DB2E3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65864" y="2141274"/>
                    <a:ext cx="373600" cy="377773"/>
                  </a:xfrm>
                  <a:prstGeom prst="rect">
                    <a:avLst/>
                  </a:prstGeom>
                </p:spPr>
              </p:pic>
              <p:pic>
                <p:nvPicPr>
                  <p:cNvPr id="403" name="Graphic 402" descr="Marker with solid fill">
                    <a:extLst>
                      <a:ext uri="{FF2B5EF4-FFF2-40B4-BE49-F238E27FC236}">
                        <a16:creationId xmlns:a16="http://schemas.microsoft.com/office/drawing/2014/main" id="{90247BF4-9A43-0C9B-1E52-84A99BED81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9509" y="1995207"/>
                    <a:ext cx="373600" cy="377773"/>
                  </a:xfrm>
                  <a:prstGeom prst="rect">
                    <a:avLst/>
                  </a:prstGeom>
                </p:spPr>
              </p:pic>
              <p:pic>
                <p:nvPicPr>
                  <p:cNvPr id="404" name="Graphic 403" descr="Marker with solid fill">
                    <a:extLst>
                      <a:ext uri="{FF2B5EF4-FFF2-40B4-BE49-F238E27FC236}">
                        <a16:creationId xmlns:a16="http://schemas.microsoft.com/office/drawing/2014/main" id="{64BCA0F9-9C38-332B-59F9-F299B6AC49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2478" y="2151571"/>
                    <a:ext cx="373600" cy="377773"/>
                  </a:xfrm>
                  <a:prstGeom prst="rect">
                    <a:avLst/>
                  </a:prstGeom>
                </p:spPr>
              </p:pic>
              <p:pic>
                <p:nvPicPr>
                  <p:cNvPr id="405" name="Graphic 404" descr="Marker with solid fill">
                    <a:extLst>
                      <a:ext uri="{FF2B5EF4-FFF2-40B4-BE49-F238E27FC236}">
                        <a16:creationId xmlns:a16="http://schemas.microsoft.com/office/drawing/2014/main" id="{EB5F98FB-69DF-69C4-ECBE-93211C95B3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83246" y="4176545"/>
                    <a:ext cx="373600" cy="377773"/>
                  </a:xfrm>
                  <a:prstGeom prst="rect">
                    <a:avLst/>
                  </a:prstGeom>
                </p:spPr>
              </p:pic>
              <p:pic>
                <p:nvPicPr>
                  <p:cNvPr id="406" name="Graphic 405" descr="Marker with solid fill">
                    <a:extLst>
                      <a:ext uri="{FF2B5EF4-FFF2-40B4-BE49-F238E27FC236}">
                        <a16:creationId xmlns:a16="http://schemas.microsoft.com/office/drawing/2014/main" id="{11061995-DA7D-4745-1C19-6F9F3167A3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8525" y="2307351"/>
                    <a:ext cx="373600" cy="377773"/>
                  </a:xfrm>
                  <a:prstGeom prst="rect">
                    <a:avLst/>
                  </a:prstGeom>
                </p:spPr>
              </p:pic>
              <p:sp>
                <p:nvSpPr>
                  <p:cNvPr id="407" name="AutoShape 2" descr="Free Blank Puerto Rico Map in SVG - Resources | Simplemaps.com">
                    <a:extLst>
                      <a:ext uri="{FF2B5EF4-FFF2-40B4-BE49-F238E27FC236}">
                        <a16:creationId xmlns:a16="http://schemas.microsoft.com/office/drawing/2014/main" id="{0C3FCB5B-C743-6D20-BDD8-A35595041127}"/>
                      </a:ext>
                    </a:extLst>
                  </p:cNvPr>
                  <p:cNvSpPr>
                    <a:spLocks noChangeAspect="1" noChangeArrowheads="1"/>
                  </p:cNvSpPr>
                  <p:nvPr/>
                </p:nvSpPr>
                <p:spPr bwMode="auto">
                  <a:xfrm>
                    <a:off x="6449198" y="3564069"/>
                    <a:ext cx="331381" cy="3350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pic>
                <p:nvPicPr>
                  <p:cNvPr id="408" name="Graphic 407">
                    <a:extLst>
                      <a:ext uri="{FF2B5EF4-FFF2-40B4-BE49-F238E27FC236}">
                        <a16:creationId xmlns:a16="http://schemas.microsoft.com/office/drawing/2014/main" id="{22D513D0-FC1B-90B9-D42C-192E1BBAA76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15485" y="4974190"/>
                    <a:ext cx="1126638" cy="269996"/>
                  </a:xfrm>
                  <a:prstGeom prst="rect">
                    <a:avLst/>
                  </a:prstGeom>
                </p:spPr>
              </p:pic>
              <p:pic>
                <p:nvPicPr>
                  <p:cNvPr id="410" name="Graphic 409" descr="Marker with solid fill">
                    <a:extLst>
                      <a:ext uri="{FF2B5EF4-FFF2-40B4-BE49-F238E27FC236}">
                        <a16:creationId xmlns:a16="http://schemas.microsoft.com/office/drawing/2014/main" id="{F6DD67AF-2F95-F278-3954-87F9916B09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83182" y="2999295"/>
                    <a:ext cx="373600" cy="377773"/>
                  </a:xfrm>
                  <a:prstGeom prst="rect">
                    <a:avLst/>
                  </a:prstGeom>
                </p:spPr>
              </p:pic>
              <p:sp>
                <p:nvSpPr>
                  <p:cNvPr id="412" name="TextBox 411">
                    <a:extLst>
                      <a:ext uri="{FF2B5EF4-FFF2-40B4-BE49-F238E27FC236}">
                        <a16:creationId xmlns:a16="http://schemas.microsoft.com/office/drawing/2014/main" id="{CC6DBC2C-FAE5-413A-A906-E978ABEB82A8}"/>
                      </a:ext>
                    </a:extLst>
                  </p:cNvPr>
                  <p:cNvSpPr txBox="1"/>
                  <p:nvPr/>
                </p:nvSpPr>
                <p:spPr>
                  <a:xfrm>
                    <a:off x="934392" y="2485059"/>
                    <a:ext cx="424136" cy="202538"/>
                  </a:xfrm>
                  <a:prstGeom prst="rect">
                    <a:avLst/>
                  </a:prstGeom>
                  <a:solidFill>
                    <a:srgbClr val="78BE20"/>
                  </a:solidFill>
                  <a:ln>
                    <a:solidFill>
                      <a:schemeClr val="bg1"/>
                    </a:solidFill>
                  </a:ln>
                </p:spPr>
                <p:txBody>
                  <a:bodyPr wrap="none" rtlCol="0">
                    <a:spAutoFit/>
                  </a:bodyPr>
                  <a:lstStyle/>
                  <a:p>
                    <a:pPr algn="ctr"/>
                    <a:r>
                      <a:rPr lang="en-US" sz="800" b="1">
                        <a:solidFill>
                          <a:srgbClr val="003F72"/>
                        </a:solidFill>
                      </a:rPr>
                      <a:t>Reno</a:t>
                    </a:r>
                  </a:p>
                </p:txBody>
              </p:sp>
              <p:sp>
                <p:nvSpPr>
                  <p:cNvPr id="413" name="TextBox 412">
                    <a:extLst>
                      <a:ext uri="{FF2B5EF4-FFF2-40B4-BE49-F238E27FC236}">
                        <a16:creationId xmlns:a16="http://schemas.microsoft.com/office/drawing/2014/main" id="{077D5275-732A-6CBA-D2EF-5A044A4ABD64}"/>
                      </a:ext>
                    </a:extLst>
                  </p:cNvPr>
                  <p:cNvSpPr txBox="1"/>
                  <p:nvPr/>
                </p:nvSpPr>
                <p:spPr>
                  <a:xfrm>
                    <a:off x="1400457" y="2638505"/>
                    <a:ext cx="827928" cy="202538"/>
                  </a:xfrm>
                  <a:prstGeom prst="rect">
                    <a:avLst/>
                  </a:prstGeom>
                  <a:solidFill>
                    <a:srgbClr val="F7955B"/>
                  </a:solidFill>
                  <a:ln>
                    <a:solidFill>
                      <a:schemeClr val="bg1"/>
                    </a:solidFill>
                  </a:ln>
                </p:spPr>
                <p:txBody>
                  <a:bodyPr wrap="none" rtlCol="0">
                    <a:spAutoFit/>
                  </a:bodyPr>
                  <a:lstStyle/>
                  <a:p>
                    <a:pPr algn="ctr"/>
                    <a:r>
                      <a:rPr lang="en-US" sz="800" b="1">
                        <a:solidFill>
                          <a:srgbClr val="003F72"/>
                        </a:solidFill>
                      </a:rPr>
                      <a:t>Salt Lake City</a:t>
                    </a:r>
                  </a:p>
                </p:txBody>
              </p:sp>
              <p:sp>
                <p:nvSpPr>
                  <p:cNvPr id="414" name="TextBox 413">
                    <a:extLst>
                      <a:ext uri="{FF2B5EF4-FFF2-40B4-BE49-F238E27FC236}">
                        <a16:creationId xmlns:a16="http://schemas.microsoft.com/office/drawing/2014/main" id="{E2BB5FEB-A3FC-7EC1-E394-9F364B731F76}"/>
                      </a:ext>
                    </a:extLst>
                  </p:cNvPr>
                  <p:cNvSpPr txBox="1"/>
                  <p:nvPr/>
                </p:nvSpPr>
                <p:spPr>
                  <a:xfrm>
                    <a:off x="3383697" y="4505288"/>
                    <a:ext cx="576714" cy="202538"/>
                  </a:xfrm>
                  <a:prstGeom prst="rect">
                    <a:avLst/>
                  </a:prstGeom>
                  <a:solidFill>
                    <a:srgbClr val="F7955B"/>
                  </a:solidFill>
                  <a:ln>
                    <a:solidFill>
                      <a:schemeClr val="bg1"/>
                    </a:solidFill>
                  </a:ln>
                </p:spPr>
                <p:txBody>
                  <a:bodyPr wrap="none" rtlCol="0">
                    <a:spAutoFit/>
                  </a:bodyPr>
                  <a:lstStyle/>
                  <a:p>
                    <a:pPr algn="ctr"/>
                    <a:r>
                      <a:rPr lang="en-US" sz="800" b="1">
                        <a:solidFill>
                          <a:srgbClr val="003F72"/>
                        </a:solidFill>
                      </a:rPr>
                      <a:t>Houston</a:t>
                    </a:r>
                  </a:p>
                </p:txBody>
              </p:sp>
              <p:sp>
                <p:nvSpPr>
                  <p:cNvPr id="415" name="TextBox 414">
                    <a:extLst>
                      <a:ext uri="{FF2B5EF4-FFF2-40B4-BE49-F238E27FC236}">
                        <a16:creationId xmlns:a16="http://schemas.microsoft.com/office/drawing/2014/main" id="{4C0D795C-78A4-0196-8430-2FBB2A075CA4}"/>
                      </a:ext>
                    </a:extLst>
                  </p:cNvPr>
                  <p:cNvSpPr txBox="1"/>
                  <p:nvPr/>
                </p:nvSpPr>
                <p:spPr>
                  <a:xfrm>
                    <a:off x="3227516" y="1919561"/>
                    <a:ext cx="749327" cy="202538"/>
                  </a:xfrm>
                  <a:prstGeom prst="rect">
                    <a:avLst/>
                  </a:prstGeom>
                  <a:solidFill>
                    <a:srgbClr val="F7955B"/>
                  </a:solidFill>
                  <a:ln>
                    <a:solidFill>
                      <a:schemeClr val="bg1"/>
                    </a:solidFill>
                  </a:ln>
                </p:spPr>
                <p:txBody>
                  <a:bodyPr wrap="none" rtlCol="0">
                    <a:spAutoFit/>
                  </a:bodyPr>
                  <a:lstStyle/>
                  <a:p>
                    <a:pPr algn="ctr"/>
                    <a:r>
                      <a:rPr lang="en-US" sz="800" b="1">
                        <a:solidFill>
                          <a:srgbClr val="003F72"/>
                        </a:solidFill>
                      </a:rPr>
                      <a:t>Minneapolis</a:t>
                    </a:r>
                  </a:p>
                </p:txBody>
              </p:sp>
              <p:sp>
                <p:nvSpPr>
                  <p:cNvPr id="416" name="TextBox 415">
                    <a:extLst>
                      <a:ext uri="{FF2B5EF4-FFF2-40B4-BE49-F238E27FC236}">
                        <a16:creationId xmlns:a16="http://schemas.microsoft.com/office/drawing/2014/main" id="{CD426393-35F5-F465-386E-A331C2379025}"/>
                      </a:ext>
                    </a:extLst>
                  </p:cNvPr>
                  <p:cNvSpPr txBox="1"/>
                  <p:nvPr/>
                </p:nvSpPr>
                <p:spPr>
                  <a:xfrm>
                    <a:off x="6331932" y="5105937"/>
                    <a:ext cx="732374" cy="202538"/>
                  </a:xfrm>
                  <a:prstGeom prst="rect">
                    <a:avLst/>
                  </a:prstGeom>
                  <a:gradFill flip="none" rotWithShape="1">
                    <a:gsLst>
                      <a:gs pos="47000">
                        <a:srgbClr val="F7955B"/>
                      </a:gs>
                      <a:gs pos="63000">
                        <a:schemeClr val="bg1">
                          <a:lumMod val="75000"/>
                        </a:schemeClr>
                      </a:gs>
                    </a:gsLst>
                    <a:lin ang="0" scaled="1"/>
                    <a:tileRect/>
                  </a:gradFill>
                  <a:ln>
                    <a:solidFill>
                      <a:schemeClr val="bg1"/>
                    </a:solidFill>
                  </a:ln>
                </p:spPr>
                <p:txBody>
                  <a:bodyPr wrap="none" rtlCol="0">
                    <a:spAutoFit/>
                  </a:bodyPr>
                  <a:lstStyle/>
                  <a:p>
                    <a:pPr algn="ctr"/>
                    <a:r>
                      <a:rPr lang="en-US" sz="800" b="1">
                        <a:solidFill>
                          <a:srgbClr val="003F72"/>
                        </a:solidFill>
                      </a:rPr>
                      <a:t>Puerto Rico</a:t>
                    </a:r>
                  </a:p>
                </p:txBody>
              </p:sp>
              <p:sp>
                <p:nvSpPr>
                  <p:cNvPr id="417" name="TextBox 416">
                    <a:extLst>
                      <a:ext uri="{FF2B5EF4-FFF2-40B4-BE49-F238E27FC236}">
                        <a16:creationId xmlns:a16="http://schemas.microsoft.com/office/drawing/2014/main" id="{A21F1E22-7DA9-38B8-5049-F475B5D210CA}"/>
                      </a:ext>
                    </a:extLst>
                  </p:cNvPr>
                  <p:cNvSpPr txBox="1"/>
                  <p:nvPr/>
                </p:nvSpPr>
                <p:spPr>
                  <a:xfrm>
                    <a:off x="5877938" y="3138156"/>
                    <a:ext cx="550514" cy="202538"/>
                  </a:xfrm>
                  <a:prstGeom prst="rect">
                    <a:avLst/>
                  </a:prstGeom>
                  <a:solidFill>
                    <a:srgbClr val="78BE20"/>
                  </a:solidFill>
                  <a:ln>
                    <a:solidFill>
                      <a:schemeClr val="bg1"/>
                    </a:solidFill>
                  </a:ln>
                </p:spPr>
                <p:txBody>
                  <a:bodyPr wrap="none" rtlCol="0">
                    <a:spAutoFit/>
                  </a:bodyPr>
                  <a:lstStyle/>
                  <a:p>
                    <a:pPr algn="ctr"/>
                    <a:r>
                      <a:rPr lang="en-US" sz="800" b="1">
                        <a:solidFill>
                          <a:srgbClr val="003F72"/>
                        </a:solidFill>
                      </a:rPr>
                      <a:t>Durham</a:t>
                    </a:r>
                  </a:p>
                </p:txBody>
              </p:sp>
              <p:sp>
                <p:nvSpPr>
                  <p:cNvPr id="418" name="TextBox 417">
                    <a:extLst>
                      <a:ext uri="{FF2B5EF4-FFF2-40B4-BE49-F238E27FC236}">
                        <a16:creationId xmlns:a16="http://schemas.microsoft.com/office/drawing/2014/main" id="{AD8BE20D-6981-538D-CA34-E31024A7B1DD}"/>
                      </a:ext>
                    </a:extLst>
                  </p:cNvPr>
                  <p:cNvSpPr txBox="1"/>
                  <p:nvPr/>
                </p:nvSpPr>
                <p:spPr>
                  <a:xfrm>
                    <a:off x="4985373" y="3344057"/>
                    <a:ext cx="624491" cy="202538"/>
                  </a:xfrm>
                  <a:prstGeom prst="rect">
                    <a:avLst/>
                  </a:prstGeom>
                  <a:solidFill>
                    <a:srgbClr val="0083BE"/>
                  </a:solidFill>
                  <a:ln>
                    <a:solidFill>
                      <a:schemeClr val="bg1"/>
                    </a:solidFill>
                  </a:ln>
                </p:spPr>
                <p:txBody>
                  <a:bodyPr wrap="none" rtlCol="0">
                    <a:spAutoFit/>
                  </a:bodyPr>
                  <a:lstStyle/>
                  <a:p>
                    <a:pPr algn="ctr"/>
                    <a:r>
                      <a:rPr lang="en-US" sz="800" b="1">
                        <a:solidFill>
                          <a:srgbClr val="003F72"/>
                        </a:solidFill>
                      </a:rPr>
                      <a:t>Salisbury</a:t>
                    </a:r>
                  </a:p>
                </p:txBody>
              </p:sp>
              <p:sp>
                <p:nvSpPr>
                  <p:cNvPr id="419" name="TextBox 418">
                    <a:extLst>
                      <a:ext uri="{FF2B5EF4-FFF2-40B4-BE49-F238E27FC236}">
                        <a16:creationId xmlns:a16="http://schemas.microsoft.com/office/drawing/2014/main" id="{0F7AD0DF-0C5C-D314-E0B2-22F107267235}"/>
                      </a:ext>
                    </a:extLst>
                  </p:cNvPr>
                  <p:cNvSpPr txBox="1"/>
                  <p:nvPr/>
                </p:nvSpPr>
                <p:spPr>
                  <a:xfrm>
                    <a:off x="3961110" y="2601170"/>
                    <a:ext cx="968177" cy="202538"/>
                  </a:xfrm>
                  <a:prstGeom prst="rect">
                    <a:avLst/>
                  </a:prstGeom>
                  <a:solidFill>
                    <a:srgbClr val="F7955B"/>
                  </a:solidFill>
                  <a:ln>
                    <a:solidFill>
                      <a:schemeClr val="bg1"/>
                    </a:solidFill>
                  </a:ln>
                </p:spPr>
                <p:txBody>
                  <a:bodyPr wrap="none" rtlCol="0">
                    <a:spAutoFit/>
                  </a:bodyPr>
                  <a:lstStyle/>
                  <a:p>
                    <a:pPr algn="ctr"/>
                    <a:r>
                      <a:rPr lang="en-US" sz="800" b="1">
                        <a:solidFill>
                          <a:srgbClr val="003F72"/>
                        </a:solidFill>
                      </a:rPr>
                      <a:t>Northern Indiana</a:t>
                    </a:r>
                  </a:p>
                </p:txBody>
              </p:sp>
              <p:sp>
                <p:nvSpPr>
                  <p:cNvPr id="420" name="TextBox 419">
                    <a:extLst>
                      <a:ext uri="{FF2B5EF4-FFF2-40B4-BE49-F238E27FC236}">
                        <a16:creationId xmlns:a16="http://schemas.microsoft.com/office/drawing/2014/main" id="{12E28FD4-4801-7DEC-B2C4-0838ABF2F5A8}"/>
                      </a:ext>
                    </a:extLst>
                  </p:cNvPr>
                  <p:cNvSpPr txBox="1"/>
                  <p:nvPr/>
                </p:nvSpPr>
                <p:spPr>
                  <a:xfrm>
                    <a:off x="5743859" y="2363454"/>
                    <a:ext cx="670727" cy="202538"/>
                  </a:xfrm>
                  <a:prstGeom prst="rect">
                    <a:avLst/>
                  </a:prstGeom>
                  <a:solidFill>
                    <a:srgbClr val="F7955B"/>
                  </a:solidFill>
                  <a:ln>
                    <a:solidFill>
                      <a:schemeClr val="bg1"/>
                    </a:solidFill>
                  </a:ln>
                </p:spPr>
                <p:txBody>
                  <a:bodyPr wrap="none" rtlCol="0">
                    <a:spAutoFit/>
                  </a:bodyPr>
                  <a:lstStyle/>
                  <a:p>
                    <a:pPr algn="ctr"/>
                    <a:r>
                      <a:rPr lang="en-US" sz="800" b="1">
                        <a:solidFill>
                          <a:srgbClr val="003F72"/>
                        </a:solidFill>
                      </a:rPr>
                      <a:t>Pittsburgh</a:t>
                    </a:r>
                  </a:p>
                </p:txBody>
              </p:sp>
              <p:sp>
                <p:nvSpPr>
                  <p:cNvPr id="421" name="TextBox 420">
                    <a:extLst>
                      <a:ext uri="{FF2B5EF4-FFF2-40B4-BE49-F238E27FC236}">
                        <a16:creationId xmlns:a16="http://schemas.microsoft.com/office/drawing/2014/main" id="{AD6618DE-A252-285E-02FF-880C1EF25ADA}"/>
                      </a:ext>
                    </a:extLst>
                  </p:cNvPr>
                  <p:cNvSpPr txBox="1"/>
                  <p:nvPr/>
                </p:nvSpPr>
                <p:spPr>
                  <a:xfrm>
                    <a:off x="5278365" y="1806396"/>
                    <a:ext cx="365570" cy="202538"/>
                  </a:xfrm>
                  <a:prstGeom prst="rect">
                    <a:avLst/>
                  </a:prstGeom>
                  <a:solidFill>
                    <a:srgbClr val="F7955B"/>
                  </a:solidFill>
                  <a:ln>
                    <a:solidFill>
                      <a:schemeClr val="bg1"/>
                    </a:solidFill>
                  </a:ln>
                </p:spPr>
                <p:txBody>
                  <a:bodyPr wrap="none" rtlCol="0">
                    <a:spAutoFit/>
                  </a:bodyPr>
                  <a:lstStyle/>
                  <a:p>
                    <a:pPr algn="ctr"/>
                    <a:r>
                      <a:rPr lang="en-US" sz="800" b="1">
                        <a:solidFill>
                          <a:srgbClr val="003F72"/>
                        </a:solidFill>
                      </a:rPr>
                      <a:t>Erie</a:t>
                    </a:r>
                  </a:p>
                </p:txBody>
              </p:sp>
              <p:sp>
                <p:nvSpPr>
                  <p:cNvPr id="422" name="TextBox 421">
                    <a:extLst>
                      <a:ext uri="{FF2B5EF4-FFF2-40B4-BE49-F238E27FC236}">
                        <a16:creationId xmlns:a16="http://schemas.microsoft.com/office/drawing/2014/main" id="{B2591DA2-7D15-2384-6395-71F9446C111B}"/>
                      </a:ext>
                    </a:extLst>
                  </p:cNvPr>
                  <p:cNvSpPr txBox="1"/>
                  <p:nvPr/>
                </p:nvSpPr>
                <p:spPr>
                  <a:xfrm>
                    <a:off x="5026126" y="2511762"/>
                    <a:ext cx="646068" cy="202538"/>
                  </a:xfrm>
                  <a:prstGeom prst="rect">
                    <a:avLst/>
                  </a:prstGeom>
                  <a:solidFill>
                    <a:srgbClr val="0083BE"/>
                  </a:solidFill>
                  <a:ln>
                    <a:solidFill>
                      <a:schemeClr val="bg1"/>
                    </a:solidFill>
                  </a:ln>
                </p:spPr>
                <p:txBody>
                  <a:bodyPr wrap="none" rtlCol="0">
                    <a:spAutoFit/>
                  </a:bodyPr>
                  <a:lstStyle/>
                  <a:p>
                    <a:pPr algn="ctr"/>
                    <a:r>
                      <a:rPr lang="en-US" sz="800" b="1">
                        <a:solidFill>
                          <a:srgbClr val="003F72"/>
                        </a:solidFill>
                      </a:rPr>
                      <a:t>Cleveland</a:t>
                    </a:r>
                  </a:p>
                </p:txBody>
              </p:sp>
              <p:sp>
                <p:nvSpPr>
                  <p:cNvPr id="424" name="TextBox 423">
                    <a:extLst>
                      <a:ext uri="{FF2B5EF4-FFF2-40B4-BE49-F238E27FC236}">
                        <a16:creationId xmlns:a16="http://schemas.microsoft.com/office/drawing/2014/main" id="{8A241B6C-39FC-F245-B02E-64C94DC95E15}"/>
                      </a:ext>
                    </a:extLst>
                  </p:cNvPr>
                  <p:cNvSpPr txBox="1"/>
                  <p:nvPr/>
                </p:nvSpPr>
                <p:spPr>
                  <a:xfrm>
                    <a:off x="4524028" y="1698020"/>
                    <a:ext cx="664562" cy="202538"/>
                  </a:xfrm>
                  <a:prstGeom prst="rect">
                    <a:avLst/>
                  </a:prstGeom>
                  <a:gradFill flip="none" rotWithShape="1">
                    <a:gsLst>
                      <a:gs pos="35000">
                        <a:srgbClr val="78BE20"/>
                      </a:gs>
                      <a:gs pos="54000">
                        <a:srgbClr val="F7955B"/>
                      </a:gs>
                    </a:gsLst>
                    <a:path path="circle">
                      <a:fillToRect t="100000" r="100000"/>
                    </a:path>
                    <a:tileRect l="-100000" b="-100000"/>
                  </a:gradFill>
                  <a:ln>
                    <a:solidFill>
                      <a:schemeClr val="bg1"/>
                    </a:solidFill>
                  </a:ln>
                </p:spPr>
                <p:txBody>
                  <a:bodyPr wrap="none" rtlCol="0">
                    <a:spAutoFit/>
                  </a:bodyPr>
                  <a:lstStyle/>
                  <a:p>
                    <a:pPr algn="ctr"/>
                    <a:r>
                      <a:rPr lang="en-US" sz="800" b="1">
                        <a:solidFill>
                          <a:srgbClr val="003F72"/>
                        </a:solidFill>
                      </a:rPr>
                      <a:t>Ann Arbor</a:t>
                    </a:r>
                  </a:p>
                </p:txBody>
              </p:sp>
            </p:grpSp>
            <p:pic>
              <p:nvPicPr>
                <p:cNvPr id="12" name="Graphic 11" descr="Marker with solid fill">
                  <a:extLst>
                    <a:ext uri="{FF2B5EF4-FFF2-40B4-BE49-F238E27FC236}">
                      <a16:creationId xmlns:a16="http://schemas.microsoft.com/office/drawing/2014/main" id="{E8CB3282-A6ED-3FDB-E512-D11FFC36EF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6859" y="2959477"/>
                  <a:ext cx="388584" cy="401845"/>
                </a:xfrm>
                <a:prstGeom prst="rect">
                  <a:avLst/>
                </a:prstGeom>
              </p:spPr>
            </p:pic>
            <p:pic>
              <p:nvPicPr>
                <p:cNvPr id="13" name="Graphic 12" descr="Marker with solid fill">
                  <a:extLst>
                    <a:ext uri="{FF2B5EF4-FFF2-40B4-BE49-F238E27FC236}">
                      <a16:creationId xmlns:a16="http://schemas.microsoft.com/office/drawing/2014/main" id="{9443BBFC-D26A-A8D4-B5AB-FC9049223E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4936" y="2001449"/>
                  <a:ext cx="388584" cy="401845"/>
                </a:xfrm>
                <a:prstGeom prst="rect">
                  <a:avLst/>
                </a:prstGeom>
              </p:spPr>
            </p:pic>
            <p:pic>
              <p:nvPicPr>
                <p:cNvPr id="14" name="Graphic 13" descr="Marker with solid fill">
                  <a:extLst>
                    <a:ext uri="{FF2B5EF4-FFF2-40B4-BE49-F238E27FC236}">
                      <a16:creationId xmlns:a16="http://schemas.microsoft.com/office/drawing/2014/main" id="{65A0A191-78F9-FACE-9F6E-241DB93397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10587" y="1512339"/>
                  <a:ext cx="388584" cy="401845"/>
                </a:xfrm>
                <a:prstGeom prst="rect">
                  <a:avLst/>
                </a:prstGeom>
              </p:spPr>
            </p:pic>
            <p:sp>
              <p:nvSpPr>
                <p:cNvPr id="15" name="TextBox 14">
                  <a:extLst>
                    <a:ext uri="{FF2B5EF4-FFF2-40B4-BE49-F238E27FC236}">
                      <a16:creationId xmlns:a16="http://schemas.microsoft.com/office/drawing/2014/main" id="{CF14E2CF-AF46-6D60-2540-4FF5E8B9F3E2}"/>
                    </a:ext>
                  </a:extLst>
                </p:cNvPr>
                <p:cNvSpPr txBox="1"/>
                <p:nvPr/>
              </p:nvSpPr>
              <p:spPr>
                <a:xfrm>
                  <a:off x="6364808" y="1789057"/>
                  <a:ext cx="644728" cy="215444"/>
                </a:xfrm>
                <a:prstGeom prst="rect">
                  <a:avLst/>
                </a:prstGeom>
                <a:solidFill>
                  <a:srgbClr val="F7955B"/>
                </a:solidFill>
                <a:ln>
                  <a:solidFill>
                    <a:schemeClr val="bg1"/>
                  </a:solidFill>
                </a:ln>
              </p:spPr>
              <p:txBody>
                <a:bodyPr wrap="none" rtlCol="0">
                  <a:spAutoFit/>
                </a:bodyPr>
                <a:lstStyle/>
                <a:p>
                  <a:pPr algn="ctr"/>
                  <a:r>
                    <a:rPr lang="en-US" sz="800" b="1">
                      <a:solidFill>
                        <a:srgbClr val="003F72"/>
                      </a:solidFill>
                    </a:rPr>
                    <a:t>Syracuse</a:t>
                  </a:r>
                </a:p>
              </p:txBody>
            </p:sp>
            <p:sp>
              <p:nvSpPr>
                <p:cNvPr id="16" name="TextBox 15">
                  <a:extLst>
                    <a:ext uri="{FF2B5EF4-FFF2-40B4-BE49-F238E27FC236}">
                      <a16:creationId xmlns:a16="http://schemas.microsoft.com/office/drawing/2014/main" id="{43A3229D-0CA2-1D18-591C-EF040081D667}"/>
                    </a:ext>
                  </a:extLst>
                </p:cNvPr>
                <p:cNvSpPr txBox="1"/>
                <p:nvPr/>
              </p:nvSpPr>
              <p:spPr>
                <a:xfrm>
                  <a:off x="4169001" y="3311816"/>
                  <a:ext cx="747320" cy="215444"/>
                </a:xfrm>
                <a:prstGeom prst="rect">
                  <a:avLst/>
                </a:prstGeom>
                <a:solidFill>
                  <a:srgbClr val="F7955B"/>
                </a:solidFill>
                <a:ln>
                  <a:solidFill>
                    <a:schemeClr val="bg1"/>
                  </a:solidFill>
                </a:ln>
              </p:spPr>
              <p:txBody>
                <a:bodyPr wrap="none" rtlCol="0">
                  <a:spAutoFit/>
                </a:bodyPr>
                <a:lstStyle/>
                <a:p>
                  <a:pPr algn="ctr"/>
                  <a:r>
                    <a:rPr lang="en-US" sz="800" b="1">
                      <a:solidFill>
                        <a:srgbClr val="003F72"/>
                      </a:solidFill>
                    </a:rPr>
                    <a:t>Fayetteville</a:t>
                  </a:r>
                </a:p>
              </p:txBody>
            </p:sp>
            <p:sp>
              <p:nvSpPr>
                <p:cNvPr id="18" name="TextBox 17">
                  <a:extLst>
                    <a:ext uri="{FF2B5EF4-FFF2-40B4-BE49-F238E27FC236}">
                      <a16:creationId xmlns:a16="http://schemas.microsoft.com/office/drawing/2014/main" id="{E9B85261-3B3E-B270-1C86-D8CF9235C36C}"/>
                    </a:ext>
                  </a:extLst>
                </p:cNvPr>
                <p:cNvSpPr txBox="1"/>
                <p:nvPr/>
              </p:nvSpPr>
              <p:spPr>
                <a:xfrm>
                  <a:off x="177104" y="2378294"/>
                  <a:ext cx="774572" cy="215444"/>
                </a:xfrm>
                <a:prstGeom prst="rect">
                  <a:avLst/>
                </a:prstGeom>
                <a:solidFill>
                  <a:srgbClr val="F7955B"/>
                </a:solidFill>
                <a:ln>
                  <a:solidFill>
                    <a:schemeClr val="bg1"/>
                  </a:solidFill>
                </a:ln>
              </p:spPr>
              <p:txBody>
                <a:bodyPr wrap="none" rtlCol="0">
                  <a:spAutoFit/>
                </a:bodyPr>
                <a:lstStyle/>
                <a:p>
                  <a:pPr algn="ctr"/>
                  <a:r>
                    <a:rPr lang="en-US" sz="800" b="1">
                      <a:solidFill>
                        <a:srgbClr val="003F72"/>
                      </a:solidFill>
                    </a:rPr>
                    <a:t>Sacramento</a:t>
                  </a:r>
                </a:p>
              </p:txBody>
            </p:sp>
          </p:grpSp>
          <p:sp>
            <p:nvSpPr>
              <p:cNvPr id="475" name="Freeform 30250">
                <a:extLst>
                  <a:ext uri="{FF2B5EF4-FFF2-40B4-BE49-F238E27FC236}">
                    <a16:creationId xmlns:a16="http://schemas.microsoft.com/office/drawing/2014/main" id="{4CCCAF6D-EAB1-03BA-8C29-6F90057B178A}"/>
                  </a:ext>
                </a:extLst>
              </p:cNvPr>
              <p:cNvSpPr>
                <a:spLocks/>
              </p:cNvSpPr>
              <p:nvPr/>
            </p:nvSpPr>
            <p:spPr bwMode="auto">
              <a:xfrm>
                <a:off x="459410" y="3870320"/>
                <a:ext cx="1301750" cy="1085850"/>
              </a:xfrm>
              <a:custGeom>
                <a:avLst/>
                <a:gdLst>
                  <a:gd name="T0" fmla="*/ 754 w 820"/>
                  <a:gd name="T1" fmla="*/ 473 h 684"/>
                  <a:gd name="T2" fmla="*/ 671 w 820"/>
                  <a:gd name="T3" fmla="*/ 412 h 684"/>
                  <a:gd name="T4" fmla="*/ 613 w 820"/>
                  <a:gd name="T5" fmla="*/ 428 h 684"/>
                  <a:gd name="T6" fmla="*/ 419 w 820"/>
                  <a:gd name="T7" fmla="*/ 63 h 684"/>
                  <a:gd name="T8" fmla="*/ 352 w 820"/>
                  <a:gd name="T9" fmla="*/ 36 h 684"/>
                  <a:gd name="T10" fmla="*/ 286 w 820"/>
                  <a:gd name="T11" fmla="*/ 27 h 684"/>
                  <a:gd name="T12" fmla="*/ 243 w 820"/>
                  <a:gd name="T13" fmla="*/ 17 h 684"/>
                  <a:gd name="T14" fmla="*/ 195 w 820"/>
                  <a:gd name="T15" fmla="*/ 17 h 684"/>
                  <a:gd name="T16" fmla="*/ 138 w 820"/>
                  <a:gd name="T17" fmla="*/ 31 h 684"/>
                  <a:gd name="T18" fmla="*/ 113 w 820"/>
                  <a:gd name="T19" fmla="*/ 49 h 684"/>
                  <a:gd name="T20" fmla="*/ 38 w 820"/>
                  <a:gd name="T21" fmla="*/ 120 h 684"/>
                  <a:gd name="T22" fmla="*/ 99 w 820"/>
                  <a:gd name="T23" fmla="*/ 174 h 684"/>
                  <a:gd name="T24" fmla="*/ 120 w 820"/>
                  <a:gd name="T25" fmla="*/ 203 h 684"/>
                  <a:gd name="T26" fmla="*/ 120 w 820"/>
                  <a:gd name="T27" fmla="*/ 217 h 684"/>
                  <a:gd name="T28" fmla="*/ 73 w 820"/>
                  <a:gd name="T29" fmla="*/ 211 h 684"/>
                  <a:gd name="T30" fmla="*/ 21 w 820"/>
                  <a:gd name="T31" fmla="*/ 220 h 684"/>
                  <a:gd name="T32" fmla="*/ 22 w 820"/>
                  <a:gd name="T33" fmla="*/ 253 h 684"/>
                  <a:gd name="T34" fmla="*/ 82 w 820"/>
                  <a:gd name="T35" fmla="*/ 283 h 684"/>
                  <a:gd name="T36" fmla="*/ 118 w 820"/>
                  <a:gd name="T37" fmla="*/ 285 h 684"/>
                  <a:gd name="T38" fmla="*/ 74 w 820"/>
                  <a:gd name="T39" fmla="*/ 342 h 684"/>
                  <a:gd name="T40" fmla="*/ 47 w 820"/>
                  <a:gd name="T41" fmla="*/ 365 h 684"/>
                  <a:gd name="T42" fmla="*/ 17 w 820"/>
                  <a:gd name="T43" fmla="*/ 400 h 684"/>
                  <a:gd name="T44" fmla="*/ 37 w 820"/>
                  <a:gd name="T45" fmla="*/ 418 h 684"/>
                  <a:gd name="T46" fmla="*/ 61 w 820"/>
                  <a:gd name="T47" fmla="*/ 440 h 684"/>
                  <a:gd name="T48" fmla="*/ 43 w 820"/>
                  <a:gd name="T49" fmla="*/ 455 h 684"/>
                  <a:gd name="T50" fmla="*/ 89 w 820"/>
                  <a:gd name="T51" fmla="*/ 454 h 684"/>
                  <a:gd name="T52" fmla="*/ 103 w 820"/>
                  <a:gd name="T53" fmla="*/ 510 h 684"/>
                  <a:gd name="T54" fmla="*/ 147 w 820"/>
                  <a:gd name="T55" fmla="*/ 516 h 684"/>
                  <a:gd name="T56" fmla="*/ 174 w 820"/>
                  <a:gd name="T57" fmla="*/ 511 h 684"/>
                  <a:gd name="T58" fmla="*/ 198 w 820"/>
                  <a:gd name="T59" fmla="*/ 526 h 684"/>
                  <a:gd name="T60" fmla="*/ 186 w 820"/>
                  <a:gd name="T61" fmla="*/ 573 h 684"/>
                  <a:gd name="T62" fmla="*/ 131 w 820"/>
                  <a:gd name="T63" fmla="*/ 646 h 684"/>
                  <a:gd name="T64" fmla="*/ 60 w 820"/>
                  <a:gd name="T65" fmla="*/ 673 h 684"/>
                  <a:gd name="T66" fmla="*/ 88 w 820"/>
                  <a:gd name="T67" fmla="*/ 673 h 684"/>
                  <a:gd name="T68" fmla="*/ 126 w 820"/>
                  <a:gd name="T69" fmla="*/ 659 h 684"/>
                  <a:gd name="T70" fmla="*/ 172 w 820"/>
                  <a:gd name="T71" fmla="*/ 637 h 684"/>
                  <a:gd name="T72" fmla="*/ 199 w 820"/>
                  <a:gd name="T73" fmla="*/ 602 h 684"/>
                  <a:gd name="T74" fmla="*/ 242 w 820"/>
                  <a:gd name="T75" fmla="*/ 561 h 684"/>
                  <a:gd name="T76" fmla="*/ 277 w 820"/>
                  <a:gd name="T77" fmla="*/ 518 h 684"/>
                  <a:gd name="T78" fmla="*/ 282 w 820"/>
                  <a:gd name="T79" fmla="*/ 474 h 684"/>
                  <a:gd name="T80" fmla="*/ 304 w 820"/>
                  <a:gd name="T81" fmla="*/ 422 h 684"/>
                  <a:gd name="T82" fmla="*/ 336 w 820"/>
                  <a:gd name="T83" fmla="*/ 410 h 684"/>
                  <a:gd name="T84" fmla="*/ 309 w 820"/>
                  <a:gd name="T85" fmla="*/ 474 h 684"/>
                  <a:gd name="T86" fmla="*/ 329 w 820"/>
                  <a:gd name="T87" fmla="*/ 489 h 684"/>
                  <a:gd name="T88" fmla="*/ 352 w 820"/>
                  <a:gd name="T89" fmla="*/ 461 h 684"/>
                  <a:gd name="T90" fmla="*/ 375 w 820"/>
                  <a:gd name="T91" fmla="*/ 430 h 684"/>
                  <a:gd name="T92" fmla="*/ 376 w 820"/>
                  <a:gd name="T93" fmla="*/ 403 h 684"/>
                  <a:gd name="T94" fmla="*/ 406 w 820"/>
                  <a:gd name="T95" fmla="*/ 397 h 684"/>
                  <a:gd name="T96" fmla="*/ 427 w 820"/>
                  <a:gd name="T97" fmla="*/ 421 h 684"/>
                  <a:gd name="T98" fmla="*/ 471 w 820"/>
                  <a:gd name="T99" fmla="*/ 428 h 684"/>
                  <a:gd name="T100" fmla="*/ 563 w 820"/>
                  <a:gd name="T101" fmla="*/ 411 h 684"/>
                  <a:gd name="T102" fmla="*/ 585 w 820"/>
                  <a:gd name="T103" fmla="*/ 432 h 684"/>
                  <a:gd name="T104" fmla="*/ 639 w 820"/>
                  <a:gd name="T105" fmla="*/ 439 h 684"/>
                  <a:gd name="T106" fmla="*/ 638 w 820"/>
                  <a:gd name="T107" fmla="*/ 428 h 684"/>
                  <a:gd name="T108" fmla="*/ 644 w 820"/>
                  <a:gd name="T109" fmla="*/ 409 h 684"/>
                  <a:gd name="T110" fmla="*/ 684 w 820"/>
                  <a:gd name="T111" fmla="*/ 425 h 684"/>
                  <a:gd name="T112" fmla="*/ 710 w 820"/>
                  <a:gd name="T113" fmla="*/ 452 h 684"/>
                  <a:gd name="T114" fmla="*/ 732 w 820"/>
                  <a:gd name="T115" fmla="*/ 473 h 684"/>
                  <a:gd name="T116" fmla="*/ 766 w 820"/>
                  <a:gd name="T117" fmla="*/ 511 h 684"/>
                  <a:gd name="T118" fmla="*/ 800 w 820"/>
                  <a:gd name="T119" fmla="*/ 519 h 684"/>
                  <a:gd name="T120" fmla="*/ 819 w 820"/>
                  <a:gd name="T121" fmla="*/ 51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684">
                    <a:moveTo>
                      <a:pt x="812" y="501"/>
                    </a:moveTo>
                    <a:lnTo>
                      <a:pt x="810" y="497"/>
                    </a:lnTo>
                    <a:lnTo>
                      <a:pt x="807" y="494"/>
                    </a:lnTo>
                    <a:lnTo>
                      <a:pt x="808" y="490"/>
                    </a:lnTo>
                    <a:lnTo>
                      <a:pt x="808" y="487"/>
                    </a:lnTo>
                    <a:lnTo>
                      <a:pt x="806" y="483"/>
                    </a:lnTo>
                    <a:lnTo>
                      <a:pt x="803" y="480"/>
                    </a:lnTo>
                    <a:lnTo>
                      <a:pt x="799" y="482"/>
                    </a:lnTo>
                    <a:lnTo>
                      <a:pt x="796" y="482"/>
                    </a:lnTo>
                    <a:lnTo>
                      <a:pt x="792" y="479"/>
                    </a:lnTo>
                    <a:lnTo>
                      <a:pt x="788" y="479"/>
                    </a:lnTo>
                    <a:lnTo>
                      <a:pt x="784" y="477"/>
                    </a:lnTo>
                    <a:lnTo>
                      <a:pt x="777" y="479"/>
                    </a:lnTo>
                    <a:lnTo>
                      <a:pt x="773" y="478"/>
                    </a:lnTo>
                    <a:lnTo>
                      <a:pt x="766" y="477"/>
                    </a:lnTo>
                    <a:lnTo>
                      <a:pt x="762" y="477"/>
                    </a:lnTo>
                    <a:lnTo>
                      <a:pt x="758" y="479"/>
                    </a:lnTo>
                    <a:lnTo>
                      <a:pt x="757" y="477"/>
                    </a:lnTo>
                    <a:lnTo>
                      <a:pt x="754" y="473"/>
                    </a:lnTo>
                    <a:lnTo>
                      <a:pt x="751" y="471"/>
                    </a:lnTo>
                    <a:lnTo>
                      <a:pt x="747" y="467"/>
                    </a:lnTo>
                    <a:lnTo>
                      <a:pt x="744" y="464"/>
                    </a:lnTo>
                    <a:lnTo>
                      <a:pt x="740" y="465"/>
                    </a:lnTo>
                    <a:lnTo>
                      <a:pt x="740" y="461"/>
                    </a:lnTo>
                    <a:lnTo>
                      <a:pt x="737" y="457"/>
                    </a:lnTo>
                    <a:lnTo>
                      <a:pt x="734" y="454"/>
                    </a:lnTo>
                    <a:lnTo>
                      <a:pt x="727" y="450"/>
                    </a:lnTo>
                    <a:lnTo>
                      <a:pt x="716" y="441"/>
                    </a:lnTo>
                    <a:lnTo>
                      <a:pt x="709" y="436"/>
                    </a:lnTo>
                    <a:lnTo>
                      <a:pt x="706" y="432"/>
                    </a:lnTo>
                    <a:lnTo>
                      <a:pt x="699" y="428"/>
                    </a:lnTo>
                    <a:lnTo>
                      <a:pt x="696" y="424"/>
                    </a:lnTo>
                    <a:lnTo>
                      <a:pt x="696" y="424"/>
                    </a:lnTo>
                    <a:lnTo>
                      <a:pt x="689" y="420"/>
                    </a:lnTo>
                    <a:lnTo>
                      <a:pt x="685" y="417"/>
                    </a:lnTo>
                    <a:lnTo>
                      <a:pt x="681" y="415"/>
                    </a:lnTo>
                    <a:lnTo>
                      <a:pt x="674" y="414"/>
                    </a:lnTo>
                    <a:lnTo>
                      <a:pt x="671" y="412"/>
                    </a:lnTo>
                    <a:lnTo>
                      <a:pt x="664" y="405"/>
                    </a:lnTo>
                    <a:lnTo>
                      <a:pt x="660" y="405"/>
                    </a:lnTo>
                    <a:lnTo>
                      <a:pt x="656" y="403"/>
                    </a:lnTo>
                    <a:lnTo>
                      <a:pt x="652" y="403"/>
                    </a:lnTo>
                    <a:lnTo>
                      <a:pt x="648" y="396"/>
                    </a:lnTo>
                    <a:lnTo>
                      <a:pt x="646" y="392"/>
                    </a:lnTo>
                    <a:lnTo>
                      <a:pt x="644" y="391"/>
                    </a:lnTo>
                    <a:lnTo>
                      <a:pt x="640" y="389"/>
                    </a:lnTo>
                    <a:lnTo>
                      <a:pt x="636" y="388"/>
                    </a:lnTo>
                    <a:lnTo>
                      <a:pt x="632" y="389"/>
                    </a:lnTo>
                    <a:lnTo>
                      <a:pt x="629" y="393"/>
                    </a:lnTo>
                    <a:lnTo>
                      <a:pt x="626" y="396"/>
                    </a:lnTo>
                    <a:lnTo>
                      <a:pt x="622" y="399"/>
                    </a:lnTo>
                    <a:lnTo>
                      <a:pt x="623" y="402"/>
                    </a:lnTo>
                    <a:lnTo>
                      <a:pt x="621" y="411"/>
                    </a:lnTo>
                    <a:lnTo>
                      <a:pt x="622" y="414"/>
                    </a:lnTo>
                    <a:lnTo>
                      <a:pt x="622" y="418"/>
                    </a:lnTo>
                    <a:lnTo>
                      <a:pt x="619" y="421"/>
                    </a:lnTo>
                    <a:lnTo>
                      <a:pt x="613" y="428"/>
                    </a:lnTo>
                    <a:lnTo>
                      <a:pt x="610" y="432"/>
                    </a:lnTo>
                    <a:lnTo>
                      <a:pt x="609" y="435"/>
                    </a:lnTo>
                    <a:lnTo>
                      <a:pt x="601" y="424"/>
                    </a:lnTo>
                    <a:lnTo>
                      <a:pt x="574" y="411"/>
                    </a:lnTo>
                    <a:lnTo>
                      <a:pt x="571" y="407"/>
                    </a:lnTo>
                    <a:lnTo>
                      <a:pt x="567" y="405"/>
                    </a:lnTo>
                    <a:lnTo>
                      <a:pt x="562" y="404"/>
                    </a:lnTo>
                    <a:lnTo>
                      <a:pt x="558" y="401"/>
                    </a:lnTo>
                    <a:lnTo>
                      <a:pt x="558" y="398"/>
                    </a:lnTo>
                    <a:lnTo>
                      <a:pt x="558" y="393"/>
                    </a:lnTo>
                    <a:lnTo>
                      <a:pt x="554" y="391"/>
                    </a:lnTo>
                    <a:lnTo>
                      <a:pt x="546" y="394"/>
                    </a:lnTo>
                    <a:lnTo>
                      <a:pt x="541" y="402"/>
                    </a:lnTo>
                    <a:lnTo>
                      <a:pt x="541" y="402"/>
                    </a:lnTo>
                    <a:lnTo>
                      <a:pt x="533" y="401"/>
                    </a:lnTo>
                    <a:lnTo>
                      <a:pt x="530" y="404"/>
                    </a:lnTo>
                    <a:lnTo>
                      <a:pt x="522" y="404"/>
                    </a:lnTo>
                    <a:lnTo>
                      <a:pt x="519" y="400"/>
                    </a:lnTo>
                    <a:lnTo>
                      <a:pt x="419" y="63"/>
                    </a:lnTo>
                    <a:lnTo>
                      <a:pt x="411" y="36"/>
                    </a:lnTo>
                    <a:lnTo>
                      <a:pt x="410" y="34"/>
                    </a:lnTo>
                    <a:lnTo>
                      <a:pt x="406" y="34"/>
                    </a:lnTo>
                    <a:lnTo>
                      <a:pt x="404" y="34"/>
                    </a:lnTo>
                    <a:lnTo>
                      <a:pt x="399" y="32"/>
                    </a:lnTo>
                    <a:lnTo>
                      <a:pt x="396" y="31"/>
                    </a:lnTo>
                    <a:lnTo>
                      <a:pt x="396" y="32"/>
                    </a:lnTo>
                    <a:lnTo>
                      <a:pt x="388" y="28"/>
                    </a:lnTo>
                    <a:lnTo>
                      <a:pt x="384" y="26"/>
                    </a:lnTo>
                    <a:lnTo>
                      <a:pt x="382" y="25"/>
                    </a:lnTo>
                    <a:lnTo>
                      <a:pt x="378" y="25"/>
                    </a:lnTo>
                    <a:lnTo>
                      <a:pt x="375" y="27"/>
                    </a:lnTo>
                    <a:lnTo>
                      <a:pt x="371" y="26"/>
                    </a:lnTo>
                    <a:lnTo>
                      <a:pt x="367" y="26"/>
                    </a:lnTo>
                    <a:lnTo>
                      <a:pt x="364" y="28"/>
                    </a:lnTo>
                    <a:lnTo>
                      <a:pt x="364" y="31"/>
                    </a:lnTo>
                    <a:lnTo>
                      <a:pt x="361" y="30"/>
                    </a:lnTo>
                    <a:lnTo>
                      <a:pt x="356" y="34"/>
                    </a:lnTo>
                    <a:lnTo>
                      <a:pt x="352" y="36"/>
                    </a:lnTo>
                    <a:lnTo>
                      <a:pt x="347" y="36"/>
                    </a:lnTo>
                    <a:lnTo>
                      <a:pt x="346" y="34"/>
                    </a:lnTo>
                    <a:lnTo>
                      <a:pt x="342" y="34"/>
                    </a:lnTo>
                    <a:lnTo>
                      <a:pt x="339" y="31"/>
                    </a:lnTo>
                    <a:lnTo>
                      <a:pt x="335" y="32"/>
                    </a:lnTo>
                    <a:lnTo>
                      <a:pt x="332" y="31"/>
                    </a:lnTo>
                    <a:lnTo>
                      <a:pt x="327" y="32"/>
                    </a:lnTo>
                    <a:lnTo>
                      <a:pt x="324" y="32"/>
                    </a:lnTo>
                    <a:lnTo>
                      <a:pt x="321" y="34"/>
                    </a:lnTo>
                    <a:lnTo>
                      <a:pt x="314" y="34"/>
                    </a:lnTo>
                    <a:lnTo>
                      <a:pt x="310" y="32"/>
                    </a:lnTo>
                    <a:lnTo>
                      <a:pt x="308" y="30"/>
                    </a:lnTo>
                    <a:lnTo>
                      <a:pt x="306" y="30"/>
                    </a:lnTo>
                    <a:lnTo>
                      <a:pt x="304" y="29"/>
                    </a:lnTo>
                    <a:lnTo>
                      <a:pt x="301" y="32"/>
                    </a:lnTo>
                    <a:lnTo>
                      <a:pt x="297" y="28"/>
                    </a:lnTo>
                    <a:lnTo>
                      <a:pt x="292" y="27"/>
                    </a:lnTo>
                    <a:lnTo>
                      <a:pt x="290" y="26"/>
                    </a:lnTo>
                    <a:lnTo>
                      <a:pt x="286" y="27"/>
                    </a:lnTo>
                    <a:lnTo>
                      <a:pt x="283" y="26"/>
                    </a:lnTo>
                    <a:lnTo>
                      <a:pt x="279" y="27"/>
                    </a:lnTo>
                    <a:lnTo>
                      <a:pt x="276" y="30"/>
                    </a:lnTo>
                    <a:lnTo>
                      <a:pt x="273" y="31"/>
                    </a:lnTo>
                    <a:lnTo>
                      <a:pt x="271" y="30"/>
                    </a:lnTo>
                    <a:lnTo>
                      <a:pt x="268" y="30"/>
                    </a:lnTo>
                    <a:lnTo>
                      <a:pt x="264" y="31"/>
                    </a:lnTo>
                    <a:lnTo>
                      <a:pt x="262" y="33"/>
                    </a:lnTo>
                    <a:lnTo>
                      <a:pt x="262" y="35"/>
                    </a:lnTo>
                    <a:lnTo>
                      <a:pt x="258" y="33"/>
                    </a:lnTo>
                    <a:lnTo>
                      <a:pt x="251" y="32"/>
                    </a:lnTo>
                    <a:lnTo>
                      <a:pt x="252" y="29"/>
                    </a:lnTo>
                    <a:lnTo>
                      <a:pt x="249" y="29"/>
                    </a:lnTo>
                    <a:lnTo>
                      <a:pt x="245" y="30"/>
                    </a:lnTo>
                    <a:lnTo>
                      <a:pt x="242" y="29"/>
                    </a:lnTo>
                    <a:lnTo>
                      <a:pt x="246" y="28"/>
                    </a:lnTo>
                    <a:lnTo>
                      <a:pt x="242" y="24"/>
                    </a:lnTo>
                    <a:lnTo>
                      <a:pt x="244" y="21"/>
                    </a:lnTo>
                    <a:lnTo>
                      <a:pt x="243" y="17"/>
                    </a:lnTo>
                    <a:lnTo>
                      <a:pt x="239" y="19"/>
                    </a:lnTo>
                    <a:lnTo>
                      <a:pt x="236" y="18"/>
                    </a:lnTo>
                    <a:lnTo>
                      <a:pt x="232" y="16"/>
                    </a:lnTo>
                    <a:lnTo>
                      <a:pt x="229" y="18"/>
                    </a:lnTo>
                    <a:lnTo>
                      <a:pt x="225" y="18"/>
                    </a:lnTo>
                    <a:lnTo>
                      <a:pt x="217" y="23"/>
                    </a:lnTo>
                    <a:lnTo>
                      <a:pt x="214" y="22"/>
                    </a:lnTo>
                    <a:lnTo>
                      <a:pt x="211" y="19"/>
                    </a:lnTo>
                    <a:lnTo>
                      <a:pt x="212" y="16"/>
                    </a:lnTo>
                    <a:lnTo>
                      <a:pt x="210" y="12"/>
                    </a:lnTo>
                    <a:lnTo>
                      <a:pt x="206" y="11"/>
                    </a:lnTo>
                    <a:lnTo>
                      <a:pt x="206" y="15"/>
                    </a:lnTo>
                    <a:lnTo>
                      <a:pt x="202" y="12"/>
                    </a:lnTo>
                    <a:lnTo>
                      <a:pt x="201" y="15"/>
                    </a:lnTo>
                    <a:lnTo>
                      <a:pt x="197" y="23"/>
                    </a:lnTo>
                    <a:lnTo>
                      <a:pt x="194" y="23"/>
                    </a:lnTo>
                    <a:lnTo>
                      <a:pt x="191" y="20"/>
                    </a:lnTo>
                    <a:lnTo>
                      <a:pt x="192" y="18"/>
                    </a:lnTo>
                    <a:lnTo>
                      <a:pt x="195" y="17"/>
                    </a:lnTo>
                    <a:lnTo>
                      <a:pt x="198" y="13"/>
                    </a:lnTo>
                    <a:lnTo>
                      <a:pt x="198" y="10"/>
                    </a:lnTo>
                    <a:lnTo>
                      <a:pt x="195" y="8"/>
                    </a:lnTo>
                    <a:lnTo>
                      <a:pt x="191" y="9"/>
                    </a:lnTo>
                    <a:lnTo>
                      <a:pt x="189" y="6"/>
                    </a:lnTo>
                    <a:lnTo>
                      <a:pt x="185" y="4"/>
                    </a:lnTo>
                    <a:lnTo>
                      <a:pt x="186" y="0"/>
                    </a:lnTo>
                    <a:lnTo>
                      <a:pt x="183" y="3"/>
                    </a:lnTo>
                    <a:lnTo>
                      <a:pt x="178" y="10"/>
                    </a:lnTo>
                    <a:lnTo>
                      <a:pt x="176" y="14"/>
                    </a:lnTo>
                    <a:lnTo>
                      <a:pt x="173" y="17"/>
                    </a:lnTo>
                    <a:lnTo>
                      <a:pt x="167" y="24"/>
                    </a:lnTo>
                    <a:lnTo>
                      <a:pt x="156" y="26"/>
                    </a:lnTo>
                    <a:lnTo>
                      <a:pt x="152" y="26"/>
                    </a:lnTo>
                    <a:lnTo>
                      <a:pt x="149" y="30"/>
                    </a:lnTo>
                    <a:lnTo>
                      <a:pt x="147" y="26"/>
                    </a:lnTo>
                    <a:lnTo>
                      <a:pt x="149" y="23"/>
                    </a:lnTo>
                    <a:lnTo>
                      <a:pt x="145" y="25"/>
                    </a:lnTo>
                    <a:lnTo>
                      <a:pt x="138" y="31"/>
                    </a:lnTo>
                    <a:lnTo>
                      <a:pt x="138" y="33"/>
                    </a:lnTo>
                    <a:lnTo>
                      <a:pt x="140" y="36"/>
                    </a:lnTo>
                    <a:lnTo>
                      <a:pt x="144" y="38"/>
                    </a:lnTo>
                    <a:lnTo>
                      <a:pt x="148" y="37"/>
                    </a:lnTo>
                    <a:lnTo>
                      <a:pt x="140" y="40"/>
                    </a:lnTo>
                    <a:lnTo>
                      <a:pt x="140" y="48"/>
                    </a:lnTo>
                    <a:lnTo>
                      <a:pt x="138" y="44"/>
                    </a:lnTo>
                    <a:lnTo>
                      <a:pt x="137" y="45"/>
                    </a:lnTo>
                    <a:lnTo>
                      <a:pt x="138" y="41"/>
                    </a:lnTo>
                    <a:lnTo>
                      <a:pt x="138" y="35"/>
                    </a:lnTo>
                    <a:lnTo>
                      <a:pt x="138" y="35"/>
                    </a:lnTo>
                    <a:lnTo>
                      <a:pt x="134" y="36"/>
                    </a:lnTo>
                    <a:lnTo>
                      <a:pt x="127" y="44"/>
                    </a:lnTo>
                    <a:lnTo>
                      <a:pt x="121" y="47"/>
                    </a:lnTo>
                    <a:lnTo>
                      <a:pt x="120" y="48"/>
                    </a:lnTo>
                    <a:lnTo>
                      <a:pt x="117" y="48"/>
                    </a:lnTo>
                    <a:lnTo>
                      <a:pt x="113" y="50"/>
                    </a:lnTo>
                    <a:lnTo>
                      <a:pt x="109" y="50"/>
                    </a:lnTo>
                    <a:lnTo>
                      <a:pt x="113" y="49"/>
                    </a:lnTo>
                    <a:lnTo>
                      <a:pt x="113" y="47"/>
                    </a:lnTo>
                    <a:lnTo>
                      <a:pt x="110" y="47"/>
                    </a:lnTo>
                    <a:lnTo>
                      <a:pt x="102" y="58"/>
                    </a:lnTo>
                    <a:lnTo>
                      <a:pt x="102" y="59"/>
                    </a:lnTo>
                    <a:lnTo>
                      <a:pt x="97" y="66"/>
                    </a:lnTo>
                    <a:lnTo>
                      <a:pt x="94" y="72"/>
                    </a:lnTo>
                    <a:lnTo>
                      <a:pt x="94" y="73"/>
                    </a:lnTo>
                    <a:lnTo>
                      <a:pt x="92" y="80"/>
                    </a:lnTo>
                    <a:lnTo>
                      <a:pt x="89" y="87"/>
                    </a:lnTo>
                    <a:lnTo>
                      <a:pt x="84" y="94"/>
                    </a:lnTo>
                    <a:lnTo>
                      <a:pt x="80" y="97"/>
                    </a:lnTo>
                    <a:lnTo>
                      <a:pt x="77" y="99"/>
                    </a:lnTo>
                    <a:lnTo>
                      <a:pt x="73" y="101"/>
                    </a:lnTo>
                    <a:lnTo>
                      <a:pt x="56" y="102"/>
                    </a:lnTo>
                    <a:lnTo>
                      <a:pt x="48" y="101"/>
                    </a:lnTo>
                    <a:lnTo>
                      <a:pt x="45" y="103"/>
                    </a:lnTo>
                    <a:lnTo>
                      <a:pt x="43" y="113"/>
                    </a:lnTo>
                    <a:lnTo>
                      <a:pt x="42" y="117"/>
                    </a:lnTo>
                    <a:lnTo>
                      <a:pt x="38" y="120"/>
                    </a:lnTo>
                    <a:lnTo>
                      <a:pt x="37" y="120"/>
                    </a:lnTo>
                    <a:lnTo>
                      <a:pt x="36" y="121"/>
                    </a:lnTo>
                    <a:lnTo>
                      <a:pt x="39" y="122"/>
                    </a:lnTo>
                    <a:lnTo>
                      <a:pt x="42" y="125"/>
                    </a:lnTo>
                    <a:lnTo>
                      <a:pt x="48" y="132"/>
                    </a:lnTo>
                    <a:lnTo>
                      <a:pt x="52" y="133"/>
                    </a:lnTo>
                    <a:lnTo>
                      <a:pt x="55" y="136"/>
                    </a:lnTo>
                    <a:lnTo>
                      <a:pt x="65" y="146"/>
                    </a:lnTo>
                    <a:lnTo>
                      <a:pt x="67" y="148"/>
                    </a:lnTo>
                    <a:lnTo>
                      <a:pt x="69" y="151"/>
                    </a:lnTo>
                    <a:lnTo>
                      <a:pt x="73" y="154"/>
                    </a:lnTo>
                    <a:lnTo>
                      <a:pt x="75" y="158"/>
                    </a:lnTo>
                    <a:lnTo>
                      <a:pt x="77" y="165"/>
                    </a:lnTo>
                    <a:lnTo>
                      <a:pt x="77" y="172"/>
                    </a:lnTo>
                    <a:lnTo>
                      <a:pt x="80" y="176"/>
                    </a:lnTo>
                    <a:lnTo>
                      <a:pt x="87" y="178"/>
                    </a:lnTo>
                    <a:lnTo>
                      <a:pt x="95" y="179"/>
                    </a:lnTo>
                    <a:lnTo>
                      <a:pt x="98" y="178"/>
                    </a:lnTo>
                    <a:lnTo>
                      <a:pt x="99" y="174"/>
                    </a:lnTo>
                    <a:lnTo>
                      <a:pt x="101" y="178"/>
                    </a:lnTo>
                    <a:lnTo>
                      <a:pt x="102" y="181"/>
                    </a:lnTo>
                    <a:lnTo>
                      <a:pt x="106" y="180"/>
                    </a:lnTo>
                    <a:lnTo>
                      <a:pt x="109" y="180"/>
                    </a:lnTo>
                    <a:lnTo>
                      <a:pt x="111" y="183"/>
                    </a:lnTo>
                    <a:lnTo>
                      <a:pt x="108" y="189"/>
                    </a:lnTo>
                    <a:lnTo>
                      <a:pt x="108" y="194"/>
                    </a:lnTo>
                    <a:lnTo>
                      <a:pt x="112" y="199"/>
                    </a:lnTo>
                    <a:lnTo>
                      <a:pt x="117" y="201"/>
                    </a:lnTo>
                    <a:lnTo>
                      <a:pt x="120" y="196"/>
                    </a:lnTo>
                    <a:lnTo>
                      <a:pt x="123" y="195"/>
                    </a:lnTo>
                    <a:lnTo>
                      <a:pt x="127" y="198"/>
                    </a:lnTo>
                    <a:lnTo>
                      <a:pt x="130" y="197"/>
                    </a:lnTo>
                    <a:lnTo>
                      <a:pt x="134" y="199"/>
                    </a:lnTo>
                    <a:lnTo>
                      <a:pt x="134" y="203"/>
                    </a:lnTo>
                    <a:lnTo>
                      <a:pt x="134" y="207"/>
                    </a:lnTo>
                    <a:lnTo>
                      <a:pt x="127" y="207"/>
                    </a:lnTo>
                    <a:lnTo>
                      <a:pt x="123" y="206"/>
                    </a:lnTo>
                    <a:lnTo>
                      <a:pt x="120" y="203"/>
                    </a:lnTo>
                    <a:lnTo>
                      <a:pt x="116" y="203"/>
                    </a:lnTo>
                    <a:lnTo>
                      <a:pt x="112" y="204"/>
                    </a:lnTo>
                    <a:lnTo>
                      <a:pt x="109" y="202"/>
                    </a:lnTo>
                    <a:lnTo>
                      <a:pt x="106" y="198"/>
                    </a:lnTo>
                    <a:lnTo>
                      <a:pt x="104" y="195"/>
                    </a:lnTo>
                    <a:lnTo>
                      <a:pt x="105" y="191"/>
                    </a:lnTo>
                    <a:lnTo>
                      <a:pt x="103" y="187"/>
                    </a:lnTo>
                    <a:lnTo>
                      <a:pt x="99" y="184"/>
                    </a:lnTo>
                    <a:lnTo>
                      <a:pt x="96" y="185"/>
                    </a:lnTo>
                    <a:lnTo>
                      <a:pt x="97" y="188"/>
                    </a:lnTo>
                    <a:lnTo>
                      <a:pt x="103" y="196"/>
                    </a:lnTo>
                    <a:lnTo>
                      <a:pt x="106" y="199"/>
                    </a:lnTo>
                    <a:lnTo>
                      <a:pt x="107" y="203"/>
                    </a:lnTo>
                    <a:lnTo>
                      <a:pt x="107" y="209"/>
                    </a:lnTo>
                    <a:lnTo>
                      <a:pt x="109" y="206"/>
                    </a:lnTo>
                    <a:lnTo>
                      <a:pt x="113" y="206"/>
                    </a:lnTo>
                    <a:lnTo>
                      <a:pt x="120" y="209"/>
                    </a:lnTo>
                    <a:lnTo>
                      <a:pt x="122" y="213"/>
                    </a:lnTo>
                    <a:lnTo>
                      <a:pt x="120" y="217"/>
                    </a:lnTo>
                    <a:lnTo>
                      <a:pt x="119" y="213"/>
                    </a:lnTo>
                    <a:lnTo>
                      <a:pt x="116" y="211"/>
                    </a:lnTo>
                    <a:lnTo>
                      <a:pt x="112" y="212"/>
                    </a:lnTo>
                    <a:lnTo>
                      <a:pt x="111" y="216"/>
                    </a:lnTo>
                    <a:lnTo>
                      <a:pt x="108" y="219"/>
                    </a:lnTo>
                    <a:lnTo>
                      <a:pt x="109" y="219"/>
                    </a:lnTo>
                    <a:lnTo>
                      <a:pt x="106" y="223"/>
                    </a:lnTo>
                    <a:lnTo>
                      <a:pt x="104" y="219"/>
                    </a:lnTo>
                    <a:lnTo>
                      <a:pt x="100" y="220"/>
                    </a:lnTo>
                    <a:lnTo>
                      <a:pt x="97" y="219"/>
                    </a:lnTo>
                    <a:lnTo>
                      <a:pt x="93" y="221"/>
                    </a:lnTo>
                    <a:lnTo>
                      <a:pt x="92" y="217"/>
                    </a:lnTo>
                    <a:lnTo>
                      <a:pt x="85" y="219"/>
                    </a:lnTo>
                    <a:lnTo>
                      <a:pt x="81" y="218"/>
                    </a:lnTo>
                    <a:lnTo>
                      <a:pt x="77" y="218"/>
                    </a:lnTo>
                    <a:lnTo>
                      <a:pt x="74" y="216"/>
                    </a:lnTo>
                    <a:lnTo>
                      <a:pt x="72" y="212"/>
                    </a:lnTo>
                    <a:lnTo>
                      <a:pt x="69" y="212"/>
                    </a:lnTo>
                    <a:lnTo>
                      <a:pt x="73" y="211"/>
                    </a:lnTo>
                    <a:lnTo>
                      <a:pt x="74" y="204"/>
                    </a:lnTo>
                    <a:lnTo>
                      <a:pt x="76" y="200"/>
                    </a:lnTo>
                    <a:lnTo>
                      <a:pt x="75" y="197"/>
                    </a:lnTo>
                    <a:lnTo>
                      <a:pt x="78" y="197"/>
                    </a:lnTo>
                    <a:lnTo>
                      <a:pt x="75" y="196"/>
                    </a:lnTo>
                    <a:lnTo>
                      <a:pt x="67" y="196"/>
                    </a:lnTo>
                    <a:lnTo>
                      <a:pt x="64" y="197"/>
                    </a:lnTo>
                    <a:lnTo>
                      <a:pt x="60" y="198"/>
                    </a:lnTo>
                    <a:lnTo>
                      <a:pt x="57" y="201"/>
                    </a:lnTo>
                    <a:lnTo>
                      <a:pt x="56" y="202"/>
                    </a:lnTo>
                    <a:lnTo>
                      <a:pt x="48" y="202"/>
                    </a:lnTo>
                    <a:lnTo>
                      <a:pt x="45" y="204"/>
                    </a:lnTo>
                    <a:lnTo>
                      <a:pt x="41" y="207"/>
                    </a:lnTo>
                    <a:lnTo>
                      <a:pt x="43" y="210"/>
                    </a:lnTo>
                    <a:lnTo>
                      <a:pt x="44" y="214"/>
                    </a:lnTo>
                    <a:lnTo>
                      <a:pt x="40" y="214"/>
                    </a:lnTo>
                    <a:lnTo>
                      <a:pt x="33" y="211"/>
                    </a:lnTo>
                    <a:lnTo>
                      <a:pt x="22" y="217"/>
                    </a:lnTo>
                    <a:lnTo>
                      <a:pt x="21" y="220"/>
                    </a:lnTo>
                    <a:lnTo>
                      <a:pt x="18" y="222"/>
                    </a:lnTo>
                    <a:lnTo>
                      <a:pt x="14" y="221"/>
                    </a:lnTo>
                    <a:lnTo>
                      <a:pt x="10" y="224"/>
                    </a:lnTo>
                    <a:lnTo>
                      <a:pt x="9" y="227"/>
                    </a:lnTo>
                    <a:lnTo>
                      <a:pt x="6" y="228"/>
                    </a:lnTo>
                    <a:lnTo>
                      <a:pt x="2" y="228"/>
                    </a:lnTo>
                    <a:lnTo>
                      <a:pt x="0" y="229"/>
                    </a:lnTo>
                    <a:lnTo>
                      <a:pt x="10" y="239"/>
                    </a:lnTo>
                    <a:lnTo>
                      <a:pt x="13" y="241"/>
                    </a:lnTo>
                    <a:lnTo>
                      <a:pt x="17" y="241"/>
                    </a:lnTo>
                    <a:lnTo>
                      <a:pt x="20" y="243"/>
                    </a:lnTo>
                    <a:lnTo>
                      <a:pt x="24" y="244"/>
                    </a:lnTo>
                    <a:lnTo>
                      <a:pt x="20" y="242"/>
                    </a:lnTo>
                    <a:lnTo>
                      <a:pt x="30" y="246"/>
                    </a:lnTo>
                    <a:lnTo>
                      <a:pt x="34" y="250"/>
                    </a:lnTo>
                    <a:lnTo>
                      <a:pt x="31" y="249"/>
                    </a:lnTo>
                    <a:lnTo>
                      <a:pt x="28" y="249"/>
                    </a:lnTo>
                    <a:lnTo>
                      <a:pt x="26" y="252"/>
                    </a:lnTo>
                    <a:lnTo>
                      <a:pt x="22" y="253"/>
                    </a:lnTo>
                    <a:lnTo>
                      <a:pt x="19" y="252"/>
                    </a:lnTo>
                    <a:lnTo>
                      <a:pt x="19" y="248"/>
                    </a:lnTo>
                    <a:lnTo>
                      <a:pt x="18" y="252"/>
                    </a:lnTo>
                    <a:lnTo>
                      <a:pt x="21" y="256"/>
                    </a:lnTo>
                    <a:lnTo>
                      <a:pt x="22" y="259"/>
                    </a:lnTo>
                    <a:lnTo>
                      <a:pt x="26" y="263"/>
                    </a:lnTo>
                    <a:lnTo>
                      <a:pt x="27" y="263"/>
                    </a:lnTo>
                    <a:lnTo>
                      <a:pt x="25" y="270"/>
                    </a:lnTo>
                    <a:lnTo>
                      <a:pt x="26" y="274"/>
                    </a:lnTo>
                    <a:lnTo>
                      <a:pt x="29" y="276"/>
                    </a:lnTo>
                    <a:lnTo>
                      <a:pt x="40" y="280"/>
                    </a:lnTo>
                    <a:lnTo>
                      <a:pt x="47" y="283"/>
                    </a:lnTo>
                    <a:lnTo>
                      <a:pt x="51" y="281"/>
                    </a:lnTo>
                    <a:lnTo>
                      <a:pt x="54" y="282"/>
                    </a:lnTo>
                    <a:lnTo>
                      <a:pt x="61" y="279"/>
                    </a:lnTo>
                    <a:lnTo>
                      <a:pt x="72" y="280"/>
                    </a:lnTo>
                    <a:lnTo>
                      <a:pt x="76" y="280"/>
                    </a:lnTo>
                    <a:lnTo>
                      <a:pt x="83" y="287"/>
                    </a:lnTo>
                    <a:lnTo>
                      <a:pt x="82" y="283"/>
                    </a:lnTo>
                    <a:lnTo>
                      <a:pt x="79" y="279"/>
                    </a:lnTo>
                    <a:lnTo>
                      <a:pt x="83" y="278"/>
                    </a:lnTo>
                    <a:lnTo>
                      <a:pt x="86" y="282"/>
                    </a:lnTo>
                    <a:lnTo>
                      <a:pt x="90" y="289"/>
                    </a:lnTo>
                    <a:lnTo>
                      <a:pt x="93" y="282"/>
                    </a:lnTo>
                    <a:lnTo>
                      <a:pt x="97" y="280"/>
                    </a:lnTo>
                    <a:lnTo>
                      <a:pt x="101" y="276"/>
                    </a:lnTo>
                    <a:lnTo>
                      <a:pt x="104" y="275"/>
                    </a:lnTo>
                    <a:lnTo>
                      <a:pt x="108" y="271"/>
                    </a:lnTo>
                    <a:lnTo>
                      <a:pt x="112" y="274"/>
                    </a:lnTo>
                    <a:lnTo>
                      <a:pt x="115" y="270"/>
                    </a:lnTo>
                    <a:lnTo>
                      <a:pt x="118" y="267"/>
                    </a:lnTo>
                    <a:lnTo>
                      <a:pt x="121" y="266"/>
                    </a:lnTo>
                    <a:lnTo>
                      <a:pt x="119" y="269"/>
                    </a:lnTo>
                    <a:lnTo>
                      <a:pt x="123" y="272"/>
                    </a:lnTo>
                    <a:lnTo>
                      <a:pt x="124" y="275"/>
                    </a:lnTo>
                    <a:lnTo>
                      <a:pt x="124" y="279"/>
                    </a:lnTo>
                    <a:lnTo>
                      <a:pt x="121" y="283"/>
                    </a:lnTo>
                    <a:lnTo>
                      <a:pt x="118" y="285"/>
                    </a:lnTo>
                    <a:lnTo>
                      <a:pt x="114" y="283"/>
                    </a:lnTo>
                    <a:lnTo>
                      <a:pt x="113" y="284"/>
                    </a:lnTo>
                    <a:lnTo>
                      <a:pt x="112" y="288"/>
                    </a:lnTo>
                    <a:lnTo>
                      <a:pt x="116" y="289"/>
                    </a:lnTo>
                    <a:lnTo>
                      <a:pt x="121" y="296"/>
                    </a:lnTo>
                    <a:lnTo>
                      <a:pt x="121" y="303"/>
                    </a:lnTo>
                    <a:lnTo>
                      <a:pt x="124" y="313"/>
                    </a:lnTo>
                    <a:lnTo>
                      <a:pt x="123" y="317"/>
                    </a:lnTo>
                    <a:lnTo>
                      <a:pt x="118" y="324"/>
                    </a:lnTo>
                    <a:lnTo>
                      <a:pt x="114" y="327"/>
                    </a:lnTo>
                    <a:lnTo>
                      <a:pt x="107" y="327"/>
                    </a:lnTo>
                    <a:lnTo>
                      <a:pt x="103" y="328"/>
                    </a:lnTo>
                    <a:lnTo>
                      <a:pt x="100" y="325"/>
                    </a:lnTo>
                    <a:lnTo>
                      <a:pt x="97" y="326"/>
                    </a:lnTo>
                    <a:lnTo>
                      <a:pt x="93" y="329"/>
                    </a:lnTo>
                    <a:lnTo>
                      <a:pt x="89" y="336"/>
                    </a:lnTo>
                    <a:lnTo>
                      <a:pt x="81" y="343"/>
                    </a:lnTo>
                    <a:lnTo>
                      <a:pt x="78" y="344"/>
                    </a:lnTo>
                    <a:lnTo>
                      <a:pt x="74" y="342"/>
                    </a:lnTo>
                    <a:lnTo>
                      <a:pt x="71" y="343"/>
                    </a:lnTo>
                    <a:lnTo>
                      <a:pt x="67" y="345"/>
                    </a:lnTo>
                    <a:lnTo>
                      <a:pt x="70" y="340"/>
                    </a:lnTo>
                    <a:lnTo>
                      <a:pt x="69" y="336"/>
                    </a:lnTo>
                    <a:lnTo>
                      <a:pt x="62" y="334"/>
                    </a:lnTo>
                    <a:lnTo>
                      <a:pt x="59" y="334"/>
                    </a:lnTo>
                    <a:lnTo>
                      <a:pt x="55" y="337"/>
                    </a:lnTo>
                    <a:lnTo>
                      <a:pt x="54" y="341"/>
                    </a:lnTo>
                    <a:lnTo>
                      <a:pt x="58" y="344"/>
                    </a:lnTo>
                    <a:lnTo>
                      <a:pt x="53" y="343"/>
                    </a:lnTo>
                    <a:lnTo>
                      <a:pt x="49" y="345"/>
                    </a:lnTo>
                    <a:lnTo>
                      <a:pt x="47" y="349"/>
                    </a:lnTo>
                    <a:lnTo>
                      <a:pt x="49" y="353"/>
                    </a:lnTo>
                    <a:lnTo>
                      <a:pt x="46" y="355"/>
                    </a:lnTo>
                    <a:lnTo>
                      <a:pt x="50" y="358"/>
                    </a:lnTo>
                    <a:lnTo>
                      <a:pt x="54" y="355"/>
                    </a:lnTo>
                    <a:lnTo>
                      <a:pt x="50" y="359"/>
                    </a:lnTo>
                    <a:lnTo>
                      <a:pt x="46" y="361"/>
                    </a:lnTo>
                    <a:lnTo>
                      <a:pt x="47" y="365"/>
                    </a:lnTo>
                    <a:lnTo>
                      <a:pt x="48" y="365"/>
                    </a:lnTo>
                    <a:lnTo>
                      <a:pt x="51" y="367"/>
                    </a:lnTo>
                    <a:lnTo>
                      <a:pt x="49" y="367"/>
                    </a:lnTo>
                    <a:lnTo>
                      <a:pt x="48" y="365"/>
                    </a:lnTo>
                    <a:lnTo>
                      <a:pt x="47" y="365"/>
                    </a:lnTo>
                    <a:lnTo>
                      <a:pt x="47" y="365"/>
                    </a:lnTo>
                    <a:lnTo>
                      <a:pt x="46" y="363"/>
                    </a:lnTo>
                    <a:lnTo>
                      <a:pt x="43" y="363"/>
                    </a:lnTo>
                    <a:lnTo>
                      <a:pt x="39" y="365"/>
                    </a:lnTo>
                    <a:lnTo>
                      <a:pt x="29" y="380"/>
                    </a:lnTo>
                    <a:lnTo>
                      <a:pt x="27" y="383"/>
                    </a:lnTo>
                    <a:lnTo>
                      <a:pt x="28" y="387"/>
                    </a:lnTo>
                    <a:lnTo>
                      <a:pt x="27" y="390"/>
                    </a:lnTo>
                    <a:lnTo>
                      <a:pt x="20" y="391"/>
                    </a:lnTo>
                    <a:lnTo>
                      <a:pt x="22" y="394"/>
                    </a:lnTo>
                    <a:lnTo>
                      <a:pt x="25" y="397"/>
                    </a:lnTo>
                    <a:lnTo>
                      <a:pt x="21" y="398"/>
                    </a:lnTo>
                    <a:lnTo>
                      <a:pt x="18" y="396"/>
                    </a:lnTo>
                    <a:lnTo>
                      <a:pt x="17" y="400"/>
                    </a:lnTo>
                    <a:lnTo>
                      <a:pt x="18" y="403"/>
                    </a:lnTo>
                    <a:lnTo>
                      <a:pt x="22" y="402"/>
                    </a:lnTo>
                    <a:lnTo>
                      <a:pt x="25" y="405"/>
                    </a:lnTo>
                    <a:lnTo>
                      <a:pt x="22" y="409"/>
                    </a:lnTo>
                    <a:lnTo>
                      <a:pt x="23" y="412"/>
                    </a:lnTo>
                    <a:lnTo>
                      <a:pt x="27" y="415"/>
                    </a:lnTo>
                    <a:lnTo>
                      <a:pt x="27" y="418"/>
                    </a:lnTo>
                    <a:lnTo>
                      <a:pt x="29" y="422"/>
                    </a:lnTo>
                    <a:lnTo>
                      <a:pt x="32" y="420"/>
                    </a:lnTo>
                    <a:lnTo>
                      <a:pt x="32" y="416"/>
                    </a:lnTo>
                    <a:lnTo>
                      <a:pt x="36" y="409"/>
                    </a:lnTo>
                    <a:lnTo>
                      <a:pt x="43" y="404"/>
                    </a:lnTo>
                    <a:lnTo>
                      <a:pt x="45" y="400"/>
                    </a:lnTo>
                    <a:lnTo>
                      <a:pt x="45" y="402"/>
                    </a:lnTo>
                    <a:lnTo>
                      <a:pt x="42" y="406"/>
                    </a:lnTo>
                    <a:lnTo>
                      <a:pt x="35" y="412"/>
                    </a:lnTo>
                    <a:lnTo>
                      <a:pt x="34" y="415"/>
                    </a:lnTo>
                    <a:lnTo>
                      <a:pt x="34" y="419"/>
                    </a:lnTo>
                    <a:lnTo>
                      <a:pt x="37" y="418"/>
                    </a:lnTo>
                    <a:lnTo>
                      <a:pt x="36" y="421"/>
                    </a:lnTo>
                    <a:lnTo>
                      <a:pt x="43" y="422"/>
                    </a:lnTo>
                    <a:lnTo>
                      <a:pt x="39" y="425"/>
                    </a:lnTo>
                    <a:lnTo>
                      <a:pt x="36" y="426"/>
                    </a:lnTo>
                    <a:lnTo>
                      <a:pt x="38" y="429"/>
                    </a:lnTo>
                    <a:lnTo>
                      <a:pt x="42" y="429"/>
                    </a:lnTo>
                    <a:lnTo>
                      <a:pt x="45" y="429"/>
                    </a:lnTo>
                    <a:lnTo>
                      <a:pt x="49" y="433"/>
                    </a:lnTo>
                    <a:lnTo>
                      <a:pt x="56" y="433"/>
                    </a:lnTo>
                    <a:lnTo>
                      <a:pt x="60" y="433"/>
                    </a:lnTo>
                    <a:lnTo>
                      <a:pt x="63" y="429"/>
                    </a:lnTo>
                    <a:lnTo>
                      <a:pt x="66" y="433"/>
                    </a:lnTo>
                    <a:lnTo>
                      <a:pt x="62" y="434"/>
                    </a:lnTo>
                    <a:lnTo>
                      <a:pt x="66" y="435"/>
                    </a:lnTo>
                    <a:lnTo>
                      <a:pt x="69" y="439"/>
                    </a:lnTo>
                    <a:lnTo>
                      <a:pt x="67" y="443"/>
                    </a:lnTo>
                    <a:lnTo>
                      <a:pt x="64" y="445"/>
                    </a:lnTo>
                    <a:lnTo>
                      <a:pt x="61" y="444"/>
                    </a:lnTo>
                    <a:lnTo>
                      <a:pt x="61" y="440"/>
                    </a:lnTo>
                    <a:lnTo>
                      <a:pt x="59" y="436"/>
                    </a:lnTo>
                    <a:lnTo>
                      <a:pt x="56" y="440"/>
                    </a:lnTo>
                    <a:lnTo>
                      <a:pt x="52" y="442"/>
                    </a:lnTo>
                    <a:lnTo>
                      <a:pt x="48" y="445"/>
                    </a:lnTo>
                    <a:lnTo>
                      <a:pt x="53" y="439"/>
                    </a:lnTo>
                    <a:lnTo>
                      <a:pt x="52" y="436"/>
                    </a:lnTo>
                    <a:lnTo>
                      <a:pt x="48" y="434"/>
                    </a:lnTo>
                    <a:lnTo>
                      <a:pt x="45" y="434"/>
                    </a:lnTo>
                    <a:lnTo>
                      <a:pt x="44" y="430"/>
                    </a:lnTo>
                    <a:lnTo>
                      <a:pt x="41" y="433"/>
                    </a:lnTo>
                    <a:lnTo>
                      <a:pt x="38" y="436"/>
                    </a:lnTo>
                    <a:lnTo>
                      <a:pt x="36" y="439"/>
                    </a:lnTo>
                    <a:lnTo>
                      <a:pt x="32" y="442"/>
                    </a:lnTo>
                    <a:lnTo>
                      <a:pt x="29" y="446"/>
                    </a:lnTo>
                    <a:lnTo>
                      <a:pt x="37" y="448"/>
                    </a:lnTo>
                    <a:lnTo>
                      <a:pt x="35" y="451"/>
                    </a:lnTo>
                    <a:lnTo>
                      <a:pt x="38" y="454"/>
                    </a:lnTo>
                    <a:lnTo>
                      <a:pt x="41" y="456"/>
                    </a:lnTo>
                    <a:lnTo>
                      <a:pt x="43" y="455"/>
                    </a:lnTo>
                    <a:lnTo>
                      <a:pt x="43" y="457"/>
                    </a:lnTo>
                    <a:lnTo>
                      <a:pt x="46" y="461"/>
                    </a:lnTo>
                    <a:lnTo>
                      <a:pt x="47" y="462"/>
                    </a:lnTo>
                    <a:lnTo>
                      <a:pt x="50" y="466"/>
                    </a:lnTo>
                    <a:lnTo>
                      <a:pt x="54" y="469"/>
                    </a:lnTo>
                    <a:lnTo>
                      <a:pt x="52" y="472"/>
                    </a:lnTo>
                    <a:lnTo>
                      <a:pt x="53" y="476"/>
                    </a:lnTo>
                    <a:lnTo>
                      <a:pt x="61" y="478"/>
                    </a:lnTo>
                    <a:lnTo>
                      <a:pt x="68" y="477"/>
                    </a:lnTo>
                    <a:lnTo>
                      <a:pt x="75" y="475"/>
                    </a:lnTo>
                    <a:lnTo>
                      <a:pt x="78" y="473"/>
                    </a:lnTo>
                    <a:lnTo>
                      <a:pt x="82" y="470"/>
                    </a:lnTo>
                    <a:lnTo>
                      <a:pt x="83" y="471"/>
                    </a:lnTo>
                    <a:lnTo>
                      <a:pt x="87" y="470"/>
                    </a:lnTo>
                    <a:lnTo>
                      <a:pt x="87" y="469"/>
                    </a:lnTo>
                    <a:lnTo>
                      <a:pt x="88" y="462"/>
                    </a:lnTo>
                    <a:lnTo>
                      <a:pt x="84" y="460"/>
                    </a:lnTo>
                    <a:lnTo>
                      <a:pt x="86" y="457"/>
                    </a:lnTo>
                    <a:lnTo>
                      <a:pt x="89" y="454"/>
                    </a:lnTo>
                    <a:lnTo>
                      <a:pt x="92" y="447"/>
                    </a:lnTo>
                    <a:lnTo>
                      <a:pt x="96" y="444"/>
                    </a:lnTo>
                    <a:lnTo>
                      <a:pt x="94" y="440"/>
                    </a:lnTo>
                    <a:lnTo>
                      <a:pt x="97" y="443"/>
                    </a:lnTo>
                    <a:lnTo>
                      <a:pt x="100" y="442"/>
                    </a:lnTo>
                    <a:lnTo>
                      <a:pt x="98" y="444"/>
                    </a:lnTo>
                    <a:lnTo>
                      <a:pt x="94" y="446"/>
                    </a:lnTo>
                    <a:lnTo>
                      <a:pt x="93" y="449"/>
                    </a:lnTo>
                    <a:lnTo>
                      <a:pt x="90" y="456"/>
                    </a:lnTo>
                    <a:lnTo>
                      <a:pt x="89" y="460"/>
                    </a:lnTo>
                    <a:lnTo>
                      <a:pt x="93" y="463"/>
                    </a:lnTo>
                    <a:lnTo>
                      <a:pt x="92" y="467"/>
                    </a:lnTo>
                    <a:lnTo>
                      <a:pt x="93" y="471"/>
                    </a:lnTo>
                    <a:lnTo>
                      <a:pt x="95" y="473"/>
                    </a:lnTo>
                    <a:lnTo>
                      <a:pt x="96" y="477"/>
                    </a:lnTo>
                    <a:lnTo>
                      <a:pt x="102" y="490"/>
                    </a:lnTo>
                    <a:lnTo>
                      <a:pt x="95" y="501"/>
                    </a:lnTo>
                    <a:lnTo>
                      <a:pt x="96" y="504"/>
                    </a:lnTo>
                    <a:lnTo>
                      <a:pt x="103" y="510"/>
                    </a:lnTo>
                    <a:lnTo>
                      <a:pt x="99" y="512"/>
                    </a:lnTo>
                    <a:lnTo>
                      <a:pt x="101" y="519"/>
                    </a:lnTo>
                    <a:lnTo>
                      <a:pt x="100" y="523"/>
                    </a:lnTo>
                    <a:lnTo>
                      <a:pt x="98" y="526"/>
                    </a:lnTo>
                    <a:lnTo>
                      <a:pt x="94" y="527"/>
                    </a:lnTo>
                    <a:lnTo>
                      <a:pt x="98" y="527"/>
                    </a:lnTo>
                    <a:lnTo>
                      <a:pt x="102" y="530"/>
                    </a:lnTo>
                    <a:lnTo>
                      <a:pt x="109" y="525"/>
                    </a:lnTo>
                    <a:lnTo>
                      <a:pt x="111" y="521"/>
                    </a:lnTo>
                    <a:lnTo>
                      <a:pt x="115" y="520"/>
                    </a:lnTo>
                    <a:lnTo>
                      <a:pt x="118" y="518"/>
                    </a:lnTo>
                    <a:lnTo>
                      <a:pt x="122" y="517"/>
                    </a:lnTo>
                    <a:lnTo>
                      <a:pt x="129" y="511"/>
                    </a:lnTo>
                    <a:lnTo>
                      <a:pt x="132" y="513"/>
                    </a:lnTo>
                    <a:lnTo>
                      <a:pt x="134" y="516"/>
                    </a:lnTo>
                    <a:lnTo>
                      <a:pt x="138" y="518"/>
                    </a:lnTo>
                    <a:lnTo>
                      <a:pt x="139" y="521"/>
                    </a:lnTo>
                    <a:lnTo>
                      <a:pt x="143" y="519"/>
                    </a:lnTo>
                    <a:lnTo>
                      <a:pt x="147" y="516"/>
                    </a:lnTo>
                    <a:lnTo>
                      <a:pt x="147" y="519"/>
                    </a:lnTo>
                    <a:lnTo>
                      <a:pt x="151" y="522"/>
                    </a:lnTo>
                    <a:lnTo>
                      <a:pt x="159" y="536"/>
                    </a:lnTo>
                    <a:lnTo>
                      <a:pt x="160" y="537"/>
                    </a:lnTo>
                    <a:lnTo>
                      <a:pt x="164" y="537"/>
                    </a:lnTo>
                    <a:lnTo>
                      <a:pt x="166" y="534"/>
                    </a:lnTo>
                    <a:lnTo>
                      <a:pt x="164" y="530"/>
                    </a:lnTo>
                    <a:lnTo>
                      <a:pt x="162" y="525"/>
                    </a:lnTo>
                    <a:lnTo>
                      <a:pt x="164" y="521"/>
                    </a:lnTo>
                    <a:lnTo>
                      <a:pt x="164" y="514"/>
                    </a:lnTo>
                    <a:lnTo>
                      <a:pt x="167" y="516"/>
                    </a:lnTo>
                    <a:lnTo>
                      <a:pt x="170" y="509"/>
                    </a:lnTo>
                    <a:lnTo>
                      <a:pt x="169" y="505"/>
                    </a:lnTo>
                    <a:lnTo>
                      <a:pt x="172" y="509"/>
                    </a:lnTo>
                    <a:lnTo>
                      <a:pt x="179" y="512"/>
                    </a:lnTo>
                    <a:lnTo>
                      <a:pt x="181" y="516"/>
                    </a:lnTo>
                    <a:lnTo>
                      <a:pt x="179" y="516"/>
                    </a:lnTo>
                    <a:lnTo>
                      <a:pt x="178" y="512"/>
                    </a:lnTo>
                    <a:lnTo>
                      <a:pt x="174" y="511"/>
                    </a:lnTo>
                    <a:lnTo>
                      <a:pt x="171" y="514"/>
                    </a:lnTo>
                    <a:lnTo>
                      <a:pt x="169" y="521"/>
                    </a:lnTo>
                    <a:lnTo>
                      <a:pt x="173" y="523"/>
                    </a:lnTo>
                    <a:lnTo>
                      <a:pt x="174" y="526"/>
                    </a:lnTo>
                    <a:lnTo>
                      <a:pt x="176" y="528"/>
                    </a:lnTo>
                    <a:lnTo>
                      <a:pt x="179" y="528"/>
                    </a:lnTo>
                    <a:lnTo>
                      <a:pt x="186" y="523"/>
                    </a:lnTo>
                    <a:lnTo>
                      <a:pt x="197" y="518"/>
                    </a:lnTo>
                    <a:lnTo>
                      <a:pt x="201" y="515"/>
                    </a:lnTo>
                    <a:lnTo>
                      <a:pt x="203" y="512"/>
                    </a:lnTo>
                    <a:lnTo>
                      <a:pt x="205" y="508"/>
                    </a:lnTo>
                    <a:lnTo>
                      <a:pt x="205" y="508"/>
                    </a:lnTo>
                    <a:lnTo>
                      <a:pt x="206" y="505"/>
                    </a:lnTo>
                    <a:lnTo>
                      <a:pt x="205" y="508"/>
                    </a:lnTo>
                    <a:lnTo>
                      <a:pt x="205" y="511"/>
                    </a:lnTo>
                    <a:lnTo>
                      <a:pt x="202" y="515"/>
                    </a:lnTo>
                    <a:lnTo>
                      <a:pt x="202" y="518"/>
                    </a:lnTo>
                    <a:lnTo>
                      <a:pt x="203" y="522"/>
                    </a:lnTo>
                    <a:lnTo>
                      <a:pt x="198" y="526"/>
                    </a:lnTo>
                    <a:lnTo>
                      <a:pt x="195" y="530"/>
                    </a:lnTo>
                    <a:lnTo>
                      <a:pt x="192" y="534"/>
                    </a:lnTo>
                    <a:lnTo>
                      <a:pt x="191" y="537"/>
                    </a:lnTo>
                    <a:lnTo>
                      <a:pt x="191" y="541"/>
                    </a:lnTo>
                    <a:lnTo>
                      <a:pt x="193" y="544"/>
                    </a:lnTo>
                    <a:lnTo>
                      <a:pt x="196" y="544"/>
                    </a:lnTo>
                    <a:lnTo>
                      <a:pt x="200" y="546"/>
                    </a:lnTo>
                    <a:lnTo>
                      <a:pt x="198" y="545"/>
                    </a:lnTo>
                    <a:lnTo>
                      <a:pt x="194" y="546"/>
                    </a:lnTo>
                    <a:lnTo>
                      <a:pt x="190" y="549"/>
                    </a:lnTo>
                    <a:lnTo>
                      <a:pt x="190" y="560"/>
                    </a:lnTo>
                    <a:lnTo>
                      <a:pt x="189" y="567"/>
                    </a:lnTo>
                    <a:lnTo>
                      <a:pt x="191" y="571"/>
                    </a:lnTo>
                    <a:lnTo>
                      <a:pt x="192" y="574"/>
                    </a:lnTo>
                    <a:lnTo>
                      <a:pt x="196" y="571"/>
                    </a:lnTo>
                    <a:lnTo>
                      <a:pt x="194" y="575"/>
                    </a:lnTo>
                    <a:lnTo>
                      <a:pt x="190" y="575"/>
                    </a:lnTo>
                    <a:lnTo>
                      <a:pt x="189" y="571"/>
                    </a:lnTo>
                    <a:lnTo>
                      <a:pt x="186" y="573"/>
                    </a:lnTo>
                    <a:lnTo>
                      <a:pt x="175" y="583"/>
                    </a:lnTo>
                    <a:lnTo>
                      <a:pt x="172" y="586"/>
                    </a:lnTo>
                    <a:lnTo>
                      <a:pt x="168" y="594"/>
                    </a:lnTo>
                    <a:lnTo>
                      <a:pt x="168" y="597"/>
                    </a:lnTo>
                    <a:lnTo>
                      <a:pt x="168" y="601"/>
                    </a:lnTo>
                    <a:lnTo>
                      <a:pt x="165" y="604"/>
                    </a:lnTo>
                    <a:lnTo>
                      <a:pt x="162" y="602"/>
                    </a:lnTo>
                    <a:lnTo>
                      <a:pt x="158" y="605"/>
                    </a:lnTo>
                    <a:lnTo>
                      <a:pt x="156" y="608"/>
                    </a:lnTo>
                    <a:lnTo>
                      <a:pt x="149" y="611"/>
                    </a:lnTo>
                    <a:lnTo>
                      <a:pt x="141" y="615"/>
                    </a:lnTo>
                    <a:lnTo>
                      <a:pt x="138" y="618"/>
                    </a:lnTo>
                    <a:lnTo>
                      <a:pt x="136" y="619"/>
                    </a:lnTo>
                    <a:lnTo>
                      <a:pt x="129" y="627"/>
                    </a:lnTo>
                    <a:lnTo>
                      <a:pt x="128" y="630"/>
                    </a:lnTo>
                    <a:lnTo>
                      <a:pt x="126" y="637"/>
                    </a:lnTo>
                    <a:lnTo>
                      <a:pt x="128" y="641"/>
                    </a:lnTo>
                    <a:lnTo>
                      <a:pt x="131" y="642"/>
                    </a:lnTo>
                    <a:lnTo>
                      <a:pt x="131" y="646"/>
                    </a:lnTo>
                    <a:lnTo>
                      <a:pt x="128" y="645"/>
                    </a:lnTo>
                    <a:lnTo>
                      <a:pt x="124" y="642"/>
                    </a:lnTo>
                    <a:lnTo>
                      <a:pt x="120" y="644"/>
                    </a:lnTo>
                    <a:lnTo>
                      <a:pt x="121" y="647"/>
                    </a:lnTo>
                    <a:lnTo>
                      <a:pt x="118" y="645"/>
                    </a:lnTo>
                    <a:lnTo>
                      <a:pt x="115" y="642"/>
                    </a:lnTo>
                    <a:lnTo>
                      <a:pt x="116" y="638"/>
                    </a:lnTo>
                    <a:lnTo>
                      <a:pt x="112" y="639"/>
                    </a:lnTo>
                    <a:lnTo>
                      <a:pt x="108" y="637"/>
                    </a:lnTo>
                    <a:lnTo>
                      <a:pt x="98" y="640"/>
                    </a:lnTo>
                    <a:lnTo>
                      <a:pt x="87" y="649"/>
                    </a:lnTo>
                    <a:lnTo>
                      <a:pt x="81" y="655"/>
                    </a:lnTo>
                    <a:lnTo>
                      <a:pt x="80" y="659"/>
                    </a:lnTo>
                    <a:lnTo>
                      <a:pt x="77" y="663"/>
                    </a:lnTo>
                    <a:lnTo>
                      <a:pt x="70" y="665"/>
                    </a:lnTo>
                    <a:lnTo>
                      <a:pt x="69" y="669"/>
                    </a:lnTo>
                    <a:lnTo>
                      <a:pt x="66" y="668"/>
                    </a:lnTo>
                    <a:lnTo>
                      <a:pt x="62" y="669"/>
                    </a:lnTo>
                    <a:lnTo>
                      <a:pt x="60" y="673"/>
                    </a:lnTo>
                    <a:lnTo>
                      <a:pt x="61" y="677"/>
                    </a:lnTo>
                    <a:lnTo>
                      <a:pt x="59" y="680"/>
                    </a:lnTo>
                    <a:lnTo>
                      <a:pt x="59" y="684"/>
                    </a:lnTo>
                    <a:lnTo>
                      <a:pt x="63" y="681"/>
                    </a:lnTo>
                    <a:lnTo>
                      <a:pt x="66" y="678"/>
                    </a:lnTo>
                    <a:lnTo>
                      <a:pt x="62" y="675"/>
                    </a:lnTo>
                    <a:lnTo>
                      <a:pt x="63" y="672"/>
                    </a:lnTo>
                    <a:lnTo>
                      <a:pt x="66" y="672"/>
                    </a:lnTo>
                    <a:lnTo>
                      <a:pt x="69" y="676"/>
                    </a:lnTo>
                    <a:lnTo>
                      <a:pt x="70" y="679"/>
                    </a:lnTo>
                    <a:lnTo>
                      <a:pt x="77" y="677"/>
                    </a:lnTo>
                    <a:lnTo>
                      <a:pt x="76" y="674"/>
                    </a:lnTo>
                    <a:lnTo>
                      <a:pt x="77" y="670"/>
                    </a:lnTo>
                    <a:lnTo>
                      <a:pt x="75" y="666"/>
                    </a:lnTo>
                    <a:lnTo>
                      <a:pt x="78" y="665"/>
                    </a:lnTo>
                    <a:lnTo>
                      <a:pt x="79" y="672"/>
                    </a:lnTo>
                    <a:lnTo>
                      <a:pt x="81" y="675"/>
                    </a:lnTo>
                    <a:lnTo>
                      <a:pt x="84" y="676"/>
                    </a:lnTo>
                    <a:lnTo>
                      <a:pt x="88" y="673"/>
                    </a:lnTo>
                    <a:lnTo>
                      <a:pt x="92" y="671"/>
                    </a:lnTo>
                    <a:lnTo>
                      <a:pt x="91" y="667"/>
                    </a:lnTo>
                    <a:lnTo>
                      <a:pt x="94" y="666"/>
                    </a:lnTo>
                    <a:lnTo>
                      <a:pt x="97" y="662"/>
                    </a:lnTo>
                    <a:lnTo>
                      <a:pt x="99" y="655"/>
                    </a:lnTo>
                    <a:lnTo>
                      <a:pt x="102" y="652"/>
                    </a:lnTo>
                    <a:lnTo>
                      <a:pt x="106" y="652"/>
                    </a:lnTo>
                    <a:lnTo>
                      <a:pt x="109" y="656"/>
                    </a:lnTo>
                    <a:lnTo>
                      <a:pt x="105" y="655"/>
                    </a:lnTo>
                    <a:lnTo>
                      <a:pt x="103" y="659"/>
                    </a:lnTo>
                    <a:lnTo>
                      <a:pt x="105" y="663"/>
                    </a:lnTo>
                    <a:lnTo>
                      <a:pt x="108" y="663"/>
                    </a:lnTo>
                    <a:lnTo>
                      <a:pt x="112" y="662"/>
                    </a:lnTo>
                    <a:lnTo>
                      <a:pt x="116" y="658"/>
                    </a:lnTo>
                    <a:lnTo>
                      <a:pt x="119" y="659"/>
                    </a:lnTo>
                    <a:lnTo>
                      <a:pt x="122" y="659"/>
                    </a:lnTo>
                    <a:lnTo>
                      <a:pt x="121" y="655"/>
                    </a:lnTo>
                    <a:lnTo>
                      <a:pt x="124" y="654"/>
                    </a:lnTo>
                    <a:lnTo>
                      <a:pt x="126" y="659"/>
                    </a:lnTo>
                    <a:lnTo>
                      <a:pt x="130" y="651"/>
                    </a:lnTo>
                    <a:lnTo>
                      <a:pt x="133" y="651"/>
                    </a:lnTo>
                    <a:lnTo>
                      <a:pt x="137" y="649"/>
                    </a:lnTo>
                    <a:lnTo>
                      <a:pt x="138" y="645"/>
                    </a:lnTo>
                    <a:lnTo>
                      <a:pt x="143" y="643"/>
                    </a:lnTo>
                    <a:lnTo>
                      <a:pt x="147" y="644"/>
                    </a:lnTo>
                    <a:lnTo>
                      <a:pt x="146" y="648"/>
                    </a:lnTo>
                    <a:lnTo>
                      <a:pt x="146" y="651"/>
                    </a:lnTo>
                    <a:lnTo>
                      <a:pt x="145" y="654"/>
                    </a:lnTo>
                    <a:lnTo>
                      <a:pt x="149" y="651"/>
                    </a:lnTo>
                    <a:lnTo>
                      <a:pt x="151" y="644"/>
                    </a:lnTo>
                    <a:lnTo>
                      <a:pt x="158" y="640"/>
                    </a:lnTo>
                    <a:lnTo>
                      <a:pt x="161" y="641"/>
                    </a:lnTo>
                    <a:lnTo>
                      <a:pt x="164" y="638"/>
                    </a:lnTo>
                    <a:lnTo>
                      <a:pt x="167" y="635"/>
                    </a:lnTo>
                    <a:lnTo>
                      <a:pt x="169" y="632"/>
                    </a:lnTo>
                    <a:lnTo>
                      <a:pt x="172" y="630"/>
                    </a:lnTo>
                    <a:lnTo>
                      <a:pt x="171" y="633"/>
                    </a:lnTo>
                    <a:lnTo>
                      <a:pt x="172" y="637"/>
                    </a:lnTo>
                    <a:lnTo>
                      <a:pt x="175" y="636"/>
                    </a:lnTo>
                    <a:lnTo>
                      <a:pt x="175" y="629"/>
                    </a:lnTo>
                    <a:lnTo>
                      <a:pt x="179" y="628"/>
                    </a:lnTo>
                    <a:lnTo>
                      <a:pt x="175" y="627"/>
                    </a:lnTo>
                    <a:lnTo>
                      <a:pt x="177" y="623"/>
                    </a:lnTo>
                    <a:lnTo>
                      <a:pt x="173" y="622"/>
                    </a:lnTo>
                    <a:lnTo>
                      <a:pt x="170" y="623"/>
                    </a:lnTo>
                    <a:lnTo>
                      <a:pt x="176" y="617"/>
                    </a:lnTo>
                    <a:lnTo>
                      <a:pt x="180" y="617"/>
                    </a:lnTo>
                    <a:lnTo>
                      <a:pt x="183" y="615"/>
                    </a:lnTo>
                    <a:lnTo>
                      <a:pt x="186" y="617"/>
                    </a:lnTo>
                    <a:lnTo>
                      <a:pt x="187" y="613"/>
                    </a:lnTo>
                    <a:lnTo>
                      <a:pt x="184" y="611"/>
                    </a:lnTo>
                    <a:lnTo>
                      <a:pt x="187" y="608"/>
                    </a:lnTo>
                    <a:lnTo>
                      <a:pt x="191" y="611"/>
                    </a:lnTo>
                    <a:lnTo>
                      <a:pt x="194" y="608"/>
                    </a:lnTo>
                    <a:lnTo>
                      <a:pt x="196" y="605"/>
                    </a:lnTo>
                    <a:lnTo>
                      <a:pt x="195" y="601"/>
                    </a:lnTo>
                    <a:lnTo>
                      <a:pt x="199" y="602"/>
                    </a:lnTo>
                    <a:lnTo>
                      <a:pt x="202" y="602"/>
                    </a:lnTo>
                    <a:lnTo>
                      <a:pt x="202" y="600"/>
                    </a:lnTo>
                    <a:lnTo>
                      <a:pt x="205" y="598"/>
                    </a:lnTo>
                    <a:lnTo>
                      <a:pt x="207" y="595"/>
                    </a:lnTo>
                    <a:lnTo>
                      <a:pt x="210" y="597"/>
                    </a:lnTo>
                    <a:lnTo>
                      <a:pt x="219" y="587"/>
                    </a:lnTo>
                    <a:lnTo>
                      <a:pt x="217" y="584"/>
                    </a:lnTo>
                    <a:lnTo>
                      <a:pt x="219" y="580"/>
                    </a:lnTo>
                    <a:lnTo>
                      <a:pt x="216" y="580"/>
                    </a:lnTo>
                    <a:lnTo>
                      <a:pt x="223" y="573"/>
                    </a:lnTo>
                    <a:lnTo>
                      <a:pt x="226" y="574"/>
                    </a:lnTo>
                    <a:lnTo>
                      <a:pt x="225" y="571"/>
                    </a:lnTo>
                    <a:lnTo>
                      <a:pt x="229" y="570"/>
                    </a:lnTo>
                    <a:lnTo>
                      <a:pt x="232" y="570"/>
                    </a:lnTo>
                    <a:lnTo>
                      <a:pt x="232" y="567"/>
                    </a:lnTo>
                    <a:lnTo>
                      <a:pt x="235" y="563"/>
                    </a:lnTo>
                    <a:lnTo>
                      <a:pt x="235" y="560"/>
                    </a:lnTo>
                    <a:lnTo>
                      <a:pt x="238" y="561"/>
                    </a:lnTo>
                    <a:lnTo>
                      <a:pt x="242" y="561"/>
                    </a:lnTo>
                    <a:lnTo>
                      <a:pt x="242" y="557"/>
                    </a:lnTo>
                    <a:lnTo>
                      <a:pt x="245" y="555"/>
                    </a:lnTo>
                    <a:lnTo>
                      <a:pt x="246" y="552"/>
                    </a:lnTo>
                    <a:lnTo>
                      <a:pt x="250" y="549"/>
                    </a:lnTo>
                    <a:lnTo>
                      <a:pt x="253" y="547"/>
                    </a:lnTo>
                    <a:lnTo>
                      <a:pt x="256" y="548"/>
                    </a:lnTo>
                    <a:lnTo>
                      <a:pt x="256" y="545"/>
                    </a:lnTo>
                    <a:lnTo>
                      <a:pt x="260" y="544"/>
                    </a:lnTo>
                    <a:lnTo>
                      <a:pt x="263" y="542"/>
                    </a:lnTo>
                    <a:lnTo>
                      <a:pt x="264" y="539"/>
                    </a:lnTo>
                    <a:lnTo>
                      <a:pt x="264" y="536"/>
                    </a:lnTo>
                    <a:lnTo>
                      <a:pt x="260" y="537"/>
                    </a:lnTo>
                    <a:lnTo>
                      <a:pt x="264" y="534"/>
                    </a:lnTo>
                    <a:lnTo>
                      <a:pt x="267" y="532"/>
                    </a:lnTo>
                    <a:lnTo>
                      <a:pt x="265" y="528"/>
                    </a:lnTo>
                    <a:lnTo>
                      <a:pt x="268" y="526"/>
                    </a:lnTo>
                    <a:lnTo>
                      <a:pt x="270" y="523"/>
                    </a:lnTo>
                    <a:lnTo>
                      <a:pt x="274" y="522"/>
                    </a:lnTo>
                    <a:lnTo>
                      <a:pt x="277" y="518"/>
                    </a:lnTo>
                    <a:lnTo>
                      <a:pt x="281" y="511"/>
                    </a:lnTo>
                    <a:lnTo>
                      <a:pt x="278" y="508"/>
                    </a:lnTo>
                    <a:lnTo>
                      <a:pt x="275" y="507"/>
                    </a:lnTo>
                    <a:lnTo>
                      <a:pt x="272" y="504"/>
                    </a:lnTo>
                    <a:lnTo>
                      <a:pt x="268" y="504"/>
                    </a:lnTo>
                    <a:lnTo>
                      <a:pt x="264" y="504"/>
                    </a:lnTo>
                    <a:lnTo>
                      <a:pt x="261" y="505"/>
                    </a:lnTo>
                    <a:lnTo>
                      <a:pt x="260" y="503"/>
                    </a:lnTo>
                    <a:lnTo>
                      <a:pt x="262" y="499"/>
                    </a:lnTo>
                    <a:lnTo>
                      <a:pt x="261" y="495"/>
                    </a:lnTo>
                    <a:lnTo>
                      <a:pt x="262" y="492"/>
                    </a:lnTo>
                    <a:lnTo>
                      <a:pt x="269" y="488"/>
                    </a:lnTo>
                    <a:lnTo>
                      <a:pt x="268" y="484"/>
                    </a:lnTo>
                    <a:lnTo>
                      <a:pt x="269" y="480"/>
                    </a:lnTo>
                    <a:lnTo>
                      <a:pt x="273" y="480"/>
                    </a:lnTo>
                    <a:lnTo>
                      <a:pt x="276" y="476"/>
                    </a:lnTo>
                    <a:lnTo>
                      <a:pt x="276" y="480"/>
                    </a:lnTo>
                    <a:lnTo>
                      <a:pt x="280" y="478"/>
                    </a:lnTo>
                    <a:lnTo>
                      <a:pt x="282" y="474"/>
                    </a:lnTo>
                    <a:lnTo>
                      <a:pt x="281" y="471"/>
                    </a:lnTo>
                    <a:lnTo>
                      <a:pt x="277" y="470"/>
                    </a:lnTo>
                    <a:lnTo>
                      <a:pt x="281" y="469"/>
                    </a:lnTo>
                    <a:lnTo>
                      <a:pt x="284" y="468"/>
                    </a:lnTo>
                    <a:lnTo>
                      <a:pt x="288" y="466"/>
                    </a:lnTo>
                    <a:lnTo>
                      <a:pt x="290" y="459"/>
                    </a:lnTo>
                    <a:lnTo>
                      <a:pt x="286" y="456"/>
                    </a:lnTo>
                    <a:lnTo>
                      <a:pt x="283" y="454"/>
                    </a:lnTo>
                    <a:lnTo>
                      <a:pt x="279" y="451"/>
                    </a:lnTo>
                    <a:lnTo>
                      <a:pt x="283" y="451"/>
                    </a:lnTo>
                    <a:lnTo>
                      <a:pt x="286" y="453"/>
                    </a:lnTo>
                    <a:lnTo>
                      <a:pt x="290" y="453"/>
                    </a:lnTo>
                    <a:lnTo>
                      <a:pt x="295" y="446"/>
                    </a:lnTo>
                    <a:lnTo>
                      <a:pt x="293" y="443"/>
                    </a:lnTo>
                    <a:lnTo>
                      <a:pt x="295" y="439"/>
                    </a:lnTo>
                    <a:lnTo>
                      <a:pt x="300" y="432"/>
                    </a:lnTo>
                    <a:lnTo>
                      <a:pt x="304" y="429"/>
                    </a:lnTo>
                    <a:lnTo>
                      <a:pt x="302" y="426"/>
                    </a:lnTo>
                    <a:lnTo>
                      <a:pt x="304" y="422"/>
                    </a:lnTo>
                    <a:lnTo>
                      <a:pt x="307" y="418"/>
                    </a:lnTo>
                    <a:lnTo>
                      <a:pt x="311" y="417"/>
                    </a:lnTo>
                    <a:lnTo>
                      <a:pt x="314" y="414"/>
                    </a:lnTo>
                    <a:lnTo>
                      <a:pt x="316" y="410"/>
                    </a:lnTo>
                    <a:lnTo>
                      <a:pt x="323" y="405"/>
                    </a:lnTo>
                    <a:lnTo>
                      <a:pt x="323" y="401"/>
                    </a:lnTo>
                    <a:lnTo>
                      <a:pt x="324" y="402"/>
                    </a:lnTo>
                    <a:lnTo>
                      <a:pt x="325" y="405"/>
                    </a:lnTo>
                    <a:lnTo>
                      <a:pt x="328" y="406"/>
                    </a:lnTo>
                    <a:lnTo>
                      <a:pt x="332" y="405"/>
                    </a:lnTo>
                    <a:lnTo>
                      <a:pt x="335" y="405"/>
                    </a:lnTo>
                    <a:lnTo>
                      <a:pt x="337" y="398"/>
                    </a:lnTo>
                    <a:lnTo>
                      <a:pt x="340" y="395"/>
                    </a:lnTo>
                    <a:lnTo>
                      <a:pt x="343" y="393"/>
                    </a:lnTo>
                    <a:lnTo>
                      <a:pt x="347" y="393"/>
                    </a:lnTo>
                    <a:lnTo>
                      <a:pt x="343" y="396"/>
                    </a:lnTo>
                    <a:lnTo>
                      <a:pt x="338" y="403"/>
                    </a:lnTo>
                    <a:lnTo>
                      <a:pt x="336" y="406"/>
                    </a:lnTo>
                    <a:lnTo>
                      <a:pt x="336" y="410"/>
                    </a:lnTo>
                    <a:lnTo>
                      <a:pt x="344" y="414"/>
                    </a:lnTo>
                    <a:lnTo>
                      <a:pt x="351" y="415"/>
                    </a:lnTo>
                    <a:lnTo>
                      <a:pt x="355" y="417"/>
                    </a:lnTo>
                    <a:lnTo>
                      <a:pt x="344" y="416"/>
                    </a:lnTo>
                    <a:lnTo>
                      <a:pt x="341" y="415"/>
                    </a:lnTo>
                    <a:lnTo>
                      <a:pt x="337" y="418"/>
                    </a:lnTo>
                    <a:lnTo>
                      <a:pt x="335" y="418"/>
                    </a:lnTo>
                    <a:lnTo>
                      <a:pt x="327" y="415"/>
                    </a:lnTo>
                    <a:lnTo>
                      <a:pt x="324" y="418"/>
                    </a:lnTo>
                    <a:lnTo>
                      <a:pt x="318" y="425"/>
                    </a:lnTo>
                    <a:lnTo>
                      <a:pt x="311" y="430"/>
                    </a:lnTo>
                    <a:lnTo>
                      <a:pt x="314" y="437"/>
                    </a:lnTo>
                    <a:lnTo>
                      <a:pt x="314" y="444"/>
                    </a:lnTo>
                    <a:lnTo>
                      <a:pt x="313" y="446"/>
                    </a:lnTo>
                    <a:lnTo>
                      <a:pt x="313" y="450"/>
                    </a:lnTo>
                    <a:lnTo>
                      <a:pt x="309" y="457"/>
                    </a:lnTo>
                    <a:lnTo>
                      <a:pt x="308" y="461"/>
                    </a:lnTo>
                    <a:lnTo>
                      <a:pt x="306" y="470"/>
                    </a:lnTo>
                    <a:lnTo>
                      <a:pt x="309" y="474"/>
                    </a:lnTo>
                    <a:lnTo>
                      <a:pt x="313" y="475"/>
                    </a:lnTo>
                    <a:lnTo>
                      <a:pt x="316" y="474"/>
                    </a:lnTo>
                    <a:lnTo>
                      <a:pt x="320" y="470"/>
                    </a:lnTo>
                    <a:lnTo>
                      <a:pt x="323" y="469"/>
                    </a:lnTo>
                    <a:lnTo>
                      <a:pt x="320" y="476"/>
                    </a:lnTo>
                    <a:lnTo>
                      <a:pt x="316" y="479"/>
                    </a:lnTo>
                    <a:lnTo>
                      <a:pt x="318" y="483"/>
                    </a:lnTo>
                    <a:lnTo>
                      <a:pt x="314" y="482"/>
                    </a:lnTo>
                    <a:lnTo>
                      <a:pt x="311" y="483"/>
                    </a:lnTo>
                    <a:lnTo>
                      <a:pt x="307" y="486"/>
                    </a:lnTo>
                    <a:lnTo>
                      <a:pt x="306" y="490"/>
                    </a:lnTo>
                    <a:lnTo>
                      <a:pt x="308" y="493"/>
                    </a:lnTo>
                    <a:lnTo>
                      <a:pt x="312" y="495"/>
                    </a:lnTo>
                    <a:lnTo>
                      <a:pt x="315" y="494"/>
                    </a:lnTo>
                    <a:lnTo>
                      <a:pt x="318" y="491"/>
                    </a:lnTo>
                    <a:lnTo>
                      <a:pt x="321" y="491"/>
                    </a:lnTo>
                    <a:lnTo>
                      <a:pt x="325" y="491"/>
                    </a:lnTo>
                    <a:lnTo>
                      <a:pt x="322" y="488"/>
                    </a:lnTo>
                    <a:lnTo>
                      <a:pt x="329" y="489"/>
                    </a:lnTo>
                    <a:lnTo>
                      <a:pt x="329" y="486"/>
                    </a:lnTo>
                    <a:lnTo>
                      <a:pt x="334" y="479"/>
                    </a:lnTo>
                    <a:lnTo>
                      <a:pt x="334" y="475"/>
                    </a:lnTo>
                    <a:lnTo>
                      <a:pt x="337" y="477"/>
                    </a:lnTo>
                    <a:lnTo>
                      <a:pt x="340" y="469"/>
                    </a:lnTo>
                    <a:lnTo>
                      <a:pt x="339" y="473"/>
                    </a:lnTo>
                    <a:lnTo>
                      <a:pt x="341" y="477"/>
                    </a:lnTo>
                    <a:lnTo>
                      <a:pt x="342" y="473"/>
                    </a:lnTo>
                    <a:lnTo>
                      <a:pt x="345" y="471"/>
                    </a:lnTo>
                    <a:lnTo>
                      <a:pt x="346" y="469"/>
                    </a:lnTo>
                    <a:lnTo>
                      <a:pt x="344" y="464"/>
                    </a:lnTo>
                    <a:lnTo>
                      <a:pt x="347" y="465"/>
                    </a:lnTo>
                    <a:lnTo>
                      <a:pt x="350" y="468"/>
                    </a:lnTo>
                    <a:lnTo>
                      <a:pt x="349" y="465"/>
                    </a:lnTo>
                    <a:lnTo>
                      <a:pt x="349" y="461"/>
                    </a:lnTo>
                    <a:lnTo>
                      <a:pt x="350" y="458"/>
                    </a:lnTo>
                    <a:lnTo>
                      <a:pt x="351" y="461"/>
                    </a:lnTo>
                    <a:lnTo>
                      <a:pt x="354" y="465"/>
                    </a:lnTo>
                    <a:lnTo>
                      <a:pt x="352" y="461"/>
                    </a:lnTo>
                    <a:lnTo>
                      <a:pt x="353" y="458"/>
                    </a:lnTo>
                    <a:lnTo>
                      <a:pt x="355" y="454"/>
                    </a:lnTo>
                    <a:lnTo>
                      <a:pt x="355" y="450"/>
                    </a:lnTo>
                    <a:lnTo>
                      <a:pt x="359" y="457"/>
                    </a:lnTo>
                    <a:lnTo>
                      <a:pt x="359" y="453"/>
                    </a:lnTo>
                    <a:lnTo>
                      <a:pt x="362" y="453"/>
                    </a:lnTo>
                    <a:lnTo>
                      <a:pt x="371" y="455"/>
                    </a:lnTo>
                    <a:lnTo>
                      <a:pt x="373" y="451"/>
                    </a:lnTo>
                    <a:lnTo>
                      <a:pt x="375" y="450"/>
                    </a:lnTo>
                    <a:lnTo>
                      <a:pt x="375" y="447"/>
                    </a:lnTo>
                    <a:lnTo>
                      <a:pt x="378" y="443"/>
                    </a:lnTo>
                    <a:lnTo>
                      <a:pt x="378" y="439"/>
                    </a:lnTo>
                    <a:lnTo>
                      <a:pt x="374" y="440"/>
                    </a:lnTo>
                    <a:lnTo>
                      <a:pt x="377" y="436"/>
                    </a:lnTo>
                    <a:lnTo>
                      <a:pt x="378" y="433"/>
                    </a:lnTo>
                    <a:lnTo>
                      <a:pt x="381" y="431"/>
                    </a:lnTo>
                    <a:lnTo>
                      <a:pt x="380" y="428"/>
                    </a:lnTo>
                    <a:lnTo>
                      <a:pt x="376" y="426"/>
                    </a:lnTo>
                    <a:lnTo>
                      <a:pt x="375" y="430"/>
                    </a:lnTo>
                    <a:lnTo>
                      <a:pt x="371" y="428"/>
                    </a:lnTo>
                    <a:lnTo>
                      <a:pt x="367" y="431"/>
                    </a:lnTo>
                    <a:lnTo>
                      <a:pt x="370" y="427"/>
                    </a:lnTo>
                    <a:lnTo>
                      <a:pt x="374" y="426"/>
                    </a:lnTo>
                    <a:lnTo>
                      <a:pt x="375" y="423"/>
                    </a:lnTo>
                    <a:lnTo>
                      <a:pt x="373" y="420"/>
                    </a:lnTo>
                    <a:lnTo>
                      <a:pt x="370" y="423"/>
                    </a:lnTo>
                    <a:lnTo>
                      <a:pt x="369" y="420"/>
                    </a:lnTo>
                    <a:lnTo>
                      <a:pt x="365" y="422"/>
                    </a:lnTo>
                    <a:lnTo>
                      <a:pt x="367" y="418"/>
                    </a:lnTo>
                    <a:lnTo>
                      <a:pt x="364" y="420"/>
                    </a:lnTo>
                    <a:lnTo>
                      <a:pt x="371" y="414"/>
                    </a:lnTo>
                    <a:lnTo>
                      <a:pt x="372" y="411"/>
                    </a:lnTo>
                    <a:lnTo>
                      <a:pt x="370" y="407"/>
                    </a:lnTo>
                    <a:lnTo>
                      <a:pt x="368" y="411"/>
                    </a:lnTo>
                    <a:lnTo>
                      <a:pt x="368" y="407"/>
                    </a:lnTo>
                    <a:lnTo>
                      <a:pt x="372" y="404"/>
                    </a:lnTo>
                    <a:lnTo>
                      <a:pt x="375" y="406"/>
                    </a:lnTo>
                    <a:lnTo>
                      <a:pt x="376" y="403"/>
                    </a:lnTo>
                    <a:lnTo>
                      <a:pt x="378" y="400"/>
                    </a:lnTo>
                    <a:lnTo>
                      <a:pt x="379" y="396"/>
                    </a:lnTo>
                    <a:lnTo>
                      <a:pt x="379" y="401"/>
                    </a:lnTo>
                    <a:lnTo>
                      <a:pt x="377" y="404"/>
                    </a:lnTo>
                    <a:lnTo>
                      <a:pt x="377" y="408"/>
                    </a:lnTo>
                    <a:lnTo>
                      <a:pt x="377" y="412"/>
                    </a:lnTo>
                    <a:lnTo>
                      <a:pt x="381" y="413"/>
                    </a:lnTo>
                    <a:lnTo>
                      <a:pt x="382" y="410"/>
                    </a:lnTo>
                    <a:lnTo>
                      <a:pt x="384" y="413"/>
                    </a:lnTo>
                    <a:lnTo>
                      <a:pt x="384" y="406"/>
                    </a:lnTo>
                    <a:lnTo>
                      <a:pt x="385" y="402"/>
                    </a:lnTo>
                    <a:lnTo>
                      <a:pt x="386" y="410"/>
                    </a:lnTo>
                    <a:lnTo>
                      <a:pt x="387" y="406"/>
                    </a:lnTo>
                    <a:lnTo>
                      <a:pt x="390" y="409"/>
                    </a:lnTo>
                    <a:lnTo>
                      <a:pt x="392" y="405"/>
                    </a:lnTo>
                    <a:lnTo>
                      <a:pt x="395" y="406"/>
                    </a:lnTo>
                    <a:lnTo>
                      <a:pt x="398" y="405"/>
                    </a:lnTo>
                    <a:lnTo>
                      <a:pt x="403" y="398"/>
                    </a:lnTo>
                    <a:lnTo>
                      <a:pt x="406" y="397"/>
                    </a:lnTo>
                    <a:lnTo>
                      <a:pt x="409" y="398"/>
                    </a:lnTo>
                    <a:lnTo>
                      <a:pt x="403" y="400"/>
                    </a:lnTo>
                    <a:lnTo>
                      <a:pt x="402" y="403"/>
                    </a:lnTo>
                    <a:lnTo>
                      <a:pt x="402" y="407"/>
                    </a:lnTo>
                    <a:lnTo>
                      <a:pt x="406" y="409"/>
                    </a:lnTo>
                    <a:lnTo>
                      <a:pt x="409" y="410"/>
                    </a:lnTo>
                    <a:lnTo>
                      <a:pt x="411" y="406"/>
                    </a:lnTo>
                    <a:lnTo>
                      <a:pt x="415" y="408"/>
                    </a:lnTo>
                    <a:lnTo>
                      <a:pt x="407" y="412"/>
                    </a:lnTo>
                    <a:lnTo>
                      <a:pt x="406" y="416"/>
                    </a:lnTo>
                    <a:lnTo>
                      <a:pt x="409" y="415"/>
                    </a:lnTo>
                    <a:lnTo>
                      <a:pt x="416" y="409"/>
                    </a:lnTo>
                    <a:lnTo>
                      <a:pt x="414" y="416"/>
                    </a:lnTo>
                    <a:lnTo>
                      <a:pt x="418" y="414"/>
                    </a:lnTo>
                    <a:lnTo>
                      <a:pt x="421" y="415"/>
                    </a:lnTo>
                    <a:lnTo>
                      <a:pt x="425" y="415"/>
                    </a:lnTo>
                    <a:lnTo>
                      <a:pt x="424" y="418"/>
                    </a:lnTo>
                    <a:lnTo>
                      <a:pt x="424" y="422"/>
                    </a:lnTo>
                    <a:lnTo>
                      <a:pt x="427" y="421"/>
                    </a:lnTo>
                    <a:lnTo>
                      <a:pt x="431" y="423"/>
                    </a:lnTo>
                    <a:lnTo>
                      <a:pt x="434" y="424"/>
                    </a:lnTo>
                    <a:lnTo>
                      <a:pt x="437" y="421"/>
                    </a:lnTo>
                    <a:lnTo>
                      <a:pt x="438" y="417"/>
                    </a:lnTo>
                    <a:lnTo>
                      <a:pt x="441" y="413"/>
                    </a:lnTo>
                    <a:lnTo>
                      <a:pt x="442" y="410"/>
                    </a:lnTo>
                    <a:lnTo>
                      <a:pt x="445" y="406"/>
                    </a:lnTo>
                    <a:lnTo>
                      <a:pt x="443" y="410"/>
                    </a:lnTo>
                    <a:lnTo>
                      <a:pt x="442" y="413"/>
                    </a:lnTo>
                    <a:lnTo>
                      <a:pt x="444" y="417"/>
                    </a:lnTo>
                    <a:lnTo>
                      <a:pt x="442" y="420"/>
                    </a:lnTo>
                    <a:lnTo>
                      <a:pt x="445" y="424"/>
                    </a:lnTo>
                    <a:lnTo>
                      <a:pt x="448" y="426"/>
                    </a:lnTo>
                    <a:lnTo>
                      <a:pt x="456" y="425"/>
                    </a:lnTo>
                    <a:lnTo>
                      <a:pt x="459" y="427"/>
                    </a:lnTo>
                    <a:lnTo>
                      <a:pt x="461" y="431"/>
                    </a:lnTo>
                    <a:lnTo>
                      <a:pt x="465" y="432"/>
                    </a:lnTo>
                    <a:lnTo>
                      <a:pt x="467" y="431"/>
                    </a:lnTo>
                    <a:lnTo>
                      <a:pt x="471" y="428"/>
                    </a:lnTo>
                    <a:lnTo>
                      <a:pt x="482" y="424"/>
                    </a:lnTo>
                    <a:lnTo>
                      <a:pt x="489" y="421"/>
                    </a:lnTo>
                    <a:lnTo>
                      <a:pt x="507" y="421"/>
                    </a:lnTo>
                    <a:lnTo>
                      <a:pt x="510" y="422"/>
                    </a:lnTo>
                    <a:lnTo>
                      <a:pt x="516" y="417"/>
                    </a:lnTo>
                    <a:lnTo>
                      <a:pt x="515" y="414"/>
                    </a:lnTo>
                    <a:lnTo>
                      <a:pt x="519" y="417"/>
                    </a:lnTo>
                    <a:lnTo>
                      <a:pt x="519" y="420"/>
                    </a:lnTo>
                    <a:lnTo>
                      <a:pt x="518" y="423"/>
                    </a:lnTo>
                    <a:lnTo>
                      <a:pt x="528" y="425"/>
                    </a:lnTo>
                    <a:lnTo>
                      <a:pt x="539" y="424"/>
                    </a:lnTo>
                    <a:lnTo>
                      <a:pt x="542" y="422"/>
                    </a:lnTo>
                    <a:lnTo>
                      <a:pt x="549" y="414"/>
                    </a:lnTo>
                    <a:lnTo>
                      <a:pt x="551" y="407"/>
                    </a:lnTo>
                    <a:lnTo>
                      <a:pt x="555" y="406"/>
                    </a:lnTo>
                    <a:lnTo>
                      <a:pt x="560" y="410"/>
                    </a:lnTo>
                    <a:lnTo>
                      <a:pt x="563" y="410"/>
                    </a:lnTo>
                    <a:lnTo>
                      <a:pt x="567" y="411"/>
                    </a:lnTo>
                    <a:lnTo>
                      <a:pt x="563" y="411"/>
                    </a:lnTo>
                    <a:lnTo>
                      <a:pt x="559" y="412"/>
                    </a:lnTo>
                    <a:lnTo>
                      <a:pt x="560" y="416"/>
                    </a:lnTo>
                    <a:lnTo>
                      <a:pt x="562" y="420"/>
                    </a:lnTo>
                    <a:lnTo>
                      <a:pt x="560" y="416"/>
                    </a:lnTo>
                    <a:lnTo>
                      <a:pt x="559" y="412"/>
                    </a:lnTo>
                    <a:lnTo>
                      <a:pt x="556" y="409"/>
                    </a:lnTo>
                    <a:lnTo>
                      <a:pt x="552" y="410"/>
                    </a:lnTo>
                    <a:lnTo>
                      <a:pt x="553" y="414"/>
                    </a:lnTo>
                    <a:lnTo>
                      <a:pt x="556" y="417"/>
                    </a:lnTo>
                    <a:lnTo>
                      <a:pt x="556" y="421"/>
                    </a:lnTo>
                    <a:lnTo>
                      <a:pt x="556" y="425"/>
                    </a:lnTo>
                    <a:lnTo>
                      <a:pt x="552" y="427"/>
                    </a:lnTo>
                    <a:lnTo>
                      <a:pt x="559" y="429"/>
                    </a:lnTo>
                    <a:lnTo>
                      <a:pt x="563" y="431"/>
                    </a:lnTo>
                    <a:lnTo>
                      <a:pt x="567" y="431"/>
                    </a:lnTo>
                    <a:lnTo>
                      <a:pt x="570" y="432"/>
                    </a:lnTo>
                    <a:lnTo>
                      <a:pt x="573" y="432"/>
                    </a:lnTo>
                    <a:lnTo>
                      <a:pt x="581" y="434"/>
                    </a:lnTo>
                    <a:lnTo>
                      <a:pt x="585" y="432"/>
                    </a:lnTo>
                    <a:lnTo>
                      <a:pt x="584" y="435"/>
                    </a:lnTo>
                    <a:lnTo>
                      <a:pt x="588" y="435"/>
                    </a:lnTo>
                    <a:lnTo>
                      <a:pt x="592" y="436"/>
                    </a:lnTo>
                    <a:lnTo>
                      <a:pt x="599" y="441"/>
                    </a:lnTo>
                    <a:lnTo>
                      <a:pt x="601" y="445"/>
                    </a:lnTo>
                    <a:lnTo>
                      <a:pt x="608" y="448"/>
                    </a:lnTo>
                    <a:lnTo>
                      <a:pt x="612" y="446"/>
                    </a:lnTo>
                    <a:lnTo>
                      <a:pt x="609" y="449"/>
                    </a:lnTo>
                    <a:lnTo>
                      <a:pt x="620" y="452"/>
                    </a:lnTo>
                    <a:lnTo>
                      <a:pt x="626" y="453"/>
                    </a:lnTo>
                    <a:lnTo>
                      <a:pt x="630" y="455"/>
                    </a:lnTo>
                    <a:lnTo>
                      <a:pt x="634" y="457"/>
                    </a:lnTo>
                    <a:lnTo>
                      <a:pt x="635" y="455"/>
                    </a:lnTo>
                    <a:lnTo>
                      <a:pt x="635" y="451"/>
                    </a:lnTo>
                    <a:lnTo>
                      <a:pt x="634" y="448"/>
                    </a:lnTo>
                    <a:lnTo>
                      <a:pt x="641" y="450"/>
                    </a:lnTo>
                    <a:lnTo>
                      <a:pt x="644" y="447"/>
                    </a:lnTo>
                    <a:lnTo>
                      <a:pt x="642" y="443"/>
                    </a:lnTo>
                    <a:lnTo>
                      <a:pt x="639" y="439"/>
                    </a:lnTo>
                    <a:lnTo>
                      <a:pt x="636" y="437"/>
                    </a:lnTo>
                    <a:lnTo>
                      <a:pt x="632" y="439"/>
                    </a:lnTo>
                    <a:lnTo>
                      <a:pt x="633" y="436"/>
                    </a:lnTo>
                    <a:lnTo>
                      <a:pt x="629" y="436"/>
                    </a:lnTo>
                    <a:lnTo>
                      <a:pt x="627" y="433"/>
                    </a:lnTo>
                    <a:lnTo>
                      <a:pt x="620" y="433"/>
                    </a:lnTo>
                    <a:lnTo>
                      <a:pt x="617" y="435"/>
                    </a:lnTo>
                    <a:lnTo>
                      <a:pt x="619" y="431"/>
                    </a:lnTo>
                    <a:lnTo>
                      <a:pt x="616" y="428"/>
                    </a:lnTo>
                    <a:lnTo>
                      <a:pt x="620" y="430"/>
                    </a:lnTo>
                    <a:lnTo>
                      <a:pt x="623" y="428"/>
                    </a:lnTo>
                    <a:lnTo>
                      <a:pt x="626" y="428"/>
                    </a:lnTo>
                    <a:lnTo>
                      <a:pt x="629" y="432"/>
                    </a:lnTo>
                    <a:lnTo>
                      <a:pt x="633" y="433"/>
                    </a:lnTo>
                    <a:lnTo>
                      <a:pt x="636" y="432"/>
                    </a:lnTo>
                    <a:lnTo>
                      <a:pt x="636" y="428"/>
                    </a:lnTo>
                    <a:lnTo>
                      <a:pt x="634" y="424"/>
                    </a:lnTo>
                    <a:lnTo>
                      <a:pt x="642" y="425"/>
                    </a:lnTo>
                    <a:lnTo>
                      <a:pt x="638" y="428"/>
                    </a:lnTo>
                    <a:lnTo>
                      <a:pt x="639" y="432"/>
                    </a:lnTo>
                    <a:lnTo>
                      <a:pt x="646" y="439"/>
                    </a:lnTo>
                    <a:lnTo>
                      <a:pt x="645" y="443"/>
                    </a:lnTo>
                    <a:lnTo>
                      <a:pt x="648" y="444"/>
                    </a:lnTo>
                    <a:lnTo>
                      <a:pt x="652" y="442"/>
                    </a:lnTo>
                    <a:lnTo>
                      <a:pt x="655" y="440"/>
                    </a:lnTo>
                    <a:lnTo>
                      <a:pt x="658" y="444"/>
                    </a:lnTo>
                    <a:lnTo>
                      <a:pt x="662" y="446"/>
                    </a:lnTo>
                    <a:lnTo>
                      <a:pt x="665" y="445"/>
                    </a:lnTo>
                    <a:lnTo>
                      <a:pt x="665" y="441"/>
                    </a:lnTo>
                    <a:lnTo>
                      <a:pt x="660" y="434"/>
                    </a:lnTo>
                    <a:lnTo>
                      <a:pt x="658" y="430"/>
                    </a:lnTo>
                    <a:lnTo>
                      <a:pt x="659" y="431"/>
                    </a:lnTo>
                    <a:lnTo>
                      <a:pt x="656" y="427"/>
                    </a:lnTo>
                    <a:lnTo>
                      <a:pt x="648" y="417"/>
                    </a:lnTo>
                    <a:lnTo>
                      <a:pt x="646" y="413"/>
                    </a:lnTo>
                    <a:lnTo>
                      <a:pt x="644" y="410"/>
                    </a:lnTo>
                    <a:lnTo>
                      <a:pt x="648" y="412"/>
                    </a:lnTo>
                    <a:lnTo>
                      <a:pt x="644" y="409"/>
                    </a:lnTo>
                    <a:lnTo>
                      <a:pt x="641" y="406"/>
                    </a:lnTo>
                    <a:lnTo>
                      <a:pt x="642" y="406"/>
                    </a:lnTo>
                    <a:lnTo>
                      <a:pt x="642" y="399"/>
                    </a:lnTo>
                    <a:lnTo>
                      <a:pt x="644" y="405"/>
                    </a:lnTo>
                    <a:lnTo>
                      <a:pt x="647" y="409"/>
                    </a:lnTo>
                    <a:lnTo>
                      <a:pt x="653" y="416"/>
                    </a:lnTo>
                    <a:lnTo>
                      <a:pt x="654" y="420"/>
                    </a:lnTo>
                    <a:lnTo>
                      <a:pt x="657" y="423"/>
                    </a:lnTo>
                    <a:lnTo>
                      <a:pt x="661" y="423"/>
                    </a:lnTo>
                    <a:lnTo>
                      <a:pt x="661" y="427"/>
                    </a:lnTo>
                    <a:lnTo>
                      <a:pt x="668" y="433"/>
                    </a:lnTo>
                    <a:lnTo>
                      <a:pt x="671" y="436"/>
                    </a:lnTo>
                    <a:lnTo>
                      <a:pt x="674" y="436"/>
                    </a:lnTo>
                    <a:lnTo>
                      <a:pt x="675" y="436"/>
                    </a:lnTo>
                    <a:lnTo>
                      <a:pt x="675" y="436"/>
                    </a:lnTo>
                    <a:lnTo>
                      <a:pt x="677" y="436"/>
                    </a:lnTo>
                    <a:lnTo>
                      <a:pt x="681" y="437"/>
                    </a:lnTo>
                    <a:lnTo>
                      <a:pt x="685" y="435"/>
                    </a:lnTo>
                    <a:lnTo>
                      <a:pt x="684" y="425"/>
                    </a:lnTo>
                    <a:lnTo>
                      <a:pt x="687" y="423"/>
                    </a:lnTo>
                    <a:lnTo>
                      <a:pt x="684" y="425"/>
                    </a:lnTo>
                    <a:lnTo>
                      <a:pt x="685" y="429"/>
                    </a:lnTo>
                    <a:lnTo>
                      <a:pt x="686" y="432"/>
                    </a:lnTo>
                    <a:lnTo>
                      <a:pt x="686" y="436"/>
                    </a:lnTo>
                    <a:lnTo>
                      <a:pt x="687" y="439"/>
                    </a:lnTo>
                    <a:lnTo>
                      <a:pt x="690" y="443"/>
                    </a:lnTo>
                    <a:lnTo>
                      <a:pt x="694" y="444"/>
                    </a:lnTo>
                    <a:lnTo>
                      <a:pt x="694" y="440"/>
                    </a:lnTo>
                    <a:lnTo>
                      <a:pt x="695" y="436"/>
                    </a:lnTo>
                    <a:lnTo>
                      <a:pt x="695" y="444"/>
                    </a:lnTo>
                    <a:lnTo>
                      <a:pt x="697" y="447"/>
                    </a:lnTo>
                    <a:lnTo>
                      <a:pt x="701" y="447"/>
                    </a:lnTo>
                    <a:lnTo>
                      <a:pt x="702" y="444"/>
                    </a:lnTo>
                    <a:lnTo>
                      <a:pt x="709" y="443"/>
                    </a:lnTo>
                    <a:lnTo>
                      <a:pt x="702" y="445"/>
                    </a:lnTo>
                    <a:lnTo>
                      <a:pt x="703" y="448"/>
                    </a:lnTo>
                    <a:lnTo>
                      <a:pt x="706" y="450"/>
                    </a:lnTo>
                    <a:lnTo>
                      <a:pt x="710" y="452"/>
                    </a:lnTo>
                    <a:lnTo>
                      <a:pt x="714" y="452"/>
                    </a:lnTo>
                    <a:lnTo>
                      <a:pt x="717" y="455"/>
                    </a:lnTo>
                    <a:lnTo>
                      <a:pt x="710" y="453"/>
                    </a:lnTo>
                    <a:lnTo>
                      <a:pt x="703" y="453"/>
                    </a:lnTo>
                    <a:lnTo>
                      <a:pt x="705" y="457"/>
                    </a:lnTo>
                    <a:lnTo>
                      <a:pt x="709" y="458"/>
                    </a:lnTo>
                    <a:lnTo>
                      <a:pt x="710" y="461"/>
                    </a:lnTo>
                    <a:lnTo>
                      <a:pt x="714" y="461"/>
                    </a:lnTo>
                    <a:lnTo>
                      <a:pt x="713" y="465"/>
                    </a:lnTo>
                    <a:lnTo>
                      <a:pt x="720" y="463"/>
                    </a:lnTo>
                    <a:lnTo>
                      <a:pt x="717" y="466"/>
                    </a:lnTo>
                    <a:lnTo>
                      <a:pt x="713" y="468"/>
                    </a:lnTo>
                    <a:lnTo>
                      <a:pt x="713" y="472"/>
                    </a:lnTo>
                    <a:lnTo>
                      <a:pt x="717" y="473"/>
                    </a:lnTo>
                    <a:lnTo>
                      <a:pt x="720" y="470"/>
                    </a:lnTo>
                    <a:lnTo>
                      <a:pt x="724" y="472"/>
                    </a:lnTo>
                    <a:lnTo>
                      <a:pt x="727" y="473"/>
                    </a:lnTo>
                    <a:lnTo>
                      <a:pt x="730" y="469"/>
                    </a:lnTo>
                    <a:lnTo>
                      <a:pt x="732" y="473"/>
                    </a:lnTo>
                    <a:lnTo>
                      <a:pt x="732" y="476"/>
                    </a:lnTo>
                    <a:lnTo>
                      <a:pt x="736" y="478"/>
                    </a:lnTo>
                    <a:lnTo>
                      <a:pt x="740" y="479"/>
                    </a:lnTo>
                    <a:lnTo>
                      <a:pt x="743" y="477"/>
                    </a:lnTo>
                    <a:lnTo>
                      <a:pt x="742" y="481"/>
                    </a:lnTo>
                    <a:lnTo>
                      <a:pt x="744" y="484"/>
                    </a:lnTo>
                    <a:lnTo>
                      <a:pt x="748" y="482"/>
                    </a:lnTo>
                    <a:lnTo>
                      <a:pt x="749" y="486"/>
                    </a:lnTo>
                    <a:lnTo>
                      <a:pt x="753" y="487"/>
                    </a:lnTo>
                    <a:lnTo>
                      <a:pt x="756" y="490"/>
                    </a:lnTo>
                    <a:lnTo>
                      <a:pt x="760" y="490"/>
                    </a:lnTo>
                    <a:lnTo>
                      <a:pt x="764" y="493"/>
                    </a:lnTo>
                    <a:lnTo>
                      <a:pt x="767" y="492"/>
                    </a:lnTo>
                    <a:lnTo>
                      <a:pt x="769" y="492"/>
                    </a:lnTo>
                    <a:lnTo>
                      <a:pt x="766" y="494"/>
                    </a:lnTo>
                    <a:lnTo>
                      <a:pt x="764" y="497"/>
                    </a:lnTo>
                    <a:lnTo>
                      <a:pt x="765" y="501"/>
                    </a:lnTo>
                    <a:lnTo>
                      <a:pt x="766" y="508"/>
                    </a:lnTo>
                    <a:lnTo>
                      <a:pt x="766" y="511"/>
                    </a:lnTo>
                    <a:lnTo>
                      <a:pt x="764" y="515"/>
                    </a:lnTo>
                    <a:lnTo>
                      <a:pt x="767" y="518"/>
                    </a:lnTo>
                    <a:lnTo>
                      <a:pt x="771" y="520"/>
                    </a:lnTo>
                    <a:lnTo>
                      <a:pt x="774" y="519"/>
                    </a:lnTo>
                    <a:lnTo>
                      <a:pt x="771" y="515"/>
                    </a:lnTo>
                    <a:lnTo>
                      <a:pt x="774" y="516"/>
                    </a:lnTo>
                    <a:lnTo>
                      <a:pt x="774" y="509"/>
                    </a:lnTo>
                    <a:lnTo>
                      <a:pt x="771" y="506"/>
                    </a:lnTo>
                    <a:lnTo>
                      <a:pt x="776" y="499"/>
                    </a:lnTo>
                    <a:lnTo>
                      <a:pt x="780" y="497"/>
                    </a:lnTo>
                    <a:lnTo>
                      <a:pt x="784" y="490"/>
                    </a:lnTo>
                    <a:lnTo>
                      <a:pt x="783" y="494"/>
                    </a:lnTo>
                    <a:lnTo>
                      <a:pt x="785" y="497"/>
                    </a:lnTo>
                    <a:lnTo>
                      <a:pt x="792" y="502"/>
                    </a:lnTo>
                    <a:lnTo>
                      <a:pt x="795" y="505"/>
                    </a:lnTo>
                    <a:lnTo>
                      <a:pt x="798" y="513"/>
                    </a:lnTo>
                    <a:lnTo>
                      <a:pt x="800" y="516"/>
                    </a:lnTo>
                    <a:lnTo>
                      <a:pt x="804" y="517"/>
                    </a:lnTo>
                    <a:lnTo>
                      <a:pt x="800" y="519"/>
                    </a:lnTo>
                    <a:lnTo>
                      <a:pt x="799" y="523"/>
                    </a:lnTo>
                    <a:lnTo>
                      <a:pt x="800" y="526"/>
                    </a:lnTo>
                    <a:lnTo>
                      <a:pt x="804" y="526"/>
                    </a:lnTo>
                    <a:lnTo>
                      <a:pt x="807" y="525"/>
                    </a:lnTo>
                    <a:lnTo>
                      <a:pt x="807" y="521"/>
                    </a:lnTo>
                    <a:lnTo>
                      <a:pt x="809" y="514"/>
                    </a:lnTo>
                    <a:lnTo>
                      <a:pt x="808" y="521"/>
                    </a:lnTo>
                    <a:lnTo>
                      <a:pt x="808" y="525"/>
                    </a:lnTo>
                    <a:lnTo>
                      <a:pt x="805" y="526"/>
                    </a:lnTo>
                    <a:lnTo>
                      <a:pt x="803" y="529"/>
                    </a:lnTo>
                    <a:lnTo>
                      <a:pt x="808" y="537"/>
                    </a:lnTo>
                    <a:lnTo>
                      <a:pt x="812" y="536"/>
                    </a:lnTo>
                    <a:lnTo>
                      <a:pt x="809" y="529"/>
                    </a:lnTo>
                    <a:lnTo>
                      <a:pt x="814" y="536"/>
                    </a:lnTo>
                    <a:lnTo>
                      <a:pt x="815" y="535"/>
                    </a:lnTo>
                    <a:lnTo>
                      <a:pt x="817" y="531"/>
                    </a:lnTo>
                    <a:lnTo>
                      <a:pt x="818" y="528"/>
                    </a:lnTo>
                    <a:lnTo>
                      <a:pt x="819" y="524"/>
                    </a:lnTo>
                    <a:lnTo>
                      <a:pt x="819" y="514"/>
                    </a:lnTo>
                    <a:lnTo>
                      <a:pt x="820" y="510"/>
                    </a:lnTo>
                    <a:lnTo>
                      <a:pt x="812" y="501"/>
                    </a:lnTo>
                    <a:close/>
                  </a:path>
                </a:pathLst>
              </a:custGeom>
              <a:solidFill>
                <a:srgbClr val="003F7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76" name="Group 475">
                <a:extLst>
                  <a:ext uri="{FF2B5EF4-FFF2-40B4-BE49-F238E27FC236}">
                    <a16:creationId xmlns:a16="http://schemas.microsoft.com/office/drawing/2014/main" id="{3BF142C1-08AF-0F78-346B-912994F270E8}"/>
                  </a:ext>
                </a:extLst>
              </p:cNvPr>
              <p:cNvGrpSpPr/>
              <p:nvPr/>
            </p:nvGrpSpPr>
            <p:grpSpPr>
              <a:xfrm>
                <a:off x="2041520" y="4512922"/>
                <a:ext cx="712788" cy="442913"/>
                <a:chOff x="2565268" y="7647995"/>
                <a:chExt cx="712788" cy="442913"/>
              </a:xfrm>
              <a:solidFill>
                <a:srgbClr val="003F72"/>
              </a:solidFill>
            </p:grpSpPr>
            <p:sp>
              <p:nvSpPr>
                <p:cNvPr id="477" name="Freeform 30198">
                  <a:extLst>
                    <a:ext uri="{FF2B5EF4-FFF2-40B4-BE49-F238E27FC236}">
                      <a16:creationId xmlns:a16="http://schemas.microsoft.com/office/drawing/2014/main" id="{A512F89D-11A2-6B84-DE3C-A5AE8D7CCC63}"/>
                    </a:ext>
                  </a:extLst>
                </p:cNvPr>
                <p:cNvSpPr>
                  <a:spLocks/>
                </p:cNvSpPr>
                <p:nvPr/>
              </p:nvSpPr>
              <p:spPr bwMode="auto">
                <a:xfrm>
                  <a:off x="3120893" y="7908345"/>
                  <a:ext cx="157163" cy="182563"/>
                </a:xfrm>
                <a:custGeom>
                  <a:avLst/>
                  <a:gdLst>
                    <a:gd name="T0" fmla="*/ 246 w 289"/>
                    <a:gd name="T1" fmla="*/ 149 h 337"/>
                    <a:gd name="T2" fmla="*/ 206 w 289"/>
                    <a:gd name="T3" fmla="*/ 76 h 337"/>
                    <a:gd name="T4" fmla="*/ 117 w 289"/>
                    <a:gd name="T5" fmla="*/ 43 h 337"/>
                    <a:gd name="T6" fmla="*/ 74 w 289"/>
                    <a:gd name="T7" fmla="*/ 17 h 337"/>
                    <a:gd name="T8" fmla="*/ 48 w 289"/>
                    <a:gd name="T9" fmla="*/ 5 h 337"/>
                    <a:gd name="T10" fmla="*/ 33 w 289"/>
                    <a:gd name="T11" fmla="*/ 22 h 337"/>
                    <a:gd name="T12" fmla="*/ 51 w 289"/>
                    <a:gd name="T13" fmla="*/ 71 h 337"/>
                    <a:gd name="T14" fmla="*/ 3 w 289"/>
                    <a:gd name="T15" fmla="*/ 124 h 337"/>
                    <a:gd name="T16" fmla="*/ 20 w 289"/>
                    <a:gd name="T17" fmla="*/ 195 h 337"/>
                    <a:gd name="T18" fmla="*/ 33 w 289"/>
                    <a:gd name="T19" fmla="*/ 258 h 337"/>
                    <a:gd name="T20" fmla="*/ 36 w 289"/>
                    <a:gd name="T21" fmla="*/ 307 h 337"/>
                    <a:gd name="T22" fmla="*/ 84 w 289"/>
                    <a:gd name="T23" fmla="*/ 332 h 337"/>
                    <a:gd name="T24" fmla="*/ 130 w 289"/>
                    <a:gd name="T25" fmla="*/ 286 h 337"/>
                    <a:gd name="T26" fmla="*/ 185 w 289"/>
                    <a:gd name="T27" fmla="*/ 251 h 337"/>
                    <a:gd name="T28" fmla="*/ 239 w 289"/>
                    <a:gd name="T29" fmla="*/ 236 h 337"/>
                    <a:gd name="T30" fmla="*/ 284 w 289"/>
                    <a:gd name="T31" fmla="*/ 200 h 337"/>
                    <a:gd name="T32" fmla="*/ 246 w 289"/>
                    <a:gd name="T33" fmla="*/ 14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9" h="337">
                      <a:moveTo>
                        <a:pt x="246" y="149"/>
                      </a:moveTo>
                      <a:cubicBezTo>
                        <a:pt x="231" y="124"/>
                        <a:pt x="226" y="86"/>
                        <a:pt x="206" y="76"/>
                      </a:cubicBezTo>
                      <a:cubicBezTo>
                        <a:pt x="185" y="66"/>
                        <a:pt x="140" y="58"/>
                        <a:pt x="117" y="43"/>
                      </a:cubicBezTo>
                      <a:cubicBezTo>
                        <a:pt x="94" y="28"/>
                        <a:pt x="89" y="33"/>
                        <a:pt x="74" y="17"/>
                      </a:cubicBezTo>
                      <a:cubicBezTo>
                        <a:pt x="59" y="2"/>
                        <a:pt x="48" y="5"/>
                        <a:pt x="48" y="5"/>
                      </a:cubicBezTo>
                      <a:cubicBezTo>
                        <a:pt x="48" y="5"/>
                        <a:pt x="26" y="0"/>
                        <a:pt x="33" y="22"/>
                      </a:cubicBezTo>
                      <a:cubicBezTo>
                        <a:pt x="41" y="45"/>
                        <a:pt x="59" y="50"/>
                        <a:pt x="51" y="71"/>
                      </a:cubicBezTo>
                      <a:cubicBezTo>
                        <a:pt x="43" y="91"/>
                        <a:pt x="5" y="101"/>
                        <a:pt x="3" y="124"/>
                      </a:cubicBezTo>
                      <a:cubicBezTo>
                        <a:pt x="0" y="147"/>
                        <a:pt x="13" y="180"/>
                        <a:pt x="20" y="195"/>
                      </a:cubicBezTo>
                      <a:cubicBezTo>
                        <a:pt x="28" y="210"/>
                        <a:pt x="41" y="225"/>
                        <a:pt x="33" y="258"/>
                      </a:cubicBezTo>
                      <a:cubicBezTo>
                        <a:pt x="26" y="291"/>
                        <a:pt x="15" y="299"/>
                        <a:pt x="36" y="307"/>
                      </a:cubicBezTo>
                      <a:cubicBezTo>
                        <a:pt x="56" y="314"/>
                        <a:pt x="61" y="337"/>
                        <a:pt x="84" y="332"/>
                      </a:cubicBezTo>
                      <a:cubicBezTo>
                        <a:pt x="107" y="327"/>
                        <a:pt x="109" y="304"/>
                        <a:pt x="130" y="286"/>
                      </a:cubicBezTo>
                      <a:cubicBezTo>
                        <a:pt x="150" y="268"/>
                        <a:pt x="155" y="253"/>
                        <a:pt x="185" y="251"/>
                      </a:cubicBezTo>
                      <a:cubicBezTo>
                        <a:pt x="216" y="248"/>
                        <a:pt x="216" y="256"/>
                        <a:pt x="239" y="236"/>
                      </a:cubicBezTo>
                      <a:cubicBezTo>
                        <a:pt x="261" y="215"/>
                        <a:pt x="289" y="225"/>
                        <a:pt x="284" y="200"/>
                      </a:cubicBezTo>
                      <a:cubicBezTo>
                        <a:pt x="279" y="175"/>
                        <a:pt x="261" y="175"/>
                        <a:pt x="246"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30199">
                  <a:extLst>
                    <a:ext uri="{FF2B5EF4-FFF2-40B4-BE49-F238E27FC236}">
                      <a16:creationId xmlns:a16="http://schemas.microsoft.com/office/drawing/2014/main" id="{0113BBEE-6AE5-E957-CAAC-EF22E72A026C}"/>
                    </a:ext>
                  </a:extLst>
                </p:cNvPr>
                <p:cNvSpPr>
                  <a:spLocks/>
                </p:cNvSpPr>
                <p:nvPr/>
              </p:nvSpPr>
              <p:spPr bwMode="auto">
                <a:xfrm>
                  <a:off x="3027231" y="7809920"/>
                  <a:ext cx="98425" cy="61913"/>
                </a:xfrm>
                <a:custGeom>
                  <a:avLst/>
                  <a:gdLst>
                    <a:gd name="T0" fmla="*/ 125 w 178"/>
                    <a:gd name="T1" fmla="*/ 36 h 115"/>
                    <a:gd name="T2" fmla="*/ 81 w 178"/>
                    <a:gd name="T3" fmla="*/ 28 h 115"/>
                    <a:gd name="T4" fmla="*/ 48 w 178"/>
                    <a:gd name="T5" fmla="*/ 18 h 115"/>
                    <a:gd name="T6" fmla="*/ 8 w 178"/>
                    <a:gd name="T7" fmla="*/ 13 h 115"/>
                    <a:gd name="T8" fmla="*/ 31 w 178"/>
                    <a:gd name="T9" fmla="*/ 56 h 115"/>
                    <a:gd name="T10" fmla="*/ 59 w 178"/>
                    <a:gd name="T11" fmla="*/ 82 h 115"/>
                    <a:gd name="T12" fmla="*/ 79 w 178"/>
                    <a:gd name="T13" fmla="*/ 107 h 115"/>
                    <a:gd name="T14" fmla="*/ 94 w 178"/>
                    <a:gd name="T15" fmla="*/ 115 h 115"/>
                    <a:gd name="T16" fmla="*/ 119 w 178"/>
                    <a:gd name="T17" fmla="*/ 102 h 115"/>
                    <a:gd name="T18" fmla="*/ 160 w 178"/>
                    <a:gd name="T19" fmla="*/ 74 h 115"/>
                    <a:gd name="T20" fmla="*/ 125 w 178"/>
                    <a:gd name="T21" fmla="*/ 3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15">
                      <a:moveTo>
                        <a:pt x="125" y="36"/>
                      </a:moveTo>
                      <a:cubicBezTo>
                        <a:pt x="104" y="23"/>
                        <a:pt x="94" y="26"/>
                        <a:pt x="81" y="28"/>
                      </a:cubicBezTo>
                      <a:cubicBezTo>
                        <a:pt x="69" y="31"/>
                        <a:pt x="59" y="28"/>
                        <a:pt x="48" y="18"/>
                      </a:cubicBezTo>
                      <a:cubicBezTo>
                        <a:pt x="38" y="8"/>
                        <a:pt x="16" y="0"/>
                        <a:pt x="8" y="13"/>
                      </a:cubicBezTo>
                      <a:cubicBezTo>
                        <a:pt x="0" y="26"/>
                        <a:pt x="16" y="44"/>
                        <a:pt x="31" y="56"/>
                      </a:cubicBezTo>
                      <a:cubicBezTo>
                        <a:pt x="46" y="69"/>
                        <a:pt x="48" y="64"/>
                        <a:pt x="59" y="82"/>
                      </a:cubicBezTo>
                      <a:cubicBezTo>
                        <a:pt x="69" y="99"/>
                        <a:pt x="79" y="107"/>
                        <a:pt x="79" y="107"/>
                      </a:cubicBezTo>
                      <a:cubicBezTo>
                        <a:pt x="79" y="107"/>
                        <a:pt x="81" y="115"/>
                        <a:pt x="94" y="115"/>
                      </a:cubicBezTo>
                      <a:cubicBezTo>
                        <a:pt x="107" y="115"/>
                        <a:pt x="97" y="107"/>
                        <a:pt x="119" y="102"/>
                      </a:cubicBezTo>
                      <a:cubicBezTo>
                        <a:pt x="142" y="97"/>
                        <a:pt x="142" y="97"/>
                        <a:pt x="160" y="74"/>
                      </a:cubicBezTo>
                      <a:cubicBezTo>
                        <a:pt x="178" y="51"/>
                        <a:pt x="145" y="49"/>
                        <a:pt x="125"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30200">
                  <a:extLst>
                    <a:ext uri="{FF2B5EF4-FFF2-40B4-BE49-F238E27FC236}">
                      <a16:creationId xmlns:a16="http://schemas.microsoft.com/office/drawing/2014/main" id="{9B8C8BFD-6F53-27FD-8E1A-0624B2654961}"/>
                    </a:ext>
                  </a:extLst>
                </p:cNvPr>
                <p:cNvSpPr>
                  <a:spLocks/>
                </p:cNvSpPr>
                <p:nvPr/>
              </p:nvSpPr>
              <p:spPr bwMode="auto">
                <a:xfrm>
                  <a:off x="2976431" y="7821033"/>
                  <a:ext cx="41275" cy="28575"/>
                </a:xfrm>
                <a:custGeom>
                  <a:avLst/>
                  <a:gdLst>
                    <a:gd name="T0" fmla="*/ 56 w 76"/>
                    <a:gd name="T1" fmla="*/ 18 h 53"/>
                    <a:gd name="T2" fmla="*/ 28 w 76"/>
                    <a:gd name="T3" fmla="*/ 7 h 53"/>
                    <a:gd name="T4" fmla="*/ 18 w 76"/>
                    <a:gd name="T5" fmla="*/ 35 h 53"/>
                    <a:gd name="T6" fmla="*/ 49 w 76"/>
                    <a:gd name="T7" fmla="*/ 51 h 53"/>
                    <a:gd name="T8" fmla="*/ 76 w 76"/>
                    <a:gd name="T9" fmla="*/ 38 h 53"/>
                    <a:gd name="T10" fmla="*/ 56 w 76"/>
                    <a:gd name="T11" fmla="*/ 18 h 53"/>
                  </a:gdLst>
                  <a:ahLst/>
                  <a:cxnLst>
                    <a:cxn ang="0">
                      <a:pos x="T0" y="T1"/>
                    </a:cxn>
                    <a:cxn ang="0">
                      <a:pos x="T2" y="T3"/>
                    </a:cxn>
                    <a:cxn ang="0">
                      <a:pos x="T4" y="T5"/>
                    </a:cxn>
                    <a:cxn ang="0">
                      <a:pos x="T6" y="T7"/>
                    </a:cxn>
                    <a:cxn ang="0">
                      <a:pos x="T8" y="T9"/>
                    </a:cxn>
                    <a:cxn ang="0">
                      <a:pos x="T10" y="T11"/>
                    </a:cxn>
                  </a:cxnLst>
                  <a:rect l="0" t="0" r="r" b="b"/>
                  <a:pathLst>
                    <a:path w="76" h="53">
                      <a:moveTo>
                        <a:pt x="56" y="18"/>
                      </a:moveTo>
                      <a:cubicBezTo>
                        <a:pt x="56" y="18"/>
                        <a:pt x="49" y="0"/>
                        <a:pt x="28" y="7"/>
                      </a:cubicBezTo>
                      <a:cubicBezTo>
                        <a:pt x="8" y="15"/>
                        <a:pt x="0" y="23"/>
                        <a:pt x="18" y="35"/>
                      </a:cubicBezTo>
                      <a:cubicBezTo>
                        <a:pt x="36" y="48"/>
                        <a:pt x="33" y="53"/>
                        <a:pt x="49" y="51"/>
                      </a:cubicBezTo>
                      <a:cubicBezTo>
                        <a:pt x="64" y="48"/>
                        <a:pt x="76" y="51"/>
                        <a:pt x="76" y="38"/>
                      </a:cubicBezTo>
                      <a:cubicBezTo>
                        <a:pt x="76" y="25"/>
                        <a:pt x="56" y="18"/>
                        <a:pt x="56"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30201">
                  <a:extLst>
                    <a:ext uri="{FF2B5EF4-FFF2-40B4-BE49-F238E27FC236}">
                      <a16:creationId xmlns:a16="http://schemas.microsoft.com/office/drawing/2014/main" id="{5BECB9C8-97A4-52FA-A352-14D6E17BE4A0}"/>
                    </a:ext>
                  </a:extLst>
                </p:cNvPr>
                <p:cNvSpPr>
                  <a:spLocks/>
                </p:cNvSpPr>
                <p:nvPr/>
              </p:nvSpPr>
              <p:spPr bwMode="auto">
                <a:xfrm>
                  <a:off x="2944681" y="7782933"/>
                  <a:ext cx="92075" cy="30163"/>
                </a:xfrm>
                <a:custGeom>
                  <a:avLst/>
                  <a:gdLst>
                    <a:gd name="T0" fmla="*/ 142 w 168"/>
                    <a:gd name="T1" fmla="*/ 18 h 54"/>
                    <a:gd name="T2" fmla="*/ 86 w 168"/>
                    <a:gd name="T3" fmla="*/ 13 h 54"/>
                    <a:gd name="T4" fmla="*/ 48 w 168"/>
                    <a:gd name="T5" fmla="*/ 5 h 54"/>
                    <a:gd name="T6" fmla="*/ 23 w 168"/>
                    <a:gd name="T7" fmla="*/ 0 h 54"/>
                    <a:gd name="T8" fmla="*/ 15 w 168"/>
                    <a:gd name="T9" fmla="*/ 18 h 54"/>
                    <a:gd name="T10" fmla="*/ 31 w 168"/>
                    <a:gd name="T11" fmla="*/ 36 h 54"/>
                    <a:gd name="T12" fmla="*/ 89 w 168"/>
                    <a:gd name="T13" fmla="*/ 36 h 54"/>
                    <a:gd name="T14" fmla="*/ 132 w 168"/>
                    <a:gd name="T15" fmla="*/ 46 h 54"/>
                    <a:gd name="T16" fmla="*/ 142 w 168"/>
                    <a:gd name="T17"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54">
                      <a:moveTo>
                        <a:pt x="142" y="18"/>
                      </a:moveTo>
                      <a:cubicBezTo>
                        <a:pt x="117" y="11"/>
                        <a:pt x="107" y="16"/>
                        <a:pt x="86" y="13"/>
                      </a:cubicBezTo>
                      <a:cubicBezTo>
                        <a:pt x="66" y="11"/>
                        <a:pt x="61" y="5"/>
                        <a:pt x="48" y="5"/>
                      </a:cubicBezTo>
                      <a:cubicBezTo>
                        <a:pt x="36" y="5"/>
                        <a:pt x="23" y="0"/>
                        <a:pt x="23" y="0"/>
                      </a:cubicBezTo>
                      <a:cubicBezTo>
                        <a:pt x="23" y="0"/>
                        <a:pt x="28" y="3"/>
                        <a:pt x="15" y="18"/>
                      </a:cubicBezTo>
                      <a:cubicBezTo>
                        <a:pt x="3" y="33"/>
                        <a:pt x="0" y="43"/>
                        <a:pt x="31" y="36"/>
                      </a:cubicBezTo>
                      <a:cubicBezTo>
                        <a:pt x="61" y="28"/>
                        <a:pt x="69" y="26"/>
                        <a:pt x="89" y="36"/>
                      </a:cubicBezTo>
                      <a:cubicBezTo>
                        <a:pt x="109" y="46"/>
                        <a:pt x="122" y="54"/>
                        <a:pt x="132" y="46"/>
                      </a:cubicBezTo>
                      <a:cubicBezTo>
                        <a:pt x="142" y="38"/>
                        <a:pt x="168" y="26"/>
                        <a:pt x="1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30202">
                  <a:extLst>
                    <a:ext uri="{FF2B5EF4-FFF2-40B4-BE49-F238E27FC236}">
                      <a16:creationId xmlns:a16="http://schemas.microsoft.com/office/drawing/2014/main" id="{49DA327C-4350-33A2-547D-C40242C18788}"/>
                    </a:ext>
                  </a:extLst>
                </p:cNvPr>
                <p:cNvSpPr>
                  <a:spLocks/>
                </p:cNvSpPr>
                <p:nvPr/>
              </p:nvSpPr>
              <p:spPr bwMode="auto">
                <a:xfrm>
                  <a:off x="2828793" y="7713083"/>
                  <a:ext cx="93663" cy="71438"/>
                </a:xfrm>
                <a:custGeom>
                  <a:avLst/>
                  <a:gdLst>
                    <a:gd name="T0" fmla="*/ 140 w 172"/>
                    <a:gd name="T1" fmla="*/ 101 h 132"/>
                    <a:gd name="T2" fmla="*/ 129 w 172"/>
                    <a:gd name="T3" fmla="*/ 86 h 132"/>
                    <a:gd name="T4" fmla="*/ 104 w 172"/>
                    <a:gd name="T5" fmla="*/ 56 h 132"/>
                    <a:gd name="T6" fmla="*/ 71 w 172"/>
                    <a:gd name="T7" fmla="*/ 10 h 132"/>
                    <a:gd name="T8" fmla="*/ 41 w 172"/>
                    <a:gd name="T9" fmla="*/ 38 h 132"/>
                    <a:gd name="T10" fmla="*/ 5 w 172"/>
                    <a:gd name="T11" fmla="*/ 43 h 132"/>
                    <a:gd name="T12" fmla="*/ 28 w 172"/>
                    <a:gd name="T13" fmla="*/ 86 h 132"/>
                    <a:gd name="T14" fmla="*/ 61 w 172"/>
                    <a:gd name="T15" fmla="*/ 112 h 132"/>
                    <a:gd name="T16" fmla="*/ 81 w 172"/>
                    <a:gd name="T17" fmla="*/ 101 h 132"/>
                    <a:gd name="T18" fmla="*/ 124 w 172"/>
                    <a:gd name="T19" fmla="*/ 127 h 132"/>
                    <a:gd name="T20" fmla="*/ 160 w 172"/>
                    <a:gd name="T21" fmla="*/ 117 h 132"/>
                    <a:gd name="T22" fmla="*/ 140 w 172"/>
                    <a:gd name="T23" fmla="*/ 10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32">
                      <a:moveTo>
                        <a:pt x="140" y="101"/>
                      </a:moveTo>
                      <a:lnTo>
                        <a:pt x="129" y="86"/>
                      </a:lnTo>
                      <a:cubicBezTo>
                        <a:pt x="129" y="86"/>
                        <a:pt x="112" y="81"/>
                        <a:pt x="104" y="56"/>
                      </a:cubicBezTo>
                      <a:cubicBezTo>
                        <a:pt x="96" y="30"/>
                        <a:pt x="86" y="0"/>
                        <a:pt x="71" y="10"/>
                      </a:cubicBezTo>
                      <a:cubicBezTo>
                        <a:pt x="56" y="20"/>
                        <a:pt x="58" y="38"/>
                        <a:pt x="41" y="38"/>
                      </a:cubicBezTo>
                      <a:cubicBezTo>
                        <a:pt x="23" y="38"/>
                        <a:pt x="0" y="20"/>
                        <a:pt x="5" y="43"/>
                      </a:cubicBezTo>
                      <a:cubicBezTo>
                        <a:pt x="10" y="66"/>
                        <a:pt x="8" y="66"/>
                        <a:pt x="28" y="86"/>
                      </a:cubicBezTo>
                      <a:cubicBezTo>
                        <a:pt x="48" y="107"/>
                        <a:pt x="51" y="122"/>
                        <a:pt x="61" y="112"/>
                      </a:cubicBezTo>
                      <a:cubicBezTo>
                        <a:pt x="71" y="101"/>
                        <a:pt x="53" y="81"/>
                        <a:pt x="81" y="101"/>
                      </a:cubicBezTo>
                      <a:cubicBezTo>
                        <a:pt x="109" y="122"/>
                        <a:pt x="109" y="132"/>
                        <a:pt x="124" y="127"/>
                      </a:cubicBezTo>
                      <a:cubicBezTo>
                        <a:pt x="140" y="122"/>
                        <a:pt x="172" y="129"/>
                        <a:pt x="160" y="117"/>
                      </a:cubicBezTo>
                      <a:cubicBezTo>
                        <a:pt x="147" y="104"/>
                        <a:pt x="140" y="101"/>
                        <a:pt x="140"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30203">
                  <a:extLst>
                    <a:ext uri="{FF2B5EF4-FFF2-40B4-BE49-F238E27FC236}">
                      <a16:creationId xmlns:a16="http://schemas.microsoft.com/office/drawing/2014/main" id="{1439BE4E-3A6A-79ED-7488-7F10598D76A6}"/>
                    </a:ext>
                  </a:extLst>
                </p:cNvPr>
                <p:cNvSpPr>
                  <a:spLocks/>
                </p:cNvSpPr>
                <p:nvPr/>
              </p:nvSpPr>
              <p:spPr bwMode="auto">
                <a:xfrm>
                  <a:off x="2630356" y="7647995"/>
                  <a:ext cx="80963" cy="55563"/>
                </a:xfrm>
                <a:custGeom>
                  <a:avLst/>
                  <a:gdLst>
                    <a:gd name="T0" fmla="*/ 81 w 147"/>
                    <a:gd name="T1" fmla="*/ 0 h 101"/>
                    <a:gd name="T2" fmla="*/ 38 w 147"/>
                    <a:gd name="T3" fmla="*/ 17 h 101"/>
                    <a:gd name="T4" fmla="*/ 5 w 147"/>
                    <a:gd name="T5" fmla="*/ 38 h 101"/>
                    <a:gd name="T6" fmla="*/ 33 w 147"/>
                    <a:gd name="T7" fmla="*/ 61 h 101"/>
                    <a:gd name="T8" fmla="*/ 89 w 147"/>
                    <a:gd name="T9" fmla="*/ 86 h 101"/>
                    <a:gd name="T10" fmla="*/ 114 w 147"/>
                    <a:gd name="T11" fmla="*/ 56 h 101"/>
                    <a:gd name="T12" fmla="*/ 129 w 147"/>
                    <a:gd name="T13" fmla="*/ 20 h 101"/>
                    <a:gd name="T14" fmla="*/ 81 w 147"/>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01">
                      <a:moveTo>
                        <a:pt x="81" y="0"/>
                      </a:moveTo>
                      <a:cubicBezTo>
                        <a:pt x="81" y="0"/>
                        <a:pt x="61" y="2"/>
                        <a:pt x="38" y="17"/>
                      </a:cubicBezTo>
                      <a:cubicBezTo>
                        <a:pt x="15" y="33"/>
                        <a:pt x="0" y="25"/>
                        <a:pt x="5" y="38"/>
                      </a:cubicBezTo>
                      <a:cubicBezTo>
                        <a:pt x="10" y="50"/>
                        <a:pt x="12" y="45"/>
                        <a:pt x="33" y="61"/>
                      </a:cubicBezTo>
                      <a:cubicBezTo>
                        <a:pt x="53" y="76"/>
                        <a:pt x="68" y="101"/>
                        <a:pt x="89" y="86"/>
                      </a:cubicBezTo>
                      <a:cubicBezTo>
                        <a:pt x="109" y="71"/>
                        <a:pt x="104" y="71"/>
                        <a:pt x="114" y="56"/>
                      </a:cubicBezTo>
                      <a:cubicBezTo>
                        <a:pt x="124" y="40"/>
                        <a:pt x="147" y="40"/>
                        <a:pt x="129" y="20"/>
                      </a:cubicBezTo>
                      <a:cubicBezTo>
                        <a:pt x="111" y="0"/>
                        <a:pt x="94" y="2"/>
                        <a:pt x="8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30204">
                  <a:extLst>
                    <a:ext uri="{FF2B5EF4-FFF2-40B4-BE49-F238E27FC236}">
                      <a16:creationId xmlns:a16="http://schemas.microsoft.com/office/drawing/2014/main" id="{796D37BD-CBE9-AE0D-2943-23487428B74D}"/>
                    </a:ext>
                  </a:extLst>
                </p:cNvPr>
                <p:cNvSpPr>
                  <a:spLocks/>
                </p:cNvSpPr>
                <p:nvPr/>
              </p:nvSpPr>
              <p:spPr bwMode="auto">
                <a:xfrm>
                  <a:off x="2565268" y="7676570"/>
                  <a:ext cx="42863" cy="30163"/>
                </a:xfrm>
                <a:custGeom>
                  <a:avLst/>
                  <a:gdLst>
                    <a:gd name="T0" fmla="*/ 55 w 78"/>
                    <a:gd name="T1" fmla="*/ 5 h 56"/>
                    <a:gd name="T2" fmla="*/ 28 w 78"/>
                    <a:gd name="T3" fmla="*/ 23 h 56"/>
                    <a:gd name="T4" fmla="*/ 20 w 78"/>
                    <a:gd name="T5" fmla="*/ 51 h 56"/>
                    <a:gd name="T6" fmla="*/ 53 w 78"/>
                    <a:gd name="T7" fmla="*/ 30 h 56"/>
                    <a:gd name="T8" fmla="*/ 71 w 78"/>
                    <a:gd name="T9" fmla="*/ 3 h 56"/>
                    <a:gd name="T10" fmla="*/ 55 w 78"/>
                    <a:gd name="T11" fmla="*/ 5 h 56"/>
                  </a:gdLst>
                  <a:ahLst/>
                  <a:cxnLst>
                    <a:cxn ang="0">
                      <a:pos x="T0" y="T1"/>
                    </a:cxn>
                    <a:cxn ang="0">
                      <a:pos x="T2" y="T3"/>
                    </a:cxn>
                    <a:cxn ang="0">
                      <a:pos x="T4" y="T5"/>
                    </a:cxn>
                    <a:cxn ang="0">
                      <a:pos x="T6" y="T7"/>
                    </a:cxn>
                    <a:cxn ang="0">
                      <a:pos x="T8" y="T9"/>
                    </a:cxn>
                    <a:cxn ang="0">
                      <a:pos x="T10" y="T11"/>
                    </a:cxn>
                  </a:cxnLst>
                  <a:rect l="0" t="0" r="r" b="b"/>
                  <a:pathLst>
                    <a:path w="78" h="56">
                      <a:moveTo>
                        <a:pt x="55" y="5"/>
                      </a:moveTo>
                      <a:cubicBezTo>
                        <a:pt x="55" y="5"/>
                        <a:pt x="33" y="10"/>
                        <a:pt x="28" y="23"/>
                      </a:cubicBezTo>
                      <a:cubicBezTo>
                        <a:pt x="22" y="35"/>
                        <a:pt x="0" y="56"/>
                        <a:pt x="20" y="51"/>
                      </a:cubicBezTo>
                      <a:cubicBezTo>
                        <a:pt x="40" y="46"/>
                        <a:pt x="40" y="41"/>
                        <a:pt x="53" y="30"/>
                      </a:cubicBezTo>
                      <a:cubicBezTo>
                        <a:pt x="66" y="20"/>
                        <a:pt x="78" y="5"/>
                        <a:pt x="71" y="3"/>
                      </a:cubicBezTo>
                      <a:cubicBezTo>
                        <a:pt x="63" y="0"/>
                        <a:pt x="55" y="5"/>
                        <a:pt x="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30205">
                  <a:extLst>
                    <a:ext uri="{FF2B5EF4-FFF2-40B4-BE49-F238E27FC236}">
                      <a16:creationId xmlns:a16="http://schemas.microsoft.com/office/drawing/2014/main" id="{7DD9CD24-24C9-A025-CEE2-A415FD0BBAD8}"/>
                    </a:ext>
                  </a:extLst>
                </p:cNvPr>
                <p:cNvSpPr>
                  <a:spLocks/>
                </p:cNvSpPr>
                <p:nvPr/>
              </p:nvSpPr>
              <p:spPr bwMode="auto">
                <a:xfrm>
                  <a:off x="3031993" y="7868658"/>
                  <a:ext cx="15875" cy="19050"/>
                </a:xfrm>
                <a:custGeom>
                  <a:avLst/>
                  <a:gdLst>
                    <a:gd name="T0" fmla="*/ 0 w 28"/>
                    <a:gd name="T1" fmla="*/ 0 h 35"/>
                    <a:gd name="T2" fmla="*/ 2 w 28"/>
                    <a:gd name="T3" fmla="*/ 17 h 35"/>
                    <a:gd name="T4" fmla="*/ 15 w 28"/>
                    <a:gd name="T5" fmla="*/ 20 h 35"/>
                    <a:gd name="T6" fmla="*/ 18 w 28"/>
                    <a:gd name="T7" fmla="*/ 5 h 35"/>
                    <a:gd name="T8" fmla="*/ 0 w 28"/>
                    <a:gd name="T9" fmla="*/ 0 h 35"/>
                  </a:gdLst>
                  <a:ahLst/>
                  <a:cxnLst>
                    <a:cxn ang="0">
                      <a:pos x="T0" y="T1"/>
                    </a:cxn>
                    <a:cxn ang="0">
                      <a:pos x="T2" y="T3"/>
                    </a:cxn>
                    <a:cxn ang="0">
                      <a:pos x="T4" y="T5"/>
                    </a:cxn>
                    <a:cxn ang="0">
                      <a:pos x="T6" y="T7"/>
                    </a:cxn>
                    <a:cxn ang="0">
                      <a:pos x="T8" y="T9"/>
                    </a:cxn>
                  </a:cxnLst>
                  <a:rect l="0" t="0" r="r" b="b"/>
                  <a:pathLst>
                    <a:path w="28" h="35">
                      <a:moveTo>
                        <a:pt x="0" y="0"/>
                      </a:moveTo>
                      <a:cubicBezTo>
                        <a:pt x="0" y="0"/>
                        <a:pt x="5" y="10"/>
                        <a:pt x="2" y="17"/>
                      </a:cubicBezTo>
                      <a:cubicBezTo>
                        <a:pt x="0" y="25"/>
                        <a:pt x="13" y="35"/>
                        <a:pt x="15" y="20"/>
                      </a:cubicBezTo>
                      <a:cubicBezTo>
                        <a:pt x="18" y="5"/>
                        <a:pt x="28" y="10"/>
                        <a:pt x="18" y="5"/>
                      </a:cubicBezTo>
                      <a:cubicBezTo>
                        <a:pt x="8"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2" name="Graphic 1" descr="Marker with solid fill">
              <a:extLst>
                <a:ext uri="{FF2B5EF4-FFF2-40B4-BE49-F238E27FC236}">
                  <a16:creationId xmlns:a16="http://schemas.microsoft.com/office/drawing/2014/main" id="{A9F99008-B2A4-441D-1674-5EC60127183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301576" y="4709428"/>
              <a:ext cx="383343" cy="379894"/>
            </a:xfrm>
            <a:prstGeom prst="rect">
              <a:avLst/>
            </a:prstGeom>
          </p:spPr>
        </p:pic>
        <p:pic>
          <p:nvPicPr>
            <p:cNvPr id="3" name="Graphic 2" descr="Marker with solid fill">
              <a:extLst>
                <a:ext uri="{FF2B5EF4-FFF2-40B4-BE49-F238E27FC236}">
                  <a16:creationId xmlns:a16="http://schemas.microsoft.com/office/drawing/2014/main" id="{3DBA85FB-98DD-E071-4A9C-C1CB17E2C8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1163" y="4715810"/>
              <a:ext cx="383343" cy="379894"/>
            </a:xfrm>
            <a:prstGeom prst="rect">
              <a:avLst/>
            </a:prstGeom>
          </p:spPr>
        </p:pic>
      </p:grpSp>
      <p:grpSp>
        <p:nvGrpSpPr>
          <p:cNvPr id="10" name="Group 9">
            <a:extLst>
              <a:ext uri="{FF2B5EF4-FFF2-40B4-BE49-F238E27FC236}">
                <a16:creationId xmlns:a16="http://schemas.microsoft.com/office/drawing/2014/main" id="{2E6AFD9D-3877-E414-DDC4-0035D56DF2D2}"/>
              </a:ext>
            </a:extLst>
          </p:cNvPr>
          <p:cNvGrpSpPr/>
          <p:nvPr/>
        </p:nvGrpSpPr>
        <p:grpSpPr>
          <a:xfrm>
            <a:off x="41058" y="5215059"/>
            <a:ext cx="12014990" cy="955337"/>
            <a:chOff x="-74977" y="5269299"/>
            <a:chExt cx="12014990" cy="955337"/>
          </a:xfrm>
        </p:grpSpPr>
        <p:grpSp>
          <p:nvGrpSpPr>
            <p:cNvPr id="11" name="Group 10">
              <a:extLst>
                <a:ext uri="{FF2B5EF4-FFF2-40B4-BE49-F238E27FC236}">
                  <a16:creationId xmlns:a16="http://schemas.microsoft.com/office/drawing/2014/main" id="{5544D33C-601A-9854-AAAB-044632066C1B}"/>
                </a:ext>
              </a:extLst>
            </p:cNvPr>
            <p:cNvGrpSpPr/>
            <p:nvPr/>
          </p:nvGrpSpPr>
          <p:grpSpPr>
            <a:xfrm>
              <a:off x="-74977" y="5269299"/>
              <a:ext cx="12014990" cy="955337"/>
              <a:chOff x="-74977" y="5269299"/>
              <a:chExt cx="12014990" cy="955337"/>
            </a:xfrm>
          </p:grpSpPr>
          <p:sp>
            <p:nvSpPr>
              <p:cNvPr id="23" name="TextBox 22">
                <a:extLst>
                  <a:ext uri="{FF2B5EF4-FFF2-40B4-BE49-F238E27FC236}">
                    <a16:creationId xmlns:a16="http://schemas.microsoft.com/office/drawing/2014/main" id="{F7EC75A2-436C-555A-B279-77E7B903850A}"/>
                  </a:ext>
                </a:extLst>
              </p:cNvPr>
              <p:cNvSpPr txBox="1"/>
              <p:nvPr/>
            </p:nvSpPr>
            <p:spPr>
              <a:xfrm>
                <a:off x="2138161" y="5977560"/>
                <a:ext cx="4667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F72"/>
                    </a:solidFill>
                    <a:effectLst/>
                    <a:uLnTx/>
                    <a:uFillTx/>
                    <a:latin typeface="Arial" panose="020B0604020202020204"/>
                    <a:ea typeface="+mn-ea"/>
                    <a:cs typeface="+mn-cs"/>
                  </a:rPr>
                  <a:t>2023</a:t>
                </a:r>
              </a:p>
            </p:txBody>
          </p:sp>
          <p:sp>
            <p:nvSpPr>
              <p:cNvPr id="24" name="TextBox 23">
                <a:extLst>
                  <a:ext uri="{FF2B5EF4-FFF2-40B4-BE49-F238E27FC236}">
                    <a16:creationId xmlns:a16="http://schemas.microsoft.com/office/drawing/2014/main" id="{55B8CB84-3912-F42F-93C8-71511B81D486}"/>
                  </a:ext>
                </a:extLst>
              </p:cNvPr>
              <p:cNvSpPr txBox="1"/>
              <p:nvPr/>
            </p:nvSpPr>
            <p:spPr>
              <a:xfrm>
                <a:off x="4618942" y="5978415"/>
                <a:ext cx="4667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F72"/>
                    </a:solidFill>
                    <a:effectLst/>
                    <a:uLnTx/>
                    <a:uFillTx/>
                    <a:latin typeface="Arial" panose="020B0604020202020204"/>
                    <a:ea typeface="+mn-ea"/>
                    <a:cs typeface="+mn-cs"/>
                  </a:rPr>
                  <a:t>2024</a:t>
                </a:r>
              </a:p>
            </p:txBody>
          </p:sp>
          <p:cxnSp>
            <p:nvCxnSpPr>
              <p:cNvPr id="25" name="Straight Arrow Connector 24">
                <a:extLst>
                  <a:ext uri="{FF2B5EF4-FFF2-40B4-BE49-F238E27FC236}">
                    <a16:creationId xmlns:a16="http://schemas.microsoft.com/office/drawing/2014/main" id="{51DC6938-4512-E0C5-9AAF-B00806DB60BF}"/>
                  </a:ext>
                </a:extLst>
              </p:cNvPr>
              <p:cNvCxnSpPr>
                <a:cxnSpLocks/>
              </p:cNvCxnSpPr>
              <p:nvPr/>
            </p:nvCxnSpPr>
            <p:spPr>
              <a:xfrm>
                <a:off x="203652" y="5791424"/>
                <a:ext cx="11652332" cy="10685"/>
              </a:xfrm>
              <a:prstGeom prst="straightConnector1">
                <a:avLst/>
              </a:prstGeom>
              <a:ln w="57150">
                <a:solidFill>
                  <a:srgbClr val="003F7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03FCA0D-9EF4-CC15-42BE-6B0877A4B967}"/>
                  </a:ext>
                </a:extLst>
              </p:cNvPr>
              <p:cNvCxnSpPr>
                <a:cxnSpLocks/>
              </p:cNvCxnSpPr>
              <p:nvPr/>
            </p:nvCxnSpPr>
            <p:spPr>
              <a:xfrm>
                <a:off x="523244" y="5633055"/>
                <a:ext cx="0" cy="281046"/>
              </a:xfrm>
              <a:prstGeom prst="line">
                <a:avLst/>
              </a:prstGeom>
              <a:ln w="38100">
                <a:solidFill>
                  <a:srgbClr val="F7955B"/>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A66D089-E997-29CC-6285-482F76B88AEA}"/>
                  </a:ext>
                </a:extLst>
              </p:cNvPr>
              <p:cNvSpPr txBox="1"/>
              <p:nvPr/>
            </p:nvSpPr>
            <p:spPr>
              <a:xfrm>
                <a:off x="-74977" y="5379274"/>
                <a:ext cx="122207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3F72"/>
                    </a:solidFill>
                    <a:effectLst/>
                    <a:uLnTx/>
                    <a:uFillTx/>
                    <a:latin typeface="Arial" panose="020B0604020202020204"/>
                    <a:ea typeface="+mn-ea"/>
                    <a:cs typeface="+mn-cs"/>
                  </a:rPr>
                  <a:t>Minneapolis</a:t>
                </a:r>
              </a:p>
            </p:txBody>
          </p:sp>
          <p:sp>
            <p:nvSpPr>
              <p:cNvPr id="28" name="TextBox 27">
                <a:extLst>
                  <a:ext uri="{FF2B5EF4-FFF2-40B4-BE49-F238E27FC236}">
                    <a16:creationId xmlns:a16="http://schemas.microsoft.com/office/drawing/2014/main" id="{57EC7438-A5D2-50CD-A07E-3BBE259D5DF4}"/>
                  </a:ext>
                </a:extLst>
              </p:cNvPr>
              <p:cNvSpPr txBox="1"/>
              <p:nvPr/>
            </p:nvSpPr>
            <p:spPr>
              <a:xfrm>
                <a:off x="-65142" y="5904184"/>
                <a:ext cx="1222078"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F72"/>
                    </a:solidFill>
                    <a:effectLst/>
                    <a:uLnTx/>
                    <a:uFillTx/>
                    <a:latin typeface="Arial" panose="020B0604020202020204"/>
                    <a:ea typeface="+mn-ea"/>
                    <a:cs typeface="+mn-cs"/>
                  </a:rPr>
                  <a:t>Oct. 2021</a:t>
                </a:r>
              </a:p>
            </p:txBody>
          </p:sp>
          <p:cxnSp>
            <p:nvCxnSpPr>
              <p:cNvPr id="29" name="Straight Connector 28">
                <a:extLst>
                  <a:ext uri="{FF2B5EF4-FFF2-40B4-BE49-F238E27FC236}">
                    <a16:creationId xmlns:a16="http://schemas.microsoft.com/office/drawing/2014/main" id="{D5B15280-7AD8-762D-200F-D7BA479D12B9}"/>
                  </a:ext>
                </a:extLst>
              </p:cNvPr>
              <p:cNvCxnSpPr>
                <a:cxnSpLocks/>
              </p:cNvCxnSpPr>
              <p:nvPr/>
            </p:nvCxnSpPr>
            <p:spPr>
              <a:xfrm>
                <a:off x="1636722" y="5633055"/>
                <a:ext cx="0" cy="281046"/>
              </a:xfrm>
              <a:prstGeom prst="line">
                <a:avLst/>
              </a:prstGeom>
              <a:ln w="38100">
                <a:solidFill>
                  <a:srgbClr val="F7955B"/>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3A06DE6-18C9-DC35-5552-A51CF752A28E}"/>
                  </a:ext>
                </a:extLst>
              </p:cNvPr>
              <p:cNvSpPr txBox="1"/>
              <p:nvPr/>
            </p:nvSpPr>
            <p:spPr>
              <a:xfrm>
                <a:off x="1058008" y="5379647"/>
                <a:ext cx="122207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3F72"/>
                    </a:solidFill>
                    <a:effectLst/>
                    <a:uLnTx/>
                    <a:uFillTx/>
                    <a:latin typeface="Arial" panose="020B0604020202020204"/>
                    <a:ea typeface="+mn-ea"/>
                    <a:cs typeface="+mn-cs"/>
                  </a:rPr>
                  <a:t>Pittsburgh</a:t>
                </a:r>
              </a:p>
            </p:txBody>
          </p:sp>
          <p:sp>
            <p:nvSpPr>
              <p:cNvPr id="448" name="TextBox 447">
                <a:extLst>
                  <a:ext uri="{FF2B5EF4-FFF2-40B4-BE49-F238E27FC236}">
                    <a16:creationId xmlns:a16="http://schemas.microsoft.com/office/drawing/2014/main" id="{F862F8FA-F421-2F60-90BA-F7B634867909}"/>
                  </a:ext>
                </a:extLst>
              </p:cNvPr>
              <p:cNvSpPr txBox="1"/>
              <p:nvPr/>
            </p:nvSpPr>
            <p:spPr>
              <a:xfrm>
                <a:off x="1023917" y="5904184"/>
                <a:ext cx="1222078"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F72"/>
                    </a:solidFill>
                    <a:effectLst/>
                    <a:uLnTx/>
                    <a:uFillTx/>
                    <a:latin typeface="Arial" panose="020B0604020202020204"/>
                    <a:ea typeface="+mn-ea"/>
                    <a:cs typeface="+mn-cs"/>
                  </a:rPr>
                  <a:t>June 2022</a:t>
                </a:r>
              </a:p>
            </p:txBody>
          </p:sp>
          <p:cxnSp>
            <p:nvCxnSpPr>
              <p:cNvPr id="449" name="Straight Connector 448">
                <a:extLst>
                  <a:ext uri="{FF2B5EF4-FFF2-40B4-BE49-F238E27FC236}">
                    <a16:creationId xmlns:a16="http://schemas.microsoft.com/office/drawing/2014/main" id="{E5035588-F60F-00D0-62CB-937AD74E44FD}"/>
                  </a:ext>
                </a:extLst>
              </p:cNvPr>
              <p:cNvCxnSpPr>
                <a:cxnSpLocks/>
              </p:cNvCxnSpPr>
              <p:nvPr/>
            </p:nvCxnSpPr>
            <p:spPr>
              <a:xfrm>
                <a:off x="3396573" y="5623811"/>
                <a:ext cx="0" cy="281046"/>
              </a:xfrm>
              <a:prstGeom prst="line">
                <a:avLst/>
              </a:prstGeom>
              <a:ln w="38100">
                <a:solidFill>
                  <a:srgbClr val="F7955B"/>
                </a:solidFill>
              </a:ln>
            </p:spPr>
            <p:style>
              <a:lnRef idx="1">
                <a:schemeClr val="accent1"/>
              </a:lnRef>
              <a:fillRef idx="0">
                <a:schemeClr val="accent1"/>
              </a:fillRef>
              <a:effectRef idx="0">
                <a:schemeClr val="accent1"/>
              </a:effectRef>
              <a:fontRef idx="minor">
                <a:schemeClr val="tx1"/>
              </a:fontRef>
            </p:style>
          </p:cxnSp>
          <p:sp>
            <p:nvSpPr>
              <p:cNvPr id="450" name="TextBox 449">
                <a:extLst>
                  <a:ext uri="{FF2B5EF4-FFF2-40B4-BE49-F238E27FC236}">
                    <a16:creationId xmlns:a16="http://schemas.microsoft.com/office/drawing/2014/main" id="{CB76070D-218F-097C-C5B0-746424B3827F}"/>
                  </a:ext>
                </a:extLst>
              </p:cNvPr>
              <p:cNvSpPr txBox="1"/>
              <p:nvPr/>
            </p:nvSpPr>
            <p:spPr>
              <a:xfrm>
                <a:off x="3494364" y="5378668"/>
                <a:ext cx="13238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accent1">
                        <a:lumMod val="50000"/>
                      </a:schemeClr>
                    </a:solidFill>
                    <a:effectLst/>
                    <a:uLnTx/>
                    <a:uFillTx/>
                    <a:latin typeface="Arial" panose="020B0604020202020204"/>
                    <a:ea typeface="+mn-ea"/>
                    <a:cs typeface="+mn-cs"/>
                  </a:rPr>
                  <a:t>Northern Indiana</a:t>
                </a:r>
              </a:p>
            </p:txBody>
          </p:sp>
          <p:cxnSp>
            <p:nvCxnSpPr>
              <p:cNvPr id="451" name="Straight Connector 450">
                <a:extLst>
                  <a:ext uri="{FF2B5EF4-FFF2-40B4-BE49-F238E27FC236}">
                    <a16:creationId xmlns:a16="http://schemas.microsoft.com/office/drawing/2014/main" id="{1AD2AD55-2076-CCBC-7BEB-74FA4E9F2A01}"/>
                  </a:ext>
                </a:extLst>
              </p:cNvPr>
              <p:cNvCxnSpPr>
                <a:cxnSpLocks/>
              </p:cNvCxnSpPr>
              <p:nvPr/>
            </p:nvCxnSpPr>
            <p:spPr>
              <a:xfrm>
                <a:off x="5690013" y="5643450"/>
                <a:ext cx="0" cy="281046"/>
              </a:xfrm>
              <a:prstGeom prst="line">
                <a:avLst/>
              </a:prstGeom>
              <a:ln w="38100">
                <a:solidFill>
                  <a:srgbClr val="78BE20"/>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232E7CBD-7046-A11C-423D-4F64C624CFD0}"/>
                  </a:ext>
                </a:extLst>
              </p:cNvPr>
              <p:cNvCxnSpPr>
                <a:cxnSpLocks/>
              </p:cNvCxnSpPr>
              <p:nvPr/>
            </p:nvCxnSpPr>
            <p:spPr>
              <a:xfrm>
                <a:off x="8519663" y="5641333"/>
                <a:ext cx="0" cy="281046"/>
              </a:xfrm>
              <a:prstGeom prst="line">
                <a:avLst/>
              </a:prstGeom>
              <a:ln w="38100">
                <a:solidFill>
                  <a:srgbClr val="F7955B"/>
                </a:solidFill>
              </a:ln>
            </p:spPr>
            <p:style>
              <a:lnRef idx="1">
                <a:schemeClr val="accent1"/>
              </a:lnRef>
              <a:fillRef idx="0">
                <a:schemeClr val="accent1"/>
              </a:fillRef>
              <a:effectRef idx="0">
                <a:schemeClr val="accent1"/>
              </a:effectRef>
              <a:fontRef idx="minor">
                <a:schemeClr val="tx1"/>
              </a:fontRef>
            </p:style>
          </p:cxnSp>
          <p:sp>
            <p:nvSpPr>
              <p:cNvPr id="453" name="TextBox 452">
                <a:extLst>
                  <a:ext uri="{FF2B5EF4-FFF2-40B4-BE49-F238E27FC236}">
                    <a16:creationId xmlns:a16="http://schemas.microsoft.com/office/drawing/2014/main" id="{B517E239-99D1-6629-52B5-2E97DFADDA89}"/>
                  </a:ext>
                </a:extLst>
              </p:cNvPr>
              <p:cNvSpPr txBox="1"/>
              <p:nvPr/>
            </p:nvSpPr>
            <p:spPr>
              <a:xfrm>
                <a:off x="5378986" y="5374749"/>
                <a:ext cx="63940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78BE20"/>
                    </a:solidFill>
                    <a:effectLst/>
                    <a:uLnTx/>
                    <a:uFillTx/>
                    <a:latin typeface="Arial" panose="020B0604020202020204"/>
                    <a:ea typeface="+mn-ea"/>
                    <a:cs typeface="+mn-cs"/>
                  </a:rPr>
                  <a:t>Durham</a:t>
                </a:r>
              </a:p>
            </p:txBody>
          </p:sp>
          <p:sp>
            <p:nvSpPr>
              <p:cNvPr id="454" name="TextBox 453">
                <a:extLst>
                  <a:ext uri="{FF2B5EF4-FFF2-40B4-BE49-F238E27FC236}">
                    <a16:creationId xmlns:a16="http://schemas.microsoft.com/office/drawing/2014/main" id="{B9D6E79F-EFA0-2C29-7241-DCA93F32BCF6}"/>
                  </a:ext>
                </a:extLst>
              </p:cNvPr>
              <p:cNvSpPr txBox="1"/>
              <p:nvPr/>
            </p:nvSpPr>
            <p:spPr>
              <a:xfrm>
                <a:off x="3192274" y="5379517"/>
                <a:ext cx="45527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accent1">
                        <a:lumMod val="50000"/>
                      </a:schemeClr>
                    </a:solidFill>
                    <a:effectLst/>
                    <a:uLnTx/>
                    <a:uFillTx/>
                    <a:latin typeface="Arial" panose="020B0604020202020204"/>
                    <a:ea typeface="+mn-ea"/>
                    <a:cs typeface="+mn-cs"/>
                  </a:rPr>
                  <a:t>Erie</a:t>
                </a:r>
              </a:p>
            </p:txBody>
          </p:sp>
          <p:cxnSp>
            <p:nvCxnSpPr>
              <p:cNvPr id="455" name="Straight Connector 454">
                <a:extLst>
                  <a:ext uri="{FF2B5EF4-FFF2-40B4-BE49-F238E27FC236}">
                    <a16:creationId xmlns:a16="http://schemas.microsoft.com/office/drawing/2014/main" id="{A05596CC-1AE7-A50E-A9CB-8EAF75ADC5F3}"/>
                  </a:ext>
                </a:extLst>
              </p:cNvPr>
              <p:cNvCxnSpPr>
                <a:cxnSpLocks/>
              </p:cNvCxnSpPr>
              <p:nvPr/>
            </p:nvCxnSpPr>
            <p:spPr>
              <a:xfrm>
                <a:off x="2799535" y="5633055"/>
                <a:ext cx="0" cy="281046"/>
              </a:xfrm>
              <a:prstGeom prst="line">
                <a:avLst/>
              </a:prstGeom>
              <a:ln w="38100">
                <a:solidFill>
                  <a:srgbClr val="78BE20"/>
                </a:solidFill>
              </a:ln>
            </p:spPr>
            <p:style>
              <a:lnRef idx="1">
                <a:schemeClr val="accent1"/>
              </a:lnRef>
              <a:fillRef idx="0">
                <a:schemeClr val="accent1"/>
              </a:fillRef>
              <a:effectRef idx="0">
                <a:schemeClr val="accent1"/>
              </a:effectRef>
              <a:fontRef idx="minor">
                <a:schemeClr val="tx1"/>
              </a:fontRef>
            </p:style>
          </p:cxnSp>
          <p:sp>
            <p:nvSpPr>
              <p:cNvPr id="456" name="TextBox 455">
                <a:extLst>
                  <a:ext uri="{FF2B5EF4-FFF2-40B4-BE49-F238E27FC236}">
                    <a16:creationId xmlns:a16="http://schemas.microsoft.com/office/drawing/2014/main" id="{200EB55A-E1D8-BA56-AFB9-AB0D8D3D93B7}"/>
                  </a:ext>
                </a:extLst>
              </p:cNvPr>
              <p:cNvSpPr txBox="1"/>
              <p:nvPr/>
            </p:nvSpPr>
            <p:spPr>
              <a:xfrm>
                <a:off x="2532160" y="5386273"/>
                <a:ext cx="54755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78BE20"/>
                    </a:solidFill>
                    <a:effectLst/>
                    <a:uLnTx/>
                    <a:uFillTx/>
                    <a:latin typeface="Arial" panose="020B0604020202020204"/>
                    <a:ea typeface="+mn-ea"/>
                    <a:cs typeface="+mn-cs"/>
                  </a:rPr>
                  <a:t>Reno</a:t>
                </a:r>
              </a:p>
            </p:txBody>
          </p:sp>
          <p:cxnSp>
            <p:nvCxnSpPr>
              <p:cNvPr id="457" name="Straight Connector 456">
                <a:extLst>
                  <a:ext uri="{FF2B5EF4-FFF2-40B4-BE49-F238E27FC236}">
                    <a16:creationId xmlns:a16="http://schemas.microsoft.com/office/drawing/2014/main" id="{259F3FF2-E1E8-2189-1138-2A6537B16395}"/>
                  </a:ext>
                </a:extLst>
              </p:cNvPr>
              <p:cNvCxnSpPr>
                <a:cxnSpLocks/>
              </p:cNvCxnSpPr>
              <p:nvPr/>
            </p:nvCxnSpPr>
            <p:spPr>
              <a:xfrm>
                <a:off x="2362309" y="5269299"/>
                <a:ext cx="7390" cy="709025"/>
              </a:xfrm>
              <a:prstGeom prst="line">
                <a:avLst/>
              </a:prstGeom>
              <a:ln w="38100">
                <a:solidFill>
                  <a:srgbClr val="003F72"/>
                </a:solidFill>
                <a:prstDash val="dash"/>
              </a:ln>
            </p:spPr>
            <p:style>
              <a:lnRef idx="1">
                <a:schemeClr val="accent1"/>
              </a:lnRef>
              <a:fillRef idx="0">
                <a:schemeClr val="accent1"/>
              </a:fillRef>
              <a:effectRef idx="0">
                <a:schemeClr val="accent1"/>
              </a:effectRef>
              <a:fontRef idx="minor">
                <a:schemeClr val="tx1"/>
              </a:fontRef>
            </p:style>
          </p:cxnSp>
          <p:sp>
            <p:nvSpPr>
              <p:cNvPr id="458" name="TextBox 457">
                <a:extLst>
                  <a:ext uri="{FF2B5EF4-FFF2-40B4-BE49-F238E27FC236}">
                    <a16:creationId xmlns:a16="http://schemas.microsoft.com/office/drawing/2014/main" id="{4076F6FC-4660-3DD1-EFB2-8B807936A697}"/>
                  </a:ext>
                </a:extLst>
              </p:cNvPr>
              <p:cNvSpPr txBox="1"/>
              <p:nvPr/>
            </p:nvSpPr>
            <p:spPr>
              <a:xfrm>
                <a:off x="2570614" y="5904184"/>
                <a:ext cx="499359"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F72"/>
                    </a:solidFill>
                    <a:effectLst/>
                    <a:uLnTx/>
                    <a:uFillTx/>
                    <a:latin typeface="Arial" panose="020B0604020202020204"/>
                    <a:ea typeface="+mn-ea"/>
                    <a:cs typeface="+mn-cs"/>
                  </a:rPr>
                  <a:t>Aug.</a:t>
                </a:r>
              </a:p>
            </p:txBody>
          </p:sp>
          <p:cxnSp>
            <p:nvCxnSpPr>
              <p:cNvPr id="459" name="Straight Connector 458">
                <a:extLst>
                  <a:ext uri="{FF2B5EF4-FFF2-40B4-BE49-F238E27FC236}">
                    <a16:creationId xmlns:a16="http://schemas.microsoft.com/office/drawing/2014/main" id="{A55A2A11-C613-6BB1-FB39-903C82F0D50D}"/>
                  </a:ext>
                </a:extLst>
              </p:cNvPr>
              <p:cNvCxnSpPr>
                <a:cxnSpLocks/>
              </p:cNvCxnSpPr>
              <p:nvPr/>
            </p:nvCxnSpPr>
            <p:spPr>
              <a:xfrm>
                <a:off x="5136552" y="5631946"/>
                <a:ext cx="0" cy="281046"/>
              </a:xfrm>
              <a:prstGeom prst="line">
                <a:avLst/>
              </a:prstGeom>
              <a:ln w="38100">
                <a:solidFill>
                  <a:srgbClr val="F7955B"/>
                </a:solidFill>
              </a:ln>
            </p:spPr>
            <p:style>
              <a:lnRef idx="1">
                <a:schemeClr val="accent1"/>
              </a:lnRef>
              <a:fillRef idx="0">
                <a:schemeClr val="accent1"/>
              </a:fillRef>
              <a:effectRef idx="0">
                <a:schemeClr val="accent1"/>
              </a:effectRef>
              <a:fontRef idx="minor">
                <a:schemeClr val="tx1"/>
              </a:fontRef>
            </p:style>
          </p:cxnSp>
          <p:sp>
            <p:nvSpPr>
              <p:cNvPr id="460" name="TextBox 459">
                <a:extLst>
                  <a:ext uri="{FF2B5EF4-FFF2-40B4-BE49-F238E27FC236}">
                    <a16:creationId xmlns:a16="http://schemas.microsoft.com/office/drawing/2014/main" id="{E911FA22-E9EC-D8E8-3497-81493FA1CBDB}"/>
                  </a:ext>
                </a:extLst>
              </p:cNvPr>
              <p:cNvSpPr txBox="1"/>
              <p:nvPr/>
            </p:nvSpPr>
            <p:spPr>
              <a:xfrm>
                <a:off x="3153374" y="5904184"/>
                <a:ext cx="53881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3F72"/>
                    </a:solidFill>
                    <a:effectLst/>
                    <a:uLnTx/>
                    <a:uFillTx/>
                    <a:latin typeface="Arial" panose="020B0604020202020204"/>
                    <a:ea typeface="+mn-ea"/>
                    <a:cs typeface="+mn-cs"/>
                  </a:rPr>
                  <a:t>Nov.</a:t>
                </a:r>
              </a:p>
            </p:txBody>
          </p:sp>
          <p:sp>
            <p:nvSpPr>
              <p:cNvPr id="461" name="TextBox 460">
                <a:extLst>
                  <a:ext uri="{FF2B5EF4-FFF2-40B4-BE49-F238E27FC236}">
                    <a16:creationId xmlns:a16="http://schemas.microsoft.com/office/drawing/2014/main" id="{1D731AC5-5159-0D81-1C73-77971E58EA3C}"/>
                  </a:ext>
                </a:extLst>
              </p:cNvPr>
              <p:cNvSpPr txBox="1"/>
              <p:nvPr/>
            </p:nvSpPr>
            <p:spPr>
              <a:xfrm>
                <a:off x="8123970" y="5366927"/>
                <a:ext cx="857823"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7955B"/>
                    </a:solidFill>
                    <a:effectLst/>
                    <a:uLnTx/>
                    <a:uFillTx/>
                    <a:latin typeface="Arial" panose="020B0604020202020204"/>
                    <a:ea typeface="+mn-ea"/>
                    <a:cs typeface="+mn-cs"/>
                  </a:rPr>
                  <a:t>Ann Arbor</a:t>
                </a:r>
              </a:p>
            </p:txBody>
          </p:sp>
          <p:cxnSp>
            <p:nvCxnSpPr>
              <p:cNvPr id="462" name="Straight Connector 461">
                <a:extLst>
                  <a:ext uri="{FF2B5EF4-FFF2-40B4-BE49-F238E27FC236}">
                    <a16:creationId xmlns:a16="http://schemas.microsoft.com/office/drawing/2014/main" id="{2194BA85-1D83-96B3-5437-7153E665B8CC}"/>
                  </a:ext>
                </a:extLst>
              </p:cNvPr>
              <p:cNvCxnSpPr>
                <a:cxnSpLocks/>
              </p:cNvCxnSpPr>
              <p:nvPr/>
            </p:nvCxnSpPr>
            <p:spPr>
              <a:xfrm>
                <a:off x="7089834" y="5633055"/>
                <a:ext cx="0" cy="281046"/>
              </a:xfrm>
              <a:prstGeom prst="line">
                <a:avLst/>
              </a:prstGeom>
              <a:ln w="38100">
                <a:solidFill>
                  <a:srgbClr val="F7955B"/>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25AD0739-6305-A513-96A5-16FE441B778F}"/>
                  </a:ext>
                </a:extLst>
              </p:cNvPr>
              <p:cNvCxnSpPr>
                <a:cxnSpLocks/>
              </p:cNvCxnSpPr>
              <p:nvPr/>
            </p:nvCxnSpPr>
            <p:spPr>
              <a:xfrm>
                <a:off x="4135564" y="5633055"/>
                <a:ext cx="0" cy="281046"/>
              </a:xfrm>
              <a:prstGeom prst="line">
                <a:avLst/>
              </a:prstGeom>
              <a:ln w="38100">
                <a:solidFill>
                  <a:srgbClr val="F7955B"/>
                </a:solidFill>
              </a:ln>
            </p:spPr>
            <p:style>
              <a:lnRef idx="1">
                <a:schemeClr val="accent1"/>
              </a:lnRef>
              <a:fillRef idx="0">
                <a:schemeClr val="accent1"/>
              </a:fillRef>
              <a:effectRef idx="0">
                <a:schemeClr val="accent1"/>
              </a:effectRef>
              <a:fontRef idx="minor">
                <a:schemeClr val="tx1"/>
              </a:fontRef>
            </p:style>
          </p:cxnSp>
          <p:sp>
            <p:nvSpPr>
              <p:cNvPr id="464" name="TextBox 463">
                <a:extLst>
                  <a:ext uri="{FF2B5EF4-FFF2-40B4-BE49-F238E27FC236}">
                    <a16:creationId xmlns:a16="http://schemas.microsoft.com/office/drawing/2014/main" id="{8783F54A-E798-F64B-9BF6-D2A0F70BD38B}"/>
                  </a:ext>
                </a:extLst>
              </p:cNvPr>
              <p:cNvSpPr txBox="1"/>
              <p:nvPr/>
            </p:nvSpPr>
            <p:spPr>
              <a:xfrm>
                <a:off x="6611670" y="5384561"/>
                <a:ext cx="94742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7955B"/>
                    </a:solidFill>
                    <a:effectLst/>
                    <a:uLnTx/>
                    <a:uFillTx/>
                    <a:latin typeface="Arial" panose="020B0604020202020204"/>
                    <a:ea typeface="+mn-ea"/>
                    <a:cs typeface="+mn-cs"/>
                  </a:rPr>
                  <a:t>Puerto Rico</a:t>
                </a:r>
              </a:p>
            </p:txBody>
          </p:sp>
          <p:sp>
            <p:nvSpPr>
              <p:cNvPr id="465" name="TextBox 464">
                <a:extLst>
                  <a:ext uri="{FF2B5EF4-FFF2-40B4-BE49-F238E27FC236}">
                    <a16:creationId xmlns:a16="http://schemas.microsoft.com/office/drawing/2014/main" id="{9A0A997B-AC0B-F8EA-255D-9E3F4AAB6173}"/>
                  </a:ext>
                </a:extLst>
              </p:cNvPr>
              <p:cNvSpPr txBox="1"/>
              <p:nvPr/>
            </p:nvSpPr>
            <p:spPr>
              <a:xfrm>
                <a:off x="4922262" y="5373332"/>
                <a:ext cx="45527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7955B"/>
                    </a:solidFill>
                    <a:effectLst/>
                    <a:uLnTx/>
                    <a:uFillTx/>
                    <a:latin typeface="Arial" panose="020B0604020202020204"/>
                    <a:ea typeface="+mn-ea"/>
                    <a:cs typeface="+mn-cs"/>
                  </a:rPr>
                  <a:t>SLC</a:t>
                </a:r>
              </a:p>
            </p:txBody>
          </p:sp>
          <p:sp>
            <p:nvSpPr>
              <p:cNvPr id="466" name="TextBox 465">
                <a:extLst>
                  <a:ext uri="{FF2B5EF4-FFF2-40B4-BE49-F238E27FC236}">
                    <a16:creationId xmlns:a16="http://schemas.microsoft.com/office/drawing/2014/main" id="{87DD4EE1-BF69-AF42-0723-3F5855B62149}"/>
                  </a:ext>
                </a:extLst>
              </p:cNvPr>
              <p:cNvSpPr txBox="1"/>
              <p:nvPr/>
            </p:nvSpPr>
            <p:spPr>
              <a:xfrm>
                <a:off x="3896303" y="5904184"/>
                <a:ext cx="53881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F72"/>
                    </a:solidFill>
                    <a:effectLst/>
                    <a:uLnTx/>
                    <a:uFillTx/>
                    <a:latin typeface="Arial" panose="020B0604020202020204"/>
                    <a:ea typeface="+mn-ea"/>
                    <a:cs typeface="+mn-cs"/>
                  </a:rPr>
                  <a:t>Dec.</a:t>
                </a:r>
              </a:p>
            </p:txBody>
          </p:sp>
          <p:cxnSp>
            <p:nvCxnSpPr>
              <p:cNvPr id="467" name="Straight Connector 466">
                <a:extLst>
                  <a:ext uri="{FF2B5EF4-FFF2-40B4-BE49-F238E27FC236}">
                    <a16:creationId xmlns:a16="http://schemas.microsoft.com/office/drawing/2014/main" id="{B9A1DF5B-BD87-25EB-44C4-7B7696BC6709}"/>
                  </a:ext>
                </a:extLst>
              </p:cNvPr>
              <p:cNvCxnSpPr>
                <a:cxnSpLocks/>
              </p:cNvCxnSpPr>
              <p:nvPr/>
            </p:nvCxnSpPr>
            <p:spPr>
              <a:xfrm>
                <a:off x="6327284" y="5640199"/>
                <a:ext cx="0" cy="281046"/>
              </a:xfrm>
              <a:prstGeom prst="line">
                <a:avLst/>
              </a:prstGeom>
              <a:ln w="38100">
                <a:solidFill>
                  <a:srgbClr val="0083BE"/>
                </a:solidFill>
              </a:ln>
            </p:spPr>
            <p:style>
              <a:lnRef idx="1">
                <a:schemeClr val="accent1"/>
              </a:lnRef>
              <a:fillRef idx="0">
                <a:schemeClr val="accent1"/>
              </a:fillRef>
              <a:effectRef idx="0">
                <a:schemeClr val="accent1"/>
              </a:effectRef>
              <a:fontRef idx="minor">
                <a:schemeClr val="tx1"/>
              </a:fontRef>
            </p:style>
          </p:cxnSp>
          <p:sp>
            <p:nvSpPr>
              <p:cNvPr id="473" name="TextBox 472">
                <a:extLst>
                  <a:ext uri="{FF2B5EF4-FFF2-40B4-BE49-F238E27FC236}">
                    <a16:creationId xmlns:a16="http://schemas.microsoft.com/office/drawing/2014/main" id="{F219EB99-A2AA-C1CD-E9BC-C2D7E5DEB09B}"/>
                  </a:ext>
                </a:extLst>
              </p:cNvPr>
              <p:cNvSpPr txBox="1"/>
              <p:nvPr/>
            </p:nvSpPr>
            <p:spPr>
              <a:xfrm>
                <a:off x="5889765" y="5381556"/>
                <a:ext cx="91122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83BE"/>
                    </a:solidFill>
                    <a:effectLst/>
                    <a:uLnTx/>
                    <a:uFillTx/>
                    <a:latin typeface="Arial" panose="020B0604020202020204"/>
                    <a:ea typeface="+mn-ea"/>
                    <a:cs typeface="+mn-cs"/>
                  </a:rPr>
                  <a:t>Cleveland</a:t>
                </a:r>
              </a:p>
            </p:txBody>
          </p:sp>
          <p:cxnSp>
            <p:nvCxnSpPr>
              <p:cNvPr id="491" name="Straight Connector 490">
                <a:extLst>
                  <a:ext uri="{FF2B5EF4-FFF2-40B4-BE49-F238E27FC236}">
                    <a16:creationId xmlns:a16="http://schemas.microsoft.com/office/drawing/2014/main" id="{667C4DBE-1742-A17A-771B-5669206CCA92}"/>
                  </a:ext>
                </a:extLst>
              </p:cNvPr>
              <p:cNvCxnSpPr>
                <a:cxnSpLocks/>
              </p:cNvCxnSpPr>
              <p:nvPr/>
            </p:nvCxnSpPr>
            <p:spPr>
              <a:xfrm>
                <a:off x="7806373" y="5633055"/>
                <a:ext cx="0" cy="281046"/>
              </a:xfrm>
              <a:prstGeom prst="line">
                <a:avLst/>
              </a:prstGeom>
              <a:ln w="38100">
                <a:solidFill>
                  <a:srgbClr val="78BE20"/>
                </a:solidFill>
              </a:ln>
            </p:spPr>
            <p:style>
              <a:lnRef idx="1">
                <a:schemeClr val="accent1"/>
              </a:lnRef>
              <a:fillRef idx="0">
                <a:schemeClr val="accent1"/>
              </a:fillRef>
              <a:effectRef idx="0">
                <a:schemeClr val="accent1"/>
              </a:effectRef>
              <a:fontRef idx="minor">
                <a:schemeClr val="tx1"/>
              </a:fontRef>
            </p:style>
          </p:cxnSp>
          <p:sp>
            <p:nvSpPr>
              <p:cNvPr id="492" name="TextBox 491">
                <a:extLst>
                  <a:ext uri="{FF2B5EF4-FFF2-40B4-BE49-F238E27FC236}">
                    <a16:creationId xmlns:a16="http://schemas.microsoft.com/office/drawing/2014/main" id="{8F027E0C-B560-0901-FB03-AD91F1EEB6E3}"/>
                  </a:ext>
                </a:extLst>
              </p:cNvPr>
              <p:cNvSpPr txBox="1"/>
              <p:nvPr/>
            </p:nvSpPr>
            <p:spPr>
              <a:xfrm>
                <a:off x="7433000" y="5378179"/>
                <a:ext cx="75147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78BE20"/>
                    </a:solidFill>
                    <a:latin typeface="Arial" panose="020B0604020202020204"/>
                  </a:rPr>
                  <a:t>Ann Arbor</a:t>
                </a:r>
                <a:endParaRPr kumimoji="0" lang="en-US" sz="900" b="1" i="0" u="none" strike="noStrike" kern="1200" cap="none" spc="0" normalizeH="0" baseline="0" noProof="0">
                  <a:ln>
                    <a:noFill/>
                  </a:ln>
                  <a:solidFill>
                    <a:srgbClr val="78BE20"/>
                  </a:solidFill>
                  <a:effectLst/>
                  <a:uLnTx/>
                  <a:uFillTx/>
                  <a:latin typeface="Arial" panose="020B0604020202020204"/>
                  <a:ea typeface="+mn-ea"/>
                  <a:cs typeface="+mn-cs"/>
                </a:endParaRPr>
              </a:p>
            </p:txBody>
          </p:sp>
          <p:cxnSp>
            <p:nvCxnSpPr>
              <p:cNvPr id="493" name="Straight Connector 492">
                <a:extLst>
                  <a:ext uri="{FF2B5EF4-FFF2-40B4-BE49-F238E27FC236}">
                    <a16:creationId xmlns:a16="http://schemas.microsoft.com/office/drawing/2014/main" id="{03F04D5F-E3C0-0D92-1309-F224E82B5F6C}"/>
                  </a:ext>
                </a:extLst>
              </p:cNvPr>
              <p:cNvCxnSpPr>
                <a:cxnSpLocks/>
              </p:cNvCxnSpPr>
              <p:nvPr/>
            </p:nvCxnSpPr>
            <p:spPr>
              <a:xfrm>
                <a:off x="4822344" y="5286077"/>
                <a:ext cx="7390" cy="709025"/>
              </a:xfrm>
              <a:prstGeom prst="line">
                <a:avLst/>
              </a:prstGeom>
              <a:ln w="38100">
                <a:solidFill>
                  <a:srgbClr val="003F72"/>
                </a:solidFill>
                <a:prstDash val="dash"/>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2E447FEF-0C7E-6B2D-0D48-0692D87F0F76}"/>
                  </a:ext>
                </a:extLst>
              </p:cNvPr>
              <p:cNvCxnSpPr>
                <a:cxnSpLocks/>
              </p:cNvCxnSpPr>
              <p:nvPr/>
            </p:nvCxnSpPr>
            <p:spPr>
              <a:xfrm>
                <a:off x="11459757" y="5633055"/>
                <a:ext cx="0" cy="281046"/>
              </a:xfrm>
              <a:prstGeom prst="line">
                <a:avLst/>
              </a:prstGeom>
              <a:ln w="38100">
                <a:solidFill>
                  <a:srgbClr val="0083BE"/>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EFE255EF-A39E-D6ED-2F0F-8ACA2A8495F1}"/>
                  </a:ext>
                </a:extLst>
              </p:cNvPr>
              <p:cNvCxnSpPr>
                <a:cxnSpLocks/>
              </p:cNvCxnSpPr>
              <p:nvPr/>
            </p:nvCxnSpPr>
            <p:spPr>
              <a:xfrm>
                <a:off x="10589916" y="5633055"/>
                <a:ext cx="0" cy="281046"/>
              </a:xfrm>
              <a:prstGeom prst="line">
                <a:avLst/>
              </a:prstGeom>
              <a:ln w="38100">
                <a:solidFill>
                  <a:srgbClr val="F7955B"/>
                </a:solidFill>
              </a:ln>
            </p:spPr>
            <p:style>
              <a:lnRef idx="1">
                <a:schemeClr val="accent1"/>
              </a:lnRef>
              <a:fillRef idx="0">
                <a:schemeClr val="accent1"/>
              </a:fillRef>
              <a:effectRef idx="0">
                <a:schemeClr val="accent1"/>
              </a:effectRef>
              <a:fontRef idx="minor">
                <a:schemeClr val="tx1"/>
              </a:fontRef>
            </p:style>
          </p:cxnSp>
          <p:sp>
            <p:nvSpPr>
              <p:cNvPr id="496" name="TextBox 495">
                <a:extLst>
                  <a:ext uri="{FF2B5EF4-FFF2-40B4-BE49-F238E27FC236}">
                    <a16:creationId xmlns:a16="http://schemas.microsoft.com/office/drawing/2014/main" id="{E5E71055-8882-97BB-62DC-F40AC230481E}"/>
                  </a:ext>
                </a:extLst>
              </p:cNvPr>
              <p:cNvSpPr txBox="1"/>
              <p:nvPr/>
            </p:nvSpPr>
            <p:spPr>
              <a:xfrm>
                <a:off x="9786341" y="5288343"/>
                <a:ext cx="15766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7955B"/>
                    </a:solidFill>
                    <a:effectLst/>
                    <a:uLnTx/>
                    <a:uFillTx/>
                    <a:latin typeface="Arial" panose="020B0604020202020204"/>
                    <a:ea typeface="+mn-ea"/>
                    <a:cs typeface="+mn-cs"/>
                  </a:rPr>
                  <a:t>Houston, Syracuse, Sacramento</a:t>
                </a:r>
              </a:p>
            </p:txBody>
          </p:sp>
          <p:sp>
            <p:nvSpPr>
              <p:cNvPr id="497" name="TextBox 496">
                <a:extLst>
                  <a:ext uri="{FF2B5EF4-FFF2-40B4-BE49-F238E27FC236}">
                    <a16:creationId xmlns:a16="http://schemas.microsoft.com/office/drawing/2014/main" id="{3DAC659C-303E-0729-8252-CFC2BE5F2F35}"/>
                  </a:ext>
                </a:extLst>
              </p:cNvPr>
              <p:cNvSpPr txBox="1"/>
              <p:nvPr/>
            </p:nvSpPr>
            <p:spPr>
              <a:xfrm>
                <a:off x="11028785" y="5369896"/>
                <a:ext cx="91122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83BE"/>
                    </a:solidFill>
                    <a:effectLst/>
                    <a:uLnTx/>
                    <a:uFillTx/>
                    <a:latin typeface="Arial" panose="020B0604020202020204"/>
                    <a:ea typeface="+mn-ea"/>
                    <a:cs typeface="+mn-cs"/>
                  </a:rPr>
                  <a:t>Salisbury</a:t>
                </a:r>
              </a:p>
            </p:txBody>
          </p:sp>
          <p:sp>
            <p:nvSpPr>
              <p:cNvPr id="498" name="TextBox 497">
                <a:extLst>
                  <a:ext uri="{FF2B5EF4-FFF2-40B4-BE49-F238E27FC236}">
                    <a16:creationId xmlns:a16="http://schemas.microsoft.com/office/drawing/2014/main" id="{F018988F-9CF1-B515-D4D6-795A98B2A4B7}"/>
                  </a:ext>
                </a:extLst>
              </p:cNvPr>
              <p:cNvSpPr txBox="1"/>
              <p:nvPr/>
            </p:nvSpPr>
            <p:spPr>
              <a:xfrm>
                <a:off x="5156605" y="5914148"/>
                <a:ext cx="53881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F72"/>
                    </a:solidFill>
                    <a:effectLst/>
                    <a:uLnTx/>
                    <a:uFillTx/>
                    <a:latin typeface="Arial" panose="020B0604020202020204"/>
                    <a:ea typeface="+mn-ea"/>
                    <a:cs typeface="+mn-cs"/>
                  </a:rPr>
                  <a:t>Feb.</a:t>
                </a:r>
              </a:p>
            </p:txBody>
          </p:sp>
          <p:sp>
            <p:nvSpPr>
              <p:cNvPr id="500" name="TextBox 499">
                <a:extLst>
                  <a:ext uri="{FF2B5EF4-FFF2-40B4-BE49-F238E27FC236}">
                    <a16:creationId xmlns:a16="http://schemas.microsoft.com/office/drawing/2014/main" id="{8B040EDE-11F1-F034-54E2-680146DBA263}"/>
                  </a:ext>
                </a:extLst>
              </p:cNvPr>
              <p:cNvSpPr txBox="1"/>
              <p:nvPr/>
            </p:nvSpPr>
            <p:spPr>
              <a:xfrm>
                <a:off x="9194165" y="5911879"/>
                <a:ext cx="61181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F72"/>
                    </a:solidFill>
                    <a:effectLst/>
                    <a:uLnTx/>
                    <a:uFillTx/>
                    <a:latin typeface="Arial" panose="020B0604020202020204"/>
                    <a:ea typeface="+mn-ea"/>
                    <a:cs typeface="+mn-cs"/>
                  </a:rPr>
                  <a:t>May</a:t>
                </a:r>
              </a:p>
            </p:txBody>
          </p:sp>
          <p:cxnSp>
            <p:nvCxnSpPr>
              <p:cNvPr id="501" name="Straight Connector 500">
                <a:extLst>
                  <a:ext uri="{FF2B5EF4-FFF2-40B4-BE49-F238E27FC236}">
                    <a16:creationId xmlns:a16="http://schemas.microsoft.com/office/drawing/2014/main" id="{0FDAA5B8-A9A4-9F29-3C51-58504052B7D6}"/>
                  </a:ext>
                </a:extLst>
              </p:cNvPr>
              <p:cNvCxnSpPr>
                <a:cxnSpLocks/>
              </p:cNvCxnSpPr>
              <p:nvPr/>
            </p:nvCxnSpPr>
            <p:spPr>
              <a:xfrm>
                <a:off x="9478854" y="5633055"/>
                <a:ext cx="0" cy="281046"/>
              </a:xfrm>
              <a:prstGeom prst="line">
                <a:avLst/>
              </a:prstGeom>
              <a:ln w="38100">
                <a:solidFill>
                  <a:srgbClr val="F7955B"/>
                </a:solidFill>
              </a:ln>
            </p:spPr>
            <p:style>
              <a:lnRef idx="1">
                <a:schemeClr val="accent1"/>
              </a:lnRef>
              <a:fillRef idx="0">
                <a:schemeClr val="accent1"/>
              </a:fillRef>
              <a:effectRef idx="0">
                <a:schemeClr val="accent1"/>
              </a:effectRef>
              <a:fontRef idx="minor">
                <a:schemeClr val="tx1"/>
              </a:fontRef>
            </p:style>
          </p:cxnSp>
          <p:sp>
            <p:nvSpPr>
              <p:cNvPr id="502" name="TextBox 501">
                <a:extLst>
                  <a:ext uri="{FF2B5EF4-FFF2-40B4-BE49-F238E27FC236}">
                    <a16:creationId xmlns:a16="http://schemas.microsoft.com/office/drawing/2014/main" id="{A874B62A-1B72-4E55-F63C-F68ED103F0D9}"/>
                  </a:ext>
                </a:extLst>
              </p:cNvPr>
              <p:cNvSpPr txBox="1"/>
              <p:nvPr/>
            </p:nvSpPr>
            <p:spPr>
              <a:xfrm>
                <a:off x="8893135" y="5363341"/>
                <a:ext cx="113257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7955B"/>
                    </a:solidFill>
                    <a:effectLst/>
                    <a:uLnTx/>
                    <a:uFillTx/>
                    <a:latin typeface="Arial" panose="020B0604020202020204"/>
                    <a:ea typeface="+mn-ea"/>
                    <a:cs typeface="+mn-cs"/>
                  </a:rPr>
                  <a:t>Fayetteville</a:t>
                </a:r>
              </a:p>
            </p:txBody>
          </p:sp>
        </p:grpSp>
        <p:sp>
          <p:nvSpPr>
            <p:cNvPr id="17" name="TextBox 16">
              <a:extLst>
                <a:ext uri="{FF2B5EF4-FFF2-40B4-BE49-F238E27FC236}">
                  <a16:creationId xmlns:a16="http://schemas.microsoft.com/office/drawing/2014/main" id="{3326302B-0E5A-7C51-B1B2-3495C40A371D}"/>
                </a:ext>
              </a:extLst>
            </p:cNvPr>
            <p:cNvSpPr txBox="1"/>
            <p:nvPr/>
          </p:nvSpPr>
          <p:spPr>
            <a:xfrm>
              <a:off x="7505682" y="5905385"/>
              <a:ext cx="61181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F72"/>
                  </a:solidFill>
                  <a:effectLst/>
                  <a:uLnTx/>
                  <a:uFillTx/>
                  <a:latin typeface="Arial" panose="020B0604020202020204"/>
                  <a:ea typeface="+mn-ea"/>
                  <a:cs typeface="+mn-cs"/>
                </a:rPr>
                <a:t>April</a:t>
              </a:r>
            </a:p>
          </p:txBody>
        </p:sp>
        <p:sp>
          <p:nvSpPr>
            <p:cNvPr id="19" name="TextBox 18">
              <a:extLst>
                <a:ext uri="{FF2B5EF4-FFF2-40B4-BE49-F238E27FC236}">
                  <a16:creationId xmlns:a16="http://schemas.microsoft.com/office/drawing/2014/main" id="{D9742C2D-8593-F6AB-CCFD-4CDF7048CC23}"/>
                </a:ext>
              </a:extLst>
            </p:cNvPr>
            <p:cNvSpPr txBox="1"/>
            <p:nvPr/>
          </p:nvSpPr>
          <p:spPr>
            <a:xfrm>
              <a:off x="11153848" y="5921843"/>
              <a:ext cx="61181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F72"/>
                  </a:solidFill>
                  <a:effectLst/>
                  <a:uLnTx/>
                  <a:uFillTx/>
                  <a:latin typeface="Arial" panose="020B0604020202020204"/>
                  <a:ea typeface="+mn-ea"/>
                  <a:cs typeface="+mn-cs"/>
                </a:rPr>
                <a:t>Aug.</a:t>
              </a:r>
            </a:p>
          </p:txBody>
        </p:sp>
        <p:sp>
          <p:nvSpPr>
            <p:cNvPr id="21" name="TextBox 20">
              <a:extLst>
                <a:ext uri="{FF2B5EF4-FFF2-40B4-BE49-F238E27FC236}">
                  <a16:creationId xmlns:a16="http://schemas.microsoft.com/office/drawing/2014/main" id="{D05F3A43-E9A8-9CDD-AD7D-06CFC1F0FD88}"/>
                </a:ext>
              </a:extLst>
            </p:cNvPr>
            <p:cNvSpPr txBox="1"/>
            <p:nvPr/>
          </p:nvSpPr>
          <p:spPr>
            <a:xfrm>
              <a:off x="6009375" y="5917402"/>
              <a:ext cx="65389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F72"/>
                  </a:solidFill>
                  <a:effectLst/>
                  <a:uLnTx/>
                  <a:uFillTx/>
                  <a:latin typeface="Arial" panose="020B0604020202020204"/>
                  <a:ea typeface="+mn-ea"/>
                  <a:cs typeface="+mn-cs"/>
                </a:rPr>
                <a:t>March</a:t>
              </a:r>
            </a:p>
          </p:txBody>
        </p:sp>
        <p:sp>
          <p:nvSpPr>
            <p:cNvPr id="22" name="TextBox 21">
              <a:extLst>
                <a:ext uri="{FF2B5EF4-FFF2-40B4-BE49-F238E27FC236}">
                  <a16:creationId xmlns:a16="http://schemas.microsoft.com/office/drawing/2014/main" id="{F3E327DC-EB95-41BA-748A-68FA735AD910}"/>
                </a:ext>
              </a:extLst>
            </p:cNvPr>
            <p:cNvSpPr txBox="1"/>
            <p:nvPr/>
          </p:nvSpPr>
          <p:spPr>
            <a:xfrm>
              <a:off x="10299343" y="5915516"/>
              <a:ext cx="61181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F72"/>
                  </a:solidFill>
                  <a:effectLst/>
                  <a:uLnTx/>
                  <a:uFillTx/>
                  <a:latin typeface="Arial" panose="020B0604020202020204"/>
                  <a:ea typeface="+mn-ea"/>
                  <a:cs typeface="+mn-cs"/>
                </a:rPr>
                <a:t>July</a:t>
              </a:r>
            </a:p>
          </p:txBody>
        </p:sp>
      </p:grpSp>
      <p:sp>
        <p:nvSpPr>
          <p:cNvPr id="504" name="TextBox 503">
            <a:extLst>
              <a:ext uri="{FF2B5EF4-FFF2-40B4-BE49-F238E27FC236}">
                <a16:creationId xmlns:a16="http://schemas.microsoft.com/office/drawing/2014/main" id="{C5DDA9E7-9EA7-860A-45B1-5AAAD7050CE9}"/>
              </a:ext>
            </a:extLst>
          </p:cNvPr>
          <p:cNvSpPr txBox="1"/>
          <p:nvPr/>
        </p:nvSpPr>
        <p:spPr>
          <a:xfrm>
            <a:off x="309930" y="243628"/>
            <a:ext cx="10871592" cy="590931"/>
          </a:xfrm>
          <a:prstGeom prst="rect">
            <a:avLst/>
          </a:prstGeom>
          <a:noFill/>
        </p:spPr>
        <p:txBody>
          <a:bodyPr wrap="square">
            <a:spAutoFit/>
          </a:bodyPr>
          <a:lstStyle/>
          <a:p>
            <a:pPr lvl="0" fontAlgn="base">
              <a:lnSpc>
                <a:spcPct val="90000"/>
              </a:lnSpc>
              <a:spcBef>
                <a:spcPct val="0"/>
              </a:spcBef>
              <a:defRPr/>
            </a:pPr>
            <a:r>
              <a:rPr lang="en-US" sz="3600" b="1" i="1">
                <a:solidFill>
                  <a:srgbClr val="003F72"/>
                </a:solidFill>
                <a:latin typeface="+mj-lt"/>
                <a:cs typeface="Calibri"/>
              </a:rPr>
              <a:t>Close to Me </a:t>
            </a:r>
            <a:r>
              <a:rPr lang="en-US" sz="3600" b="1">
                <a:solidFill>
                  <a:srgbClr val="003F72"/>
                </a:solidFill>
                <a:latin typeface="+mj-lt"/>
                <a:cs typeface="Calibri"/>
              </a:rPr>
              <a:t>Overview</a:t>
            </a:r>
          </a:p>
        </p:txBody>
      </p:sp>
      <p:sp>
        <p:nvSpPr>
          <p:cNvPr id="505" name="TextBox 504">
            <a:extLst>
              <a:ext uri="{FF2B5EF4-FFF2-40B4-BE49-F238E27FC236}">
                <a16:creationId xmlns:a16="http://schemas.microsoft.com/office/drawing/2014/main" id="{C2A77586-C0A6-1647-B2BD-EEE817F92543}"/>
              </a:ext>
            </a:extLst>
          </p:cNvPr>
          <p:cNvSpPr txBox="1"/>
          <p:nvPr/>
        </p:nvSpPr>
        <p:spPr>
          <a:xfrm>
            <a:off x="11084807" y="4765999"/>
            <a:ext cx="1153869" cy="253916"/>
          </a:xfrm>
          <a:prstGeom prst="rect">
            <a:avLst/>
          </a:prstGeom>
          <a:noFill/>
        </p:spPr>
        <p:txBody>
          <a:bodyPr wrap="square" rtlCol="0">
            <a:spAutoFit/>
          </a:bodyPr>
          <a:lstStyle/>
          <a:p>
            <a:pPr algn="r"/>
            <a:r>
              <a:rPr lang="en-US" sz="1050">
                <a:solidFill>
                  <a:srgbClr val="003F72"/>
                </a:solidFill>
              </a:rPr>
              <a:t>*FY21-FY24Q1</a:t>
            </a:r>
          </a:p>
        </p:txBody>
      </p:sp>
      <p:sp>
        <p:nvSpPr>
          <p:cNvPr id="472" name="TextBox 471">
            <a:extLst>
              <a:ext uri="{FF2B5EF4-FFF2-40B4-BE49-F238E27FC236}">
                <a16:creationId xmlns:a16="http://schemas.microsoft.com/office/drawing/2014/main" id="{F9DDE1C1-F407-ACF9-3E51-942B6878DF13}"/>
              </a:ext>
            </a:extLst>
          </p:cNvPr>
          <p:cNvSpPr txBox="1"/>
          <p:nvPr/>
        </p:nvSpPr>
        <p:spPr>
          <a:xfrm>
            <a:off x="223774" y="6657353"/>
            <a:ext cx="2645276" cy="261610"/>
          </a:xfrm>
          <a:prstGeom prst="rect">
            <a:avLst/>
          </a:prstGeom>
          <a:noFill/>
        </p:spPr>
        <p:txBody>
          <a:bodyPr wrap="none" rtlCol="0">
            <a:spAutoFit/>
          </a:bodyPr>
          <a:lstStyle/>
          <a:p>
            <a:r>
              <a:rPr lang="en-US" sz="1100" b="1">
                <a:solidFill>
                  <a:schemeClr val="bg1"/>
                </a:solidFill>
                <a:latin typeface="Calibri" panose="020F0502020204030204" pitchFamily="34" charset="0"/>
                <a:cs typeface="Calibri" panose="020F0502020204030204" pitchFamily="34" charset="0"/>
              </a:rPr>
              <a:t>Pre-Decisional – For Internal VA Use ONLY</a:t>
            </a:r>
          </a:p>
        </p:txBody>
      </p:sp>
    </p:spTree>
    <p:extLst>
      <p:ext uri="{BB962C8B-B14F-4D97-AF65-F5344CB8AC3E}">
        <p14:creationId xmlns:p14="http://schemas.microsoft.com/office/powerpoint/2010/main" val="3094099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6">
            <a:extLst>
              <a:ext uri="{FF2B5EF4-FFF2-40B4-BE49-F238E27FC236}">
                <a16:creationId xmlns:a16="http://schemas.microsoft.com/office/drawing/2014/main" id="{2EB178F5-0B66-46FE-A076-AA6F52907C2A}"/>
              </a:ext>
            </a:extLst>
          </p:cNvPr>
          <p:cNvPicPr>
            <a:picLocks noChangeAspect="1" noChangeArrowheads="1"/>
          </p:cNvPicPr>
          <p:nvPr/>
        </p:nvPicPr>
        <p:blipFill rotWithShape="1">
          <a:blip r:embed="rId3" cstate="email">
            <a:alphaModFix amt="20000"/>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0"/>
            <a:ext cx="12192000" cy="619984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EBA8C1BA-2656-C2E8-23D0-A55C8B658F86}"/>
              </a:ext>
            </a:extLst>
          </p:cNvPr>
          <p:cNvGrpSpPr/>
          <p:nvPr/>
        </p:nvGrpSpPr>
        <p:grpSpPr>
          <a:xfrm>
            <a:off x="5045856" y="1554771"/>
            <a:ext cx="5770184" cy="2664986"/>
            <a:chOff x="6421816" y="1629100"/>
            <a:chExt cx="5770184" cy="2664986"/>
          </a:xfrm>
        </p:grpSpPr>
        <p:grpSp>
          <p:nvGrpSpPr>
            <p:cNvPr id="225" name="Group 224">
              <a:extLst>
                <a:ext uri="{FF2B5EF4-FFF2-40B4-BE49-F238E27FC236}">
                  <a16:creationId xmlns:a16="http://schemas.microsoft.com/office/drawing/2014/main" id="{476E5271-8E81-1B7C-AE0C-0C111B0E96E2}"/>
                </a:ext>
              </a:extLst>
            </p:cNvPr>
            <p:cNvGrpSpPr/>
            <p:nvPr/>
          </p:nvGrpSpPr>
          <p:grpSpPr>
            <a:xfrm>
              <a:off x="10447248" y="3348358"/>
              <a:ext cx="882861" cy="931121"/>
              <a:chOff x="4731937" y="3485500"/>
              <a:chExt cx="718442" cy="749300"/>
            </a:xfrm>
          </p:grpSpPr>
          <p:sp>
            <p:nvSpPr>
              <p:cNvPr id="15" name="Oval 14">
                <a:extLst>
                  <a:ext uri="{FF2B5EF4-FFF2-40B4-BE49-F238E27FC236}">
                    <a16:creationId xmlns:a16="http://schemas.microsoft.com/office/drawing/2014/main" id="{AA79DC48-AEDF-B4E2-3817-52EAFF5B0E9D}"/>
                  </a:ext>
                </a:extLst>
              </p:cNvPr>
              <p:cNvSpPr/>
              <p:nvPr/>
            </p:nvSpPr>
            <p:spPr>
              <a:xfrm>
                <a:off x="4731937" y="3524937"/>
                <a:ext cx="718442" cy="709863"/>
              </a:xfrm>
              <a:prstGeom prst="ellipse">
                <a:avLst/>
              </a:prstGeom>
              <a:solidFill>
                <a:schemeClr val="bg1"/>
              </a:solidFill>
              <a:ln>
                <a:solidFill>
                  <a:srgbClr val="008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Graphic 16" descr="User with solid fill">
                <a:extLst>
                  <a:ext uri="{FF2B5EF4-FFF2-40B4-BE49-F238E27FC236}">
                    <a16:creationId xmlns:a16="http://schemas.microsoft.com/office/drawing/2014/main" id="{058F9D05-E6E7-5E9A-5A35-B719319C6E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1937" y="3485500"/>
                <a:ext cx="718442" cy="709863"/>
              </a:xfrm>
              <a:prstGeom prst="rect">
                <a:avLst/>
              </a:prstGeom>
            </p:spPr>
          </p:pic>
        </p:grpSp>
        <p:pic>
          <p:nvPicPr>
            <p:cNvPr id="22" name="Graphic 21" descr="Speech with solid fill">
              <a:extLst>
                <a:ext uri="{FF2B5EF4-FFF2-40B4-BE49-F238E27FC236}">
                  <a16:creationId xmlns:a16="http://schemas.microsoft.com/office/drawing/2014/main" id="{37B56E26-BE16-1FC0-0066-9E323C7562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21816" y="1629100"/>
              <a:ext cx="5770184" cy="2664986"/>
            </a:xfrm>
            <a:prstGeom prst="rect">
              <a:avLst/>
            </a:prstGeom>
          </p:spPr>
        </p:pic>
        <p:sp>
          <p:nvSpPr>
            <p:cNvPr id="2" name="TextBox 1">
              <a:extLst>
                <a:ext uri="{FF2B5EF4-FFF2-40B4-BE49-F238E27FC236}">
                  <a16:creationId xmlns:a16="http://schemas.microsoft.com/office/drawing/2014/main" id="{3D18F86D-9B91-62FA-F5CD-A4FDDF61640D}"/>
                </a:ext>
              </a:extLst>
            </p:cNvPr>
            <p:cNvSpPr txBox="1"/>
            <p:nvPr/>
          </p:nvSpPr>
          <p:spPr>
            <a:xfrm flipH="1">
              <a:off x="7282336" y="2211577"/>
              <a:ext cx="4034399"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white"/>
                  </a:solidFill>
                  <a:effectLst/>
                  <a:uLnTx/>
                  <a:uFillTx/>
                  <a:latin typeface="Arial" panose="020B0604020202020204"/>
                  <a:ea typeface="+mn-ea"/>
                  <a:cs typeface="+mn-cs"/>
                </a:rPr>
                <a:t>“It’s so good to be able to come here to take off my pump, it saves me so much time! It’s so </a:t>
              </a:r>
              <a:r>
                <a:rPr kumimoji="0" lang="en-US" b="1" i="0" u="sng" strike="noStrike" kern="1200" cap="none" spc="0" normalizeH="0" baseline="0" noProof="0">
                  <a:ln>
                    <a:noFill/>
                  </a:ln>
                  <a:solidFill>
                    <a:prstClr val="white"/>
                  </a:solidFill>
                  <a:effectLst/>
                  <a:uLnTx/>
                  <a:uFillTx/>
                  <a:latin typeface="Arial" panose="020B0604020202020204"/>
                  <a:ea typeface="+mn-ea"/>
                  <a:cs typeface="+mn-cs"/>
                </a:rPr>
                <a:t>close for me.</a:t>
              </a:r>
              <a:r>
                <a:rPr kumimoji="0" lang="en-US" b="1" i="0" u="none" strike="noStrike" kern="1200" cap="none" spc="0" normalizeH="0" baseline="0" noProof="0">
                  <a:ln>
                    <a:noFill/>
                  </a:ln>
                  <a:solidFill>
                    <a:prstClr val="white"/>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1" name="Group 10">
            <a:extLst>
              <a:ext uri="{FF2B5EF4-FFF2-40B4-BE49-F238E27FC236}">
                <a16:creationId xmlns:a16="http://schemas.microsoft.com/office/drawing/2014/main" id="{A2906C14-7275-1604-D846-D691EED83BB5}"/>
              </a:ext>
            </a:extLst>
          </p:cNvPr>
          <p:cNvGrpSpPr/>
          <p:nvPr/>
        </p:nvGrpSpPr>
        <p:grpSpPr>
          <a:xfrm>
            <a:off x="860520" y="1115379"/>
            <a:ext cx="5720073" cy="2664986"/>
            <a:chOff x="450225" y="902843"/>
            <a:chExt cx="5720073" cy="2664986"/>
          </a:xfrm>
        </p:grpSpPr>
        <p:grpSp>
          <p:nvGrpSpPr>
            <p:cNvPr id="25" name="Group 24">
              <a:extLst>
                <a:ext uri="{FF2B5EF4-FFF2-40B4-BE49-F238E27FC236}">
                  <a16:creationId xmlns:a16="http://schemas.microsoft.com/office/drawing/2014/main" id="{7B41B2B2-B9D9-AB3C-284D-8F6897D97004}"/>
                </a:ext>
              </a:extLst>
            </p:cNvPr>
            <p:cNvGrpSpPr/>
            <p:nvPr/>
          </p:nvGrpSpPr>
          <p:grpSpPr>
            <a:xfrm>
              <a:off x="1220619" y="2630527"/>
              <a:ext cx="895631" cy="907389"/>
              <a:chOff x="5872858" y="2463800"/>
              <a:chExt cx="914400" cy="965200"/>
            </a:xfrm>
          </p:grpSpPr>
          <p:sp>
            <p:nvSpPr>
              <p:cNvPr id="28" name="Oval 27">
                <a:extLst>
                  <a:ext uri="{FF2B5EF4-FFF2-40B4-BE49-F238E27FC236}">
                    <a16:creationId xmlns:a16="http://schemas.microsoft.com/office/drawing/2014/main" id="{8A01B2A9-A80F-802B-46E5-F7BFF533B077}"/>
                  </a:ext>
                </a:extLst>
              </p:cNvPr>
              <p:cNvSpPr/>
              <p:nvPr/>
            </p:nvSpPr>
            <p:spPr>
              <a:xfrm>
                <a:off x="5872858" y="2514600"/>
                <a:ext cx="914400" cy="914400"/>
              </a:xfrm>
              <a:prstGeom prst="ellipse">
                <a:avLst/>
              </a:prstGeom>
              <a:solidFill>
                <a:schemeClr val="bg1"/>
              </a:solid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9" name="Graphic 28" descr="User with solid fill">
                <a:extLst>
                  <a:ext uri="{FF2B5EF4-FFF2-40B4-BE49-F238E27FC236}">
                    <a16:creationId xmlns:a16="http://schemas.microsoft.com/office/drawing/2014/main" id="{0B710294-F061-0EB3-C535-BB31841E7F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72858" y="2463800"/>
                <a:ext cx="914400" cy="914400"/>
              </a:xfrm>
              <a:prstGeom prst="rect">
                <a:avLst/>
              </a:prstGeom>
            </p:spPr>
          </p:pic>
        </p:grpSp>
        <p:pic>
          <p:nvPicPr>
            <p:cNvPr id="26" name="Graphic 25" descr="Speech with solid fill">
              <a:extLst>
                <a:ext uri="{FF2B5EF4-FFF2-40B4-BE49-F238E27FC236}">
                  <a16:creationId xmlns:a16="http://schemas.microsoft.com/office/drawing/2014/main" id="{888EFC93-9852-4FC9-0D36-3C0B0069FE9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450225" y="902843"/>
              <a:ext cx="5720073" cy="2664986"/>
            </a:xfrm>
            <a:prstGeom prst="rect">
              <a:avLst/>
            </a:prstGeom>
          </p:spPr>
        </p:pic>
        <p:sp>
          <p:nvSpPr>
            <p:cNvPr id="27" name="TextBox 26">
              <a:extLst>
                <a:ext uri="{FF2B5EF4-FFF2-40B4-BE49-F238E27FC236}">
                  <a16:creationId xmlns:a16="http://schemas.microsoft.com/office/drawing/2014/main" id="{4EAFB848-0852-8EF9-7473-8347084148D4}"/>
                </a:ext>
              </a:extLst>
            </p:cNvPr>
            <p:cNvSpPr txBox="1"/>
            <p:nvPr/>
          </p:nvSpPr>
          <p:spPr>
            <a:xfrm>
              <a:off x="1309707" y="1588156"/>
              <a:ext cx="396439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3F72"/>
                  </a:solidFill>
                  <a:effectLst/>
                  <a:uLnTx/>
                  <a:uFillTx/>
                  <a:latin typeface="Arial" panose="020B0604020202020204"/>
                  <a:ea typeface="+mn-ea"/>
                  <a:cs typeface="+mn-cs"/>
                </a:rPr>
                <a:t>“You coming out here is the </a:t>
              </a:r>
              <a:r>
                <a:rPr kumimoji="0" lang="en-US" b="1" i="0" u="sng" strike="noStrike" kern="1200" cap="none" spc="0" normalizeH="0" baseline="0" noProof="0">
                  <a:ln>
                    <a:noFill/>
                  </a:ln>
                  <a:solidFill>
                    <a:srgbClr val="003F72"/>
                  </a:solidFill>
                  <a:effectLst/>
                  <a:uLnTx/>
                  <a:uFillTx/>
                  <a:latin typeface="Arial" panose="020B0604020202020204"/>
                  <a:ea typeface="+mn-ea"/>
                  <a:cs typeface="+mn-cs"/>
                </a:rPr>
                <a:t>best</a:t>
              </a:r>
              <a:r>
                <a:rPr kumimoji="0" lang="en-US" b="1" i="0" u="none" strike="noStrike" kern="1200" cap="none" spc="0" normalizeH="0" baseline="0" noProof="0">
                  <a:ln>
                    <a:noFill/>
                  </a:ln>
                  <a:solidFill>
                    <a:srgbClr val="003F72"/>
                  </a:solidFill>
                  <a:effectLst/>
                  <a:uLnTx/>
                  <a:uFillTx/>
                  <a:latin typeface="Arial" panose="020B0604020202020204"/>
                  <a:ea typeface="+mn-ea"/>
                  <a:cs typeface="+mn-cs"/>
                </a:rPr>
                <a:t> Christmas present you could ever give me.”</a:t>
              </a:r>
            </a:p>
          </p:txBody>
        </p:sp>
      </p:grpSp>
      <p:grpSp>
        <p:nvGrpSpPr>
          <p:cNvPr id="271" name="Group 270">
            <a:extLst>
              <a:ext uri="{FF2B5EF4-FFF2-40B4-BE49-F238E27FC236}">
                <a16:creationId xmlns:a16="http://schemas.microsoft.com/office/drawing/2014/main" id="{81D0D5C8-4131-FF92-9F5A-7859CA03421B}"/>
              </a:ext>
            </a:extLst>
          </p:cNvPr>
          <p:cNvGrpSpPr/>
          <p:nvPr/>
        </p:nvGrpSpPr>
        <p:grpSpPr>
          <a:xfrm>
            <a:off x="4736006" y="5133511"/>
            <a:ext cx="894873" cy="894036"/>
            <a:chOff x="3435851" y="4865480"/>
            <a:chExt cx="674731" cy="629232"/>
          </a:xfrm>
        </p:grpSpPr>
        <p:sp>
          <p:nvSpPr>
            <p:cNvPr id="262" name="Oval 261">
              <a:extLst>
                <a:ext uri="{FF2B5EF4-FFF2-40B4-BE49-F238E27FC236}">
                  <a16:creationId xmlns:a16="http://schemas.microsoft.com/office/drawing/2014/main" id="{CD8FE9EA-C567-EEFB-34D7-9554A67308F0}"/>
                </a:ext>
              </a:extLst>
            </p:cNvPr>
            <p:cNvSpPr/>
            <p:nvPr/>
          </p:nvSpPr>
          <p:spPr>
            <a:xfrm>
              <a:off x="3435851" y="4885874"/>
              <a:ext cx="674731" cy="608838"/>
            </a:xfrm>
            <a:prstGeom prst="ellipse">
              <a:avLst/>
            </a:prstGeom>
            <a:solidFill>
              <a:schemeClr val="bg1"/>
            </a:solidFill>
            <a:ln>
              <a:solidFill>
                <a:srgbClr val="F79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68" name="Graphic 267" descr="User with solid fill">
              <a:extLst>
                <a:ext uri="{FF2B5EF4-FFF2-40B4-BE49-F238E27FC236}">
                  <a16:creationId xmlns:a16="http://schemas.microsoft.com/office/drawing/2014/main" id="{41D83827-9B11-36E2-846E-54897E77AD9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63889" y="4865480"/>
              <a:ext cx="611084" cy="603786"/>
            </a:xfrm>
            <a:prstGeom prst="rect">
              <a:avLst/>
            </a:prstGeom>
          </p:spPr>
        </p:pic>
      </p:grpSp>
      <p:sp>
        <p:nvSpPr>
          <p:cNvPr id="7" name="Title 1">
            <a:extLst>
              <a:ext uri="{FF2B5EF4-FFF2-40B4-BE49-F238E27FC236}">
                <a16:creationId xmlns:a16="http://schemas.microsoft.com/office/drawing/2014/main" id="{792A4AF9-22DB-0323-B4F4-EC0799AE9923}"/>
              </a:ext>
            </a:extLst>
          </p:cNvPr>
          <p:cNvSpPr>
            <a:spLocks noGrp="1"/>
          </p:cNvSpPr>
          <p:nvPr>
            <p:ph type="title"/>
          </p:nvPr>
        </p:nvSpPr>
        <p:spPr>
          <a:xfrm>
            <a:off x="373079" y="298772"/>
            <a:ext cx="10515600" cy="739935"/>
          </a:xfrm>
        </p:spPr>
        <p:txBody>
          <a:bodyPr>
            <a:normAutofit/>
          </a:bodyPr>
          <a:lstStyle/>
          <a:p>
            <a:r>
              <a:rPr lang="en-US" sz="3600" b="1" i="1">
                <a:solidFill>
                  <a:srgbClr val="003F72"/>
                </a:solidFill>
              </a:rPr>
              <a:t>Close to Me</a:t>
            </a:r>
            <a:r>
              <a:rPr lang="en-US" sz="3600" b="1">
                <a:solidFill>
                  <a:srgbClr val="003F72"/>
                </a:solidFill>
              </a:rPr>
              <a:t>: Insights</a:t>
            </a:r>
          </a:p>
        </p:txBody>
      </p:sp>
      <p:sp>
        <p:nvSpPr>
          <p:cNvPr id="21" name="Graphic 19" descr="Speech with solid fill">
            <a:extLst>
              <a:ext uri="{FF2B5EF4-FFF2-40B4-BE49-F238E27FC236}">
                <a16:creationId xmlns:a16="http://schemas.microsoft.com/office/drawing/2014/main" id="{1A5CD3C7-3A79-7EC3-2127-FECF73681C4F}"/>
              </a:ext>
            </a:extLst>
          </p:cNvPr>
          <p:cNvSpPr/>
          <p:nvPr/>
        </p:nvSpPr>
        <p:spPr>
          <a:xfrm>
            <a:off x="3400027" y="3629808"/>
            <a:ext cx="4051719" cy="1753035"/>
          </a:xfrm>
          <a:custGeom>
            <a:avLst/>
            <a:gdLst>
              <a:gd name="connsiteX0" fmla="*/ 3849132 w 4051718"/>
              <a:gd name="connsiteY0" fmla="*/ 0 h 1721136"/>
              <a:gd name="connsiteX1" fmla="*/ 202586 w 4051718"/>
              <a:gd name="connsiteY1" fmla="*/ 0 h 1721136"/>
              <a:gd name="connsiteX2" fmla="*/ 0 w 4051718"/>
              <a:gd name="connsiteY2" fmla="*/ 94385 h 1721136"/>
              <a:gd name="connsiteX3" fmla="*/ 0 w 4051718"/>
              <a:gd name="connsiteY3" fmla="*/ 1240884 h 1721136"/>
              <a:gd name="connsiteX4" fmla="*/ 202586 w 4051718"/>
              <a:gd name="connsiteY4" fmla="*/ 1335269 h 1721136"/>
              <a:gd name="connsiteX5" fmla="*/ 2431031 w 4051718"/>
              <a:gd name="connsiteY5" fmla="*/ 1335269 h 1721136"/>
              <a:gd name="connsiteX6" fmla="*/ 3241375 w 4051718"/>
              <a:gd name="connsiteY6" fmla="*/ 1721137 h 1721136"/>
              <a:gd name="connsiteX7" fmla="*/ 3241375 w 4051718"/>
              <a:gd name="connsiteY7" fmla="*/ 1338045 h 1721136"/>
              <a:gd name="connsiteX8" fmla="*/ 3849132 w 4051718"/>
              <a:gd name="connsiteY8" fmla="*/ 1338045 h 1721136"/>
              <a:gd name="connsiteX9" fmla="*/ 4051719 w 4051718"/>
              <a:gd name="connsiteY9" fmla="*/ 1243660 h 1721136"/>
              <a:gd name="connsiteX10" fmla="*/ 4051719 w 4051718"/>
              <a:gd name="connsiteY10" fmla="*/ 97161 h 1721136"/>
              <a:gd name="connsiteX11" fmla="*/ 3849132 w 4051718"/>
              <a:gd name="connsiteY11" fmla="*/ 0 h 1721136"/>
              <a:gd name="connsiteX0" fmla="*/ 3849132 w 4051719"/>
              <a:gd name="connsiteY0" fmla="*/ 0 h 1721137"/>
              <a:gd name="connsiteX1" fmla="*/ 202586 w 4051719"/>
              <a:gd name="connsiteY1" fmla="*/ 0 h 1721137"/>
              <a:gd name="connsiteX2" fmla="*/ 0 w 4051719"/>
              <a:gd name="connsiteY2" fmla="*/ 94385 h 1721137"/>
              <a:gd name="connsiteX3" fmla="*/ 0 w 4051719"/>
              <a:gd name="connsiteY3" fmla="*/ 1240884 h 1721137"/>
              <a:gd name="connsiteX4" fmla="*/ 202586 w 4051719"/>
              <a:gd name="connsiteY4" fmla="*/ 1335269 h 1721137"/>
              <a:gd name="connsiteX5" fmla="*/ 1633590 w 4051719"/>
              <a:gd name="connsiteY5" fmla="*/ 1345901 h 1721137"/>
              <a:gd name="connsiteX6" fmla="*/ 3241375 w 4051719"/>
              <a:gd name="connsiteY6" fmla="*/ 1721137 h 1721137"/>
              <a:gd name="connsiteX7" fmla="*/ 3241375 w 4051719"/>
              <a:gd name="connsiteY7" fmla="*/ 1338045 h 1721137"/>
              <a:gd name="connsiteX8" fmla="*/ 3849132 w 4051719"/>
              <a:gd name="connsiteY8" fmla="*/ 1338045 h 1721137"/>
              <a:gd name="connsiteX9" fmla="*/ 4051719 w 4051719"/>
              <a:gd name="connsiteY9" fmla="*/ 1243660 h 1721137"/>
              <a:gd name="connsiteX10" fmla="*/ 4051719 w 4051719"/>
              <a:gd name="connsiteY10" fmla="*/ 97161 h 1721137"/>
              <a:gd name="connsiteX11" fmla="*/ 3849132 w 4051719"/>
              <a:gd name="connsiteY11" fmla="*/ 0 h 1721137"/>
              <a:gd name="connsiteX0" fmla="*/ 3849132 w 4051719"/>
              <a:gd name="connsiteY0" fmla="*/ 0 h 1721137"/>
              <a:gd name="connsiteX1" fmla="*/ 202586 w 4051719"/>
              <a:gd name="connsiteY1" fmla="*/ 0 h 1721137"/>
              <a:gd name="connsiteX2" fmla="*/ 0 w 4051719"/>
              <a:gd name="connsiteY2" fmla="*/ 94385 h 1721137"/>
              <a:gd name="connsiteX3" fmla="*/ 0 w 4051719"/>
              <a:gd name="connsiteY3" fmla="*/ 1240884 h 1721137"/>
              <a:gd name="connsiteX4" fmla="*/ 202586 w 4051719"/>
              <a:gd name="connsiteY4" fmla="*/ 1335269 h 1721137"/>
              <a:gd name="connsiteX5" fmla="*/ 1633590 w 4051719"/>
              <a:gd name="connsiteY5" fmla="*/ 1345901 h 1721137"/>
              <a:gd name="connsiteX6" fmla="*/ 3241375 w 4051719"/>
              <a:gd name="connsiteY6" fmla="*/ 1721137 h 1721137"/>
              <a:gd name="connsiteX7" fmla="*/ 2348240 w 4051719"/>
              <a:gd name="connsiteY7" fmla="*/ 1327413 h 1721137"/>
              <a:gd name="connsiteX8" fmla="*/ 3849132 w 4051719"/>
              <a:gd name="connsiteY8" fmla="*/ 1338045 h 1721137"/>
              <a:gd name="connsiteX9" fmla="*/ 4051719 w 4051719"/>
              <a:gd name="connsiteY9" fmla="*/ 1243660 h 1721137"/>
              <a:gd name="connsiteX10" fmla="*/ 4051719 w 4051719"/>
              <a:gd name="connsiteY10" fmla="*/ 97161 h 1721137"/>
              <a:gd name="connsiteX11" fmla="*/ 3849132 w 4051719"/>
              <a:gd name="connsiteY11" fmla="*/ 0 h 1721137"/>
              <a:gd name="connsiteX0" fmla="*/ 3849132 w 4051719"/>
              <a:gd name="connsiteY0" fmla="*/ 0 h 1753035"/>
              <a:gd name="connsiteX1" fmla="*/ 202586 w 4051719"/>
              <a:gd name="connsiteY1" fmla="*/ 0 h 1753035"/>
              <a:gd name="connsiteX2" fmla="*/ 0 w 4051719"/>
              <a:gd name="connsiteY2" fmla="*/ 94385 h 1753035"/>
              <a:gd name="connsiteX3" fmla="*/ 0 w 4051719"/>
              <a:gd name="connsiteY3" fmla="*/ 1240884 h 1753035"/>
              <a:gd name="connsiteX4" fmla="*/ 202586 w 4051719"/>
              <a:gd name="connsiteY4" fmla="*/ 1335269 h 1753035"/>
              <a:gd name="connsiteX5" fmla="*/ 1633590 w 4051719"/>
              <a:gd name="connsiteY5" fmla="*/ 1345901 h 1753035"/>
              <a:gd name="connsiteX6" fmla="*/ 2007999 w 4051719"/>
              <a:gd name="connsiteY6" fmla="*/ 1753035 h 1753035"/>
              <a:gd name="connsiteX7" fmla="*/ 2348240 w 4051719"/>
              <a:gd name="connsiteY7" fmla="*/ 1327413 h 1753035"/>
              <a:gd name="connsiteX8" fmla="*/ 3849132 w 4051719"/>
              <a:gd name="connsiteY8" fmla="*/ 1338045 h 1753035"/>
              <a:gd name="connsiteX9" fmla="*/ 4051719 w 4051719"/>
              <a:gd name="connsiteY9" fmla="*/ 1243660 h 1753035"/>
              <a:gd name="connsiteX10" fmla="*/ 4051719 w 4051719"/>
              <a:gd name="connsiteY10" fmla="*/ 97161 h 1753035"/>
              <a:gd name="connsiteX11" fmla="*/ 3849132 w 4051719"/>
              <a:gd name="connsiteY11" fmla="*/ 0 h 175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1719" h="1753035">
                <a:moveTo>
                  <a:pt x="3849132" y="0"/>
                </a:moveTo>
                <a:lnTo>
                  <a:pt x="202586" y="0"/>
                </a:lnTo>
                <a:cubicBezTo>
                  <a:pt x="89376" y="0"/>
                  <a:pt x="0" y="44416"/>
                  <a:pt x="0" y="94385"/>
                </a:cubicBezTo>
                <a:lnTo>
                  <a:pt x="0" y="1240884"/>
                </a:lnTo>
                <a:cubicBezTo>
                  <a:pt x="0" y="1293629"/>
                  <a:pt x="89376" y="1335269"/>
                  <a:pt x="202586" y="1335269"/>
                </a:cubicBezTo>
                <a:lnTo>
                  <a:pt x="1633590" y="1345901"/>
                </a:lnTo>
                <a:lnTo>
                  <a:pt x="2007999" y="1753035"/>
                </a:lnTo>
                <a:lnTo>
                  <a:pt x="2348240" y="1327413"/>
                </a:lnTo>
                <a:lnTo>
                  <a:pt x="3849132" y="1338045"/>
                </a:lnTo>
                <a:cubicBezTo>
                  <a:pt x="3962342" y="1338045"/>
                  <a:pt x="4051719" y="1293629"/>
                  <a:pt x="4051719" y="1243660"/>
                </a:cubicBezTo>
                <a:lnTo>
                  <a:pt x="4051719" y="97161"/>
                </a:lnTo>
                <a:cubicBezTo>
                  <a:pt x="4051719" y="44416"/>
                  <a:pt x="3962342" y="0"/>
                  <a:pt x="3849132" y="0"/>
                </a:cubicBezTo>
                <a:close/>
              </a:path>
            </a:pathLst>
          </a:custGeom>
          <a:solidFill>
            <a:srgbClr val="FBCAAD"/>
          </a:solidFill>
          <a:ln w="59531" cap="flat">
            <a:noFill/>
            <a:prstDash val="solid"/>
            <a:miter/>
          </a:ln>
        </p:spPr>
        <p:txBody>
          <a:bodyPr rtlCol="0" anchor="ctr"/>
          <a:lstStyle/>
          <a:p>
            <a:endParaRPr lang="en-US"/>
          </a:p>
        </p:txBody>
      </p:sp>
      <p:sp>
        <p:nvSpPr>
          <p:cNvPr id="16" name="TextBox 15">
            <a:extLst>
              <a:ext uri="{FF2B5EF4-FFF2-40B4-BE49-F238E27FC236}">
                <a16:creationId xmlns:a16="http://schemas.microsoft.com/office/drawing/2014/main" id="{824510A4-C98E-423C-D85C-CBE7347D7BAE}"/>
              </a:ext>
            </a:extLst>
          </p:cNvPr>
          <p:cNvSpPr txBox="1"/>
          <p:nvPr/>
        </p:nvSpPr>
        <p:spPr>
          <a:xfrm>
            <a:off x="3283885" y="3971116"/>
            <a:ext cx="42840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3F72"/>
                </a:solidFill>
                <a:effectLst/>
                <a:uLnTx/>
                <a:uFillTx/>
                <a:latin typeface="Arial" panose="020B0604020202020204"/>
                <a:ea typeface="+mn-ea"/>
                <a:cs typeface="+mn-cs"/>
              </a:rPr>
              <a:t>“I </a:t>
            </a:r>
            <a:r>
              <a:rPr kumimoji="0" lang="en-US" b="1" i="0" u="sng" strike="noStrike" kern="1200" cap="none" spc="0" normalizeH="0" baseline="0" noProof="0">
                <a:ln>
                  <a:noFill/>
                </a:ln>
                <a:solidFill>
                  <a:srgbClr val="003F72"/>
                </a:solidFill>
                <a:effectLst/>
                <a:uLnTx/>
                <a:uFillTx/>
                <a:latin typeface="Arial" panose="020B0604020202020204"/>
                <a:ea typeface="+mn-ea"/>
                <a:cs typeface="+mn-cs"/>
              </a:rPr>
              <a:t>never want to go back </a:t>
            </a:r>
            <a:r>
              <a:rPr kumimoji="0" lang="en-US" b="1" i="0" u="none" strike="noStrike" kern="1200" cap="none" spc="0" normalizeH="0" baseline="0" noProof="0">
                <a:ln>
                  <a:noFill/>
                </a:ln>
                <a:solidFill>
                  <a:srgbClr val="003F72"/>
                </a:solidFill>
                <a:effectLst/>
                <a:uLnTx/>
                <a:uFillTx/>
                <a:latin typeface="Arial" panose="020B0604020202020204"/>
                <a:ea typeface="+mn-ea"/>
                <a:cs typeface="+mn-cs"/>
              </a:rPr>
              <a:t>to Oakland again, this has been great!”</a:t>
            </a:r>
          </a:p>
        </p:txBody>
      </p:sp>
    </p:spTree>
    <p:extLst>
      <p:ext uri="{BB962C8B-B14F-4D97-AF65-F5344CB8AC3E}">
        <p14:creationId xmlns:p14="http://schemas.microsoft.com/office/powerpoint/2010/main" val="2977609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02EECE2-B441-7E4F-C04D-C447E21975B6}"/>
              </a:ext>
            </a:extLst>
          </p:cNvPr>
          <p:cNvPicPr>
            <a:picLocks noChangeAspect="1" noChangeArrowheads="1"/>
          </p:cNvPicPr>
          <p:nvPr/>
        </p:nvPicPr>
        <p:blipFill rotWithShape="1">
          <a:blip r:embed="rId2" cstate="email">
            <a:alphaModFix amt="14000"/>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0"/>
            <a:ext cx="12192000" cy="6199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081499D-553C-F9B9-26D3-67992635B8D0}"/>
              </a:ext>
            </a:extLst>
          </p:cNvPr>
          <p:cNvSpPr>
            <a:spLocks noGrp="1"/>
          </p:cNvSpPr>
          <p:nvPr>
            <p:ph type="title"/>
          </p:nvPr>
        </p:nvSpPr>
        <p:spPr>
          <a:xfrm>
            <a:off x="412072" y="197153"/>
            <a:ext cx="10515600" cy="1325563"/>
          </a:xfrm>
        </p:spPr>
        <p:txBody>
          <a:bodyPr/>
          <a:lstStyle/>
          <a:p>
            <a:r>
              <a:rPr lang="en-US" b="1">
                <a:solidFill>
                  <a:srgbClr val="003F72"/>
                </a:solidFill>
              </a:rPr>
              <a:t>National TeleOncology</a:t>
            </a:r>
            <a:br>
              <a:rPr lang="en-US">
                <a:solidFill>
                  <a:srgbClr val="003F72"/>
                </a:solidFill>
              </a:rPr>
            </a:br>
            <a:r>
              <a:rPr lang="en-US" sz="1800" b="1">
                <a:solidFill>
                  <a:srgbClr val="003F72"/>
                </a:solidFill>
                <a:latin typeface="+mn-lt"/>
              </a:rPr>
              <a:t>EMPLOYING EQUITY TO GUIDE FRAMEWORK FOR CANCER CARE</a:t>
            </a:r>
            <a:endParaRPr lang="en-US" b="1">
              <a:solidFill>
                <a:srgbClr val="003F72"/>
              </a:solidFill>
              <a:latin typeface="+mn-lt"/>
            </a:endParaRPr>
          </a:p>
        </p:txBody>
      </p:sp>
      <p:sp>
        <p:nvSpPr>
          <p:cNvPr id="3" name="Content Placeholder 2">
            <a:extLst>
              <a:ext uri="{FF2B5EF4-FFF2-40B4-BE49-F238E27FC236}">
                <a16:creationId xmlns:a16="http://schemas.microsoft.com/office/drawing/2014/main" id="{C1BB5F87-0142-7B5C-33FB-FE10293DA2E3}"/>
              </a:ext>
            </a:extLst>
          </p:cNvPr>
          <p:cNvSpPr>
            <a:spLocks noGrp="1"/>
          </p:cNvSpPr>
          <p:nvPr>
            <p:ph idx="1"/>
          </p:nvPr>
        </p:nvSpPr>
        <p:spPr>
          <a:xfrm>
            <a:off x="1257300" y="1442114"/>
            <a:ext cx="10515600" cy="2561715"/>
          </a:xfrm>
        </p:spPr>
        <p:txBody>
          <a:bodyPr>
            <a:normAutofit fontScale="70000" lnSpcReduction="20000"/>
          </a:bodyPr>
          <a:lstStyle/>
          <a:p>
            <a:r>
              <a:rPr lang="en-US" b="1" dirty="0">
                <a:solidFill>
                  <a:srgbClr val="003F72"/>
                </a:solidFill>
                <a:ea typeface="Calibri" panose="020F0502020204030204" pitchFamily="34" charset="0"/>
                <a:cs typeface="Calibri" panose="020F0502020204030204" pitchFamily="34" charset="0"/>
              </a:rPr>
              <a:t>Creating an adaptable team</a:t>
            </a:r>
          </a:p>
          <a:p>
            <a:pPr lvl="1"/>
            <a:r>
              <a:rPr lang="en-US" dirty="0">
                <a:solidFill>
                  <a:srgbClr val="003F72"/>
                </a:solidFill>
                <a:ea typeface="Calibri" panose="020F0502020204030204" pitchFamily="34" charset="0"/>
                <a:cs typeface="Calibri" panose="020F0502020204030204" pitchFamily="34" charset="0"/>
              </a:rPr>
              <a:t>Recruitment of physicians: working with academic affiliates</a:t>
            </a:r>
          </a:p>
          <a:p>
            <a:pPr lvl="1"/>
            <a:r>
              <a:rPr lang="en-US" dirty="0">
                <a:solidFill>
                  <a:srgbClr val="003F72"/>
                </a:solidFill>
                <a:ea typeface="Calibri" panose="020F0502020204030204" pitchFamily="34" charset="0"/>
                <a:cs typeface="Calibri" panose="020F0502020204030204" pitchFamily="34" charset="0"/>
              </a:rPr>
              <a:t>Across-the-nation clinical and administrative staff</a:t>
            </a:r>
          </a:p>
          <a:p>
            <a:r>
              <a:rPr lang="en-US" sz="2800" b="1" dirty="0">
                <a:solidFill>
                  <a:srgbClr val="003F72"/>
                </a:solidFill>
                <a:effectLst/>
                <a:ea typeface="Calibri" panose="020F0502020204030204" pitchFamily="34" charset="0"/>
                <a:cs typeface="Calibri" panose="020F0502020204030204" pitchFamily="34" charset="0"/>
              </a:rPr>
              <a:t>Understanding the needs of the field</a:t>
            </a:r>
          </a:p>
          <a:p>
            <a:pPr lvl="1"/>
            <a:r>
              <a:rPr lang="en-US" dirty="0">
                <a:solidFill>
                  <a:srgbClr val="003F72"/>
                </a:solidFill>
                <a:effectLst/>
                <a:ea typeface="Calibri" panose="020F0502020204030204" pitchFamily="34" charset="0"/>
                <a:cs typeface="Calibri" panose="020F0502020204030204" pitchFamily="34" charset="0"/>
              </a:rPr>
              <a:t>Collaboration with the Veterans Experience Office</a:t>
            </a:r>
          </a:p>
          <a:p>
            <a:r>
              <a:rPr lang="en-US" b="1" dirty="0">
                <a:solidFill>
                  <a:srgbClr val="003F72"/>
                </a:solidFill>
                <a:ea typeface="Calibri" panose="020F0502020204030204" pitchFamily="34" charset="0"/>
                <a:cs typeface="Calibri" panose="020F0502020204030204" pitchFamily="34" charset="0"/>
              </a:rPr>
              <a:t>Learning about telehealth and clinical care</a:t>
            </a:r>
          </a:p>
          <a:p>
            <a:pPr lvl="1"/>
            <a:r>
              <a:rPr lang="en-US" dirty="0">
                <a:solidFill>
                  <a:srgbClr val="003F72"/>
                </a:solidFill>
                <a:effectLst/>
                <a:ea typeface="Calibri" panose="020F0502020204030204" pitchFamily="34" charset="0"/>
                <a:cs typeface="Calibri" panose="020F0502020204030204" pitchFamily="34" charset="0"/>
              </a:rPr>
              <a:t>THRIVE: Telehealth Research and Innovation for Veterans with Cancer (THRIVE) Research t</a:t>
            </a:r>
            <a:r>
              <a:rPr lang="en-US" dirty="0">
                <a:solidFill>
                  <a:srgbClr val="003F72"/>
                </a:solidFill>
                <a:ea typeface="Calibri" panose="020F0502020204030204" pitchFamily="34" charset="0"/>
                <a:cs typeface="Calibri" panose="020F0502020204030204" pitchFamily="34" charset="0"/>
              </a:rPr>
              <a:t>hrough </a:t>
            </a:r>
            <a:r>
              <a:rPr lang="en-US" b="0" i="0" dirty="0">
                <a:solidFill>
                  <a:srgbClr val="003F72"/>
                </a:solidFill>
                <a:effectLst/>
                <a:cs typeface="Calibri" panose="020F0502020204030204" pitchFamily="34" charset="0"/>
              </a:rPr>
              <a:t>NCI Telehealth Research Centers of Excellence (TRACE)</a:t>
            </a:r>
          </a:p>
          <a:p>
            <a:pPr lvl="1"/>
            <a:r>
              <a:rPr lang="en-US" dirty="0">
                <a:solidFill>
                  <a:srgbClr val="003F72"/>
                </a:solidFill>
                <a:cs typeface="Calibri" panose="020F0502020204030204" pitchFamily="34" charset="0"/>
              </a:rPr>
              <a:t>Value-based analysis</a:t>
            </a:r>
            <a:endParaRPr lang="en-US" b="0" i="0" dirty="0">
              <a:solidFill>
                <a:srgbClr val="003F72"/>
              </a:solidFill>
              <a:effectLst/>
              <a:cs typeface="Calibri" panose="020F0502020204030204" pitchFamily="34" charset="0"/>
            </a:endParaRPr>
          </a:p>
          <a:p>
            <a:pPr marL="0" indent="0">
              <a:buNone/>
            </a:pPr>
            <a:endParaRPr lang="en-US" dirty="0">
              <a:solidFill>
                <a:srgbClr val="003F72"/>
              </a:solidFill>
              <a:effectLst/>
              <a:ea typeface="Calibri" panose="020F0502020204030204" pitchFamily="34" charset="0"/>
              <a:cs typeface="Calibri" panose="020F0502020204030204" pitchFamily="34" charset="0"/>
            </a:endParaRPr>
          </a:p>
          <a:p>
            <a:endParaRPr lang="en-US" dirty="0">
              <a:solidFill>
                <a:srgbClr val="003F72"/>
              </a:solidFill>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1C1AF957-11A3-AE10-C0F0-68128C4132A6}"/>
              </a:ext>
            </a:extLst>
          </p:cNvPr>
          <p:cNvSpPr/>
          <p:nvPr/>
        </p:nvSpPr>
        <p:spPr>
          <a:xfrm>
            <a:off x="328475" y="4003829"/>
            <a:ext cx="11444425" cy="202803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3F72"/>
                </a:solidFill>
                <a:effectLst/>
                <a:uLnTx/>
                <a:uFillTx/>
                <a:latin typeface="Arial" panose="020B0604020202020204"/>
                <a:ea typeface="Calibri" panose="020F0502020204030204" pitchFamily="34" charset="0"/>
                <a:cs typeface="Calibri" panose="020F0502020204030204" pitchFamily="34" charset="0"/>
              </a:rPr>
              <a:t>Applying a </a:t>
            </a:r>
            <a:r>
              <a:rPr kumimoji="0" lang="en-US" sz="2000" b="1" i="0" u="sng" strike="noStrike" kern="1200" cap="none" spc="0" normalizeH="0" baseline="0" noProof="0" dirty="0">
                <a:ln>
                  <a:noFill/>
                </a:ln>
                <a:solidFill>
                  <a:srgbClr val="003F72"/>
                </a:solidFill>
                <a:effectLst/>
                <a:uLnTx/>
                <a:uFillTx/>
                <a:latin typeface="Arial" panose="020B0604020202020204"/>
                <a:ea typeface="Calibri" panose="020F0502020204030204" pitchFamily="34" charset="0"/>
                <a:cs typeface="Calibri" panose="020F0502020204030204" pitchFamily="34" charset="0"/>
              </a:rPr>
              <a:t>national operational clinical infrastructure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3F72"/>
                </a:solidFill>
                <a:effectLst/>
                <a:uLnTx/>
                <a:uFillTx/>
                <a:latin typeface="Arial" panose="020B0604020202020204"/>
                <a:ea typeface="Calibri" panose="020F0502020204030204" pitchFamily="34" charset="0"/>
                <a:cs typeface="Calibri" panose="020F0502020204030204" pitchFamily="34" charset="0"/>
              </a:rPr>
              <a:t>to ensure responsive healthcare delivery solutions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sng" strike="noStrike" kern="1200" cap="none" spc="0" normalizeH="0" baseline="0" noProof="0" dirty="0">
              <a:ln>
                <a:noFill/>
              </a:ln>
              <a:solidFill>
                <a:srgbClr val="003F72"/>
              </a:solidFill>
              <a:effectLst/>
              <a:uLnTx/>
              <a:uFillTx/>
              <a:latin typeface="Arial" panose="020B0604020202020204"/>
              <a:ea typeface="Calibri" panose="020F0502020204030204" pitchFamily="34" charset="0"/>
              <a:cs typeface="Calibri" panose="020F0502020204030204" pitchFamily="34"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F72"/>
                </a:solidFill>
                <a:effectLst/>
                <a:uLnTx/>
                <a:uFillTx/>
                <a:latin typeface="Arial" panose="020B0604020202020204"/>
                <a:ea typeface="Calibri" panose="020F0502020204030204" pitchFamily="34" charset="0"/>
                <a:cs typeface="Calibri" panose="020F0502020204030204" pitchFamily="34" charset="0"/>
              </a:rPr>
              <a:t>Virtual Tumor Boards, Clinical Cancer Genetics, Clinical Cancer Research,</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F72"/>
                </a:solidFill>
                <a:effectLst/>
                <a:uLnTx/>
                <a:uFillTx/>
                <a:latin typeface="Arial" panose="020B0604020202020204"/>
                <a:ea typeface="Calibri" panose="020F0502020204030204" pitchFamily="34" charset="0"/>
                <a:cs typeface="Calibri" panose="020F0502020204030204" pitchFamily="34" charset="0"/>
              </a:rPr>
              <a:t>Breast and Gynecologic Oncology, Treatment “Close to Me”</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F72"/>
                </a:solidFill>
                <a:effectLst/>
                <a:uLnTx/>
                <a:uFillTx/>
                <a:latin typeface="Arial" panose="020B0604020202020204"/>
                <a:ea typeface="Calibri" panose="020F0502020204030204" pitchFamily="34" charset="0"/>
                <a:cs typeface="Calibri" panose="020F0502020204030204" pitchFamily="34" charset="0"/>
              </a:rPr>
              <a:t>Patient Navigation, Cancer Survivorship</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F72"/>
                </a:solidFill>
                <a:effectLst/>
                <a:uLnTx/>
                <a:uFillTx/>
                <a:latin typeface="Arial" panose="020B0604020202020204"/>
                <a:ea typeface="Calibri" panose="020F0502020204030204" pitchFamily="34" charset="0"/>
                <a:cs typeface="Calibri" panose="020F0502020204030204" pitchFamily="34" charset="0"/>
              </a:rPr>
              <a:t>Continuity of Care</a:t>
            </a:r>
          </a:p>
        </p:txBody>
      </p:sp>
    </p:spTree>
    <p:extLst>
      <p:ext uri="{BB962C8B-B14F-4D97-AF65-F5344CB8AC3E}">
        <p14:creationId xmlns:p14="http://schemas.microsoft.com/office/powerpoint/2010/main" val="214410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D4517F57-9120-5870-EE4F-2292BE549EB2}"/>
              </a:ext>
            </a:extLst>
          </p:cNvPr>
          <p:cNvPicPr>
            <a:picLocks noChangeAspect="1" noChangeArrowheads="1"/>
          </p:cNvPicPr>
          <p:nvPr/>
        </p:nvPicPr>
        <p:blipFill rotWithShape="1">
          <a:blip r:embed="rId2" cstate="email">
            <a:alphaModFix amt="20000"/>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bwMode="auto">
          <a:xfrm>
            <a:off x="0" y="0"/>
            <a:ext cx="12192000" cy="61998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1ECCABE-1345-6D80-2C14-CF3C5A6097D9}"/>
              </a:ext>
            </a:extLst>
          </p:cNvPr>
          <p:cNvSpPr>
            <a:spLocks noGrp="1"/>
          </p:cNvSpPr>
          <p:nvPr>
            <p:ph type="title"/>
          </p:nvPr>
        </p:nvSpPr>
        <p:spPr>
          <a:xfrm>
            <a:off x="838200" y="768350"/>
            <a:ext cx="10515600" cy="2852737"/>
          </a:xfrm>
        </p:spPr>
        <p:txBody>
          <a:bodyPr>
            <a:noAutofit/>
          </a:bodyPr>
          <a:lstStyle/>
          <a:p>
            <a:r>
              <a:rPr lang="en-US" sz="3600" b="1" dirty="0">
                <a:solidFill>
                  <a:srgbClr val="003F72"/>
                </a:solidFill>
              </a:rPr>
              <a:t>Mutational Signatures in Cancer Treatment</a:t>
            </a:r>
          </a:p>
        </p:txBody>
      </p:sp>
      <p:sp>
        <p:nvSpPr>
          <p:cNvPr id="2" name="TextBox 1">
            <a:extLst>
              <a:ext uri="{FF2B5EF4-FFF2-40B4-BE49-F238E27FC236}">
                <a16:creationId xmlns:a16="http://schemas.microsoft.com/office/drawing/2014/main" id="{08740DC3-C9DD-A631-2F4A-8F30B479CCBB}"/>
              </a:ext>
            </a:extLst>
          </p:cNvPr>
          <p:cNvSpPr txBox="1"/>
          <p:nvPr/>
        </p:nvSpPr>
        <p:spPr>
          <a:xfrm>
            <a:off x="553330" y="4627198"/>
            <a:ext cx="8113986" cy="14624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100"/>
              </a:spcBef>
              <a:spcAft>
                <a:spcPts val="100"/>
              </a:spcAft>
              <a:buClrTx/>
              <a:buSzTx/>
              <a:buFontTx/>
              <a:buNone/>
              <a:tabLst/>
              <a:defRPr/>
            </a:pPr>
            <a:r>
              <a:rPr kumimoji="0" lang="en-US" b="1" i="0" u="none" strike="noStrike" kern="1200" cap="none" spc="0" normalizeH="0" baseline="0" noProof="0" dirty="0">
                <a:ln>
                  <a:noFill/>
                </a:ln>
                <a:effectLst/>
                <a:uLnTx/>
                <a:uFillTx/>
                <a:ea typeface="+mn-ea"/>
                <a:cs typeface="+mn-cs"/>
              </a:rPr>
              <a:t>Kara N. Maxwell MD, PhD</a:t>
            </a:r>
          </a:p>
          <a:p>
            <a:r>
              <a:rPr lang="en-US" dirty="0"/>
              <a:t>Staff Physician, Corporal Michael </a:t>
            </a:r>
            <a:r>
              <a:rPr lang="en-US" dirty="0" err="1"/>
              <a:t>Crescenz</a:t>
            </a:r>
            <a:r>
              <a:rPr lang="en-US" dirty="0"/>
              <a:t> Veterans Affairs Medical Center, Assistant Professor of Medicine and Genetics, Perelman School of Medicine, University of Pennsylvania; Director, Men and BRCA Program, </a:t>
            </a:r>
            <a:r>
              <a:rPr lang="en-US" dirty="0" err="1"/>
              <a:t>Basser</a:t>
            </a:r>
            <a:r>
              <a:rPr lang="en-US" dirty="0"/>
              <a:t> Center for BRCA, University of Pennsylvania</a:t>
            </a:r>
          </a:p>
        </p:txBody>
      </p:sp>
    </p:spTree>
    <p:extLst>
      <p:ext uri="{BB962C8B-B14F-4D97-AF65-F5344CB8AC3E}">
        <p14:creationId xmlns:p14="http://schemas.microsoft.com/office/powerpoint/2010/main" val="175898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7F34-3B26-4AD9-8004-B9F19A64FBAD}"/>
              </a:ext>
            </a:extLst>
          </p:cNvPr>
          <p:cNvSpPr>
            <a:spLocks noGrp="1"/>
          </p:cNvSpPr>
          <p:nvPr>
            <p:ph type="title"/>
          </p:nvPr>
        </p:nvSpPr>
        <p:spPr>
          <a:xfrm>
            <a:off x="351571" y="283322"/>
            <a:ext cx="10996778" cy="533400"/>
          </a:xfrm>
        </p:spPr>
        <p:txBody>
          <a:bodyPr>
            <a:noAutofit/>
          </a:bodyPr>
          <a:lstStyle/>
          <a:p>
            <a:r>
              <a:rPr lang="en-US" sz="3200" b="1" dirty="0">
                <a:solidFill>
                  <a:schemeClr val="accent1">
                    <a:lumMod val="75000"/>
                  </a:schemeClr>
                </a:solidFill>
              </a:rPr>
              <a:t>Precision oncology biomarkers in cancer can affect all modalities of treatment</a:t>
            </a:r>
          </a:p>
        </p:txBody>
      </p:sp>
      <p:sp>
        <p:nvSpPr>
          <p:cNvPr id="4" name="TextBox 3">
            <a:extLst>
              <a:ext uri="{FF2B5EF4-FFF2-40B4-BE49-F238E27FC236}">
                <a16:creationId xmlns:a16="http://schemas.microsoft.com/office/drawing/2014/main" id="{601B7224-CFA2-4066-8F53-69F923F70B0F}"/>
              </a:ext>
            </a:extLst>
          </p:cNvPr>
          <p:cNvSpPr txBox="1"/>
          <p:nvPr/>
        </p:nvSpPr>
        <p:spPr bwMode="auto">
          <a:xfrm>
            <a:off x="5006380" y="1214641"/>
            <a:ext cx="1983968" cy="430887"/>
          </a:xfrm>
          <a:prstGeom prst="rect">
            <a:avLst/>
          </a:prstGeom>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b" anchorCtr="0" compatLnSpc="1">
            <a:prstTxWarp prst="textNoShape">
              <a:avLst/>
            </a:prstTxWarp>
            <a:spAutoFit/>
          </a:bodyPr>
          <a:lstStyle/>
          <a:p>
            <a:pPr algn="ctr"/>
            <a:r>
              <a:rPr lang="en-US" sz="1400" b="1">
                <a:solidFill>
                  <a:schemeClr val="bg1"/>
                </a:solidFill>
              </a:rPr>
              <a:t>Germline Genetic Testing</a:t>
            </a:r>
          </a:p>
        </p:txBody>
      </p:sp>
      <p:sp>
        <p:nvSpPr>
          <p:cNvPr id="6" name="TextBox 5">
            <a:extLst>
              <a:ext uri="{FF2B5EF4-FFF2-40B4-BE49-F238E27FC236}">
                <a16:creationId xmlns:a16="http://schemas.microsoft.com/office/drawing/2014/main" id="{A6A03BB3-8098-4B63-8D9C-73D090A6BA99}"/>
              </a:ext>
            </a:extLst>
          </p:cNvPr>
          <p:cNvSpPr txBox="1"/>
          <p:nvPr/>
        </p:nvSpPr>
        <p:spPr bwMode="auto">
          <a:xfrm>
            <a:off x="3114079" y="4531567"/>
            <a:ext cx="1490597" cy="86177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b" anchorCtr="0" compatLnSpc="1">
            <a:prstTxWarp prst="textNoShape">
              <a:avLst/>
            </a:prstTxWarp>
            <a:spAutoFit/>
          </a:bodyPr>
          <a:lstStyle/>
          <a:p>
            <a:pPr algn="ctr"/>
            <a:r>
              <a:rPr lang="en-US" sz="1400" b="1" dirty="0">
                <a:solidFill>
                  <a:schemeClr val="bg1"/>
                </a:solidFill>
              </a:rPr>
              <a:t>Expression Profiling of Tumor (</a:t>
            </a:r>
            <a:r>
              <a:rPr lang="en-US" sz="1400" b="1" dirty="0" err="1">
                <a:solidFill>
                  <a:schemeClr val="bg1"/>
                </a:solidFill>
              </a:rPr>
              <a:t>eg</a:t>
            </a:r>
            <a:r>
              <a:rPr lang="en-US" sz="1400" b="1" dirty="0">
                <a:solidFill>
                  <a:schemeClr val="bg1"/>
                </a:solidFill>
              </a:rPr>
              <a:t> Oncotype)</a:t>
            </a:r>
          </a:p>
        </p:txBody>
      </p:sp>
      <p:sp>
        <p:nvSpPr>
          <p:cNvPr id="7" name="TextBox 6">
            <a:extLst>
              <a:ext uri="{FF2B5EF4-FFF2-40B4-BE49-F238E27FC236}">
                <a16:creationId xmlns:a16="http://schemas.microsoft.com/office/drawing/2014/main" id="{E6FBD154-3F1F-4FFF-94BA-3A3E1A855545}"/>
              </a:ext>
            </a:extLst>
          </p:cNvPr>
          <p:cNvSpPr txBox="1"/>
          <p:nvPr/>
        </p:nvSpPr>
        <p:spPr bwMode="auto">
          <a:xfrm>
            <a:off x="7859886" y="4780223"/>
            <a:ext cx="1807629"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b" anchorCtr="0" compatLnSpc="1">
            <a:prstTxWarp prst="textNoShape">
              <a:avLst/>
            </a:prstTxWarp>
            <a:spAutoFit/>
          </a:bodyPr>
          <a:lstStyle/>
          <a:p>
            <a:pPr algn="ctr"/>
            <a:r>
              <a:rPr lang="en-US" sz="1400" b="1" dirty="0">
                <a:solidFill>
                  <a:schemeClr val="bg1"/>
                </a:solidFill>
              </a:rPr>
              <a:t>Tumor genomic profiling</a:t>
            </a:r>
          </a:p>
          <a:p>
            <a:pPr algn="ctr"/>
            <a:r>
              <a:rPr lang="en-US" sz="1400" b="1" dirty="0">
                <a:solidFill>
                  <a:schemeClr val="bg1"/>
                </a:solidFill>
              </a:rPr>
              <a:t>Mutational Analysis</a:t>
            </a:r>
          </a:p>
        </p:txBody>
      </p:sp>
      <p:sp>
        <p:nvSpPr>
          <p:cNvPr id="8" name="TextBox 7">
            <a:extLst>
              <a:ext uri="{FF2B5EF4-FFF2-40B4-BE49-F238E27FC236}">
                <a16:creationId xmlns:a16="http://schemas.microsoft.com/office/drawing/2014/main" id="{DDFE19BE-AA8D-4747-B89E-2C9D8F125A54}"/>
              </a:ext>
            </a:extLst>
          </p:cNvPr>
          <p:cNvSpPr txBox="1"/>
          <p:nvPr/>
        </p:nvSpPr>
        <p:spPr bwMode="auto">
          <a:xfrm>
            <a:off x="4902195" y="4962454"/>
            <a:ext cx="2481688" cy="43088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b" anchorCtr="0" compatLnSpc="1">
            <a:prstTxWarp prst="textNoShape">
              <a:avLst/>
            </a:prstTxWarp>
            <a:spAutoFit/>
          </a:bodyPr>
          <a:lstStyle/>
          <a:p>
            <a:pPr algn="ctr"/>
            <a:r>
              <a:rPr lang="en-US" sz="1400" b="1">
                <a:solidFill>
                  <a:schemeClr val="bg1"/>
                </a:solidFill>
              </a:rPr>
              <a:t>Protein marker expression in tumor (ER, HER2)</a:t>
            </a:r>
          </a:p>
        </p:txBody>
      </p:sp>
      <p:cxnSp>
        <p:nvCxnSpPr>
          <p:cNvPr id="10" name="Connector: Elbow 9">
            <a:extLst>
              <a:ext uri="{FF2B5EF4-FFF2-40B4-BE49-F238E27FC236}">
                <a16:creationId xmlns:a16="http://schemas.microsoft.com/office/drawing/2014/main" id="{EC292B87-D6D7-48F5-A6F1-A1ACB4F9554D}"/>
              </a:ext>
            </a:extLst>
          </p:cNvPr>
          <p:cNvCxnSpPr>
            <a:cxnSpLocks/>
            <a:stCxn id="4" idx="2"/>
            <a:endCxn id="11" idx="0"/>
          </p:cNvCxnSpPr>
          <p:nvPr/>
        </p:nvCxnSpPr>
        <p:spPr bwMode="auto">
          <a:xfrm rot="5400000">
            <a:off x="4175389" y="611573"/>
            <a:ext cx="789020" cy="2856930"/>
          </a:xfrm>
          <a:prstGeom prst="bentConnector3">
            <a:avLst>
              <a:gd name="adj1" fmla="val 50000"/>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72952967-73F8-4F1A-BA29-6F2B4BC0C5B9}"/>
              </a:ext>
            </a:extLst>
          </p:cNvPr>
          <p:cNvPicPr>
            <a:picLocks noChangeAspect="1"/>
          </p:cNvPicPr>
          <p:nvPr/>
        </p:nvPicPr>
        <p:blipFill rotWithShape="1">
          <a:blip r:embed="rId2"/>
          <a:srcRect l="2563" r="78850"/>
          <a:stretch/>
        </p:blipFill>
        <p:spPr>
          <a:xfrm>
            <a:off x="2550054" y="2434548"/>
            <a:ext cx="1182759" cy="1623853"/>
          </a:xfrm>
          <a:prstGeom prst="rect">
            <a:avLst/>
          </a:prstGeom>
        </p:spPr>
      </p:pic>
      <p:pic>
        <p:nvPicPr>
          <p:cNvPr id="12" name="Picture 11">
            <a:extLst>
              <a:ext uri="{FF2B5EF4-FFF2-40B4-BE49-F238E27FC236}">
                <a16:creationId xmlns:a16="http://schemas.microsoft.com/office/drawing/2014/main" id="{159312E5-3258-4B44-8961-8D955BE15030}"/>
              </a:ext>
            </a:extLst>
          </p:cNvPr>
          <p:cNvPicPr>
            <a:picLocks noChangeAspect="1"/>
          </p:cNvPicPr>
          <p:nvPr/>
        </p:nvPicPr>
        <p:blipFill rotWithShape="1">
          <a:blip r:embed="rId2"/>
          <a:srcRect l="21769" r="59643"/>
          <a:stretch/>
        </p:blipFill>
        <p:spPr>
          <a:xfrm>
            <a:off x="3970318" y="2434546"/>
            <a:ext cx="1182758" cy="1623853"/>
          </a:xfrm>
          <a:prstGeom prst="rect">
            <a:avLst/>
          </a:prstGeom>
        </p:spPr>
      </p:pic>
      <p:pic>
        <p:nvPicPr>
          <p:cNvPr id="13" name="Picture 12">
            <a:extLst>
              <a:ext uri="{FF2B5EF4-FFF2-40B4-BE49-F238E27FC236}">
                <a16:creationId xmlns:a16="http://schemas.microsoft.com/office/drawing/2014/main" id="{E2D9A7B8-E419-4D5C-A4F2-4284FF8AC670}"/>
              </a:ext>
            </a:extLst>
          </p:cNvPr>
          <p:cNvPicPr>
            <a:picLocks noChangeAspect="1"/>
          </p:cNvPicPr>
          <p:nvPr/>
        </p:nvPicPr>
        <p:blipFill rotWithShape="1">
          <a:blip r:embed="rId2"/>
          <a:srcRect l="40977" r="40436"/>
          <a:stretch/>
        </p:blipFill>
        <p:spPr>
          <a:xfrm>
            <a:off x="6792504" y="2434546"/>
            <a:ext cx="1182758" cy="1623853"/>
          </a:xfrm>
          <a:prstGeom prst="rect">
            <a:avLst/>
          </a:prstGeom>
        </p:spPr>
      </p:pic>
      <p:pic>
        <p:nvPicPr>
          <p:cNvPr id="14" name="Picture 13">
            <a:extLst>
              <a:ext uri="{FF2B5EF4-FFF2-40B4-BE49-F238E27FC236}">
                <a16:creationId xmlns:a16="http://schemas.microsoft.com/office/drawing/2014/main" id="{3ADD2228-A5A7-4228-9CD8-BBF427E06730}"/>
              </a:ext>
            </a:extLst>
          </p:cNvPr>
          <p:cNvPicPr>
            <a:picLocks noChangeAspect="1"/>
          </p:cNvPicPr>
          <p:nvPr/>
        </p:nvPicPr>
        <p:blipFill rotWithShape="1">
          <a:blip r:embed="rId2"/>
          <a:srcRect l="59618" r="21714"/>
          <a:stretch/>
        </p:blipFill>
        <p:spPr>
          <a:xfrm>
            <a:off x="5390544" y="2434547"/>
            <a:ext cx="1187900" cy="1623853"/>
          </a:xfrm>
          <a:prstGeom prst="rect">
            <a:avLst/>
          </a:prstGeom>
        </p:spPr>
      </p:pic>
      <p:pic>
        <p:nvPicPr>
          <p:cNvPr id="15" name="Picture 14">
            <a:extLst>
              <a:ext uri="{FF2B5EF4-FFF2-40B4-BE49-F238E27FC236}">
                <a16:creationId xmlns:a16="http://schemas.microsoft.com/office/drawing/2014/main" id="{1C913063-A947-41DE-B0DA-FE08218F91DA}"/>
              </a:ext>
            </a:extLst>
          </p:cNvPr>
          <p:cNvPicPr>
            <a:picLocks noChangeAspect="1"/>
          </p:cNvPicPr>
          <p:nvPr/>
        </p:nvPicPr>
        <p:blipFill rotWithShape="1">
          <a:blip r:embed="rId2"/>
          <a:srcRect l="79148" r="1967"/>
          <a:stretch/>
        </p:blipFill>
        <p:spPr>
          <a:xfrm>
            <a:off x="8212205" y="2434546"/>
            <a:ext cx="1201696" cy="1623853"/>
          </a:xfrm>
          <a:prstGeom prst="rect">
            <a:avLst/>
          </a:prstGeom>
        </p:spPr>
      </p:pic>
      <p:cxnSp>
        <p:nvCxnSpPr>
          <p:cNvPr id="18" name="Connector: Elbow 17">
            <a:extLst>
              <a:ext uri="{FF2B5EF4-FFF2-40B4-BE49-F238E27FC236}">
                <a16:creationId xmlns:a16="http://schemas.microsoft.com/office/drawing/2014/main" id="{F2294861-752F-44FA-B050-6F824ABF2DA3}"/>
              </a:ext>
            </a:extLst>
          </p:cNvPr>
          <p:cNvCxnSpPr>
            <a:cxnSpLocks/>
            <a:stCxn id="4" idx="2"/>
            <a:endCxn id="12" idx="0"/>
          </p:cNvCxnSpPr>
          <p:nvPr/>
        </p:nvCxnSpPr>
        <p:spPr bwMode="auto">
          <a:xfrm rot="5400000">
            <a:off x="4885522" y="1321704"/>
            <a:ext cx="789018" cy="1436667"/>
          </a:xfrm>
          <a:prstGeom prst="bentConnector3">
            <a:avLst>
              <a:gd name="adj1" fmla="val 50000"/>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or: Elbow 20">
            <a:extLst>
              <a:ext uri="{FF2B5EF4-FFF2-40B4-BE49-F238E27FC236}">
                <a16:creationId xmlns:a16="http://schemas.microsoft.com/office/drawing/2014/main" id="{066104D4-1BF4-4CCB-9495-7F580C5BF1A7}"/>
              </a:ext>
            </a:extLst>
          </p:cNvPr>
          <p:cNvCxnSpPr>
            <a:cxnSpLocks/>
            <a:stCxn id="4" idx="2"/>
            <a:endCxn id="14" idx="0"/>
          </p:cNvCxnSpPr>
          <p:nvPr/>
        </p:nvCxnSpPr>
        <p:spPr bwMode="auto">
          <a:xfrm rot="5400000">
            <a:off x="5596920" y="2033102"/>
            <a:ext cx="789019" cy="13870"/>
          </a:xfrm>
          <a:prstGeom prst="bentConnector3">
            <a:avLst>
              <a:gd name="adj1" fmla="val 50000"/>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Connector: Elbow 23">
            <a:extLst>
              <a:ext uri="{FF2B5EF4-FFF2-40B4-BE49-F238E27FC236}">
                <a16:creationId xmlns:a16="http://schemas.microsoft.com/office/drawing/2014/main" id="{494EC731-4A9D-44A5-AAA4-17BFB0724D62}"/>
              </a:ext>
            </a:extLst>
          </p:cNvPr>
          <p:cNvCxnSpPr>
            <a:cxnSpLocks/>
            <a:stCxn id="4" idx="2"/>
            <a:endCxn id="15" idx="0"/>
          </p:cNvCxnSpPr>
          <p:nvPr/>
        </p:nvCxnSpPr>
        <p:spPr bwMode="auto">
          <a:xfrm rot="16200000" flipH="1">
            <a:off x="7011199" y="632692"/>
            <a:ext cx="789018" cy="2814689"/>
          </a:xfrm>
          <a:prstGeom prst="bentConnector3">
            <a:avLst>
              <a:gd name="adj1" fmla="val 50000"/>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Connector: Elbow 26">
            <a:extLst>
              <a:ext uri="{FF2B5EF4-FFF2-40B4-BE49-F238E27FC236}">
                <a16:creationId xmlns:a16="http://schemas.microsoft.com/office/drawing/2014/main" id="{D666599E-8FF6-4BDE-8D3A-DEC719250A71}"/>
              </a:ext>
            </a:extLst>
          </p:cNvPr>
          <p:cNvCxnSpPr>
            <a:cxnSpLocks/>
            <a:stCxn id="8" idx="0"/>
            <a:endCxn id="14" idx="2"/>
          </p:cNvCxnSpPr>
          <p:nvPr/>
        </p:nvCxnSpPr>
        <p:spPr bwMode="auto">
          <a:xfrm rot="16200000" flipV="1">
            <a:off x="5611740" y="4431154"/>
            <a:ext cx="904054" cy="158545"/>
          </a:xfrm>
          <a:prstGeom prst="bentConnector3">
            <a:avLst>
              <a:gd name="adj1" fmla="val 50000"/>
            </a:avLst>
          </a:prstGeom>
          <a:ln w="38100">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33" name="Connector: Elbow 32">
            <a:extLst>
              <a:ext uri="{FF2B5EF4-FFF2-40B4-BE49-F238E27FC236}">
                <a16:creationId xmlns:a16="http://schemas.microsoft.com/office/drawing/2014/main" id="{5D055CA3-9509-401C-BA16-ED7F2C793407}"/>
              </a:ext>
            </a:extLst>
          </p:cNvPr>
          <p:cNvCxnSpPr>
            <a:cxnSpLocks/>
            <a:stCxn id="8" idx="0"/>
            <a:endCxn id="13" idx="2"/>
          </p:cNvCxnSpPr>
          <p:nvPr/>
        </p:nvCxnSpPr>
        <p:spPr bwMode="auto">
          <a:xfrm rot="5400000" flipH="1" flipV="1">
            <a:off x="6311434" y="3890005"/>
            <a:ext cx="904055" cy="1240844"/>
          </a:xfrm>
          <a:prstGeom prst="bentConnector3">
            <a:avLst>
              <a:gd name="adj1" fmla="val 50000"/>
            </a:avLst>
          </a:prstGeom>
          <a:ln w="38100">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36" name="Connector: Elbow 35">
            <a:extLst>
              <a:ext uri="{FF2B5EF4-FFF2-40B4-BE49-F238E27FC236}">
                <a16:creationId xmlns:a16="http://schemas.microsoft.com/office/drawing/2014/main" id="{D5D6959D-E278-4F59-87AA-8C64029BFEAF}"/>
              </a:ext>
            </a:extLst>
          </p:cNvPr>
          <p:cNvCxnSpPr>
            <a:cxnSpLocks/>
            <a:stCxn id="8" idx="0"/>
            <a:endCxn id="15" idx="2"/>
          </p:cNvCxnSpPr>
          <p:nvPr/>
        </p:nvCxnSpPr>
        <p:spPr bwMode="auto">
          <a:xfrm rot="5400000" flipH="1" flipV="1">
            <a:off x="7026019" y="3175420"/>
            <a:ext cx="904055" cy="2670014"/>
          </a:xfrm>
          <a:prstGeom prst="bentConnector3">
            <a:avLst>
              <a:gd name="adj1" fmla="val 50000"/>
            </a:avLst>
          </a:prstGeom>
          <a:ln w="38100">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42" name="Connector: Elbow 41">
            <a:extLst>
              <a:ext uri="{FF2B5EF4-FFF2-40B4-BE49-F238E27FC236}">
                <a16:creationId xmlns:a16="http://schemas.microsoft.com/office/drawing/2014/main" id="{F58B485C-665E-4A78-A172-8880B9C86006}"/>
              </a:ext>
            </a:extLst>
          </p:cNvPr>
          <p:cNvCxnSpPr>
            <a:cxnSpLocks/>
            <a:stCxn id="6" idx="0"/>
            <a:endCxn id="14" idx="2"/>
          </p:cNvCxnSpPr>
          <p:nvPr/>
        </p:nvCxnSpPr>
        <p:spPr bwMode="auto">
          <a:xfrm rot="5400000" flipH="1" flipV="1">
            <a:off x="4685353" y="3232426"/>
            <a:ext cx="473167" cy="2125116"/>
          </a:xfrm>
          <a:prstGeom prst="bentConnector3">
            <a:avLst>
              <a:gd name="adj1" fmla="val 50000"/>
            </a:avLst>
          </a:prstGeom>
          <a:ln w="38100">
            <a:headEnd type="none" w="med" len="med"/>
            <a:tailEnd type="triangle"/>
          </a:ln>
        </p:spPr>
        <p:style>
          <a:lnRef idx="2">
            <a:schemeClr val="accent4"/>
          </a:lnRef>
          <a:fillRef idx="0">
            <a:schemeClr val="accent4"/>
          </a:fillRef>
          <a:effectRef idx="1">
            <a:schemeClr val="accent4"/>
          </a:effectRef>
          <a:fontRef idx="minor">
            <a:schemeClr val="tx1"/>
          </a:fontRef>
        </p:style>
      </p:cxnSp>
      <p:cxnSp>
        <p:nvCxnSpPr>
          <p:cNvPr id="3" name="Connector: Elbow 2">
            <a:extLst>
              <a:ext uri="{FF2B5EF4-FFF2-40B4-BE49-F238E27FC236}">
                <a16:creationId xmlns:a16="http://schemas.microsoft.com/office/drawing/2014/main" id="{91089AE8-7AA5-0ED6-37DB-7A7ADC6E5F78}"/>
              </a:ext>
            </a:extLst>
          </p:cNvPr>
          <p:cNvCxnSpPr>
            <a:cxnSpLocks/>
            <a:stCxn id="7" idx="0"/>
          </p:cNvCxnSpPr>
          <p:nvPr/>
        </p:nvCxnSpPr>
        <p:spPr bwMode="auto">
          <a:xfrm rot="5400000" flipH="1" flipV="1">
            <a:off x="8402461" y="4369631"/>
            <a:ext cx="771832" cy="49352"/>
          </a:xfrm>
          <a:prstGeom prst="bentConnector3">
            <a:avLst>
              <a:gd name="adj1" fmla="val 35047"/>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FDA284FA-6738-48A9-A04F-C33E3A19B73B}"/>
              </a:ext>
            </a:extLst>
          </p:cNvPr>
          <p:cNvGrpSpPr/>
          <p:nvPr/>
        </p:nvGrpSpPr>
        <p:grpSpPr>
          <a:xfrm>
            <a:off x="351571" y="1645527"/>
            <a:ext cx="1599742" cy="2552308"/>
            <a:chOff x="152400" y="1600200"/>
            <a:chExt cx="1937443" cy="3490753"/>
          </a:xfrm>
        </p:grpSpPr>
        <p:pic>
          <p:nvPicPr>
            <p:cNvPr id="31" name="Picture 30">
              <a:extLst>
                <a:ext uri="{FF2B5EF4-FFF2-40B4-BE49-F238E27FC236}">
                  <a16:creationId xmlns:a16="http://schemas.microsoft.com/office/drawing/2014/main" id="{3DD95463-56D4-45C0-B4C5-5AE002490367}"/>
                </a:ext>
              </a:extLst>
            </p:cNvPr>
            <p:cNvPicPr>
              <a:picLocks noChangeAspect="1" noChangeArrowheads="1"/>
            </p:cNvPicPr>
            <p:nvPr/>
          </p:nvPicPr>
          <p:blipFill>
            <a:blip r:embed="rId3" cstate="print"/>
            <a:srcRect l="19729" r="21085"/>
            <a:stretch>
              <a:fillRect/>
            </a:stretch>
          </p:blipFill>
          <p:spPr bwMode="auto">
            <a:xfrm>
              <a:off x="381000" y="1828800"/>
              <a:ext cx="1515979" cy="1600200"/>
            </a:xfrm>
            <a:prstGeom prst="rect">
              <a:avLst/>
            </a:prstGeom>
            <a:noFill/>
          </p:spPr>
        </p:pic>
        <p:pic>
          <p:nvPicPr>
            <p:cNvPr id="32" name="Picture 31">
              <a:extLst>
                <a:ext uri="{FF2B5EF4-FFF2-40B4-BE49-F238E27FC236}">
                  <a16:creationId xmlns:a16="http://schemas.microsoft.com/office/drawing/2014/main" id="{7F43AFF9-C09F-4CD6-BEFE-33E3482875DD}"/>
                </a:ext>
              </a:extLst>
            </p:cNvPr>
            <p:cNvPicPr>
              <a:picLocks noChangeAspect="1" noChangeArrowheads="1"/>
            </p:cNvPicPr>
            <p:nvPr/>
          </p:nvPicPr>
          <p:blipFill>
            <a:blip r:embed="rId4" cstate="print"/>
            <a:srcRect/>
            <a:stretch>
              <a:fillRect/>
            </a:stretch>
          </p:blipFill>
          <p:spPr bwMode="auto">
            <a:xfrm>
              <a:off x="304800" y="1600200"/>
              <a:ext cx="542925" cy="1047751"/>
            </a:xfrm>
            <a:prstGeom prst="rect">
              <a:avLst/>
            </a:prstGeom>
            <a:noFill/>
          </p:spPr>
        </p:pic>
        <p:sp>
          <p:nvSpPr>
            <p:cNvPr id="34" name="Curved Right Arrow 6">
              <a:extLst>
                <a:ext uri="{FF2B5EF4-FFF2-40B4-BE49-F238E27FC236}">
                  <a16:creationId xmlns:a16="http://schemas.microsoft.com/office/drawing/2014/main" id="{92002F1D-B9C6-41F6-BE97-1F151F99C0AD}"/>
                </a:ext>
              </a:extLst>
            </p:cNvPr>
            <p:cNvSpPr/>
            <p:nvPr/>
          </p:nvSpPr>
          <p:spPr>
            <a:xfrm>
              <a:off x="152400" y="2133600"/>
              <a:ext cx="381000" cy="1905000"/>
            </a:xfrm>
            <a:prstGeom prst="curvedRightArrow">
              <a:avLst>
                <a:gd name="adj1" fmla="val 25000"/>
                <a:gd name="adj2" fmla="val 102169"/>
                <a:gd name="adj3" fmla="val 366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defRPr>
              </a:lvl1pPr>
              <a:lvl2pPr marL="457200" algn="l" rtl="0" eaLnBrk="0" fontAlgn="base" hangingPunct="0">
                <a:spcBef>
                  <a:spcPct val="0"/>
                </a:spcBef>
                <a:spcAft>
                  <a:spcPct val="0"/>
                </a:spcAft>
                <a:defRPr sz="1400" kern="1200">
                  <a:solidFill>
                    <a:schemeClr val="lt1"/>
                  </a:solidFill>
                  <a:latin typeface="+mn-lt"/>
                  <a:ea typeface="+mn-ea"/>
                  <a:cs typeface="+mn-cs"/>
                </a:defRPr>
              </a:lvl2pPr>
              <a:lvl3pPr marL="914400" algn="l" rtl="0" eaLnBrk="0" fontAlgn="base" hangingPunct="0">
                <a:spcBef>
                  <a:spcPct val="0"/>
                </a:spcBef>
                <a:spcAft>
                  <a:spcPct val="0"/>
                </a:spcAft>
                <a:defRPr sz="1400" kern="1200">
                  <a:solidFill>
                    <a:schemeClr val="lt1"/>
                  </a:solidFill>
                  <a:latin typeface="+mn-lt"/>
                  <a:ea typeface="+mn-ea"/>
                  <a:cs typeface="+mn-cs"/>
                </a:defRPr>
              </a:lvl3pPr>
              <a:lvl4pPr marL="1371600" algn="l" rtl="0" eaLnBrk="0" fontAlgn="base" hangingPunct="0">
                <a:spcBef>
                  <a:spcPct val="0"/>
                </a:spcBef>
                <a:spcAft>
                  <a:spcPct val="0"/>
                </a:spcAft>
                <a:defRPr sz="1400" kern="1200">
                  <a:solidFill>
                    <a:schemeClr val="lt1"/>
                  </a:solidFill>
                  <a:latin typeface="+mn-lt"/>
                  <a:ea typeface="+mn-ea"/>
                  <a:cs typeface="+mn-cs"/>
                </a:defRPr>
              </a:lvl4pPr>
              <a:lvl5pPr marL="1828800" algn="l" rtl="0" eaLnBrk="0" fontAlgn="base" hangingPunct="0">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endParaRPr lang="en-US">
                <a:solidFill>
                  <a:schemeClr val="tx1"/>
                </a:solidFill>
              </a:endParaRPr>
            </a:p>
          </p:txBody>
        </p:sp>
        <p:sp>
          <p:nvSpPr>
            <p:cNvPr id="35" name="TextBox 7">
              <a:extLst>
                <a:ext uri="{FF2B5EF4-FFF2-40B4-BE49-F238E27FC236}">
                  <a16:creationId xmlns:a16="http://schemas.microsoft.com/office/drawing/2014/main" id="{96A1451D-5B79-4F7A-B5F1-78A893AA8B27}"/>
                </a:ext>
              </a:extLst>
            </p:cNvPr>
            <p:cNvSpPr txBox="1"/>
            <p:nvPr/>
          </p:nvSpPr>
          <p:spPr>
            <a:xfrm>
              <a:off x="304800" y="4038600"/>
              <a:ext cx="1785043" cy="1052353"/>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l" rtl="0" eaLnBrk="0" fontAlgn="base" hangingPunct="0">
                <a:spcBef>
                  <a:spcPct val="0"/>
                </a:spcBef>
                <a:spcAft>
                  <a:spcPct val="0"/>
                </a:spcAft>
                <a:defRPr sz="1400" kern="1200">
                  <a:solidFill>
                    <a:schemeClr val="dk1"/>
                  </a:solidFill>
                  <a:latin typeface="+mn-lt"/>
                  <a:ea typeface="+mn-ea"/>
                  <a:cs typeface="+mn-cs"/>
                </a:defRPr>
              </a:lvl1pPr>
              <a:lvl2pPr marL="457200" algn="l" rtl="0" eaLnBrk="0" fontAlgn="base" hangingPunct="0">
                <a:spcBef>
                  <a:spcPct val="0"/>
                </a:spcBef>
                <a:spcAft>
                  <a:spcPct val="0"/>
                </a:spcAft>
                <a:defRPr sz="1400" kern="1200">
                  <a:solidFill>
                    <a:schemeClr val="dk1"/>
                  </a:solidFill>
                  <a:latin typeface="+mn-lt"/>
                  <a:ea typeface="+mn-ea"/>
                  <a:cs typeface="+mn-cs"/>
                </a:defRPr>
              </a:lvl2pPr>
              <a:lvl3pPr marL="914400" algn="l" rtl="0" eaLnBrk="0" fontAlgn="base" hangingPunct="0">
                <a:spcBef>
                  <a:spcPct val="0"/>
                </a:spcBef>
                <a:spcAft>
                  <a:spcPct val="0"/>
                </a:spcAft>
                <a:defRPr sz="1400" kern="1200">
                  <a:solidFill>
                    <a:schemeClr val="dk1"/>
                  </a:solidFill>
                  <a:latin typeface="+mn-lt"/>
                  <a:ea typeface="+mn-ea"/>
                  <a:cs typeface="+mn-cs"/>
                </a:defRPr>
              </a:lvl3pPr>
              <a:lvl4pPr marL="1371600" algn="l" rtl="0" eaLnBrk="0" fontAlgn="base" hangingPunct="0">
                <a:spcBef>
                  <a:spcPct val="0"/>
                </a:spcBef>
                <a:spcAft>
                  <a:spcPct val="0"/>
                </a:spcAft>
                <a:defRPr sz="1400" kern="1200">
                  <a:solidFill>
                    <a:schemeClr val="dk1"/>
                  </a:solidFill>
                  <a:latin typeface="+mn-lt"/>
                  <a:ea typeface="+mn-ea"/>
                  <a:cs typeface="+mn-cs"/>
                </a:defRPr>
              </a:lvl4pPr>
              <a:lvl5pPr marL="1828800" algn="l" rtl="0" eaLnBrk="0" fontAlgn="base" hangingPunct="0">
                <a:spcBef>
                  <a:spcPct val="0"/>
                </a:spcBef>
                <a:spcAft>
                  <a:spcPct val="0"/>
                </a:spcAft>
                <a:defRPr sz="1400" kern="1200">
                  <a:solidFill>
                    <a:schemeClr val="dk1"/>
                  </a:solidFill>
                  <a:latin typeface="+mn-lt"/>
                  <a:ea typeface="+mn-ea"/>
                  <a:cs typeface="+mn-cs"/>
                </a:defRPr>
              </a:lvl5pPr>
              <a:lvl6pPr marL="2286000" algn="l" defTabSz="914400" rtl="0" eaLnBrk="1" latinLnBrk="0" hangingPunct="1">
                <a:defRPr sz="1400" kern="1200">
                  <a:solidFill>
                    <a:schemeClr val="dk1"/>
                  </a:solidFill>
                  <a:latin typeface="+mn-lt"/>
                  <a:ea typeface="+mn-ea"/>
                  <a:cs typeface="+mn-cs"/>
                </a:defRPr>
              </a:lvl6pPr>
              <a:lvl7pPr marL="2743200" algn="l" defTabSz="914400" rtl="0" eaLnBrk="1" latinLnBrk="0" hangingPunct="1">
                <a:defRPr sz="1400" kern="1200">
                  <a:solidFill>
                    <a:schemeClr val="dk1"/>
                  </a:solidFill>
                  <a:latin typeface="+mn-lt"/>
                  <a:ea typeface="+mn-ea"/>
                  <a:cs typeface="+mn-cs"/>
                </a:defRPr>
              </a:lvl7pPr>
              <a:lvl8pPr marL="3200400" algn="l" defTabSz="914400" rtl="0" eaLnBrk="1" latinLnBrk="0" hangingPunct="1">
                <a:defRPr sz="1400" kern="1200">
                  <a:solidFill>
                    <a:schemeClr val="dk1"/>
                  </a:solidFill>
                  <a:latin typeface="+mn-lt"/>
                  <a:ea typeface="+mn-ea"/>
                  <a:cs typeface="+mn-cs"/>
                </a:defRPr>
              </a:lvl8pPr>
              <a:lvl9pPr marL="3657600" algn="l" defTabSz="914400" rtl="0" eaLnBrk="1" latinLnBrk="0" hangingPunct="1">
                <a:defRPr sz="1400" kern="1200">
                  <a:solidFill>
                    <a:schemeClr val="dk1"/>
                  </a:solidFill>
                  <a:latin typeface="+mn-lt"/>
                  <a:ea typeface="+mn-ea"/>
                  <a:cs typeface="+mn-cs"/>
                </a:defRPr>
              </a:lvl9pPr>
            </a:lstStyle>
            <a:p>
              <a:pPr algn="ctr"/>
              <a:r>
                <a:rPr lang="en-US" sz="1100" dirty="0">
                  <a:solidFill>
                    <a:schemeClr val="bg1"/>
                  </a:solidFill>
                </a:rPr>
                <a:t>“Germline” = genetic changes that lead to a risk of cancer</a:t>
              </a:r>
            </a:p>
            <a:p>
              <a:pPr algn="ctr"/>
              <a:r>
                <a:rPr lang="en-US" sz="1100" dirty="0" err="1">
                  <a:solidFill>
                    <a:schemeClr val="bg1"/>
                  </a:solidFill>
                </a:rPr>
                <a:t>e.g</a:t>
              </a:r>
              <a:r>
                <a:rPr lang="en-US" sz="1100" dirty="0">
                  <a:solidFill>
                    <a:schemeClr val="bg1"/>
                  </a:solidFill>
                </a:rPr>
                <a:t>  </a:t>
              </a:r>
              <a:r>
                <a:rPr lang="en-US" sz="1100" i="1" dirty="0">
                  <a:solidFill>
                    <a:schemeClr val="bg1"/>
                  </a:solidFill>
                </a:rPr>
                <a:t>BRCA1</a:t>
              </a:r>
              <a:r>
                <a:rPr lang="en-US" sz="1100" dirty="0">
                  <a:solidFill>
                    <a:schemeClr val="bg1"/>
                  </a:solidFill>
                </a:rPr>
                <a:t>, </a:t>
              </a:r>
              <a:r>
                <a:rPr lang="en-US" sz="1100" i="1" dirty="0">
                  <a:solidFill>
                    <a:schemeClr val="bg1"/>
                  </a:solidFill>
                </a:rPr>
                <a:t>BRCA2</a:t>
              </a:r>
            </a:p>
          </p:txBody>
        </p:sp>
      </p:grpSp>
      <p:cxnSp>
        <p:nvCxnSpPr>
          <p:cNvPr id="62" name="Connector: Elbow 61">
            <a:extLst>
              <a:ext uri="{FF2B5EF4-FFF2-40B4-BE49-F238E27FC236}">
                <a16:creationId xmlns:a16="http://schemas.microsoft.com/office/drawing/2014/main" id="{B63D8752-A64F-689B-6A9C-A6319E05B028}"/>
              </a:ext>
            </a:extLst>
          </p:cNvPr>
          <p:cNvCxnSpPr>
            <a:cxnSpLocks/>
            <a:stCxn id="4" idx="1"/>
            <a:endCxn id="31" idx="0"/>
          </p:cNvCxnSpPr>
          <p:nvPr/>
        </p:nvCxnSpPr>
        <p:spPr>
          <a:xfrm rot="10800000" flipV="1">
            <a:off x="1166196" y="1430085"/>
            <a:ext cx="3840185" cy="382586"/>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43395F7D-94B5-4013-7FBF-7A2F0E69A390}"/>
              </a:ext>
            </a:extLst>
          </p:cNvPr>
          <p:cNvPicPr>
            <a:picLocks noChangeAspect="1"/>
          </p:cNvPicPr>
          <p:nvPr/>
        </p:nvPicPr>
        <p:blipFill>
          <a:blip r:embed="rId5"/>
          <a:stretch>
            <a:fillRect/>
          </a:stretch>
        </p:blipFill>
        <p:spPr>
          <a:xfrm>
            <a:off x="10500030" y="2996391"/>
            <a:ext cx="1407881" cy="1182436"/>
          </a:xfrm>
          <a:prstGeom prst="rect">
            <a:avLst/>
          </a:prstGeom>
        </p:spPr>
      </p:pic>
      <p:sp>
        <p:nvSpPr>
          <p:cNvPr id="65" name="Curved Right Arrow 10">
            <a:extLst>
              <a:ext uri="{FF2B5EF4-FFF2-40B4-BE49-F238E27FC236}">
                <a16:creationId xmlns:a16="http://schemas.microsoft.com/office/drawing/2014/main" id="{8C144A08-F3FF-C987-054F-CA5D597B2A67}"/>
              </a:ext>
            </a:extLst>
          </p:cNvPr>
          <p:cNvSpPr/>
          <p:nvPr/>
        </p:nvSpPr>
        <p:spPr>
          <a:xfrm flipH="1">
            <a:off x="11478827" y="3642457"/>
            <a:ext cx="373432" cy="1182437"/>
          </a:xfrm>
          <a:prstGeom prst="curvedRightArrow">
            <a:avLst>
              <a:gd name="adj1" fmla="val 25000"/>
              <a:gd name="adj2" fmla="val 51778"/>
              <a:gd name="adj3" fmla="val 366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solidFill>
                <a:schemeClr val="tx1"/>
              </a:solidFill>
            </a:endParaRPr>
          </a:p>
        </p:txBody>
      </p:sp>
      <p:sp>
        <p:nvSpPr>
          <p:cNvPr id="66" name="TextBox 65">
            <a:extLst>
              <a:ext uri="{FF2B5EF4-FFF2-40B4-BE49-F238E27FC236}">
                <a16:creationId xmlns:a16="http://schemas.microsoft.com/office/drawing/2014/main" id="{B23EAEFF-C014-3EE5-1DB2-D5A9042E246C}"/>
              </a:ext>
            </a:extLst>
          </p:cNvPr>
          <p:cNvSpPr txBox="1"/>
          <p:nvPr/>
        </p:nvSpPr>
        <p:spPr>
          <a:xfrm>
            <a:off x="10253319" y="4814334"/>
            <a:ext cx="172265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dirty="0"/>
              <a:t>“Somatic” = acquired “driver” changes that lead to cancer development and progression</a:t>
            </a:r>
          </a:p>
          <a:p>
            <a:pPr algn="ctr"/>
            <a:r>
              <a:rPr lang="en-US" sz="1200" dirty="0" err="1"/>
              <a:t>e.g</a:t>
            </a:r>
            <a:r>
              <a:rPr lang="en-US" sz="1200" dirty="0"/>
              <a:t> </a:t>
            </a:r>
            <a:r>
              <a:rPr lang="en-US" sz="1200" i="1" dirty="0"/>
              <a:t>EGFR</a:t>
            </a:r>
            <a:r>
              <a:rPr lang="en-US" sz="1200" dirty="0"/>
              <a:t> mutations</a:t>
            </a:r>
          </a:p>
        </p:txBody>
      </p:sp>
      <p:cxnSp>
        <p:nvCxnSpPr>
          <p:cNvPr id="74" name="Connector: Elbow 73">
            <a:extLst>
              <a:ext uri="{FF2B5EF4-FFF2-40B4-BE49-F238E27FC236}">
                <a16:creationId xmlns:a16="http://schemas.microsoft.com/office/drawing/2014/main" id="{2B9EFA69-3CC4-E2CD-2CAE-B4FB6F6B5C7D}"/>
              </a:ext>
            </a:extLst>
          </p:cNvPr>
          <p:cNvCxnSpPr>
            <a:cxnSpLocks/>
            <a:stCxn id="7" idx="2"/>
            <a:endCxn id="63" idx="1"/>
          </p:cNvCxnSpPr>
          <p:nvPr/>
        </p:nvCxnSpPr>
        <p:spPr>
          <a:xfrm rot="5400000" flipH="1" flipV="1">
            <a:off x="8712392" y="3638917"/>
            <a:ext cx="1838945" cy="1736329"/>
          </a:xfrm>
          <a:prstGeom prst="bentConnector4">
            <a:avLst>
              <a:gd name="adj1" fmla="val -12431"/>
              <a:gd name="adj2" fmla="val 76027"/>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75D7FB85-1FCC-52B2-91AE-34BE585CBFEB}"/>
              </a:ext>
            </a:extLst>
          </p:cNvPr>
          <p:cNvCxnSpPr>
            <a:cxnSpLocks/>
            <a:stCxn id="8" idx="2"/>
            <a:endCxn id="63" idx="1"/>
          </p:cNvCxnSpPr>
          <p:nvPr/>
        </p:nvCxnSpPr>
        <p:spPr>
          <a:xfrm rot="5400000" flipH="1" flipV="1">
            <a:off x="7418668" y="2311979"/>
            <a:ext cx="1805732" cy="4356991"/>
          </a:xfrm>
          <a:prstGeom prst="bentConnector4">
            <a:avLst>
              <a:gd name="adj1" fmla="val -15118"/>
              <a:gd name="adj2" fmla="val 9032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9416C308-472F-EC98-2268-AD18D04F5C5C}"/>
              </a:ext>
            </a:extLst>
          </p:cNvPr>
          <p:cNvCxnSpPr>
            <a:cxnSpLocks/>
            <a:stCxn id="6" idx="2"/>
            <a:endCxn id="63" idx="1"/>
          </p:cNvCxnSpPr>
          <p:nvPr/>
        </p:nvCxnSpPr>
        <p:spPr>
          <a:xfrm rot="5400000" flipH="1" flipV="1">
            <a:off x="6276838" y="1170149"/>
            <a:ext cx="1805732" cy="6640652"/>
          </a:xfrm>
          <a:prstGeom prst="bentConnector4">
            <a:avLst>
              <a:gd name="adj1" fmla="val -15610"/>
              <a:gd name="adj2" fmla="val 93579"/>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561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087A-BC30-3405-2506-2F237D840419}"/>
              </a:ext>
            </a:extLst>
          </p:cNvPr>
          <p:cNvSpPr>
            <a:spLocks noGrp="1"/>
          </p:cNvSpPr>
          <p:nvPr>
            <p:ph type="title"/>
          </p:nvPr>
        </p:nvSpPr>
        <p:spPr>
          <a:xfrm>
            <a:off x="230202" y="18255"/>
            <a:ext cx="12076097" cy="1325563"/>
          </a:xfrm>
        </p:spPr>
        <p:txBody>
          <a:bodyPr>
            <a:normAutofit fontScale="90000"/>
          </a:bodyPr>
          <a:lstStyle/>
          <a:p>
            <a:r>
              <a:rPr lang="en-US" sz="3600" b="1" dirty="0">
                <a:solidFill>
                  <a:schemeClr val="accent1">
                    <a:lumMod val="75000"/>
                  </a:schemeClr>
                </a:solidFill>
              </a:rPr>
              <a:t>Current tumor genomic profiling still fails to identify a precision oncology target in the majority of cancer patients</a:t>
            </a:r>
          </a:p>
        </p:txBody>
      </p:sp>
      <p:pic>
        <p:nvPicPr>
          <p:cNvPr id="7" name="Picture 6">
            <a:extLst>
              <a:ext uri="{FF2B5EF4-FFF2-40B4-BE49-F238E27FC236}">
                <a16:creationId xmlns:a16="http://schemas.microsoft.com/office/drawing/2014/main" id="{FB93CA89-E989-5616-5B54-D67E317684FE}"/>
              </a:ext>
            </a:extLst>
          </p:cNvPr>
          <p:cNvPicPr>
            <a:picLocks noChangeAspect="1"/>
          </p:cNvPicPr>
          <p:nvPr/>
        </p:nvPicPr>
        <p:blipFill>
          <a:blip r:embed="rId2"/>
          <a:stretch>
            <a:fillRect/>
          </a:stretch>
        </p:blipFill>
        <p:spPr>
          <a:xfrm>
            <a:off x="3500624" y="1988883"/>
            <a:ext cx="5229225" cy="2724150"/>
          </a:xfrm>
          <a:prstGeom prst="rect">
            <a:avLst/>
          </a:prstGeom>
        </p:spPr>
      </p:pic>
      <p:sp>
        <p:nvSpPr>
          <p:cNvPr id="8" name="TextBox 7">
            <a:extLst>
              <a:ext uri="{FF2B5EF4-FFF2-40B4-BE49-F238E27FC236}">
                <a16:creationId xmlns:a16="http://schemas.microsoft.com/office/drawing/2014/main" id="{BCF85CB5-1F9E-274F-F9C7-6568E789AD28}"/>
              </a:ext>
            </a:extLst>
          </p:cNvPr>
          <p:cNvSpPr txBox="1"/>
          <p:nvPr/>
        </p:nvSpPr>
        <p:spPr>
          <a:xfrm>
            <a:off x="4031973" y="4713033"/>
            <a:ext cx="4128053" cy="646331"/>
          </a:xfrm>
          <a:prstGeom prst="rect">
            <a:avLst/>
          </a:prstGeom>
          <a:noFill/>
        </p:spPr>
        <p:txBody>
          <a:bodyPr wrap="none" rtlCol="0">
            <a:spAutoFit/>
          </a:bodyPr>
          <a:lstStyle/>
          <a:p>
            <a:pPr algn="ctr"/>
            <a:r>
              <a:rPr lang="en-US" dirty="0"/>
              <a:t>n=3376 Lung cancer patients in NPOP</a:t>
            </a:r>
          </a:p>
          <a:p>
            <a:pPr algn="ctr"/>
            <a:r>
              <a:rPr lang="en-US" i="1" dirty="0"/>
              <a:t>Jalal et al Sem Oncology 2022</a:t>
            </a:r>
          </a:p>
        </p:txBody>
      </p:sp>
      <p:sp>
        <p:nvSpPr>
          <p:cNvPr id="9" name="TextBox 8">
            <a:extLst>
              <a:ext uri="{FF2B5EF4-FFF2-40B4-BE49-F238E27FC236}">
                <a16:creationId xmlns:a16="http://schemas.microsoft.com/office/drawing/2014/main" id="{F08E84FE-C459-423C-E5A2-CE6F0AA2145A}"/>
              </a:ext>
            </a:extLst>
          </p:cNvPr>
          <p:cNvSpPr txBox="1"/>
          <p:nvPr/>
        </p:nvSpPr>
        <p:spPr>
          <a:xfrm>
            <a:off x="4669936" y="1619551"/>
            <a:ext cx="2890600" cy="369332"/>
          </a:xfrm>
          <a:prstGeom prst="rect">
            <a:avLst/>
          </a:prstGeom>
          <a:noFill/>
        </p:spPr>
        <p:txBody>
          <a:bodyPr wrap="none" rtlCol="0">
            <a:spAutoFit/>
          </a:bodyPr>
          <a:lstStyle/>
          <a:p>
            <a:r>
              <a:rPr lang="en-US" b="1" dirty="0"/>
              <a:t>Lung Cancer in Veterans</a:t>
            </a:r>
          </a:p>
        </p:txBody>
      </p:sp>
      <p:sp>
        <p:nvSpPr>
          <p:cNvPr id="12" name="TextBox 11">
            <a:extLst>
              <a:ext uri="{FF2B5EF4-FFF2-40B4-BE49-F238E27FC236}">
                <a16:creationId xmlns:a16="http://schemas.microsoft.com/office/drawing/2014/main" id="{37C1CDFB-6A8B-784E-2409-0895EDFE1CF4}"/>
              </a:ext>
            </a:extLst>
          </p:cNvPr>
          <p:cNvSpPr txBox="1"/>
          <p:nvPr/>
        </p:nvSpPr>
        <p:spPr>
          <a:xfrm>
            <a:off x="9297735" y="2473795"/>
            <a:ext cx="1493996" cy="1754326"/>
          </a:xfrm>
          <a:prstGeom prst="rect">
            <a:avLst/>
          </a:prstGeom>
          <a:noFill/>
        </p:spPr>
        <p:txBody>
          <a:bodyPr wrap="square" rtlCol="0">
            <a:spAutoFit/>
          </a:bodyPr>
          <a:lstStyle/>
          <a:p>
            <a:pPr algn="ctr"/>
            <a:r>
              <a:rPr lang="en-US" b="1" dirty="0">
                <a:solidFill>
                  <a:srgbClr val="FF0000"/>
                </a:solidFill>
              </a:rPr>
              <a:t>72% of lung cancers do not have a precision oncology target</a:t>
            </a:r>
          </a:p>
        </p:txBody>
      </p:sp>
    </p:spTree>
    <p:extLst>
      <p:ext uri="{BB962C8B-B14F-4D97-AF65-F5344CB8AC3E}">
        <p14:creationId xmlns:p14="http://schemas.microsoft.com/office/powerpoint/2010/main" val="58564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C48F-C137-ACDC-C626-4EC0C5A16CF1}"/>
              </a:ext>
            </a:extLst>
          </p:cNvPr>
          <p:cNvSpPr>
            <a:spLocks noGrp="1"/>
          </p:cNvSpPr>
          <p:nvPr>
            <p:ph type="title"/>
          </p:nvPr>
        </p:nvSpPr>
        <p:spPr>
          <a:xfrm>
            <a:off x="393700" y="0"/>
            <a:ext cx="10515600" cy="1325563"/>
          </a:xfrm>
        </p:spPr>
        <p:txBody>
          <a:bodyPr>
            <a:normAutofit/>
          </a:bodyPr>
          <a:lstStyle/>
          <a:p>
            <a:r>
              <a:rPr lang="en-US" sz="3200" b="1" dirty="0">
                <a:solidFill>
                  <a:schemeClr val="accent1">
                    <a:lumMod val="75000"/>
                  </a:schemeClr>
                </a:solidFill>
              </a:rPr>
              <a:t>But what are we missing?</a:t>
            </a:r>
          </a:p>
        </p:txBody>
      </p:sp>
      <p:graphicFrame>
        <p:nvGraphicFramePr>
          <p:cNvPr id="3" name="Chart 2">
            <a:extLst>
              <a:ext uri="{FF2B5EF4-FFF2-40B4-BE49-F238E27FC236}">
                <a16:creationId xmlns:a16="http://schemas.microsoft.com/office/drawing/2014/main" id="{BC623D1A-AAE8-7679-3AF1-54749F07C556}"/>
              </a:ext>
            </a:extLst>
          </p:cNvPr>
          <p:cNvGraphicFramePr>
            <a:graphicFrameLocks/>
          </p:cNvGraphicFramePr>
          <p:nvPr>
            <p:extLst>
              <p:ext uri="{D42A27DB-BD31-4B8C-83A1-F6EECF244321}">
                <p14:modId xmlns:p14="http://schemas.microsoft.com/office/powerpoint/2010/main" val="1961775814"/>
              </p:ext>
            </p:extLst>
          </p:nvPr>
        </p:nvGraphicFramePr>
        <p:xfrm>
          <a:off x="4898572" y="1308709"/>
          <a:ext cx="3328299" cy="3094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38255449-C0D6-7925-A295-BB0355F3F99D}"/>
              </a:ext>
            </a:extLst>
          </p:cNvPr>
          <p:cNvGraphicFramePr>
            <a:graphicFrameLocks/>
          </p:cNvGraphicFramePr>
          <p:nvPr>
            <p:extLst>
              <p:ext uri="{D42A27DB-BD31-4B8C-83A1-F6EECF244321}">
                <p14:modId xmlns:p14="http://schemas.microsoft.com/office/powerpoint/2010/main" val="3436246193"/>
              </p:ext>
            </p:extLst>
          </p:nvPr>
        </p:nvGraphicFramePr>
        <p:xfrm>
          <a:off x="796473" y="1325563"/>
          <a:ext cx="3306366" cy="3089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D4C3D57-423B-5D73-6016-03A954F07185}"/>
              </a:ext>
            </a:extLst>
          </p:cNvPr>
          <p:cNvGraphicFramePr>
            <a:graphicFrameLocks/>
          </p:cNvGraphicFramePr>
          <p:nvPr>
            <p:extLst>
              <p:ext uri="{D42A27DB-BD31-4B8C-83A1-F6EECF244321}">
                <p14:modId xmlns:p14="http://schemas.microsoft.com/office/powerpoint/2010/main" val="1218304857"/>
              </p:ext>
            </p:extLst>
          </p:nvPr>
        </p:nvGraphicFramePr>
        <p:xfrm>
          <a:off x="8752114" y="1308709"/>
          <a:ext cx="2952919" cy="309464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5ACC1C42-C5F7-7343-AC46-C3B2DA9CAB17}"/>
              </a:ext>
            </a:extLst>
          </p:cNvPr>
          <p:cNvSpPr txBox="1"/>
          <p:nvPr/>
        </p:nvSpPr>
        <p:spPr>
          <a:xfrm>
            <a:off x="1422400" y="4813300"/>
            <a:ext cx="1973617" cy="369332"/>
          </a:xfrm>
          <a:prstGeom prst="rect">
            <a:avLst/>
          </a:prstGeom>
          <a:noFill/>
        </p:spPr>
        <p:txBody>
          <a:bodyPr wrap="none" rtlCol="0">
            <a:spAutoFit/>
          </a:bodyPr>
          <a:lstStyle/>
          <a:p>
            <a:r>
              <a:rPr lang="en-US" dirty="0"/>
              <a:t>~1-100 mutations</a:t>
            </a:r>
          </a:p>
        </p:txBody>
      </p:sp>
      <p:sp>
        <p:nvSpPr>
          <p:cNvPr id="7" name="TextBox 6">
            <a:extLst>
              <a:ext uri="{FF2B5EF4-FFF2-40B4-BE49-F238E27FC236}">
                <a16:creationId xmlns:a16="http://schemas.microsoft.com/office/drawing/2014/main" id="{F703F001-DBE3-747C-805B-275D4901EEFD}"/>
              </a:ext>
            </a:extLst>
          </p:cNvPr>
          <p:cNvSpPr txBox="1"/>
          <p:nvPr/>
        </p:nvSpPr>
        <p:spPr>
          <a:xfrm>
            <a:off x="5447672" y="4788932"/>
            <a:ext cx="2230098" cy="369332"/>
          </a:xfrm>
          <a:prstGeom prst="rect">
            <a:avLst/>
          </a:prstGeom>
          <a:noFill/>
        </p:spPr>
        <p:txBody>
          <a:bodyPr wrap="none" rtlCol="0">
            <a:spAutoFit/>
          </a:bodyPr>
          <a:lstStyle/>
          <a:p>
            <a:r>
              <a:rPr lang="en-US" dirty="0"/>
              <a:t>~30-3000 mutations</a:t>
            </a:r>
          </a:p>
        </p:txBody>
      </p:sp>
      <p:sp>
        <p:nvSpPr>
          <p:cNvPr id="8" name="TextBox 7">
            <a:extLst>
              <a:ext uri="{FF2B5EF4-FFF2-40B4-BE49-F238E27FC236}">
                <a16:creationId xmlns:a16="http://schemas.microsoft.com/office/drawing/2014/main" id="{9103AA51-C534-135E-5226-D053E3AFF09A}"/>
              </a:ext>
            </a:extLst>
          </p:cNvPr>
          <p:cNvSpPr txBox="1"/>
          <p:nvPr/>
        </p:nvSpPr>
        <p:spPr>
          <a:xfrm>
            <a:off x="8752114" y="4813300"/>
            <a:ext cx="2807179" cy="369332"/>
          </a:xfrm>
          <a:prstGeom prst="rect">
            <a:avLst/>
          </a:prstGeom>
          <a:noFill/>
        </p:spPr>
        <p:txBody>
          <a:bodyPr wrap="none" rtlCol="0">
            <a:spAutoFit/>
          </a:bodyPr>
          <a:lstStyle/>
          <a:p>
            <a:r>
              <a:rPr lang="en-US" dirty="0"/>
              <a:t>~1000-300,000 mutations</a:t>
            </a:r>
          </a:p>
        </p:txBody>
      </p:sp>
    </p:spTree>
    <p:extLst>
      <p:ext uri="{BB962C8B-B14F-4D97-AF65-F5344CB8AC3E}">
        <p14:creationId xmlns:p14="http://schemas.microsoft.com/office/powerpoint/2010/main" val="299726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21" y="380962"/>
            <a:ext cx="10288892" cy="492443"/>
          </a:xfrm>
        </p:spPr>
        <p:txBody>
          <a:bodyPr>
            <a:noAutofit/>
          </a:bodyPr>
          <a:lstStyle/>
          <a:p>
            <a:r>
              <a:rPr lang="en-US" sz="3200" b="1" dirty="0">
                <a:solidFill>
                  <a:srgbClr val="003F72"/>
                </a:solidFill>
              </a:rPr>
              <a:t>Mutations themselves are only part of the story</a:t>
            </a:r>
          </a:p>
        </p:txBody>
      </p:sp>
      <p:graphicFrame>
        <p:nvGraphicFramePr>
          <p:cNvPr id="4" name="Table 3"/>
          <p:cNvGraphicFramePr>
            <a:graphicFrameLocks noGrp="1"/>
          </p:cNvGraphicFramePr>
          <p:nvPr>
            <p:extLst>
              <p:ext uri="{D42A27DB-BD31-4B8C-83A1-F6EECF244321}">
                <p14:modId xmlns:p14="http://schemas.microsoft.com/office/powerpoint/2010/main" val="1505388100"/>
              </p:ext>
            </p:extLst>
          </p:nvPr>
        </p:nvGraphicFramePr>
        <p:xfrm>
          <a:off x="4465468" y="1280098"/>
          <a:ext cx="7383532" cy="4173209"/>
        </p:xfrm>
        <a:graphic>
          <a:graphicData uri="http://schemas.openxmlformats.org/drawingml/2006/table">
            <a:tbl>
              <a:tblPr firstRow="1" bandRow="1">
                <a:tableStyleId>{5C22544A-7EE6-4342-B048-85BDC9FD1C3A}</a:tableStyleId>
              </a:tblPr>
              <a:tblGrid>
                <a:gridCol w="2375119">
                  <a:extLst>
                    <a:ext uri="{9D8B030D-6E8A-4147-A177-3AD203B41FA5}">
                      <a16:colId xmlns:a16="http://schemas.microsoft.com/office/drawing/2014/main" val="2042370281"/>
                    </a:ext>
                  </a:extLst>
                </a:gridCol>
                <a:gridCol w="796250">
                  <a:extLst>
                    <a:ext uri="{9D8B030D-6E8A-4147-A177-3AD203B41FA5}">
                      <a16:colId xmlns:a16="http://schemas.microsoft.com/office/drawing/2014/main" val="3063551393"/>
                    </a:ext>
                  </a:extLst>
                </a:gridCol>
                <a:gridCol w="2054326">
                  <a:extLst>
                    <a:ext uri="{9D8B030D-6E8A-4147-A177-3AD203B41FA5}">
                      <a16:colId xmlns:a16="http://schemas.microsoft.com/office/drawing/2014/main" val="3141364445"/>
                    </a:ext>
                  </a:extLst>
                </a:gridCol>
                <a:gridCol w="2157837">
                  <a:extLst>
                    <a:ext uri="{9D8B030D-6E8A-4147-A177-3AD203B41FA5}">
                      <a16:colId xmlns:a16="http://schemas.microsoft.com/office/drawing/2014/main" val="830532718"/>
                    </a:ext>
                  </a:extLst>
                </a:gridCol>
              </a:tblGrid>
              <a:tr h="567472">
                <a:tc>
                  <a:txBody>
                    <a:bodyPr/>
                    <a:lstStyle/>
                    <a:p>
                      <a:r>
                        <a:rPr lang="en-US" sz="1200">
                          <a:latin typeface="Arial Narrow" panose="020B0606020202030204" pitchFamily="34" charset="0"/>
                        </a:rPr>
                        <a:t>Aberrations/Scores</a:t>
                      </a:r>
                    </a:p>
                  </a:txBody>
                  <a:tcPr/>
                </a:tc>
                <a:tc>
                  <a:txBody>
                    <a:bodyPr/>
                    <a:lstStyle/>
                    <a:p>
                      <a:r>
                        <a:rPr lang="en-US" sz="1200">
                          <a:latin typeface="Arial Narrow" panose="020B0606020202030204" pitchFamily="34" charset="0"/>
                        </a:rPr>
                        <a:t>Tumor</a:t>
                      </a:r>
                      <a:r>
                        <a:rPr lang="en-US" sz="1200" baseline="0">
                          <a:latin typeface="Arial Narrow" panose="020B0606020202030204" pitchFamily="34" charset="0"/>
                        </a:rPr>
                        <a:t> material needed</a:t>
                      </a:r>
                      <a:endParaRPr lang="en-US" sz="1200">
                        <a:latin typeface="Arial Narrow" panose="020B0606020202030204" pitchFamily="34" charset="0"/>
                      </a:endParaRPr>
                    </a:p>
                  </a:txBody>
                  <a:tcPr/>
                </a:tc>
                <a:tc>
                  <a:txBody>
                    <a:bodyPr/>
                    <a:lstStyle/>
                    <a:p>
                      <a:r>
                        <a:rPr lang="en-US" sz="1200">
                          <a:latin typeface="Arial Narrow" panose="020B0606020202030204" pitchFamily="34" charset="0"/>
                        </a:rPr>
                        <a:t>Platform</a:t>
                      </a:r>
                    </a:p>
                  </a:txBody>
                  <a:tcPr/>
                </a:tc>
                <a:tc>
                  <a:txBody>
                    <a:bodyPr/>
                    <a:lstStyle/>
                    <a:p>
                      <a:r>
                        <a:rPr lang="en-US" sz="1200">
                          <a:latin typeface="Arial Narrow" panose="020B0606020202030204" pitchFamily="34" charset="0"/>
                        </a:rPr>
                        <a:t>Limitations</a:t>
                      </a:r>
                    </a:p>
                  </a:txBody>
                  <a:tcPr/>
                </a:tc>
                <a:extLst>
                  <a:ext uri="{0D108BD9-81ED-4DB2-BD59-A6C34878D82A}">
                    <a16:rowId xmlns:a16="http://schemas.microsoft.com/office/drawing/2014/main" val="511476573"/>
                  </a:ext>
                </a:extLst>
              </a:tr>
              <a:tr h="729607">
                <a:tc>
                  <a:txBody>
                    <a:bodyPr/>
                    <a:lstStyle/>
                    <a:p>
                      <a:r>
                        <a:rPr lang="en-US" sz="1200" i="1" dirty="0">
                          <a:latin typeface="Arial Narrow" panose="020B0606020202030204" pitchFamily="34" charset="0"/>
                        </a:rPr>
                        <a:t>BRCA1/2</a:t>
                      </a:r>
                      <a:r>
                        <a:rPr lang="en-US" sz="1200" baseline="0" dirty="0">
                          <a:latin typeface="Arial Narrow" panose="020B0606020202030204" pitchFamily="34" charset="0"/>
                        </a:rPr>
                        <a:t> and other HR gene mutations</a:t>
                      </a:r>
                      <a:endParaRPr lang="en-US" sz="1200" dirty="0">
                        <a:latin typeface="Arial Narrow" panose="020B0606020202030204" pitchFamily="34" charset="0"/>
                      </a:endParaRPr>
                    </a:p>
                  </a:txBody>
                  <a:tcPr/>
                </a:tc>
                <a:tc>
                  <a:txBody>
                    <a:bodyPr/>
                    <a:lstStyle/>
                    <a:p>
                      <a:r>
                        <a:rPr lang="en-US" sz="1200">
                          <a:latin typeface="Arial Narrow" panose="020B0606020202030204" pitchFamily="34" charset="0"/>
                        </a:rPr>
                        <a:t>DNA</a:t>
                      </a:r>
                    </a:p>
                  </a:txBody>
                  <a:tcPr/>
                </a:tc>
                <a:tc>
                  <a:txBody>
                    <a:bodyPr/>
                    <a:lstStyle/>
                    <a:p>
                      <a:r>
                        <a:rPr lang="en-US" sz="1200">
                          <a:latin typeface="Arial Narrow" panose="020B0606020202030204" pitchFamily="34" charset="0"/>
                        </a:rPr>
                        <a:t>Targeted DNA</a:t>
                      </a:r>
                      <a:r>
                        <a:rPr lang="en-US" sz="1200" baseline="0">
                          <a:latin typeface="Arial Narrow" panose="020B0606020202030204" pitchFamily="34" charset="0"/>
                        </a:rPr>
                        <a:t> sequencing panel</a:t>
                      </a:r>
                      <a:endParaRPr lang="en-US" sz="1200">
                        <a:latin typeface="Arial Narrow" panose="020B0606020202030204" pitchFamily="34" charset="0"/>
                      </a:endParaRPr>
                    </a:p>
                  </a:txBody>
                  <a:tcPr/>
                </a:tc>
                <a:tc>
                  <a:txBody>
                    <a:bodyPr/>
                    <a:lstStyle/>
                    <a:p>
                      <a:r>
                        <a:rPr lang="en-US" sz="1200">
                          <a:latin typeface="Arial Narrow" panose="020B0606020202030204" pitchFamily="34" charset="0"/>
                        </a:rPr>
                        <a:t>Mutation may not</a:t>
                      </a:r>
                      <a:r>
                        <a:rPr lang="en-US" sz="1200" baseline="0">
                          <a:latin typeface="Arial Narrow" panose="020B0606020202030204" pitchFamily="34" charset="0"/>
                        </a:rPr>
                        <a:t> lead to phenotypic HRD; correct interpretation of variant and whether </a:t>
                      </a:r>
                      <a:r>
                        <a:rPr lang="en-US" sz="1200" baseline="0" err="1">
                          <a:latin typeface="Arial Narrow" panose="020B0606020202030204" pitchFamily="34" charset="0"/>
                        </a:rPr>
                        <a:t>biallelic</a:t>
                      </a:r>
                      <a:r>
                        <a:rPr lang="en-US" sz="1200" baseline="0">
                          <a:latin typeface="Arial Narrow" panose="020B0606020202030204" pitchFamily="34" charset="0"/>
                        </a:rPr>
                        <a:t> needed</a:t>
                      </a:r>
                      <a:endParaRPr lang="en-US" sz="1200">
                        <a:latin typeface="Arial Narrow" panose="020B0606020202030204" pitchFamily="34" charset="0"/>
                      </a:endParaRPr>
                    </a:p>
                  </a:txBody>
                  <a:tcPr/>
                </a:tc>
                <a:extLst>
                  <a:ext uri="{0D108BD9-81ED-4DB2-BD59-A6C34878D82A}">
                    <a16:rowId xmlns:a16="http://schemas.microsoft.com/office/drawing/2014/main" val="1859946699"/>
                  </a:ext>
                </a:extLst>
              </a:tr>
              <a:tr h="567472">
                <a:tc>
                  <a:txBody>
                    <a:bodyPr/>
                    <a:lstStyle/>
                    <a:p>
                      <a:r>
                        <a:rPr lang="en-US" sz="1200" i="1">
                          <a:latin typeface="Arial Narrow" panose="020B0606020202030204" pitchFamily="34" charset="0"/>
                        </a:rPr>
                        <a:t>BRCA1</a:t>
                      </a:r>
                      <a:r>
                        <a:rPr lang="en-US" sz="1200">
                          <a:latin typeface="Arial Narrow" panose="020B0606020202030204" pitchFamily="34" charset="0"/>
                        </a:rPr>
                        <a:t>ness and </a:t>
                      </a:r>
                      <a:r>
                        <a:rPr lang="en-US" sz="1200" i="1">
                          <a:latin typeface="Arial Narrow" panose="020B0606020202030204" pitchFamily="34" charset="0"/>
                        </a:rPr>
                        <a:t>BRCA2</a:t>
                      </a:r>
                      <a:r>
                        <a:rPr lang="en-US" sz="1200">
                          <a:latin typeface="Arial Narrow" panose="020B0606020202030204" pitchFamily="34" charset="0"/>
                        </a:rPr>
                        <a:t>ness signatures</a:t>
                      </a:r>
                    </a:p>
                  </a:txBody>
                  <a:tcPr/>
                </a:tc>
                <a:tc>
                  <a:txBody>
                    <a:bodyPr/>
                    <a:lstStyle/>
                    <a:p>
                      <a:r>
                        <a:rPr lang="en-US" sz="1200" dirty="0">
                          <a:latin typeface="Arial Narrow" panose="020B0606020202030204" pitchFamily="34" charset="0"/>
                        </a:rPr>
                        <a:t>DNA</a:t>
                      </a:r>
                    </a:p>
                  </a:txBody>
                  <a:tcPr/>
                </a:tc>
                <a:tc>
                  <a:txBody>
                    <a:bodyPr/>
                    <a:lstStyle/>
                    <a:p>
                      <a:r>
                        <a:rPr lang="en-US" sz="1200">
                          <a:latin typeface="Arial Narrow" panose="020B0606020202030204" pitchFamily="34" charset="0"/>
                        </a:rPr>
                        <a:t>Array comparative genomic hybridization (</a:t>
                      </a:r>
                      <a:r>
                        <a:rPr lang="en-US" sz="1200" err="1">
                          <a:latin typeface="Arial Narrow" panose="020B0606020202030204" pitchFamily="34" charset="0"/>
                        </a:rPr>
                        <a:t>aCGH</a:t>
                      </a:r>
                      <a:r>
                        <a:rPr lang="en-US" sz="1200">
                          <a:latin typeface="Arial Narrow" panose="020B0606020202030204" pitchFamily="34" charset="0"/>
                        </a:rPr>
                        <a:t>)</a:t>
                      </a:r>
                    </a:p>
                  </a:txBody>
                  <a:tcPr/>
                </a:tc>
                <a:tc>
                  <a:txBody>
                    <a:bodyPr/>
                    <a:lstStyle/>
                    <a:p>
                      <a:r>
                        <a:rPr lang="en-US" sz="1200" err="1">
                          <a:latin typeface="Arial Narrow" panose="020B0606020202030204" pitchFamily="34" charset="0"/>
                        </a:rPr>
                        <a:t>aCGH</a:t>
                      </a:r>
                      <a:r>
                        <a:rPr lang="en-US" sz="1200">
                          <a:latin typeface="Arial Narrow" panose="020B0606020202030204" pitchFamily="34" charset="0"/>
                        </a:rPr>
                        <a:t> not clinically performed; interpretation may be challenging</a:t>
                      </a:r>
                    </a:p>
                  </a:txBody>
                  <a:tcPr/>
                </a:tc>
                <a:extLst>
                  <a:ext uri="{0D108BD9-81ED-4DB2-BD59-A6C34878D82A}">
                    <a16:rowId xmlns:a16="http://schemas.microsoft.com/office/drawing/2014/main" val="649122635"/>
                  </a:ext>
                </a:extLst>
              </a:tr>
              <a:tr h="328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Narrow" panose="020B0606020202030204" pitchFamily="34" charset="0"/>
                        </a:rPr>
                        <a:t>HRD Score (</a:t>
                      </a:r>
                      <a:r>
                        <a:rPr lang="en-US" sz="1200" err="1">
                          <a:latin typeface="Arial Narrow" panose="020B0606020202030204" pitchFamily="34" charset="0"/>
                        </a:rPr>
                        <a:t>TAI+LST+gLOH</a:t>
                      </a:r>
                      <a:r>
                        <a:rPr lang="en-US" sz="1200">
                          <a:latin typeface="Arial Narrow" panose="020B0606020202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Narrow" panose="020B0606020202030204" pitchFamily="34" charset="0"/>
                        </a:rPr>
                        <a:t>Or Individual scores</a:t>
                      </a:r>
                    </a:p>
                  </a:txBody>
                  <a:tcPr anchor="ctr"/>
                </a:tc>
                <a:tc>
                  <a:txBody>
                    <a:bodyPr/>
                    <a:lstStyle/>
                    <a:p>
                      <a:r>
                        <a:rPr lang="en-US" sz="1200">
                          <a:latin typeface="Arial Narrow" panose="020B0606020202030204" pitchFamily="34" charset="0"/>
                        </a:rPr>
                        <a:t>DNA</a:t>
                      </a:r>
                    </a:p>
                  </a:txBody>
                  <a:tcPr/>
                </a:tc>
                <a:tc>
                  <a:txBody>
                    <a:bodyPr/>
                    <a:lstStyle/>
                    <a:p>
                      <a:r>
                        <a:rPr lang="en-US" sz="1200">
                          <a:latin typeface="Arial Narrow" panose="020B0606020202030204" pitchFamily="34" charset="0"/>
                        </a:rPr>
                        <a:t>SNP array</a:t>
                      </a:r>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Narrow" panose="020B0606020202030204" pitchFamily="34" charset="0"/>
                        </a:rPr>
                        <a:t>Phenotypic</a:t>
                      </a:r>
                      <a:r>
                        <a:rPr lang="en-US" sz="1200" baseline="0">
                          <a:latin typeface="Arial Narrow" panose="020B0606020202030204" pitchFamily="34" charset="0"/>
                        </a:rPr>
                        <a:t> “scars” may remain when tumor no long HR deficient; requires either SNP array, WES or WGS</a:t>
                      </a:r>
                      <a:endParaRPr lang="en-US" sz="1200">
                        <a:latin typeface="Arial Narrow" panose="020B0606020202030204" pitchFamily="34" charset="0"/>
                      </a:endParaRPr>
                    </a:p>
                    <a:p>
                      <a:endParaRPr lang="en-US" sz="1200">
                        <a:latin typeface="Arial Narrow" panose="020B0606020202030204" pitchFamily="34" charset="0"/>
                      </a:endParaRPr>
                    </a:p>
                  </a:txBody>
                  <a:tcPr anchor="ctr"/>
                </a:tc>
                <a:extLst>
                  <a:ext uri="{0D108BD9-81ED-4DB2-BD59-A6C34878D82A}">
                    <a16:rowId xmlns:a16="http://schemas.microsoft.com/office/drawing/2014/main" val="2284996060"/>
                  </a:ext>
                </a:extLst>
              </a:tr>
              <a:tr h="405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Narrow" panose="020B0606020202030204" pitchFamily="34" charset="0"/>
                        </a:rPr>
                        <a:t>HRD Score (</a:t>
                      </a:r>
                      <a:r>
                        <a:rPr lang="en-US" sz="1200" err="1">
                          <a:latin typeface="Arial Narrow" panose="020B0606020202030204" pitchFamily="34" charset="0"/>
                        </a:rPr>
                        <a:t>nTAI+LST+gLOH</a:t>
                      </a:r>
                      <a:r>
                        <a:rPr lang="en-US" sz="1200">
                          <a:latin typeface="Arial Narrow" panose="020B0606020202030204" pitchFamily="34" charset="0"/>
                        </a:rPr>
                        <a:t>)</a:t>
                      </a:r>
                    </a:p>
                  </a:txBody>
                  <a:tcPr anchor="ctr"/>
                </a:tc>
                <a:tc>
                  <a:txBody>
                    <a:bodyPr/>
                    <a:lstStyle/>
                    <a:p>
                      <a:r>
                        <a:rPr lang="en-US" sz="1200">
                          <a:latin typeface="Arial Narrow" panose="020B0606020202030204" pitchFamily="34" charset="0"/>
                        </a:rPr>
                        <a:t>DNA</a:t>
                      </a:r>
                    </a:p>
                  </a:txBody>
                  <a:tcPr/>
                </a:tc>
                <a:tc>
                  <a:txBody>
                    <a:bodyPr/>
                    <a:lstStyle/>
                    <a:p>
                      <a:r>
                        <a:rPr lang="en-US" sz="1200">
                          <a:latin typeface="Arial Narrow" panose="020B0606020202030204" pitchFamily="34" charset="0"/>
                        </a:rPr>
                        <a:t>Whole exome</a:t>
                      </a:r>
                      <a:r>
                        <a:rPr lang="en-US" sz="1200" baseline="0">
                          <a:latin typeface="Arial Narrow" panose="020B0606020202030204" pitchFamily="34" charset="0"/>
                        </a:rPr>
                        <a:t> sequencing (WES)</a:t>
                      </a:r>
                      <a:endParaRPr lang="en-US" sz="1200">
                        <a:latin typeface="Arial Narrow" panose="020B0606020202030204" pitchFamily="34" charset="0"/>
                      </a:endParaRPr>
                    </a:p>
                  </a:txBody>
                  <a:tcPr/>
                </a:tc>
                <a:tc vMerge="1">
                  <a:txBody>
                    <a:bodyPr/>
                    <a:lstStyle/>
                    <a:p>
                      <a:endParaRPr lang="en-US" sz="1200">
                        <a:latin typeface="Arial Narrow" panose="020B0606020202030204" pitchFamily="34" charset="0"/>
                      </a:endParaRPr>
                    </a:p>
                  </a:txBody>
                  <a:tcPr anchor="ctr"/>
                </a:tc>
                <a:extLst>
                  <a:ext uri="{0D108BD9-81ED-4DB2-BD59-A6C34878D82A}">
                    <a16:rowId xmlns:a16="http://schemas.microsoft.com/office/drawing/2014/main" val="1698725799"/>
                  </a:ext>
                </a:extLst>
              </a:tr>
              <a:tr h="405337">
                <a:tc>
                  <a:txBody>
                    <a:bodyPr/>
                    <a:lstStyle/>
                    <a:p>
                      <a:r>
                        <a:rPr lang="en-US" sz="1200">
                          <a:latin typeface="Arial Narrow" panose="020B0606020202030204" pitchFamily="34" charset="0"/>
                        </a:rPr>
                        <a:t>Mutational signature 3</a:t>
                      </a:r>
                    </a:p>
                  </a:txBody>
                  <a:tcPr/>
                </a:tc>
                <a:tc>
                  <a:txBody>
                    <a:bodyPr/>
                    <a:lstStyle/>
                    <a:p>
                      <a:r>
                        <a:rPr lang="en-US" sz="1200">
                          <a:latin typeface="Arial Narrow" panose="020B0606020202030204" pitchFamily="34" charset="0"/>
                        </a:rPr>
                        <a:t>DNA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Narrow" panose="020B0606020202030204" pitchFamily="34" charset="0"/>
                        </a:rPr>
                        <a:t>Whole exome</a:t>
                      </a:r>
                      <a:r>
                        <a:rPr lang="en-US" sz="1200" baseline="0">
                          <a:latin typeface="Arial Narrow" panose="020B0606020202030204" pitchFamily="34" charset="0"/>
                        </a:rPr>
                        <a:t> sequencing (WES/WGS)</a:t>
                      </a:r>
                      <a:endParaRPr lang="en-US" sz="1200">
                        <a:latin typeface="Arial Narrow" panose="020B0606020202030204" pitchFamily="34" charset="0"/>
                      </a:endParaRPr>
                    </a:p>
                  </a:txBody>
                  <a:tcPr/>
                </a:tc>
                <a:tc vMerge="1">
                  <a:txBody>
                    <a:bodyPr/>
                    <a:lstStyle/>
                    <a:p>
                      <a:endParaRPr lang="en-US"/>
                    </a:p>
                  </a:txBody>
                  <a:tcPr/>
                </a:tc>
                <a:extLst>
                  <a:ext uri="{0D108BD9-81ED-4DB2-BD59-A6C34878D82A}">
                    <a16:rowId xmlns:a16="http://schemas.microsoft.com/office/drawing/2014/main" val="15781451"/>
                  </a:ext>
                </a:extLst>
              </a:tr>
              <a:tr h="729607">
                <a:tc>
                  <a:txBody>
                    <a:bodyPr/>
                    <a:lstStyle/>
                    <a:p>
                      <a:r>
                        <a:rPr lang="en-US" sz="1200" err="1">
                          <a:latin typeface="Arial Narrow" panose="020B0606020202030204" pitchFamily="34" charset="0"/>
                        </a:rPr>
                        <a:t>HRDetect</a:t>
                      </a:r>
                      <a:r>
                        <a:rPr lang="en-US" sz="1200">
                          <a:latin typeface="Arial Narrow" panose="020B0606020202030204" pitchFamily="34" charset="0"/>
                        </a:rPr>
                        <a:t> (</a:t>
                      </a:r>
                      <a:r>
                        <a:rPr lang="en-US" sz="1200" baseline="0" err="1">
                          <a:latin typeface="Arial Narrow" panose="020B0606020202030204" pitchFamily="34" charset="0"/>
                        </a:rPr>
                        <a:t>microhomology</a:t>
                      </a:r>
                      <a:r>
                        <a:rPr lang="en-US" sz="1200" baseline="0">
                          <a:latin typeface="Arial Narrow" panose="020B0606020202030204" pitchFamily="34" charset="0"/>
                        </a:rPr>
                        <a:t>-mediated </a:t>
                      </a:r>
                      <a:r>
                        <a:rPr lang="en-US" sz="1200" baseline="0" err="1">
                          <a:latin typeface="Arial Narrow" panose="020B0606020202030204" pitchFamily="34" charset="0"/>
                        </a:rPr>
                        <a:t>indels</a:t>
                      </a:r>
                      <a:r>
                        <a:rPr lang="en-US" sz="1200" baseline="0">
                          <a:latin typeface="Arial Narrow" panose="020B0606020202030204" pitchFamily="34" charset="0"/>
                        </a:rPr>
                        <a:t> + HRD score + mutational signature 3 + rearrangement Signature 3&amp;5)</a:t>
                      </a:r>
                      <a:endParaRPr lang="en-US" sz="1200">
                        <a:latin typeface="Arial Narrow" panose="020B0606020202030204" pitchFamily="34" charset="0"/>
                      </a:endParaRPr>
                    </a:p>
                  </a:txBody>
                  <a:tcPr/>
                </a:tc>
                <a:tc>
                  <a:txBody>
                    <a:bodyPr/>
                    <a:lstStyle/>
                    <a:p>
                      <a:r>
                        <a:rPr lang="en-US" sz="1200" dirty="0">
                          <a:latin typeface="Arial Narrow" panose="020B0606020202030204" pitchFamily="34" charset="0"/>
                        </a:rPr>
                        <a:t>DNA</a:t>
                      </a:r>
                    </a:p>
                  </a:txBody>
                  <a:tcPr/>
                </a:tc>
                <a:tc>
                  <a:txBody>
                    <a:bodyPr/>
                    <a:lstStyle/>
                    <a:p>
                      <a:r>
                        <a:rPr lang="en-US" sz="1200" dirty="0">
                          <a:latin typeface="Arial Narrow" panose="020B0606020202030204" pitchFamily="34" charset="0"/>
                        </a:rPr>
                        <a:t>Whole genome sequencing (WGS)</a:t>
                      </a:r>
                    </a:p>
                  </a:txBody>
                  <a:tcPr/>
                </a:tc>
                <a:tc vMerge="1">
                  <a:txBody>
                    <a:bodyPr/>
                    <a:lstStyle/>
                    <a:p>
                      <a:endParaRPr lang="en-US" sz="1200">
                        <a:latin typeface="Arial Narrow" panose="020B0606020202030204" pitchFamily="34" charset="0"/>
                      </a:endParaRPr>
                    </a:p>
                  </a:txBody>
                  <a:tcPr anchor="ctr"/>
                </a:tc>
                <a:extLst>
                  <a:ext uri="{0D108BD9-81ED-4DB2-BD59-A6C34878D82A}">
                    <a16:rowId xmlns:a16="http://schemas.microsoft.com/office/drawing/2014/main" val="714227856"/>
                  </a:ext>
                </a:extLst>
              </a:tr>
            </a:tbl>
          </a:graphicData>
        </a:graphic>
      </p:graphicFrame>
      <p:pic>
        <p:nvPicPr>
          <p:cNvPr id="6" name="Picture 5">
            <a:extLst>
              <a:ext uri="{FF2B5EF4-FFF2-40B4-BE49-F238E27FC236}">
                <a16:creationId xmlns:a16="http://schemas.microsoft.com/office/drawing/2014/main" id="{C78B4588-ABA9-EB70-382E-27082A9B4FC8}"/>
              </a:ext>
            </a:extLst>
          </p:cNvPr>
          <p:cNvPicPr>
            <a:picLocks noChangeAspect="1"/>
          </p:cNvPicPr>
          <p:nvPr/>
        </p:nvPicPr>
        <p:blipFill>
          <a:blip r:embed="rId2"/>
          <a:stretch>
            <a:fillRect/>
          </a:stretch>
        </p:blipFill>
        <p:spPr>
          <a:xfrm>
            <a:off x="800608" y="1839044"/>
            <a:ext cx="2726717" cy="3516205"/>
          </a:xfrm>
          <a:prstGeom prst="rect">
            <a:avLst/>
          </a:prstGeom>
        </p:spPr>
      </p:pic>
      <p:sp>
        <p:nvSpPr>
          <p:cNvPr id="7" name="TextBox 6">
            <a:extLst>
              <a:ext uri="{FF2B5EF4-FFF2-40B4-BE49-F238E27FC236}">
                <a16:creationId xmlns:a16="http://schemas.microsoft.com/office/drawing/2014/main" id="{C968F244-491A-E3D1-6710-7AE14D8341D6}"/>
              </a:ext>
            </a:extLst>
          </p:cNvPr>
          <p:cNvSpPr txBox="1"/>
          <p:nvPr/>
        </p:nvSpPr>
        <p:spPr>
          <a:xfrm>
            <a:off x="514905" y="1280098"/>
            <a:ext cx="3586579" cy="584775"/>
          </a:xfrm>
          <a:prstGeom prst="rect">
            <a:avLst/>
          </a:prstGeom>
          <a:noFill/>
        </p:spPr>
        <p:txBody>
          <a:bodyPr wrap="square" rtlCol="0">
            <a:spAutoFit/>
          </a:bodyPr>
          <a:lstStyle/>
          <a:p>
            <a:r>
              <a:rPr lang="en-US" sz="1600" dirty="0"/>
              <a:t>Example: PARP inhibitors in “BRCA” deficient tumors</a:t>
            </a:r>
          </a:p>
        </p:txBody>
      </p:sp>
      <p:sp>
        <p:nvSpPr>
          <p:cNvPr id="8" name="Rectangle 7">
            <a:extLst>
              <a:ext uri="{FF2B5EF4-FFF2-40B4-BE49-F238E27FC236}">
                <a16:creationId xmlns:a16="http://schemas.microsoft.com/office/drawing/2014/main" id="{AB758B22-CD92-8B2E-C5D8-3607480AC3EA}"/>
              </a:ext>
            </a:extLst>
          </p:cNvPr>
          <p:cNvSpPr/>
          <p:nvPr/>
        </p:nvSpPr>
        <p:spPr>
          <a:xfrm>
            <a:off x="4358936" y="4119239"/>
            <a:ext cx="2503503" cy="14586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822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865845C2D6234C9EF7532BEB7453FA" ma:contentTypeVersion="14" ma:contentTypeDescription="Create a new document." ma:contentTypeScope="" ma:versionID="70e3429c5ae67036943dc1e5cee7e2bb">
  <xsd:schema xmlns:xsd="http://www.w3.org/2001/XMLSchema" xmlns:xs="http://www.w3.org/2001/XMLSchema" xmlns:p="http://schemas.microsoft.com/office/2006/metadata/properties" xmlns:ns2="5d6018dd-a2dc-44f3-b2aa-126f423e9049" xmlns:ns3="c7cdc2b7-97f6-4032-8297-1b750b352812" targetNamespace="http://schemas.microsoft.com/office/2006/metadata/properties" ma:root="true" ma:fieldsID="989ee8c597809aa7857590337fff2a88" ns2:_="" ns3:_="">
    <xsd:import namespace="5d6018dd-a2dc-44f3-b2aa-126f423e9049"/>
    <xsd:import namespace="c7cdc2b7-97f6-4032-8297-1b750b3528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6018dd-a2dc-44f3-b2aa-126f423e90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cdc2b7-97f6-4032-8297-1b750b3528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5b85308-8f50-4cca-b236-decbec280ba1}" ma:internalName="TaxCatchAll" ma:showField="CatchAllData" ma:web="c7cdc2b7-97f6-4032-8297-1b750b3528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6018dd-a2dc-44f3-b2aa-126f423e9049">
      <Terms xmlns="http://schemas.microsoft.com/office/infopath/2007/PartnerControls"/>
    </lcf76f155ced4ddcb4097134ff3c332f>
    <TaxCatchAll xmlns="c7cdc2b7-97f6-4032-8297-1b750b352812" xsi:nil="true"/>
    <SharedWithUsers xmlns="c7cdc2b7-97f6-4032-8297-1b750b352812">
      <UserInfo>
        <DisplayName>Menendez, Carolyn S., DURVAHCS</DisplayName>
        <AccountId>918</AccountId>
        <AccountType/>
      </UserInfo>
      <UserInfo>
        <DisplayName>Maxwell, Kara N.</DisplayName>
        <AccountId>922</AccountId>
        <AccountType/>
      </UserInfo>
    </SharedWithUsers>
  </documentManagement>
</p:properties>
</file>

<file path=customXml/itemProps1.xml><?xml version="1.0" encoding="utf-8"?>
<ds:datastoreItem xmlns:ds="http://schemas.openxmlformats.org/officeDocument/2006/customXml" ds:itemID="{6990C3CE-DFBA-46F9-96ED-2C929492340A}">
  <ds:schemaRefs>
    <ds:schemaRef ds:uri="http://schemas.microsoft.com/sharepoint/v3/contenttype/forms"/>
  </ds:schemaRefs>
</ds:datastoreItem>
</file>

<file path=customXml/itemProps2.xml><?xml version="1.0" encoding="utf-8"?>
<ds:datastoreItem xmlns:ds="http://schemas.openxmlformats.org/officeDocument/2006/customXml" ds:itemID="{E8BCD120-3208-47F4-9E00-54EB13776562}">
  <ds:schemaRefs>
    <ds:schemaRef ds:uri="5d6018dd-a2dc-44f3-b2aa-126f423e9049"/>
    <ds:schemaRef ds:uri="c7cdc2b7-97f6-4032-8297-1b750b3528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4A8DFE-096C-491A-B8AB-26FC182396E8}">
  <ds:schemaRefs>
    <ds:schemaRef ds:uri="http://schemas.microsoft.com/office/2006/documentManagement/types"/>
    <ds:schemaRef ds:uri="http://schemas.microsoft.com/office/2006/metadata/properties"/>
    <ds:schemaRef ds:uri="http://purl.org/dc/elements/1.1/"/>
    <ds:schemaRef ds:uri="c7cdc2b7-97f6-4032-8297-1b750b352812"/>
    <ds:schemaRef ds:uri="http://schemas.openxmlformats.org/package/2006/metadata/core-properties"/>
    <ds:schemaRef ds:uri="http://purl.org/dc/terms/"/>
    <ds:schemaRef ds:uri="http://schemas.microsoft.com/office/infopath/2007/PartnerControls"/>
    <ds:schemaRef ds:uri="5d6018dd-a2dc-44f3-b2aa-126f423e904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337</TotalTime>
  <Words>4490</Words>
  <Application>Microsoft Office PowerPoint</Application>
  <PresentationFormat>Widescreen</PresentationFormat>
  <Paragraphs>828</Paragraphs>
  <Slides>45</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ＭＳ Ｐゴシック</vt:lpstr>
      <vt:lpstr>Aptos</vt:lpstr>
      <vt:lpstr>Arial</vt:lpstr>
      <vt:lpstr>Arial Narrow</vt:lpstr>
      <vt:lpstr>Calibri</vt:lpstr>
      <vt:lpstr>Congenial</vt:lpstr>
      <vt:lpstr>Courier New</vt:lpstr>
      <vt:lpstr>Symbol</vt:lpstr>
      <vt:lpstr>WordVisi_MSFontService</vt:lpstr>
      <vt:lpstr>Office Theme</vt:lpstr>
      <vt:lpstr>PowerPoint Presentation</vt:lpstr>
      <vt:lpstr>Disclosures</vt:lpstr>
      <vt:lpstr>Learning Objectives</vt:lpstr>
      <vt:lpstr>PowerPoint Presentation</vt:lpstr>
      <vt:lpstr>Mutational Signatures in Cancer Treatment</vt:lpstr>
      <vt:lpstr>Precision oncology biomarkers in cancer can affect all modalities of treatment</vt:lpstr>
      <vt:lpstr>Current tumor genomic profiling still fails to identify a precision oncology target in the majority of cancer patients</vt:lpstr>
      <vt:lpstr>But what are we missing?</vt:lpstr>
      <vt:lpstr>Mutations themselves are only part of the story</vt:lpstr>
      <vt:lpstr>What are mutational signatures?</vt:lpstr>
      <vt:lpstr>Mutational Signature Types</vt:lpstr>
      <vt:lpstr>Mutational signatures can be associated with tumor intrinsic processes and exposures</vt:lpstr>
      <vt:lpstr>Existing data has not translated into clinical utility</vt:lpstr>
      <vt:lpstr>The FFPE issue</vt:lpstr>
      <vt:lpstr>Overview of NPOP/MVP Mutational Signatures Project</vt:lpstr>
      <vt:lpstr>Tumor DNA of NGS quality is ready to go from NPOP</vt:lpstr>
      <vt:lpstr>Bioinformatics analysis pipeline for NPOP/MVP Mutational Signatures Project</vt:lpstr>
      <vt:lpstr>Analysis Plan</vt:lpstr>
      <vt:lpstr>PowerPoint Presentation</vt:lpstr>
      <vt:lpstr>VA NPOP/MVP Mutational Signatures Team</vt:lpstr>
      <vt:lpstr>Innovating for Effective Treatments through VA’s Clinical Cancer Genetics Service (CCGS)</vt:lpstr>
      <vt:lpstr>PowerPoint Presentation</vt:lpstr>
      <vt:lpstr>CCGS Mission: Timely, world-class cancer genetic counseling and testing that is accessible  to all Veterans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TeleOncology</vt:lpstr>
      <vt:lpstr>PowerPoint Presentation</vt:lpstr>
      <vt:lpstr>PowerPoint Presentation</vt:lpstr>
      <vt:lpstr>PowerPoint Presentation</vt:lpstr>
      <vt:lpstr>PowerPoint Presentation</vt:lpstr>
      <vt:lpstr>PowerPoint Presentation</vt:lpstr>
      <vt:lpstr>NTO: Types of Services</vt:lpstr>
      <vt:lpstr>NTO: Sub-Specialties</vt:lpstr>
      <vt:lpstr>PowerPoint Presentation</vt:lpstr>
      <vt:lpstr>Clinical Cancer Research Service (CCRS)   </vt:lpstr>
      <vt:lpstr>PowerPoint Presentation</vt:lpstr>
      <vt:lpstr>PowerPoint Presentation</vt:lpstr>
      <vt:lpstr>PowerPoint Presentation</vt:lpstr>
      <vt:lpstr>Close to Me: Insights</vt:lpstr>
      <vt:lpstr>National TeleOncology EMPLOYING EQUITY TO GUIDE FRAMEWORK FOR CANCER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Ord-Owens</dc:creator>
  <cp:lastModifiedBy>Lori Lawrence</cp:lastModifiedBy>
  <cp:revision>2</cp:revision>
  <dcterms:created xsi:type="dcterms:W3CDTF">2020-10-08T15:15:09Z</dcterms:created>
  <dcterms:modified xsi:type="dcterms:W3CDTF">2024-02-14T16:22:39Z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0x0101003E865845C2D6234C9EF7532BEB7453FA</vt:lpwstr>
  </property>
  <property fmtid="{D5CDD505-2E9C-101B-9397-08002B2CF9AE}" pid="3" name="Order">
    <vt:r8>26200</vt:r8>
  </property>
  <property fmtid="{D5CDD505-2E9C-101B-9397-08002B2CF9AE}" pid="4" name="_ExtendedDescription">
    <vt:lpwstr/>
  </property>
  <property fmtid="{D5CDD505-2E9C-101B-9397-08002B2CF9AE}" pid="5" name="MediaServiceImageTags">
    <vt:lpwstr/>
  </property>
</Properties>
</file>