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22"/>
  </p:notesMasterIdLst>
  <p:sldIdLst>
    <p:sldId id="256" r:id="rId2"/>
    <p:sldId id="257" r:id="rId3"/>
    <p:sldId id="259" r:id="rId4"/>
    <p:sldId id="260" r:id="rId5"/>
    <p:sldId id="274" r:id="rId6"/>
    <p:sldId id="275" r:id="rId7"/>
    <p:sldId id="271" r:id="rId8"/>
    <p:sldId id="276" r:id="rId9"/>
    <p:sldId id="278" r:id="rId10"/>
    <p:sldId id="285" r:id="rId11"/>
    <p:sldId id="261" r:id="rId12"/>
    <p:sldId id="281" r:id="rId13"/>
    <p:sldId id="282" r:id="rId14"/>
    <p:sldId id="284" r:id="rId15"/>
    <p:sldId id="279" r:id="rId16"/>
    <p:sldId id="280" r:id="rId17"/>
    <p:sldId id="263" r:id="rId18"/>
    <p:sldId id="264" r:id="rId19"/>
    <p:sldId id="265" r:id="rId20"/>
    <p:sldId id="273"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Y7yrIWIxHkMYWASrnDkCBxtIHF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AA56AD-5B69-3FDC-CEEC-2EFE8C6F571C}" name="Joshua Paul Cuestas" initials="JC" userId="S::jcuesta2@gmu.edu::bd20c757-3a35-407f-8f72-7e562bbc3875" providerId="AD"/>
  <p188:author id="{4A5683D7-3565-CBB9-1637-4841920C84C3}" name="Zachery Lee Brown" initials="ZB" userId="S::zbrown8@gmu.edu::26331587-be9b-4400-a1f3-c60961ea04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8587"/>
  </p:normalViewPr>
  <p:slideViewPr>
    <p:cSldViewPr snapToGrid="0">
      <p:cViewPr varScale="1">
        <p:scale>
          <a:sx n="46" d="100"/>
          <a:sy n="46" d="100"/>
        </p:scale>
        <p:origin x="142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90843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endParaRPr lang="en-US" sz="1600" b="0" i="0" u="none" strike="noStrike" dirty="0">
              <a:solidFill>
                <a:srgbClr val="000000"/>
              </a:solidFill>
              <a:effectLst/>
              <a:latin typeface="Calibri" panose="020F0502020204030204" pitchFamily="34" charset="0"/>
            </a:endParaRPr>
          </a:p>
          <a:p>
            <a:pPr algn="l" rtl="0" fontAlgn="base"/>
            <a:r>
              <a:rPr lang="en-US" sz="1600" b="0" i="0" u="none" strike="noStrike" dirty="0">
                <a:solidFill>
                  <a:srgbClr val="000000"/>
                </a:solidFill>
                <a:effectLst/>
                <a:latin typeface="Calibri" panose="020F0502020204030204" pitchFamily="34" charset="0"/>
              </a:rPr>
              <a:t>Good Afternoon. My name is SFC Zac Brown, I am a prior special operations medical sergeant from the 75</a:t>
            </a:r>
            <a:r>
              <a:rPr lang="en-US" sz="1600" b="0" i="0" u="none" strike="noStrike" baseline="30000" dirty="0">
                <a:solidFill>
                  <a:srgbClr val="000000"/>
                </a:solidFill>
                <a:effectLst/>
                <a:latin typeface="Calibri" panose="020F0502020204030204" pitchFamily="34" charset="0"/>
              </a:rPr>
              <a:t>th</a:t>
            </a:r>
            <a:r>
              <a:rPr lang="en-US" sz="1600" b="0" i="0" u="none" strike="noStrike" dirty="0">
                <a:solidFill>
                  <a:srgbClr val="000000"/>
                </a:solidFill>
                <a:effectLst/>
                <a:latin typeface="Calibri" panose="020F0502020204030204" pitchFamily="34" charset="0"/>
              </a:rPr>
              <a:t> Ranger Ranger, and it is my privilege to moderate this presentation on the use of Emergency Fresh Whole Blood Transfusion Training for Ukrainian Medical Professionals in Austere Environments.</a:t>
            </a:r>
            <a:r>
              <a:rPr lang="en-US" sz="1600" b="0" i="0" u="none" strike="noStrike" dirty="0">
                <a:solidFill>
                  <a:srgbClr val="808080"/>
                </a:solidFill>
                <a:effectLst/>
                <a:latin typeface="Calibri" panose="020F0502020204030204" pitchFamily="34" charset="0"/>
              </a:rPr>
              <a:t>​</a:t>
            </a:r>
            <a:endParaRPr lang="en-US" sz="1600" b="0" i="0" u="none" strike="noStrike" dirty="0">
              <a:solidFill>
                <a:srgbClr val="444444"/>
              </a:solidFill>
              <a:effectLst/>
              <a:latin typeface="Calibri" panose="020F0502020204030204" pitchFamily="34" charset="0"/>
            </a:endParaRPr>
          </a:p>
          <a:p>
            <a:pPr algn="l" rtl="0" fontAlgn="base"/>
            <a:r>
              <a:rPr lang="en-US" sz="1600" b="0" i="0" u="none" strike="noStrike" dirty="0">
                <a:solidFill>
                  <a:srgbClr val="808080"/>
                </a:solidFill>
                <a:effectLst/>
                <a:latin typeface="Calibri" panose="020F0502020204030204" pitchFamily="34" charset="0"/>
              </a:rPr>
              <a:t>​</a:t>
            </a:r>
            <a:endParaRPr lang="en-US" sz="1600" b="0" i="0" u="none" strike="noStrike" dirty="0">
              <a:solidFill>
                <a:srgbClr val="444444"/>
              </a:solidFill>
              <a:effectLst/>
              <a:latin typeface="Calibri" panose="020F0502020204030204" pitchFamily="34" charset="0"/>
            </a:endParaRPr>
          </a:p>
          <a:p>
            <a:endParaRPr lang="en-US" dirty="0"/>
          </a:p>
        </p:txBody>
      </p:sp>
      <p:sp>
        <p:nvSpPr>
          <p:cNvPr id="70" name="Google Shape;7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6014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Figure Title: </a:t>
            </a:r>
            <a:r>
              <a:rPr lang="en-US" b="1" i="0" u="none" strike="noStrike" dirty="0">
                <a:solidFill>
                  <a:srgbClr val="000000"/>
                </a:solidFill>
                <a:effectLst/>
                <a:latin typeface="Calibri" panose="020F0502020204030204" pitchFamily="34" charset="0"/>
              </a:rPr>
              <a:t>Overall confidence of medical students and Ukrainian trainees</a:t>
            </a:r>
            <a:r>
              <a:rPr lang="en-US" b="0" i="0" u="none" strike="noStrike" dirty="0">
                <a:solidFill>
                  <a:srgbClr val="808080"/>
                </a:solidFill>
                <a:effectLst/>
                <a:latin typeface="Calibri" panose="020F0502020204030204" pitchFamily="34" charset="0"/>
              </a:rPr>
              <a: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8375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745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730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Figure title: </a:t>
            </a:r>
            <a:r>
              <a:rPr lang="en-US" b="1" i="0" u="none" strike="noStrike" dirty="0">
                <a:solidFill>
                  <a:srgbClr val="000000"/>
                </a:solidFill>
                <a:effectLst/>
                <a:latin typeface="Calibri" panose="020F0502020204030204" pitchFamily="34" charset="0"/>
              </a:rPr>
              <a:t>The way forward for EFWBT training programs</a:t>
            </a:r>
            <a:r>
              <a:rPr lang="en-US" b="0" i="0" u="none" strike="noStrike" dirty="0">
                <a:solidFill>
                  <a:srgbClr val="808080"/>
                </a:solidFill>
                <a:effectLst/>
                <a:latin typeface="Calibri" panose="020F0502020204030204" pitchFamily="34" charset="0"/>
              </a:rPr>
              <a: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4096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8752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8059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8431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1587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9904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453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indent="0"/>
            <a:endParaRPr lang="en-US" dirty="0"/>
          </a:p>
          <a:p>
            <a:pPr algn="l" rtl="0" fontAlgn="base"/>
            <a:r>
              <a:rPr lang="en-US" b="0" i="0" u="none" strike="noStrike" dirty="0">
                <a:solidFill>
                  <a:srgbClr val="000000"/>
                </a:solidFill>
                <a:effectLst/>
                <a:latin typeface="Calibri" panose="020F0502020204030204" pitchFamily="34" charset="0"/>
              </a:rPr>
              <a:t>My fellow speakers today include HM1 Joshua Cuestas, a Navy Special Operations Independent Duty Corpsman and prior Instructor at the Special Operations Combat Medic Course</a:t>
            </a:r>
            <a:r>
              <a:rPr lang="en-US" b="0" i="0" u="none" strike="noStrike" dirty="0">
                <a:solidFill>
                  <a:srgbClr val="444444"/>
                </a:solidFill>
                <a:effectLst/>
                <a:latin typeface="Calibri" panose="020F0502020204030204" pitchFamily="34" charset="0"/>
              </a:rPr>
              <a:t>; </a:t>
            </a:r>
          </a:p>
          <a:p>
            <a:pPr algn="l" rtl="0" fontAlgn="base"/>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and HM1 Kevin Matthews, a Fleet Marine Force Corpsman and prior Program Director of Training for the 1st Marine Division's Valkyrie Program</a:t>
            </a:r>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pPr marL="0" indent="0"/>
            <a:endParaRPr lang="en-US" dirty="0"/>
          </a:p>
        </p:txBody>
      </p:sp>
      <p:sp>
        <p:nvSpPr>
          <p:cNvPr id="76" name="Google Shape;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261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At the end of this presentation, we hope that all attendees will be able to: </a:t>
            </a:r>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pPr marL="530352" indent="-329184">
              <a:buFont typeface="Arial" panose="020B0604020202020204" pitchFamily="34" charset="0"/>
              <a:buChar char="•"/>
            </a:pPr>
            <a:r>
              <a:rPr lang="en-US" sz="3200" dirty="0">
                <a:latin typeface="Arial"/>
              </a:rPr>
              <a:t>Identify the training requirements for Ukrainian Medical Professionals and their use of Emergency Fresh Whole Blood Transfusions on the battlefield</a:t>
            </a:r>
          </a:p>
          <a:p>
            <a:pPr marL="530352" indent="-329184">
              <a:buFont typeface="Arial" panose="020B0604020202020204" pitchFamily="34" charset="0"/>
              <a:buChar char="•"/>
            </a:pPr>
            <a:r>
              <a:rPr lang="en-US" sz="3200" dirty="0">
                <a:latin typeface="Arial"/>
              </a:rPr>
              <a:t>Attendees will also be able to Evaluate the program design and training outcomes </a:t>
            </a:r>
          </a:p>
          <a:p>
            <a:pPr marL="530352" indent="-329184">
              <a:buFont typeface="Arial" panose="020B0604020202020204" pitchFamily="34" charset="0"/>
              <a:buChar char="•"/>
            </a:pPr>
            <a:r>
              <a:rPr lang="en-US" sz="3200" dirty="0">
                <a:latin typeface="Arial"/>
              </a:rPr>
              <a:t>And lastly, Attendees will be able to understand the projected way forward in implementing the program at scale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524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As our nation's military transitions from the Golden Hour sequence of rapid casualty evacuation to postering for Large-scale Combat operations, our frontline healthcare professionals will undoubtedly find themselves treating casualties in a prolonged field care environment. This operational environment comes with its own unique challenges in maintaining a hemodynamically stable patient.</a:t>
            </a:r>
            <a:r>
              <a:rPr lang="en-US" b="0" i="0" u="none" strike="noStrike" dirty="0">
                <a:solidFill>
                  <a:srgbClr val="808080"/>
                </a:solidFill>
                <a:effectLst/>
                <a:latin typeface="Calibri" panose="020F0502020204030204" pitchFamily="34" charset="0"/>
              </a:rPr>
              <a:t>​</a:t>
            </a:r>
          </a:p>
          <a:p>
            <a:pPr algn="l" rtl="0" fontAlgn="base"/>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As we look at current Large Scale Combat Operations such as the ongoing War in Ukraine, our aim was to develop an Emergency Fresh Whole Blood Transfusion Program that is effective but, more importantly, a program that is sustainable.</a:t>
            </a:r>
            <a:r>
              <a:rPr lang="en-US" b="0" i="0" u="none" strike="noStrike" dirty="0">
                <a:solidFill>
                  <a:srgbClr val="808080"/>
                </a:solidFill>
                <a:effectLst/>
                <a:latin typeface="Calibri" panose="020F0502020204030204" pitchFamily="34" charset="0"/>
              </a:rPr>
              <a:t>​</a:t>
            </a:r>
          </a:p>
          <a:p>
            <a:pPr algn="l" rtl="0" fontAlgn="base"/>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high volume of casualties and force disposition in Ukraine have driven the need for advanced training in Remote Damage Control Resuscitation – with recent Ukrainian policy changes that now authorize the implementation of walking blood banks on the battlefield. This is increasingly important when operating in a resource-limited environment where logistical constraints result in increased casualty evacuation times.</a:t>
            </a:r>
          </a:p>
          <a:p>
            <a:pPr algn="l" rtl="0" fontAlgn="base"/>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For the implementation of an Emergency Fresh Whole Blood Transfusion Program, it is paramount that the program is effective in maintaining administrative oversight with a strong adherence to guidelines to reduce adverse transfusion reactions, mismatched blood type, or the atrophy of skills</a:t>
            </a:r>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406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Taking a deeper look at our training program and understanding the unique medical requirements in Ukraine, many frontline Ukrainian healthcare professionals have varying degrees of medical experience prior to the War in Ukraine. Representative of the Ukrainian frontline medical community, our training participants consisted of a pediatrician, an infectious disease specialist, two general surgeons, an anesthesiologist, a pathologist, and two medics – of which 1 was an engineer and the other a construction manager prior to redirecting their respective disciplines to treating casualties on the battlefield.</a:t>
            </a:r>
          </a:p>
          <a:p>
            <a:pPr algn="l" rtl="0" fontAlgn="base"/>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In the spring of 2023, our team Ukrainian healthcare professionals took part in Operations Gunpowder at the Uniformed Services University, where they participated in our Emergency Fresh Whole Blood Transfusion Program originally developed for 3rd-year medical students. This unique opportunity to train Ukrainian medical professionals and assess the validity of replicating this program for larger-scale implementation has shown to be sustainable and cost-effective in a resource-limiting operating environment, with nearly 3000 Ukrainians being trained in this life-saving procedure. </a:t>
            </a:r>
          </a:p>
          <a:p>
            <a:pPr algn="l" rtl="0" fontAlgn="base"/>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So now, without further ado, I will hand over the presentation to HM1 Cuestas to discuss the program’s development and implementation...Thank you.</a:t>
            </a:r>
            <a:endParaRPr lang="en-US" b="0" i="0" u="none" strike="noStrike"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668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i="0" u="none" strike="noStrike" dirty="0">
                <a:solidFill>
                  <a:srgbClr val="000000"/>
                </a:solidFill>
                <a:effectLst/>
                <a:latin typeface="Calibri" panose="020F0502020204030204" pitchFamily="34" charset="0"/>
              </a:rPr>
              <a:t>Thank you SFC Brown. Hello everyone, I am HM1 Joshua Cuestas. The purpose of the EFWBT training was to educate UHPs. The purpose of this study was to validate the efficacy of the EFWBT curriculum as a universal concept Blood Transfusion training.  As military medical professionals, it's considered crucial that all possess the skill of performing Whole Blood Transfusions. This necessity is evidenced by a specific case involving one of our UHPs who found herself as the lone "medic" in a Mass Casualty situation involving 64 individuals most of whom needed EFWBTs. This particular UHP was the railway manager. We've witnessed several instances in this sample size alone who have transitioned from inherently non-emergent medical roles to emergent ones, such as a plastic surgeon assuming the role of a general surgeon to assist in the resuscitation of combat casualties, a construction manager that was thrusted into the role of combat medic, and a microbiologist who became a self-taught medic. These instances reinforce the necessity for a repeatable and effective training.</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4362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Participants were given a Confidence pre-assessment questionnaire in order to develop a base line prior to training and participation. Such questions inquired about self-assessed proficiency, ability to identify the need for Fresh Whole Blood Transfusion, and current  stress level. Following training, UHPs were given the same assessment and a comparison of data was made. Additionally, a cross comparison with a data set collected with 3rd year medical students from USU was conducted.</a:t>
            </a:r>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498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Moving on to Implementation. In order to standardize training and data collection a repeatable set up was used for both demonstration as well as practical application. The presentation outlined all relevant transfusion procedures from donor collection to transfusion of FWB, utilizing donor-collection and patient-transfusion equipment used during the latter practical-application phase. Participants were given read in on the respective patient's Z-mist and scenario leading up to the incident as the opportunity to chose donors from a generated list.</a:t>
            </a:r>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Main key points that were emphasized throughout the training were, but not limited to: ascetic technique, proper documentation, proper handling of blood collection bags, proper administration, as well as monitoring of post treatment care.</a:t>
            </a:r>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-UHPs were given a step by step guided demonstration on proper technique and then given the opportunity to practice skill set with oversight in order to achieve familiarity</a:t>
            </a:r>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Figure Title: </a:t>
            </a:r>
            <a:r>
              <a:rPr lang="en-US" b="1" i="0" u="none" strike="noStrike" dirty="0">
                <a:solidFill>
                  <a:srgbClr val="000000"/>
                </a:solidFill>
                <a:effectLst/>
                <a:latin typeface="Calibri" panose="020F0502020204030204" pitchFamily="34" charset="0"/>
              </a:rPr>
              <a:t>EFWBT medical training equipment  (Photo credit: Joshua Cuestas)</a:t>
            </a:r>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3992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Prior to the training, no participants rated themselves as ‘fairly confident’ or ‘completely confident’ in their ability to teach an EFWBT course or to perform an EFWBT in an austere environment</a:t>
            </a:r>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To determine the statistical significance, pre- and post-training self-assessments of UHPs were compared to a larger sample of  third-year medical students from USU who completed identical training</a:t>
            </a:r>
            <a:r>
              <a:rPr lang="en-US" b="0" i="0" u="none" strike="noStrike" dirty="0">
                <a:solidFill>
                  <a:srgbClr val="808080"/>
                </a:solidFill>
                <a:effectLst/>
                <a:latin typeface="Calibri" panose="020F0502020204030204" pitchFamily="34" charset="0"/>
              </a:rPr>
              <a:t>​</a:t>
            </a:r>
            <a:endParaRPr lang="en-US" b="0" i="0" u="none" strike="noStrike"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2824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a:stretch/>
        </p:blipFill>
        <p:spPr>
          <a:xfrm>
            <a:off x="1650211" y="3956159"/>
            <a:ext cx="1696743" cy="567843"/>
          </a:xfrm>
          <a:prstGeom prst="rect">
            <a:avLst/>
          </a:prstGeom>
          <a:noFill/>
          <a:ln>
            <a:noFill/>
          </a:ln>
        </p:spPr>
      </p:pic>
      <p:sp>
        <p:nvSpPr>
          <p:cNvPr id="16" name="Google Shape;16;p2"/>
          <p:cNvSpPr txBox="1">
            <a:spLocks noGrp="1"/>
          </p:cNvSpPr>
          <p:nvPr>
            <p:ph type="ctrTitle"/>
          </p:nvPr>
        </p:nvSpPr>
        <p:spPr>
          <a:xfrm>
            <a:off x="1523999" y="1008667"/>
            <a:ext cx="9144001" cy="2020035"/>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6000"/>
              <a:buFont typeface="Franklin Gothic"/>
              <a:buNone/>
              <a:defRPr sz="6000" b="0" i="0" u="none" strike="noStrike" cap="none">
                <a:solidFill>
                  <a:schemeClr val="dk1"/>
                </a:solidFill>
                <a:latin typeface="Franklin Gothic"/>
                <a:ea typeface="Franklin Gothic"/>
                <a:cs typeface="Franklin Gothic"/>
                <a:sym typeface="Franklin Gothic"/>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cxnSp>
        <p:nvCxnSpPr>
          <p:cNvPr id="17" name="Google Shape;17;p2"/>
          <p:cNvCxnSpPr/>
          <p:nvPr/>
        </p:nvCxnSpPr>
        <p:spPr>
          <a:xfrm>
            <a:off x="1523999" y="3030065"/>
            <a:ext cx="1704296" cy="0"/>
          </a:xfrm>
          <a:prstGeom prst="straightConnector1">
            <a:avLst/>
          </a:prstGeom>
          <a:noFill/>
          <a:ln w="19050" cap="flat" cmpd="sng">
            <a:solidFill>
              <a:srgbClr val="533560"/>
            </a:solidFill>
            <a:prstDash val="solid"/>
            <a:miter lim="800000"/>
            <a:headEnd type="none" w="sm" len="sm"/>
            <a:tailEnd type="none" w="sm" len="sm"/>
          </a:ln>
        </p:spPr>
      </p:cxnSp>
      <p:sp>
        <p:nvSpPr>
          <p:cNvPr id="18" name="Google Shape;18;p2"/>
          <p:cNvSpPr/>
          <p:nvPr/>
        </p:nvSpPr>
        <p:spPr>
          <a:xfrm>
            <a:off x="0" y="6307667"/>
            <a:ext cx="12192000" cy="550333"/>
          </a:xfrm>
          <a:prstGeom prst="rect">
            <a:avLst/>
          </a:prstGeom>
          <a:solidFill>
            <a:srgbClr val="2024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txBox="1">
            <a:spLocks noGrp="1"/>
          </p:cNvSpPr>
          <p:nvPr>
            <p:ph type="body" idx="1"/>
          </p:nvPr>
        </p:nvSpPr>
        <p:spPr>
          <a:xfrm>
            <a:off x="1524000" y="3104983"/>
            <a:ext cx="9144000" cy="69691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5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768009" y="2941266"/>
            <a:ext cx="6655983" cy="1015663"/>
          </a:xfrm>
          <a:prstGeom prst="rect">
            <a:avLst/>
          </a:prstGeom>
          <a:solidFill>
            <a:schemeClr val="dk2"/>
          </a:solidFill>
          <a:ln>
            <a:noFill/>
          </a:ln>
        </p:spPr>
        <p:txBody>
          <a:bodyPr spcFirstLastPara="1" wrap="square" lIns="91425" tIns="91425" rIns="91425" bIns="91425" anchor="ctr" anchorCtr="0">
            <a:noAutofit/>
          </a:bodyPr>
          <a:lstStyle>
            <a:lvl1pPr marL="457200" marR="0" lvl="0" indent="-228600" algn="ctr" rtl="0">
              <a:lnSpc>
                <a:spcPct val="100000"/>
              </a:lnSpc>
              <a:spcBef>
                <a:spcPts val="1000"/>
              </a:spcBef>
              <a:spcAft>
                <a:spcPts val="0"/>
              </a:spcAft>
              <a:buClr>
                <a:schemeClr val="lt1"/>
              </a:buClr>
              <a:buSzPts val="5400"/>
              <a:buFont typeface="Arial"/>
              <a:buNone/>
              <a:defRPr sz="5400" b="0" i="0" u="none" strike="noStrike" cap="none">
                <a:solidFill>
                  <a:schemeClr val="lt1"/>
                </a:solidFill>
                <a:latin typeface="Franklin Gothic"/>
                <a:ea typeface="Franklin Gothic"/>
                <a:cs typeface="Franklin Gothic"/>
                <a:sym typeface="Franklin Gothic"/>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5781261" y="6488610"/>
            <a:ext cx="629478"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979797"/>
                </a:solidFill>
                <a:latin typeface="Calibri"/>
                <a:ea typeface="Calibri"/>
                <a:cs typeface="Calibri"/>
                <a:sym typeface="Calibri"/>
              </a:defRPr>
            </a:lvl1pPr>
            <a:lvl2pPr marL="0" marR="0" lvl="1" indent="0" algn="ctr" rtl="0">
              <a:spcBef>
                <a:spcPts val="0"/>
              </a:spcBef>
              <a:buNone/>
              <a:defRPr sz="1200" b="0" i="0" u="none" strike="noStrike" cap="none">
                <a:solidFill>
                  <a:srgbClr val="979797"/>
                </a:solidFill>
                <a:latin typeface="Calibri"/>
                <a:ea typeface="Calibri"/>
                <a:cs typeface="Calibri"/>
                <a:sym typeface="Calibri"/>
              </a:defRPr>
            </a:lvl2pPr>
            <a:lvl3pPr marL="0" marR="0" lvl="2" indent="0" algn="ctr" rtl="0">
              <a:spcBef>
                <a:spcPts val="0"/>
              </a:spcBef>
              <a:buNone/>
              <a:defRPr sz="1200" b="0" i="0" u="none" strike="noStrike" cap="none">
                <a:solidFill>
                  <a:srgbClr val="979797"/>
                </a:solidFill>
                <a:latin typeface="Calibri"/>
                <a:ea typeface="Calibri"/>
                <a:cs typeface="Calibri"/>
                <a:sym typeface="Calibri"/>
              </a:defRPr>
            </a:lvl3pPr>
            <a:lvl4pPr marL="0" marR="0" lvl="3" indent="0" algn="ctr" rtl="0">
              <a:spcBef>
                <a:spcPts val="0"/>
              </a:spcBef>
              <a:buNone/>
              <a:defRPr sz="1200" b="0" i="0" u="none" strike="noStrike" cap="none">
                <a:solidFill>
                  <a:srgbClr val="979797"/>
                </a:solidFill>
                <a:latin typeface="Calibri"/>
                <a:ea typeface="Calibri"/>
                <a:cs typeface="Calibri"/>
                <a:sym typeface="Calibri"/>
              </a:defRPr>
            </a:lvl4pPr>
            <a:lvl5pPr marL="0" marR="0" lvl="4" indent="0" algn="ctr" rtl="0">
              <a:spcBef>
                <a:spcPts val="0"/>
              </a:spcBef>
              <a:buNone/>
              <a:defRPr sz="1200" b="0" i="0" u="none" strike="noStrike" cap="none">
                <a:solidFill>
                  <a:srgbClr val="979797"/>
                </a:solidFill>
                <a:latin typeface="Calibri"/>
                <a:ea typeface="Calibri"/>
                <a:cs typeface="Calibri"/>
                <a:sym typeface="Calibri"/>
              </a:defRPr>
            </a:lvl5pPr>
            <a:lvl6pPr marL="0" marR="0" lvl="5" indent="0" algn="ctr" rtl="0">
              <a:spcBef>
                <a:spcPts val="0"/>
              </a:spcBef>
              <a:buNone/>
              <a:defRPr sz="1200" b="0" i="0" u="none" strike="noStrike" cap="none">
                <a:solidFill>
                  <a:srgbClr val="979797"/>
                </a:solidFill>
                <a:latin typeface="Calibri"/>
                <a:ea typeface="Calibri"/>
                <a:cs typeface="Calibri"/>
                <a:sym typeface="Calibri"/>
              </a:defRPr>
            </a:lvl6pPr>
            <a:lvl7pPr marL="0" marR="0" lvl="6" indent="0" algn="ctr" rtl="0">
              <a:spcBef>
                <a:spcPts val="0"/>
              </a:spcBef>
              <a:buNone/>
              <a:defRPr sz="1200" b="0" i="0" u="none" strike="noStrike" cap="none">
                <a:solidFill>
                  <a:srgbClr val="979797"/>
                </a:solidFill>
                <a:latin typeface="Calibri"/>
                <a:ea typeface="Calibri"/>
                <a:cs typeface="Calibri"/>
                <a:sym typeface="Calibri"/>
              </a:defRPr>
            </a:lvl7pPr>
            <a:lvl8pPr marL="0" marR="0" lvl="7" indent="0" algn="ctr" rtl="0">
              <a:spcBef>
                <a:spcPts val="0"/>
              </a:spcBef>
              <a:buNone/>
              <a:defRPr sz="1200" b="0" i="0" u="none" strike="noStrike" cap="none">
                <a:solidFill>
                  <a:srgbClr val="979797"/>
                </a:solidFill>
                <a:latin typeface="Calibri"/>
                <a:ea typeface="Calibri"/>
                <a:cs typeface="Calibri"/>
                <a:sym typeface="Calibri"/>
              </a:defRPr>
            </a:lvl8pPr>
            <a:lvl9pPr marL="0" marR="0" lvl="8" indent="0" algn="ctr" rtl="0">
              <a:spcBef>
                <a:spcPts val="0"/>
              </a:spcBef>
              <a:buNone/>
              <a:defRPr sz="1200" b="0" i="0" u="none" strike="noStrike" cap="none">
                <a:solidFill>
                  <a:srgbClr val="97979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162C4-EDD9-4389-A98B-B87ECEA2A816}" type="datetimeFigureOut">
              <a:rPr lang="en-US" smtClean="0"/>
              <a:t>2/14/2024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61437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5">
            <a:alphaModFix/>
          </a:blip>
          <a:srcRect/>
          <a:stretch/>
        </p:blipFill>
        <p:spPr>
          <a:xfrm>
            <a:off x="10413997" y="6208278"/>
            <a:ext cx="1603829" cy="536748"/>
          </a:xfrm>
          <a:prstGeom prst="rect">
            <a:avLst/>
          </a:prstGeom>
          <a:noFill/>
          <a:ln>
            <a:noFill/>
          </a:ln>
        </p:spPr>
      </p:pic>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825625"/>
            <a:ext cx="10515600" cy="423398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5781261" y="6488610"/>
            <a:ext cx="629478"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979797"/>
                </a:solidFill>
                <a:latin typeface="Calibri"/>
                <a:ea typeface="Calibri"/>
                <a:cs typeface="Calibri"/>
                <a:sym typeface="Calibri"/>
              </a:defRPr>
            </a:lvl1pPr>
            <a:lvl2pPr marL="0" marR="0" lvl="1" indent="0" algn="ctr" rtl="0">
              <a:spcBef>
                <a:spcPts val="0"/>
              </a:spcBef>
              <a:buNone/>
              <a:defRPr sz="1200" b="0" i="0" u="none" strike="noStrike" cap="none">
                <a:solidFill>
                  <a:srgbClr val="979797"/>
                </a:solidFill>
                <a:latin typeface="Calibri"/>
                <a:ea typeface="Calibri"/>
                <a:cs typeface="Calibri"/>
                <a:sym typeface="Calibri"/>
              </a:defRPr>
            </a:lvl2pPr>
            <a:lvl3pPr marL="0" marR="0" lvl="2" indent="0" algn="ctr" rtl="0">
              <a:spcBef>
                <a:spcPts val="0"/>
              </a:spcBef>
              <a:buNone/>
              <a:defRPr sz="1200" b="0" i="0" u="none" strike="noStrike" cap="none">
                <a:solidFill>
                  <a:srgbClr val="979797"/>
                </a:solidFill>
                <a:latin typeface="Calibri"/>
                <a:ea typeface="Calibri"/>
                <a:cs typeface="Calibri"/>
                <a:sym typeface="Calibri"/>
              </a:defRPr>
            </a:lvl3pPr>
            <a:lvl4pPr marL="0" marR="0" lvl="3" indent="0" algn="ctr" rtl="0">
              <a:spcBef>
                <a:spcPts val="0"/>
              </a:spcBef>
              <a:buNone/>
              <a:defRPr sz="1200" b="0" i="0" u="none" strike="noStrike" cap="none">
                <a:solidFill>
                  <a:srgbClr val="979797"/>
                </a:solidFill>
                <a:latin typeface="Calibri"/>
                <a:ea typeface="Calibri"/>
                <a:cs typeface="Calibri"/>
                <a:sym typeface="Calibri"/>
              </a:defRPr>
            </a:lvl4pPr>
            <a:lvl5pPr marL="0" marR="0" lvl="4" indent="0" algn="ctr" rtl="0">
              <a:spcBef>
                <a:spcPts val="0"/>
              </a:spcBef>
              <a:buNone/>
              <a:defRPr sz="1200" b="0" i="0" u="none" strike="noStrike" cap="none">
                <a:solidFill>
                  <a:srgbClr val="979797"/>
                </a:solidFill>
                <a:latin typeface="Calibri"/>
                <a:ea typeface="Calibri"/>
                <a:cs typeface="Calibri"/>
                <a:sym typeface="Calibri"/>
              </a:defRPr>
            </a:lvl5pPr>
            <a:lvl6pPr marL="0" marR="0" lvl="5" indent="0" algn="ctr" rtl="0">
              <a:spcBef>
                <a:spcPts val="0"/>
              </a:spcBef>
              <a:buNone/>
              <a:defRPr sz="1200" b="0" i="0" u="none" strike="noStrike" cap="none">
                <a:solidFill>
                  <a:srgbClr val="979797"/>
                </a:solidFill>
                <a:latin typeface="Calibri"/>
                <a:ea typeface="Calibri"/>
                <a:cs typeface="Calibri"/>
                <a:sym typeface="Calibri"/>
              </a:defRPr>
            </a:lvl6pPr>
            <a:lvl7pPr marL="0" marR="0" lvl="6" indent="0" algn="ctr" rtl="0">
              <a:spcBef>
                <a:spcPts val="0"/>
              </a:spcBef>
              <a:buNone/>
              <a:defRPr sz="1200" b="0" i="0" u="none" strike="noStrike" cap="none">
                <a:solidFill>
                  <a:srgbClr val="979797"/>
                </a:solidFill>
                <a:latin typeface="Calibri"/>
                <a:ea typeface="Calibri"/>
                <a:cs typeface="Calibri"/>
                <a:sym typeface="Calibri"/>
              </a:defRPr>
            </a:lvl7pPr>
            <a:lvl8pPr marL="0" marR="0" lvl="7" indent="0" algn="ctr" rtl="0">
              <a:spcBef>
                <a:spcPts val="0"/>
              </a:spcBef>
              <a:buNone/>
              <a:defRPr sz="1200" b="0" i="0" u="none" strike="noStrike" cap="none">
                <a:solidFill>
                  <a:srgbClr val="979797"/>
                </a:solidFill>
                <a:latin typeface="Calibri"/>
                <a:ea typeface="Calibri"/>
                <a:cs typeface="Calibri"/>
                <a:sym typeface="Calibri"/>
              </a:defRPr>
            </a:lvl8pPr>
            <a:lvl9pPr marL="0" marR="0" lvl="8" indent="0" algn="ctr" rtl="0">
              <a:spcBef>
                <a:spcPts val="0"/>
              </a:spcBef>
              <a:buNone/>
              <a:defRPr sz="1200" b="0" i="0" u="none" strike="noStrike" cap="none">
                <a:solidFill>
                  <a:srgbClr val="97979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doi.org/10.7205/milmed-d-14-00721" TargetMode="External"/><Relationship Id="rId3" Type="http://schemas.openxmlformats.org/officeDocument/2006/relationships/hyperlink" Target="https://jts.health.mil/assets/docs/cpgs/Prehospital_Blood_Transfusion_30_Oct_2020_ID82.pdf" TargetMode="External"/><Relationship Id="rId7" Type="http://schemas.openxmlformats.org/officeDocument/2006/relationships/hyperlink" Target="https://books.allogy.com/web/tenant/8/books/b729b76a-1a34-4bf7-b76b-66bb2072b2a7"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jts.health.mil/assets/docs/cpgs/Damage_Control_Resuscitation_PFC_01_Oct_2018_ID73.pdf" TargetMode="External"/><Relationship Id="rId5" Type="http://schemas.openxmlformats.org/officeDocument/2006/relationships/hyperlink" Target="https://jts.health.mil/assets/docs/cpgs/Damage_Control_Resuscitation_12_Jul_2019_ID18.pdf" TargetMode="External"/><Relationship Id="rId10" Type="http://schemas.openxmlformats.org/officeDocument/2006/relationships/hyperlink" Target="https://doi.org/10.1097/xcs.0000000000000489" TargetMode="External"/><Relationship Id="rId4" Type="http://schemas.openxmlformats.org/officeDocument/2006/relationships/hyperlink" Target="https://jts.health.mil/assets/docs/cpgs/Whole_Blood_Transfusion_15_May_2018_ID21.pdf" TargetMode="External"/><Relationship Id="rId9" Type="http://schemas.openxmlformats.org/officeDocument/2006/relationships/hyperlink" Target="https://journals.lww.com/journalacs/fulltext/2023/08000/putting_medical_boots_on_the_ground__lessons_from.31.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Title 3">
            <a:extLst>
              <a:ext uri="{FF2B5EF4-FFF2-40B4-BE49-F238E27FC236}">
                <a16:creationId xmlns:a16="http://schemas.microsoft.com/office/drawing/2014/main" id="{DB38901D-7D96-48E1-A2B1-6C49C234C45D}"/>
              </a:ext>
            </a:extLst>
          </p:cNvPr>
          <p:cNvSpPr>
            <a:spLocks noGrp="1"/>
          </p:cNvSpPr>
          <p:nvPr>
            <p:ph type="ctrTitle"/>
          </p:nvPr>
        </p:nvSpPr>
        <p:spPr>
          <a:xfrm>
            <a:off x="208547" y="-132680"/>
            <a:ext cx="11774906" cy="1287712"/>
          </a:xfrm>
        </p:spPr>
        <p:txBody>
          <a:bodyPr/>
          <a:lstStyle/>
          <a:p>
            <a:pPr algn="ctr"/>
            <a:r>
              <a:rPr lang="en-US" sz="3200" b="1"/>
              <a:t>Emergency Fresh Whole Blood Transfusion Training For Ukrainian Medical Professionals in Austere Environments</a:t>
            </a:r>
          </a:p>
        </p:txBody>
      </p:sp>
      <p:pic>
        <p:nvPicPr>
          <p:cNvPr id="2" name="Picture 1" descr="A group of people standing around a table&#10;&#10;Description automatically generated">
            <a:extLst>
              <a:ext uri="{FF2B5EF4-FFF2-40B4-BE49-F238E27FC236}">
                <a16:creationId xmlns:a16="http://schemas.microsoft.com/office/drawing/2014/main" id="{EAA83AF6-C49B-A9BF-4FBC-EF4342A5CAD7}"/>
              </a:ext>
            </a:extLst>
          </p:cNvPr>
          <p:cNvPicPr>
            <a:picLocks noChangeAspect="1"/>
          </p:cNvPicPr>
          <p:nvPr/>
        </p:nvPicPr>
        <p:blipFill>
          <a:blip r:embed="rId3"/>
          <a:stretch>
            <a:fillRect/>
          </a:stretch>
        </p:blipFill>
        <p:spPr>
          <a:xfrm>
            <a:off x="4500564" y="1187339"/>
            <a:ext cx="6582778" cy="5040922"/>
          </a:xfrm>
          <a:prstGeom prst="rect">
            <a:avLst/>
          </a:prstGeom>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close-up of a document&#10;&#10;Description automatically generated">
            <a:extLst>
              <a:ext uri="{FF2B5EF4-FFF2-40B4-BE49-F238E27FC236}">
                <a16:creationId xmlns:a16="http://schemas.microsoft.com/office/drawing/2014/main" id="{0F7E0FB5-5C31-2C58-B4BC-1A84DBD0DAFF}"/>
              </a:ext>
            </a:extLst>
          </p:cNvPr>
          <p:cNvPicPr>
            <a:picLocks noGrp="1" noChangeAspect="1"/>
          </p:cNvPicPr>
          <p:nvPr>
            <p:ph idx="1"/>
          </p:nvPr>
        </p:nvPicPr>
        <p:blipFill rotWithShape="1">
          <a:blip r:embed="rId2"/>
          <a:srcRect l="5417" t="15932" r="4832" b="30734"/>
          <a:stretch/>
        </p:blipFill>
        <p:spPr>
          <a:xfrm>
            <a:off x="5508824" y="1429140"/>
            <a:ext cx="6145992" cy="4728202"/>
          </a:xfrm>
        </p:spPr>
      </p:pic>
      <p:sp>
        <p:nvSpPr>
          <p:cNvPr id="2" name="Title 1">
            <a:extLst>
              <a:ext uri="{FF2B5EF4-FFF2-40B4-BE49-F238E27FC236}">
                <a16:creationId xmlns:a16="http://schemas.microsoft.com/office/drawing/2014/main" id="{8785C4F6-FBEB-5246-EA9F-6CE3CDA9FEA6}"/>
              </a:ext>
            </a:extLst>
          </p:cNvPr>
          <p:cNvSpPr>
            <a:spLocks noGrp="1"/>
          </p:cNvSpPr>
          <p:nvPr>
            <p:ph type="title"/>
          </p:nvPr>
        </p:nvSpPr>
        <p:spPr>
          <a:xfrm>
            <a:off x="46121" y="375152"/>
            <a:ext cx="9322469" cy="1335589"/>
          </a:xfrm>
        </p:spPr>
        <p:txBody>
          <a:bodyPr/>
          <a:lstStyle/>
          <a:p>
            <a:r>
              <a:rPr lang="en-US" dirty="0"/>
              <a:t>Assessment Questionnaire</a:t>
            </a:r>
            <a:br>
              <a:rPr lang="en-US" dirty="0"/>
            </a:br>
            <a:endParaRPr lang="en-US" dirty="0"/>
          </a:p>
        </p:txBody>
      </p:sp>
      <p:sp>
        <p:nvSpPr>
          <p:cNvPr id="4" name="Slide Number Placeholder 3">
            <a:extLst>
              <a:ext uri="{FF2B5EF4-FFF2-40B4-BE49-F238E27FC236}">
                <a16:creationId xmlns:a16="http://schemas.microsoft.com/office/drawing/2014/main" id="{B4849B3C-F383-443D-06D5-9EBCB467ED21}"/>
              </a:ext>
            </a:extLst>
          </p:cNvPr>
          <p:cNvSpPr>
            <a:spLocks noGrp="1"/>
          </p:cNvSpPr>
          <p:nvPr>
            <p:ph type="sldNum" sz="quarter" idx="12"/>
          </p:nvPr>
        </p:nvSpPr>
        <p:spPr/>
        <p:txBody>
          <a:bodyPr/>
          <a:lstStyle/>
          <a:p>
            <a:fld id="{6D22F896-40B5-4ADD-8801-0D06FADFA095}" type="slidenum">
              <a:rPr lang="en-US" smtClean="0"/>
              <a:t>10</a:t>
            </a:fld>
            <a:endParaRPr lang="en-US"/>
          </a:p>
        </p:txBody>
      </p:sp>
      <p:sp>
        <p:nvSpPr>
          <p:cNvPr id="11" name="Content Placeholder 2">
            <a:extLst>
              <a:ext uri="{FF2B5EF4-FFF2-40B4-BE49-F238E27FC236}">
                <a16:creationId xmlns:a16="http://schemas.microsoft.com/office/drawing/2014/main" id="{4C3AFF26-D636-78E9-1C66-F1CD3940D01C}"/>
              </a:ext>
            </a:extLst>
          </p:cNvPr>
          <p:cNvSpPr txBox="1">
            <a:spLocks/>
          </p:cNvSpPr>
          <p:nvPr/>
        </p:nvSpPr>
        <p:spPr>
          <a:xfrm>
            <a:off x="255242" y="1185944"/>
            <a:ext cx="4847774" cy="29960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225" indent="-328930">
              <a:buFont typeface="Arial,Sans-Serif"/>
              <a:buChar char="•"/>
            </a:pPr>
            <a:r>
              <a:rPr lang="en-US" sz="1400" dirty="0">
                <a:solidFill>
                  <a:schemeClr val="tx1"/>
                </a:solidFill>
                <a:latin typeface="+mn-lt"/>
                <a:cs typeface="Arial"/>
              </a:rPr>
              <a:t>A multi-question questionnaire was administered both pre and post training</a:t>
            </a:r>
          </a:p>
          <a:p>
            <a:pPr marL="530225" indent="-328930">
              <a:buFont typeface="Arial,Sans-Serif"/>
              <a:buChar char="•"/>
            </a:pPr>
            <a:r>
              <a:rPr lang="en-US" sz="1400" dirty="0">
                <a:solidFill>
                  <a:schemeClr val="tx1"/>
                </a:solidFill>
                <a:latin typeface="Arial"/>
                <a:cs typeface="Arial"/>
              </a:rPr>
              <a:t>Question selection criteria stressed ease of understanding and lack of nuance</a:t>
            </a:r>
          </a:p>
          <a:p>
            <a:pPr marL="530225" indent="-328930">
              <a:buFont typeface="Arial,Sans-Serif"/>
              <a:buChar char="•"/>
            </a:pPr>
            <a:r>
              <a:rPr lang="en-US" sz="1400" dirty="0">
                <a:solidFill>
                  <a:schemeClr val="tx1"/>
                </a:solidFill>
                <a:latin typeface="Arial"/>
                <a:cs typeface="Arial"/>
              </a:rPr>
              <a:t>UHP's were given no time limit during completion of questionnaire</a:t>
            </a:r>
          </a:p>
        </p:txBody>
      </p:sp>
      <p:sp>
        <p:nvSpPr>
          <p:cNvPr id="18" name="TextBox 17">
            <a:extLst>
              <a:ext uri="{FF2B5EF4-FFF2-40B4-BE49-F238E27FC236}">
                <a16:creationId xmlns:a16="http://schemas.microsoft.com/office/drawing/2014/main" id="{515DEE74-B8FC-B708-F45E-8DB254F4DE00}"/>
              </a:ext>
            </a:extLst>
          </p:cNvPr>
          <p:cNvSpPr txBox="1"/>
          <p:nvPr/>
        </p:nvSpPr>
        <p:spPr>
          <a:xfrm>
            <a:off x="6299031" y="1045243"/>
            <a:ext cx="423862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u="sng" dirty="0"/>
              <a:t>Pre/Post Questionnaire</a:t>
            </a:r>
            <a:endParaRPr lang="en-US" sz="1600" b="1" dirty="0"/>
          </a:p>
          <a:p>
            <a:pPr algn="l"/>
            <a:endParaRPr lang="en-US" dirty="0"/>
          </a:p>
        </p:txBody>
      </p:sp>
    </p:spTree>
    <p:extLst>
      <p:ext uri="{BB962C8B-B14F-4D97-AF65-F5344CB8AC3E}">
        <p14:creationId xmlns:p14="http://schemas.microsoft.com/office/powerpoint/2010/main" val="1089388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710E7-2DA5-A4A0-F60D-DD7B05CF5E1D}"/>
              </a:ext>
            </a:extLst>
          </p:cNvPr>
          <p:cNvPicPr>
            <a:picLocks noChangeAspect="1"/>
          </p:cNvPicPr>
          <p:nvPr/>
        </p:nvPicPr>
        <p:blipFill>
          <a:blip r:embed="rId3"/>
          <a:stretch>
            <a:fillRect/>
          </a:stretch>
        </p:blipFill>
        <p:spPr>
          <a:xfrm>
            <a:off x="5151856" y="892277"/>
            <a:ext cx="6939611" cy="5073445"/>
          </a:xfrm>
          <a:prstGeom prst="rect">
            <a:avLst/>
          </a:prstGeom>
        </p:spPr>
      </p:pic>
      <p:sp>
        <p:nvSpPr>
          <p:cNvPr id="11" name="Content Placeholder 2">
            <a:extLst>
              <a:ext uri="{FF2B5EF4-FFF2-40B4-BE49-F238E27FC236}">
                <a16:creationId xmlns:a16="http://schemas.microsoft.com/office/drawing/2014/main" id="{B8F42603-3CA4-7AF3-7CBA-0BBA9F743E5D}"/>
              </a:ext>
            </a:extLst>
          </p:cNvPr>
          <p:cNvSpPr txBox="1">
            <a:spLocks/>
          </p:cNvSpPr>
          <p:nvPr/>
        </p:nvSpPr>
        <p:spPr>
          <a:xfrm>
            <a:off x="185058" y="935286"/>
            <a:ext cx="4963885" cy="5923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225" indent="-328930">
              <a:buFont typeface="Arial,Sans-Serif"/>
              <a:buChar char="•"/>
            </a:pPr>
            <a:r>
              <a:rPr lang="en-US">
                <a:solidFill>
                  <a:schemeClr val="tx1"/>
                </a:solidFill>
                <a:latin typeface="+mn-lt"/>
                <a:cs typeface="Arial"/>
              </a:rPr>
              <a:t> Statistically significant was identified (p-value &lt; 0.0001)</a:t>
            </a:r>
            <a:endParaRPr lang="en-US">
              <a:solidFill>
                <a:schemeClr val="tx1"/>
              </a:solidFill>
              <a:latin typeface="+mn-lt"/>
            </a:endParaRPr>
          </a:p>
          <a:p>
            <a:pPr marL="530225" indent="-328930">
              <a:buFont typeface="Arial,Sans-Serif"/>
              <a:buChar char="•"/>
            </a:pPr>
            <a:r>
              <a:rPr lang="en-US">
                <a:solidFill>
                  <a:schemeClr val="tx1"/>
                </a:solidFill>
                <a:latin typeface="+mn-lt"/>
                <a:cs typeface="Arial"/>
              </a:rPr>
              <a:t>The difference in mean scores was statistically significant (p-value &lt; 0.0001)</a:t>
            </a:r>
          </a:p>
          <a:p>
            <a:pPr marL="530225" indent="-328930">
              <a:buFont typeface="Arial,Sans-Serif"/>
              <a:buChar char="•"/>
            </a:pPr>
            <a:r>
              <a:rPr lang="en-US">
                <a:solidFill>
                  <a:schemeClr val="tx1"/>
                </a:solidFill>
                <a:latin typeface="+mn-lt"/>
                <a:cs typeface="Arial"/>
              </a:rPr>
              <a:t>The average rate of improvement was greater for the UHPs compared to third-year medical students</a:t>
            </a:r>
            <a:endParaRPr lang="en-US">
              <a:solidFill>
                <a:schemeClr val="tx1"/>
              </a:solidFill>
            </a:endParaRPr>
          </a:p>
        </p:txBody>
      </p:sp>
      <p:sp>
        <p:nvSpPr>
          <p:cNvPr id="7" name="Title 1">
            <a:extLst>
              <a:ext uri="{FF2B5EF4-FFF2-40B4-BE49-F238E27FC236}">
                <a16:creationId xmlns:a16="http://schemas.microsoft.com/office/drawing/2014/main" id="{B240CAF9-4214-3F7E-657E-EF1ACD042BB4}"/>
              </a:ext>
            </a:extLst>
          </p:cNvPr>
          <p:cNvSpPr txBox="1">
            <a:spLocks/>
          </p:cNvSpPr>
          <p:nvPr/>
        </p:nvSpPr>
        <p:spPr>
          <a:xfrm>
            <a:off x="130629" y="114753"/>
            <a:ext cx="10515600" cy="8248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Outcomes </a:t>
            </a:r>
          </a:p>
        </p:txBody>
      </p:sp>
    </p:spTree>
    <p:extLst>
      <p:ext uri="{BB962C8B-B14F-4D97-AF65-F5344CB8AC3E}">
        <p14:creationId xmlns:p14="http://schemas.microsoft.com/office/powerpoint/2010/main" val="210123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69B57A7-50FE-0687-3E84-8EA069F380BE}"/>
              </a:ext>
            </a:extLst>
          </p:cNvPr>
          <p:cNvSpPr txBox="1">
            <a:spLocks/>
          </p:cNvSpPr>
          <p:nvPr/>
        </p:nvSpPr>
        <p:spPr>
          <a:xfrm>
            <a:off x="185058" y="935286"/>
            <a:ext cx="11821884" cy="5923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225" indent="-328930">
              <a:buFont typeface="Arial,Sans-Serif"/>
              <a:buChar char="•"/>
            </a:pPr>
            <a:r>
              <a:rPr lang="en-US" b="1">
                <a:solidFill>
                  <a:srgbClr val="545454"/>
                </a:solidFill>
                <a:latin typeface="+mn-lt"/>
                <a:cs typeface="Arial"/>
              </a:rPr>
              <a:t>Simulation of Real-World Conditions: </a:t>
            </a:r>
            <a:r>
              <a:rPr lang="en-US">
                <a:solidFill>
                  <a:srgbClr val="545454"/>
                </a:solidFill>
                <a:latin typeface="+mn-lt"/>
                <a:cs typeface="Arial"/>
              </a:rPr>
              <a:t>The testing </a:t>
            </a:r>
            <a:r>
              <a:rPr lang="en-US">
                <a:latin typeface="+mn-lt"/>
                <a:cs typeface="Arial"/>
              </a:rPr>
              <a:t>conditions for the EFWBT course involved the use of a simulated arm/IV trainer which does not accurately simulate the challenges of training </a:t>
            </a:r>
            <a:r>
              <a:rPr lang="en-US">
                <a:solidFill>
                  <a:srgbClr val="545454"/>
                </a:solidFill>
                <a:latin typeface="+mn-lt"/>
                <a:cs typeface="Arial"/>
              </a:rPr>
              <a:t>in </a:t>
            </a:r>
            <a:r>
              <a:rPr lang="en-US">
                <a:latin typeface="+mn-lt"/>
                <a:cs typeface="Arial"/>
              </a:rPr>
              <a:t>real-world applications</a:t>
            </a:r>
            <a:endParaRPr lang="en-US">
              <a:latin typeface="+mn-lt"/>
            </a:endParaRPr>
          </a:p>
          <a:p>
            <a:pPr marL="530225" indent="-328930">
              <a:buFont typeface="Arial,Sans-Serif"/>
              <a:buChar char="•"/>
            </a:pPr>
            <a:r>
              <a:rPr lang="en-US" b="1">
                <a:latin typeface="+mn-lt"/>
                <a:cs typeface="Arial"/>
              </a:rPr>
              <a:t>Language Barrier: </a:t>
            </a:r>
            <a:r>
              <a:rPr lang="en-US">
                <a:latin typeface="+mn-lt"/>
                <a:cs typeface="Arial"/>
              </a:rPr>
              <a:t>Since the </a:t>
            </a:r>
            <a:r>
              <a:rPr lang="en-US">
                <a:solidFill>
                  <a:srgbClr val="545454"/>
                </a:solidFill>
                <a:latin typeface="+mn-lt"/>
                <a:cs typeface="Arial"/>
              </a:rPr>
              <a:t>EFWBT program was instructed </a:t>
            </a:r>
            <a:r>
              <a:rPr lang="en-US">
                <a:latin typeface="+mn-lt"/>
                <a:cs typeface="Arial"/>
              </a:rPr>
              <a:t>in English, which was the Ukrainian participants’ second language, the duration of didactics and hands-on EFWBT training was expanded to allow for adequate translation of certain topics</a:t>
            </a:r>
          </a:p>
        </p:txBody>
      </p:sp>
      <p:sp>
        <p:nvSpPr>
          <p:cNvPr id="6" name="Title 1">
            <a:extLst>
              <a:ext uri="{FF2B5EF4-FFF2-40B4-BE49-F238E27FC236}">
                <a16:creationId xmlns:a16="http://schemas.microsoft.com/office/drawing/2014/main" id="{1912DF04-5EE9-16F5-D045-E5D21748EA47}"/>
              </a:ext>
            </a:extLst>
          </p:cNvPr>
          <p:cNvSpPr txBox="1">
            <a:spLocks/>
          </p:cNvSpPr>
          <p:nvPr/>
        </p:nvSpPr>
        <p:spPr>
          <a:xfrm>
            <a:off x="130629" y="114753"/>
            <a:ext cx="11821885" cy="8248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Limitations</a:t>
            </a:r>
            <a:endParaRPr lang="en-US">
              <a:solidFill>
                <a:srgbClr val="FF0000"/>
              </a:solidFill>
            </a:endParaRPr>
          </a:p>
        </p:txBody>
      </p:sp>
    </p:spTree>
    <p:extLst>
      <p:ext uri="{BB962C8B-B14F-4D97-AF65-F5344CB8AC3E}">
        <p14:creationId xmlns:p14="http://schemas.microsoft.com/office/powerpoint/2010/main" val="3453986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8C78A9A-DC94-A0EB-F998-84642700A6BC}"/>
              </a:ext>
            </a:extLst>
          </p:cNvPr>
          <p:cNvSpPr txBox="1">
            <a:spLocks/>
          </p:cNvSpPr>
          <p:nvPr/>
        </p:nvSpPr>
        <p:spPr>
          <a:xfrm>
            <a:off x="185058" y="935286"/>
            <a:ext cx="11821884" cy="5923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225" indent="-328930">
              <a:buFont typeface="Arial,Sans-Serif"/>
              <a:buChar char="•"/>
            </a:pPr>
            <a:r>
              <a:rPr lang="en-US" b="1">
                <a:latin typeface="+mn-lt"/>
                <a:cs typeface="Arial"/>
              </a:rPr>
              <a:t>Longitudinal Study: </a:t>
            </a:r>
            <a:r>
              <a:rPr lang="en-US">
                <a:latin typeface="+mn-lt"/>
                <a:cs typeface="Arial"/>
              </a:rPr>
              <a:t>Ukrainian participants should be assessed in a long-term study conducted to assess the long-term effectiveness and sustained development of organic Ukrainian EFWBT programs </a:t>
            </a:r>
            <a:endParaRPr lang="en-US">
              <a:latin typeface="+mn-lt"/>
            </a:endParaRPr>
          </a:p>
          <a:p>
            <a:pPr marL="530225" indent="-328930">
              <a:buFont typeface="Arial,Sans-Serif"/>
              <a:buChar char="•"/>
            </a:pPr>
            <a:r>
              <a:rPr lang="en-US" b="1">
                <a:latin typeface="+mn-lt"/>
                <a:cs typeface="Arial"/>
              </a:rPr>
              <a:t>Ukrainian-specific EFWBT training program:</a:t>
            </a:r>
            <a:r>
              <a:rPr lang="en-US">
                <a:latin typeface="+mn-lt"/>
                <a:cs typeface="Arial"/>
              </a:rPr>
              <a:t> Ukrainian EFWBT</a:t>
            </a:r>
            <a:r>
              <a:rPr lang="en-US">
                <a:solidFill>
                  <a:srgbClr val="545454"/>
                </a:solidFill>
                <a:latin typeface="+mn-lt"/>
                <a:cs typeface="Arial"/>
              </a:rPr>
              <a:t> program capabilities should </a:t>
            </a:r>
            <a:r>
              <a:rPr lang="en-US">
                <a:latin typeface="+mn-lt"/>
                <a:cs typeface="Arial"/>
              </a:rPr>
              <a:t>be assessed to determine if UHPs trained in a Ukrainian-specific EFWBT program are able to retain long-term confidence and competence </a:t>
            </a:r>
            <a:r>
              <a:rPr lang="en-US">
                <a:solidFill>
                  <a:srgbClr val="545454"/>
                </a:solidFill>
                <a:latin typeface="+mn-lt"/>
                <a:cs typeface="Arial"/>
              </a:rPr>
              <a:t>in </a:t>
            </a:r>
            <a:r>
              <a:rPr lang="en-US">
                <a:latin typeface="+mn-lt"/>
                <a:cs typeface="Arial"/>
              </a:rPr>
              <a:t>EFWBT</a:t>
            </a:r>
            <a:endParaRPr lang="en-US">
              <a:solidFill>
                <a:srgbClr val="545454"/>
              </a:solidFill>
              <a:latin typeface="+mn-lt"/>
              <a:cs typeface="Arial"/>
            </a:endParaRPr>
          </a:p>
          <a:p>
            <a:pPr marL="530225" indent="-328930">
              <a:buFont typeface="Arial,Sans-Serif"/>
              <a:buChar char="•"/>
            </a:pPr>
            <a:r>
              <a:rPr lang="en-US" b="1">
                <a:latin typeface="+mn-lt"/>
                <a:cs typeface="Arial"/>
              </a:rPr>
              <a:t>Increased Realism:</a:t>
            </a:r>
            <a:r>
              <a:rPr lang="en-US">
                <a:latin typeface="+mn-lt"/>
                <a:cs typeface="Arial"/>
              </a:rPr>
              <a:t> future research should evaluate the differences in performing autologous EFWBT versus simulated arm/IV trainers to enhance realism and provide high-fidelity medical training that more accurately simulates real-world conditions</a:t>
            </a:r>
          </a:p>
        </p:txBody>
      </p:sp>
      <p:sp>
        <p:nvSpPr>
          <p:cNvPr id="6" name="Title 1">
            <a:extLst>
              <a:ext uri="{FF2B5EF4-FFF2-40B4-BE49-F238E27FC236}">
                <a16:creationId xmlns:a16="http://schemas.microsoft.com/office/drawing/2014/main" id="{8608DE22-BDA0-4DAB-317C-6564BBD4DA41}"/>
              </a:ext>
            </a:extLst>
          </p:cNvPr>
          <p:cNvSpPr txBox="1">
            <a:spLocks/>
          </p:cNvSpPr>
          <p:nvPr/>
        </p:nvSpPr>
        <p:spPr>
          <a:xfrm>
            <a:off x="130629" y="114753"/>
            <a:ext cx="11821885" cy="8248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Future</a:t>
            </a:r>
            <a:r>
              <a:rPr lang="en-US">
                <a:solidFill>
                  <a:srgbClr val="545454"/>
                </a:solidFill>
              </a:rPr>
              <a:t> Research</a:t>
            </a:r>
          </a:p>
        </p:txBody>
      </p:sp>
    </p:spTree>
    <p:extLst>
      <p:ext uri="{BB962C8B-B14F-4D97-AF65-F5344CB8AC3E}">
        <p14:creationId xmlns:p14="http://schemas.microsoft.com/office/powerpoint/2010/main" val="2439610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yellow chart with black text&#10;&#10;Description automatically generated">
            <a:extLst>
              <a:ext uri="{FF2B5EF4-FFF2-40B4-BE49-F238E27FC236}">
                <a16:creationId xmlns:a16="http://schemas.microsoft.com/office/drawing/2014/main" id="{A5C60792-EBDE-5F58-ACF7-CB89548D9E4A}"/>
              </a:ext>
            </a:extLst>
          </p:cNvPr>
          <p:cNvPicPr>
            <a:picLocks noChangeAspect="1"/>
          </p:cNvPicPr>
          <p:nvPr/>
        </p:nvPicPr>
        <p:blipFill>
          <a:blip r:embed="rId3"/>
          <a:stretch>
            <a:fillRect/>
          </a:stretch>
        </p:blipFill>
        <p:spPr>
          <a:xfrm>
            <a:off x="516115" y="764266"/>
            <a:ext cx="10521795" cy="5632817"/>
          </a:xfrm>
          <a:prstGeom prst="rect">
            <a:avLst/>
          </a:prstGeom>
        </p:spPr>
      </p:pic>
      <p:sp>
        <p:nvSpPr>
          <p:cNvPr id="7" name="Title 1">
            <a:extLst>
              <a:ext uri="{FF2B5EF4-FFF2-40B4-BE49-F238E27FC236}">
                <a16:creationId xmlns:a16="http://schemas.microsoft.com/office/drawing/2014/main" id="{D56EC3E5-C4E4-CF4D-E641-D8DFF501C741}"/>
              </a:ext>
            </a:extLst>
          </p:cNvPr>
          <p:cNvSpPr txBox="1">
            <a:spLocks/>
          </p:cNvSpPr>
          <p:nvPr/>
        </p:nvSpPr>
        <p:spPr>
          <a:xfrm>
            <a:off x="130629" y="114753"/>
            <a:ext cx="11821885" cy="8248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The Way Forward </a:t>
            </a:r>
          </a:p>
        </p:txBody>
      </p:sp>
    </p:spTree>
    <p:extLst>
      <p:ext uri="{BB962C8B-B14F-4D97-AF65-F5344CB8AC3E}">
        <p14:creationId xmlns:p14="http://schemas.microsoft.com/office/powerpoint/2010/main" val="114925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D7AA3C7-17B4-3A92-03CD-84F83C966ACB}"/>
              </a:ext>
            </a:extLst>
          </p:cNvPr>
          <p:cNvSpPr txBox="1">
            <a:spLocks/>
          </p:cNvSpPr>
          <p:nvPr/>
        </p:nvSpPr>
        <p:spPr>
          <a:xfrm>
            <a:off x="185058" y="933004"/>
            <a:ext cx="6457076" cy="59259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87045" indent="-285750">
              <a:buChar char="•"/>
            </a:pPr>
            <a:r>
              <a:rPr lang="en-US" sz="1600">
                <a:latin typeface="+mn-lt"/>
                <a:cs typeface="Arial"/>
              </a:rPr>
              <a:t>The Russo-Ukrainian War has recently </a:t>
            </a:r>
            <a:r>
              <a:rPr lang="en-US" sz="1600">
                <a:solidFill>
                  <a:srgbClr val="545454"/>
                </a:solidFill>
                <a:latin typeface="+mn-lt"/>
                <a:cs typeface="Arial"/>
              </a:rPr>
              <a:t>spurred a wealth</a:t>
            </a:r>
            <a:r>
              <a:rPr lang="en-US" sz="1600">
                <a:latin typeface="+mn-lt"/>
                <a:cs typeface="Arial"/>
              </a:rPr>
              <a:t> of research in capability assessments of Ukrainian medical systems, but there remains a demand to resolve these multifaceted healthcare disparities</a:t>
            </a:r>
            <a:endParaRPr lang="en-US"/>
          </a:p>
          <a:p>
            <a:pPr marL="487045" indent="-285750">
              <a:buChar char="•"/>
            </a:pPr>
            <a:r>
              <a:rPr lang="en-US" sz="1600">
                <a:latin typeface="+mn-lt"/>
                <a:cs typeface="Arial"/>
              </a:rPr>
              <a:t>"Recently</a:t>
            </a:r>
            <a:r>
              <a:rPr lang="en-US" sz="1600">
                <a:latin typeface="Arial"/>
                <a:cs typeface="Arial"/>
              </a:rPr>
              <a:t>, Ukrainian legislation was changed and the government has allowed service members to conduct EFWBTs but only if they passed a course like yours. So we need to build up our education potential that we can use for continuation of research" - Oleksandr, Head of the ICTM Educational Center</a:t>
            </a:r>
            <a:endParaRPr lang="en-US"/>
          </a:p>
        </p:txBody>
      </p:sp>
      <p:sp>
        <p:nvSpPr>
          <p:cNvPr id="6" name="Title 1">
            <a:extLst>
              <a:ext uri="{FF2B5EF4-FFF2-40B4-BE49-F238E27FC236}">
                <a16:creationId xmlns:a16="http://schemas.microsoft.com/office/drawing/2014/main" id="{B60805BD-25AB-760F-0E3A-D8D85E423932}"/>
              </a:ext>
            </a:extLst>
          </p:cNvPr>
          <p:cNvSpPr txBox="1">
            <a:spLocks/>
          </p:cNvSpPr>
          <p:nvPr/>
        </p:nvSpPr>
        <p:spPr>
          <a:xfrm>
            <a:off x="130629" y="114753"/>
            <a:ext cx="11821885" cy="8248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The Way Forward (cont.)</a:t>
            </a:r>
          </a:p>
        </p:txBody>
      </p:sp>
      <p:pic>
        <p:nvPicPr>
          <p:cNvPr id="7" name="Picture 6" descr="A group of people in military uniforms&#10;&#10;Description automatically generated">
            <a:extLst>
              <a:ext uri="{FF2B5EF4-FFF2-40B4-BE49-F238E27FC236}">
                <a16:creationId xmlns:a16="http://schemas.microsoft.com/office/drawing/2014/main" id="{6139E1CB-FF90-A26D-F642-F44DCFEECEA3}"/>
              </a:ext>
            </a:extLst>
          </p:cNvPr>
          <p:cNvPicPr>
            <a:picLocks noChangeAspect="1"/>
          </p:cNvPicPr>
          <p:nvPr/>
        </p:nvPicPr>
        <p:blipFill rotWithShape="1">
          <a:blip r:embed="rId3"/>
          <a:srcRect t="-143" r="314" b="11979"/>
          <a:stretch/>
        </p:blipFill>
        <p:spPr>
          <a:xfrm>
            <a:off x="7068817" y="842013"/>
            <a:ext cx="4956425" cy="5302091"/>
          </a:xfrm>
          <a:prstGeom prst="rect">
            <a:avLst/>
          </a:prstGeom>
        </p:spPr>
      </p:pic>
    </p:spTree>
    <p:extLst>
      <p:ext uri="{BB962C8B-B14F-4D97-AF65-F5344CB8AC3E}">
        <p14:creationId xmlns:p14="http://schemas.microsoft.com/office/powerpoint/2010/main" val="3642493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4F85EB0-6A31-9E88-62E1-F67C1F47A835}"/>
              </a:ext>
            </a:extLst>
          </p:cNvPr>
          <p:cNvSpPr txBox="1">
            <a:spLocks/>
          </p:cNvSpPr>
          <p:nvPr/>
        </p:nvSpPr>
        <p:spPr>
          <a:xfrm>
            <a:off x="76201" y="947381"/>
            <a:ext cx="6185504" cy="59115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225" indent="-328930">
              <a:buFont typeface="Arial,Sans-Serif"/>
              <a:buChar char="•"/>
            </a:pPr>
            <a:r>
              <a:rPr lang="en-US" sz="1600" b="1">
                <a:latin typeface="Arial"/>
                <a:cs typeface="Arial"/>
              </a:rPr>
              <a:t>Limited medical logistic infrastructure:</a:t>
            </a:r>
            <a:r>
              <a:rPr lang="en-US" sz="1600">
                <a:latin typeface="Arial"/>
                <a:cs typeface="Arial"/>
              </a:rPr>
              <a:t> accessibility to Cold-Stored Whole Blood close to the frontlines, compounded with limited proficiency in EFWBT training in Ukraine, creates systemic challenges to the employment of an effective DCR strategy</a:t>
            </a:r>
          </a:p>
          <a:p>
            <a:pPr marL="530225" indent="-328930">
              <a:buFont typeface="Arial,Sans-Serif"/>
              <a:buChar char="•"/>
            </a:pPr>
            <a:r>
              <a:rPr lang="en-US" sz="1600">
                <a:latin typeface="+mn-lt"/>
                <a:cs typeface="Arial"/>
              </a:rPr>
              <a:t>To resolve these limitations, our research team established a curriculum that assessed the confidence of UHPs in the application of managing an EFWBT program; this program serves as a pilot for replicating previous successes in US DoD EFWBT programs and resolving training disparities in DCR in preparation for increased volume of casualties during future LSCO</a:t>
            </a:r>
          </a:p>
          <a:p>
            <a:pPr marL="514350" indent="-285750">
              <a:lnSpc>
                <a:spcPct val="100000"/>
              </a:lnSpc>
              <a:spcBef>
                <a:spcPts val="0"/>
              </a:spcBef>
              <a:buFont typeface="Arial"/>
              <a:buChar char="•"/>
            </a:pPr>
            <a:endParaRPr lang="en-US" sz="1600">
              <a:solidFill>
                <a:schemeClr val="tx1"/>
              </a:solidFill>
              <a:latin typeface="Arial"/>
              <a:cs typeface="Arial"/>
            </a:endParaRPr>
          </a:p>
          <a:p>
            <a:pPr marL="514350" indent="-285750">
              <a:lnSpc>
                <a:spcPct val="100000"/>
              </a:lnSpc>
              <a:spcBef>
                <a:spcPts val="0"/>
              </a:spcBef>
              <a:buFont typeface="Arial"/>
              <a:buChar char="•"/>
            </a:pPr>
            <a:r>
              <a:rPr lang="en-US" sz="1600">
                <a:latin typeface="Arial"/>
                <a:cs typeface="Arial"/>
              </a:rPr>
              <a:t>EFWBT program oversight requires a curriculum that encompasses training for </a:t>
            </a:r>
            <a:r>
              <a:rPr lang="en-US" sz="1600" b="1">
                <a:latin typeface="Arial"/>
                <a:cs typeface="Arial"/>
              </a:rPr>
              <a:t>all levels of medical practice</a:t>
            </a:r>
            <a:r>
              <a:rPr lang="en-US" sz="1600">
                <a:latin typeface="Arial"/>
                <a:cs typeface="Arial"/>
              </a:rPr>
              <a:t>, from physicians to advanced first responders, in both hospital and prehospital settings</a:t>
            </a:r>
          </a:p>
        </p:txBody>
      </p:sp>
      <p:sp>
        <p:nvSpPr>
          <p:cNvPr id="7" name="Title 1">
            <a:extLst>
              <a:ext uri="{FF2B5EF4-FFF2-40B4-BE49-F238E27FC236}">
                <a16:creationId xmlns:a16="http://schemas.microsoft.com/office/drawing/2014/main" id="{D56EC3E5-C4E4-CF4D-E641-D8DFF501C741}"/>
              </a:ext>
            </a:extLst>
          </p:cNvPr>
          <p:cNvSpPr txBox="1">
            <a:spLocks/>
          </p:cNvSpPr>
          <p:nvPr/>
        </p:nvSpPr>
        <p:spPr>
          <a:xfrm>
            <a:off x="130629" y="114753"/>
            <a:ext cx="11821885" cy="8248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The Way Forward (cont.)</a:t>
            </a:r>
          </a:p>
        </p:txBody>
      </p:sp>
      <p:pic>
        <p:nvPicPr>
          <p:cNvPr id="4" name="Picture 3" descr="A group of people in military uniforms&#10;&#10;Description automatically generated">
            <a:extLst>
              <a:ext uri="{FF2B5EF4-FFF2-40B4-BE49-F238E27FC236}">
                <a16:creationId xmlns:a16="http://schemas.microsoft.com/office/drawing/2014/main" id="{C1B3C77B-84D2-D02C-9582-C31D408369B1}"/>
              </a:ext>
            </a:extLst>
          </p:cNvPr>
          <p:cNvPicPr>
            <a:picLocks noChangeAspect="1"/>
          </p:cNvPicPr>
          <p:nvPr/>
        </p:nvPicPr>
        <p:blipFill>
          <a:blip r:embed="rId3"/>
          <a:stretch>
            <a:fillRect/>
          </a:stretch>
        </p:blipFill>
        <p:spPr>
          <a:xfrm>
            <a:off x="6274859" y="1421265"/>
            <a:ext cx="5738282" cy="3047849"/>
          </a:xfrm>
          <a:prstGeom prst="rect">
            <a:avLst/>
          </a:prstGeom>
        </p:spPr>
      </p:pic>
    </p:spTree>
    <p:extLst>
      <p:ext uri="{BB962C8B-B14F-4D97-AF65-F5344CB8AC3E}">
        <p14:creationId xmlns:p14="http://schemas.microsoft.com/office/powerpoint/2010/main" val="71601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DD3CE2-B88B-7782-BD4E-12D1A10D3AF0}"/>
              </a:ext>
            </a:extLst>
          </p:cNvPr>
          <p:cNvSpPr txBox="1">
            <a:spLocks/>
          </p:cNvSpPr>
          <p:nvPr/>
        </p:nvSpPr>
        <p:spPr>
          <a:xfrm>
            <a:off x="185058" y="935286"/>
            <a:ext cx="11821884" cy="5923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225" indent="-328930">
              <a:buFont typeface="Arial,Sans-Serif"/>
              <a:buChar char="•"/>
            </a:pPr>
            <a:r>
              <a:rPr lang="en-US">
                <a:latin typeface="Arial"/>
                <a:cs typeface="Arial"/>
              </a:rPr>
              <a:t>Our study revealed that the creation and implementation of a novel EFWBT training program for UHPs provides an expedient and efficient way to rapidly and significantly increase perceived confidence in their ability to conduct EFWBTs on the battlefield</a:t>
            </a:r>
          </a:p>
          <a:p>
            <a:pPr marL="530225" indent="-328930">
              <a:buFont typeface="Arial,Sans-Serif"/>
              <a:buChar char="•"/>
            </a:pPr>
            <a:r>
              <a:rPr lang="en-US">
                <a:latin typeface="Arial"/>
                <a:cs typeface="Arial"/>
              </a:rPr>
              <a:t>However, this program does not "certify" providers but instead establishes a strong foundation of didactic and hands-on training to facilitate more intensive EFWBT training in the future. This curriculum provides a promising template for improving EFWBT capabilities with U.S. military partner forces</a:t>
            </a:r>
          </a:p>
          <a:p>
            <a:pPr marL="530225" indent="-328930">
              <a:buFont typeface="Arial,Sans-Serif"/>
              <a:buChar char="•"/>
            </a:pPr>
            <a:r>
              <a:rPr lang="en-US">
                <a:latin typeface="Arial"/>
                <a:cs typeface="Arial"/>
              </a:rPr>
              <a:t>Further larger-scale research and strategic collaboration with key stakeholders is needed to determine the impact of this training on performance outcomes</a:t>
            </a:r>
          </a:p>
        </p:txBody>
      </p:sp>
      <p:sp>
        <p:nvSpPr>
          <p:cNvPr id="6" name="Title 1">
            <a:extLst>
              <a:ext uri="{FF2B5EF4-FFF2-40B4-BE49-F238E27FC236}">
                <a16:creationId xmlns:a16="http://schemas.microsoft.com/office/drawing/2014/main" id="{C5010E5D-281F-6370-4085-8F3D0F8C5AE2}"/>
              </a:ext>
            </a:extLst>
          </p:cNvPr>
          <p:cNvSpPr txBox="1">
            <a:spLocks/>
          </p:cNvSpPr>
          <p:nvPr/>
        </p:nvSpPr>
        <p:spPr>
          <a:xfrm>
            <a:off x="130629" y="114753"/>
            <a:ext cx="11821885" cy="8248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Conclusion</a:t>
            </a:r>
            <a:endParaRPr lang="en-US">
              <a:solidFill>
                <a:srgbClr val="545454"/>
              </a:solidFill>
            </a:endParaRPr>
          </a:p>
        </p:txBody>
      </p:sp>
    </p:spTree>
    <p:extLst>
      <p:ext uri="{BB962C8B-B14F-4D97-AF65-F5344CB8AC3E}">
        <p14:creationId xmlns:p14="http://schemas.microsoft.com/office/powerpoint/2010/main" val="404763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AA7E755-37C1-C562-43F0-C624B4175770}"/>
              </a:ext>
            </a:extLst>
          </p:cNvPr>
          <p:cNvSpPr txBox="1">
            <a:spLocks/>
          </p:cNvSpPr>
          <p:nvPr/>
        </p:nvSpPr>
        <p:spPr>
          <a:xfrm>
            <a:off x="185058" y="935286"/>
            <a:ext cx="11821884" cy="5923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225" indent="-328930">
              <a:buFont typeface="Arial,Sans-Serif"/>
              <a:buChar char="•"/>
            </a:pPr>
            <a:r>
              <a:rPr lang="en-US">
                <a:latin typeface="Arial"/>
                <a:cs typeface="Arial"/>
              </a:rPr>
              <a:t>Joint Trauma System – Clinical Practice Guidelines</a:t>
            </a:r>
          </a:p>
          <a:p>
            <a:pPr marL="530225" indent="-328930">
              <a:buFont typeface="Arial"/>
              <a:buChar char="•"/>
            </a:pPr>
            <a:endParaRPr lang="en-US">
              <a:latin typeface="Arial"/>
              <a:cs typeface="Arial"/>
            </a:endParaRPr>
          </a:p>
          <a:p>
            <a:pPr marL="530225" indent="-328930">
              <a:buFont typeface="Arial"/>
              <a:buChar char="•"/>
            </a:pPr>
            <a:r>
              <a:rPr lang="en-US">
                <a:latin typeface="Arial"/>
                <a:cs typeface="Arial"/>
              </a:rPr>
              <a:t>TCCC Guidelines</a:t>
            </a:r>
          </a:p>
          <a:p>
            <a:pPr marL="530225" indent="-328930">
              <a:buFont typeface="Arial"/>
              <a:buChar char="•"/>
            </a:pPr>
            <a:endParaRPr lang="en-US">
              <a:latin typeface="Arial"/>
              <a:cs typeface="Arial"/>
            </a:endParaRPr>
          </a:p>
          <a:p>
            <a:pPr marL="530225" indent="-328930">
              <a:buFont typeface="Arial"/>
              <a:buChar char="•"/>
            </a:pPr>
            <a:r>
              <a:rPr lang="en-US">
                <a:latin typeface="Arial"/>
                <a:cs typeface="Arial"/>
              </a:rPr>
              <a:t>75th Ranger Regiment ROLO Program</a:t>
            </a:r>
          </a:p>
          <a:p>
            <a:pPr marL="530225" indent="-328930">
              <a:buFont typeface="Arial"/>
              <a:buChar char="•"/>
            </a:pPr>
            <a:endParaRPr lang="en-US">
              <a:latin typeface="Arial"/>
              <a:cs typeface="Arial"/>
            </a:endParaRPr>
          </a:p>
          <a:p>
            <a:pPr marL="530225" indent="-328930">
              <a:buFont typeface="Arial"/>
              <a:buChar char="•"/>
            </a:pPr>
            <a:r>
              <a:rPr lang="en-US">
                <a:latin typeface="Arial"/>
                <a:cs typeface="Arial"/>
              </a:rPr>
              <a:t>Marine Corps Valkyrie Program</a:t>
            </a:r>
          </a:p>
        </p:txBody>
      </p:sp>
      <p:sp>
        <p:nvSpPr>
          <p:cNvPr id="6" name="Title 1">
            <a:extLst>
              <a:ext uri="{FF2B5EF4-FFF2-40B4-BE49-F238E27FC236}">
                <a16:creationId xmlns:a16="http://schemas.microsoft.com/office/drawing/2014/main" id="{F166FD6B-A5BC-BB75-43F5-2AACAAF696D9}"/>
              </a:ext>
            </a:extLst>
          </p:cNvPr>
          <p:cNvSpPr txBox="1">
            <a:spLocks/>
          </p:cNvSpPr>
          <p:nvPr/>
        </p:nvSpPr>
        <p:spPr>
          <a:xfrm>
            <a:off x="130629" y="114753"/>
            <a:ext cx="11821885" cy="8248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Military Resources </a:t>
            </a:r>
          </a:p>
        </p:txBody>
      </p:sp>
    </p:spTree>
    <p:extLst>
      <p:ext uri="{BB962C8B-B14F-4D97-AF65-F5344CB8AC3E}">
        <p14:creationId xmlns:p14="http://schemas.microsoft.com/office/powerpoint/2010/main" val="2205893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A6D76DB-9C1E-8466-4BC3-4C7AA0048A8C}"/>
              </a:ext>
            </a:extLst>
          </p:cNvPr>
          <p:cNvSpPr txBox="1">
            <a:spLocks/>
          </p:cNvSpPr>
          <p:nvPr/>
        </p:nvSpPr>
        <p:spPr>
          <a:xfrm>
            <a:off x="185058" y="935286"/>
            <a:ext cx="11821884" cy="5923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225" indent="-328930">
              <a:buFont typeface="Arial,Sans-Serif"/>
              <a:buChar char="•"/>
            </a:pPr>
            <a:r>
              <a:rPr lang="en-US">
                <a:latin typeface="+mn-lt"/>
                <a:cs typeface="Arial"/>
              </a:rPr>
              <a:t>How do you see the results of this being implemented into future research and DoD training initiatives?</a:t>
            </a:r>
            <a:endParaRPr lang="en-US">
              <a:latin typeface="+mn-lt"/>
            </a:endParaRPr>
          </a:p>
          <a:p>
            <a:pPr marL="530225" indent="-328930">
              <a:buFont typeface="Arial,Sans-Serif"/>
              <a:buChar char="•"/>
            </a:pPr>
            <a:r>
              <a:rPr lang="en-US">
                <a:latin typeface="+mn-lt"/>
                <a:cs typeface="Arial"/>
              </a:rPr>
              <a:t>What are some of the current challenges to establishing similar programs with other partner nation forces?</a:t>
            </a:r>
          </a:p>
        </p:txBody>
      </p:sp>
      <p:sp>
        <p:nvSpPr>
          <p:cNvPr id="6" name="Title 1">
            <a:extLst>
              <a:ext uri="{FF2B5EF4-FFF2-40B4-BE49-F238E27FC236}">
                <a16:creationId xmlns:a16="http://schemas.microsoft.com/office/drawing/2014/main" id="{2A894277-8CFF-B8E7-93F8-A6067694CE88}"/>
              </a:ext>
            </a:extLst>
          </p:cNvPr>
          <p:cNvSpPr txBox="1">
            <a:spLocks/>
          </p:cNvSpPr>
          <p:nvPr/>
        </p:nvSpPr>
        <p:spPr>
          <a:xfrm>
            <a:off x="130629" y="114753"/>
            <a:ext cx="11821885" cy="8248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Discussion Questions</a:t>
            </a:r>
          </a:p>
        </p:txBody>
      </p:sp>
    </p:spTree>
    <p:extLst>
      <p:ext uri="{BB962C8B-B14F-4D97-AF65-F5344CB8AC3E}">
        <p14:creationId xmlns:p14="http://schemas.microsoft.com/office/powerpoint/2010/main" val="1281795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5"/>
          <p:cNvSpPr txBox="1">
            <a:spLocks noGrp="1"/>
          </p:cNvSpPr>
          <p:nvPr>
            <p:ph type="sldNum" idx="12"/>
          </p:nvPr>
        </p:nvSpPr>
        <p:spPr>
          <a:xfrm>
            <a:off x="5781261" y="6488610"/>
            <a:ext cx="629478"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200" b="0" i="0" u="none" strike="noStrike" cap="none">
                <a:solidFill>
                  <a:srgbClr val="979797"/>
                </a:solidFill>
                <a:latin typeface="Calibri"/>
                <a:ea typeface="Calibri"/>
                <a:cs typeface="Calibri"/>
                <a:sym typeface="Calibri"/>
              </a:rPr>
              <a:t>2</a:t>
            </a:fld>
            <a:endParaRPr sz="1200" b="0" i="0" u="none" strike="noStrike" cap="none">
              <a:solidFill>
                <a:srgbClr val="979797"/>
              </a:solidFill>
              <a:latin typeface="Calibri"/>
              <a:ea typeface="Calibri"/>
              <a:cs typeface="Calibri"/>
              <a:sym typeface="Calibri"/>
            </a:endParaRPr>
          </a:p>
        </p:txBody>
      </p:sp>
      <p:sp>
        <p:nvSpPr>
          <p:cNvPr id="3" name="TextBox 2">
            <a:extLst>
              <a:ext uri="{FF2B5EF4-FFF2-40B4-BE49-F238E27FC236}">
                <a16:creationId xmlns:a16="http://schemas.microsoft.com/office/drawing/2014/main" id="{6A7DB4FF-FF45-4A81-9D15-2EA0C0811042}"/>
              </a:ext>
            </a:extLst>
          </p:cNvPr>
          <p:cNvSpPr txBox="1"/>
          <p:nvPr/>
        </p:nvSpPr>
        <p:spPr>
          <a:xfrm>
            <a:off x="837444" y="4056874"/>
            <a:ext cx="3174348" cy="1046440"/>
          </a:xfrm>
          <a:prstGeom prst="rect">
            <a:avLst/>
          </a:prstGeom>
          <a:noFill/>
        </p:spPr>
        <p:txBody>
          <a:bodyPr wrap="square" lIns="91440" tIns="45720" rIns="91440" bIns="45720" rtlCol="0" anchor="t">
            <a:spAutoFit/>
          </a:bodyPr>
          <a:lstStyle/>
          <a:p>
            <a:pPr algn="ctr"/>
            <a:r>
              <a:rPr lang="en-US" sz="2000" dirty="0"/>
              <a:t>SFC Zachery Brown</a:t>
            </a:r>
          </a:p>
          <a:p>
            <a:pPr marL="228600" lvl="1" indent="342900">
              <a:buFont typeface="Arial" panose="020B0604020202020204" pitchFamily="34" charset="0"/>
              <a:buChar char="•"/>
            </a:pPr>
            <a:r>
              <a:rPr lang="en-US" dirty="0"/>
              <a:t>EMDP2, USUHS</a:t>
            </a:r>
          </a:p>
          <a:p>
            <a:pPr marL="228600" lvl="1" indent="342900">
              <a:buFont typeface="Arial" panose="020B0604020202020204" pitchFamily="34" charset="0"/>
              <a:buChar char="•"/>
            </a:pPr>
            <a:r>
              <a:rPr lang="en-US" dirty="0"/>
              <a:t>Special Operations    </a:t>
            </a:r>
          </a:p>
          <a:p>
            <a:pPr marL="228600" lvl="1"/>
            <a:r>
              <a:rPr lang="en-US" dirty="0"/>
              <a:t>       Medical Sergeant</a:t>
            </a:r>
          </a:p>
        </p:txBody>
      </p:sp>
      <p:pic>
        <p:nvPicPr>
          <p:cNvPr id="2" name="Picture 1">
            <a:extLst>
              <a:ext uri="{FF2B5EF4-FFF2-40B4-BE49-F238E27FC236}">
                <a16:creationId xmlns:a16="http://schemas.microsoft.com/office/drawing/2014/main" id="{C4703720-8723-EDD1-D77A-E09597B824D3}"/>
              </a:ext>
            </a:extLst>
          </p:cNvPr>
          <p:cNvPicPr>
            <a:picLocks noChangeAspect="1"/>
          </p:cNvPicPr>
          <p:nvPr/>
        </p:nvPicPr>
        <p:blipFill>
          <a:blip r:embed="rId3"/>
          <a:stretch>
            <a:fillRect/>
          </a:stretch>
        </p:blipFill>
        <p:spPr>
          <a:xfrm>
            <a:off x="809415" y="114004"/>
            <a:ext cx="3202377" cy="3956835"/>
          </a:xfrm>
          <a:prstGeom prst="rect">
            <a:avLst/>
          </a:prstGeom>
        </p:spPr>
      </p:pic>
      <p:pic>
        <p:nvPicPr>
          <p:cNvPr id="5" name="Picture 4">
            <a:extLst>
              <a:ext uri="{FF2B5EF4-FFF2-40B4-BE49-F238E27FC236}">
                <a16:creationId xmlns:a16="http://schemas.microsoft.com/office/drawing/2014/main" id="{EBDC147E-79ED-8E05-7B03-EDD7A5281D09}"/>
              </a:ext>
            </a:extLst>
          </p:cNvPr>
          <p:cNvPicPr>
            <a:picLocks noChangeAspect="1"/>
          </p:cNvPicPr>
          <p:nvPr/>
        </p:nvPicPr>
        <p:blipFill>
          <a:blip r:embed="rId4"/>
          <a:stretch>
            <a:fillRect/>
          </a:stretch>
        </p:blipFill>
        <p:spPr>
          <a:xfrm>
            <a:off x="4508826" y="114004"/>
            <a:ext cx="3174347" cy="3957852"/>
          </a:xfrm>
          <a:prstGeom prst="rect">
            <a:avLst/>
          </a:prstGeom>
        </p:spPr>
      </p:pic>
      <p:pic>
        <p:nvPicPr>
          <p:cNvPr id="6" name="Picture 5">
            <a:extLst>
              <a:ext uri="{FF2B5EF4-FFF2-40B4-BE49-F238E27FC236}">
                <a16:creationId xmlns:a16="http://schemas.microsoft.com/office/drawing/2014/main" id="{79056FF8-5D36-D6D4-91A4-F587329876FB}"/>
              </a:ext>
            </a:extLst>
          </p:cNvPr>
          <p:cNvPicPr>
            <a:picLocks noChangeAspect="1"/>
          </p:cNvPicPr>
          <p:nvPr/>
        </p:nvPicPr>
        <p:blipFill>
          <a:blip r:embed="rId5"/>
          <a:stretch>
            <a:fillRect/>
          </a:stretch>
        </p:blipFill>
        <p:spPr>
          <a:xfrm>
            <a:off x="8180207" y="114004"/>
            <a:ext cx="3174348" cy="3956835"/>
          </a:xfrm>
          <a:prstGeom prst="rect">
            <a:avLst/>
          </a:prstGeom>
        </p:spPr>
      </p:pic>
      <p:sp>
        <p:nvSpPr>
          <p:cNvPr id="12" name="TextBox 11">
            <a:extLst>
              <a:ext uri="{FF2B5EF4-FFF2-40B4-BE49-F238E27FC236}">
                <a16:creationId xmlns:a16="http://schemas.microsoft.com/office/drawing/2014/main" id="{EAEFEE24-0378-0128-D5E8-3E9458255E60}"/>
              </a:ext>
            </a:extLst>
          </p:cNvPr>
          <p:cNvSpPr txBox="1"/>
          <p:nvPr/>
        </p:nvSpPr>
        <p:spPr>
          <a:xfrm>
            <a:off x="8180205" y="4090331"/>
            <a:ext cx="3174348" cy="1046440"/>
          </a:xfrm>
          <a:prstGeom prst="rect">
            <a:avLst/>
          </a:prstGeom>
          <a:noFill/>
        </p:spPr>
        <p:txBody>
          <a:bodyPr wrap="square" lIns="91440" tIns="45720" rIns="91440" bIns="45720" rtlCol="0" anchor="t">
            <a:spAutoFit/>
          </a:bodyPr>
          <a:lstStyle/>
          <a:p>
            <a:pPr algn="ctr"/>
            <a:r>
              <a:rPr lang="en-US" sz="2000" dirty="0"/>
              <a:t>HM1 Kevin Matthews</a:t>
            </a:r>
          </a:p>
          <a:p>
            <a:pPr marL="228600" lvl="1" indent="342900">
              <a:buFont typeface="Arial" panose="020B0604020202020204" pitchFamily="34" charset="0"/>
              <a:buChar char="•"/>
            </a:pPr>
            <a:r>
              <a:rPr lang="en-US" dirty="0"/>
              <a:t>EMDP2, USUHS</a:t>
            </a:r>
          </a:p>
          <a:p>
            <a:pPr marL="228600" lvl="1" indent="342900">
              <a:buFont typeface="Arial" panose="020B0604020202020204" pitchFamily="34" charset="0"/>
              <a:buChar char="•"/>
            </a:pPr>
            <a:r>
              <a:rPr lang="en-US" dirty="0"/>
              <a:t>Fleet Marine </a:t>
            </a:r>
          </a:p>
          <a:p>
            <a:pPr marL="228600" lvl="1"/>
            <a:r>
              <a:rPr lang="en-US" dirty="0"/>
              <a:t>       Force Corpsman</a:t>
            </a:r>
          </a:p>
        </p:txBody>
      </p:sp>
      <p:sp>
        <p:nvSpPr>
          <p:cNvPr id="13" name="TextBox 12">
            <a:extLst>
              <a:ext uri="{FF2B5EF4-FFF2-40B4-BE49-F238E27FC236}">
                <a16:creationId xmlns:a16="http://schemas.microsoft.com/office/drawing/2014/main" id="{30A44CED-4D56-CD89-AC52-FA7C28AA63E3}"/>
              </a:ext>
            </a:extLst>
          </p:cNvPr>
          <p:cNvSpPr txBox="1"/>
          <p:nvPr/>
        </p:nvSpPr>
        <p:spPr>
          <a:xfrm>
            <a:off x="4508825" y="4041043"/>
            <a:ext cx="3174347" cy="1046440"/>
          </a:xfrm>
          <a:prstGeom prst="rect">
            <a:avLst/>
          </a:prstGeom>
          <a:noFill/>
        </p:spPr>
        <p:txBody>
          <a:bodyPr wrap="square" lIns="91440" tIns="45720" rIns="91440" bIns="45720" rtlCol="0" anchor="t">
            <a:spAutoFit/>
          </a:bodyPr>
          <a:lstStyle/>
          <a:p>
            <a:pPr algn="ctr"/>
            <a:r>
              <a:rPr lang="en-US" sz="2000" dirty="0"/>
              <a:t>HM1 Joshua Cuestas</a:t>
            </a:r>
          </a:p>
          <a:p>
            <a:pPr marL="228600" lvl="1" indent="342900">
              <a:buFont typeface="Arial" panose="020B0604020202020204" pitchFamily="34" charset="0"/>
              <a:buChar char="•"/>
            </a:pPr>
            <a:r>
              <a:rPr lang="en-US" dirty="0"/>
              <a:t>EMDP2, USUHS</a:t>
            </a:r>
          </a:p>
          <a:p>
            <a:pPr marL="228600" lvl="1" indent="342900">
              <a:buFont typeface="Arial" panose="020B0604020202020204" pitchFamily="34" charset="0"/>
              <a:buChar char="•"/>
            </a:pPr>
            <a:r>
              <a:rPr lang="en-US" dirty="0"/>
              <a:t>Special Operations     </a:t>
            </a:r>
          </a:p>
          <a:p>
            <a:pPr marL="228600" lvl="1"/>
            <a:r>
              <a:rPr lang="en-US" dirty="0"/>
              <a:t>       Independent Duty Corpsman</a:t>
            </a:r>
          </a:p>
        </p:txBody>
      </p:sp>
      <p:sp>
        <p:nvSpPr>
          <p:cNvPr id="17" name="TextBox 16">
            <a:extLst>
              <a:ext uri="{FF2B5EF4-FFF2-40B4-BE49-F238E27FC236}">
                <a16:creationId xmlns:a16="http://schemas.microsoft.com/office/drawing/2014/main" id="{2E8204DC-39E1-541F-B1C7-9B24FC139FF4}"/>
              </a:ext>
            </a:extLst>
          </p:cNvPr>
          <p:cNvSpPr txBox="1"/>
          <p:nvPr/>
        </p:nvSpPr>
        <p:spPr>
          <a:xfrm>
            <a:off x="-2545" y="5411610"/>
            <a:ext cx="10358370" cy="1446550"/>
          </a:xfrm>
          <a:prstGeom prst="rect">
            <a:avLst/>
          </a:prstGeom>
          <a:noFill/>
        </p:spPr>
        <p:txBody>
          <a:bodyPr wrap="square" lIns="91440" tIns="45720" rIns="91440" bIns="45720" rtlCol="0" anchor="t">
            <a:spAutoFit/>
          </a:bodyPr>
          <a:lstStyle/>
          <a:p>
            <a:r>
              <a:rPr lang="en-US" sz="1100" b="1" i="1" dirty="0"/>
              <a:t>Disclosures</a:t>
            </a:r>
            <a:r>
              <a:rPr lang="en-US" sz="1100" i="1" dirty="0"/>
              <a:t>: No relevant financial or non-financial interests to disclose. Commercial support was not provided for this activity. Funding Source: FY 2023 USU Intramural Award. Institutional Review Board (Human Subjects): This study was approved by the Uniformed Services University of Health Sciences (USUHS) Institutional Review Board (IRB). DBS.2022.362. Non-FDA-approved use of blood products is discussed in this presentation, including the risks, known and </a:t>
            </a:r>
            <a:r>
              <a:rPr lang="en-US" sz="1100" dirty="0"/>
              <a:t>unknown, of such off-label use of human-derived products. Institutional Clearance: Institutional Clearance approved. This continuing education</a:t>
            </a:r>
            <a:r>
              <a:rPr lang="en-US" sz="1100" i="1" dirty="0"/>
              <a:t> activity is managed and accredited by </a:t>
            </a:r>
            <a:r>
              <a:rPr lang="en-US" sz="1100" i="1" dirty="0" err="1"/>
              <a:t>AffinityCE</a:t>
            </a:r>
            <a:r>
              <a:rPr lang="en-US" sz="1100" i="1" dirty="0"/>
              <a:t>, in collaboration with AMSUS. </a:t>
            </a:r>
            <a:r>
              <a:rPr lang="en-US" sz="1100" i="1" dirty="0" err="1"/>
              <a:t>AffinityCE</a:t>
            </a:r>
            <a:r>
              <a:rPr lang="en-US" sz="1100" i="1" dirty="0"/>
              <a:t> and AMSUS staff, as well as planners and reviewers, have no relevant financial interests to disclose. </a:t>
            </a:r>
            <a:r>
              <a:rPr lang="en-US" sz="1100" i="1" dirty="0" err="1"/>
              <a:t>AffinityCE</a:t>
            </a:r>
            <a:r>
              <a:rPr lang="en-US" sz="1100" i="1" dirty="0"/>
              <a:t>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ADBABB-EA11-5716-BDBE-3DC485B7369D}"/>
              </a:ext>
            </a:extLst>
          </p:cNvPr>
          <p:cNvSpPr txBox="1">
            <a:spLocks/>
          </p:cNvSpPr>
          <p:nvPr/>
        </p:nvSpPr>
        <p:spPr>
          <a:xfrm>
            <a:off x="185058" y="935286"/>
            <a:ext cx="11821884" cy="5923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225" indent="-328930">
              <a:buFont typeface="Arial,Sans-Serif"/>
              <a:buChar char="•"/>
            </a:pPr>
            <a:r>
              <a:rPr lang="en-US" sz="1400">
                <a:latin typeface="Arial"/>
                <a:cs typeface="Arial"/>
              </a:rPr>
              <a:t>Joint Trauma System. (2020). Prehospital Blood Transfusion. CPG ID: 82. </a:t>
            </a:r>
            <a:r>
              <a:rPr lang="en-US" sz="1400">
                <a:latin typeface="Arial"/>
                <a:cs typeface="Arial"/>
                <a:hlinkClick r:id="rId3"/>
              </a:rPr>
              <a:t>https://jts.health.mil/assets/docs/cpgs/Prehospital_Blood_Transfusion_30_Oct_2020_ID82.pdf</a:t>
            </a:r>
            <a:endParaRPr lang="en-US" sz="1400">
              <a:latin typeface="Arial"/>
              <a:cs typeface="Arial"/>
            </a:endParaRPr>
          </a:p>
          <a:p>
            <a:pPr marL="530225" indent="-328930">
              <a:spcBef>
                <a:spcPts val="0"/>
              </a:spcBef>
              <a:spcAft>
                <a:spcPts val="1000"/>
              </a:spcAft>
              <a:buFont typeface="Arial,Sans-Serif"/>
              <a:buChar char="•"/>
            </a:pPr>
            <a:r>
              <a:rPr lang="en-US" sz="1400">
                <a:latin typeface="Arial"/>
                <a:cs typeface="Arial"/>
              </a:rPr>
              <a:t>Joint Trauma System. (2018). Whole Blood Transfusion. CPG ID: 21. </a:t>
            </a:r>
            <a:r>
              <a:rPr lang="en-US" sz="1400">
                <a:latin typeface="Arial"/>
                <a:cs typeface="Arial"/>
                <a:hlinkClick r:id="rId4"/>
              </a:rPr>
              <a:t>https://jts.health.mil/assets/docs/cpgs/Whole_Blood_Transfusion_15_May_2018_ID21.pdf</a:t>
            </a:r>
            <a:endParaRPr lang="en-US" sz="1400">
              <a:latin typeface="Arial"/>
              <a:cs typeface="Arial"/>
            </a:endParaRPr>
          </a:p>
          <a:p>
            <a:pPr marL="530225" indent="-328930">
              <a:spcBef>
                <a:spcPts val="0"/>
              </a:spcBef>
              <a:spcAft>
                <a:spcPts val="1000"/>
              </a:spcAft>
              <a:buFont typeface="Arial,Sans-Serif"/>
              <a:buChar char="•"/>
            </a:pPr>
            <a:r>
              <a:rPr lang="en-US" sz="1400">
                <a:latin typeface="Arial"/>
                <a:cs typeface="Arial"/>
              </a:rPr>
              <a:t>Joint Trauma System. (2019). Damage Control Resuscitation. CPG ID: 18. </a:t>
            </a:r>
            <a:r>
              <a:rPr lang="en-US" sz="1400">
                <a:latin typeface="Arial"/>
                <a:cs typeface="Arial"/>
                <a:hlinkClick r:id="rId5"/>
              </a:rPr>
              <a:t>https://jts.health.mil/assets/docs/cpgs/Damage_Control_Resuscitation_12_Jul_2019_ID18.pdf</a:t>
            </a:r>
            <a:endParaRPr lang="en-US" sz="1400">
              <a:latin typeface="Arial"/>
              <a:cs typeface="Arial"/>
            </a:endParaRPr>
          </a:p>
          <a:p>
            <a:pPr marL="530225" indent="-328930">
              <a:spcBef>
                <a:spcPts val="0"/>
              </a:spcBef>
              <a:spcAft>
                <a:spcPts val="1000"/>
              </a:spcAft>
              <a:buFont typeface="Arial,Sans-Serif"/>
              <a:buChar char="•"/>
            </a:pPr>
            <a:r>
              <a:rPr lang="en-US" sz="1400">
                <a:latin typeface="Arial"/>
                <a:cs typeface="Arial"/>
              </a:rPr>
              <a:t>Joint Trauma System. (2018). Damage Control Resuscitation (DCR) in Prolonged Field Care (PFC). CPG ID: 18. </a:t>
            </a:r>
            <a:r>
              <a:rPr lang="en-US" sz="1400">
                <a:latin typeface="Arial"/>
                <a:cs typeface="Arial"/>
                <a:hlinkClick r:id="rId6"/>
              </a:rPr>
              <a:t>https://jts.health.mil/assets/docs/cpgs/Damage_Control_Resuscitation_PFC_01_Oct_2018_ID73.pdfhttps://jts.health.mil/assets/docs/cpgs/Damage_Control_Resuscitation_PFC_01_Oct_2018_ID73.pdf</a:t>
            </a:r>
            <a:endParaRPr lang="en-US" sz="1400">
              <a:latin typeface="Arial"/>
              <a:cs typeface="Arial"/>
            </a:endParaRPr>
          </a:p>
          <a:p>
            <a:pPr marL="530225" indent="-328930">
              <a:spcBef>
                <a:spcPts val="0"/>
              </a:spcBef>
              <a:spcAft>
                <a:spcPts val="1000"/>
              </a:spcAft>
              <a:buFont typeface="Arial,Sans-Serif"/>
              <a:buChar char="•"/>
            </a:pPr>
            <a:r>
              <a:rPr lang="en-US" sz="1400">
                <a:latin typeface="Arial"/>
                <a:cs typeface="Arial"/>
              </a:rPr>
              <a:t>TCCC Guidelines. (2021). </a:t>
            </a:r>
            <a:r>
              <a:rPr lang="en-US" sz="1400" i="1">
                <a:latin typeface="Arial"/>
                <a:cs typeface="Arial"/>
              </a:rPr>
              <a:t>Deployed Medicine</a:t>
            </a:r>
            <a:r>
              <a:rPr lang="en-US" sz="1400">
                <a:latin typeface="Arial"/>
                <a:cs typeface="Arial"/>
              </a:rPr>
              <a:t>. </a:t>
            </a:r>
            <a:r>
              <a:rPr lang="en-US" sz="1400">
                <a:latin typeface="Arial"/>
                <a:cs typeface="Arial"/>
                <a:hlinkClick r:id="rId7"/>
              </a:rPr>
              <a:t>https://books.allogy.com/web/tenant/8/books/b729b76a-1a34-4bf7-b76b-66bb2072b2a7</a:t>
            </a:r>
            <a:endParaRPr lang="en-US" sz="1400">
              <a:latin typeface="Arial"/>
              <a:cs typeface="Arial"/>
            </a:endParaRPr>
          </a:p>
          <a:p>
            <a:pPr marL="530225" indent="-328930">
              <a:spcBef>
                <a:spcPts val="0"/>
              </a:spcBef>
              <a:spcAft>
                <a:spcPts val="1000"/>
              </a:spcAft>
              <a:buFont typeface="Arial,Sans-Serif"/>
              <a:buChar char="•"/>
            </a:pPr>
            <a:r>
              <a:rPr lang="en-US" sz="1400">
                <a:latin typeface="Arial"/>
                <a:cs typeface="Arial"/>
              </a:rPr>
              <a:t>Fisher, Andrew MD et al. (2015). Tactical Damage Control Resuscitation. </a:t>
            </a:r>
            <a:r>
              <a:rPr lang="en-US" sz="1400" i="1">
                <a:latin typeface="Arial"/>
                <a:cs typeface="Arial"/>
              </a:rPr>
              <a:t>Journal of Military Medicine</a:t>
            </a:r>
            <a:r>
              <a:rPr lang="en-US" sz="1400">
                <a:latin typeface="Arial"/>
                <a:cs typeface="Arial"/>
              </a:rPr>
              <a:t>. </a:t>
            </a:r>
            <a:r>
              <a:rPr lang="en-US" sz="1400">
                <a:latin typeface="Arial"/>
                <a:cs typeface="Arial"/>
                <a:hlinkClick r:id="rId8"/>
              </a:rPr>
              <a:t>10.7205/MILMED-D-14-00721</a:t>
            </a:r>
            <a:endParaRPr lang="en-US" sz="1400">
              <a:latin typeface="Arial"/>
              <a:cs typeface="Arial"/>
            </a:endParaRPr>
          </a:p>
          <a:p>
            <a:pPr marL="530225" indent="-328930">
              <a:spcBef>
                <a:spcPts val="0"/>
              </a:spcBef>
              <a:spcAft>
                <a:spcPts val="1000"/>
              </a:spcAft>
              <a:buFont typeface="Arial,Sans-Serif"/>
              <a:buChar char="•"/>
            </a:pPr>
            <a:r>
              <a:rPr lang="en-US" sz="1400">
                <a:latin typeface="Arial"/>
                <a:cs typeface="Arial"/>
              </a:rPr>
              <a:t>Epstein et al. (2023). Putting Medical Boots on the Ground: Lessons from the War in Ukraine and Applications for Future Conflict with Near-Peer Adversaries. </a:t>
            </a:r>
            <a:r>
              <a:rPr lang="en-US" sz="1400" i="1">
                <a:latin typeface="Arial"/>
                <a:cs typeface="Arial"/>
              </a:rPr>
              <a:t>Journal of the American College of Surgeons</a:t>
            </a:r>
            <a:r>
              <a:rPr lang="en-US" sz="1400">
                <a:latin typeface="Arial"/>
                <a:cs typeface="Arial"/>
              </a:rPr>
              <a:t>. </a:t>
            </a:r>
            <a:r>
              <a:rPr lang="en-US" sz="1400">
                <a:latin typeface="Arial"/>
                <a:cs typeface="Arial"/>
                <a:hlinkClick r:id="rId9"/>
              </a:rPr>
              <a:t>10.1097/XCS.0000000000000707</a:t>
            </a:r>
            <a:endParaRPr lang="en-US" sz="1400">
              <a:latin typeface="Arial"/>
              <a:cs typeface="Arial"/>
            </a:endParaRPr>
          </a:p>
          <a:p>
            <a:pPr marL="530225" indent="-328930">
              <a:spcBef>
                <a:spcPts val="0"/>
              </a:spcBef>
              <a:spcAft>
                <a:spcPts val="1000"/>
              </a:spcAft>
              <a:buFont typeface="Arial,Sans-Serif"/>
              <a:buChar char="•"/>
            </a:pPr>
            <a:r>
              <a:rPr lang="en-US" sz="1400">
                <a:latin typeface="Arial"/>
                <a:cs typeface="Arial"/>
              </a:rPr>
              <a:t>Brill, Jason et al. (2023). Is Low-Titer Group O Whole Blood Truly a Universal Blood Product? </a:t>
            </a:r>
            <a:r>
              <a:rPr lang="en-US" sz="1400" i="1">
                <a:latin typeface="Arial"/>
                <a:cs typeface="Arial"/>
              </a:rPr>
              <a:t>Journal of the American College of Surgeons</a:t>
            </a:r>
            <a:r>
              <a:rPr lang="en-US" sz="1400">
                <a:latin typeface="Arial"/>
                <a:cs typeface="Arial"/>
              </a:rPr>
              <a:t>. 236(3): 506-513. </a:t>
            </a:r>
            <a:r>
              <a:rPr lang="en-US" sz="1400">
                <a:latin typeface="Arial"/>
                <a:cs typeface="Arial"/>
                <a:hlinkClick r:id="rId10"/>
              </a:rPr>
              <a:t>10.1097/XCS.0000000000000489</a:t>
            </a:r>
            <a:endParaRPr lang="en-US" sz="1400">
              <a:latin typeface="Arial"/>
              <a:cs typeface="Arial"/>
            </a:endParaRPr>
          </a:p>
        </p:txBody>
      </p:sp>
      <p:sp>
        <p:nvSpPr>
          <p:cNvPr id="7" name="Title 1">
            <a:extLst>
              <a:ext uri="{FF2B5EF4-FFF2-40B4-BE49-F238E27FC236}">
                <a16:creationId xmlns:a16="http://schemas.microsoft.com/office/drawing/2014/main" id="{183287F7-F54C-4BD8-A72D-10AB7EBC3782}"/>
              </a:ext>
            </a:extLst>
          </p:cNvPr>
          <p:cNvSpPr txBox="1">
            <a:spLocks/>
          </p:cNvSpPr>
          <p:nvPr/>
        </p:nvSpPr>
        <p:spPr>
          <a:xfrm>
            <a:off x="130629" y="114753"/>
            <a:ext cx="11821885" cy="8248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References </a:t>
            </a:r>
          </a:p>
        </p:txBody>
      </p:sp>
    </p:spTree>
    <p:extLst>
      <p:ext uri="{BB962C8B-B14F-4D97-AF65-F5344CB8AC3E}">
        <p14:creationId xmlns:p14="http://schemas.microsoft.com/office/powerpoint/2010/main" val="253018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9600F-EE75-490D-A869-CB1FCB208C23}"/>
              </a:ext>
            </a:extLst>
          </p:cNvPr>
          <p:cNvSpPr>
            <a:spLocks noGrp="1"/>
          </p:cNvSpPr>
          <p:nvPr>
            <p:ph type="title"/>
          </p:nvPr>
        </p:nvSpPr>
        <p:spPr>
          <a:xfrm>
            <a:off x="130629" y="114753"/>
            <a:ext cx="10515600" cy="824821"/>
          </a:xfrm>
        </p:spPr>
        <p:txBody>
          <a:bodyPr/>
          <a:lstStyle/>
          <a:p>
            <a:r>
              <a:rPr lang="en-US"/>
              <a:t>Learning Objectives </a:t>
            </a:r>
          </a:p>
        </p:txBody>
      </p:sp>
      <p:sp>
        <p:nvSpPr>
          <p:cNvPr id="3" name="Content Placeholder 2">
            <a:extLst>
              <a:ext uri="{FF2B5EF4-FFF2-40B4-BE49-F238E27FC236}">
                <a16:creationId xmlns:a16="http://schemas.microsoft.com/office/drawing/2014/main" id="{6311120E-BF63-43C8-8B6A-4B6B9312CB82}"/>
              </a:ext>
            </a:extLst>
          </p:cNvPr>
          <p:cNvSpPr>
            <a:spLocks noGrp="1"/>
          </p:cNvSpPr>
          <p:nvPr>
            <p:ph idx="1"/>
          </p:nvPr>
        </p:nvSpPr>
        <p:spPr>
          <a:xfrm>
            <a:off x="185058" y="935286"/>
            <a:ext cx="11821884" cy="5629777"/>
          </a:xfrm>
        </p:spPr>
        <p:txBody>
          <a:bodyPr/>
          <a:lstStyle/>
          <a:p>
            <a:pPr marL="530352" indent="-329184">
              <a:buFont typeface="Arial" panose="020B0604020202020204" pitchFamily="34" charset="0"/>
              <a:buChar char="•"/>
            </a:pPr>
            <a:r>
              <a:rPr lang="en-US" dirty="0">
                <a:latin typeface="Arial"/>
              </a:rPr>
              <a:t>Identify the medical training requirements for Ukrainian Medical Professionals and the use of Emergency Fresh Whole Blood Transfusions (EFWBT) on the battlefield</a:t>
            </a:r>
          </a:p>
          <a:p>
            <a:pPr marL="530352" indent="-329184">
              <a:buFont typeface="Arial" panose="020B0604020202020204" pitchFamily="34" charset="0"/>
              <a:buChar char="•"/>
            </a:pPr>
            <a:r>
              <a:rPr lang="en-US" dirty="0">
                <a:latin typeface="Arial"/>
              </a:rPr>
              <a:t>Evaluate the EFWBT program design and training outcomes</a:t>
            </a:r>
          </a:p>
          <a:p>
            <a:pPr marL="530352" indent="-329184">
              <a:buFont typeface="Arial" panose="020B0604020202020204" pitchFamily="34" charset="0"/>
              <a:buChar char="•"/>
            </a:pPr>
            <a:r>
              <a:rPr lang="en-US" dirty="0">
                <a:latin typeface="Arial"/>
              </a:rPr>
              <a:t>Understand the projected way forward in implementing the EFWBT program at scale</a:t>
            </a:r>
          </a:p>
        </p:txBody>
      </p:sp>
    </p:spTree>
    <p:extLst>
      <p:ext uri="{BB962C8B-B14F-4D97-AF65-F5344CB8AC3E}">
        <p14:creationId xmlns:p14="http://schemas.microsoft.com/office/powerpoint/2010/main" val="385352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6F8D5C1-4E81-B951-417B-D22B7B970709}"/>
              </a:ext>
            </a:extLst>
          </p:cNvPr>
          <p:cNvSpPr txBox="1">
            <a:spLocks/>
          </p:cNvSpPr>
          <p:nvPr/>
        </p:nvSpPr>
        <p:spPr>
          <a:xfrm>
            <a:off x="185058" y="935286"/>
            <a:ext cx="11821884" cy="5923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352" indent="-329184">
              <a:buChar char="•"/>
            </a:pPr>
            <a:r>
              <a:rPr lang="en-US" dirty="0">
                <a:latin typeface="+mn-lt"/>
                <a:cs typeface="Arial"/>
              </a:rPr>
              <a:t>The War in Ukraine has led to over 18,500 deaths and 125,000 casualties. </a:t>
            </a:r>
          </a:p>
          <a:p>
            <a:pPr marL="530352" indent="-329184">
              <a:buChar char="•"/>
            </a:pPr>
            <a:r>
              <a:rPr lang="en-US" dirty="0">
                <a:latin typeface="+mn-lt"/>
                <a:cs typeface="Arial"/>
              </a:rPr>
              <a:t>Reliance on ground evaluations due to the Russian air-defense threat prevents timely casualty evacuation. </a:t>
            </a:r>
          </a:p>
          <a:p>
            <a:pPr marL="530352" indent="-329184">
              <a:buFont typeface="Arial" panose="020B0604020202020204" pitchFamily="34" charset="0"/>
              <a:buChar char="•"/>
            </a:pPr>
            <a:r>
              <a:rPr lang="en-US" dirty="0">
                <a:latin typeface="+mn-lt"/>
                <a:cs typeface="Arial"/>
              </a:rPr>
              <a:t>Increased need for Fresh Whole Blood from prescreened Low-Titer Group-O blood donors on the battlefield</a:t>
            </a:r>
          </a:p>
          <a:p>
            <a:pPr marL="530352" indent="-329184">
              <a:buFont typeface="Arial" panose="020B0604020202020204" pitchFamily="34" charset="0"/>
              <a:buChar char="•"/>
            </a:pPr>
            <a:r>
              <a:rPr lang="en-US" dirty="0">
                <a:latin typeface="+mn-lt"/>
                <a:cs typeface="Arial"/>
              </a:rPr>
              <a:t>An established Ukrainian EFWBT program is paramount in preventing adverse transfusion reactions, mismatched blood type, atrophy of skills, and ultimately increasing battlefield patient survivability</a:t>
            </a:r>
          </a:p>
          <a:p>
            <a:pPr marL="530352" indent="-329184">
              <a:buFont typeface="Arial" panose="020B0604020202020204" pitchFamily="34" charset="0"/>
              <a:buChar char="•"/>
            </a:pPr>
            <a:endParaRPr lang="en-US" dirty="0">
              <a:latin typeface="Arial"/>
              <a:cs typeface="Arial"/>
            </a:endParaRPr>
          </a:p>
          <a:p>
            <a:pPr marL="530352" indent="-329184">
              <a:buFont typeface="Arial" panose="020B0604020202020204" pitchFamily="34" charset="0"/>
              <a:buChar char="•"/>
            </a:pPr>
            <a:endParaRPr lang="en-US" dirty="0">
              <a:latin typeface="Arial"/>
              <a:cs typeface="Arial"/>
            </a:endParaRPr>
          </a:p>
        </p:txBody>
      </p:sp>
      <p:sp>
        <p:nvSpPr>
          <p:cNvPr id="4" name="Title 1">
            <a:extLst>
              <a:ext uri="{FF2B5EF4-FFF2-40B4-BE49-F238E27FC236}">
                <a16:creationId xmlns:a16="http://schemas.microsoft.com/office/drawing/2014/main" id="{6A4A03CE-8B99-FC43-9DAC-2CFC34F1B299}"/>
              </a:ext>
            </a:extLst>
          </p:cNvPr>
          <p:cNvSpPr>
            <a:spLocks noGrp="1"/>
          </p:cNvSpPr>
          <p:nvPr>
            <p:ph type="title"/>
          </p:nvPr>
        </p:nvSpPr>
        <p:spPr>
          <a:xfrm>
            <a:off x="130629" y="114753"/>
            <a:ext cx="10515600" cy="824821"/>
          </a:xfrm>
        </p:spPr>
        <p:txBody>
          <a:bodyPr/>
          <a:lstStyle/>
          <a:p>
            <a:r>
              <a:rPr lang="en-US"/>
              <a:t>Background and Significance </a:t>
            </a:r>
          </a:p>
        </p:txBody>
      </p:sp>
    </p:spTree>
    <p:extLst>
      <p:ext uri="{BB962C8B-B14F-4D97-AF65-F5344CB8AC3E}">
        <p14:creationId xmlns:p14="http://schemas.microsoft.com/office/powerpoint/2010/main" val="3717481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CD737FC-7FD4-23F4-C5DF-77B577AD007C}"/>
              </a:ext>
            </a:extLst>
          </p:cNvPr>
          <p:cNvSpPr txBox="1">
            <a:spLocks/>
          </p:cNvSpPr>
          <p:nvPr/>
        </p:nvSpPr>
        <p:spPr>
          <a:xfrm>
            <a:off x="185058" y="935286"/>
            <a:ext cx="11821884" cy="5923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352" indent="-329184">
              <a:buFont typeface="Arial,Sans-Serif"/>
              <a:buChar char="•"/>
            </a:pPr>
            <a:r>
              <a:rPr lang="en-US" dirty="0">
                <a:latin typeface="+mn-lt"/>
                <a:cs typeface="Arial"/>
              </a:rPr>
              <a:t>8 Ukrainian Healthcare Professionals (UHPs) from various occupational backgrounds prior to the war</a:t>
            </a:r>
          </a:p>
          <a:p>
            <a:pPr marL="530352" indent="-329184">
              <a:buFont typeface="Arial,Sans-Serif"/>
              <a:buChar char="•"/>
            </a:pPr>
            <a:r>
              <a:rPr lang="en-US" dirty="0">
                <a:latin typeface="+mn-lt"/>
                <a:cs typeface="Arial"/>
              </a:rPr>
              <a:t>The UHPs visited the Uniformed Services University (USU) in Spring-2023 and completed our EFWBT program, initially designed for third-year medical students</a:t>
            </a:r>
          </a:p>
        </p:txBody>
      </p:sp>
      <p:sp>
        <p:nvSpPr>
          <p:cNvPr id="5" name="Title 1">
            <a:extLst>
              <a:ext uri="{FF2B5EF4-FFF2-40B4-BE49-F238E27FC236}">
                <a16:creationId xmlns:a16="http://schemas.microsoft.com/office/drawing/2014/main" id="{AF4478F7-5671-0FC8-660D-4A44910272A2}"/>
              </a:ext>
            </a:extLst>
          </p:cNvPr>
          <p:cNvSpPr>
            <a:spLocks noGrp="1"/>
          </p:cNvSpPr>
          <p:nvPr>
            <p:ph type="title"/>
          </p:nvPr>
        </p:nvSpPr>
        <p:spPr>
          <a:xfrm>
            <a:off x="130629" y="114753"/>
            <a:ext cx="10515600" cy="824821"/>
          </a:xfrm>
        </p:spPr>
        <p:txBody>
          <a:bodyPr/>
          <a:lstStyle/>
          <a:p>
            <a:r>
              <a:rPr lang="en-US"/>
              <a:t>Training Participants </a:t>
            </a:r>
          </a:p>
        </p:txBody>
      </p:sp>
      <p:pic>
        <p:nvPicPr>
          <p:cNvPr id="3" name="Picture 2" descr="A group of people in military uniforms&#10;&#10;Description automatically generated">
            <a:extLst>
              <a:ext uri="{FF2B5EF4-FFF2-40B4-BE49-F238E27FC236}">
                <a16:creationId xmlns:a16="http://schemas.microsoft.com/office/drawing/2014/main" id="{A113B126-9109-BD4F-1981-EF30D969081B}"/>
              </a:ext>
            </a:extLst>
          </p:cNvPr>
          <p:cNvPicPr>
            <a:picLocks noChangeAspect="1"/>
          </p:cNvPicPr>
          <p:nvPr/>
        </p:nvPicPr>
        <p:blipFill>
          <a:blip r:embed="rId3"/>
          <a:stretch>
            <a:fillRect/>
          </a:stretch>
        </p:blipFill>
        <p:spPr>
          <a:xfrm>
            <a:off x="4147533" y="3113377"/>
            <a:ext cx="4996467" cy="3629870"/>
          </a:xfrm>
          <a:prstGeom prst="rect">
            <a:avLst/>
          </a:prstGeom>
        </p:spPr>
      </p:pic>
    </p:spTree>
    <p:extLst>
      <p:ext uri="{BB962C8B-B14F-4D97-AF65-F5344CB8AC3E}">
        <p14:creationId xmlns:p14="http://schemas.microsoft.com/office/powerpoint/2010/main" val="66829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0899B67-CB1D-6395-992E-D478A6112441}"/>
              </a:ext>
            </a:extLst>
          </p:cNvPr>
          <p:cNvSpPr txBox="1">
            <a:spLocks/>
          </p:cNvSpPr>
          <p:nvPr/>
        </p:nvSpPr>
        <p:spPr>
          <a:xfrm>
            <a:off x="185058" y="935286"/>
            <a:ext cx="11821884" cy="5923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225" indent="-328930">
              <a:buFont typeface="Arial,Sans-Serif"/>
              <a:buChar char="•"/>
            </a:pPr>
            <a:r>
              <a:rPr lang="en-US" dirty="0">
                <a:latin typeface="+mn-lt"/>
                <a:cs typeface="Arial"/>
              </a:rPr>
              <a:t>The EFWBT program was developed to address capability gaps in Damage Control Resuscitation (DCR) for future generations of military physicians and providers on the battlefield in a contested environment</a:t>
            </a:r>
            <a:endParaRPr lang="en-US" dirty="0">
              <a:latin typeface="+mn-lt"/>
            </a:endParaRPr>
          </a:p>
          <a:p>
            <a:pPr marL="530225" indent="-328930">
              <a:buFont typeface="Arial,Sans-Serif"/>
              <a:buChar char="•"/>
            </a:pPr>
            <a:r>
              <a:rPr lang="en-US" dirty="0">
                <a:latin typeface="+mn-lt"/>
                <a:cs typeface="Arial"/>
              </a:rPr>
              <a:t>EFWBT assessment and didactics were employed following guidelines and recommendations: </a:t>
            </a:r>
          </a:p>
          <a:p>
            <a:pPr marL="658495" lvl="1" indent="0"/>
            <a:r>
              <a:rPr lang="en-US" sz="2000" dirty="0">
                <a:latin typeface="+mn-lt"/>
                <a:cs typeface="Arial"/>
              </a:rPr>
              <a:t>- Joint Trauma System Clinical Practice Guideline (JTS-CPG) for Prehospital Blood Transfusion</a:t>
            </a:r>
          </a:p>
          <a:p>
            <a:pPr marL="658495" lvl="1" indent="0"/>
            <a:r>
              <a:rPr lang="en-US" sz="2000" dirty="0">
                <a:latin typeface="+mn-lt"/>
                <a:cs typeface="Arial"/>
              </a:rPr>
              <a:t>- JTS-CPG for Whole Blood Transfusion</a:t>
            </a:r>
          </a:p>
          <a:p>
            <a:pPr marL="658495" lvl="1" indent="0"/>
            <a:r>
              <a:rPr lang="en-US" sz="2000" dirty="0">
                <a:latin typeface="+mn-lt"/>
                <a:cs typeface="Arial"/>
              </a:rPr>
              <a:t>- JTS-CPG for Damage Control Resuscitation</a:t>
            </a:r>
          </a:p>
          <a:p>
            <a:pPr marL="658495" lvl="1" indent="0"/>
            <a:r>
              <a:rPr lang="en-US" sz="2000" dirty="0">
                <a:latin typeface="+mn-lt"/>
                <a:cs typeface="Arial"/>
              </a:rPr>
              <a:t>- JTS-CPG for Damage Control Resuscitation in Prolonged Field Care</a:t>
            </a:r>
          </a:p>
          <a:p>
            <a:pPr marL="658495" lvl="1" indent="0"/>
            <a:r>
              <a:rPr lang="en-US" sz="2000" dirty="0">
                <a:latin typeface="+mn-lt"/>
                <a:cs typeface="Arial"/>
              </a:rPr>
              <a:t>- Tactical Combat Casualty Care Guidelines</a:t>
            </a:r>
          </a:p>
          <a:p>
            <a:pPr marL="658495" lvl="1" indent="0"/>
            <a:r>
              <a:rPr lang="en-US" sz="2000" dirty="0">
                <a:latin typeface="+mn-lt"/>
                <a:cs typeface="Arial"/>
              </a:rPr>
              <a:t>- 75th Ranger Regiment Ranger O-Low Titer Program</a:t>
            </a:r>
          </a:p>
          <a:p>
            <a:pPr marL="658495" lvl="1" indent="0"/>
            <a:r>
              <a:rPr lang="en-US" sz="2000" dirty="0">
                <a:latin typeface="+mn-lt"/>
                <a:cs typeface="Arial"/>
              </a:rPr>
              <a:t>- Marine Corps Valkyrie program</a:t>
            </a:r>
          </a:p>
        </p:txBody>
      </p:sp>
      <p:sp>
        <p:nvSpPr>
          <p:cNvPr id="6" name="Title 1">
            <a:extLst>
              <a:ext uri="{FF2B5EF4-FFF2-40B4-BE49-F238E27FC236}">
                <a16:creationId xmlns:a16="http://schemas.microsoft.com/office/drawing/2014/main" id="{7CB197D0-5CA2-2766-AAB9-0BA4BD13A9E6}"/>
              </a:ext>
            </a:extLst>
          </p:cNvPr>
          <p:cNvSpPr txBox="1">
            <a:spLocks/>
          </p:cNvSpPr>
          <p:nvPr/>
        </p:nvSpPr>
        <p:spPr>
          <a:xfrm>
            <a:off x="130629" y="114753"/>
            <a:ext cx="10515600" cy="8248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EFWBT Training Development</a:t>
            </a:r>
          </a:p>
        </p:txBody>
      </p:sp>
    </p:spTree>
    <p:extLst>
      <p:ext uri="{BB962C8B-B14F-4D97-AF65-F5344CB8AC3E}">
        <p14:creationId xmlns:p14="http://schemas.microsoft.com/office/powerpoint/2010/main" val="128512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A48F826-F324-0CC3-C644-56212C36BD6E}"/>
              </a:ext>
            </a:extLst>
          </p:cNvPr>
          <p:cNvSpPr txBox="1">
            <a:spLocks/>
          </p:cNvSpPr>
          <p:nvPr/>
        </p:nvSpPr>
        <p:spPr>
          <a:xfrm>
            <a:off x="185058" y="947381"/>
            <a:ext cx="5375123" cy="59115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225" indent="-328930">
              <a:buFont typeface="Arial,Sans-Serif"/>
              <a:buChar char="•"/>
            </a:pPr>
            <a:r>
              <a:rPr lang="en-US">
                <a:latin typeface="+mn-lt"/>
                <a:cs typeface="Arial"/>
              </a:rPr>
              <a:t>Eight UHPs, including six physicians and two medics, completed our training</a:t>
            </a:r>
            <a:endParaRPr lang="en-US">
              <a:highlight>
                <a:srgbClr val="FFFF00"/>
              </a:highlight>
              <a:latin typeface="+mn-lt"/>
              <a:cs typeface="Arial"/>
            </a:endParaRPr>
          </a:p>
          <a:p>
            <a:pPr marL="530225" indent="-328930">
              <a:buFont typeface="Arial,Sans-Serif"/>
              <a:buChar char="•"/>
            </a:pPr>
            <a:r>
              <a:rPr lang="en-US">
                <a:latin typeface="+mn-lt"/>
                <a:cs typeface="Arial"/>
              </a:rPr>
              <a:t>Participants were assessed on their confidence in both the practical application and administrative oversight requirements of an EFWBT program</a:t>
            </a:r>
          </a:p>
          <a:p>
            <a:pPr marL="530225" indent="-328930">
              <a:buFont typeface="Arial,Sans-Serif"/>
              <a:buChar char="•"/>
            </a:pPr>
            <a:r>
              <a:rPr lang="en-US">
                <a:latin typeface="+mn-lt"/>
                <a:cs typeface="Arial"/>
              </a:rPr>
              <a:t>A cross-comparison was conducted between third-year medical students from USU and the UHPs to determine the statistical significance</a:t>
            </a:r>
          </a:p>
        </p:txBody>
      </p:sp>
      <p:sp>
        <p:nvSpPr>
          <p:cNvPr id="6" name="Title 1">
            <a:extLst>
              <a:ext uri="{FF2B5EF4-FFF2-40B4-BE49-F238E27FC236}">
                <a16:creationId xmlns:a16="http://schemas.microsoft.com/office/drawing/2014/main" id="{AAF6D202-E90E-5CDC-8619-CCB6B95C6033}"/>
              </a:ext>
            </a:extLst>
          </p:cNvPr>
          <p:cNvSpPr txBox="1">
            <a:spLocks/>
          </p:cNvSpPr>
          <p:nvPr/>
        </p:nvSpPr>
        <p:spPr>
          <a:xfrm>
            <a:off x="130629" y="114753"/>
            <a:ext cx="10515600" cy="8248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EFWBT Program Design</a:t>
            </a:r>
          </a:p>
        </p:txBody>
      </p:sp>
      <p:pic>
        <p:nvPicPr>
          <p:cNvPr id="4" name="Picture 3" descr="A group of people in military uniforms&#10;&#10;Description automatically generated">
            <a:extLst>
              <a:ext uri="{FF2B5EF4-FFF2-40B4-BE49-F238E27FC236}">
                <a16:creationId xmlns:a16="http://schemas.microsoft.com/office/drawing/2014/main" id="{F3DBA3E2-F918-E92B-0159-7A5621E17084}"/>
              </a:ext>
            </a:extLst>
          </p:cNvPr>
          <p:cNvPicPr>
            <a:picLocks noChangeAspect="1"/>
          </p:cNvPicPr>
          <p:nvPr/>
        </p:nvPicPr>
        <p:blipFill>
          <a:blip r:embed="rId3"/>
          <a:stretch>
            <a:fillRect/>
          </a:stretch>
        </p:blipFill>
        <p:spPr>
          <a:xfrm>
            <a:off x="5927876" y="1257905"/>
            <a:ext cx="5924247" cy="4221238"/>
          </a:xfrm>
          <a:prstGeom prst="rect">
            <a:avLst/>
          </a:prstGeom>
        </p:spPr>
      </p:pic>
    </p:spTree>
    <p:extLst>
      <p:ext uri="{BB962C8B-B14F-4D97-AF65-F5344CB8AC3E}">
        <p14:creationId xmlns:p14="http://schemas.microsoft.com/office/powerpoint/2010/main" val="92664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A0E0FDD-425E-A997-58DA-FB78E896B355}"/>
              </a:ext>
            </a:extLst>
          </p:cNvPr>
          <p:cNvSpPr txBox="1">
            <a:spLocks/>
          </p:cNvSpPr>
          <p:nvPr/>
        </p:nvSpPr>
        <p:spPr>
          <a:xfrm>
            <a:off x="185058" y="935286"/>
            <a:ext cx="6401852" cy="5923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225" indent="-328930">
              <a:buFont typeface="Arial,Sans-Serif"/>
              <a:buChar char="•"/>
            </a:pPr>
            <a:r>
              <a:rPr lang="en-US" dirty="0">
                <a:solidFill>
                  <a:schemeClr val="tx1"/>
                </a:solidFill>
                <a:latin typeface="Arial"/>
                <a:cs typeface="Arial"/>
              </a:rPr>
              <a:t>Prior to the start of training, UHPs conducted a self-reported questionnaire</a:t>
            </a:r>
            <a:endParaRPr lang="en-US" dirty="0">
              <a:solidFill>
                <a:schemeClr val="tx1"/>
              </a:solidFill>
              <a:highlight>
                <a:srgbClr val="FFFF00"/>
              </a:highlight>
              <a:latin typeface="Arial"/>
              <a:cs typeface="Arial"/>
            </a:endParaRPr>
          </a:p>
          <a:p>
            <a:pPr marL="530225" indent="-328930">
              <a:buFont typeface="Arial,Sans-Serif"/>
              <a:buChar char="•"/>
            </a:pPr>
            <a:r>
              <a:rPr lang="en-US" dirty="0">
                <a:solidFill>
                  <a:schemeClr val="tx1"/>
                </a:solidFill>
                <a:latin typeface="Arial"/>
                <a:cs typeface="Arial"/>
              </a:rPr>
              <a:t>Next, a didactic presentation was led by a multi-service medical team</a:t>
            </a:r>
            <a:endParaRPr lang="en-US" dirty="0">
              <a:solidFill>
                <a:schemeClr val="tx1"/>
              </a:solidFill>
              <a:highlight>
                <a:srgbClr val="FFFF00"/>
              </a:highlight>
              <a:latin typeface="Arial"/>
              <a:cs typeface="Arial"/>
            </a:endParaRPr>
          </a:p>
          <a:p>
            <a:pPr marL="530225" indent="-328930">
              <a:buFont typeface="Arial,Sans-Serif"/>
              <a:buChar char="•"/>
            </a:pPr>
            <a:r>
              <a:rPr lang="en-US" dirty="0">
                <a:solidFill>
                  <a:schemeClr val="tx1"/>
                </a:solidFill>
                <a:latin typeface="Arial"/>
                <a:cs typeface="Arial"/>
              </a:rPr>
              <a:t>Oversite was provided by two board-certified Emergency Medicine Medical Physicians and the Director of Research - Department of Military and Emergency Medicine at USUHS</a:t>
            </a:r>
          </a:p>
        </p:txBody>
      </p:sp>
      <p:pic>
        <p:nvPicPr>
          <p:cNvPr id="4" name="Picture 3">
            <a:extLst>
              <a:ext uri="{FF2B5EF4-FFF2-40B4-BE49-F238E27FC236}">
                <a16:creationId xmlns:a16="http://schemas.microsoft.com/office/drawing/2014/main" id="{0302CF13-B2D1-A2D0-5D05-4F84339C71DD}"/>
              </a:ext>
            </a:extLst>
          </p:cNvPr>
          <p:cNvPicPr>
            <a:picLocks noChangeAspect="1"/>
          </p:cNvPicPr>
          <p:nvPr/>
        </p:nvPicPr>
        <p:blipFill>
          <a:blip r:embed="rId3"/>
          <a:stretch>
            <a:fillRect/>
          </a:stretch>
        </p:blipFill>
        <p:spPr>
          <a:xfrm>
            <a:off x="6826172" y="1162329"/>
            <a:ext cx="4746248" cy="5005946"/>
          </a:xfrm>
          <a:prstGeom prst="rect">
            <a:avLst/>
          </a:prstGeom>
        </p:spPr>
      </p:pic>
      <p:sp>
        <p:nvSpPr>
          <p:cNvPr id="7" name="Title 1">
            <a:extLst>
              <a:ext uri="{FF2B5EF4-FFF2-40B4-BE49-F238E27FC236}">
                <a16:creationId xmlns:a16="http://schemas.microsoft.com/office/drawing/2014/main" id="{C90C9FCD-AB35-3CE8-E4AA-BE83A9B75599}"/>
              </a:ext>
            </a:extLst>
          </p:cNvPr>
          <p:cNvSpPr txBox="1">
            <a:spLocks/>
          </p:cNvSpPr>
          <p:nvPr/>
        </p:nvSpPr>
        <p:spPr>
          <a:xfrm>
            <a:off x="130629" y="114753"/>
            <a:ext cx="10515600" cy="8248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EFWBT Training Implementation</a:t>
            </a:r>
          </a:p>
        </p:txBody>
      </p:sp>
    </p:spTree>
    <p:extLst>
      <p:ext uri="{BB962C8B-B14F-4D97-AF65-F5344CB8AC3E}">
        <p14:creationId xmlns:p14="http://schemas.microsoft.com/office/powerpoint/2010/main" val="762741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0F83581-18A4-9C43-A403-41FA3CC14B85}"/>
              </a:ext>
            </a:extLst>
          </p:cNvPr>
          <p:cNvSpPr txBox="1">
            <a:spLocks/>
          </p:cNvSpPr>
          <p:nvPr/>
        </p:nvSpPr>
        <p:spPr>
          <a:xfrm>
            <a:off x="185058" y="935286"/>
            <a:ext cx="6401852" cy="5923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15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5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30225" indent="-328930">
              <a:buFont typeface="Arial,Sans-Serif"/>
              <a:buChar char="•"/>
            </a:pPr>
            <a:r>
              <a:rPr lang="en-US" dirty="0">
                <a:solidFill>
                  <a:schemeClr val="tx1"/>
                </a:solidFill>
                <a:latin typeface="+mn-lt"/>
                <a:cs typeface="Arial"/>
              </a:rPr>
              <a:t>The confidence level was evaluated by cross-examination of pre- and post- self-assessments</a:t>
            </a:r>
          </a:p>
          <a:p>
            <a:pPr marL="530225" indent="-328930">
              <a:buFont typeface="Arial,Sans-Serif"/>
              <a:buChar char="•"/>
            </a:pPr>
            <a:r>
              <a:rPr lang="en-US" dirty="0">
                <a:solidFill>
                  <a:schemeClr val="tx1"/>
                </a:solidFill>
                <a:latin typeface="+mn-lt"/>
                <a:cs typeface="Arial"/>
              </a:rPr>
              <a:t>The theory of evaluating an increased confidence level is indicative of proficiency in EFWBT</a:t>
            </a:r>
            <a:endParaRPr lang="en-US" dirty="0">
              <a:solidFill>
                <a:schemeClr val="tx1"/>
              </a:solidFill>
            </a:endParaRPr>
          </a:p>
          <a:p>
            <a:pPr marL="530225" indent="-328930">
              <a:buFont typeface="Arial,Sans-Serif"/>
              <a:buChar char="•"/>
            </a:pPr>
            <a:r>
              <a:rPr lang="en-US" dirty="0">
                <a:solidFill>
                  <a:schemeClr val="tx1"/>
                </a:solidFill>
                <a:latin typeface="+mn-lt"/>
                <a:cs typeface="Arial"/>
              </a:rPr>
              <a:t>The mean baseline score of the pre-training self-assessment for UHPs increased from 34.17% to 77.50%</a:t>
            </a:r>
          </a:p>
          <a:p>
            <a:pPr marL="530225" indent="-328930">
              <a:buFont typeface="Arial,Sans-Serif"/>
              <a:buChar char="•"/>
            </a:pPr>
            <a:r>
              <a:rPr lang="en-US" dirty="0">
                <a:solidFill>
                  <a:schemeClr val="tx1"/>
                </a:solidFill>
                <a:latin typeface="+mn-lt"/>
                <a:cs typeface="Arial"/>
              </a:rPr>
              <a:t>Pre- and Post- self-assessment scores for USUS students increased from 58.25% to 77.54%</a:t>
            </a:r>
          </a:p>
        </p:txBody>
      </p:sp>
      <p:pic>
        <p:nvPicPr>
          <p:cNvPr id="4" name="Picture 3" descr="A white box with black text&#10;&#10;Description automatically generated">
            <a:extLst>
              <a:ext uri="{FF2B5EF4-FFF2-40B4-BE49-F238E27FC236}">
                <a16:creationId xmlns:a16="http://schemas.microsoft.com/office/drawing/2014/main" id="{F4A538E9-2133-F259-26E7-B98B5F1EC000}"/>
              </a:ext>
            </a:extLst>
          </p:cNvPr>
          <p:cNvPicPr>
            <a:picLocks noChangeAspect="1"/>
          </p:cNvPicPr>
          <p:nvPr/>
        </p:nvPicPr>
        <p:blipFill>
          <a:blip r:embed="rId3"/>
          <a:stretch>
            <a:fillRect/>
          </a:stretch>
        </p:blipFill>
        <p:spPr>
          <a:xfrm>
            <a:off x="6586856" y="1059564"/>
            <a:ext cx="5422310" cy="2417338"/>
          </a:xfrm>
          <a:prstGeom prst="rect">
            <a:avLst/>
          </a:prstGeom>
          <a:ln w="28575">
            <a:solidFill>
              <a:schemeClr val="tx2">
                <a:lumMod val="75000"/>
                <a:lumOff val="25000"/>
              </a:schemeClr>
            </a:solidFill>
          </a:ln>
        </p:spPr>
      </p:pic>
      <p:sp>
        <p:nvSpPr>
          <p:cNvPr id="7" name="Title 1">
            <a:extLst>
              <a:ext uri="{FF2B5EF4-FFF2-40B4-BE49-F238E27FC236}">
                <a16:creationId xmlns:a16="http://schemas.microsoft.com/office/drawing/2014/main" id="{AB6A92DE-CD27-3893-56DA-50124AA7A917}"/>
              </a:ext>
            </a:extLst>
          </p:cNvPr>
          <p:cNvSpPr txBox="1">
            <a:spLocks/>
          </p:cNvSpPr>
          <p:nvPr/>
        </p:nvSpPr>
        <p:spPr>
          <a:xfrm>
            <a:off x="130629" y="114753"/>
            <a:ext cx="12000118" cy="81272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5400"/>
              <a:buFont typeface="Franklin Gothic"/>
              <a:buNone/>
              <a:defRPr sz="5400" b="0" i="0" u="none" strike="noStrike" cap="none">
                <a:solidFill>
                  <a:schemeClr val="dk1"/>
                </a:solidFill>
                <a:latin typeface="Franklin Gothic"/>
                <a:ea typeface="Franklin Gothic"/>
                <a:cs typeface="Franklin Gothic"/>
                <a:sym typeface="Franklin Gothic"/>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400"/>
              <a:t>EFWBT Training  Evaluation and Assessment</a:t>
            </a:r>
          </a:p>
        </p:txBody>
      </p:sp>
    </p:spTree>
    <p:extLst>
      <p:ext uri="{BB962C8B-B14F-4D97-AF65-F5344CB8AC3E}">
        <p14:creationId xmlns:p14="http://schemas.microsoft.com/office/powerpoint/2010/main" val="791851679"/>
      </p:ext>
    </p:extLst>
  </p:cSld>
  <p:clrMapOvr>
    <a:masterClrMapping/>
  </p:clrMapOvr>
</p:sld>
</file>

<file path=ppt/theme/theme1.xml><?xml version="1.0" encoding="utf-8"?>
<a:theme xmlns:a="http://schemas.openxmlformats.org/drawingml/2006/main" name="USU Presentation Template">
  <a:themeElements>
    <a:clrScheme name="USU Brand">
      <a:dk1>
        <a:srgbClr val="545454"/>
      </a:dk1>
      <a:lt1>
        <a:srgbClr val="FFFFFF"/>
      </a:lt1>
      <a:dk2>
        <a:srgbClr val="20245D"/>
      </a:dk2>
      <a:lt2>
        <a:srgbClr val="2D2D2C"/>
      </a:lt2>
      <a:accent1>
        <a:srgbClr val="263B95"/>
      </a:accent1>
      <a:accent2>
        <a:srgbClr val="B2CEDF"/>
      </a:accent2>
      <a:accent3>
        <a:srgbClr val="5A1413"/>
      </a:accent3>
      <a:accent4>
        <a:srgbClr val="5B141F"/>
      </a:accent4>
      <a:accent5>
        <a:srgbClr val="961B22"/>
      </a:accent5>
      <a:accent6>
        <a:srgbClr val="E1B15A"/>
      </a:accent6>
      <a:hlink>
        <a:srgbClr val="263B95"/>
      </a:hlink>
      <a:folHlink>
        <a:srgbClr val="B2CE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2794</Words>
  <Application>Microsoft Office PowerPoint</Application>
  <PresentationFormat>Widescreen</PresentationFormat>
  <Paragraphs>158</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Arial,Sans-Serif</vt:lpstr>
      <vt:lpstr>Calibri</vt:lpstr>
      <vt:lpstr>Franklin Gothic</vt:lpstr>
      <vt:lpstr>USU Presentation Template</vt:lpstr>
      <vt:lpstr>Emergency Fresh Whole Blood Transfusion Training For Ukrainian Medical Professionals in Austere Environments</vt:lpstr>
      <vt:lpstr>PowerPoint Presentation</vt:lpstr>
      <vt:lpstr>Learning Objectives </vt:lpstr>
      <vt:lpstr>Background and Significance </vt:lpstr>
      <vt:lpstr>Training Participants </vt:lpstr>
      <vt:lpstr>PowerPoint Presentation</vt:lpstr>
      <vt:lpstr>PowerPoint Presentation</vt:lpstr>
      <vt:lpstr>PowerPoint Presentation</vt:lpstr>
      <vt:lpstr>PowerPoint Presentation</vt:lpstr>
      <vt:lpstr>Assessment Questionnaire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USU</dc:title>
  <dc:subject/>
  <dc:creator>Rebekah Cole</dc:creator>
  <cp:keywords/>
  <dc:description/>
  <cp:lastModifiedBy>Lori Lawrence</cp:lastModifiedBy>
  <cp:revision>138</cp:revision>
  <dcterms:modified xsi:type="dcterms:W3CDTF">2024-02-14T18:01:03Z</dcterms:modified>
  <cp:category/>
</cp:coreProperties>
</file>