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386" r:id="rId5"/>
    <p:sldId id="256" r:id="rId6"/>
    <p:sldId id="290" r:id="rId7"/>
    <p:sldId id="306" r:id="rId8"/>
    <p:sldId id="265"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er Pages" id="{4B7C724C-5489-F741-8D40-B37BDFDE113E}">
          <p14:sldIdLst>
            <p14:sldId id="386"/>
            <p14:sldId id="256"/>
            <p14:sldId id="290"/>
          </p14:sldIdLst>
        </p14:section>
        <p14:section name="Text" id="{951774B9-8C32-D84A-9C4E-A1AF94F26A98}">
          <p14:sldIdLst>
            <p14:sldId id="306"/>
            <p14:sldId id="265"/>
            <p14:sldId id="390"/>
            <p14:sldId id="391"/>
            <p14:sldId id="392"/>
            <p14:sldId id="393"/>
            <p14:sldId id="394"/>
            <p14:sldId id="395"/>
            <p14:sldId id="396"/>
            <p14:sldId id="397"/>
            <p14:sldId id="398"/>
            <p14:sldId id="399"/>
            <p14:sldId id="400"/>
            <p14:sldId id="401"/>
            <p14:sldId id="4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0DE4A7-292E-41E7-A067-ACDA76BBED51}" name="Vaughn, Laura M" initials="LV" userId="S::0521744031@ICE.DHS.GOV::91e6c347-df40-4e8f-8956-8dcdf55de0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FA7E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610D5B-F7DB-4A26-8C9D-60B3684E7D36}" v="20" dt="2024-02-12T06:45:0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0088" autoAdjust="0"/>
  </p:normalViewPr>
  <p:slideViewPr>
    <p:cSldViewPr snapToGrid="0" snapToObjects="1">
      <p:cViewPr varScale="1">
        <p:scale>
          <a:sx n="53" d="100"/>
          <a:sy n="53" d="100"/>
        </p:scale>
        <p:origin x="110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E5AE4-01AC-4EC0-8239-6DE114AAFBB3}"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8352B8C-ED2D-4FC0-A6B8-C65DEA7CABE3}">
      <dgm:prSet/>
      <dgm:spPr/>
      <dgm:t>
        <a:bodyPr/>
        <a:lstStyle/>
        <a:p>
          <a:r>
            <a:rPr lang="en-US" b="0" i="0"/>
            <a:t>Quarantine measures.</a:t>
          </a:r>
          <a:endParaRPr lang="en-US"/>
        </a:p>
      </dgm:t>
    </dgm:pt>
    <dgm:pt modelId="{F2F3C2F0-4933-40CF-B59C-8189F56B5FB9}" type="parTrans" cxnId="{DEEC673F-B770-4F23-B8D8-6CFBC8CA3ACD}">
      <dgm:prSet/>
      <dgm:spPr/>
      <dgm:t>
        <a:bodyPr/>
        <a:lstStyle/>
        <a:p>
          <a:endParaRPr lang="en-US"/>
        </a:p>
      </dgm:t>
    </dgm:pt>
    <dgm:pt modelId="{831C56EB-03E8-473D-81CF-6C9E34B8B357}" type="sibTrans" cxnId="{DEEC673F-B770-4F23-B8D8-6CFBC8CA3ACD}">
      <dgm:prSet/>
      <dgm:spPr/>
      <dgm:t>
        <a:bodyPr/>
        <a:lstStyle/>
        <a:p>
          <a:endParaRPr lang="en-US"/>
        </a:p>
      </dgm:t>
    </dgm:pt>
    <dgm:pt modelId="{5BACF452-C5BB-41CE-B033-913B3BB4DBA0}">
      <dgm:prSet/>
      <dgm:spPr/>
      <dgm:t>
        <a:bodyPr/>
        <a:lstStyle/>
        <a:p>
          <a:r>
            <a:rPr lang="en-US"/>
            <a:t>Discrimination from association with COVID-19 patients.</a:t>
          </a:r>
        </a:p>
      </dgm:t>
    </dgm:pt>
    <dgm:pt modelId="{FE64F7D0-5721-4880-A29E-5E8931B88B5D}" type="parTrans" cxnId="{78F92323-1DC4-4524-AB86-43D7D2CAC345}">
      <dgm:prSet/>
      <dgm:spPr/>
      <dgm:t>
        <a:bodyPr/>
        <a:lstStyle/>
        <a:p>
          <a:endParaRPr lang="en-US"/>
        </a:p>
      </dgm:t>
    </dgm:pt>
    <dgm:pt modelId="{0779D0B3-5595-433C-A191-C85D0E9E793C}" type="sibTrans" cxnId="{78F92323-1DC4-4524-AB86-43D7D2CAC345}">
      <dgm:prSet/>
      <dgm:spPr/>
      <dgm:t>
        <a:bodyPr/>
        <a:lstStyle/>
        <a:p>
          <a:endParaRPr lang="en-US"/>
        </a:p>
      </dgm:t>
    </dgm:pt>
    <dgm:pt modelId="{DA57C25B-A067-480D-A9E5-E6B093F8F5B9}" type="pres">
      <dgm:prSet presAssocID="{EA8E5AE4-01AC-4EC0-8239-6DE114AAFBB3}" presName="hierChild1" presStyleCnt="0">
        <dgm:presLayoutVars>
          <dgm:chPref val="1"/>
          <dgm:dir/>
          <dgm:animOne val="branch"/>
          <dgm:animLvl val="lvl"/>
          <dgm:resizeHandles/>
        </dgm:presLayoutVars>
      </dgm:prSet>
      <dgm:spPr/>
    </dgm:pt>
    <dgm:pt modelId="{9B2FA378-DF22-44B8-A5E5-AEA3D6507172}" type="pres">
      <dgm:prSet presAssocID="{D8352B8C-ED2D-4FC0-A6B8-C65DEA7CABE3}" presName="hierRoot1" presStyleCnt="0"/>
      <dgm:spPr/>
    </dgm:pt>
    <dgm:pt modelId="{27CCD0D4-6E2A-4C8B-9421-95D9AD07F212}" type="pres">
      <dgm:prSet presAssocID="{D8352B8C-ED2D-4FC0-A6B8-C65DEA7CABE3}" presName="composite" presStyleCnt="0"/>
      <dgm:spPr/>
    </dgm:pt>
    <dgm:pt modelId="{B9ACCA70-1F59-4A5F-90A0-D76D23BF3EC7}" type="pres">
      <dgm:prSet presAssocID="{D8352B8C-ED2D-4FC0-A6B8-C65DEA7CABE3}" presName="background" presStyleLbl="node0" presStyleIdx="0" presStyleCnt="2"/>
      <dgm:spPr/>
    </dgm:pt>
    <dgm:pt modelId="{377C7BDD-FA9C-4527-8277-CA8EFF486D48}" type="pres">
      <dgm:prSet presAssocID="{D8352B8C-ED2D-4FC0-A6B8-C65DEA7CABE3}" presName="text" presStyleLbl="fgAcc0" presStyleIdx="0" presStyleCnt="2">
        <dgm:presLayoutVars>
          <dgm:chPref val="3"/>
        </dgm:presLayoutVars>
      </dgm:prSet>
      <dgm:spPr/>
    </dgm:pt>
    <dgm:pt modelId="{D434A41D-26C6-4CBB-979A-CF06BE4DB5F0}" type="pres">
      <dgm:prSet presAssocID="{D8352B8C-ED2D-4FC0-A6B8-C65DEA7CABE3}" presName="hierChild2" presStyleCnt="0"/>
      <dgm:spPr/>
    </dgm:pt>
    <dgm:pt modelId="{78409AFC-BDAB-4CDE-9903-8912C1BE39F7}" type="pres">
      <dgm:prSet presAssocID="{5BACF452-C5BB-41CE-B033-913B3BB4DBA0}" presName="hierRoot1" presStyleCnt="0"/>
      <dgm:spPr/>
    </dgm:pt>
    <dgm:pt modelId="{7E95A301-61AF-4516-80AB-E3954A11593F}" type="pres">
      <dgm:prSet presAssocID="{5BACF452-C5BB-41CE-B033-913B3BB4DBA0}" presName="composite" presStyleCnt="0"/>
      <dgm:spPr/>
    </dgm:pt>
    <dgm:pt modelId="{386356E6-4AE5-4060-8C7D-6A83A9D14C78}" type="pres">
      <dgm:prSet presAssocID="{5BACF452-C5BB-41CE-B033-913B3BB4DBA0}" presName="background" presStyleLbl="node0" presStyleIdx="1" presStyleCnt="2"/>
      <dgm:spPr/>
    </dgm:pt>
    <dgm:pt modelId="{F0EEE2F8-1B7B-4F7A-9639-7B71A2237724}" type="pres">
      <dgm:prSet presAssocID="{5BACF452-C5BB-41CE-B033-913B3BB4DBA0}" presName="text" presStyleLbl="fgAcc0" presStyleIdx="1" presStyleCnt="2">
        <dgm:presLayoutVars>
          <dgm:chPref val="3"/>
        </dgm:presLayoutVars>
      </dgm:prSet>
      <dgm:spPr/>
    </dgm:pt>
    <dgm:pt modelId="{44A557ED-224D-448C-BB3F-50EEDC6D889A}" type="pres">
      <dgm:prSet presAssocID="{5BACF452-C5BB-41CE-B033-913B3BB4DBA0}" presName="hierChild2" presStyleCnt="0"/>
      <dgm:spPr/>
    </dgm:pt>
  </dgm:ptLst>
  <dgm:cxnLst>
    <dgm:cxn modelId="{78F92323-1DC4-4524-AB86-43D7D2CAC345}" srcId="{EA8E5AE4-01AC-4EC0-8239-6DE114AAFBB3}" destId="{5BACF452-C5BB-41CE-B033-913B3BB4DBA0}" srcOrd="1" destOrd="0" parTransId="{FE64F7D0-5721-4880-A29E-5E8931B88B5D}" sibTransId="{0779D0B3-5595-433C-A191-C85D0E9E793C}"/>
    <dgm:cxn modelId="{C0EA9130-9323-429F-A491-98D0137F0E40}" type="presOf" srcId="{D8352B8C-ED2D-4FC0-A6B8-C65DEA7CABE3}" destId="{377C7BDD-FA9C-4527-8277-CA8EFF486D48}" srcOrd="0" destOrd="0" presId="urn:microsoft.com/office/officeart/2005/8/layout/hierarchy1"/>
    <dgm:cxn modelId="{DEEC673F-B770-4F23-B8D8-6CFBC8CA3ACD}" srcId="{EA8E5AE4-01AC-4EC0-8239-6DE114AAFBB3}" destId="{D8352B8C-ED2D-4FC0-A6B8-C65DEA7CABE3}" srcOrd="0" destOrd="0" parTransId="{F2F3C2F0-4933-40CF-B59C-8189F56B5FB9}" sibTransId="{831C56EB-03E8-473D-81CF-6C9E34B8B357}"/>
    <dgm:cxn modelId="{486CB399-6525-4B4E-AC0C-336CEEF588D5}" type="presOf" srcId="{EA8E5AE4-01AC-4EC0-8239-6DE114AAFBB3}" destId="{DA57C25B-A067-480D-A9E5-E6B093F8F5B9}" srcOrd="0" destOrd="0" presId="urn:microsoft.com/office/officeart/2005/8/layout/hierarchy1"/>
    <dgm:cxn modelId="{9CE565D3-3FD9-44AE-B8F7-6BD4569B8C56}" type="presOf" srcId="{5BACF452-C5BB-41CE-B033-913B3BB4DBA0}" destId="{F0EEE2F8-1B7B-4F7A-9639-7B71A2237724}" srcOrd="0" destOrd="0" presId="urn:microsoft.com/office/officeart/2005/8/layout/hierarchy1"/>
    <dgm:cxn modelId="{22B5E3E0-F12F-4F24-A8C5-EB3E53363093}" type="presParOf" srcId="{DA57C25B-A067-480D-A9E5-E6B093F8F5B9}" destId="{9B2FA378-DF22-44B8-A5E5-AEA3D6507172}" srcOrd="0" destOrd="0" presId="urn:microsoft.com/office/officeart/2005/8/layout/hierarchy1"/>
    <dgm:cxn modelId="{85034DB2-597C-4CC2-8C70-A50330DA96C0}" type="presParOf" srcId="{9B2FA378-DF22-44B8-A5E5-AEA3D6507172}" destId="{27CCD0D4-6E2A-4C8B-9421-95D9AD07F212}" srcOrd="0" destOrd="0" presId="urn:microsoft.com/office/officeart/2005/8/layout/hierarchy1"/>
    <dgm:cxn modelId="{4ED02C92-6124-4D26-99C3-4D6944389E5B}" type="presParOf" srcId="{27CCD0D4-6E2A-4C8B-9421-95D9AD07F212}" destId="{B9ACCA70-1F59-4A5F-90A0-D76D23BF3EC7}" srcOrd="0" destOrd="0" presId="urn:microsoft.com/office/officeart/2005/8/layout/hierarchy1"/>
    <dgm:cxn modelId="{27531A6C-CD1A-49AF-86DB-B4BE503A81DB}" type="presParOf" srcId="{27CCD0D4-6E2A-4C8B-9421-95D9AD07F212}" destId="{377C7BDD-FA9C-4527-8277-CA8EFF486D48}" srcOrd="1" destOrd="0" presId="urn:microsoft.com/office/officeart/2005/8/layout/hierarchy1"/>
    <dgm:cxn modelId="{D511D2CB-D30B-4765-B3EB-D3B34A3E8AF6}" type="presParOf" srcId="{9B2FA378-DF22-44B8-A5E5-AEA3D6507172}" destId="{D434A41D-26C6-4CBB-979A-CF06BE4DB5F0}" srcOrd="1" destOrd="0" presId="urn:microsoft.com/office/officeart/2005/8/layout/hierarchy1"/>
    <dgm:cxn modelId="{B3F6C1C5-2529-4B73-9077-E6260AAF7680}" type="presParOf" srcId="{DA57C25B-A067-480D-A9E5-E6B093F8F5B9}" destId="{78409AFC-BDAB-4CDE-9903-8912C1BE39F7}" srcOrd="1" destOrd="0" presId="urn:microsoft.com/office/officeart/2005/8/layout/hierarchy1"/>
    <dgm:cxn modelId="{A23DCFF2-15BD-416D-8608-13C4869867AD}" type="presParOf" srcId="{78409AFC-BDAB-4CDE-9903-8912C1BE39F7}" destId="{7E95A301-61AF-4516-80AB-E3954A11593F}" srcOrd="0" destOrd="0" presId="urn:microsoft.com/office/officeart/2005/8/layout/hierarchy1"/>
    <dgm:cxn modelId="{A48DA5C8-966F-46AE-AE43-D17E6F55561F}" type="presParOf" srcId="{7E95A301-61AF-4516-80AB-E3954A11593F}" destId="{386356E6-4AE5-4060-8C7D-6A83A9D14C78}" srcOrd="0" destOrd="0" presId="urn:microsoft.com/office/officeart/2005/8/layout/hierarchy1"/>
    <dgm:cxn modelId="{843E9CA7-E3A0-48E6-BC35-A0DE2124A6E0}" type="presParOf" srcId="{7E95A301-61AF-4516-80AB-E3954A11593F}" destId="{F0EEE2F8-1B7B-4F7A-9639-7B71A2237724}" srcOrd="1" destOrd="0" presId="urn:microsoft.com/office/officeart/2005/8/layout/hierarchy1"/>
    <dgm:cxn modelId="{70251CB2-13CA-4FA5-8BF5-AEFF3EA8780D}" type="presParOf" srcId="{78409AFC-BDAB-4CDE-9903-8912C1BE39F7}" destId="{44A557ED-224D-448C-BB3F-50EEDC6D889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CCA70-1F59-4A5F-90A0-D76D23BF3EC7}">
      <dsp:nvSpPr>
        <dsp:cNvPr id="0" name=""/>
        <dsp:cNvSpPr/>
      </dsp:nvSpPr>
      <dsp:spPr>
        <a:xfrm>
          <a:off x="1215" y="788382"/>
          <a:ext cx="4267518" cy="27098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77C7BDD-FA9C-4527-8277-CA8EFF486D48}">
      <dsp:nvSpPr>
        <dsp:cNvPr id="0" name=""/>
        <dsp:cNvSpPr/>
      </dsp:nvSpPr>
      <dsp:spPr>
        <a:xfrm>
          <a:off x="475384" y="1238842"/>
          <a:ext cx="4267518" cy="27098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0" i="0" kern="1200"/>
            <a:t>Quarantine measures.</a:t>
          </a:r>
          <a:endParaRPr lang="en-US" sz="4000" kern="1200"/>
        </a:p>
      </dsp:txBody>
      <dsp:txXfrm>
        <a:off x="554753" y="1318211"/>
        <a:ext cx="4108780" cy="2551136"/>
      </dsp:txXfrm>
    </dsp:sp>
    <dsp:sp modelId="{386356E6-4AE5-4060-8C7D-6A83A9D14C78}">
      <dsp:nvSpPr>
        <dsp:cNvPr id="0" name=""/>
        <dsp:cNvSpPr/>
      </dsp:nvSpPr>
      <dsp:spPr>
        <a:xfrm>
          <a:off x="5217071" y="788382"/>
          <a:ext cx="4267518" cy="270987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0EEE2F8-1B7B-4F7A-9639-7B71A2237724}">
      <dsp:nvSpPr>
        <dsp:cNvPr id="0" name=""/>
        <dsp:cNvSpPr/>
      </dsp:nvSpPr>
      <dsp:spPr>
        <a:xfrm>
          <a:off x="5691240" y="1238842"/>
          <a:ext cx="4267518" cy="270987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a:t>Discrimination from association with COVID-19 patients.</a:t>
          </a:r>
        </a:p>
      </dsp:txBody>
      <dsp:txXfrm>
        <a:off x="5770609" y="1318211"/>
        <a:ext cx="4108780" cy="25511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937D9E19-BF8B-FA4E-8425-4B300143B25F}" type="datetimeFigureOut">
              <a:rPr lang="en-US" smtClean="0"/>
              <a:t>2/13/2024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BE0DAC7-9C19-BF47-A4A6-D646D0C9F90E}" type="slidenum">
              <a:rPr lang="en-US" smtClean="0"/>
              <a:t>‹#›</a:t>
            </a:fld>
            <a:endParaRPr lang="en-US" dirty="0"/>
          </a:p>
        </p:txBody>
      </p:sp>
    </p:spTree>
    <p:extLst>
      <p:ext uri="{BB962C8B-B14F-4D97-AF65-F5344CB8AC3E}">
        <p14:creationId xmlns:p14="http://schemas.microsoft.com/office/powerpoint/2010/main" val="328094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ieter_Brueghel_the_Eld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The_Triumph_of_Deat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everyone!</a:t>
            </a:r>
          </a:p>
          <a:p>
            <a:r>
              <a:rPr lang="en-US" dirty="0"/>
              <a:t>I am LCDR Ngozi Mezu-Patel and I am accompanied by CAPT Nina Mezu-Nwaba and LT Adrienne Villareal .</a:t>
            </a:r>
          </a:p>
        </p:txBody>
      </p:sp>
      <p:sp>
        <p:nvSpPr>
          <p:cNvPr id="4" name="Slide Number Placeholder 3"/>
          <p:cNvSpPr>
            <a:spLocks noGrp="1"/>
          </p:cNvSpPr>
          <p:nvPr>
            <p:ph type="sldNum" sz="quarter" idx="5"/>
          </p:nvPr>
        </p:nvSpPr>
        <p:spPr/>
        <p:txBody>
          <a:bodyPr/>
          <a:lstStyle/>
          <a:p>
            <a:fld id="{CBE0DAC7-9C19-BF47-A4A6-D646D0C9F90E}" type="slidenum">
              <a:rPr lang="en-US" smtClean="0"/>
              <a:t>2</a:t>
            </a:fld>
            <a:endParaRPr lang="en-US" dirty="0"/>
          </a:p>
        </p:txBody>
      </p:sp>
    </p:spTree>
    <p:extLst>
      <p:ext uri="{BB962C8B-B14F-4D97-AF65-F5344CB8AC3E}">
        <p14:creationId xmlns:p14="http://schemas.microsoft.com/office/powerpoint/2010/main" val="2571093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LT Villareal:</a:t>
            </a:r>
          </a:p>
          <a:p>
            <a:r>
              <a:rPr lang="en-US" b="0" dirty="0">
                <a:effectLst/>
              </a:rPr>
              <a:t>Some of the potential Mental Health Consequences of the COVID-19 Pandemic on US Service Members in Healthcare included</a:t>
            </a:r>
          </a:p>
          <a:p>
            <a:pPr algn="l">
              <a:buFont typeface="Arial" panose="020B0604020202020204" pitchFamily="34" charset="0"/>
              <a:buChar char="•"/>
            </a:pPr>
            <a:r>
              <a:rPr lang="en-US" b="1" i="0" dirty="0">
                <a:solidFill>
                  <a:srgbClr val="1F1F1F"/>
                </a:solidFill>
                <a:effectLst/>
                <a:latin typeface="Google Sans"/>
              </a:rPr>
              <a:t>Elevated rates of anxiety and depression:</a:t>
            </a:r>
            <a:r>
              <a:rPr lang="en-US" b="0" i="0" dirty="0">
                <a:solidFill>
                  <a:srgbClr val="1F1F1F"/>
                </a:solidFill>
                <a:effectLst/>
                <a:latin typeface="Google Sans"/>
              </a:rPr>
              <a:t> The constant pressure, uncertainty, and exposure to suffering significantly impacted their emotional well-being.</a:t>
            </a:r>
          </a:p>
          <a:p>
            <a:pPr algn="l">
              <a:buFont typeface="Arial" panose="020B0604020202020204" pitchFamily="34" charset="0"/>
              <a:buChar char="•"/>
            </a:pPr>
            <a:r>
              <a:rPr lang="en-US" b="1" i="0" dirty="0">
                <a:solidFill>
                  <a:srgbClr val="1F1F1F"/>
                </a:solidFill>
                <a:effectLst/>
                <a:latin typeface="Google Sans"/>
              </a:rPr>
              <a:t>Increased prevalence of post-traumatic stress disorder (PTSD):</a:t>
            </a:r>
            <a:r>
              <a:rPr lang="en-US" b="0" i="0" dirty="0">
                <a:solidFill>
                  <a:srgbClr val="1F1F1F"/>
                </a:solidFill>
                <a:effectLst/>
                <a:latin typeface="Google Sans"/>
              </a:rPr>
              <a:t> Witnessing trauma and death on a regular basis could lead to the development of PTSD, affecting their long-term mental health.</a:t>
            </a:r>
          </a:p>
          <a:p>
            <a:pPr algn="l">
              <a:buFont typeface="Arial" panose="020B0604020202020204" pitchFamily="34" charset="0"/>
              <a:buChar char="•"/>
            </a:pPr>
            <a:r>
              <a:rPr lang="en-US" b="1" i="0" dirty="0">
                <a:solidFill>
                  <a:srgbClr val="1F1F1F"/>
                </a:solidFill>
                <a:effectLst/>
                <a:latin typeface="Google Sans"/>
              </a:rPr>
              <a:t>Rise in substance abuse:</a:t>
            </a:r>
            <a:r>
              <a:rPr lang="en-US" b="0" i="0" dirty="0">
                <a:solidFill>
                  <a:srgbClr val="1F1F1F"/>
                </a:solidFill>
                <a:effectLst/>
                <a:latin typeface="Google Sans"/>
              </a:rPr>
              <a:t> Some individuals may have turned to substances as a coping mechanism for the overwhelming stress and emotional exhaustion.</a:t>
            </a:r>
          </a:p>
          <a:p>
            <a:endParaRPr lang="en-US" b="0" dirty="0">
              <a:effectLst/>
            </a:endParaRPr>
          </a:p>
          <a:p>
            <a:endParaRPr lang="en-US" b="0" dirty="0">
              <a:effectLst/>
            </a:endParaRPr>
          </a:p>
          <a:p>
            <a:r>
              <a:rPr lang="en-US" b="0" i="1" dirty="0">
                <a:effectLst/>
              </a:rPr>
              <a:t>Some of the Mental Health Consequences of the COVID-19 Pandemic on US Service Members in Healthcare included: </a:t>
            </a:r>
            <a:endParaRPr lang="en-US" b="0" i="1" dirty="0">
              <a:solidFill>
                <a:schemeClr val="tx1"/>
              </a:solidFill>
              <a:effectLst/>
              <a:latin typeface="+mn-lt"/>
            </a:endParaRPr>
          </a:p>
          <a:p>
            <a:r>
              <a:rPr lang="en-US" b="0" i="1" dirty="0">
                <a:solidFill>
                  <a:schemeClr val="tx1"/>
                </a:solidFill>
                <a:effectLst/>
                <a:latin typeface="+mn-lt"/>
              </a:rPr>
              <a:t> I</a:t>
            </a:r>
            <a:r>
              <a:rPr lang="en-US" b="0" i="1" dirty="0">
                <a:solidFill>
                  <a:srgbClr val="1F1F1F"/>
                </a:solidFill>
                <a:effectLst/>
                <a:latin typeface="Google Sans"/>
              </a:rPr>
              <a:t>ncreased rates of anxiety, depression, post-traumatic stress disorder (PTSD), </a:t>
            </a:r>
          </a:p>
          <a:p>
            <a:r>
              <a:rPr lang="en-US" b="0" i="1" dirty="0">
                <a:solidFill>
                  <a:srgbClr val="1F1F1F"/>
                </a:solidFill>
                <a:effectLst/>
                <a:latin typeface="Google Sans"/>
              </a:rPr>
              <a:t>and substance abuse among US service members in healthcare during the pandemic</a:t>
            </a:r>
            <a:endParaRPr lang="en-US" b="0" i="1" dirty="0">
              <a:effectLst/>
            </a:endParaRPr>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11</a:t>
            </a:fld>
            <a:endParaRPr lang="en-US" dirty="0"/>
          </a:p>
        </p:txBody>
      </p:sp>
    </p:spTree>
    <p:extLst>
      <p:ext uri="{BB962C8B-B14F-4D97-AF65-F5344CB8AC3E}">
        <p14:creationId xmlns:p14="http://schemas.microsoft.com/office/powerpoint/2010/main" val="1905252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F1F1F"/>
                </a:solidFill>
                <a:effectLst/>
                <a:latin typeface="Google Sans"/>
              </a:rPr>
              <a:t>LT Villareal: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F1F1F"/>
                </a:solidFill>
                <a:effectLst/>
                <a:latin typeface="Google Sans"/>
              </a:rPr>
              <a:t>Mental health disorders, if left untreated, can significantly impact individuals across various domains, including their work performance, personal and professional relationships, and overall well-being.</a:t>
            </a:r>
            <a:r>
              <a:rPr lang="en-US" b="0" i="0" dirty="0">
                <a:solidFill>
                  <a:srgbClr val="1F1F1F"/>
                </a:solidFill>
                <a:effectLst/>
                <a:latin typeface="Google Sans"/>
              </a:rPr>
              <a:t> For U.S. service members specifically, mental health challenges can manifest in the following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a:rPr>
              <a:t>-( </a:t>
            </a:r>
            <a:r>
              <a:rPr lang="en-US" b="1" i="0" dirty="0">
                <a:solidFill>
                  <a:srgbClr val="1F1F1F"/>
                </a:solidFill>
                <a:effectLst/>
                <a:latin typeface="Google Sans"/>
              </a:rPr>
              <a:t>Impaired decision-making:))</a:t>
            </a:r>
            <a:r>
              <a:rPr lang="en-US" b="0" i="0" dirty="0">
                <a:solidFill>
                  <a:srgbClr val="1F1F1F"/>
                </a:solidFill>
                <a:effectLst/>
                <a:latin typeface="Google Sans"/>
              </a:rPr>
              <a:t> The cognitive effects of certain disorders, such as anxiety or depression, can hinder clear thinking and sound judgment, potentially affecting their job performance.</a:t>
            </a:r>
          </a:p>
          <a:p>
            <a:pPr algn="l">
              <a:buFont typeface="Arial" panose="020B0604020202020204" pitchFamily="34" charset="0"/>
              <a:buNone/>
            </a:pPr>
            <a:r>
              <a:rPr lang="en-US" b="0" i="0" dirty="0">
                <a:solidFill>
                  <a:srgbClr val="1F1F1F"/>
                </a:solidFill>
                <a:effectLst/>
                <a:latin typeface="Google Sans"/>
              </a:rPr>
              <a:t>- (</a:t>
            </a:r>
            <a:r>
              <a:rPr lang="en-US" b="1" i="0" dirty="0">
                <a:solidFill>
                  <a:srgbClr val="1F1F1F"/>
                </a:solidFill>
                <a:effectLst/>
                <a:latin typeface="Google Sans"/>
              </a:rPr>
              <a:t>Difficulties maintaining healthy relationships:))</a:t>
            </a:r>
            <a:r>
              <a:rPr lang="en-US" b="0" i="0" dirty="0">
                <a:solidFill>
                  <a:srgbClr val="1F1F1F"/>
                </a:solidFill>
                <a:effectLst/>
                <a:latin typeface="Google Sans"/>
              </a:rPr>
              <a:t> Emotional dysregulation, social withdrawal, or communication challenges associated with mental health disorders can create strain in both personal and professional relationships.</a:t>
            </a:r>
          </a:p>
          <a:p>
            <a:pPr algn="l">
              <a:buFont typeface="Arial" panose="020B0604020202020204" pitchFamily="34" charset="0"/>
              <a:buNone/>
            </a:pPr>
            <a:r>
              <a:rPr lang="en-US" b="1" i="0" dirty="0">
                <a:solidFill>
                  <a:srgbClr val="1F1F1F"/>
                </a:solidFill>
                <a:effectLst/>
                <a:latin typeface="Google Sans"/>
              </a:rPr>
              <a:t>- (Reduced overall well-being:</a:t>
            </a:r>
            <a:r>
              <a:rPr lang="en-US" b="0" i="0" dirty="0">
                <a:solidFill>
                  <a:srgbClr val="1F1F1F"/>
                </a:solidFill>
                <a:effectLst/>
                <a:latin typeface="Google Sans"/>
              </a:rPr>
              <a:t> ) Untreated mental health issues can significantly diminish quality of life, leading to decreased personal satisfaction, motivation, and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F1F1F"/>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1F1F1F"/>
                </a:solidFill>
                <a:effectLst/>
                <a:latin typeface="Google Sans"/>
              </a:rPr>
              <a:t>Mental health disorders can have a significant impact on a person's work performance, relationships – personal and at work, and overall well-being. Especially if unaddressed/ treated.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1F1F1F"/>
                </a:solidFill>
                <a:effectLst/>
                <a:latin typeface="Google Sans"/>
              </a:rPr>
              <a:t> Service members with mental health problems may experience: Poor decision making, difficulty maintaining healthy relations.</a:t>
            </a:r>
            <a:endParaRPr lang="en-US" i="1" dirty="0"/>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12</a:t>
            </a:fld>
            <a:endParaRPr lang="en-US" dirty="0"/>
          </a:p>
        </p:txBody>
      </p:sp>
    </p:spTree>
    <p:extLst>
      <p:ext uri="{BB962C8B-B14F-4D97-AF65-F5344CB8AC3E}">
        <p14:creationId xmlns:p14="http://schemas.microsoft.com/office/powerpoint/2010/main" val="1749556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latin typeface="Google Sans"/>
              </a:rPr>
              <a:t>CAPT Mezu-Nwaba:</a:t>
            </a:r>
          </a:p>
          <a:p>
            <a:pPr algn="l"/>
            <a:r>
              <a:rPr lang="en-US" b="1" i="0" dirty="0">
                <a:solidFill>
                  <a:srgbClr val="1F1F1F"/>
                </a:solidFill>
                <a:effectLst/>
                <a:latin typeface="Google Sans"/>
              </a:rPr>
              <a:t>Addressing the mental health needs of U.S. service members necessitates the implementation of multifaceted strategies that promote general well-being.</a:t>
            </a:r>
            <a:r>
              <a:rPr lang="en-US" b="0" i="0" dirty="0">
                <a:solidFill>
                  <a:srgbClr val="1F1F1F"/>
                </a:solidFill>
                <a:effectLst/>
                <a:latin typeface="Google Sans"/>
              </a:rPr>
              <a:t> These can be categorized as follows:</a:t>
            </a:r>
          </a:p>
          <a:p>
            <a:pPr algn="l"/>
            <a:r>
              <a:rPr lang="en-US" b="1" i="0" dirty="0">
                <a:solidFill>
                  <a:srgbClr val="1F1F1F"/>
                </a:solidFill>
                <a:effectLst/>
                <a:latin typeface="Google Sans"/>
              </a:rPr>
              <a:t>1. Individualized Support:</a:t>
            </a:r>
            <a:endParaRPr lang="en-US" b="0" i="0" dirty="0">
              <a:solidFill>
                <a:srgbClr val="1F1F1F"/>
              </a:solidFill>
              <a:effectLst/>
              <a:latin typeface="Google Sans"/>
            </a:endParaRPr>
          </a:p>
          <a:p>
            <a:pPr algn="l">
              <a:buFont typeface="Arial" panose="020B0604020202020204" pitchFamily="34" charset="0"/>
              <a:buChar char="•"/>
            </a:pPr>
            <a:r>
              <a:rPr lang="en-US" b="1" i="0" dirty="0">
                <a:solidFill>
                  <a:srgbClr val="1F1F1F"/>
                </a:solidFill>
                <a:effectLst/>
                <a:latin typeface="Google Sans"/>
              </a:rPr>
              <a:t>Self-care practices:</a:t>
            </a:r>
            <a:r>
              <a:rPr lang="en-US" b="0" i="0" dirty="0">
                <a:solidFill>
                  <a:srgbClr val="1F1F1F"/>
                </a:solidFill>
                <a:effectLst/>
                <a:latin typeface="Google Sans"/>
              </a:rPr>
              <a:t> Encouraging engagement in activities like regular exercise, maintaining a healthy diet, prioritizing adequate sleep, and dedicating time for relaxation and connection with loved ones can significantly bolster emotional resilience.</a:t>
            </a:r>
          </a:p>
          <a:p>
            <a:pPr algn="l">
              <a:buFont typeface="Arial" panose="020B0604020202020204" pitchFamily="34" charset="0"/>
              <a:buChar char="•"/>
            </a:pPr>
            <a:r>
              <a:rPr lang="en-US" b="1" i="0" dirty="0">
                <a:solidFill>
                  <a:srgbClr val="1F1F1F"/>
                </a:solidFill>
                <a:effectLst/>
                <a:latin typeface="Google Sans"/>
              </a:rPr>
              <a:t>Structured routines:</a:t>
            </a:r>
            <a:r>
              <a:rPr lang="en-US" b="0" i="0" dirty="0">
                <a:solidFill>
                  <a:srgbClr val="1F1F1F"/>
                </a:solidFill>
                <a:effectLst/>
                <a:latin typeface="Google Sans"/>
              </a:rPr>
              <a:t> While working remotely, establishing a consistent schedule with built-in flexibility can provide a sense of normalcy and control, mitigating feelings of overwhelm and isolation.</a:t>
            </a:r>
          </a:p>
          <a:p>
            <a:pPr algn="l"/>
            <a:r>
              <a:rPr lang="en-US" b="1" i="0" dirty="0">
                <a:solidFill>
                  <a:srgbClr val="1F1F1F"/>
                </a:solidFill>
                <a:effectLst/>
                <a:latin typeface="Google Sans"/>
              </a:rPr>
              <a:t>2. Enhanced Access to Mental Health Services:</a:t>
            </a:r>
            <a:endParaRPr lang="en-US" b="0" i="0" dirty="0">
              <a:solidFill>
                <a:srgbClr val="1F1F1F"/>
              </a:solidFill>
              <a:effectLst/>
              <a:latin typeface="Google Sans"/>
            </a:endParaRPr>
          </a:p>
          <a:p>
            <a:pPr algn="l">
              <a:buFont typeface="Arial" panose="020B0604020202020204" pitchFamily="34" charset="0"/>
              <a:buChar char="•"/>
            </a:pPr>
            <a:r>
              <a:rPr lang="en-US" b="1" i="0" dirty="0">
                <a:solidFill>
                  <a:srgbClr val="1F1F1F"/>
                </a:solidFill>
                <a:effectLst/>
                <a:latin typeface="Google Sans"/>
              </a:rPr>
              <a:t>Expand service accessibility:</a:t>
            </a:r>
            <a:r>
              <a:rPr lang="en-US" b="0" i="0" dirty="0">
                <a:solidFill>
                  <a:srgbClr val="1F1F1F"/>
                </a:solidFill>
                <a:effectLst/>
                <a:latin typeface="Google Sans"/>
              </a:rPr>
              <a:t> Increasing availability of mental health services through diverse modalities, including online and phone consultations, alongside traditional in-person appointments, ensures timely and convenient access to care.</a:t>
            </a:r>
          </a:p>
          <a:p>
            <a:pPr algn="l"/>
            <a:r>
              <a:rPr lang="en-US" b="1" i="0" dirty="0">
                <a:solidFill>
                  <a:srgbClr val="1F1F1F"/>
                </a:solidFill>
                <a:effectLst/>
                <a:latin typeface="Google Sans"/>
              </a:rPr>
              <a:t>3. Building Supportive Networks:</a:t>
            </a:r>
            <a:endParaRPr lang="en-US" b="0" i="0" dirty="0">
              <a:solidFill>
                <a:srgbClr val="1F1F1F"/>
              </a:solidFill>
              <a:effectLst/>
              <a:latin typeface="Google Sans"/>
            </a:endParaRPr>
          </a:p>
          <a:p>
            <a:pPr algn="l">
              <a:buFont typeface="Arial" panose="020B0604020202020204" pitchFamily="34" charset="0"/>
              <a:buChar char="•"/>
            </a:pPr>
            <a:r>
              <a:rPr lang="en-US" b="1" i="0" dirty="0">
                <a:solidFill>
                  <a:srgbClr val="1F1F1F"/>
                </a:solidFill>
                <a:effectLst/>
                <a:latin typeface="Google Sans"/>
              </a:rPr>
              <a:t>Peer support programs:</a:t>
            </a:r>
            <a:r>
              <a:rPr lang="en-US" b="0" i="0" dirty="0">
                <a:solidFill>
                  <a:srgbClr val="1F1F1F"/>
                </a:solidFill>
                <a:effectLst/>
                <a:latin typeface="Google Sans"/>
              </a:rPr>
              <a:t> Fostering peer support networks within the service member community allows individuals to connect with others who understand their unique challenges and provide emotional validation and practical resources.</a:t>
            </a:r>
          </a:p>
          <a:p>
            <a:pPr algn="l">
              <a:buFont typeface="Arial" panose="020B0604020202020204" pitchFamily="34" charset="0"/>
              <a:buChar char="•"/>
            </a:pPr>
            <a:r>
              <a:rPr lang="en-US" b="1" i="0" dirty="0">
                <a:solidFill>
                  <a:srgbClr val="1F1F1F"/>
                </a:solidFill>
                <a:effectLst/>
                <a:latin typeface="Google Sans"/>
              </a:rPr>
              <a:t>Mentorship initiatives:</a:t>
            </a:r>
            <a:r>
              <a:rPr lang="en-US" b="0" i="0" dirty="0">
                <a:solidFill>
                  <a:srgbClr val="1F1F1F"/>
                </a:solidFill>
                <a:effectLst/>
                <a:latin typeface="Google Sans"/>
              </a:rPr>
              <a:t> Implementing mentorship programs can connect service members with experienced professionals who offer guidance, support, and a sense of community belonging.</a:t>
            </a:r>
          </a:p>
          <a:p>
            <a:endParaRPr lang="en-US" b="0" i="0" dirty="0">
              <a:solidFill>
                <a:srgbClr val="1F1F1F"/>
              </a:solidFill>
              <a:effectLst/>
              <a:latin typeface="Google Sans"/>
            </a:endParaRPr>
          </a:p>
          <a:p>
            <a:endParaRPr lang="en-US" b="0" i="1" dirty="0">
              <a:solidFill>
                <a:srgbClr val="1F1F1F"/>
              </a:solidFill>
              <a:effectLst/>
              <a:latin typeface="Google Sans"/>
            </a:endParaRPr>
          </a:p>
          <a:p>
            <a:endParaRPr lang="en-US" b="0" i="1" dirty="0">
              <a:solidFill>
                <a:srgbClr val="1F1F1F"/>
              </a:solidFill>
              <a:effectLst/>
              <a:latin typeface="Google Sans"/>
            </a:endParaRPr>
          </a:p>
          <a:p>
            <a:r>
              <a:rPr lang="en-US" b="0" i="1" dirty="0">
                <a:solidFill>
                  <a:srgbClr val="1F1F1F"/>
                </a:solidFill>
                <a:effectLst/>
                <a:latin typeface="Google Sans"/>
              </a:rPr>
              <a:t>There are Strategies for Promoting Mental Health and general Well-being: These include:</a:t>
            </a:r>
          </a:p>
          <a:p>
            <a:r>
              <a:rPr lang="en-US" b="0" i="1" dirty="0">
                <a:solidFill>
                  <a:srgbClr val="1F1F1F"/>
                </a:solidFill>
                <a:effectLst/>
                <a:latin typeface="Google Sans"/>
              </a:rPr>
              <a:t>Individualized support – </a:t>
            </a:r>
          </a:p>
          <a:p>
            <a:r>
              <a:rPr lang="en-US" b="0" i="1" dirty="0">
                <a:solidFill>
                  <a:srgbClr val="1F1F1F"/>
                </a:solidFill>
                <a:effectLst/>
                <a:latin typeface="Google Sans"/>
              </a:rPr>
              <a:t>- Self care – exercise and a healthy diet, time for rest – uncompromised, time spent with loved ones and friends</a:t>
            </a:r>
          </a:p>
          <a:p>
            <a:r>
              <a:rPr lang="en-US" b="0" i="1" dirty="0">
                <a:solidFill>
                  <a:srgbClr val="1F1F1F"/>
                </a:solidFill>
                <a:effectLst/>
                <a:latin typeface="Google Sans"/>
              </a:rPr>
              <a:t>-  Making a schedule with some variations – while working at home (during this period)</a:t>
            </a:r>
          </a:p>
          <a:p>
            <a:pPr algn="l">
              <a:buFont typeface="Arial" panose="020B0604020202020204" pitchFamily="34" charset="0"/>
              <a:buChar char="•"/>
            </a:pPr>
            <a:r>
              <a:rPr lang="en-US" b="0" i="1" dirty="0">
                <a:solidFill>
                  <a:srgbClr val="1F1F1F"/>
                </a:solidFill>
                <a:effectLst/>
                <a:latin typeface="Google Sans"/>
              </a:rPr>
              <a:t>Increase access to mental health services – much needed: online via phone  and now in person appointments.</a:t>
            </a:r>
          </a:p>
          <a:p>
            <a:pPr algn="l">
              <a:buFont typeface="Arial" panose="020B0604020202020204" pitchFamily="34" charset="0"/>
              <a:buChar char="•"/>
            </a:pPr>
            <a:r>
              <a:rPr lang="en-US" b="0" i="1" dirty="0">
                <a:solidFill>
                  <a:srgbClr val="1F1F1F"/>
                </a:solidFill>
                <a:effectLst/>
                <a:latin typeface="Google Sans"/>
              </a:rPr>
              <a:t>Providing peer support and mentorship programs</a:t>
            </a:r>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13</a:t>
            </a:fld>
            <a:endParaRPr lang="en-US" dirty="0"/>
          </a:p>
        </p:txBody>
      </p:sp>
    </p:spTree>
    <p:extLst>
      <p:ext uri="{BB962C8B-B14F-4D97-AF65-F5344CB8AC3E}">
        <p14:creationId xmlns:p14="http://schemas.microsoft.com/office/powerpoint/2010/main" val="1828790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latin typeface="Google Sans"/>
              </a:rPr>
              <a:t>CAPT Mezu-Nwaba:</a:t>
            </a:r>
          </a:p>
          <a:p>
            <a:pPr algn="l"/>
            <a:r>
              <a:rPr lang="en-US" b="0" i="0" dirty="0">
                <a:solidFill>
                  <a:srgbClr val="1F1F1F"/>
                </a:solidFill>
                <a:effectLst/>
                <a:latin typeface="Google Sans"/>
              </a:rPr>
              <a:t>Organizational -level strategies for promoting Mental health services: include</a:t>
            </a:r>
          </a:p>
          <a:p>
            <a:pPr algn="l"/>
            <a:r>
              <a:rPr lang="en-US" b="1" i="0" dirty="0">
                <a:solidFill>
                  <a:srgbClr val="1F1F1F"/>
                </a:solidFill>
                <a:effectLst/>
                <a:latin typeface="Google Sans"/>
              </a:rPr>
              <a:t>1. Implement comprehensive stress management and resilience training programs</a:t>
            </a:r>
            <a:r>
              <a:rPr lang="en-US" b="0" i="0" dirty="0">
                <a:solidFill>
                  <a:srgbClr val="1F1F1F"/>
                </a:solidFill>
                <a:effectLst/>
                <a:latin typeface="Google Sans"/>
              </a:rPr>
              <a:t> equipping service members with the skills and tools to effectively manage stress and build emotional resilience.</a:t>
            </a:r>
          </a:p>
          <a:p>
            <a:pPr algn="l"/>
            <a:r>
              <a:rPr lang="en-US" b="1" i="0" dirty="0">
                <a:solidFill>
                  <a:srgbClr val="1F1F1F"/>
                </a:solidFill>
                <a:effectLst/>
                <a:latin typeface="Google Sans"/>
              </a:rPr>
              <a:t>2. Cultivate a culture of openness and support within the military and healthcare communities</a:t>
            </a:r>
            <a:r>
              <a:rPr lang="en-US" b="0" i="0" dirty="0">
                <a:solidFill>
                  <a:srgbClr val="1F1F1F"/>
                </a:solidFill>
                <a:effectLst/>
                <a:latin typeface="Google Sans"/>
              </a:rPr>
              <a:t> by promoting open communication, reducing stigma, and fostering peer support networks.</a:t>
            </a:r>
          </a:p>
          <a:p>
            <a:pPr algn="l"/>
            <a:r>
              <a:rPr lang="en-US" b="1" i="0" dirty="0">
                <a:solidFill>
                  <a:srgbClr val="1F1F1F"/>
                </a:solidFill>
                <a:effectLst/>
                <a:latin typeface="Google Sans"/>
              </a:rPr>
              <a:t>3. Address and dismantle stigma and discrimination surrounding mental health</a:t>
            </a:r>
            <a:r>
              <a:rPr lang="en-US" b="0" i="0" dirty="0">
                <a:solidFill>
                  <a:srgbClr val="1F1F1F"/>
                </a:solidFill>
                <a:effectLst/>
                <a:latin typeface="Google Sans"/>
              </a:rPr>
              <a:t> through targeted education campaigns, promoting the accessibility and utilization of available resources like Employee Assistance Programs (EAPs), Corps Care, and peer support programs within each agency.</a:t>
            </a:r>
          </a:p>
          <a:p>
            <a:pPr algn="l">
              <a:buFont typeface="Arial" panose="020B0604020202020204" pitchFamily="34" charset="0"/>
              <a:buChar char="•"/>
            </a:pPr>
            <a:endParaRPr lang="en-US" b="0" i="0" dirty="0">
              <a:solidFill>
                <a:srgbClr val="1F1F1F"/>
              </a:solidFill>
              <a:effectLst/>
              <a:latin typeface="Google Sans"/>
            </a:endParaRPr>
          </a:p>
          <a:p>
            <a:pPr algn="l">
              <a:buFont typeface="Arial" panose="020B0604020202020204" pitchFamily="34" charset="0"/>
              <a:buChar char="•"/>
            </a:pPr>
            <a:endParaRPr lang="en-US" b="0" i="1" dirty="0">
              <a:solidFill>
                <a:srgbClr val="1F1F1F"/>
              </a:solidFill>
              <a:effectLst/>
              <a:latin typeface="Google Sans"/>
            </a:endParaRPr>
          </a:p>
          <a:p>
            <a:pPr algn="l">
              <a:buFont typeface="Arial" panose="020B0604020202020204" pitchFamily="34" charset="0"/>
              <a:buChar char="•"/>
            </a:pPr>
            <a:endParaRPr lang="en-US" b="0" i="1" dirty="0">
              <a:solidFill>
                <a:srgbClr val="1F1F1F"/>
              </a:solidFill>
              <a:effectLst/>
              <a:latin typeface="Google Sans"/>
            </a:endParaRPr>
          </a:p>
          <a:p>
            <a:pPr algn="l">
              <a:buFont typeface="Arial" panose="020B0604020202020204" pitchFamily="34" charset="0"/>
              <a:buChar char="•"/>
            </a:pPr>
            <a:endParaRPr lang="en-US" b="0" i="1" dirty="0">
              <a:solidFill>
                <a:srgbClr val="1F1F1F"/>
              </a:solidFill>
              <a:effectLst/>
              <a:latin typeface="Google Sans"/>
            </a:endParaRPr>
          </a:p>
          <a:p>
            <a:pPr algn="l">
              <a:buFont typeface="Arial" panose="020B0604020202020204" pitchFamily="34" charset="0"/>
              <a:buChar char="•"/>
            </a:pPr>
            <a:r>
              <a:rPr lang="en-US" b="0" i="1" dirty="0">
                <a:solidFill>
                  <a:srgbClr val="1F1F1F"/>
                </a:solidFill>
                <a:effectLst/>
                <a:latin typeface="Google Sans"/>
              </a:rPr>
              <a:t>Implement stress management and resilience training</a:t>
            </a:r>
          </a:p>
          <a:p>
            <a:pPr algn="l">
              <a:buFont typeface="Arial" panose="020B0604020202020204" pitchFamily="34" charset="0"/>
              <a:buChar char="•"/>
            </a:pPr>
            <a:r>
              <a:rPr lang="en-US" b="0" i="1" dirty="0">
                <a:solidFill>
                  <a:srgbClr val="1F1F1F"/>
                </a:solidFill>
                <a:effectLst/>
                <a:latin typeface="Google Sans"/>
              </a:rPr>
              <a:t>Create a culture of openness and support in the military and healthcare community</a:t>
            </a:r>
          </a:p>
          <a:p>
            <a:pPr algn="l">
              <a:buFont typeface="Arial" panose="020B0604020202020204" pitchFamily="34" charset="0"/>
              <a:buChar char="•"/>
            </a:pPr>
            <a:r>
              <a:rPr lang="en-US" b="0" i="1" dirty="0">
                <a:solidFill>
                  <a:srgbClr val="1F1F1F"/>
                </a:solidFill>
                <a:effectLst/>
                <a:latin typeface="Google Sans"/>
              </a:rPr>
              <a:t>Address stigma and discrimination related to mental health: Employee Assistance Programs (EAP ), Corps Care,  and Peer support programs within the different agencies are available and should be encouraged. </a:t>
            </a:r>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14</a:t>
            </a:fld>
            <a:endParaRPr lang="en-US" dirty="0"/>
          </a:p>
        </p:txBody>
      </p:sp>
    </p:spTree>
    <p:extLst>
      <p:ext uri="{BB962C8B-B14F-4D97-AF65-F5344CB8AC3E}">
        <p14:creationId xmlns:p14="http://schemas.microsoft.com/office/powerpoint/2010/main" val="89510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CAP Mezu-Nwaba:</a:t>
            </a:r>
          </a:p>
          <a:p>
            <a:r>
              <a:rPr lang="en-US" i="1" dirty="0"/>
              <a:t>Systemic interventions :at a Higher level which is obviously champion by our ASH and surgeon general: by advocating for  increasing funding for services and reach for mental health programs.</a:t>
            </a:r>
          </a:p>
          <a:p>
            <a:r>
              <a:rPr lang="en-US" i="1" dirty="0"/>
              <a:t>- Addressing mental health conditions to destigmatize them and encourage others/ any one in need to seek help.</a:t>
            </a:r>
          </a:p>
          <a:p>
            <a:r>
              <a:rPr lang="en-US" i="1" dirty="0"/>
              <a:t>- Most importantly, promoting public awareness of the mental health needs of healthcare workers as - it can be a thankless job. </a:t>
            </a:r>
          </a:p>
        </p:txBody>
      </p:sp>
      <p:sp>
        <p:nvSpPr>
          <p:cNvPr id="4" name="Slide Number Placeholder 3"/>
          <p:cNvSpPr>
            <a:spLocks noGrp="1"/>
          </p:cNvSpPr>
          <p:nvPr>
            <p:ph type="sldNum" sz="quarter" idx="5"/>
          </p:nvPr>
        </p:nvSpPr>
        <p:spPr/>
        <p:txBody>
          <a:bodyPr/>
          <a:lstStyle/>
          <a:p>
            <a:fld id="{CBE0DAC7-9C19-BF47-A4A6-D646D0C9F90E}" type="slidenum">
              <a:rPr lang="en-US" smtClean="0"/>
              <a:t>15</a:t>
            </a:fld>
            <a:endParaRPr lang="en-US" dirty="0"/>
          </a:p>
        </p:txBody>
      </p:sp>
    </p:spTree>
    <p:extLst>
      <p:ext uri="{BB962C8B-B14F-4D97-AF65-F5344CB8AC3E}">
        <p14:creationId xmlns:p14="http://schemas.microsoft.com/office/powerpoint/2010/main" val="378877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latin typeface="Google Sans"/>
              </a:rPr>
              <a:t>CAPT Nina or Me:</a:t>
            </a:r>
          </a:p>
          <a:p>
            <a:pPr algn="l"/>
            <a:r>
              <a:rPr lang="en-US" b="1" i="0" dirty="0">
                <a:solidFill>
                  <a:srgbClr val="1F1F1F"/>
                </a:solidFill>
                <a:effectLst/>
                <a:latin typeface="Google Sans"/>
              </a:rPr>
              <a:t>Inconclusion:</a:t>
            </a:r>
          </a:p>
          <a:p>
            <a:pPr algn="l"/>
            <a:r>
              <a:rPr lang="en-US" b="1" i="0" dirty="0">
                <a:solidFill>
                  <a:srgbClr val="1F1F1F"/>
                </a:solidFill>
                <a:effectLst/>
                <a:latin typeface="Google Sans"/>
              </a:rPr>
              <a:t>The COVID-19 pandemic undeniably exerted a profound and far-reaching impact on the mental health of U.S. service members in healthcare.</a:t>
            </a:r>
            <a:r>
              <a:rPr lang="en-US" b="0" i="0" dirty="0">
                <a:solidFill>
                  <a:srgbClr val="1F1F1F"/>
                </a:solidFill>
                <a:effectLst/>
                <a:latin typeface="Google Sans"/>
              </a:rPr>
              <a:t> While the full scope of this impact remains inadequately explored, existing evidence suggests a concerning prevalence of mental health challenges within this population.</a:t>
            </a:r>
          </a:p>
          <a:p>
            <a:pPr algn="l"/>
            <a:r>
              <a:rPr lang="en-US" b="1" i="0" dirty="0">
                <a:solidFill>
                  <a:srgbClr val="1F1F1F"/>
                </a:solidFill>
                <a:effectLst/>
                <a:latin typeface="Google Sans"/>
              </a:rPr>
              <a:t>Recognizing the unique stressors and vulnerabilities faced by these service members</a:t>
            </a:r>
            <a:r>
              <a:rPr lang="en-US" b="0" i="0" dirty="0">
                <a:solidFill>
                  <a:srgbClr val="1F1F1F"/>
                </a:solidFill>
                <a:effectLst/>
                <a:latin typeface="Google Sans"/>
              </a:rPr>
              <a:t> due to their critical roles and responsibilities is crucial. This necessitates the </a:t>
            </a:r>
            <a:r>
              <a:rPr lang="en-US" b="1" i="0" dirty="0">
                <a:solidFill>
                  <a:srgbClr val="1F1F1F"/>
                </a:solidFill>
                <a:effectLst/>
                <a:latin typeface="Google Sans"/>
              </a:rPr>
              <a:t>implementation of comprehensive and multifaceted strategies</a:t>
            </a:r>
            <a:r>
              <a:rPr lang="en-US" b="0" i="0" dirty="0">
                <a:solidFill>
                  <a:srgbClr val="1F1F1F"/>
                </a:solidFill>
                <a:effectLst/>
                <a:latin typeface="Google Sans"/>
              </a:rPr>
              <a:t> to promote their mental well-being and resilience. Such strategies could encompass individual-level interventions like stress management training and access to mental health services, alongside broader systemic changes aimed at fostering a culture of support and destigmatizing mental health within healthcare settings.</a:t>
            </a:r>
          </a:p>
          <a:p>
            <a:pPr algn="l"/>
            <a:r>
              <a:rPr lang="en-US" b="1" i="0" dirty="0">
                <a:solidFill>
                  <a:srgbClr val="1F1F1F"/>
                </a:solidFill>
                <a:effectLst/>
                <a:latin typeface="Google Sans"/>
              </a:rPr>
              <a:t>By prioritizing the mental health needs of U.S. service members in healthcare</a:t>
            </a:r>
            <a:r>
              <a:rPr lang="en-US" b="0" i="0" dirty="0">
                <a:solidFill>
                  <a:srgbClr val="1F1F1F"/>
                </a:solidFill>
                <a:effectLst/>
                <a:latin typeface="Google Sans"/>
              </a:rPr>
              <a:t>, we can not only ensure their personal well-being but also guarantee the continued provision of essential care in our communities. This collective effort requires ongoing research to comprehensively understand the scope of the problem and the effectiveness of different interventions, coupled with a sustained commitment to supporting these individuals who have bravely served on the frontlines of this unprecedented pandemic.</a:t>
            </a:r>
          </a:p>
          <a:p>
            <a:pPr algn="l">
              <a:buFont typeface="Arial" panose="020B0604020202020204" pitchFamily="34" charset="0"/>
              <a:buNone/>
            </a:pPr>
            <a:endParaRPr lang="en-US" b="0" i="0" dirty="0">
              <a:solidFill>
                <a:srgbClr val="1F1F1F"/>
              </a:solidFill>
              <a:effectLst/>
              <a:latin typeface="Google Sans"/>
            </a:endParaRPr>
          </a:p>
          <a:p>
            <a:pPr algn="l">
              <a:buFont typeface="Arial" panose="020B0604020202020204" pitchFamily="34" charset="0"/>
              <a:buChar char="•"/>
            </a:pPr>
            <a:endParaRPr lang="en-US" b="0" i="1" dirty="0">
              <a:solidFill>
                <a:srgbClr val="1F1F1F"/>
              </a:solidFill>
              <a:effectLst/>
              <a:latin typeface="Google Sans"/>
            </a:endParaRPr>
          </a:p>
          <a:p>
            <a:pPr algn="l">
              <a:buFont typeface="Arial" panose="020B0604020202020204" pitchFamily="34" charset="0"/>
              <a:buNone/>
            </a:pPr>
            <a:r>
              <a:rPr lang="en-US" b="0" i="1" dirty="0">
                <a:solidFill>
                  <a:srgbClr val="1F1F1F"/>
                </a:solidFill>
                <a:effectLst/>
                <a:latin typeface="Google Sans"/>
              </a:rPr>
              <a:t>The COVID-19 pandemic has had a profound impact on the mental health of US service members in healthcare. This is not widely studied.</a:t>
            </a:r>
          </a:p>
          <a:p>
            <a:pPr algn="l">
              <a:buFont typeface="Arial" panose="020B0604020202020204" pitchFamily="34" charset="0"/>
              <a:buChar char="•"/>
            </a:pPr>
            <a:r>
              <a:rPr lang="en-US" b="0" i="1" dirty="0">
                <a:solidFill>
                  <a:srgbClr val="1F1F1F"/>
                </a:solidFill>
                <a:effectLst/>
                <a:latin typeface="Google Sans"/>
              </a:rPr>
              <a:t>It is crucial to recognize the unique challenges faced by these service members and to implement strategies to promote their mental health and well-being.</a:t>
            </a:r>
          </a:p>
          <a:p>
            <a:pPr algn="l">
              <a:buFont typeface="Arial" panose="020B0604020202020204" pitchFamily="34" charset="0"/>
              <a:buChar char="•"/>
            </a:pPr>
            <a:r>
              <a:rPr lang="en-US" b="0" i="1" dirty="0">
                <a:solidFill>
                  <a:srgbClr val="1F1F1F"/>
                </a:solidFill>
                <a:effectLst/>
                <a:latin typeface="Google Sans"/>
              </a:rPr>
              <a:t>By addressing the mental health needs of US service members in healthcare, we can ensure that they have the support they need to continue providing essential care in our communities.</a:t>
            </a:r>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16</a:t>
            </a:fld>
            <a:endParaRPr lang="en-US" dirty="0"/>
          </a:p>
        </p:txBody>
      </p:sp>
    </p:spTree>
    <p:extLst>
      <p:ext uri="{BB962C8B-B14F-4D97-AF65-F5344CB8AC3E}">
        <p14:creationId xmlns:p14="http://schemas.microsoft.com/office/powerpoint/2010/main" val="233870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17</a:t>
            </a:fld>
            <a:endParaRPr lang="en-US" dirty="0"/>
          </a:p>
        </p:txBody>
      </p:sp>
    </p:spTree>
    <p:extLst>
      <p:ext uri="{BB962C8B-B14F-4D97-AF65-F5344CB8AC3E}">
        <p14:creationId xmlns:p14="http://schemas.microsoft.com/office/powerpoint/2010/main" val="2026160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18</a:t>
            </a:fld>
            <a:endParaRPr lang="en-US" dirty="0"/>
          </a:p>
        </p:txBody>
      </p:sp>
    </p:spTree>
    <p:extLst>
      <p:ext uri="{BB962C8B-B14F-4D97-AF65-F5344CB8AC3E}">
        <p14:creationId xmlns:p14="http://schemas.microsoft.com/office/powerpoint/2010/main" val="316492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nothing to disclose!</a:t>
            </a:r>
          </a:p>
        </p:txBody>
      </p:sp>
      <p:sp>
        <p:nvSpPr>
          <p:cNvPr id="4" name="Slide Number Placeholder 3"/>
          <p:cNvSpPr>
            <a:spLocks noGrp="1"/>
          </p:cNvSpPr>
          <p:nvPr>
            <p:ph type="sldNum" sz="quarter" idx="5"/>
          </p:nvPr>
        </p:nvSpPr>
        <p:spPr/>
        <p:txBody>
          <a:bodyPr/>
          <a:lstStyle/>
          <a:p>
            <a:fld id="{CBE0DAC7-9C19-BF47-A4A6-D646D0C9F90E}" type="slidenum">
              <a:rPr lang="en-US" smtClean="0"/>
              <a:t>3</a:t>
            </a:fld>
            <a:endParaRPr lang="en-US" dirty="0"/>
          </a:p>
        </p:txBody>
      </p:sp>
    </p:spTree>
    <p:extLst>
      <p:ext uri="{BB962C8B-B14F-4D97-AF65-F5344CB8AC3E}">
        <p14:creationId xmlns:p14="http://schemas.microsoft.com/office/powerpoint/2010/main" val="340872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F1F1F"/>
                </a:solidFill>
                <a:effectLst/>
                <a:latin typeface="Google Sans"/>
              </a:rPr>
              <a:t>By the conclusion of this presentation,</a:t>
            </a:r>
            <a:r>
              <a:rPr lang="en-US" b="0" i="0" dirty="0">
                <a:solidFill>
                  <a:srgbClr val="1F1F1F"/>
                </a:solidFill>
                <a:effectLst/>
                <a:latin typeface="Google Sans"/>
              </a:rPr>
              <a:t> you will have gained a deeper understanding of:</a:t>
            </a:r>
          </a:p>
          <a:p>
            <a:r>
              <a:rPr lang="en-US" b="0" i="0" dirty="0">
                <a:solidFill>
                  <a:srgbClr val="1F1F1F"/>
                </a:solidFill>
                <a:effectLst/>
                <a:latin typeface="Google Sans"/>
              </a:rPr>
              <a:t>- </a:t>
            </a:r>
            <a:r>
              <a:rPr lang="en-US" b="1" i="0" dirty="0">
                <a:solidFill>
                  <a:srgbClr val="1F1F1F"/>
                </a:solidFill>
                <a:effectLst/>
                <a:latin typeface="Google Sans"/>
              </a:rPr>
              <a:t>Some of the challenges faced by U.S. service members during the COVID-19 pandemic.</a:t>
            </a:r>
            <a:r>
              <a:rPr lang="en-US" b="0" i="0" dirty="0">
                <a:solidFill>
                  <a:srgbClr val="1F1F1F"/>
                </a:solidFill>
                <a:effectLst/>
                <a:latin typeface="Google Sans"/>
              </a:rPr>
              <a:t> This will include examples of the specific hardships and stressors they encountered, both on and off deployment.</a:t>
            </a:r>
          </a:p>
          <a:p>
            <a:r>
              <a:rPr lang="en-US" b="0" i="0" dirty="0">
                <a:solidFill>
                  <a:srgbClr val="1F1F1F"/>
                </a:solidFill>
                <a:effectLst/>
                <a:latin typeface="Google Sans"/>
              </a:rPr>
              <a:t>- </a:t>
            </a:r>
            <a:r>
              <a:rPr lang="en-US" b="1" i="0" dirty="0">
                <a:solidFill>
                  <a:srgbClr val="1F1F1F"/>
                </a:solidFill>
                <a:effectLst/>
                <a:latin typeface="Google Sans"/>
              </a:rPr>
              <a:t>The mental health impact of COVID-19 on military personnel:</a:t>
            </a:r>
            <a:r>
              <a:rPr lang="en-US" b="0" i="0" dirty="0">
                <a:solidFill>
                  <a:srgbClr val="1F1F1F"/>
                </a:solidFill>
                <a:effectLst/>
                <a:latin typeface="Google Sans"/>
              </a:rPr>
              <a:t> We will briefly explore some of the psychological effects of the pandemic on service members, including anxiety, depression, and post-traumatic stress disorder (PTSD)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a:rPr>
              <a:t>- </a:t>
            </a:r>
            <a:r>
              <a:rPr lang="en-US" b="1" i="0" dirty="0">
                <a:solidFill>
                  <a:srgbClr val="1F1F1F"/>
                </a:solidFill>
                <a:effectLst/>
                <a:latin typeface="Google Sans"/>
              </a:rPr>
              <a:t>Strategies for promoting mental well-being among active-duty healthcare professionals:</a:t>
            </a:r>
            <a:r>
              <a:rPr lang="en-US" b="0" i="0" dirty="0">
                <a:solidFill>
                  <a:srgbClr val="1F1F1F"/>
                </a:solidFill>
                <a:effectLst/>
                <a:latin typeface="Google Sans"/>
              </a:rPr>
              <a:t> This section will highlight effective strategies implemented to address the unique challenges faced by this critical population, while also discussing approaches that can further enhance the mental well-being of all service members.</a:t>
            </a:r>
          </a:p>
          <a:p>
            <a:endParaRPr lang="en-US" dirty="0"/>
          </a:p>
          <a:p>
            <a:endParaRPr lang="en-US" dirty="0"/>
          </a:p>
          <a:p>
            <a:r>
              <a:rPr lang="en-US" i="1" dirty="0">
                <a:effectLst/>
              </a:rPr>
              <a:t>By the end of this presentation, you will know some of the challenges faced by US service members during the COVID-19 Pandemic; </a:t>
            </a:r>
          </a:p>
          <a:p>
            <a:r>
              <a:rPr lang="en-US" i="1" dirty="0">
                <a:effectLst/>
              </a:rPr>
              <a:t>- you will be able to address the mental health impact of COVID-19 on military personnel. </a:t>
            </a:r>
          </a:p>
          <a:p>
            <a:r>
              <a:rPr lang="en-US" i="1" dirty="0">
                <a:effectLst/>
              </a:rPr>
              <a:t>And finally, we will discuss some strategies that have helped and can further promote the mental well being of all, especially active-duty healthcare professionals</a:t>
            </a:r>
            <a:r>
              <a:rPr lang="en-US" i="1" dirty="0">
                <a:effectLst>
                  <a:outerShdw blurRad="38100" dist="38100" dir="2700000" algn="tl">
                    <a:srgbClr val="000000">
                      <a:alpha val="43137"/>
                    </a:srgbClr>
                  </a:outerShdw>
                </a:effectLst>
              </a:rPr>
              <a:t>.. </a:t>
            </a:r>
          </a:p>
        </p:txBody>
      </p:sp>
      <p:sp>
        <p:nvSpPr>
          <p:cNvPr id="4" name="Slide Number Placeholder 3"/>
          <p:cNvSpPr>
            <a:spLocks noGrp="1"/>
          </p:cNvSpPr>
          <p:nvPr>
            <p:ph type="sldNum" sz="quarter" idx="5"/>
          </p:nvPr>
        </p:nvSpPr>
        <p:spPr/>
        <p:txBody>
          <a:bodyPr/>
          <a:lstStyle/>
          <a:p>
            <a:fld id="{CBE0DAC7-9C19-BF47-A4A6-D646D0C9F90E}" type="slidenum">
              <a:rPr lang="en-US" smtClean="0"/>
              <a:t>4</a:t>
            </a:fld>
            <a:endParaRPr lang="en-US" dirty="0"/>
          </a:p>
        </p:txBody>
      </p:sp>
    </p:spTree>
    <p:extLst>
      <p:ext uri="{BB962C8B-B14F-4D97-AF65-F5344CB8AC3E}">
        <p14:creationId xmlns:p14="http://schemas.microsoft.com/office/powerpoint/2010/main" val="411346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3366CC"/>
                </a:solidFill>
                <a:effectLst/>
                <a:latin typeface="Arial" panose="020B0604020202020204" pitchFamily="34" charset="0"/>
              </a:rPr>
              <a:t>This oil panel painting, titled "The Triumph of Death" was created circa 1562 by Pieter Bruegel the Elder, serves as a potent allegory for the social upheaval and terror that followed the plague's devastation of medieval Europe. Since 1827, it has been in the Museo del Prado in Madrid.</a:t>
            </a:r>
          </a:p>
          <a:p>
            <a:endParaRPr lang="en-US" b="0" i="0" u="none" strike="noStrike" dirty="0">
              <a:solidFill>
                <a:srgbClr val="3366CC"/>
              </a:solidFill>
              <a:effectLst/>
              <a:latin typeface="Arial" panose="020B0604020202020204" pitchFamily="34" charset="0"/>
            </a:endParaRPr>
          </a:p>
          <a:p>
            <a:r>
              <a:rPr lang="en-US" b="0" i="0" u="none" strike="noStrike" dirty="0">
                <a:solidFill>
                  <a:srgbClr val="3366CC"/>
                </a:solidFill>
                <a:effectLst/>
                <a:latin typeface="Arial" panose="020B0604020202020204" pitchFamily="34" charset="0"/>
              </a:rPr>
              <a:t>As defined by the Oxford English Dictionary, a pandemic denotes a widespread and severe infectious disease outbreak affecting a large geographical area, potentially encompassing an entire country or even the globe. The 21st century has witnessed several pandemics, including SARS, Ebola, and Zika, yet none have resonated quite as profoundly as COVID-19. Indeed, COVID-19 stands as the defining pandemic of our modern era.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02124"/>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a:rPr>
              <a:t>By juxtaposing "The Triumph of Death" with the experiences of COVID-19, we gain a deeper understanding of the enduring human struggle against pandemics. Both historical and contemporary accounts reveal similar themes of fear, loss, and societal breakdown. While the specific circumstances and disease characteristics differ, the shared experience of confronting an overwhelming and unpredictable threat resonates across centuries.</a:t>
            </a:r>
            <a:endParaRPr kumimoji="0" lang="en-US" sz="1200" b="0" i="0" u="none" strike="noStrike" kern="1200" cap="none" spc="0" normalizeH="0" baseline="0" noProof="0" dirty="0">
              <a:ln>
                <a:noFill/>
              </a:ln>
              <a:solidFill>
                <a:srgbClr val="202124"/>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02124"/>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02124"/>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202124"/>
                </a:solidFill>
                <a:effectLst/>
                <a:uLnTx/>
                <a:uFillTx/>
                <a:latin typeface="Roboto"/>
                <a:ea typeface="+mn-ea"/>
                <a:cs typeface="+mn-cs"/>
              </a:rPr>
              <a:t>This is an oil panel painting</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by </a:t>
            </a:r>
            <a:r>
              <a:rPr lang="en-US" b="0" i="1" u="none" strike="noStrike" dirty="0">
                <a:solidFill>
                  <a:srgbClr val="3366CC"/>
                </a:solidFill>
                <a:effectLst/>
                <a:latin typeface="Arial" panose="020B0604020202020204" pitchFamily="34" charset="0"/>
                <a:hlinkClick r:id="rId3" tooltip="Pieter Brueghel the Elder"/>
              </a:rPr>
              <a:t>Pieter Bruegel</a:t>
            </a:r>
            <a:r>
              <a:rPr lang="en-US" b="0" i="1" u="none" strike="noStrike" dirty="0">
                <a:solidFill>
                  <a:srgbClr val="202122"/>
                </a:solidFill>
                <a:effectLst/>
                <a:latin typeface="Arial" panose="020B0604020202020204" pitchFamily="34" charset="0"/>
              </a:rPr>
              <a:t> called</a:t>
            </a:r>
            <a:r>
              <a:rPr lang="en-US" b="0" i="1" dirty="0">
                <a:solidFill>
                  <a:srgbClr val="202122"/>
                </a:solidFill>
                <a:effectLst/>
                <a:latin typeface="Arial" panose="020B0604020202020204" pitchFamily="34" charset="0"/>
              </a:rPr>
              <a:t> </a:t>
            </a:r>
            <a:r>
              <a:rPr lang="en-US" b="0" i="1" u="none" strike="noStrike" dirty="0">
                <a:solidFill>
                  <a:srgbClr val="3366CC"/>
                </a:solidFill>
                <a:effectLst/>
                <a:latin typeface="Arial" panose="020B0604020202020204" pitchFamily="34" charset="0"/>
                <a:hlinkClick r:id="rId4" tooltip="The Triumph of Death"/>
              </a:rPr>
              <a:t>The Triumph of Death</a:t>
            </a:r>
            <a:r>
              <a:rPr lang="en-US" b="0" i="1" dirty="0">
                <a:solidFill>
                  <a:srgbClr val="202122"/>
                </a:solidFill>
                <a:effectLst/>
                <a:latin typeface="Arial" panose="020B0604020202020204" pitchFamily="34" charset="0"/>
              </a:rPr>
              <a:t> (c. painted in 1562) reflects the social upheaval and terror that followed the plague, which devastated medieval Europe. It has been in Museo del Prado in Madrid since 1827.</a:t>
            </a:r>
          </a:p>
          <a:p>
            <a:endParaRPr lang="en-US" b="0" i="1" dirty="0">
              <a:solidFill>
                <a:srgbClr val="202122"/>
              </a:solidFill>
              <a:effectLst/>
              <a:latin typeface="Arial" panose="020B0604020202020204" pitchFamily="34" charset="0"/>
            </a:endParaRPr>
          </a:p>
          <a:p>
            <a:r>
              <a:rPr lang="en-US" b="0" i="1" dirty="0">
                <a:solidFill>
                  <a:srgbClr val="202122"/>
                </a:solidFill>
                <a:effectLst/>
                <a:latin typeface="Arial" panose="020B0604020202020204" pitchFamily="34" charset="0"/>
              </a:rPr>
              <a:t>The Oxford Dictionary defined a pandemic:  </a:t>
            </a:r>
            <a:r>
              <a:rPr lang="en-US" b="0" i="1" dirty="0">
                <a:solidFill>
                  <a:srgbClr val="202124"/>
                </a:solidFill>
                <a:effectLst/>
                <a:latin typeface="Roboto"/>
              </a:rPr>
              <a:t>a widespread occurrence of an infectious disease over a whole country or the world at a particular time. </a:t>
            </a:r>
          </a:p>
          <a:p>
            <a:r>
              <a:rPr lang="en-US" b="0" i="1" dirty="0">
                <a:solidFill>
                  <a:srgbClr val="202124"/>
                </a:solidFill>
                <a:effectLst/>
                <a:latin typeface="Roboto"/>
              </a:rPr>
              <a:t>The 21</a:t>
            </a:r>
            <a:r>
              <a:rPr lang="en-US" b="0" i="1" baseline="30000" dirty="0">
                <a:solidFill>
                  <a:srgbClr val="202124"/>
                </a:solidFill>
                <a:effectLst/>
                <a:latin typeface="Roboto"/>
              </a:rPr>
              <a:t>st</a:t>
            </a:r>
            <a:r>
              <a:rPr lang="en-US" b="0" i="1" dirty="0">
                <a:solidFill>
                  <a:srgbClr val="202124"/>
                </a:solidFill>
                <a:effectLst/>
                <a:latin typeface="Roboto"/>
              </a:rPr>
              <a:t> century has had a number of pandemics such as  SARS, Ebola, Zika but none like COVID-19.</a:t>
            </a:r>
          </a:p>
          <a:p>
            <a:r>
              <a:rPr lang="en-US" b="0" i="1" dirty="0">
                <a:solidFill>
                  <a:srgbClr val="202124"/>
                </a:solidFill>
                <a:effectLst/>
                <a:latin typeface="Roboto"/>
              </a:rPr>
              <a:t>COVID-19 was our modern day 21</a:t>
            </a:r>
            <a:r>
              <a:rPr lang="en-US" b="0" i="1" baseline="30000" dirty="0">
                <a:solidFill>
                  <a:srgbClr val="202124"/>
                </a:solidFill>
                <a:effectLst/>
                <a:latin typeface="Roboto"/>
              </a:rPr>
              <a:t>st</a:t>
            </a:r>
            <a:r>
              <a:rPr lang="en-US" b="0" i="1" dirty="0">
                <a:solidFill>
                  <a:srgbClr val="202124"/>
                </a:solidFill>
                <a:effectLst/>
                <a:latin typeface="Roboto"/>
              </a:rPr>
              <a:t> century pandemic</a:t>
            </a:r>
            <a:endParaRPr lang="en-US" i="1" dirty="0"/>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5</a:t>
            </a:fld>
            <a:endParaRPr lang="en-US" dirty="0"/>
          </a:p>
        </p:txBody>
      </p:sp>
    </p:spTree>
    <p:extLst>
      <p:ext uri="{BB962C8B-B14F-4D97-AF65-F5344CB8AC3E}">
        <p14:creationId xmlns:p14="http://schemas.microsoft.com/office/powerpoint/2010/main" val="67856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The emergence and subsequent global spread of the COVID-19 pandemic has resulted in an </a:t>
            </a:r>
            <a:r>
              <a:rPr lang="en-US" b="1" i="0" dirty="0">
                <a:solidFill>
                  <a:srgbClr val="1F1F1F"/>
                </a:solidFill>
                <a:effectLst/>
                <a:latin typeface="Google Sans"/>
              </a:rPr>
              <a:t>unprecedented and significant</a:t>
            </a:r>
            <a:r>
              <a:rPr lang="en-US" b="0" i="0" dirty="0">
                <a:solidFill>
                  <a:srgbClr val="1F1F1F"/>
                </a:solidFill>
                <a:effectLst/>
                <a:latin typeface="Google Sans"/>
              </a:rPr>
              <a:t> negative impact on the mental health of healthcare workers worldwide. This effect is exacerbated for </a:t>
            </a:r>
            <a:r>
              <a:rPr lang="en-US" b="1" i="0" dirty="0">
                <a:solidFill>
                  <a:srgbClr val="1F1F1F"/>
                </a:solidFill>
                <a:effectLst/>
                <a:latin typeface="Google Sans"/>
              </a:rPr>
              <a:t>US service members in healthcare</a:t>
            </a:r>
            <a:r>
              <a:rPr lang="en-US" b="0" i="0" dirty="0">
                <a:solidFill>
                  <a:srgbClr val="1F1F1F"/>
                </a:solidFill>
                <a:effectLst/>
                <a:latin typeface="Google Sans"/>
              </a:rPr>
              <a:t>, who face additional stressors and psychological burdens due to their unique roles and responsibilities.</a:t>
            </a:r>
          </a:p>
          <a:p>
            <a:pPr algn="l">
              <a:buFont typeface="Arial" panose="020B0604020202020204" pitchFamily="34" charset="0"/>
              <a:buChar char="•"/>
            </a:pPr>
            <a:r>
              <a:rPr lang="en-US" b="0" i="0" dirty="0">
                <a:solidFill>
                  <a:srgbClr val="1F1F1F"/>
                </a:solidFill>
                <a:effectLst/>
                <a:latin typeface="Google Sans"/>
              </a:rPr>
              <a:t>- </a:t>
            </a:r>
            <a:r>
              <a:rPr lang="en-US" b="1" i="0" dirty="0">
                <a:solidFill>
                  <a:srgbClr val="1F1F1F"/>
                </a:solidFill>
                <a:effectLst/>
                <a:latin typeface="Google Sans"/>
              </a:rPr>
              <a:t>Elevated levels of stress, anxiety, and fear</a:t>
            </a:r>
            <a:r>
              <a:rPr lang="en-US" b="0" i="0" dirty="0">
                <a:solidFill>
                  <a:srgbClr val="1F1F1F"/>
                </a:solidFill>
                <a:effectLst/>
                <a:latin typeface="Google Sans"/>
              </a:rPr>
              <a:t>, particularly related to the </a:t>
            </a:r>
            <a:r>
              <a:rPr lang="en-US" b="1" i="0" dirty="0">
                <a:solidFill>
                  <a:srgbClr val="1F1F1F"/>
                </a:solidFill>
                <a:effectLst/>
                <a:latin typeface="Google Sans"/>
              </a:rPr>
              <a:t>witnessing of patient morbidity and mortality</a:t>
            </a:r>
            <a:r>
              <a:rPr lang="en-US" b="0" i="0" dirty="0">
                <a:solidFill>
                  <a:srgbClr val="1F1F1F"/>
                </a:solidFill>
                <a:effectLst/>
                <a:latin typeface="Google Sans"/>
              </a:rPr>
              <a:t> on a significantly amplified scale.</a:t>
            </a:r>
          </a:p>
          <a:p>
            <a:pPr algn="l">
              <a:buFont typeface="Arial" panose="020B0604020202020204" pitchFamily="34" charset="0"/>
              <a:buChar char="•"/>
            </a:pPr>
            <a:r>
              <a:rPr lang="en-US" b="1" i="0" dirty="0">
                <a:solidFill>
                  <a:srgbClr val="1F1F1F"/>
                </a:solidFill>
                <a:effectLst/>
                <a:latin typeface="Google Sans"/>
              </a:rPr>
              <a:t>- Moral distress and ethical dilemmas</a:t>
            </a:r>
            <a:r>
              <a:rPr lang="en-US" b="0" i="0" dirty="0">
                <a:solidFill>
                  <a:srgbClr val="1F1F1F"/>
                </a:solidFill>
                <a:effectLst/>
                <a:latin typeface="Google Sans"/>
              </a:rPr>
              <a:t> stemming from resource scarcity and difficult care decisions during peak surge periods.</a:t>
            </a:r>
          </a:p>
          <a:p>
            <a:pPr algn="l">
              <a:buFont typeface="Arial" panose="020B0604020202020204" pitchFamily="34" charset="0"/>
              <a:buChar char="•"/>
            </a:pPr>
            <a:r>
              <a:rPr lang="en-US" b="1" i="0" dirty="0">
                <a:solidFill>
                  <a:srgbClr val="1F1F1F"/>
                </a:solidFill>
                <a:effectLst/>
                <a:latin typeface="Google Sans"/>
              </a:rPr>
              <a:t>- Increased exposure to trauma</a:t>
            </a:r>
            <a:r>
              <a:rPr lang="en-US" b="0" i="0" dirty="0">
                <a:solidFill>
                  <a:srgbClr val="1F1F1F"/>
                </a:solidFill>
                <a:effectLst/>
                <a:latin typeface="Google Sans"/>
              </a:rPr>
              <a:t> associated with caring for critically ill patients and confronting the uncertainty of a novel disease.</a:t>
            </a:r>
          </a:p>
          <a:p>
            <a:pPr algn="l">
              <a:buFont typeface="Arial" panose="020B0604020202020204" pitchFamily="34" charset="0"/>
              <a:buChar char="•"/>
            </a:pPr>
            <a:r>
              <a:rPr lang="en-US" b="1" i="0" dirty="0">
                <a:solidFill>
                  <a:srgbClr val="1F1F1F"/>
                </a:solidFill>
                <a:effectLst/>
                <a:latin typeface="Google Sans"/>
              </a:rPr>
              <a:t>- Disrupted work-life balance</a:t>
            </a:r>
            <a:r>
              <a:rPr lang="en-US" b="0" i="0" dirty="0">
                <a:solidFill>
                  <a:srgbClr val="1F1F1F"/>
                </a:solidFill>
                <a:effectLst/>
                <a:latin typeface="Google Sans"/>
              </a:rPr>
              <a:t> due to extended shifts, altered deployment schedules, and the potential for personal infection risk.</a:t>
            </a:r>
          </a:p>
          <a:p>
            <a:pPr algn="l">
              <a:buFont typeface="Arial" panose="020B0604020202020204" pitchFamily="34" charset="0"/>
              <a:buChar char="•"/>
            </a:pPr>
            <a:r>
              <a:rPr lang="en-US" b="1" i="0" dirty="0">
                <a:solidFill>
                  <a:srgbClr val="1F1F1F"/>
                </a:solidFill>
                <a:effectLst/>
                <a:latin typeface="Google Sans"/>
              </a:rPr>
              <a:t>- Stigma and social isolation</a:t>
            </a:r>
            <a:r>
              <a:rPr lang="en-US" b="0" i="0" dirty="0">
                <a:solidFill>
                  <a:srgbClr val="1F1F1F"/>
                </a:solidFill>
                <a:effectLst/>
                <a:latin typeface="Google Sans"/>
              </a:rPr>
              <a:t> stemming from their association with COVID-19 and heightened public anxieties.</a:t>
            </a:r>
          </a:p>
          <a:p>
            <a:r>
              <a:rPr lang="en-US" b="1" i="0" dirty="0">
                <a:solidFill>
                  <a:srgbClr val="1F1F1F"/>
                </a:solidFill>
                <a:effectLst/>
                <a:latin typeface="Google Sans"/>
              </a:rPr>
              <a:t>By acknowledging these unique stressors and vulnerabilities, we can better understand and address the mental health needs of U.S. service members in healthcare settings, promoting their overall well-being and resilience.</a:t>
            </a:r>
            <a:endParaRPr lang="en-US" b="0" i="0" dirty="0">
              <a:solidFill>
                <a:srgbClr val="1F1F1F"/>
              </a:solidFill>
              <a:effectLst/>
              <a:latin typeface="Google Sans"/>
            </a:endParaRPr>
          </a:p>
          <a:p>
            <a:endParaRPr lang="en-US" b="0" i="0" dirty="0">
              <a:solidFill>
                <a:srgbClr val="1F1F1F"/>
              </a:solidFill>
              <a:effectLst/>
              <a:latin typeface="Google Sans"/>
            </a:endParaRPr>
          </a:p>
          <a:p>
            <a:endParaRPr lang="en-US" b="0" i="0" dirty="0">
              <a:solidFill>
                <a:srgbClr val="1F1F1F"/>
              </a:solidFill>
              <a:effectLst/>
              <a:latin typeface="Google Sans"/>
            </a:endParaRPr>
          </a:p>
          <a:p>
            <a:r>
              <a:rPr lang="en-US" b="0" i="1" dirty="0">
                <a:solidFill>
                  <a:srgbClr val="1F1F1F"/>
                </a:solidFill>
                <a:effectLst/>
                <a:latin typeface="Google Sans"/>
              </a:rPr>
              <a:t>The COVID-19 pandemic has had a significant and unprecedented impact on the mental health of healthcare workers worldwide.</a:t>
            </a:r>
          </a:p>
          <a:p>
            <a:pPr algn="l">
              <a:buFont typeface="Arial" panose="020B0604020202020204" pitchFamily="34" charset="0"/>
              <a:buNone/>
            </a:pPr>
            <a:endParaRPr lang="en-US" b="0" i="1" dirty="0">
              <a:solidFill>
                <a:srgbClr val="1F1F1F"/>
              </a:solidFill>
              <a:effectLst/>
              <a:latin typeface="Google Sans"/>
            </a:endParaRPr>
          </a:p>
          <a:p>
            <a:pPr algn="l">
              <a:buFont typeface="Arial" panose="020B0604020202020204" pitchFamily="34" charset="0"/>
              <a:buNone/>
            </a:pPr>
            <a:r>
              <a:rPr lang="en-US" b="0" i="1" dirty="0">
                <a:solidFill>
                  <a:srgbClr val="1F1F1F"/>
                </a:solidFill>
                <a:effectLst/>
                <a:latin typeface="Google Sans"/>
              </a:rPr>
              <a:t>US service members in healthcare have been particularly vulnerable to the mental health consequences of the pandemic due to their unique roles and responsibilities.</a:t>
            </a:r>
          </a:p>
          <a:p>
            <a:pPr algn="l">
              <a:buFont typeface="Arial" panose="020B0604020202020204" pitchFamily="34" charset="0"/>
              <a:buNone/>
            </a:pPr>
            <a:endParaRPr lang="en-US" b="0" i="1" dirty="0">
              <a:solidFill>
                <a:srgbClr val="1F1F1F"/>
              </a:solidFill>
              <a:effectLst/>
              <a:latin typeface="Google Sans"/>
            </a:endParaRPr>
          </a:p>
          <a:p>
            <a:pPr algn="l">
              <a:buFont typeface="Arial" panose="020B0604020202020204" pitchFamily="34" charset="0"/>
              <a:buNone/>
            </a:pPr>
            <a:r>
              <a:rPr lang="en-US" b="0" i="1" dirty="0">
                <a:solidFill>
                  <a:srgbClr val="1F1F1F"/>
                </a:solidFill>
                <a:effectLst/>
                <a:latin typeface="Google Sans"/>
              </a:rPr>
              <a:t>These include - high levels of stress, anxiety, and fear, especially pertaining to the death and suffering of many so patients.</a:t>
            </a:r>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6</a:t>
            </a:fld>
            <a:endParaRPr lang="en-US" dirty="0"/>
          </a:p>
        </p:txBody>
      </p:sp>
    </p:spTree>
    <p:extLst>
      <p:ext uri="{BB962C8B-B14F-4D97-AF65-F5344CB8AC3E}">
        <p14:creationId xmlns:p14="http://schemas.microsoft.com/office/powerpoint/2010/main" val="352348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F1F1F"/>
                </a:solidFill>
                <a:effectLst/>
                <a:latin typeface="Google Sans"/>
              </a:rPr>
              <a:t>As a </a:t>
            </a:r>
            <a:r>
              <a:rPr lang="en-US" b="1" i="0" dirty="0">
                <a:solidFill>
                  <a:srgbClr val="1F1F1F"/>
                </a:solidFill>
                <a:effectLst/>
                <a:latin typeface="Google Sans"/>
              </a:rPr>
              <a:t>United States Public Health Officer</a:t>
            </a:r>
            <a:r>
              <a:rPr lang="en-US" b="0" i="0" dirty="0">
                <a:solidFill>
                  <a:srgbClr val="1F1F1F"/>
                </a:solidFill>
                <a:effectLst/>
                <a:latin typeface="Google Sans"/>
              </a:rPr>
              <a:t>, the COVID-19 pandemic profoundly impacted my professional trajectory and personal life. Witnessing the immense challenges and devastation firsthand, particularly as an </a:t>
            </a:r>
            <a:r>
              <a:rPr lang="en-US" b="1" i="0" dirty="0">
                <a:solidFill>
                  <a:srgbClr val="1F1F1F"/>
                </a:solidFill>
                <a:effectLst/>
                <a:latin typeface="Google Sans"/>
              </a:rPr>
              <a:t>Infectious Disease Physician</a:t>
            </a:r>
            <a:r>
              <a:rPr lang="en-US" b="0" i="0" dirty="0">
                <a:solidFill>
                  <a:srgbClr val="1F1F1F"/>
                </a:solidFill>
                <a:effectLst/>
                <a:latin typeface="Google Sans"/>
              </a:rPr>
              <a:t>, instilled within me a fervent commitment to contribute more actively to public health preparedness and response. This conviction ultimately fueled my decision to transition from </a:t>
            </a:r>
            <a:r>
              <a:rPr lang="en-US" b="1" i="0" dirty="0">
                <a:solidFill>
                  <a:srgbClr val="1F1F1F"/>
                </a:solidFill>
                <a:effectLst/>
                <a:latin typeface="Google Sans"/>
              </a:rPr>
              <a:t>civilian practice</a:t>
            </a:r>
            <a:r>
              <a:rPr lang="en-US" b="0" i="0" dirty="0">
                <a:solidFill>
                  <a:srgbClr val="1F1F1F"/>
                </a:solidFill>
                <a:effectLst/>
                <a:latin typeface="Google Sans"/>
              </a:rPr>
              <a:t> to become an </a:t>
            </a:r>
            <a:r>
              <a:rPr lang="en-US" b="1" i="0" dirty="0">
                <a:solidFill>
                  <a:srgbClr val="1F1F1F"/>
                </a:solidFill>
                <a:effectLst/>
                <a:latin typeface="Google Sans"/>
              </a:rPr>
              <a:t>Active-Duty Officer</a:t>
            </a:r>
            <a:r>
              <a:rPr lang="en-US" b="0" i="0" dirty="0">
                <a:solidFill>
                  <a:srgbClr val="1F1F1F"/>
                </a:solidFill>
                <a:effectLst/>
                <a:latin typeface="Google Sans"/>
              </a:rPr>
              <a:t>.</a:t>
            </a:r>
          </a:p>
          <a:p>
            <a:pPr algn="l"/>
            <a:r>
              <a:rPr lang="en-US" b="0" i="0" dirty="0">
                <a:solidFill>
                  <a:srgbClr val="1F1F1F"/>
                </a:solidFill>
                <a:effectLst/>
                <a:latin typeface="Google Sans"/>
              </a:rPr>
              <a:t>Embarking on this new path </a:t>
            </a:r>
            <a:r>
              <a:rPr lang="en-US" b="1" i="0" dirty="0">
                <a:solidFill>
                  <a:srgbClr val="1F1F1F"/>
                </a:solidFill>
                <a:effectLst/>
                <a:latin typeface="Google Sans"/>
              </a:rPr>
              <a:t>necessitated significant personal sacrifices</a:t>
            </a:r>
            <a:r>
              <a:rPr lang="en-US" b="0" i="0" dirty="0">
                <a:solidFill>
                  <a:srgbClr val="1F1F1F"/>
                </a:solidFill>
                <a:effectLst/>
                <a:latin typeface="Google Sans"/>
              </a:rPr>
              <a:t>. Relocating across the country, from </a:t>
            </a:r>
            <a:r>
              <a:rPr lang="en-US" b="1" i="0" dirty="0">
                <a:solidFill>
                  <a:srgbClr val="1F1F1F"/>
                </a:solidFill>
                <a:effectLst/>
                <a:latin typeface="Google Sans"/>
              </a:rPr>
              <a:t>New York to Texas</a:t>
            </a:r>
            <a:r>
              <a:rPr lang="en-US" b="0" i="0" dirty="0">
                <a:solidFill>
                  <a:srgbClr val="1F1F1F"/>
                </a:solidFill>
                <a:effectLst/>
                <a:latin typeface="Google Sans"/>
              </a:rPr>
              <a:t>, meant leaving behind the familiar support system of my </a:t>
            </a:r>
            <a:r>
              <a:rPr lang="en-US" b="1" i="0" dirty="0">
                <a:solidFill>
                  <a:srgbClr val="1F1F1F"/>
                </a:solidFill>
                <a:effectLst/>
                <a:latin typeface="Google Sans"/>
              </a:rPr>
              <a:t>young family – husband and children</a:t>
            </a:r>
            <a:r>
              <a:rPr lang="en-US" b="0" i="0" dirty="0">
                <a:solidFill>
                  <a:srgbClr val="1F1F1F"/>
                </a:solidFill>
                <a:effectLst/>
                <a:latin typeface="Google Sans"/>
              </a:rPr>
              <a:t>. However, the gravity of the pandemic underscored the paramount importance of prioritizing public health, and I knew this shift could empower me to make a broader impact.</a:t>
            </a:r>
          </a:p>
          <a:p>
            <a:pPr algn="l"/>
            <a:r>
              <a:rPr lang="en-US" b="0" i="0" dirty="0">
                <a:solidFill>
                  <a:srgbClr val="1F1F1F"/>
                </a:solidFill>
                <a:effectLst/>
                <a:latin typeface="Google Sans"/>
              </a:rPr>
              <a:t>While my story is unique, it also resonates with the experiences of other </a:t>
            </a:r>
            <a:r>
              <a:rPr lang="en-US" b="1" i="0" dirty="0">
                <a:solidFill>
                  <a:srgbClr val="1F1F1F"/>
                </a:solidFill>
                <a:effectLst/>
                <a:latin typeface="Google Sans"/>
              </a:rPr>
              <a:t>Active-Duty Officers</a:t>
            </a:r>
            <a:r>
              <a:rPr lang="en-US" b="0" i="0" dirty="0">
                <a:solidFill>
                  <a:srgbClr val="1F1F1F"/>
                </a:solidFill>
                <a:effectLst/>
                <a:latin typeface="Google Sans"/>
              </a:rPr>
              <a:t>. We share the common thread of dedicating ourselves – our </a:t>
            </a:r>
            <a:r>
              <a:rPr lang="en-US" b="1" i="0" dirty="0">
                <a:solidFill>
                  <a:srgbClr val="1F1F1F"/>
                </a:solidFill>
                <a:effectLst/>
                <a:latin typeface="Google Sans"/>
              </a:rPr>
              <a:t>time, expertise, and even personal sacrifices</a:t>
            </a:r>
            <a:r>
              <a:rPr lang="en-US" b="0" i="0" dirty="0">
                <a:solidFill>
                  <a:srgbClr val="1F1F1F"/>
                </a:solidFill>
                <a:effectLst/>
                <a:latin typeface="Google Sans"/>
              </a:rPr>
              <a:t> – to fulfilling critical </a:t>
            </a:r>
            <a:r>
              <a:rPr lang="en-US" b="1" i="0" dirty="0">
                <a:solidFill>
                  <a:srgbClr val="1F1F1F"/>
                </a:solidFill>
                <a:effectLst/>
                <a:latin typeface="Google Sans"/>
              </a:rPr>
              <a:t>Temporary Duty Missions (TDYs)</a:t>
            </a:r>
            <a:r>
              <a:rPr lang="en-US" b="0" i="0" dirty="0">
                <a:solidFill>
                  <a:srgbClr val="1F1F1F"/>
                </a:solidFill>
                <a:effectLst/>
                <a:latin typeface="Google Sans"/>
              </a:rPr>
              <a:t>, often leading to extended periods away from loved ones.</a:t>
            </a:r>
          </a:p>
          <a:p>
            <a:pPr algn="l"/>
            <a:r>
              <a:rPr lang="en-US" b="0" i="0" dirty="0">
                <a:solidFill>
                  <a:srgbClr val="1F1F1F"/>
                </a:solidFill>
                <a:effectLst/>
                <a:latin typeface="Google Sans"/>
              </a:rPr>
              <a:t>As we emerge from the immediate throes of the pandemic and enter the </a:t>
            </a:r>
            <a:r>
              <a:rPr lang="en-US" b="1" i="0" dirty="0" err="1">
                <a:solidFill>
                  <a:srgbClr val="1F1F1F"/>
                </a:solidFill>
                <a:effectLst/>
                <a:latin typeface="Google Sans"/>
              </a:rPr>
              <a:t>Peripandemic</a:t>
            </a:r>
            <a:r>
              <a:rPr lang="en-US" b="1" i="0" dirty="0">
                <a:solidFill>
                  <a:srgbClr val="1F1F1F"/>
                </a:solidFill>
                <a:effectLst/>
                <a:latin typeface="Google Sans"/>
              </a:rPr>
              <a:t> Era</a:t>
            </a:r>
            <a:r>
              <a:rPr lang="en-US" b="0" i="0" dirty="0">
                <a:solidFill>
                  <a:srgbClr val="1F1F1F"/>
                </a:solidFill>
                <a:effectLst/>
                <a:latin typeface="Google Sans"/>
              </a:rPr>
              <a:t>, critical learnings and reflections must guide our preparation for future public health challenges. What </a:t>
            </a:r>
            <a:r>
              <a:rPr lang="en-US" b="1" i="0" dirty="0">
                <a:solidFill>
                  <a:srgbClr val="1F1F1F"/>
                </a:solidFill>
                <a:effectLst/>
                <a:latin typeface="Google Sans"/>
              </a:rPr>
              <a:t>strategic insights</a:t>
            </a:r>
            <a:r>
              <a:rPr lang="en-US" b="0" i="0" dirty="0">
                <a:solidFill>
                  <a:srgbClr val="1F1F1F"/>
                </a:solidFill>
                <a:effectLst/>
                <a:latin typeface="Google Sans"/>
              </a:rPr>
              <a:t> have we gleaned from this unprecedented experience? How can we leverage these lessons to </a:t>
            </a:r>
            <a:r>
              <a:rPr lang="en-US" b="1" i="0" dirty="0">
                <a:solidFill>
                  <a:srgbClr val="1F1F1F"/>
                </a:solidFill>
                <a:effectLst/>
                <a:latin typeface="Google Sans"/>
              </a:rPr>
              <a:t>fortify our defenses</a:t>
            </a:r>
            <a:r>
              <a:rPr lang="en-US" b="0" i="0" dirty="0">
                <a:solidFill>
                  <a:srgbClr val="1F1F1F"/>
                </a:solidFill>
                <a:effectLst/>
                <a:latin typeface="Google Sans"/>
              </a:rPr>
              <a:t>, enhance </a:t>
            </a:r>
            <a:r>
              <a:rPr lang="en-US" b="1" i="0" dirty="0">
                <a:solidFill>
                  <a:srgbClr val="1F1F1F"/>
                </a:solidFill>
                <a:effectLst/>
                <a:latin typeface="Google Sans"/>
              </a:rPr>
              <a:t>preparedness</a:t>
            </a:r>
            <a:r>
              <a:rPr lang="en-US" b="0" i="0" dirty="0">
                <a:solidFill>
                  <a:srgbClr val="1F1F1F"/>
                </a:solidFill>
                <a:effectLst/>
                <a:latin typeface="Google Sans"/>
              </a:rPr>
              <a:t>, and mitigate the impact of </a:t>
            </a:r>
            <a:r>
              <a:rPr lang="en-US" b="1" i="0" dirty="0">
                <a:solidFill>
                  <a:srgbClr val="1F1F1F"/>
                </a:solidFill>
                <a:effectLst/>
                <a:latin typeface="Google Sans"/>
              </a:rPr>
              <a:t>potential future pandemics</a:t>
            </a:r>
            <a:r>
              <a:rPr lang="en-US" b="0" i="0" dirty="0">
                <a:solidFill>
                  <a:srgbClr val="1F1F1F"/>
                </a:solidFill>
                <a:effectLst/>
                <a:latin typeface="Google Sans"/>
              </a:rPr>
              <a:t>?</a:t>
            </a:r>
          </a:p>
          <a:p>
            <a:pPr algn="l"/>
            <a:r>
              <a:rPr lang="en-US" b="0" i="0" dirty="0">
                <a:solidFill>
                  <a:srgbClr val="1F1F1F"/>
                </a:solidFill>
                <a:effectLst/>
                <a:latin typeface="Google Sans"/>
              </a:rPr>
              <a:t>These are crucial questions demanding collective reflection and decisive action. By sharing our individual experiences and collaborating, we can create a more resilient and responsive public health infrastructure, safeguarding the well-being of our communities and mitigating the impact of future outbreaks.</a:t>
            </a:r>
          </a:p>
          <a:p>
            <a:endParaRPr lang="en-US" dirty="0"/>
          </a:p>
          <a:p>
            <a:endParaRPr lang="en-US" dirty="0"/>
          </a:p>
          <a:p>
            <a:r>
              <a:rPr lang="en-US" i="1" dirty="0"/>
              <a:t>I am a United States Public Health Officer: How did the pandemic affect me?  How has it affected you? As an Infectious disease physician, the effects / consequences of the pandemic fueled me to make the transition from civilian practice to becoming an Active-Duty officer. </a:t>
            </a:r>
          </a:p>
          <a:p>
            <a:r>
              <a:rPr lang="en-US" i="1" dirty="0"/>
              <a:t>This meant leaving my young family – husband and kids behind to relocate/settle across the country, From New York to Texas. </a:t>
            </a:r>
          </a:p>
          <a:p>
            <a:r>
              <a:rPr lang="en-US" i="1" dirty="0"/>
              <a:t>Yes, this is my particular story but it is also your story. We as active-duty officers are tasked with TDY mission this can mean being away from family and loved ones but more importantly, giving of ourselves- our time, our expertise </a:t>
            </a:r>
          </a:p>
          <a:p>
            <a:endParaRPr lang="en-US" i="1" dirty="0"/>
          </a:p>
          <a:p>
            <a:r>
              <a:rPr lang="en-US" i="1" dirty="0"/>
              <a:t>We are now in the Peri-pandemic era: what have we learned and how do we use it to prepare for the future, for the next pandemic. </a:t>
            </a:r>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7</a:t>
            </a:fld>
            <a:endParaRPr lang="en-US" dirty="0"/>
          </a:p>
        </p:txBody>
      </p:sp>
    </p:spTree>
    <p:extLst>
      <p:ext uri="{BB962C8B-B14F-4D97-AF65-F5344CB8AC3E}">
        <p14:creationId xmlns:p14="http://schemas.microsoft.com/office/powerpoint/2010/main" val="108166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latin typeface="Google Sans"/>
              </a:rPr>
              <a:t>The early phase of the COVID-19 pandemic was characterized by significant uncertainty and resource scarcity.</a:t>
            </a:r>
            <a:r>
              <a:rPr lang="en-US" b="0" i="0" dirty="0">
                <a:solidFill>
                  <a:srgbClr val="1F1F1F"/>
                </a:solidFill>
                <a:effectLst/>
                <a:latin typeface="Google Sans"/>
              </a:rPr>
              <a:t> With limited knowledge about the virus and its transmission dynamics, healthcare professionals faced an unprecedented challenge. Amidst critical supply shortages, many resorted to </a:t>
            </a:r>
            <a:r>
              <a:rPr lang="en-US" b="1" i="0" dirty="0">
                <a:solidFill>
                  <a:srgbClr val="1F1F1F"/>
                </a:solidFill>
                <a:effectLst/>
                <a:latin typeface="Google Sans"/>
              </a:rPr>
              <a:t>improvising personal protective equipment (PPE)</a:t>
            </a:r>
            <a:r>
              <a:rPr lang="en-US" b="0" i="0" dirty="0">
                <a:solidFill>
                  <a:srgbClr val="1F1F1F"/>
                </a:solidFill>
                <a:effectLst/>
                <a:latin typeface="Google Sans"/>
              </a:rPr>
              <a:t> to manage patient care.</a:t>
            </a:r>
          </a:p>
          <a:p>
            <a:pPr algn="l"/>
            <a:r>
              <a:rPr lang="en-US" b="0" i="0" dirty="0">
                <a:solidFill>
                  <a:srgbClr val="1F1F1F"/>
                </a:solidFill>
                <a:effectLst/>
                <a:latin typeface="Google Sans"/>
              </a:rPr>
              <a:t>This period, aptly recognized as the </a:t>
            </a:r>
            <a:r>
              <a:rPr lang="en-US" b="1" i="0" dirty="0">
                <a:solidFill>
                  <a:srgbClr val="1F1F1F"/>
                </a:solidFill>
                <a:effectLst/>
                <a:latin typeface="Google Sans"/>
              </a:rPr>
              <a:t>"Hero Phase,"</a:t>
            </a:r>
            <a:r>
              <a:rPr lang="en-US" b="0" i="0" dirty="0">
                <a:solidFill>
                  <a:srgbClr val="1F1F1F"/>
                </a:solidFill>
                <a:effectLst/>
                <a:latin typeface="Google Sans"/>
              </a:rPr>
              <a:t> witnessed an outpouring of public appreciation for healthcare workers who bravely confronted the unknown enemy on the frontlines. However, this sense of heroism was often accompanied by </a:t>
            </a:r>
            <a:r>
              <a:rPr lang="en-US" b="1" i="0" dirty="0">
                <a:solidFill>
                  <a:srgbClr val="1F1F1F"/>
                </a:solidFill>
                <a:effectLst/>
                <a:latin typeface="Google Sans"/>
              </a:rPr>
              <a:t>deep anxiety and concern for personal safety</a:t>
            </a:r>
            <a:r>
              <a:rPr lang="en-US" b="0" i="0" dirty="0">
                <a:solidFill>
                  <a:srgbClr val="1F1F1F"/>
                </a:solidFill>
                <a:effectLst/>
                <a:latin typeface="Google Sans"/>
              </a:rPr>
              <a:t> as well as the well-being of loved 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Pandemic did have different phases:  No one knew what we were fighting or the means to fight it. Self /home made PPE’s due to the lack of supply. Healthcare professionals were hailed as heroes – where we battled the unknown virus. This was the Hero phase of our Pandemic fight.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This was accompanied by the concern for self and loved 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r>
              <a:rPr lang="en-US" dirty="0"/>
              <a:t>IMAGE: https://www.nychealthandhospitals.org/pressrelease/city-partners-with-department-of-defense-to-address-covid-19-trauma-in-healthcare-workers/</a:t>
            </a:r>
          </a:p>
        </p:txBody>
      </p:sp>
      <p:sp>
        <p:nvSpPr>
          <p:cNvPr id="4" name="Slide Number Placeholder 3"/>
          <p:cNvSpPr>
            <a:spLocks noGrp="1"/>
          </p:cNvSpPr>
          <p:nvPr>
            <p:ph type="sldNum" sz="quarter" idx="5"/>
          </p:nvPr>
        </p:nvSpPr>
        <p:spPr/>
        <p:txBody>
          <a:bodyPr/>
          <a:lstStyle/>
          <a:p>
            <a:fld id="{CBE0DAC7-9C19-BF47-A4A6-D646D0C9F90E}" type="slidenum">
              <a:rPr lang="en-US" smtClean="0"/>
              <a:t>8</a:t>
            </a:fld>
            <a:endParaRPr lang="en-US" dirty="0"/>
          </a:p>
        </p:txBody>
      </p:sp>
    </p:spTree>
    <p:extLst>
      <p:ext uri="{BB962C8B-B14F-4D97-AF65-F5344CB8AC3E}">
        <p14:creationId xmlns:p14="http://schemas.microsoft.com/office/powerpoint/2010/main" val="125026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F1F1F"/>
                </a:solidFill>
                <a:effectLst/>
                <a:latin typeface="Google Sans"/>
              </a:rPr>
              <a:t>U.S. service members in healthcare were confronted by several unique stressors during the pandemic.</a:t>
            </a:r>
            <a:r>
              <a:rPr lang="en-US" b="0" i="0" dirty="0">
                <a:solidFill>
                  <a:srgbClr val="1F1F1F"/>
                </a:solidFill>
                <a:effectLst/>
                <a:latin typeface="Google Sans"/>
              </a:rPr>
              <a:t> These included:</a:t>
            </a:r>
          </a:p>
          <a:p>
            <a:pPr algn="l">
              <a:buFont typeface="Arial" panose="020B0604020202020204" pitchFamily="34" charset="0"/>
              <a:buChar char="•"/>
            </a:pPr>
            <a:r>
              <a:rPr lang="en-US" b="1" i="0" dirty="0">
                <a:solidFill>
                  <a:srgbClr val="1F1F1F"/>
                </a:solidFill>
                <a:effectLst/>
                <a:latin typeface="Google Sans"/>
              </a:rPr>
              <a:t>(Intensified exposure to stress and trauma:)</a:t>
            </a:r>
            <a:r>
              <a:rPr lang="en-US" b="0" i="0" dirty="0">
                <a:solidFill>
                  <a:srgbClr val="1F1F1F"/>
                </a:solidFill>
                <a:effectLst/>
                <a:latin typeface="Google Sans"/>
              </a:rPr>
              <a:t> They navigated heightened anxiety, fatigue, and an increased workload while confronting the fear instilled by the novel and lethal virus.</a:t>
            </a:r>
          </a:p>
          <a:p>
            <a:pPr algn="l">
              <a:buFont typeface="Arial" panose="020B0604020202020204" pitchFamily="34" charset="0"/>
              <a:buChar char="•"/>
            </a:pPr>
            <a:r>
              <a:rPr lang="en-US" b="1" i="0" dirty="0">
                <a:solidFill>
                  <a:srgbClr val="1F1F1F"/>
                </a:solidFill>
                <a:effectLst/>
                <a:latin typeface="Google Sans"/>
              </a:rPr>
              <a:t>(Looming threat of self-infection and transmission):</a:t>
            </a:r>
            <a:r>
              <a:rPr lang="en-US" b="0" i="0" dirty="0">
                <a:solidFill>
                  <a:srgbClr val="1F1F1F"/>
                </a:solidFill>
                <a:effectLst/>
                <a:latin typeface="Google Sans"/>
              </a:rPr>
              <a:t> Depending on their location, service members carried the constant burden of potentially infecting themselves and their loved ones. This resulted in practices like stripping work clothes outside and showering before embracing loved ones, highlighting the psychological weight of potential transmission.</a:t>
            </a:r>
          </a:p>
          <a:p>
            <a:pPr algn="l">
              <a:buFont typeface="Arial" panose="020B0604020202020204" pitchFamily="34" charset="0"/>
              <a:buNone/>
            </a:pPr>
            <a:endParaRPr lang="en-US" b="0" i="0" dirty="0">
              <a:solidFill>
                <a:srgbClr val="1F1F1F"/>
              </a:solidFill>
              <a:effectLst/>
              <a:latin typeface="Google Sans"/>
            </a:endParaRPr>
          </a:p>
          <a:p>
            <a:pPr marL="0" indent="0">
              <a:buNone/>
            </a:pPr>
            <a:endParaRPr lang="en-US" b="0" i="0" dirty="0">
              <a:solidFill>
                <a:srgbClr val="1F1F1F"/>
              </a:solidFill>
              <a:effectLst/>
              <a:latin typeface="Google Sans"/>
            </a:endParaRPr>
          </a:p>
          <a:p>
            <a:pPr marL="0" indent="0">
              <a:buNone/>
            </a:pPr>
            <a:endParaRPr lang="en-US" b="0" i="0" dirty="0">
              <a:solidFill>
                <a:srgbClr val="1F1F1F"/>
              </a:solidFill>
              <a:effectLst/>
              <a:latin typeface="Google Sans"/>
            </a:endParaRPr>
          </a:p>
          <a:p>
            <a:pPr marL="0" indent="0">
              <a:buNone/>
            </a:pPr>
            <a:r>
              <a:rPr lang="en-US" b="0" i="1" dirty="0">
                <a:solidFill>
                  <a:srgbClr val="1F1F1F"/>
                </a:solidFill>
                <a:effectLst/>
                <a:latin typeface="Google Sans"/>
              </a:rPr>
              <a:t>Some of the unique Challenges Faced by U.S. Service Members in Healthcare were triggered by :</a:t>
            </a:r>
          </a:p>
          <a:p>
            <a:pPr marL="0" indent="0">
              <a:buNone/>
            </a:pPr>
            <a:r>
              <a:rPr lang="en-US" b="0" i="1" dirty="0">
                <a:solidFill>
                  <a:srgbClr val="1F1F1F"/>
                </a:solidFill>
                <a:effectLst/>
                <a:latin typeface="Google Sans"/>
              </a:rPr>
              <a:t>Increased exposure to stress and trauma: They faced increased anxiety, fatigue, increased workload and fear of this unknown deadly virus- </a:t>
            </a:r>
          </a:p>
          <a:p>
            <a:pPr marL="0" indent="0">
              <a:buNone/>
            </a:pPr>
            <a:r>
              <a:rPr lang="en-US" b="0" i="1" dirty="0">
                <a:solidFill>
                  <a:srgbClr val="1F1F1F"/>
                </a:solidFill>
                <a:effectLst/>
                <a:latin typeface="Google Sans"/>
              </a:rPr>
              <a:t>Depending on where one was located, the Fear of infecting self and loved ones was a burden that was carried.</a:t>
            </a:r>
          </a:p>
          <a:p>
            <a:pPr marL="0" indent="0">
              <a:buNone/>
            </a:pPr>
            <a:r>
              <a:rPr lang="en-US" b="0" i="1" dirty="0">
                <a:solidFill>
                  <a:srgbClr val="1F1F1F"/>
                </a:solidFill>
                <a:effectLst/>
                <a:latin typeface="Google Sans"/>
              </a:rPr>
              <a:t>- Striping off work clothes in the garage then showering prior to hugging loved ones after work became a natural occurrence for many.</a:t>
            </a:r>
            <a:endParaRPr lang="en-US" i="1" dirty="0"/>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9</a:t>
            </a:fld>
            <a:endParaRPr lang="en-US" dirty="0"/>
          </a:p>
        </p:txBody>
      </p:sp>
    </p:spTree>
    <p:extLst>
      <p:ext uri="{BB962C8B-B14F-4D97-AF65-F5344CB8AC3E}">
        <p14:creationId xmlns:p14="http://schemas.microsoft.com/office/powerpoint/2010/main" val="1161536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Following the initial wave of public recognition, U.S. service members in healthcare may have transitioned into a phase marked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a:rPr>
              <a:t>- </a:t>
            </a:r>
            <a:r>
              <a:rPr lang="en-US" b="1" i="0" dirty="0">
                <a:solidFill>
                  <a:srgbClr val="1F1F1F"/>
                </a:solidFill>
                <a:effectLst/>
                <a:latin typeface="Google Sans"/>
              </a:rPr>
              <a:t>Potential social isolation:</a:t>
            </a:r>
            <a:r>
              <a:rPr lang="en-US" b="0" i="0" dirty="0">
                <a:solidFill>
                  <a:srgbClr val="1F1F1F"/>
                </a:solidFill>
                <a:effectLst/>
                <a:latin typeface="Google Sans"/>
              </a:rPr>
              <a:t> Quarantine measures or the fear of post-exposure transmission could lead to social isolation, impacting their sense of connection and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F1F1F"/>
                </a:solidFill>
                <a:effectLst/>
                <a:latin typeface="Google Sans"/>
              </a:rPr>
              <a:t>- </a:t>
            </a:r>
            <a:r>
              <a:rPr lang="en-US" b="1" i="0" dirty="0">
                <a:solidFill>
                  <a:srgbClr val="1F1F1F"/>
                </a:solidFill>
                <a:effectLst/>
                <a:latin typeface="Google Sans"/>
              </a:rPr>
              <a:t>Stigma and discrimination:</a:t>
            </a:r>
            <a:r>
              <a:rPr lang="en-US" b="0" i="0" dirty="0">
                <a:solidFill>
                  <a:srgbClr val="1F1F1F"/>
                </a:solidFill>
                <a:effectLst/>
                <a:latin typeface="Google Sans"/>
              </a:rPr>
              <a:t> Their association with COVID-19 patients, despite their dedicated care, could subject them to stigma and discrimination, adding another layer of emotional burden.</a:t>
            </a:r>
          </a:p>
          <a:p>
            <a:endParaRPr lang="en-US" b="0" i="0" dirty="0">
              <a:solidFill>
                <a:srgbClr val="1F1F1F"/>
              </a:solidFill>
              <a:effectLst/>
              <a:latin typeface="Google Sans"/>
            </a:endParaRPr>
          </a:p>
          <a:p>
            <a:endParaRPr lang="en-US" b="0" i="0" dirty="0">
              <a:solidFill>
                <a:srgbClr val="1F1F1F"/>
              </a:solidFill>
              <a:effectLst/>
              <a:latin typeface="Google Sans"/>
            </a:endParaRPr>
          </a:p>
          <a:p>
            <a:r>
              <a:rPr lang="en-US" b="0" i="1" dirty="0">
                <a:solidFill>
                  <a:srgbClr val="1F1F1F"/>
                </a:solidFill>
                <a:effectLst/>
                <a:latin typeface="Google Sans"/>
              </a:rPr>
              <a:t>After the Hero phase wore off: </a:t>
            </a:r>
          </a:p>
          <a:p>
            <a:r>
              <a:rPr lang="en-US" b="0" i="1" dirty="0">
                <a:solidFill>
                  <a:srgbClr val="1F1F1F"/>
                </a:solidFill>
                <a:effectLst/>
                <a:latin typeface="Google Sans"/>
              </a:rPr>
              <a:t>- They (Service members in healthcare) may have experienced social isolation due to quarantine measures or fear of spreading the virus, post exposure.</a:t>
            </a:r>
          </a:p>
          <a:p>
            <a:r>
              <a:rPr lang="en-US" b="0" i="1" dirty="0">
                <a:solidFill>
                  <a:srgbClr val="1F1F1F"/>
                </a:solidFill>
                <a:effectLst/>
                <a:latin typeface="Google Sans"/>
              </a:rPr>
              <a:t>They may also have faced stigma and discrimination due to their association with COVID-19 patients – in treating them.</a:t>
            </a:r>
            <a:endParaRPr lang="en-US" i="1" dirty="0"/>
          </a:p>
          <a:p>
            <a:endParaRPr lang="en-US" dirty="0"/>
          </a:p>
        </p:txBody>
      </p:sp>
      <p:sp>
        <p:nvSpPr>
          <p:cNvPr id="4" name="Slide Number Placeholder 3"/>
          <p:cNvSpPr>
            <a:spLocks noGrp="1"/>
          </p:cNvSpPr>
          <p:nvPr>
            <p:ph type="sldNum" sz="quarter" idx="5"/>
          </p:nvPr>
        </p:nvSpPr>
        <p:spPr/>
        <p:txBody>
          <a:bodyPr/>
          <a:lstStyle/>
          <a:p>
            <a:fld id="{CBE0DAC7-9C19-BF47-A4A6-D646D0C9F90E}" type="slidenum">
              <a:rPr lang="en-US" smtClean="0"/>
              <a:t>10</a:t>
            </a:fld>
            <a:endParaRPr lang="en-US" dirty="0"/>
          </a:p>
        </p:txBody>
      </p:sp>
    </p:spTree>
    <p:extLst>
      <p:ext uri="{BB962C8B-B14F-4D97-AF65-F5344CB8AC3E}">
        <p14:creationId xmlns:p14="http://schemas.microsoft.com/office/powerpoint/2010/main" val="3408473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aragraph with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52AE0F-64B9-3147-B390-0459B9B29232}"/>
              </a:ext>
            </a:extLst>
          </p:cNvPr>
          <p:cNvSpPr/>
          <p:nvPr userDrawn="1"/>
        </p:nvSpPr>
        <p:spPr>
          <a:xfrm>
            <a:off x="2882900" y="0"/>
            <a:ext cx="93091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5">
            <a:extLst>
              <a:ext uri="{FF2B5EF4-FFF2-40B4-BE49-F238E27FC236}">
                <a16:creationId xmlns:a16="http://schemas.microsoft.com/office/drawing/2014/main" id="{4F6EFCD7-0206-4847-BBBD-EE0B15271033}"/>
              </a:ext>
            </a:extLst>
          </p:cNvPr>
          <p:cNvSpPr>
            <a:spLocks noGrp="1"/>
          </p:cNvSpPr>
          <p:nvPr>
            <p:ph type="body" sz="quarter" idx="10" hasCustomPrompt="1"/>
          </p:nvPr>
        </p:nvSpPr>
        <p:spPr>
          <a:xfrm>
            <a:off x="3888582" y="3111500"/>
            <a:ext cx="7297737" cy="1104900"/>
          </a:xfrm>
        </p:spPr>
        <p:txBody>
          <a:bodyPr>
            <a:normAutofit/>
          </a:bodyPr>
          <a:lstStyle>
            <a:lvl1pPr marL="0" indent="0">
              <a:buNone/>
              <a:defRPr lang="en-US" sz="3200" b="1" i="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title placeholder in 32 point bold Open Sans font.</a:t>
            </a:r>
          </a:p>
        </p:txBody>
      </p:sp>
      <p:sp>
        <p:nvSpPr>
          <p:cNvPr id="5" name="Text Placeholder 5">
            <a:extLst>
              <a:ext uri="{FF2B5EF4-FFF2-40B4-BE49-F238E27FC236}">
                <a16:creationId xmlns:a16="http://schemas.microsoft.com/office/drawing/2014/main" id="{E3190B68-4287-5F4F-AC1F-99CFC0497370}"/>
              </a:ext>
            </a:extLst>
          </p:cNvPr>
          <p:cNvSpPr>
            <a:spLocks noGrp="1"/>
          </p:cNvSpPr>
          <p:nvPr>
            <p:ph type="body" sz="quarter" idx="11" hasCustomPrompt="1"/>
          </p:nvPr>
        </p:nvSpPr>
        <p:spPr>
          <a:xfrm>
            <a:off x="3888582" y="4267200"/>
            <a:ext cx="7297737" cy="1104900"/>
          </a:xfrm>
        </p:spPr>
        <p:txBody>
          <a:bodyPr>
            <a:normAutofit/>
          </a:bodyPr>
          <a:lstStyle>
            <a:lvl1pPr marL="0" indent="0">
              <a:buNone/>
              <a:defRPr lang="en-US" sz="2000" b="0" i="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a:t>
            </a:r>
            <a:r>
              <a:rPr lang="en-US" dirty="0" err="1"/>
              <a:t>subheader</a:t>
            </a:r>
            <a:r>
              <a:rPr lang="en-US" dirty="0"/>
              <a:t> title placeholder in 20 point bold Open Sans font.</a:t>
            </a:r>
          </a:p>
        </p:txBody>
      </p:sp>
      <p:pic>
        <p:nvPicPr>
          <p:cNvPr id="4" name="Picture 3" descr="Text&#10;&#10;Description automatically generated with medium confidence">
            <a:extLst>
              <a:ext uri="{FF2B5EF4-FFF2-40B4-BE49-F238E27FC236}">
                <a16:creationId xmlns:a16="http://schemas.microsoft.com/office/drawing/2014/main" id="{9A85AE86-A8C5-4EBB-BFE2-CC874E0C3756}"/>
              </a:ext>
            </a:extLst>
          </p:cNvPr>
          <p:cNvPicPr>
            <a:picLocks noChangeAspect="1"/>
          </p:cNvPicPr>
          <p:nvPr userDrawn="1"/>
        </p:nvPicPr>
        <p:blipFill>
          <a:blip r:embed="rId2"/>
          <a:stretch>
            <a:fillRect/>
          </a:stretch>
        </p:blipFill>
        <p:spPr>
          <a:xfrm>
            <a:off x="263652" y="467140"/>
            <a:ext cx="2380467" cy="712834"/>
          </a:xfrm>
          <a:prstGeom prst="rect">
            <a:avLst/>
          </a:prstGeom>
        </p:spPr>
      </p:pic>
    </p:spTree>
    <p:extLst>
      <p:ext uri="{BB962C8B-B14F-4D97-AF65-F5344CB8AC3E}">
        <p14:creationId xmlns:p14="http://schemas.microsoft.com/office/powerpoint/2010/main" val="3130186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EEBA3E-7A8F-FA4C-B8CB-58D72305EE03}"/>
              </a:ext>
            </a:extLst>
          </p:cNvPr>
          <p:cNvSpPr>
            <a:spLocks noGrp="1"/>
          </p:cNvSpPr>
          <p:nvPr>
            <p:ph type="body" sz="quarter" idx="10" hasCustomPrompt="1"/>
          </p:nvPr>
        </p:nvSpPr>
        <p:spPr>
          <a:xfrm>
            <a:off x="2410968" y="1581918"/>
            <a:ext cx="7370064" cy="3694170"/>
          </a:xfrm>
        </p:spPr>
        <p:txBody>
          <a:bodyPr>
            <a:normAutofit/>
          </a:bodyPr>
          <a:lstStyle>
            <a:lvl1pPr marL="0" indent="0" algn="ctr">
              <a:lnSpc>
                <a:spcPct val="100000"/>
              </a:lnSpc>
              <a:spcBef>
                <a:spcPts val="1200"/>
              </a:spcBef>
              <a:spcAft>
                <a:spcPts val="0"/>
              </a:spcAft>
              <a:buNone/>
              <a:defRPr lang="en-US" sz="2400" b="1" i="0" smtClean="0">
                <a:effectLst/>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statement placeholder.  You may use this to enter and format text elements as you desire.  This is a good option to help emphasize key statements, policies, and other important items.  The suggested text size to use is 24 point in Open Sans font.</a:t>
            </a:r>
          </a:p>
        </p:txBody>
      </p:sp>
      <p:cxnSp>
        <p:nvCxnSpPr>
          <p:cNvPr id="3" name="Straight Connector 2">
            <a:extLst>
              <a:ext uri="{FF2B5EF4-FFF2-40B4-BE49-F238E27FC236}">
                <a16:creationId xmlns:a16="http://schemas.microsoft.com/office/drawing/2014/main" id="{E3800F79-88A7-FF43-848E-0A83D7EC5969}"/>
              </a:ext>
            </a:extLst>
          </p:cNvPr>
          <p:cNvCxnSpPr>
            <a:cxnSpLocks/>
          </p:cNvCxnSpPr>
          <p:nvPr userDrawn="1"/>
        </p:nvCxnSpPr>
        <p:spPr>
          <a:xfrm>
            <a:off x="2532888" y="1308799"/>
            <a:ext cx="969264" cy="0"/>
          </a:xfrm>
          <a:prstGeom prst="line">
            <a:avLst/>
          </a:prstGeom>
          <a:ln w="57150">
            <a:solidFill>
              <a:srgbClr val="00669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2AD7CF1-8AB2-8946-8AF8-3935DB9E6487}"/>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descr="Text&#10;&#10;Description automatically generated with medium confidence">
            <a:extLst>
              <a:ext uri="{FF2B5EF4-FFF2-40B4-BE49-F238E27FC236}">
                <a16:creationId xmlns:a16="http://schemas.microsoft.com/office/drawing/2014/main" id="{BB8ACCF2-2A74-44BB-942A-9D5A63407C74}"/>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15780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02B4C95-F646-9546-B403-4C5C04F15121}"/>
              </a:ext>
            </a:extLst>
          </p:cNvPr>
          <p:cNvSpPr>
            <a:spLocks noGrp="1"/>
          </p:cNvSpPr>
          <p:nvPr>
            <p:ph type="body" sz="quarter" idx="10" hasCustomPrompt="1"/>
          </p:nvPr>
        </p:nvSpPr>
        <p:spPr>
          <a:xfrm>
            <a:off x="2827393" y="2818940"/>
            <a:ext cx="7140258" cy="1220121"/>
          </a:xfrm>
        </p:spPr>
        <p:txBody>
          <a:bodyPr anchor="ctr">
            <a:normAutofit/>
          </a:bodyPr>
          <a:lstStyle>
            <a:lvl1pPr marL="0" indent="0">
              <a:buNone/>
              <a:defRPr lang="en-US" sz="1800" b="0" i="0" smtClean="0">
                <a:solidFill>
                  <a:schemeClr val="bg1"/>
                </a:solidFill>
                <a:effectLst/>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b="0" i="0" dirty="0">
                <a:solidFill>
                  <a:srgbClr val="313537"/>
                </a:solidFill>
                <a:effectLst/>
                <a:latin typeface="Open Sans" panose="020B0606030504020204" pitchFamily="34" charset="0"/>
              </a:rPr>
              <a:t>This element is designed to note/call out key information (i.e., a notice, a caution, a point of danger, etc. Copy, paste, and modify this element to use on any desired page.</a:t>
            </a:r>
            <a:endParaRPr lang="en-US" dirty="0"/>
          </a:p>
        </p:txBody>
      </p:sp>
    </p:spTree>
    <p:extLst>
      <p:ext uri="{BB962C8B-B14F-4D97-AF65-F5344CB8AC3E}">
        <p14:creationId xmlns:p14="http://schemas.microsoft.com/office/powerpoint/2010/main" val="324195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A">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237CDB1-EEC3-EB44-9345-66E269C18D7F}"/>
              </a:ext>
            </a:extLst>
          </p:cNvPr>
          <p:cNvCxnSpPr>
            <a:cxnSpLocks/>
          </p:cNvCxnSpPr>
          <p:nvPr userDrawn="1"/>
        </p:nvCxnSpPr>
        <p:spPr>
          <a:xfrm>
            <a:off x="2404871" y="1135063"/>
            <a:ext cx="73700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0A0CE36-61A2-1045-A37A-8ECC2B50BBCA}"/>
              </a:ext>
            </a:extLst>
          </p:cNvPr>
          <p:cNvCxnSpPr>
            <a:cxnSpLocks/>
          </p:cNvCxnSpPr>
          <p:nvPr userDrawn="1"/>
        </p:nvCxnSpPr>
        <p:spPr>
          <a:xfrm>
            <a:off x="2404871" y="5711953"/>
            <a:ext cx="7370064"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DCF8432B-F407-CE4A-9C9B-7AC6797EEDC9}"/>
              </a:ext>
            </a:extLst>
          </p:cNvPr>
          <p:cNvSpPr>
            <a:spLocks noGrp="1"/>
          </p:cNvSpPr>
          <p:nvPr>
            <p:ph type="body" sz="quarter" idx="11" hasCustomPrompt="1"/>
          </p:nvPr>
        </p:nvSpPr>
        <p:spPr>
          <a:xfrm>
            <a:off x="1109916" y="3006542"/>
            <a:ext cx="9959975" cy="2341481"/>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quote placeholder.  You may use this to enter and format text elements as you desire.  This is a good option to call out quoted statements.  The minimum suggested text size to use is 22 point in Open Sans font.</a:t>
            </a:r>
          </a:p>
        </p:txBody>
      </p:sp>
      <p:pic>
        <p:nvPicPr>
          <p:cNvPr id="5" name="Graphic 4" descr="Image with solid fill">
            <a:extLst>
              <a:ext uri="{FF2B5EF4-FFF2-40B4-BE49-F238E27FC236}">
                <a16:creationId xmlns:a16="http://schemas.microsoft.com/office/drawing/2014/main" id="{423CB382-5B7C-C64C-98F8-5AB6A70C6C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2703" y="1645607"/>
            <a:ext cx="914400" cy="914400"/>
          </a:xfrm>
          <a:prstGeom prst="rect">
            <a:avLst/>
          </a:prstGeom>
        </p:spPr>
      </p:pic>
      <p:sp>
        <p:nvSpPr>
          <p:cNvPr id="9" name="Rectangle 8">
            <a:extLst>
              <a:ext uri="{FF2B5EF4-FFF2-40B4-BE49-F238E27FC236}">
                <a16:creationId xmlns:a16="http://schemas.microsoft.com/office/drawing/2014/main" id="{B1A6D56B-B85B-9641-A46A-D924371CD0AB}"/>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1" name="Picture 10" descr="Text&#10;&#10;Description automatically generated with medium confidence">
            <a:extLst>
              <a:ext uri="{FF2B5EF4-FFF2-40B4-BE49-F238E27FC236}">
                <a16:creationId xmlns:a16="http://schemas.microsoft.com/office/drawing/2014/main" id="{0BE6E1B6-39C7-4779-8FDE-0677B9D2023F}"/>
              </a:ext>
            </a:extLst>
          </p:cNvPr>
          <p:cNvPicPr>
            <a:picLocks noChangeAspect="1"/>
          </p:cNvPicPr>
          <p:nvPr userDrawn="1"/>
        </p:nvPicPr>
        <p:blipFill>
          <a:blip r:embed="rId4"/>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23813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F8432B-F407-CE4A-9C9B-7AC6797EEDC9}"/>
              </a:ext>
            </a:extLst>
          </p:cNvPr>
          <p:cNvSpPr>
            <a:spLocks noGrp="1"/>
          </p:cNvSpPr>
          <p:nvPr>
            <p:ph type="body" sz="quarter" idx="11" hasCustomPrompt="1"/>
          </p:nvPr>
        </p:nvSpPr>
        <p:spPr>
          <a:xfrm>
            <a:off x="1109916" y="3006542"/>
            <a:ext cx="9959975" cy="278161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quote placeholder.  You may use this to enter and format text elements as you desire.  This is a good option to call out quoted statements.  The minimum suggested text size to use is 22 point in Open Sans font.</a:t>
            </a:r>
          </a:p>
        </p:txBody>
      </p:sp>
      <p:pic>
        <p:nvPicPr>
          <p:cNvPr id="3" name="Graphic 2" descr="Image with solid fill">
            <a:extLst>
              <a:ext uri="{FF2B5EF4-FFF2-40B4-BE49-F238E27FC236}">
                <a16:creationId xmlns:a16="http://schemas.microsoft.com/office/drawing/2014/main" id="{CA3F0144-3749-F24B-A9BD-9B0EC7A449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32703" y="1645607"/>
            <a:ext cx="914400" cy="914400"/>
          </a:xfrm>
          <a:prstGeom prst="rect">
            <a:avLst/>
          </a:prstGeom>
        </p:spPr>
      </p:pic>
      <p:sp>
        <p:nvSpPr>
          <p:cNvPr id="4" name="Rectangle 3">
            <a:extLst>
              <a:ext uri="{FF2B5EF4-FFF2-40B4-BE49-F238E27FC236}">
                <a16:creationId xmlns:a16="http://schemas.microsoft.com/office/drawing/2014/main" id="{4A2E0A23-647E-BE40-A4A1-6F80F2AFD25F}"/>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24201C78-7DD1-4702-BC66-997C1FBFDD96}"/>
              </a:ext>
            </a:extLst>
          </p:cNvPr>
          <p:cNvPicPr>
            <a:picLocks noChangeAspect="1"/>
          </p:cNvPicPr>
          <p:nvPr userDrawn="1"/>
        </p:nvPicPr>
        <p:blipFill>
          <a:blip r:embed="rId4"/>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082373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C">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F8432B-F407-CE4A-9C9B-7AC6797EEDC9}"/>
              </a:ext>
            </a:extLst>
          </p:cNvPr>
          <p:cNvSpPr>
            <a:spLocks noGrp="1"/>
          </p:cNvSpPr>
          <p:nvPr>
            <p:ph type="body" sz="quarter" idx="11" hasCustomPrompt="1"/>
          </p:nvPr>
        </p:nvSpPr>
        <p:spPr>
          <a:xfrm>
            <a:off x="3785616" y="2258260"/>
            <a:ext cx="7284275" cy="234148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quote placeholder.  You may use this to enter and format text elements as you desire.  This is a good option to call out quoted statements.  The minimum suggested text size to use is 22 point in Open Sans font.</a:t>
            </a:r>
          </a:p>
        </p:txBody>
      </p:sp>
      <p:pic>
        <p:nvPicPr>
          <p:cNvPr id="3" name="Graphic 2" descr="Image with solid fill">
            <a:extLst>
              <a:ext uri="{FF2B5EF4-FFF2-40B4-BE49-F238E27FC236}">
                <a16:creationId xmlns:a16="http://schemas.microsoft.com/office/drawing/2014/main" id="{57101407-8F80-2046-8BBB-FE8B9B8E9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4248" y="2971800"/>
            <a:ext cx="914400" cy="914400"/>
          </a:xfrm>
          <a:prstGeom prst="rect">
            <a:avLst/>
          </a:prstGeom>
        </p:spPr>
      </p:pic>
      <p:sp>
        <p:nvSpPr>
          <p:cNvPr id="4" name="Rectangle 3">
            <a:extLst>
              <a:ext uri="{FF2B5EF4-FFF2-40B4-BE49-F238E27FC236}">
                <a16:creationId xmlns:a16="http://schemas.microsoft.com/office/drawing/2014/main" id="{935AAF62-C6E4-DB49-A8A9-229E8624E4AB}"/>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BE6B304C-34D6-444C-AB15-8D9BCD0118FA}"/>
              </a:ext>
            </a:extLst>
          </p:cNvPr>
          <p:cNvPicPr>
            <a:picLocks noChangeAspect="1"/>
          </p:cNvPicPr>
          <p:nvPr userDrawn="1"/>
        </p:nvPicPr>
        <p:blipFill>
          <a:blip r:embed="rId4"/>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539225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FC9E24-AC94-3B4A-BF54-4E8A35FD927C}"/>
              </a:ext>
            </a:extLst>
          </p:cNvPr>
          <p:cNvSpPr/>
          <p:nvPr userDrawn="1"/>
        </p:nvSpPr>
        <p:spPr>
          <a:xfrm>
            <a:off x="0" y="1135063"/>
            <a:ext cx="12192000" cy="4587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DCF8432B-F407-CE4A-9C9B-7AC6797EEDC9}"/>
              </a:ext>
            </a:extLst>
          </p:cNvPr>
          <p:cNvSpPr>
            <a:spLocks noGrp="1"/>
          </p:cNvSpPr>
          <p:nvPr>
            <p:ph type="body" sz="quarter" idx="11" hasCustomPrompt="1"/>
          </p:nvPr>
        </p:nvSpPr>
        <p:spPr>
          <a:xfrm>
            <a:off x="3785616" y="2258260"/>
            <a:ext cx="7284275" cy="234148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quote placeholder.  You may use this to enter and format text elements as you desire.  This is a good option to call out quoted statements.  The minimum suggested text size to use is 22 point in Open Sans font.</a:t>
            </a:r>
          </a:p>
        </p:txBody>
      </p:sp>
      <p:pic>
        <p:nvPicPr>
          <p:cNvPr id="4" name="Graphic 3" descr="Image with solid fill">
            <a:extLst>
              <a:ext uri="{FF2B5EF4-FFF2-40B4-BE49-F238E27FC236}">
                <a16:creationId xmlns:a16="http://schemas.microsoft.com/office/drawing/2014/main" id="{A72241BE-CA76-404E-9D63-88E80C377A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84248" y="2971800"/>
            <a:ext cx="914400" cy="914400"/>
          </a:xfrm>
          <a:prstGeom prst="rect">
            <a:avLst/>
          </a:prstGeom>
        </p:spPr>
      </p:pic>
      <p:sp>
        <p:nvSpPr>
          <p:cNvPr id="6" name="Rectangle 5">
            <a:extLst>
              <a:ext uri="{FF2B5EF4-FFF2-40B4-BE49-F238E27FC236}">
                <a16:creationId xmlns:a16="http://schemas.microsoft.com/office/drawing/2014/main" id="{C634CE01-3E4B-684F-895E-ED0A577C6B72}"/>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descr="Text&#10;&#10;Description automatically generated with medium confidence">
            <a:extLst>
              <a:ext uri="{FF2B5EF4-FFF2-40B4-BE49-F238E27FC236}">
                <a16:creationId xmlns:a16="http://schemas.microsoft.com/office/drawing/2014/main" id="{805DB2BF-C308-410E-A2AC-0880CCBA6040}"/>
              </a:ext>
            </a:extLst>
          </p:cNvPr>
          <p:cNvPicPr>
            <a:picLocks noChangeAspect="1"/>
          </p:cNvPicPr>
          <p:nvPr userDrawn="1"/>
        </p:nvPicPr>
        <p:blipFill>
          <a:blip r:embed="rId4"/>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581446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Center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85B0806-E530-4B40-8FDA-6EE62E44B2AE}"/>
              </a:ext>
            </a:extLst>
          </p:cNvPr>
          <p:cNvSpPr>
            <a:spLocks noGrp="1"/>
          </p:cNvSpPr>
          <p:nvPr>
            <p:ph type="pic" sz="quarter" idx="10" hasCustomPrompt="1"/>
          </p:nvPr>
        </p:nvSpPr>
        <p:spPr>
          <a:xfrm>
            <a:off x="1251828" y="948262"/>
            <a:ext cx="9688345" cy="4961477"/>
          </a:xfrm>
        </p:spPr>
        <p:txBody>
          <a:bodyPr>
            <a:normAutofit/>
          </a:bodyPr>
          <a:lstStyle>
            <a:lvl1pPr marL="0" indent="0">
              <a:buNone/>
              <a:defRPr sz="220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the icon to add a centered image to this page.</a:t>
            </a:r>
          </a:p>
        </p:txBody>
      </p:sp>
      <p:sp>
        <p:nvSpPr>
          <p:cNvPr id="3" name="Rectangle 2">
            <a:extLst>
              <a:ext uri="{FF2B5EF4-FFF2-40B4-BE49-F238E27FC236}">
                <a16:creationId xmlns:a16="http://schemas.microsoft.com/office/drawing/2014/main" id="{E1242934-E8C3-4C46-AA25-F9F7B19CB389}"/>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BF40350A-4927-794F-A86C-806871E9A77D}"/>
              </a:ext>
            </a:extLst>
          </p:cNvPr>
          <p:cNvSpPr>
            <a:spLocks noGrp="1"/>
          </p:cNvSpPr>
          <p:nvPr>
            <p:ph type="body" sz="quarter" idx="15" hasCustomPrompt="1"/>
          </p:nvPr>
        </p:nvSpPr>
        <p:spPr>
          <a:xfrm>
            <a:off x="1997765" y="263978"/>
            <a:ext cx="9078221"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7" name="Picture 6" descr="Text&#10;&#10;Description automatically generated with medium confidence">
            <a:extLst>
              <a:ext uri="{FF2B5EF4-FFF2-40B4-BE49-F238E27FC236}">
                <a16:creationId xmlns:a16="http://schemas.microsoft.com/office/drawing/2014/main" id="{AD07C319-CADA-403B-83AB-C5EB3E7F48D7}"/>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36898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8C64D5E-E68B-E94F-A43A-D2A5C93E93B4}"/>
              </a:ext>
            </a:extLst>
          </p:cNvPr>
          <p:cNvSpPr>
            <a:spLocks noGrp="1"/>
          </p:cNvSpPr>
          <p:nvPr>
            <p:ph type="pic" sz="quarter" idx="10" hasCustomPrompt="1"/>
          </p:nvPr>
        </p:nvSpPr>
        <p:spPr>
          <a:xfrm>
            <a:off x="0" y="0"/>
            <a:ext cx="12192000" cy="60198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the icon to add a wide formatted image to this page.</a:t>
            </a:r>
          </a:p>
        </p:txBody>
      </p:sp>
      <p:sp>
        <p:nvSpPr>
          <p:cNvPr id="4" name="Rectangle 3">
            <a:extLst>
              <a:ext uri="{FF2B5EF4-FFF2-40B4-BE49-F238E27FC236}">
                <a16:creationId xmlns:a16="http://schemas.microsoft.com/office/drawing/2014/main" id="{64B929C8-6E17-8D43-96AA-62ABD3C45F62}"/>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91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BC1941-6E3B-C444-96F7-E58BFAB18736}"/>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 name="Picture Placeholder 2">
            <a:extLst>
              <a:ext uri="{FF2B5EF4-FFF2-40B4-BE49-F238E27FC236}">
                <a16:creationId xmlns:a16="http://schemas.microsoft.com/office/drawing/2014/main" id="{F9D7272F-4E91-2D4D-802C-6DF9041EA177}"/>
              </a:ext>
            </a:extLst>
          </p:cNvPr>
          <p:cNvSpPr>
            <a:spLocks noGrp="1"/>
          </p:cNvSpPr>
          <p:nvPr>
            <p:ph type="pic" sz="quarter" idx="10" hasCustomPrompt="1"/>
          </p:nvPr>
        </p:nvSpPr>
        <p:spPr>
          <a:xfrm>
            <a:off x="0" y="0"/>
            <a:ext cx="12192000" cy="60198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the icon to add a wide formatted image to this page.</a:t>
            </a:r>
          </a:p>
        </p:txBody>
      </p:sp>
      <p:sp>
        <p:nvSpPr>
          <p:cNvPr id="5" name="Text Placeholder 4">
            <a:extLst>
              <a:ext uri="{FF2B5EF4-FFF2-40B4-BE49-F238E27FC236}">
                <a16:creationId xmlns:a16="http://schemas.microsoft.com/office/drawing/2014/main" id="{9F3E2D1E-D387-CC49-B876-CCE4C2889DC5}"/>
              </a:ext>
            </a:extLst>
          </p:cNvPr>
          <p:cNvSpPr>
            <a:spLocks noGrp="1"/>
          </p:cNvSpPr>
          <p:nvPr>
            <p:ph type="body" sz="quarter" idx="12" hasCustomPrompt="1"/>
          </p:nvPr>
        </p:nvSpPr>
        <p:spPr>
          <a:xfrm>
            <a:off x="703262" y="1390650"/>
            <a:ext cx="4973637" cy="32385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bold paragraph placeholder.  You may use this to enter and format text elements as you desire.  If the image is dark, use white text to contrast the two items.  The minimum suggested text size to use is 22 point in Open Sans font.</a:t>
            </a:r>
          </a:p>
        </p:txBody>
      </p:sp>
    </p:spTree>
    <p:extLst>
      <p:ext uri="{BB962C8B-B14F-4D97-AF65-F5344CB8AC3E}">
        <p14:creationId xmlns:p14="http://schemas.microsoft.com/office/powerpoint/2010/main" val="2311182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ft Image Right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F8432B-F407-CE4A-9C9B-7AC6797EEDC9}"/>
              </a:ext>
            </a:extLst>
          </p:cNvPr>
          <p:cNvSpPr>
            <a:spLocks noGrp="1"/>
          </p:cNvSpPr>
          <p:nvPr>
            <p:ph type="body" sz="quarter" idx="11" hasCustomPrompt="1"/>
          </p:nvPr>
        </p:nvSpPr>
        <p:spPr>
          <a:xfrm>
            <a:off x="6096000" y="1810512"/>
            <a:ext cx="4973891" cy="323697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5" name="Text Placeholder 3">
            <a:extLst>
              <a:ext uri="{FF2B5EF4-FFF2-40B4-BE49-F238E27FC236}">
                <a16:creationId xmlns:a16="http://schemas.microsoft.com/office/drawing/2014/main" id="{5CA76EB3-E4B1-7A42-8863-6C0B59144ACB}"/>
              </a:ext>
            </a:extLst>
          </p:cNvPr>
          <p:cNvSpPr>
            <a:spLocks noGrp="1"/>
          </p:cNvSpPr>
          <p:nvPr>
            <p:ph type="body" sz="quarter" idx="14" hasCustomPrompt="1"/>
          </p:nvPr>
        </p:nvSpPr>
        <p:spPr>
          <a:xfrm>
            <a:off x="255319" y="5557343"/>
            <a:ext cx="5210964" cy="69501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4" name="Content Placeholder 3">
            <a:extLst>
              <a:ext uri="{FF2B5EF4-FFF2-40B4-BE49-F238E27FC236}">
                <a16:creationId xmlns:a16="http://schemas.microsoft.com/office/drawing/2014/main" id="{A11DB293-0CF4-5B4C-BFA0-06906CF76054}"/>
              </a:ext>
            </a:extLst>
          </p:cNvPr>
          <p:cNvSpPr>
            <a:spLocks noGrp="1"/>
          </p:cNvSpPr>
          <p:nvPr>
            <p:ph sz="quarter" idx="15"/>
          </p:nvPr>
        </p:nvSpPr>
        <p:spPr>
          <a:xfrm>
            <a:off x="0" y="1473200"/>
            <a:ext cx="5465763" cy="390525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0509A3CD-5890-C344-9FF8-6A773052DD9E}"/>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Text Placeholder 5">
            <a:extLst>
              <a:ext uri="{FF2B5EF4-FFF2-40B4-BE49-F238E27FC236}">
                <a16:creationId xmlns:a16="http://schemas.microsoft.com/office/drawing/2014/main" id="{A616FAB8-9856-744B-B60D-2E950A92682C}"/>
              </a:ext>
            </a:extLst>
          </p:cNvPr>
          <p:cNvSpPr>
            <a:spLocks noGrp="1"/>
          </p:cNvSpPr>
          <p:nvPr>
            <p:ph type="body" sz="quarter" idx="16" hasCustomPrompt="1"/>
          </p:nvPr>
        </p:nvSpPr>
        <p:spPr>
          <a:xfrm>
            <a:off x="1997765" y="263978"/>
            <a:ext cx="9078221"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0" name="Picture 9" descr="Text&#10;&#10;Description automatically generated with medium confidence">
            <a:extLst>
              <a:ext uri="{FF2B5EF4-FFF2-40B4-BE49-F238E27FC236}">
                <a16:creationId xmlns:a16="http://schemas.microsoft.com/office/drawing/2014/main" id="{EBE65063-B89C-422C-8446-9FDE4E7EF629}"/>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71511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Pag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4F6EFCD7-0206-4847-BBBD-EE0B15271033}"/>
              </a:ext>
            </a:extLst>
          </p:cNvPr>
          <p:cNvSpPr>
            <a:spLocks noGrp="1"/>
          </p:cNvSpPr>
          <p:nvPr>
            <p:ph type="body" sz="quarter" idx="10" hasCustomPrompt="1"/>
          </p:nvPr>
        </p:nvSpPr>
        <p:spPr>
          <a:xfrm>
            <a:off x="1116013" y="1135063"/>
            <a:ext cx="9959975" cy="4587875"/>
          </a:xfrm>
        </p:spPr>
        <p:txBody>
          <a:bodyP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paragraph placeholder.  You may use this to enter and format text elements as you desire.  The minimum suggested text size to use is 22 point in Open Sans font.</a:t>
            </a:r>
          </a:p>
        </p:txBody>
      </p:sp>
      <p:sp>
        <p:nvSpPr>
          <p:cNvPr id="3" name="Rectangle 2">
            <a:extLst>
              <a:ext uri="{FF2B5EF4-FFF2-40B4-BE49-F238E27FC236}">
                <a16:creationId xmlns:a16="http://schemas.microsoft.com/office/drawing/2014/main" id="{0FB89301-F675-F941-9291-ADE3267AA04F}"/>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ext Placeholder 5">
            <a:extLst>
              <a:ext uri="{FF2B5EF4-FFF2-40B4-BE49-F238E27FC236}">
                <a16:creationId xmlns:a16="http://schemas.microsoft.com/office/drawing/2014/main" id="{9D1E9239-6384-7B45-9308-2174B3623730}"/>
              </a:ext>
            </a:extLst>
          </p:cNvPr>
          <p:cNvSpPr>
            <a:spLocks noGrp="1"/>
          </p:cNvSpPr>
          <p:nvPr>
            <p:ph type="body" sz="quarter" idx="11" hasCustomPrompt="1"/>
          </p:nvPr>
        </p:nvSpPr>
        <p:spPr>
          <a:xfrm>
            <a:off x="1977886" y="263978"/>
            <a:ext cx="9098099"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6" name="Picture 5" descr="Text&#10;&#10;Description automatically generated with medium confidence">
            <a:extLst>
              <a:ext uri="{FF2B5EF4-FFF2-40B4-BE49-F238E27FC236}">
                <a16:creationId xmlns:a16="http://schemas.microsoft.com/office/drawing/2014/main" id="{009BC6EC-A17E-4F8D-B8E2-1380DA92564E}"/>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8908343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CF8432B-F407-CE4A-9C9B-7AC6797EEDC9}"/>
              </a:ext>
            </a:extLst>
          </p:cNvPr>
          <p:cNvSpPr>
            <a:spLocks noGrp="1"/>
          </p:cNvSpPr>
          <p:nvPr>
            <p:ph type="body" sz="quarter" idx="11" hasCustomPrompt="1"/>
          </p:nvPr>
        </p:nvSpPr>
        <p:spPr>
          <a:xfrm>
            <a:off x="1122109" y="1810512"/>
            <a:ext cx="4973891" cy="3236976"/>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5" name="Text Placeholder 3">
            <a:extLst>
              <a:ext uri="{FF2B5EF4-FFF2-40B4-BE49-F238E27FC236}">
                <a16:creationId xmlns:a16="http://schemas.microsoft.com/office/drawing/2014/main" id="{5C5C2C6B-21B8-FB49-B9A1-D48428361AA2}"/>
              </a:ext>
            </a:extLst>
          </p:cNvPr>
          <p:cNvSpPr>
            <a:spLocks noGrp="1"/>
          </p:cNvSpPr>
          <p:nvPr>
            <p:ph type="body" sz="quarter" idx="14" hasCustomPrompt="1"/>
          </p:nvPr>
        </p:nvSpPr>
        <p:spPr>
          <a:xfrm>
            <a:off x="6725718" y="5557343"/>
            <a:ext cx="5208984" cy="69501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6" name="Content Placeholder 3">
            <a:extLst>
              <a:ext uri="{FF2B5EF4-FFF2-40B4-BE49-F238E27FC236}">
                <a16:creationId xmlns:a16="http://schemas.microsoft.com/office/drawing/2014/main" id="{4B0DBF6A-D559-FB48-8B81-B7551E6367BB}"/>
              </a:ext>
            </a:extLst>
          </p:cNvPr>
          <p:cNvSpPr>
            <a:spLocks noGrp="1"/>
          </p:cNvSpPr>
          <p:nvPr>
            <p:ph sz="quarter" idx="15"/>
          </p:nvPr>
        </p:nvSpPr>
        <p:spPr>
          <a:xfrm>
            <a:off x="6725717" y="1475994"/>
            <a:ext cx="5465763" cy="390525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1E4EC66A-3258-954C-B14D-26BA0808E640}"/>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C2179978-FEFC-8B41-A29D-46308DA67326}"/>
              </a:ext>
            </a:extLst>
          </p:cNvPr>
          <p:cNvSpPr>
            <a:spLocks noGrp="1"/>
          </p:cNvSpPr>
          <p:nvPr>
            <p:ph type="body" sz="quarter" idx="16" hasCustomPrompt="1"/>
          </p:nvPr>
        </p:nvSpPr>
        <p:spPr>
          <a:xfrm>
            <a:off x="1977887" y="263978"/>
            <a:ext cx="9098099"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1" name="Picture 10" descr="Text&#10;&#10;Description automatically generated with medium confidence">
            <a:extLst>
              <a:ext uri="{FF2B5EF4-FFF2-40B4-BE49-F238E27FC236}">
                <a16:creationId xmlns:a16="http://schemas.microsoft.com/office/drawing/2014/main" id="{CAE434BF-F8A3-4416-9B7D-84A643A68338}"/>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33771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Object Layout">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FEB25FD1-1F79-9148-B5C6-B21B27562545}"/>
              </a:ext>
            </a:extLst>
          </p:cNvPr>
          <p:cNvSpPr>
            <a:spLocks noGrp="1"/>
          </p:cNvSpPr>
          <p:nvPr>
            <p:ph type="body" sz="quarter" idx="14" hasCustomPrompt="1"/>
          </p:nvPr>
        </p:nvSpPr>
        <p:spPr>
          <a:xfrm>
            <a:off x="1116011" y="5506833"/>
            <a:ext cx="4486730" cy="63344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7" name="Text Placeholder 3">
            <a:extLst>
              <a:ext uri="{FF2B5EF4-FFF2-40B4-BE49-F238E27FC236}">
                <a16:creationId xmlns:a16="http://schemas.microsoft.com/office/drawing/2014/main" id="{551675BE-3A33-0B47-867B-169E2CA020F0}"/>
              </a:ext>
            </a:extLst>
          </p:cNvPr>
          <p:cNvSpPr>
            <a:spLocks noGrp="1"/>
          </p:cNvSpPr>
          <p:nvPr>
            <p:ph type="body" sz="quarter" idx="15" hasCustomPrompt="1"/>
          </p:nvPr>
        </p:nvSpPr>
        <p:spPr>
          <a:xfrm>
            <a:off x="6589256" y="5523906"/>
            <a:ext cx="4486730" cy="63344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8" name="Content Placeholder 3">
            <a:extLst>
              <a:ext uri="{FF2B5EF4-FFF2-40B4-BE49-F238E27FC236}">
                <a16:creationId xmlns:a16="http://schemas.microsoft.com/office/drawing/2014/main" id="{0012C43B-8008-F64C-855D-30229760C172}"/>
              </a:ext>
            </a:extLst>
          </p:cNvPr>
          <p:cNvSpPr>
            <a:spLocks noGrp="1"/>
          </p:cNvSpPr>
          <p:nvPr>
            <p:ph sz="quarter" idx="16"/>
          </p:nvPr>
        </p:nvSpPr>
        <p:spPr>
          <a:xfrm>
            <a:off x="1116011" y="1109485"/>
            <a:ext cx="4486730" cy="4188676"/>
          </a:xfrm>
        </p:spPr>
        <p:txBody>
          <a:bodyPr/>
          <a:lstStyle>
            <a:lvl1pPr marL="0" indent="0">
              <a:buNone/>
              <a:defRPr/>
            </a:lvl1pPr>
          </a:lstStyle>
          <a:p>
            <a:pPr lvl="0"/>
            <a:r>
              <a:rPr lang="en-US"/>
              <a:t>Click to edit Master text styles</a:t>
            </a:r>
          </a:p>
        </p:txBody>
      </p:sp>
      <p:sp>
        <p:nvSpPr>
          <p:cNvPr id="9" name="Content Placeholder 3">
            <a:extLst>
              <a:ext uri="{FF2B5EF4-FFF2-40B4-BE49-F238E27FC236}">
                <a16:creationId xmlns:a16="http://schemas.microsoft.com/office/drawing/2014/main" id="{8ED1BC39-4159-7846-BAD2-4CB71E9BAEC8}"/>
              </a:ext>
            </a:extLst>
          </p:cNvPr>
          <p:cNvSpPr>
            <a:spLocks noGrp="1"/>
          </p:cNvSpPr>
          <p:nvPr>
            <p:ph sz="quarter" idx="17"/>
          </p:nvPr>
        </p:nvSpPr>
        <p:spPr>
          <a:xfrm>
            <a:off x="6589255" y="1107784"/>
            <a:ext cx="4486730" cy="4188676"/>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FBC37961-6AB3-A24B-81D6-21BBFA0FB8B0}"/>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Text Placeholder 5">
            <a:extLst>
              <a:ext uri="{FF2B5EF4-FFF2-40B4-BE49-F238E27FC236}">
                <a16:creationId xmlns:a16="http://schemas.microsoft.com/office/drawing/2014/main" id="{E1102871-21C0-A048-9426-1EDF3839FEBE}"/>
              </a:ext>
            </a:extLst>
          </p:cNvPr>
          <p:cNvSpPr>
            <a:spLocks noGrp="1"/>
          </p:cNvSpPr>
          <p:nvPr>
            <p:ph type="body" sz="quarter" idx="18" hasCustomPrompt="1"/>
          </p:nvPr>
        </p:nvSpPr>
        <p:spPr>
          <a:xfrm>
            <a:off x="1987826" y="263978"/>
            <a:ext cx="9088160"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2" name="Picture 11" descr="Text&#10;&#10;Description automatically generated with medium confidence">
            <a:extLst>
              <a:ext uri="{FF2B5EF4-FFF2-40B4-BE49-F238E27FC236}">
                <a16:creationId xmlns:a16="http://schemas.microsoft.com/office/drawing/2014/main" id="{C0B2E5E4-E5D6-42BD-B5CF-14DC0CC9EF27}"/>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715231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Object Layout on 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2060D2-8249-8946-B2EA-A50F33CD5759}"/>
              </a:ext>
            </a:extLst>
          </p:cNvPr>
          <p:cNvSpPr>
            <a:spLocks noGrp="1"/>
          </p:cNvSpPr>
          <p:nvPr>
            <p:ph type="body" sz="quarter" idx="11" hasCustomPrompt="1"/>
          </p:nvPr>
        </p:nvSpPr>
        <p:spPr>
          <a:xfrm>
            <a:off x="1116011" y="1107784"/>
            <a:ext cx="4922838" cy="4188676"/>
          </a:xfrm>
        </p:spPr>
        <p:txBody>
          <a:bodyP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column placeholder.  You may use this to enter and format text elements as you desire.  The minimum suggested text size to use is 22 point in Open Sans font.</a:t>
            </a:r>
          </a:p>
        </p:txBody>
      </p:sp>
      <p:sp>
        <p:nvSpPr>
          <p:cNvPr id="5" name="Rectangle 4">
            <a:extLst>
              <a:ext uri="{FF2B5EF4-FFF2-40B4-BE49-F238E27FC236}">
                <a16:creationId xmlns:a16="http://schemas.microsoft.com/office/drawing/2014/main" id="{BABCFF4B-ACDA-2A42-9F1F-20EF2C493A01}"/>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A64F24FF-9064-3C4B-9C6D-9DCC66556A51}"/>
              </a:ext>
            </a:extLst>
          </p:cNvPr>
          <p:cNvSpPr>
            <a:spLocks noGrp="1"/>
          </p:cNvSpPr>
          <p:nvPr>
            <p:ph type="body" sz="quarter" idx="15" hasCustomPrompt="1"/>
          </p:nvPr>
        </p:nvSpPr>
        <p:spPr>
          <a:xfrm>
            <a:off x="6589256" y="5523906"/>
            <a:ext cx="4486730" cy="63344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1" name="Content Placeholder 3">
            <a:extLst>
              <a:ext uri="{FF2B5EF4-FFF2-40B4-BE49-F238E27FC236}">
                <a16:creationId xmlns:a16="http://schemas.microsoft.com/office/drawing/2014/main" id="{C74A853C-4499-C942-9EBA-DF46C5E05FCA}"/>
              </a:ext>
            </a:extLst>
          </p:cNvPr>
          <p:cNvSpPr>
            <a:spLocks noGrp="1"/>
          </p:cNvSpPr>
          <p:nvPr>
            <p:ph sz="quarter" idx="17"/>
          </p:nvPr>
        </p:nvSpPr>
        <p:spPr>
          <a:xfrm>
            <a:off x="6589255" y="1107784"/>
            <a:ext cx="4486730" cy="4188676"/>
          </a:xfrm>
        </p:spPr>
        <p:txBody>
          <a:bodyPr/>
          <a:lstStyle>
            <a:lvl1pPr marL="0" indent="0">
              <a:buNone/>
              <a:defRPr/>
            </a:lvl1pPr>
          </a:lstStyle>
          <a:p>
            <a:pPr lvl="0"/>
            <a:r>
              <a:rPr lang="en-US"/>
              <a:t>Click to edit Master text styles</a:t>
            </a:r>
          </a:p>
        </p:txBody>
      </p:sp>
      <p:sp>
        <p:nvSpPr>
          <p:cNvPr id="12" name="Text Placeholder 5">
            <a:extLst>
              <a:ext uri="{FF2B5EF4-FFF2-40B4-BE49-F238E27FC236}">
                <a16:creationId xmlns:a16="http://schemas.microsoft.com/office/drawing/2014/main" id="{BFC9EBD5-8650-174E-904E-A76DF4E8C773}"/>
              </a:ext>
            </a:extLst>
          </p:cNvPr>
          <p:cNvSpPr>
            <a:spLocks noGrp="1"/>
          </p:cNvSpPr>
          <p:nvPr>
            <p:ph type="body" sz="quarter" idx="18" hasCustomPrompt="1"/>
          </p:nvPr>
        </p:nvSpPr>
        <p:spPr>
          <a:xfrm>
            <a:off x="1997765" y="263978"/>
            <a:ext cx="9078221"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9" name="Picture 8" descr="Text&#10;&#10;Description automatically generated with medium confidence">
            <a:extLst>
              <a:ext uri="{FF2B5EF4-FFF2-40B4-BE49-F238E27FC236}">
                <a16:creationId xmlns:a16="http://schemas.microsoft.com/office/drawing/2014/main" id="{BC325B35-CEAC-4496-90FB-F8CB1CAD1556}"/>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87172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Object Layout on Lef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F2060D2-8249-8946-B2EA-A50F33CD5759}"/>
              </a:ext>
            </a:extLst>
          </p:cNvPr>
          <p:cNvSpPr>
            <a:spLocks noGrp="1"/>
          </p:cNvSpPr>
          <p:nvPr>
            <p:ph type="body" sz="quarter" idx="11" hasCustomPrompt="1"/>
          </p:nvPr>
        </p:nvSpPr>
        <p:spPr>
          <a:xfrm>
            <a:off x="6153148" y="1109485"/>
            <a:ext cx="4922838" cy="4188676"/>
          </a:xfrm>
        </p:spPr>
        <p:txBody>
          <a:bodyP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column placeholder.  You may use this to enter and format text elements as you desire.  The minimum suggested text size to use is 22 point in Open Sans font.</a:t>
            </a:r>
          </a:p>
        </p:txBody>
      </p:sp>
      <p:sp>
        <p:nvSpPr>
          <p:cNvPr id="5" name="Rectangle 4">
            <a:extLst>
              <a:ext uri="{FF2B5EF4-FFF2-40B4-BE49-F238E27FC236}">
                <a16:creationId xmlns:a16="http://schemas.microsoft.com/office/drawing/2014/main" id="{1FF705C0-D8C6-0445-A7B4-41841AF218CA}"/>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CB21EF43-7DB4-1C4F-8A78-08F23D8BB5F3}"/>
              </a:ext>
            </a:extLst>
          </p:cNvPr>
          <p:cNvSpPr>
            <a:spLocks noGrp="1"/>
          </p:cNvSpPr>
          <p:nvPr>
            <p:ph type="body" sz="quarter" idx="18" hasCustomPrompt="1"/>
          </p:nvPr>
        </p:nvSpPr>
        <p:spPr>
          <a:xfrm>
            <a:off x="1997765" y="263978"/>
            <a:ext cx="9078221"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sp>
        <p:nvSpPr>
          <p:cNvPr id="11" name="Text Placeholder 3">
            <a:extLst>
              <a:ext uri="{FF2B5EF4-FFF2-40B4-BE49-F238E27FC236}">
                <a16:creationId xmlns:a16="http://schemas.microsoft.com/office/drawing/2014/main" id="{DA45FE4A-35D4-9E43-9EBC-E8AC6C9889A3}"/>
              </a:ext>
            </a:extLst>
          </p:cNvPr>
          <p:cNvSpPr>
            <a:spLocks noGrp="1"/>
          </p:cNvSpPr>
          <p:nvPr>
            <p:ph type="body" sz="quarter" idx="14" hasCustomPrompt="1"/>
          </p:nvPr>
        </p:nvSpPr>
        <p:spPr>
          <a:xfrm>
            <a:off x="1116011" y="5506833"/>
            <a:ext cx="4486730" cy="63344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2" name="Content Placeholder 3">
            <a:extLst>
              <a:ext uri="{FF2B5EF4-FFF2-40B4-BE49-F238E27FC236}">
                <a16:creationId xmlns:a16="http://schemas.microsoft.com/office/drawing/2014/main" id="{26A06D12-8002-094D-9FCD-85FDFE5DD094}"/>
              </a:ext>
            </a:extLst>
          </p:cNvPr>
          <p:cNvSpPr>
            <a:spLocks noGrp="1"/>
          </p:cNvSpPr>
          <p:nvPr>
            <p:ph sz="quarter" idx="16"/>
          </p:nvPr>
        </p:nvSpPr>
        <p:spPr>
          <a:xfrm>
            <a:off x="1116011" y="1109485"/>
            <a:ext cx="4486730" cy="4188676"/>
          </a:xfrm>
        </p:spPr>
        <p:txBody>
          <a:bodyPr/>
          <a:lstStyle>
            <a:lvl1pPr marL="0" indent="0">
              <a:buNone/>
              <a:defRPr/>
            </a:lvl1pPr>
          </a:lstStyle>
          <a:p>
            <a:pPr lvl="0"/>
            <a:r>
              <a:rPr lang="en-US"/>
              <a:t>Click to edit Master text styles</a:t>
            </a:r>
          </a:p>
        </p:txBody>
      </p:sp>
      <p:pic>
        <p:nvPicPr>
          <p:cNvPr id="9" name="Picture 8" descr="Text&#10;&#10;Description automatically generated with medium confidence">
            <a:extLst>
              <a:ext uri="{FF2B5EF4-FFF2-40B4-BE49-F238E27FC236}">
                <a16:creationId xmlns:a16="http://schemas.microsoft.com/office/drawing/2014/main" id="{5928DD4B-055E-4FC1-BD71-69B5EDA6043B}"/>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421476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Image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6650F4-9149-B847-A727-0C128667307D}"/>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 Placeholder 3">
            <a:extLst>
              <a:ext uri="{FF2B5EF4-FFF2-40B4-BE49-F238E27FC236}">
                <a16:creationId xmlns:a16="http://schemas.microsoft.com/office/drawing/2014/main" id="{F6023874-7586-8944-90C8-C35F33A353FF}"/>
              </a:ext>
            </a:extLst>
          </p:cNvPr>
          <p:cNvSpPr>
            <a:spLocks noGrp="1"/>
          </p:cNvSpPr>
          <p:nvPr>
            <p:ph type="body" sz="quarter" idx="14" hasCustomPrompt="1"/>
          </p:nvPr>
        </p:nvSpPr>
        <p:spPr>
          <a:xfrm>
            <a:off x="1116011" y="5506833"/>
            <a:ext cx="4486730" cy="63344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1" name="Text Placeholder 3">
            <a:extLst>
              <a:ext uri="{FF2B5EF4-FFF2-40B4-BE49-F238E27FC236}">
                <a16:creationId xmlns:a16="http://schemas.microsoft.com/office/drawing/2014/main" id="{55E96B84-B63A-3A4E-87E1-E9DAB6E52985}"/>
              </a:ext>
            </a:extLst>
          </p:cNvPr>
          <p:cNvSpPr>
            <a:spLocks noGrp="1"/>
          </p:cNvSpPr>
          <p:nvPr>
            <p:ph type="body" sz="quarter" idx="15" hasCustomPrompt="1"/>
          </p:nvPr>
        </p:nvSpPr>
        <p:spPr>
          <a:xfrm>
            <a:off x="6589256" y="5523906"/>
            <a:ext cx="4486730" cy="63344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3" name="Picture Placeholder 2">
            <a:extLst>
              <a:ext uri="{FF2B5EF4-FFF2-40B4-BE49-F238E27FC236}">
                <a16:creationId xmlns:a16="http://schemas.microsoft.com/office/drawing/2014/main" id="{A121B495-C2AE-5242-9419-F81BA8356134}"/>
              </a:ext>
            </a:extLst>
          </p:cNvPr>
          <p:cNvSpPr>
            <a:spLocks noGrp="1"/>
          </p:cNvSpPr>
          <p:nvPr>
            <p:ph type="pic" sz="quarter" idx="19"/>
          </p:nvPr>
        </p:nvSpPr>
        <p:spPr>
          <a:xfrm>
            <a:off x="1116013" y="1108075"/>
            <a:ext cx="4486275" cy="4187825"/>
          </a:xfrm>
        </p:spPr>
        <p:txBody>
          <a:bodyPr>
            <a:normAutofit/>
          </a:bodyPr>
          <a:lstStyle>
            <a:lvl1pPr marL="0" indent="0">
              <a:buNone/>
              <a:defRPr sz="2400"/>
            </a:lvl1pPr>
          </a:lstStyle>
          <a:p>
            <a:r>
              <a:rPr lang="en-US" dirty="0"/>
              <a:t>Click icon to add picture</a:t>
            </a:r>
          </a:p>
        </p:txBody>
      </p:sp>
      <p:sp>
        <p:nvSpPr>
          <p:cNvPr id="15" name="Picture Placeholder 2">
            <a:extLst>
              <a:ext uri="{FF2B5EF4-FFF2-40B4-BE49-F238E27FC236}">
                <a16:creationId xmlns:a16="http://schemas.microsoft.com/office/drawing/2014/main" id="{6EFBEE0B-783D-C44B-8B68-D391D6C7C295}"/>
              </a:ext>
            </a:extLst>
          </p:cNvPr>
          <p:cNvSpPr>
            <a:spLocks noGrp="1"/>
          </p:cNvSpPr>
          <p:nvPr>
            <p:ph type="pic" sz="quarter" idx="20"/>
          </p:nvPr>
        </p:nvSpPr>
        <p:spPr>
          <a:xfrm>
            <a:off x="6589710" y="1107784"/>
            <a:ext cx="4486275" cy="4187825"/>
          </a:xfrm>
        </p:spPr>
        <p:txBody>
          <a:bodyPr>
            <a:normAutofit/>
          </a:bodyPr>
          <a:lstStyle>
            <a:lvl1pPr marL="0" indent="0">
              <a:buNone/>
              <a:defRPr sz="2400"/>
            </a:lvl1pPr>
          </a:lstStyle>
          <a:p>
            <a:r>
              <a:rPr lang="en-US" dirty="0"/>
              <a:t>Click icon to add picture</a:t>
            </a:r>
          </a:p>
        </p:txBody>
      </p:sp>
      <p:sp>
        <p:nvSpPr>
          <p:cNvPr id="14" name="Text Placeholder 5">
            <a:extLst>
              <a:ext uri="{FF2B5EF4-FFF2-40B4-BE49-F238E27FC236}">
                <a16:creationId xmlns:a16="http://schemas.microsoft.com/office/drawing/2014/main" id="{22071965-CF72-A04D-9F25-A14304F71A08}"/>
              </a:ext>
            </a:extLst>
          </p:cNvPr>
          <p:cNvSpPr>
            <a:spLocks noGrp="1"/>
          </p:cNvSpPr>
          <p:nvPr>
            <p:ph type="body" sz="quarter" idx="18" hasCustomPrompt="1"/>
          </p:nvPr>
        </p:nvSpPr>
        <p:spPr>
          <a:xfrm>
            <a:off x="1987826" y="263978"/>
            <a:ext cx="9088160"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2" name="Picture 11" descr="Text&#10;&#10;Description automatically generated with medium confidence">
            <a:extLst>
              <a:ext uri="{FF2B5EF4-FFF2-40B4-BE49-F238E27FC236}">
                <a16:creationId xmlns:a16="http://schemas.microsoft.com/office/drawing/2014/main" id="{840D19C6-A944-4633-A2B3-F4F4F9A24C21}"/>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296360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Imag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487780-C245-B545-A218-7E5B056FE201}"/>
              </a:ext>
            </a:extLst>
          </p:cNvPr>
          <p:cNvSpPr>
            <a:spLocks noGrp="1"/>
          </p:cNvSpPr>
          <p:nvPr>
            <p:ph type="pic" sz="quarter" idx="10" hasCustomPrompt="1"/>
          </p:nvPr>
        </p:nvSpPr>
        <p:spPr>
          <a:xfrm>
            <a:off x="792163" y="2045230"/>
            <a:ext cx="3201987" cy="2987675"/>
          </a:xfrm>
        </p:spPr>
        <p:txBody>
          <a:bodyPr>
            <a:normAutofit/>
          </a:bodyPr>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stStyle>
          <a:p>
            <a:r>
              <a:rPr lang="en-US" dirty="0"/>
              <a:t>This is a three column image gallery placeholder.  Click the icon to add an image.</a:t>
            </a:r>
          </a:p>
        </p:txBody>
      </p:sp>
      <p:sp>
        <p:nvSpPr>
          <p:cNvPr id="8" name="Picture Placeholder 2">
            <a:extLst>
              <a:ext uri="{FF2B5EF4-FFF2-40B4-BE49-F238E27FC236}">
                <a16:creationId xmlns:a16="http://schemas.microsoft.com/office/drawing/2014/main" id="{21E0963E-C02B-1D4E-B0CD-6B37D9D83B92}"/>
              </a:ext>
            </a:extLst>
          </p:cNvPr>
          <p:cNvSpPr>
            <a:spLocks noGrp="1"/>
          </p:cNvSpPr>
          <p:nvPr>
            <p:ph type="pic" sz="quarter" idx="11" hasCustomPrompt="1"/>
          </p:nvPr>
        </p:nvSpPr>
        <p:spPr>
          <a:xfrm>
            <a:off x="4494625" y="2045945"/>
            <a:ext cx="3201987" cy="2987675"/>
          </a:xfrm>
        </p:spPr>
        <p:txBody>
          <a:bodyPr>
            <a:normAutofit/>
          </a:bodyPr>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stStyle>
          <a:p>
            <a:r>
              <a:rPr lang="en-US" dirty="0"/>
              <a:t>This is a three column image gallery placeholder.  Click the icon to add an image.</a:t>
            </a:r>
          </a:p>
        </p:txBody>
      </p:sp>
      <p:sp>
        <p:nvSpPr>
          <p:cNvPr id="9" name="Picture Placeholder 2">
            <a:extLst>
              <a:ext uri="{FF2B5EF4-FFF2-40B4-BE49-F238E27FC236}">
                <a16:creationId xmlns:a16="http://schemas.microsoft.com/office/drawing/2014/main" id="{0D8E323C-45F0-294A-9AA2-7BBC363AD1DF}"/>
              </a:ext>
            </a:extLst>
          </p:cNvPr>
          <p:cNvSpPr>
            <a:spLocks noGrp="1"/>
          </p:cNvSpPr>
          <p:nvPr>
            <p:ph type="pic" sz="quarter" idx="12" hasCustomPrompt="1"/>
          </p:nvPr>
        </p:nvSpPr>
        <p:spPr>
          <a:xfrm>
            <a:off x="8164354" y="2045230"/>
            <a:ext cx="3201987" cy="29876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three column image gallery placeholder.  Click the icon to add an image.</a:t>
            </a:r>
          </a:p>
          <a:p>
            <a:endParaRPr lang="en-US" dirty="0"/>
          </a:p>
        </p:txBody>
      </p:sp>
      <p:sp>
        <p:nvSpPr>
          <p:cNvPr id="5" name="Text Placeholder 3">
            <a:extLst>
              <a:ext uri="{FF2B5EF4-FFF2-40B4-BE49-F238E27FC236}">
                <a16:creationId xmlns:a16="http://schemas.microsoft.com/office/drawing/2014/main" id="{D53CB4F9-BF60-6F4B-A7E6-FB32CC6CE9BC}"/>
              </a:ext>
            </a:extLst>
          </p:cNvPr>
          <p:cNvSpPr>
            <a:spLocks noGrp="1"/>
          </p:cNvSpPr>
          <p:nvPr>
            <p:ph type="body" sz="quarter" idx="14" hasCustomPrompt="1"/>
          </p:nvPr>
        </p:nvSpPr>
        <p:spPr>
          <a:xfrm>
            <a:off x="792163" y="5222085"/>
            <a:ext cx="3201987" cy="1017364"/>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6" name="Text Placeholder 3">
            <a:extLst>
              <a:ext uri="{FF2B5EF4-FFF2-40B4-BE49-F238E27FC236}">
                <a16:creationId xmlns:a16="http://schemas.microsoft.com/office/drawing/2014/main" id="{B129832B-F72D-E54D-BC23-01C4F8D8C92A}"/>
              </a:ext>
            </a:extLst>
          </p:cNvPr>
          <p:cNvSpPr>
            <a:spLocks noGrp="1"/>
          </p:cNvSpPr>
          <p:nvPr>
            <p:ph type="body" sz="quarter" idx="15" hasCustomPrompt="1"/>
          </p:nvPr>
        </p:nvSpPr>
        <p:spPr>
          <a:xfrm>
            <a:off x="4494624" y="5222800"/>
            <a:ext cx="3201987" cy="1017364"/>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7" name="Text Placeholder 3">
            <a:extLst>
              <a:ext uri="{FF2B5EF4-FFF2-40B4-BE49-F238E27FC236}">
                <a16:creationId xmlns:a16="http://schemas.microsoft.com/office/drawing/2014/main" id="{85B91040-96C4-794B-8732-7F3760F8EC6F}"/>
              </a:ext>
            </a:extLst>
          </p:cNvPr>
          <p:cNvSpPr>
            <a:spLocks noGrp="1"/>
          </p:cNvSpPr>
          <p:nvPr>
            <p:ph type="body" sz="quarter" idx="16" hasCustomPrompt="1"/>
          </p:nvPr>
        </p:nvSpPr>
        <p:spPr>
          <a:xfrm>
            <a:off x="8163590" y="5222799"/>
            <a:ext cx="3201987" cy="1017364"/>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1" name="Rectangle 10">
            <a:extLst>
              <a:ext uri="{FF2B5EF4-FFF2-40B4-BE49-F238E27FC236}">
                <a16:creationId xmlns:a16="http://schemas.microsoft.com/office/drawing/2014/main" id="{E505E9C8-8360-EC46-9EFC-83A98DDF6FE9}"/>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Text Placeholder 5">
            <a:extLst>
              <a:ext uri="{FF2B5EF4-FFF2-40B4-BE49-F238E27FC236}">
                <a16:creationId xmlns:a16="http://schemas.microsoft.com/office/drawing/2014/main" id="{FE93A42A-7223-F047-B627-E4D92F2FBA7D}"/>
              </a:ext>
            </a:extLst>
          </p:cNvPr>
          <p:cNvSpPr>
            <a:spLocks noGrp="1"/>
          </p:cNvSpPr>
          <p:nvPr>
            <p:ph type="body" sz="quarter" idx="20" hasCustomPrompt="1"/>
          </p:nvPr>
        </p:nvSpPr>
        <p:spPr>
          <a:xfrm>
            <a:off x="792163" y="1071563"/>
            <a:ext cx="10574178" cy="795337"/>
          </a:xfrm>
        </p:spPr>
        <p:txBody>
          <a:bodyPr anchor="ctr">
            <a:normAutofit/>
          </a:bodyPr>
          <a:lstStyle>
            <a:lvl1pPr marL="0" indent="0">
              <a:buNone/>
              <a:defRPr lang="en-US" sz="20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You may use this to enter and format text elements as you desire.  The minimum suggested text size to use is 20 point in Open Sans font.</a:t>
            </a:r>
          </a:p>
        </p:txBody>
      </p:sp>
      <p:sp>
        <p:nvSpPr>
          <p:cNvPr id="13" name="Text Placeholder 5">
            <a:extLst>
              <a:ext uri="{FF2B5EF4-FFF2-40B4-BE49-F238E27FC236}">
                <a16:creationId xmlns:a16="http://schemas.microsoft.com/office/drawing/2014/main" id="{DA467FFD-6D1D-824F-810A-6669190376AF}"/>
              </a:ext>
            </a:extLst>
          </p:cNvPr>
          <p:cNvSpPr>
            <a:spLocks noGrp="1"/>
          </p:cNvSpPr>
          <p:nvPr>
            <p:ph type="body" sz="quarter" idx="18" hasCustomPrompt="1"/>
          </p:nvPr>
        </p:nvSpPr>
        <p:spPr>
          <a:xfrm>
            <a:off x="1987826" y="263978"/>
            <a:ext cx="9088160"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4" name="Picture 13" descr="Text&#10;&#10;Description automatically generated with medium confidence">
            <a:extLst>
              <a:ext uri="{FF2B5EF4-FFF2-40B4-BE49-F238E27FC236}">
                <a16:creationId xmlns:a16="http://schemas.microsoft.com/office/drawing/2014/main" id="{8ABADB83-36A5-46DB-89B9-7E77AD10EABC}"/>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410246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Imag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BEC906-CDF0-E240-A557-EDF08C2F5579}"/>
              </a:ext>
            </a:extLst>
          </p:cNvPr>
          <p:cNvSpPr>
            <a:spLocks noGrp="1"/>
          </p:cNvSpPr>
          <p:nvPr>
            <p:ph type="pic" sz="quarter" idx="10" hasCustomPrompt="1"/>
          </p:nvPr>
        </p:nvSpPr>
        <p:spPr>
          <a:xfrm>
            <a:off x="792163" y="2061585"/>
            <a:ext cx="2414587" cy="22542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four column image gallery placeholder.  Click the icon to add an image.</a:t>
            </a:r>
          </a:p>
          <a:p>
            <a:endParaRPr lang="en-US" dirty="0"/>
          </a:p>
        </p:txBody>
      </p:sp>
      <p:sp>
        <p:nvSpPr>
          <p:cNvPr id="8" name="Picture Placeholder 2">
            <a:extLst>
              <a:ext uri="{FF2B5EF4-FFF2-40B4-BE49-F238E27FC236}">
                <a16:creationId xmlns:a16="http://schemas.microsoft.com/office/drawing/2014/main" id="{DF9C4992-F381-0C45-846C-25761F8EDB49}"/>
              </a:ext>
            </a:extLst>
          </p:cNvPr>
          <p:cNvSpPr>
            <a:spLocks noGrp="1"/>
          </p:cNvSpPr>
          <p:nvPr>
            <p:ph type="pic" sz="quarter" idx="11" hasCustomPrompt="1"/>
          </p:nvPr>
        </p:nvSpPr>
        <p:spPr>
          <a:xfrm>
            <a:off x="3514947" y="2061585"/>
            <a:ext cx="2414587" cy="22542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four column image gallery placeholder.  Click the icon to add an image.</a:t>
            </a:r>
          </a:p>
        </p:txBody>
      </p:sp>
      <p:sp>
        <p:nvSpPr>
          <p:cNvPr id="9" name="Picture Placeholder 2">
            <a:extLst>
              <a:ext uri="{FF2B5EF4-FFF2-40B4-BE49-F238E27FC236}">
                <a16:creationId xmlns:a16="http://schemas.microsoft.com/office/drawing/2014/main" id="{FE53A3C3-8C5A-C040-99F9-EDFDCF836B71}"/>
              </a:ext>
            </a:extLst>
          </p:cNvPr>
          <p:cNvSpPr>
            <a:spLocks noGrp="1"/>
          </p:cNvSpPr>
          <p:nvPr>
            <p:ph type="pic" sz="quarter" idx="12" hasCustomPrompt="1"/>
          </p:nvPr>
        </p:nvSpPr>
        <p:spPr>
          <a:xfrm>
            <a:off x="6237731" y="2061212"/>
            <a:ext cx="2414587" cy="22542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four column image gallery placeholder.  Click the icon to add an image.</a:t>
            </a:r>
          </a:p>
        </p:txBody>
      </p:sp>
      <p:sp>
        <p:nvSpPr>
          <p:cNvPr id="10" name="Picture Placeholder 2">
            <a:extLst>
              <a:ext uri="{FF2B5EF4-FFF2-40B4-BE49-F238E27FC236}">
                <a16:creationId xmlns:a16="http://schemas.microsoft.com/office/drawing/2014/main" id="{A26AF8CC-95B0-AC4F-9A8A-318ADB7EC182}"/>
              </a:ext>
            </a:extLst>
          </p:cNvPr>
          <p:cNvSpPr>
            <a:spLocks noGrp="1"/>
          </p:cNvSpPr>
          <p:nvPr>
            <p:ph type="pic" sz="quarter" idx="13" hasCustomPrompt="1"/>
          </p:nvPr>
        </p:nvSpPr>
        <p:spPr>
          <a:xfrm>
            <a:off x="8960119" y="2061212"/>
            <a:ext cx="2414587" cy="225425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four column image gallery placeholder.  Click the icon to add an image.</a:t>
            </a:r>
          </a:p>
          <a:p>
            <a:endParaRPr lang="en-US" dirty="0"/>
          </a:p>
        </p:txBody>
      </p:sp>
      <p:sp>
        <p:nvSpPr>
          <p:cNvPr id="6" name="Text Placeholder 3">
            <a:extLst>
              <a:ext uri="{FF2B5EF4-FFF2-40B4-BE49-F238E27FC236}">
                <a16:creationId xmlns:a16="http://schemas.microsoft.com/office/drawing/2014/main" id="{D895683D-CE0D-0041-898C-8ECA46C593F2}"/>
              </a:ext>
            </a:extLst>
          </p:cNvPr>
          <p:cNvSpPr>
            <a:spLocks noGrp="1"/>
          </p:cNvSpPr>
          <p:nvPr>
            <p:ph type="body" sz="quarter" idx="14" hasCustomPrompt="1"/>
          </p:nvPr>
        </p:nvSpPr>
        <p:spPr>
          <a:xfrm>
            <a:off x="792163" y="4485779"/>
            <a:ext cx="2414587" cy="1300657"/>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7" name="Text Placeholder 3">
            <a:extLst>
              <a:ext uri="{FF2B5EF4-FFF2-40B4-BE49-F238E27FC236}">
                <a16:creationId xmlns:a16="http://schemas.microsoft.com/office/drawing/2014/main" id="{16F25015-A540-D840-89A1-8B56DABC8B20}"/>
              </a:ext>
            </a:extLst>
          </p:cNvPr>
          <p:cNvSpPr>
            <a:spLocks noGrp="1"/>
          </p:cNvSpPr>
          <p:nvPr>
            <p:ph type="body" sz="quarter" idx="15" hasCustomPrompt="1"/>
          </p:nvPr>
        </p:nvSpPr>
        <p:spPr>
          <a:xfrm>
            <a:off x="3514947" y="4485778"/>
            <a:ext cx="2414587" cy="1300657"/>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1" name="Text Placeholder 3">
            <a:extLst>
              <a:ext uri="{FF2B5EF4-FFF2-40B4-BE49-F238E27FC236}">
                <a16:creationId xmlns:a16="http://schemas.microsoft.com/office/drawing/2014/main" id="{ED4CD7B9-BD2F-A54E-A37F-07AC2E56357F}"/>
              </a:ext>
            </a:extLst>
          </p:cNvPr>
          <p:cNvSpPr>
            <a:spLocks noGrp="1"/>
          </p:cNvSpPr>
          <p:nvPr>
            <p:ph type="body" sz="quarter" idx="16" hasCustomPrompt="1"/>
          </p:nvPr>
        </p:nvSpPr>
        <p:spPr>
          <a:xfrm>
            <a:off x="6237730" y="4485777"/>
            <a:ext cx="2414587" cy="1300657"/>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2" name="Text Placeholder 3">
            <a:extLst>
              <a:ext uri="{FF2B5EF4-FFF2-40B4-BE49-F238E27FC236}">
                <a16:creationId xmlns:a16="http://schemas.microsoft.com/office/drawing/2014/main" id="{F27CCA29-7EBC-0E42-AC02-122B96D88914}"/>
              </a:ext>
            </a:extLst>
          </p:cNvPr>
          <p:cNvSpPr>
            <a:spLocks noGrp="1"/>
          </p:cNvSpPr>
          <p:nvPr>
            <p:ph type="body" sz="quarter" idx="17" hasCustomPrompt="1"/>
          </p:nvPr>
        </p:nvSpPr>
        <p:spPr>
          <a:xfrm>
            <a:off x="8960119" y="4485776"/>
            <a:ext cx="2414587" cy="1300657"/>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4" name="Rectangle 13">
            <a:extLst>
              <a:ext uri="{FF2B5EF4-FFF2-40B4-BE49-F238E27FC236}">
                <a16:creationId xmlns:a16="http://schemas.microsoft.com/office/drawing/2014/main" id="{D8016105-3BFB-3347-8E87-5C73D398FA20}"/>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 Placeholder 5">
            <a:extLst>
              <a:ext uri="{FF2B5EF4-FFF2-40B4-BE49-F238E27FC236}">
                <a16:creationId xmlns:a16="http://schemas.microsoft.com/office/drawing/2014/main" id="{D7BABA65-B245-1E46-819E-DBE531E5DBCC}"/>
              </a:ext>
            </a:extLst>
          </p:cNvPr>
          <p:cNvSpPr>
            <a:spLocks noGrp="1"/>
          </p:cNvSpPr>
          <p:nvPr>
            <p:ph type="body" sz="quarter" idx="20" hasCustomPrompt="1"/>
          </p:nvPr>
        </p:nvSpPr>
        <p:spPr>
          <a:xfrm>
            <a:off x="792163" y="1071563"/>
            <a:ext cx="10574178" cy="795337"/>
          </a:xfrm>
        </p:spPr>
        <p:txBody>
          <a:bodyPr anchor="ctr">
            <a:normAutofit/>
          </a:bodyPr>
          <a:lstStyle>
            <a:lvl1pPr marL="0" indent="0">
              <a:buNone/>
              <a:defRPr lang="en-US" sz="20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You may use this to enter and format text elements as you desire.  The minimum suggested text size to use is 20 point in Open Sans font.</a:t>
            </a:r>
          </a:p>
        </p:txBody>
      </p:sp>
      <p:sp>
        <p:nvSpPr>
          <p:cNvPr id="16" name="Text Placeholder 5">
            <a:extLst>
              <a:ext uri="{FF2B5EF4-FFF2-40B4-BE49-F238E27FC236}">
                <a16:creationId xmlns:a16="http://schemas.microsoft.com/office/drawing/2014/main" id="{29A6C01B-8AF7-F241-9936-0D88926807FD}"/>
              </a:ext>
            </a:extLst>
          </p:cNvPr>
          <p:cNvSpPr>
            <a:spLocks noGrp="1"/>
          </p:cNvSpPr>
          <p:nvPr>
            <p:ph type="body" sz="quarter" idx="18" hasCustomPrompt="1"/>
          </p:nvPr>
        </p:nvSpPr>
        <p:spPr>
          <a:xfrm>
            <a:off x="1987826" y="263978"/>
            <a:ext cx="9088160"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7" name="Picture 16" descr="Text&#10;&#10;Description automatically generated with medium confidence">
            <a:extLst>
              <a:ext uri="{FF2B5EF4-FFF2-40B4-BE49-F238E27FC236}">
                <a16:creationId xmlns:a16="http://schemas.microsoft.com/office/drawing/2014/main" id="{882AC011-8ED0-4340-A84E-D5434F3FC937}"/>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597473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Column Image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FBEC906-CDF0-E240-A557-EDF08C2F5579}"/>
              </a:ext>
            </a:extLst>
          </p:cNvPr>
          <p:cNvSpPr>
            <a:spLocks noGrp="1"/>
          </p:cNvSpPr>
          <p:nvPr>
            <p:ph type="pic" sz="quarter" idx="10" hasCustomPrompt="1"/>
          </p:nvPr>
        </p:nvSpPr>
        <p:spPr>
          <a:xfrm>
            <a:off x="792163" y="2059540"/>
            <a:ext cx="1734889" cy="16196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five column image gallery placeholder.  Click the icon to add an image.</a:t>
            </a:r>
          </a:p>
          <a:p>
            <a:endParaRPr lang="en-US" dirty="0"/>
          </a:p>
        </p:txBody>
      </p:sp>
      <p:sp>
        <p:nvSpPr>
          <p:cNvPr id="8" name="Picture Placeholder 2">
            <a:extLst>
              <a:ext uri="{FF2B5EF4-FFF2-40B4-BE49-F238E27FC236}">
                <a16:creationId xmlns:a16="http://schemas.microsoft.com/office/drawing/2014/main" id="{DF9C4992-F381-0C45-846C-25761F8EDB49}"/>
              </a:ext>
            </a:extLst>
          </p:cNvPr>
          <p:cNvSpPr>
            <a:spLocks noGrp="1"/>
          </p:cNvSpPr>
          <p:nvPr>
            <p:ph type="pic" sz="quarter" idx="11" hasCustomPrompt="1"/>
          </p:nvPr>
        </p:nvSpPr>
        <p:spPr>
          <a:xfrm>
            <a:off x="3001985" y="2059540"/>
            <a:ext cx="1734889" cy="16196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five column image gallery placeholder.  Click the icon to add an image.</a:t>
            </a:r>
          </a:p>
        </p:txBody>
      </p:sp>
      <p:sp>
        <p:nvSpPr>
          <p:cNvPr id="9" name="Picture Placeholder 2">
            <a:extLst>
              <a:ext uri="{FF2B5EF4-FFF2-40B4-BE49-F238E27FC236}">
                <a16:creationId xmlns:a16="http://schemas.microsoft.com/office/drawing/2014/main" id="{FE53A3C3-8C5A-C040-99F9-EDFDCF836B71}"/>
              </a:ext>
            </a:extLst>
          </p:cNvPr>
          <p:cNvSpPr>
            <a:spLocks noGrp="1"/>
          </p:cNvSpPr>
          <p:nvPr>
            <p:ph type="pic" sz="quarter" idx="12" hasCustomPrompt="1"/>
          </p:nvPr>
        </p:nvSpPr>
        <p:spPr>
          <a:xfrm>
            <a:off x="5211807" y="2059167"/>
            <a:ext cx="1734889" cy="16196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five column image gallery placeholder.  Click the icon to add an image.</a:t>
            </a:r>
          </a:p>
        </p:txBody>
      </p:sp>
      <p:sp>
        <p:nvSpPr>
          <p:cNvPr id="10" name="Picture Placeholder 2">
            <a:extLst>
              <a:ext uri="{FF2B5EF4-FFF2-40B4-BE49-F238E27FC236}">
                <a16:creationId xmlns:a16="http://schemas.microsoft.com/office/drawing/2014/main" id="{A26AF8CC-95B0-AC4F-9A8A-318ADB7EC182}"/>
              </a:ext>
            </a:extLst>
          </p:cNvPr>
          <p:cNvSpPr>
            <a:spLocks noGrp="1"/>
          </p:cNvSpPr>
          <p:nvPr>
            <p:ph type="pic" sz="quarter" idx="13" hasCustomPrompt="1"/>
          </p:nvPr>
        </p:nvSpPr>
        <p:spPr>
          <a:xfrm>
            <a:off x="9631452" y="2059167"/>
            <a:ext cx="1734889" cy="16196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five column image gallery placeholder.  Click the icon to add an image.</a:t>
            </a:r>
          </a:p>
          <a:p>
            <a:endParaRPr lang="en-US" dirty="0"/>
          </a:p>
        </p:txBody>
      </p:sp>
      <p:sp>
        <p:nvSpPr>
          <p:cNvPr id="6" name="Text Placeholder 3">
            <a:extLst>
              <a:ext uri="{FF2B5EF4-FFF2-40B4-BE49-F238E27FC236}">
                <a16:creationId xmlns:a16="http://schemas.microsoft.com/office/drawing/2014/main" id="{D895683D-CE0D-0041-898C-8ECA46C593F2}"/>
              </a:ext>
            </a:extLst>
          </p:cNvPr>
          <p:cNvSpPr>
            <a:spLocks noGrp="1"/>
          </p:cNvSpPr>
          <p:nvPr>
            <p:ph type="body" sz="quarter" idx="14" hasCustomPrompt="1"/>
          </p:nvPr>
        </p:nvSpPr>
        <p:spPr>
          <a:xfrm>
            <a:off x="792163" y="3856484"/>
            <a:ext cx="1734889" cy="192995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7" name="Text Placeholder 3">
            <a:extLst>
              <a:ext uri="{FF2B5EF4-FFF2-40B4-BE49-F238E27FC236}">
                <a16:creationId xmlns:a16="http://schemas.microsoft.com/office/drawing/2014/main" id="{16F25015-A540-D840-89A1-8B56DABC8B20}"/>
              </a:ext>
            </a:extLst>
          </p:cNvPr>
          <p:cNvSpPr>
            <a:spLocks noGrp="1"/>
          </p:cNvSpPr>
          <p:nvPr>
            <p:ph type="body" sz="quarter" idx="15" hasCustomPrompt="1"/>
          </p:nvPr>
        </p:nvSpPr>
        <p:spPr>
          <a:xfrm>
            <a:off x="3001985" y="3856483"/>
            <a:ext cx="1734889" cy="192995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1" name="Text Placeholder 3">
            <a:extLst>
              <a:ext uri="{FF2B5EF4-FFF2-40B4-BE49-F238E27FC236}">
                <a16:creationId xmlns:a16="http://schemas.microsoft.com/office/drawing/2014/main" id="{ED4CD7B9-BD2F-A54E-A37F-07AC2E56357F}"/>
              </a:ext>
            </a:extLst>
          </p:cNvPr>
          <p:cNvSpPr>
            <a:spLocks noGrp="1"/>
          </p:cNvSpPr>
          <p:nvPr>
            <p:ph type="body" sz="quarter" idx="16" hasCustomPrompt="1"/>
          </p:nvPr>
        </p:nvSpPr>
        <p:spPr>
          <a:xfrm>
            <a:off x="5211807" y="3856482"/>
            <a:ext cx="1734889" cy="192995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2" name="Text Placeholder 3">
            <a:extLst>
              <a:ext uri="{FF2B5EF4-FFF2-40B4-BE49-F238E27FC236}">
                <a16:creationId xmlns:a16="http://schemas.microsoft.com/office/drawing/2014/main" id="{F27CCA29-7EBC-0E42-AC02-122B96D88914}"/>
              </a:ext>
            </a:extLst>
          </p:cNvPr>
          <p:cNvSpPr>
            <a:spLocks noGrp="1"/>
          </p:cNvSpPr>
          <p:nvPr>
            <p:ph type="body" sz="quarter" idx="17" hasCustomPrompt="1"/>
          </p:nvPr>
        </p:nvSpPr>
        <p:spPr>
          <a:xfrm>
            <a:off x="9631452" y="3856481"/>
            <a:ext cx="1734889" cy="192995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4" name="Rectangle 13">
            <a:extLst>
              <a:ext uri="{FF2B5EF4-FFF2-40B4-BE49-F238E27FC236}">
                <a16:creationId xmlns:a16="http://schemas.microsoft.com/office/drawing/2014/main" id="{D8016105-3BFB-3347-8E87-5C73D398FA20}"/>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 name="Picture Placeholder 2">
            <a:extLst>
              <a:ext uri="{FF2B5EF4-FFF2-40B4-BE49-F238E27FC236}">
                <a16:creationId xmlns:a16="http://schemas.microsoft.com/office/drawing/2014/main" id="{0F88B0B5-345D-6F4C-BE07-C6F5C49DE6E5}"/>
              </a:ext>
            </a:extLst>
          </p:cNvPr>
          <p:cNvSpPr>
            <a:spLocks noGrp="1"/>
          </p:cNvSpPr>
          <p:nvPr>
            <p:ph type="pic" sz="quarter" idx="18" hasCustomPrompt="1"/>
          </p:nvPr>
        </p:nvSpPr>
        <p:spPr>
          <a:xfrm>
            <a:off x="7421629" y="2059167"/>
            <a:ext cx="1734889" cy="161968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a five column image gallery placeholder.  Click the icon to add an image.</a:t>
            </a:r>
          </a:p>
        </p:txBody>
      </p:sp>
      <p:sp>
        <p:nvSpPr>
          <p:cNvPr id="17" name="Text Placeholder 3">
            <a:extLst>
              <a:ext uri="{FF2B5EF4-FFF2-40B4-BE49-F238E27FC236}">
                <a16:creationId xmlns:a16="http://schemas.microsoft.com/office/drawing/2014/main" id="{B16B05A1-EFC6-A64C-9BF2-1243E27A8BA2}"/>
              </a:ext>
            </a:extLst>
          </p:cNvPr>
          <p:cNvSpPr>
            <a:spLocks noGrp="1"/>
          </p:cNvSpPr>
          <p:nvPr>
            <p:ph type="body" sz="quarter" idx="19" hasCustomPrompt="1"/>
          </p:nvPr>
        </p:nvSpPr>
        <p:spPr>
          <a:xfrm>
            <a:off x="7421629" y="3856110"/>
            <a:ext cx="1734889" cy="1929956"/>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18" name="Text Placeholder 5">
            <a:extLst>
              <a:ext uri="{FF2B5EF4-FFF2-40B4-BE49-F238E27FC236}">
                <a16:creationId xmlns:a16="http://schemas.microsoft.com/office/drawing/2014/main" id="{0808D381-5A78-F542-A0B2-011FEB9D8D5E}"/>
              </a:ext>
            </a:extLst>
          </p:cNvPr>
          <p:cNvSpPr>
            <a:spLocks noGrp="1"/>
          </p:cNvSpPr>
          <p:nvPr>
            <p:ph type="body" sz="quarter" idx="20" hasCustomPrompt="1"/>
          </p:nvPr>
        </p:nvSpPr>
        <p:spPr>
          <a:xfrm>
            <a:off x="792163" y="1071563"/>
            <a:ext cx="10574178" cy="795337"/>
          </a:xfrm>
        </p:spPr>
        <p:txBody>
          <a:bodyPr anchor="ctr">
            <a:normAutofit/>
          </a:bodyPr>
          <a:lstStyle>
            <a:lvl1pPr marL="0" indent="0">
              <a:buNone/>
              <a:defRPr lang="en-US" sz="20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You may use this to enter and format text elements as you desire.  The minimum suggested text size to use is 20 point in Open Sans font.</a:t>
            </a:r>
          </a:p>
        </p:txBody>
      </p:sp>
      <p:sp>
        <p:nvSpPr>
          <p:cNvPr id="15" name="Text Placeholder 5">
            <a:extLst>
              <a:ext uri="{FF2B5EF4-FFF2-40B4-BE49-F238E27FC236}">
                <a16:creationId xmlns:a16="http://schemas.microsoft.com/office/drawing/2014/main" id="{227DA060-B591-4B45-999A-C518FA777F46}"/>
              </a:ext>
            </a:extLst>
          </p:cNvPr>
          <p:cNvSpPr>
            <a:spLocks noGrp="1"/>
          </p:cNvSpPr>
          <p:nvPr>
            <p:ph type="body" sz="quarter" idx="21" hasCustomPrompt="1"/>
          </p:nvPr>
        </p:nvSpPr>
        <p:spPr>
          <a:xfrm>
            <a:off x="1997765" y="263978"/>
            <a:ext cx="9078221"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9" name="Picture 18" descr="Text&#10;&#10;Description automatically generated with medium confidence">
            <a:extLst>
              <a:ext uri="{FF2B5EF4-FFF2-40B4-BE49-F238E27FC236}">
                <a16:creationId xmlns:a16="http://schemas.microsoft.com/office/drawing/2014/main" id="{7B48DC20-5217-413E-9381-5E0770AFB708}"/>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16869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5A214E-E7AA-F74A-99AE-5A712C2C058B}"/>
              </a:ext>
            </a:extLst>
          </p:cNvPr>
          <p:cNvSpPr txBox="1"/>
          <p:nvPr userDrawn="1"/>
        </p:nvSpPr>
        <p:spPr>
          <a:xfrm>
            <a:off x="5485897" y="3244334"/>
            <a:ext cx="1220206" cy="369332"/>
          </a:xfrm>
          <a:prstGeom prst="rect">
            <a:avLst/>
          </a:prstGeom>
          <a:noFill/>
        </p:spPr>
        <p:txBody>
          <a:bodyPr wrap="none" rtlCol="0">
            <a:spAutoFit/>
          </a:bodyPr>
          <a:lstStyle/>
          <a:p>
            <a:r>
              <a:rPr lang="en-US" dirty="0">
                <a:solidFill>
                  <a:schemeClr val="accent2"/>
                </a:solidFill>
                <a:latin typeface="Open Sans" panose="020B0606030504020204" pitchFamily="34" charset="0"/>
                <a:ea typeface="Open Sans" panose="020B0606030504020204" pitchFamily="34" charset="0"/>
                <a:cs typeface="Open Sans" panose="020B0606030504020204" pitchFamily="34" charset="0"/>
              </a:rPr>
              <a:t>Loading…</a:t>
            </a:r>
          </a:p>
        </p:txBody>
      </p:sp>
      <p:sp>
        <p:nvSpPr>
          <p:cNvPr id="6" name="Text Placeholder 5">
            <a:extLst>
              <a:ext uri="{FF2B5EF4-FFF2-40B4-BE49-F238E27FC236}">
                <a16:creationId xmlns:a16="http://schemas.microsoft.com/office/drawing/2014/main" id="{83F216C3-F23F-4C46-8D96-B9CD81776273}"/>
              </a:ext>
            </a:extLst>
          </p:cNvPr>
          <p:cNvSpPr>
            <a:spLocks noGrp="1"/>
          </p:cNvSpPr>
          <p:nvPr>
            <p:ph type="body" sz="quarter" idx="20" hasCustomPrompt="1"/>
          </p:nvPr>
        </p:nvSpPr>
        <p:spPr>
          <a:xfrm>
            <a:off x="792163" y="1071563"/>
            <a:ext cx="10574178" cy="1590614"/>
          </a:xfrm>
        </p:spPr>
        <p:txBody>
          <a:bodyPr anchor="ctr">
            <a:normAutofit/>
          </a:bodyPr>
          <a:lstStyle>
            <a:lvl1pPr marL="0" indent="0">
              <a:buNone/>
              <a:defRPr lang="en-US" sz="20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r>
              <a:rPr lang="en-US" dirty="0"/>
              <a:t>To add a video clip, click “Insert” then click the dropdown arrow to the right of the “Video” tab and click the “Online Movie” option. Now paste the URL (web address) of the video in the pop-up box.  Offering hosted video content is the best way to present video. Embedding your video content from hosted platforms (i.e., YouTube, Vimeo, and </a:t>
            </a:r>
            <a:r>
              <a:rPr lang="en-US" dirty="0" err="1"/>
              <a:t>Wistia</a:t>
            </a:r>
            <a:r>
              <a:rPr lang="en-US" dirty="0"/>
              <a:t>) helps to ensure a smooth playback experience across multiple devices.</a:t>
            </a:r>
          </a:p>
        </p:txBody>
      </p:sp>
    </p:spTree>
    <p:extLst>
      <p:ext uri="{BB962C8B-B14F-4D97-AF65-F5344CB8AC3E}">
        <p14:creationId xmlns:p14="http://schemas.microsoft.com/office/powerpoint/2010/main" val="2636033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ull screen video">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91016BF-8F43-194E-985A-A64CE8394626}"/>
              </a:ext>
            </a:extLst>
          </p:cNvPr>
          <p:cNvSpPr txBox="1"/>
          <p:nvPr userDrawn="1"/>
        </p:nvSpPr>
        <p:spPr>
          <a:xfrm>
            <a:off x="5485897" y="3244334"/>
            <a:ext cx="1220206" cy="369332"/>
          </a:xfrm>
          <a:prstGeom prst="rect">
            <a:avLst/>
          </a:prstGeom>
          <a:noFill/>
        </p:spPr>
        <p:txBody>
          <a:bodyPr wrap="none" rtlCol="0">
            <a:spAutoFit/>
          </a:bodyPr>
          <a:lstStyle/>
          <a:p>
            <a:r>
              <a:rPr lang="en-US" dirty="0">
                <a:solidFill>
                  <a:schemeClr val="accent2"/>
                </a:solidFill>
                <a:latin typeface="Open Sans" panose="020B0606030504020204" pitchFamily="34" charset="0"/>
                <a:ea typeface="Open Sans" panose="020B0606030504020204" pitchFamily="34" charset="0"/>
                <a:cs typeface="Open Sans" panose="020B0606030504020204" pitchFamily="34" charset="0"/>
              </a:rPr>
              <a:t>Loading…</a:t>
            </a:r>
          </a:p>
        </p:txBody>
      </p:sp>
      <p:sp>
        <p:nvSpPr>
          <p:cNvPr id="5" name="Rectangle 4">
            <a:extLst>
              <a:ext uri="{FF2B5EF4-FFF2-40B4-BE49-F238E27FC236}">
                <a16:creationId xmlns:a16="http://schemas.microsoft.com/office/drawing/2014/main" id="{C293B40C-01D0-4F48-8456-39EEC0737060}"/>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0C8235B4-38FE-4843-B7DC-17B6251D595C}"/>
              </a:ext>
            </a:extLst>
          </p:cNvPr>
          <p:cNvSpPr>
            <a:spLocks noGrp="1"/>
          </p:cNvSpPr>
          <p:nvPr>
            <p:ph type="body" sz="quarter" idx="11" hasCustomPrompt="1"/>
          </p:nvPr>
        </p:nvSpPr>
        <p:spPr>
          <a:xfrm>
            <a:off x="2032000" y="5592967"/>
            <a:ext cx="8128000" cy="576262"/>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8" name="Text Placeholder 5">
            <a:extLst>
              <a:ext uri="{FF2B5EF4-FFF2-40B4-BE49-F238E27FC236}">
                <a16:creationId xmlns:a16="http://schemas.microsoft.com/office/drawing/2014/main" id="{A5B8CEF6-D132-8646-90A9-F46AE526CDC1}"/>
              </a:ext>
            </a:extLst>
          </p:cNvPr>
          <p:cNvSpPr>
            <a:spLocks noGrp="1"/>
          </p:cNvSpPr>
          <p:nvPr>
            <p:ph type="body" sz="quarter" idx="20" hasCustomPrompt="1"/>
          </p:nvPr>
        </p:nvSpPr>
        <p:spPr>
          <a:xfrm>
            <a:off x="2031998" y="933653"/>
            <a:ext cx="8128001" cy="4466250"/>
          </a:xfrm>
        </p:spPr>
        <p:txBody>
          <a:bodyPr anchor="t">
            <a:normAutofit/>
          </a:bodyPr>
          <a:lstStyle>
            <a:lvl1pPr marL="0" indent="0">
              <a:buNone/>
              <a:defRPr lang="en-US" sz="20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r>
              <a:rPr lang="en-US" dirty="0"/>
              <a:t>To add a video clip, click “Insert” then click the dropdown arrow to the right of the “Video” tab and click the “Online Movie” option. Now paste the URL (web address) of the video in the pop-up box.  Offering hosted video content is the best way to present video. Embedding your video content from hosted platforms (i.e., YouTube, Vimeo, and </a:t>
            </a:r>
            <a:r>
              <a:rPr lang="en-US" dirty="0" err="1"/>
              <a:t>Wistia</a:t>
            </a:r>
            <a:r>
              <a:rPr lang="en-US" dirty="0"/>
              <a:t>) helps to ensure a smooth playback experience across multiple devices.</a:t>
            </a:r>
          </a:p>
        </p:txBody>
      </p:sp>
      <p:sp>
        <p:nvSpPr>
          <p:cNvPr id="7" name="Text Placeholder 5">
            <a:extLst>
              <a:ext uri="{FF2B5EF4-FFF2-40B4-BE49-F238E27FC236}">
                <a16:creationId xmlns:a16="http://schemas.microsoft.com/office/drawing/2014/main" id="{DEE2CFB6-74D6-F040-8999-9A717723F628}"/>
              </a:ext>
            </a:extLst>
          </p:cNvPr>
          <p:cNvSpPr>
            <a:spLocks noGrp="1"/>
          </p:cNvSpPr>
          <p:nvPr>
            <p:ph type="body" sz="quarter" idx="18" hasCustomPrompt="1"/>
          </p:nvPr>
        </p:nvSpPr>
        <p:spPr>
          <a:xfrm>
            <a:off x="2031998" y="263978"/>
            <a:ext cx="9043988"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0" name="Picture 9" descr="Text&#10;&#10;Description automatically generated with medium confidence">
            <a:extLst>
              <a:ext uri="{FF2B5EF4-FFF2-40B4-BE49-F238E27FC236}">
                <a16:creationId xmlns:a16="http://schemas.microsoft.com/office/drawing/2014/main" id="{866B8E76-862A-43A1-BB1C-F74E8AB6CB6C}"/>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70906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4F6EFCD7-0206-4847-BBBD-EE0B15271033}"/>
              </a:ext>
            </a:extLst>
          </p:cNvPr>
          <p:cNvSpPr>
            <a:spLocks noGrp="1"/>
          </p:cNvSpPr>
          <p:nvPr>
            <p:ph type="body" sz="quarter" idx="10" hasCustomPrompt="1"/>
          </p:nvPr>
        </p:nvSpPr>
        <p:spPr>
          <a:xfrm>
            <a:off x="1116013" y="1135063"/>
            <a:ext cx="9959975" cy="4587875"/>
          </a:xfrm>
        </p:spPr>
        <p:txBody>
          <a:bodyP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paragraph placeholder.  You may use this to enter and format text elements as you desire.  The minimum suggested text size to use is 22 point in Open Sans font.</a:t>
            </a:r>
          </a:p>
        </p:txBody>
      </p:sp>
      <p:sp>
        <p:nvSpPr>
          <p:cNvPr id="3" name="Rectangle 2">
            <a:extLst>
              <a:ext uri="{FF2B5EF4-FFF2-40B4-BE49-F238E27FC236}">
                <a16:creationId xmlns:a16="http://schemas.microsoft.com/office/drawing/2014/main" id="{0FB89301-F675-F941-9291-ADE3267AA04F}"/>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5" name="Picture 4" descr="Text&#10;&#10;Description automatically generated with medium confidence">
            <a:extLst>
              <a:ext uri="{FF2B5EF4-FFF2-40B4-BE49-F238E27FC236}">
                <a16:creationId xmlns:a16="http://schemas.microsoft.com/office/drawing/2014/main" id="{81348BAE-A9C9-451A-BD48-090157DBA8A9}"/>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356065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a Ic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7FD72ED-9182-694A-9CAB-F3BEAB6D45E9}"/>
              </a:ext>
            </a:extLst>
          </p:cNvPr>
          <p:cNvSpPr>
            <a:spLocks noGrp="1"/>
          </p:cNvSpPr>
          <p:nvPr>
            <p:ph type="body" sz="quarter" idx="10" hasCustomPrompt="1"/>
          </p:nvPr>
        </p:nvSpPr>
        <p:spPr>
          <a:xfrm>
            <a:off x="4554744" y="1865909"/>
            <a:ext cx="4347956" cy="561109"/>
          </a:xfrm>
        </p:spPr>
        <p:txBody>
          <a:bodyPr>
            <a:normAutofit/>
          </a:bodyPr>
          <a:lstStyle>
            <a:lvl1pPr marL="0" indent="0">
              <a:buNone/>
              <a:defRPr sz="2000" b="1"/>
            </a:lvl1pPr>
          </a:lstStyle>
          <a:p>
            <a:pPr lvl="0"/>
            <a:r>
              <a:rPr lang="en-US" dirty="0"/>
              <a:t>File Attachment Indicator (i.e., job-aids and other resources)</a:t>
            </a:r>
          </a:p>
        </p:txBody>
      </p:sp>
      <p:sp>
        <p:nvSpPr>
          <p:cNvPr id="11" name="Text Placeholder 7">
            <a:extLst>
              <a:ext uri="{FF2B5EF4-FFF2-40B4-BE49-F238E27FC236}">
                <a16:creationId xmlns:a16="http://schemas.microsoft.com/office/drawing/2014/main" id="{8A67E0CC-A8BC-EB46-8FC0-B80DC7B07A4C}"/>
              </a:ext>
            </a:extLst>
          </p:cNvPr>
          <p:cNvSpPr>
            <a:spLocks noGrp="1"/>
          </p:cNvSpPr>
          <p:nvPr>
            <p:ph type="body" sz="quarter" idx="11" hasCustomPrompt="1"/>
          </p:nvPr>
        </p:nvSpPr>
        <p:spPr>
          <a:xfrm>
            <a:off x="4554744" y="3160321"/>
            <a:ext cx="4347956" cy="561109"/>
          </a:xfrm>
        </p:spPr>
        <p:txBody>
          <a:bodyPr>
            <a:normAutofit/>
          </a:bodyPr>
          <a:lstStyle>
            <a:lvl1pPr marL="0" indent="0">
              <a:buNone/>
              <a:defRPr sz="2000" b="1"/>
            </a:lvl1pPr>
          </a:lstStyle>
          <a:p>
            <a:pPr lvl="0"/>
            <a:r>
              <a:rPr lang="en-US" dirty="0"/>
              <a:t>File Download Indicator (i.e., job-aids and other resources)</a:t>
            </a:r>
          </a:p>
        </p:txBody>
      </p:sp>
      <p:sp>
        <p:nvSpPr>
          <p:cNvPr id="13" name="Text Placeholder 7">
            <a:extLst>
              <a:ext uri="{FF2B5EF4-FFF2-40B4-BE49-F238E27FC236}">
                <a16:creationId xmlns:a16="http://schemas.microsoft.com/office/drawing/2014/main" id="{2770F82E-6917-F24B-9784-851F6BD76F18}"/>
              </a:ext>
            </a:extLst>
          </p:cNvPr>
          <p:cNvSpPr>
            <a:spLocks noGrp="1"/>
          </p:cNvSpPr>
          <p:nvPr>
            <p:ph type="body" sz="quarter" idx="12" hasCustomPrompt="1"/>
          </p:nvPr>
        </p:nvSpPr>
        <p:spPr>
          <a:xfrm>
            <a:off x="4554744" y="4454733"/>
            <a:ext cx="4347956" cy="561109"/>
          </a:xfrm>
        </p:spPr>
        <p:txBody>
          <a:bodyPr>
            <a:normAutofit/>
          </a:bodyPr>
          <a:lstStyle>
            <a:lvl1pPr marL="0" indent="0">
              <a:buNone/>
              <a:defRPr sz="2000" b="1"/>
            </a:lvl1pPr>
          </a:lstStyle>
          <a:p>
            <a:pPr lvl="0"/>
            <a:r>
              <a:rPr lang="en-US" dirty="0"/>
              <a:t>Media Play Button – Use to instruct users to play media content.</a:t>
            </a:r>
          </a:p>
        </p:txBody>
      </p:sp>
    </p:spTree>
    <p:extLst>
      <p:ext uri="{BB962C8B-B14F-4D97-AF65-F5344CB8AC3E}">
        <p14:creationId xmlns:p14="http://schemas.microsoft.com/office/powerpoint/2010/main" val="149665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ab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3400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63462"/>
                </a:lnTo>
                <a:lnTo>
                  <a:pt x="6607065" y="463462"/>
                </a:lnTo>
                <a:lnTo>
                  <a:pt x="9959975" y="464919"/>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DEAA6934-4E0F-B941-A634-AEC655B0B897}"/>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83243" y="67640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hidden="1">
            <a:extLst>
              <a:ext uri="{FF2B5EF4-FFF2-40B4-BE49-F238E27FC236}">
                <a16:creationId xmlns:a16="http://schemas.microsoft.com/office/drawing/2014/main" id="{E3D823B2-A2E2-5A47-8939-6259E9960BFC}"/>
              </a:ext>
            </a:extLst>
          </p:cNvPr>
          <p:cNvSpPr>
            <a:spLocks noGrp="1"/>
          </p:cNvSpPr>
          <p:nvPr>
            <p:ph sz="quarter" idx="12" hasCustomPrompt="1"/>
          </p:nvPr>
        </p:nvSpPr>
        <p:spPr>
          <a:xfrm>
            <a:off x="1544638" y="1581150"/>
            <a:ext cx="9034462" cy="3695700"/>
          </a:xfrm>
        </p:spPr>
        <p:txBody>
          <a:bodyPr>
            <a:norm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5pPr marL="1828800" indent="0">
              <a:buNone/>
              <a:defRPr/>
            </a:lvl5pPr>
          </a:lstStyle>
          <a:p>
            <a:pPr lvl="0"/>
            <a:r>
              <a:rPr lang="en-US" dirty="0"/>
              <a:t>This is a tabs interaction placeholder.  You may use this to enter and format text and media elements as you desire.  The minimum suggested text size to use is 18 point in Open Sans font.</a:t>
            </a:r>
          </a:p>
        </p:txBody>
      </p:sp>
      <p:sp>
        <p:nvSpPr>
          <p:cNvPr id="9" name="Text Placeholder 8">
            <a:extLst>
              <a:ext uri="{FF2B5EF4-FFF2-40B4-BE49-F238E27FC236}">
                <a16:creationId xmlns:a16="http://schemas.microsoft.com/office/drawing/2014/main" id="{F801ECE8-7CD0-4A49-AE81-6D0EA6FCCDCD}"/>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rgbClr val="006699"/>
                </a:solidFill>
              </a:defRPr>
            </a:lvl1pPr>
          </a:lstStyle>
          <a:p>
            <a:pPr lvl="0"/>
            <a:r>
              <a:rPr lang="en-US" dirty="0"/>
              <a:t>Title</a:t>
            </a:r>
          </a:p>
        </p:txBody>
      </p:sp>
      <p:sp>
        <p:nvSpPr>
          <p:cNvPr id="11" name="Text Placeholder 8">
            <a:extLst>
              <a:ext uri="{FF2B5EF4-FFF2-40B4-BE49-F238E27FC236}">
                <a16:creationId xmlns:a16="http://schemas.microsoft.com/office/drawing/2014/main" id="{3D9592EF-D338-154E-BB16-A346B6F8D409}"/>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bg1"/>
                </a:solidFill>
              </a:defRPr>
            </a:lvl1pPr>
          </a:lstStyle>
          <a:p>
            <a:pPr lvl="0"/>
            <a:r>
              <a:rPr lang="en-US" dirty="0"/>
              <a:t>Title</a:t>
            </a:r>
          </a:p>
        </p:txBody>
      </p:sp>
      <p:sp>
        <p:nvSpPr>
          <p:cNvPr id="12" name="Text Placeholder 8">
            <a:extLst>
              <a:ext uri="{FF2B5EF4-FFF2-40B4-BE49-F238E27FC236}">
                <a16:creationId xmlns:a16="http://schemas.microsoft.com/office/drawing/2014/main" id="{112E35C9-5125-DA4F-A2DA-66687BEFAEB4}"/>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13" name="Rectangle 12">
            <a:extLst>
              <a:ext uri="{FF2B5EF4-FFF2-40B4-BE49-F238E27FC236}">
                <a16:creationId xmlns:a16="http://schemas.microsoft.com/office/drawing/2014/main" id="{97904A9F-BD16-3C4A-8216-990FA84BD3ED}"/>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5" name="Picture 14" descr="Text&#10;&#10;Description automatically generated with medium confidence">
            <a:extLst>
              <a:ext uri="{FF2B5EF4-FFF2-40B4-BE49-F238E27FC236}">
                <a16:creationId xmlns:a16="http://schemas.microsoft.com/office/drawing/2014/main" id="{BF466CC8-DFBB-468C-8263-5CE89EAE089C}"/>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4255657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ab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3400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63462"/>
                </a:lnTo>
                <a:lnTo>
                  <a:pt x="6607065" y="463462"/>
                </a:lnTo>
                <a:lnTo>
                  <a:pt x="9959975" y="464919"/>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a:extLst>
              <a:ext uri="{FF2B5EF4-FFF2-40B4-BE49-F238E27FC236}">
                <a16:creationId xmlns:a16="http://schemas.microsoft.com/office/drawing/2014/main" id="{D80A9674-A2AF-AB48-BA6E-4267481EF27B}"/>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hidden="1">
            <a:extLst>
              <a:ext uri="{FF2B5EF4-FFF2-40B4-BE49-F238E27FC236}">
                <a16:creationId xmlns:a16="http://schemas.microsoft.com/office/drawing/2014/main" id="{E3D823B2-A2E2-5A47-8939-6259E9960BFC}"/>
              </a:ext>
            </a:extLst>
          </p:cNvPr>
          <p:cNvSpPr>
            <a:spLocks noGrp="1"/>
          </p:cNvSpPr>
          <p:nvPr>
            <p:ph sz="quarter" idx="12" hasCustomPrompt="1"/>
          </p:nvPr>
        </p:nvSpPr>
        <p:spPr>
          <a:xfrm>
            <a:off x="1544638" y="1581150"/>
            <a:ext cx="9034462" cy="3695700"/>
          </a:xfrm>
        </p:spPr>
        <p:txBody>
          <a:bodyPr>
            <a:norm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5pPr marL="1828800" indent="0">
              <a:buNone/>
              <a:defRPr/>
            </a:lvl5pPr>
          </a:lstStyle>
          <a:p>
            <a:pPr lvl="0"/>
            <a:r>
              <a:rPr lang="en-US" dirty="0"/>
              <a:t>This is a tabs interaction placeholder.  You may use this to enter and format text and media elements as you desire.  The minimum suggested text size to use is 18 point in Open Sans font.</a:t>
            </a:r>
          </a:p>
        </p:txBody>
      </p:sp>
      <p:sp>
        <p:nvSpPr>
          <p:cNvPr id="7" name="Text Placeholder 8">
            <a:extLst>
              <a:ext uri="{FF2B5EF4-FFF2-40B4-BE49-F238E27FC236}">
                <a16:creationId xmlns:a16="http://schemas.microsoft.com/office/drawing/2014/main" id="{015D48EF-3AD5-7D41-B727-5B80981C6EA5}"/>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8" name="Text Placeholder 8">
            <a:extLst>
              <a:ext uri="{FF2B5EF4-FFF2-40B4-BE49-F238E27FC236}">
                <a16:creationId xmlns:a16="http://schemas.microsoft.com/office/drawing/2014/main" id="{96CA4D9A-E7A9-9D4E-81D8-71967861DFC4}"/>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tx2"/>
                </a:solidFill>
              </a:defRPr>
            </a:lvl1pPr>
          </a:lstStyle>
          <a:p>
            <a:pPr lvl="0"/>
            <a:r>
              <a:rPr lang="en-US" dirty="0"/>
              <a:t>Title</a:t>
            </a:r>
          </a:p>
        </p:txBody>
      </p:sp>
      <p:sp>
        <p:nvSpPr>
          <p:cNvPr id="9" name="Text Placeholder 8">
            <a:extLst>
              <a:ext uri="{FF2B5EF4-FFF2-40B4-BE49-F238E27FC236}">
                <a16:creationId xmlns:a16="http://schemas.microsoft.com/office/drawing/2014/main" id="{52D2917D-7733-564A-8C9B-01A7742CC4B8}"/>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11" name="Rectangle 10">
            <a:extLst>
              <a:ext uri="{FF2B5EF4-FFF2-40B4-BE49-F238E27FC236}">
                <a16:creationId xmlns:a16="http://schemas.microsoft.com/office/drawing/2014/main" id="{14EE5888-D437-EF45-BAE4-241EC75D67CB}"/>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3" name="Picture 12" descr="Text&#10;&#10;Description automatically generated with medium confidence">
            <a:extLst>
              <a:ext uri="{FF2B5EF4-FFF2-40B4-BE49-F238E27FC236}">
                <a16:creationId xmlns:a16="http://schemas.microsoft.com/office/drawing/2014/main" id="{BA29DC85-0C15-46BD-BDD7-9847294CED0E}"/>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429284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ab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32EBD5-0068-A845-BF88-9918C3279848}"/>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5093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9404 h 5059404"/>
              <a:gd name="connsiteX6" fmla="*/ 0 w 9959975"/>
              <a:gd name="connsiteY6" fmla="*/ 5034004 h 5059404"/>
              <a:gd name="connsiteX7" fmla="*/ 0 w 9959975"/>
              <a:gd name="connsiteY7" fmla="*/ 1456 h 50594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9404 h 5059404"/>
              <a:gd name="connsiteX6" fmla="*/ 0 w 9959975"/>
              <a:gd name="connsiteY6" fmla="*/ 5059404 h 5059404"/>
              <a:gd name="connsiteX7" fmla="*/ 0 w 9959975"/>
              <a:gd name="connsiteY7" fmla="*/ 1456 h 50594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0938 h 5059404"/>
              <a:gd name="connsiteX6" fmla="*/ 0 w 9959975"/>
              <a:gd name="connsiteY6" fmla="*/ 5059404 h 5059404"/>
              <a:gd name="connsiteX7" fmla="*/ 0 w 9959975"/>
              <a:gd name="connsiteY7" fmla="*/ 1456 h 5059404"/>
              <a:gd name="connsiteX0" fmla="*/ 0 w 9959975"/>
              <a:gd name="connsiteY0" fmla="*/ 1456 h 5050938"/>
              <a:gd name="connsiteX1" fmla="*/ 3369088 w 9959975"/>
              <a:gd name="connsiteY1" fmla="*/ 0 h 5050938"/>
              <a:gd name="connsiteX2" fmla="*/ 3369088 w 9959975"/>
              <a:gd name="connsiteY2" fmla="*/ 463462 h 5050938"/>
              <a:gd name="connsiteX3" fmla="*/ 6607065 w 9959975"/>
              <a:gd name="connsiteY3" fmla="*/ 463462 h 5050938"/>
              <a:gd name="connsiteX4" fmla="*/ 9959975 w 9959975"/>
              <a:gd name="connsiteY4" fmla="*/ 464919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63462 h 5050938"/>
              <a:gd name="connsiteX4" fmla="*/ 9959975 w 9959975"/>
              <a:gd name="connsiteY4" fmla="*/ 464919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63462 h 5050938"/>
              <a:gd name="connsiteX4" fmla="*/ 9959975 w 9959975"/>
              <a:gd name="connsiteY4" fmla="*/ 456452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54995 h 5050938"/>
              <a:gd name="connsiteX4" fmla="*/ 9959975 w 9959975"/>
              <a:gd name="connsiteY4" fmla="*/ 456452 h 5050938"/>
              <a:gd name="connsiteX5" fmla="*/ 9959975 w 9959975"/>
              <a:gd name="connsiteY5" fmla="*/ 5050938 h 5050938"/>
              <a:gd name="connsiteX6" fmla="*/ 0 w 9959975"/>
              <a:gd name="connsiteY6" fmla="*/ 5050937 h 5050938"/>
              <a:gd name="connsiteX7" fmla="*/ 0 w 9959975"/>
              <a:gd name="connsiteY7" fmla="*/ 1456 h 50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50938">
                <a:moveTo>
                  <a:pt x="0" y="1456"/>
                </a:moveTo>
                <a:lnTo>
                  <a:pt x="3369088" y="0"/>
                </a:lnTo>
                <a:lnTo>
                  <a:pt x="3369088" y="454996"/>
                </a:lnTo>
                <a:lnTo>
                  <a:pt x="6607065" y="454995"/>
                </a:lnTo>
                <a:lnTo>
                  <a:pt x="9959975" y="456452"/>
                </a:lnTo>
                <a:lnTo>
                  <a:pt x="9959975" y="5050938"/>
                </a:lnTo>
                <a:lnTo>
                  <a:pt x="0" y="5050937"/>
                </a:lnTo>
                <a:lnTo>
                  <a:pt x="0" y="145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hidden="1">
            <a:extLst>
              <a:ext uri="{FF2B5EF4-FFF2-40B4-BE49-F238E27FC236}">
                <a16:creationId xmlns:a16="http://schemas.microsoft.com/office/drawing/2014/main" id="{E3D823B2-A2E2-5A47-8939-6259E9960BFC}"/>
              </a:ext>
            </a:extLst>
          </p:cNvPr>
          <p:cNvSpPr>
            <a:spLocks noGrp="1"/>
          </p:cNvSpPr>
          <p:nvPr>
            <p:ph sz="quarter" idx="12" hasCustomPrompt="1"/>
          </p:nvPr>
        </p:nvSpPr>
        <p:spPr>
          <a:xfrm>
            <a:off x="1544638" y="1581150"/>
            <a:ext cx="9034462" cy="3695700"/>
          </a:xfrm>
        </p:spPr>
        <p:txBody>
          <a:bodyPr>
            <a:normAutofit/>
          </a:bodyPr>
          <a:lstStyle>
            <a:lvl1pPr marL="0" indent="0">
              <a:buNone/>
              <a:defRPr sz="1800">
                <a:latin typeface="Open Sans" panose="020B0606030504020204" pitchFamily="34" charset="0"/>
                <a:ea typeface="Open Sans" panose="020B0606030504020204" pitchFamily="34" charset="0"/>
                <a:cs typeface="Open Sans" panose="020B0606030504020204" pitchFamily="34" charset="0"/>
              </a:defRPr>
            </a:lvl1pPr>
            <a:lvl5pPr marL="1828800" indent="0">
              <a:buNone/>
              <a:defRPr/>
            </a:lvl5pPr>
          </a:lstStyle>
          <a:p>
            <a:pPr lvl="0"/>
            <a:r>
              <a:rPr lang="en-US" dirty="0"/>
              <a:t>This is a tabs interaction placeholder.  You may use this to enter and format text and media elements as you desire.  The minimum suggested text size to use is 18 point in Open Sans font.</a:t>
            </a:r>
          </a:p>
        </p:txBody>
      </p:sp>
      <p:sp>
        <p:nvSpPr>
          <p:cNvPr id="6" name="Text Placeholder 8">
            <a:extLst>
              <a:ext uri="{FF2B5EF4-FFF2-40B4-BE49-F238E27FC236}">
                <a16:creationId xmlns:a16="http://schemas.microsoft.com/office/drawing/2014/main" id="{161296F4-621E-3B47-B5BD-D343318A9F13}"/>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7" name="Text Placeholder 8">
            <a:extLst>
              <a:ext uri="{FF2B5EF4-FFF2-40B4-BE49-F238E27FC236}">
                <a16:creationId xmlns:a16="http://schemas.microsoft.com/office/drawing/2014/main" id="{8DE0EE35-B879-A242-B646-2D875A997D40}"/>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bg1"/>
                </a:solidFill>
              </a:defRPr>
            </a:lvl1pPr>
          </a:lstStyle>
          <a:p>
            <a:pPr lvl="0"/>
            <a:r>
              <a:rPr lang="en-US" dirty="0"/>
              <a:t>Title</a:t>
            </a:r>
          </a:p>
        </p:txBody>
      </p:sp>
      <p:sp>
        <p:nvSpPr>
          <p:cNvPr id="8" name="Text Placeholder 8">
            <a:extLst>
              <a:ext uri="{FF2B5EF4-FFF2-40B4-BE49-F238E27FC236}">
                <a16:creationId xmlns:a16="http://schemas.microsoft.com/office/drawing/2014/main" id="{468B4EAC-2A61-A845-9FDA-42D08BF9BA7E}"/>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rgbClr val="006699"/>
                </a:solidFill>
              </a:defRPr>
            </a:lvl1pPr>
          </a:lstStyle>
          <a:p>
            <a:pPr lvl="0"/>
            <a:r>
              <a:rPr lang="en-US" dirty="0"/>
              <a:t>Title</a:t>
            </a:r>
          </a:p>
        </p:txBody>
      </p:sp>
      <p:sp>
        <p:nvSpPr>
          <p:cNvPr id="9" name="Rectangle 8">
            <a:extLst>
              <a:ext uri="{FF2B5EF4-FFF2-40B4-BE49-F238E27FC236}">
                <a16:creationId xmlns:a16="http://schemas.microsoft.com/office/drawing/2014/main" id="{974A88BF-8FA1-8243-A4DF-5FD2610B5EDE}"/>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2" name="Picture 11" descr="Text&#10;&#10;Description automatically generated with medium confidence">
            <a:extLst>
              <a:ext uri="{FF2B5EF4-FFF2-40B4-BE49-F238E27FC236}">
                <a16:creationId xmlns:a16="http://schemas.microsoft.com/office/drawing/2014/main" id="{54218CC3-DDFB-4D3F-96B0-F9AAA29905BB}"/>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909079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ab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3400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63462"/>
                </a:lnTo>
                <a:lnTo>
                  <a:pt x="6607065" y="463462"/>
                </a:lnTo>
                <a:lnTo>
                  <a:pt x="9959975" y="464919"/>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DEAA6934-4E0F-B941-A634-AEC655B0B897}"/>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F801ECE8-7CD0-4A49-AE81-6D0EA6FCCDCD}"/>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rgbClr val="006699"/>
                </a:solidFill>
              </a:defRPr>
            </a:lvl1pPr>
          </a:lstStyle>
          <a:p>
            <a:pPr lvl="0"/>
            <a:r>
              <a:rPr lang="en-US" dirty="0"/>
              <a:t>Title</a:t>
            </a:r>
          </a:p>
        </p:txBody>
      </p:sp>
      <p:sp>
        <p:nvSpPr>
          <p:cNvPr id="11" name="Text Placeholder 8">
            <a:extLst>
              <a:ext uri="{FF2B5EF4-FFF2-40B4-BE49-F238E27FC236}">
                <a16:creationId xmlns:a16="http://schemas.microsoft.com/office/drawing/2014/main" id="{3D9592EF-D338-154E-BB16-A346B6F8D409}"/>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bg1"/>
                </a:solidFill>
              </a:defRPr>
            </a:lvl1pPr>
          </a:lstStyle>
          <a:p>
            <a:pPr lvl="0"/>
            <a:r>
              <a:rPr lang="en-US" dirty="0"/>
              <a:t>Title</a:t>
            </a:r>
          </a:p>
        </p:txBody>
      </p:sp>
      <p:sp>
        <p:nvSpPr>
          <p:cNvPr id="12" name="Text Placeholder 8">
            <a:extLst>
              <a:ext uri="{FF2B5EF4-FFF2-40B4-BE49-F238E27FC236}">
                <a16:creationId xmlns:a16="http://schemas.microsoft.com/office/drawing/2014/main" id="{112E35C9-5125-DA4F-A2DA-66687BEFAEB4}"/>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13" name="Rectangle 12">
            <a:extLst>
              <a:ext uri="{FF2B5EF4-FFF2-40B4-BE49-F238E27FC236}">
                <a16:creationId xmlns:a16="http://schemas.microsoft.com/office/drawing/2014/main" id="{97904A9F-BD16-3C4A-8216-990FA84BD3ED}"/>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7">
            <a:extLst>
              <a:ext uri="{FF2B5EF4-FFF2-40B4-BE49-F238E27FC236}">
                <a16:creationId xmlns:a16="http://schemas.microsoft.com/office/drawing/2014/main" id="{DBBF3A69-652F-9F4D-8BC1-CEA93358DC54}"/>
              </a:ext>
            </a:extLst>
          </p:cNvPr>
          <p:cNvSpPr>
            <a:spLocks noGrp="1"/>
          </p:cNvSpPr>
          <p:nvPr>
            <p:ph type="body" sz="quarter" idx="11" hasCustomPrompt="1"/>
          </p:nvPr>
        </p:nvSpPr>
        <p:spPr>
          <a:xfrm>
            <a:off x="6461888" y="1581150"/>
            <a:ext cx="4151343" cy="369570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20" name="Content Placeholder 3">
            <a:extLst>
              <a:ext uri="{FF2B5EF4-FFF2-40B4-BE49-F238E27FC236}">
                <a16:creationId xmlns:a16="http://schemas.microsoft.com/office/drawing/2014/main" id="{1362DC0A-637D-6B4C-A633-C5B463437802}"/>
              </a:ext>
            </a:extLst>
          </p:cNvPr>
          <p:cNvSpPr>
            <a:spLocks noGrp="1"/>
          </p:cNvSpPr>
          <p:nvPr>
            <p:ph sz="quarter" idx="17"/>
          </p:nvPr>
        </p:nvSpPr>
        <p:spPr>
          <a:xfrm>
            <a:off x="1578769" y="1581150"/>
            <a:ext cx="4561873" cy="3695700"/>
          </a:xfrm>
        </p:spPr>
        <p:txBody>
          <a:bodyPr/>
          <a:lstStyle>
            <a:lvl1pPr marL="0" indent="0">
              <a:buNone/>
              <a:defRPr/>
            </a:lvl1pPr>
          </a:lstStyle>
          <a:p>
            <a:pPr lvl="0"/>
            <a:r>
              <a:rPr lang="en-US"/>
              <a:t>Click to edit Master text styles</a:t>
            </a:r>
          </a:p>
        </p:txBody>
      </p:sp>
      <p:pic>
        <p:nvPicPr>
          <p:cNvPr id="15" name="Picture 14" descr="Text&#10;&#10;Description automatically generated with medium confidence">
            <a:extLst>
              <a:ext uri="{FF2B5EF4-FFF2-40B4-BE49-F238E27FC236}">
                <a16:creationId xmlns:a16="http://schemas.microsoft.com/office/drawing/2014/main" id="{4D774F3A-BBE7-417A-80EA-C696DC535160}"/>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46988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ab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3400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63462"/>
                </a:lnTo>
                <a:lnTo>
                  <a:pt x="6607065" y="463462"/>
                </a:lnTo>
                <a:lnTo>
                  <a:pt x="9959975" y="464919"/>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a:extLst>
              <a:ext uri="{FF2B5EF4-FFF2-40B4-BE49-F238E27FC236}">
                <a16:creationId xmlns:a16="http://schemas.microsoft.com/office/drawing/2014/main" id="{D80A9674-A2AF-AB48-BA6E-4267481EF27B}"/>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a:extLst>
              <a:ext uri="{FF2B5EF4-FFF2-40B4-BE49-F238E27FC236}">
                <a16:creationId xmlns:a16="http://schemas.microsoft.com/office/drawing/2014/main" id="{015D48EF-3AD5-7D41-B727-5B80981C6EA5}"/>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8" name="Text Placeholder 8">
            <a:extLst>
              <a:ext uri="{FF2B5EF4-FFF2-40B4-BE49-F238E27FC236}">
                <a16:creationId xmlns:a16="http://schemas.microsoft.com/office/drawing/2014/main" id="{96CA4D9A-E7A9-9D4E-81D8-71967861DFC4}"/>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tx2"/>
                </a:solidFill>
              </a:defRPr>
            </a:lvl1pPr>
          </a:lstStyle>
          <a:p>
            <a:pPr lvl="0"/>
            <a:r>
              <a:rPr lang="en-US" dirty="0"/>
              <a:t>Title</a:t>
            </a:r>
          </a:p>
        </p:txBody>
      </p:sp>
      <p:sp>
        <p:nvSpPr>
          <p:cNvPr id="9" name="Text Placeholder 8">
            <a:extLst>
              <a:ext uri="{FF2B5EF4-FFF2-40B4-BE49-F238E27FC236}">
                <a16:creationId xmlns:a16="http://schemas.microsoft.com/office/drawing/2014/main" id="{52D2917D-7733-564A-8C9B-01A7742CC4B8}"/>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11" name="Rectangle 10">
            <a:extLst>
              <a:ext uri="{FF2B5EF4-FFF2-40B4-BE49-F238E27FC236}">
                <a16:creationId xmlns:a16="http://schemas.microsoft.com/office/drawing/2014/main" id="{14EE5888-D437-EF45-BAE4-241EC75D67CB}"/>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Text Placeholder 7">
            <a:extLst>
              <a:ext uri="{FF2B5EF4-FFF2-40B4-BE49-F238E27FC236}">
                <a16:creationId xmlns:a16="http://schemas.microsoft.com/office/drawing/2014/main" id="{6DEC974C-A29F-FD4D-BBE7-3F4DC84D93BC}"/>
              </a:ext>
            </a:extLst>
          </p:cNvPr>
          <p:cNvSpPr>
            <a:spLocks noGrp="1"/>
          </p:cNvSpPr>
          <p:nvPr>
            <p:ph type="body" sz="quarter" idx="11" hasCustomPrompt="1"/>
          </p:nvPr>
        </p:nvSpPr>
        <p:spPr>
          <a:xfrm>
            <a:off x="6461888" y="1581150"/>
            <a:ext cx="4151343" cy="369570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14" name="Content Placeholder 3">
            <a:extLst>
              <a:ext uri="{FF2B5EF4-FFF2-40B4-BE49-F238E27FC236}">
                <a16:creationId xmlns:a16="http://schemas.microsoft.com/office/drawing/2014/main" id="{F7D031B3-5221-B748-9D54-D9354DCCA877}"/>
              </a:ext>
            </a:extLst>
          </p:cNvPr>
          <p:cNvSpPr>
            <a:spLocks noGrp="1"/>
          </p:cNvSpPr>
          <p:nvPr>
            <p:ph sz="quarter" idx="17"/>
          </p:nvPr>
        </p:nvSpPr>
        <p:spPr>
          <a:xfrm>
            <a:off x="1578769" y="1581150"/>
            <a:ext cx="4561873" cy="3695700"/>
          </a:xfrm>
        </p:spPr>
        <p:txBody>
          <a:bodyPr/>
          <a:lstStyle>
            <a:lvl1pPr marL="0" indent="0">
              <a:buNone/>
              <a:defRPr/>
            </a:lvl1pPr>
          </a:lstStyle>
          <a:p>
            <a:pPr lvl="0"/>
            <a:r>
              <a:rPr lang="en-US"/>
              <a:t>Click to edit Master text styles</a:t>
            </a:r>
          </a:p>
        </p:txBody>
      </p:sp>
      <p:pic>
        <p:nvPicPr>
          <p:cNvPr id="15" name="Picture 14" descr="Text&#10;&#10;Description automatically generated with medium confidence">
            <a:extLst>
              <a:ext uri="{FF2B5EF4-FFF2-40B4-BE49-F238E27FC236}">
                <a16:creationId xmlns:a16="http://schemas.microsoft.com/office/drawing/2014/main" id="{7351F3E7-9948-4120-8DA7-6693426DA233}"/>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128359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ab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32EBD5-0068-A845-BF88-9918C3279848}"/>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5093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9404 h 5059404"/>
              <a:gd name="connsiteX6" fmla="*/ 0 w 9959975"/>
              <a:gd name="connsiteY6" fmla="*/ 5034004 h 5059404"/>
              <a:gd name="connsiteX7" fmla="*/ 0 w 9959975"/>
              <a:gd name="connsiteY7" fmla="*/ 1456 h 50594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9404 h 5059404"/>
              <a:gd name="connsiteX6" fmla="*/ 0 w 9959975"/>
              <a:gd name="connsiteY6" fmla="*/ 5059404 h 5059404"/>
              <a:gd name="connsiteX7" fmla="*/ 0 w 9959975"/>
              <a:gd name="connsiteY7" fmla="*/ 1456 h 50594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0938 h 5059404"/>
              <a:gd name="connsiteX6" fmla="*/ 0 w 9959975"/>
              <a:gd name="connsiteY6" fmla="*/ 5059404 h 5059404"/>
              <a:gd name="connsiteX7" fmla="*/ 0 w 9959975"/>
              <a:gd name="connsiteY7" fmla="*/ 1456 h 5059404"/>
              <a:gd name="connsiteX0" fmla="*/ 0 w 9959975"/>
              <a:gd name="connsiteY0" fmla="*/ 1456 h 5050938"/>
              <a:gd name="connsiteX1" fmla="*/ 3369088 w 9959975"/>
              <a:gd name="connsiteY1" fmla="*/ 0 h 5050938"/>
              <a:gd name="connsiteX2" fmla="*/ 3369088 w 9959975"/>
              <a:gd name="connsiteY2" fmla="*/ 463462 h 5050938"/>
              <a:gd name="connsiteX3" fmla="*/ 6607065 w 9959975"/>
              <a:gd name="connsiteY3" fmla="*/ 463462 h 5050938"/>
              <a:gd name="connsiteX4" fmla="*/ 9959975 w 9959975"/>
              <a:gd name="connsiteY4" fmla="*/ 464919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63462 h 5050938"/>
              <a:gd name="connsiteX4" fmla="*/ 9959975 w 9959975"/>
              <a:gd name="connsiteY4" fmla="*/ 464919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63462 h 5050938"/>
              <a:gd name="connsiteX4" fmla="*/ 9959975 w 9959975"/>
              <a:gd name="connsiteY4" fmla="*/ 456452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54995 h 5050938"/>
              <a:gd name="connsiteX4" fmla="*/ 9959975 w 9959975"/>
              <a:gd name="connsiteY4" fmla="*/ 456452 h 5050938"/>
              <a:gd name="connsiteX5" fmla="*/ 9959975 w 9959975"/>
              <a:gd name="connsiteY5" fmla="*/ 5050938 h 5050938"/>
              <a:gd name="connsiteX6" fmla="*/ 0 w 9959975"/>
              <a:gd name="connsiteY6" fmla="*/ 5050937 h 5050938"/>
              <a:gd name="connsiteX7" fmla="*/ 0 w 9959975"/>
              <a:gd name="connsiteY7" fmla="*/ 1456 h 50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50938">
                <a:moveTo>
                  <a:pt x="0" y="1456"/>
                </a:moveTo>
                <a:lnTo>
                  <a:pt x="3369088" y="0"/>
                </a:lnTo>
                <a:lnTo>
                  <a:pt x="3369088" y="454996"/>
                </a:lnTo>
                <a:lnTo>
                  <a:pt x="6607065" y="454995"/>
                </a:lnTo>
                <a:lnTo>
                  <a:pt x="9959975" y="456452"/>
                </a:lnTo>
                <a:lnTo>
                  <a:pt x="9959975" y="5050938"/>
                </a:lnTo>
                <a:lnTo>
                  <a:pt x="0" y="5050937"/>
                </a:lnTo>
                <a:lnTo>
                  <a:pt x="0" y="145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161296F4-621E-3B47-B5BD-D343318A9F13}"/>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7" name="Text Placeholder 8">
            <a:extLst>
              <a:ext uri="{FF2B5EF4-FFF2-40B4-BE49-F238E27FC236}">
                <a16:creationId xmlns:a16="http://schemas.microsoft.com/office/drawing/2014/main" id="{8DE0EE35-B879-A242-B646-2D875A997D40}"/>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bg1"/>
                </a:solidFill>
              </a:defRPr>
            </a:lvl1pPr>
          </a:lstStyle>
          <a:p>
            <a:pPr lvl="0"/>
            <a:r>
              <a:rPr lang="en-US" dirty="0"/>
              <a:t>Title</a:t>
            </a:r>
          </a:p>
        </p:txBody>
      </p:sp>
      <p:sp>
        <p:nvSpPr>
          <p:cNvPr id="8" name="Text Placeholder 8">
            <a:extLst>
              <a:ext uri="{FF2B5EF4-FFF2-40B4-BE49-F238E27FC236}">
                <a16:creationId xmlns:a16="http://schemas.microsoft.com/office/drawing/2014/main" id="{468B4EAC-2A61-A845-9FDA-42D08BF9BA7E}"/>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rgbClr val="006699"/>
                </a:solidFill>
              </a:defRPr>
            </a:lvl1pPr>
          </a:lstStyle>
          <a:p>
            <a:pPr lvl="0"/>
            <a:r>
              <a:rPr lang="en-US" dirty="0"/>
              <a:t>Title</a:t>
            </a:r>
          </a:p>
        </p:txBody>
      </p:sp>
      <p:sp>
        <p:nvSpPr>
          <p:cNvPr id="9" name="Rectangle 8">
            <a:extLst>
              <a:ext uri="{FF2B5EF4-FFF2-40B4-BE49-F238E27FC236}">
                <a16:creationId xmlns:a16="http://schemas.microsoft.com/office/drawing/2014/main" id="{974A88BF-8FA1-8243-A4DF-5FD2610B5EDE}"/>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Text Placeholder 7">
            <a:extLst>
              <a:ext uri="{FF2B5EF4-FFF2-40B4-BE49-F238E27FC236}">
                <a16:creationId xmlns:a16="http://schemas.microsoft.com/office/drawing/2014/main" id="{1185630D-8416-3F4F-95D3-977D09961403}"/>
              </a:ext>
            </a:extLst>
          </p:cNvPr>
          <p:cNvSpPr>
            <a:spLocks noGrp="1"/>
          </p:cNvSpPr>
          <p:nvPr>
            <p:ph type="body" sz="quarter" idx="11" hasCustomPrompt="1"/>
          </p:nvPr>
        </p:nvSpPr>
        <p:spPr>
          <a:xfrm>
            <a:off x="6461888" y="1581150"/>
            <a:ext cx="4151343" cy="369570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13" name="Content Placeholder 3">
            <a:extLst>
              <a:ext uri="{FF2B5EF4-FFF2-40B4-BE49-F238E27FC236}">
                <a16:creationId xmlns:a16="http://schemas.microsoft.com/office/drawing/2014/main" id="{AEFB4556-7686-804B-BD9F-A30E349CAF19}"/>
              </a:ext>
            </a:extLst>
          </p:cNvPr>
          <p:cNvSpPr>
            <a:spLocks noGrp="1"/>
          </p:cNvSpPr>
          <p:nvPr>
            <p:ph sz="quarter" idx="17"/>
          </p:nvPr>
        </p:nvSpPr>
        <p:spPr>
          <a:xfrm>
            <a:off x="1578769" y="1581150"/>
            <a:ext cx="4561873" cy="3695700"/>
          </a:xfrm>
        </p:spPr>
        <p:txBody>
          <a:bodyPr/>
          <a:lstStyle>
            <a:lvl1pPr marL="0" indent="0">
              <a:buNone/>
              <a:defRPr/>
            </a:lvl1pPr>
          </a:lstStyle>
          <a:p>
            <a:pPr lvl="0"/>
            <a:r>
              <a:rPr lang="en-US"/>
              <a:t>Click to edit Master text styles</a:t>
            </a:r>
          </a:p>
        </p:txBody>
      </p:sp>
      <p:pic>
        <p:nvPicPr>
          <p:cNvPr id="14" name="Picture 13" descr="Text&#10;&#10;Description automatically generated with medium confidence">
            <a:extLst>
              <a:ext uri="{FF2B5EF4-FFF2-40B4-BE49-F238E27FC236}">
                <a16:creationId xmlns:a16="http://schemas.microsoft.com/office/drawing/2014/main" id="{3889FB15-1EFB-4782-9B5D-7FFD9E00FA30}"/>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546631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ab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3400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63462"/>
                </a:lnTo>
                <a:lnTo>
                  <a:pt x="6607065" y="463462"/>
                </a:lnTo>
                <a:lnTo>
                  <a:pt x="9959975" y="464919"/>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2">
            <a:extLst>
              <a:ext uri="{FF2B5EF4-FFF2-40B4-BE49-F238E27FC236}">
                <a16:creationId xmlns:a16="http://schemas.microsoft.com/office/drawing/2014/main" id="{DEAA6934-4E0F-B941-A634-AEC655B0B897}"/>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F801ECE8-7CD0-4A49-AE81-6D0EA6FCCDCD}"/>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rgbClr val="006699"/>
                </a:solidFill>
              </a:defRPr>
            </a:lvl1pPr>
          </a:lstStyle>
          <a:p>
            <a:pPr lvl="0"/>
            <a:r>
              <a:rPr lang="en-US" dirty="0"/>
              <a:t>Title</a:t>
            </a:r>
          </a:p>
        </p:txBody>
      </p:sp>
      <p:sp>
        <p:nvSpPr>
          <p:cNvPr id="11" name="Text Placeholder 8">
            <a:extLst>
              <a:ext uri="{FF2B5EF4-FFF2-40B4-BE49-F238E27FC236}">
                <a16:creationId xmlns:a16="http://schemas.microsoft.com/office/drawing/2014/main" id="{3D9592EF-D338-154E-BB16-A346B6F8D409}"/>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bg1"/>
                </a:solidFill>
              </a:defRPr>
            </a:lvl1pPr>
          </a:lstStyle>
          <a:p>
            <a:pPr lvl="0"/>
            <a:r>
              <a:rPr lang="en-US" dirty="0"/>
              <a:t>Title</a:t>
            </a:r>
          </a:p>
        </p:txBody>
      </p:sp>
      <p:sp>
        <p:nvSpPr>
          <p:cNvPr id="12" name="Text Placeholder 8">
            <a:extLst>
              <a:ext uri="{FF2B5EF4-FFF2-40B4-BE49-F238E27FC236}">
                <a16:creationId xmlns:a16="http://schemas.microsoft.com/office/drawing/2014/main" id="{112E35C9-5125-DA4F-A2DA-66687BEFAEB4}"/>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13" name="Rectangle 12">
            <a:extLst>
              <a:ext uri="{FF2B5EF4-FFF2-40B4-BE49-F238E27FC236}">
                <a16:creationId xmlns:a16="http://schemas.microsoft.com/office/drawing/2014/main" id="{97904A9F-BD16-3C4A-8216-990FA84BD3ED}"/>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 Placeholder 7">
            <a:extLst>
              <a:ext uri="{FF2B5EF4-FFF2-40B4-BE49-F238E27FC236}">
                <a16:creationId xmlns:a16="http://schemas.microsoft.com/office/drawing/2014/main" id="{97316978-3982-D345-862C-347DE7F5B91E}"/>
              </a:ext>
            </a:extLst>
          </p:cNvPr>
          <p:cNvSpPr>
            <a:spLocks noGrp="1"/>
          </p:cNvSpPr>
          <p:nvPr>
            <p:ph type="body" sz="quarter" idx="11" hasCustomPrompt="1"/>
          </p:nvPr>
        </p:nvSpPr>
        <p:spPr>
          <a:xfrm>
            <a:off x="1784032" y="1585674"/>
            <a:ext cx="4151343" cy="369570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16" name="Content Placeholder 3">
            <a:extLst>
              <a:ext uri="{FF2B5EF4-FFF2-40B4-BE49-F238E27FC236}">
                <a16:creationId xmlns:a16="http://schemas.microsoft.com/office/drawing/2014/main" id="{C3689837-4E5F-A64F-B89A-802B573FDB5F}"/>
              </a:ext>
            </a:extLst>
          </p:cNvPr>
          <p:cNvSpPr>
            <a:spLocks noGrp="1"/>
          </p:cNvSpPr>
          <p:nvPr>
            <p:ph sz="quarter" idx="16"/>
          </p:nvPr>
        </p:nvSpPr>
        <p:spPr>
          <a:xfrm>
            <a:off x="6256627" y="1581150"/>
            <a:ext cx="4561873" cy="3695700"/>
          </a:xfrm>
        </p:spPr>
        <p:txBody>
          <a:bodyPr/>
          <a:lstStyle>
            <a:lvl1pPr marL="0" indent="0">
              <a:buNone/>
              <a:defRPr/>
            </a:lvl1pPr>
          </a:lstStyle>
          <a:p>
            <a:pPr lvl="0"/>
            <a:r>
              <a:rPr lang="en-US"/>
              <a:t>Click to edit Master text styles</a:t>
            </a:r>
          </a:p>
        </p:txBody>
      </p:sp>
      <p:pic>
        <p:nvPicPr>
          <p:cNvPr id="17" name="Picture 16" descr="Text&#10;&#10;Description automatically generated with medium confidence">
            <a:extLst>
              <a:ext uri="{FF2B5EF4-FFF2-40B4-BE49-F238E27FC236}">
                <a16:creationId xmlns:a16="http://schemas.microsoft.com/office/drawing/2014/main" id="{F317BCE7-93DF-4BE5-8276-20875919C3E8}"/>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673616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ab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3400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63462"/>
                </a:lnTo>
                <a:lnTo>
                  <a:pt x="6607065" y="463462"/>
                </a:lnTo>
                <a:lnTo>
                  <a:pt x="9959975" y="464919"/>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2">
            <a:extLst>
              <a:ext uri="{FF2B5EF4-FFF2-40B4-BE49-F238E27FC236}">
                <a16:creationId xmlns:a16="http://schemas.microsoft.com/office/drawing/2014/main" id="{D80A9674-A2AF-AB48-BA6E-4267481EF27B}"/>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a:extLst>
              <a:ext uri="{FF2B5EF4-FFF2-40B4-BE49-F238E27FC236}">
                <a16:creationId xmlns:a16="http://schemas.microsoft.com/office/drawing/2014/main" id="{015D48EF-3AD5-7D41-B727-5B80981C6EA5}"/>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8" name="Text Placeholder 8">
            <a:extLst>
              <a:ext uri="{FF2B5EF4-FFF2-40B4-BE49-F238E27FC236}">
                <a16:creationId xmlns:a16="http://schemas.microsoft.com/office/drawing/2014/main" id="{96CA4D9A-E7A9-9D4E-81D8-71967861DFC4}"/>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tx2"/>
                </a:solidFill>
              </a:defRPr>
            </a:lvl1pPr>
          </a:lstStyle>
          <a:p>
            <a:pPr lvl="0"/>
            <a:r>
              <a:rPr lang="en-US" dirty="0"/>
              <a:t>Title</a:t>
            </a:r>
          </a:p>
        </p:txBody>
      </p:sp>
      <p:sp>
        <p:nvSpPr>
          <p:cNvPr id="9" name="Text Placeholder 8">
            <a:extLst>
              <a:ext uri="{FF2B5EF4-FFF2-40B4-BE49-F238E27FC236}">
                <a16:creationId xmlns:a16="http://schemas.microsoft.com/office/drawing/2014/main" id="{52D2917D-7733-564A-8C9B-01A7742CC4B8}"/>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11" name="Rectangle 10">
            <a:extLst>
              <a:ext uri="{FF2B5EF4-FFF2-40B4-BE49-F238E27FC236}">
                <a16:creationId xmlns:a16="http://schemas.microsoft.com/office/drawing/2014/main" id="{14EE5888-D437-EF45-BAE4-241EC75D67CB}"/>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 Placeholder 7">
            <a:extLst>
              <a:ext uri="{FF2B5EF4-FFF2-40B4-BE49-F238E27FC236}">
                <a16:creationId xmlns:a16="http://schemas.microsoft.com/office/drawing/2014/main" id="{8A38A52D-7E78-EB4E-B471-4C9427088F64}"/>
              </a:ext>
            </a:extLst>
          </p:cNvPr>
          <p:cNvSpPr>
            <a:spLocks noGrp="1"/>
          </p:cNvSpPr>
          <p:nvPr>
            <p:ph type="body" sz="quarter" idx="11" hasCustomPrompt="1"/>
          </p:nvPr>
        </p:nvSpPr>
        <p:spPr>
          <a:xfrm>
            <a:off x="1784032" y="1585674"/>
            <a:ext cx="4151343" cy="369570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16" name="Content Placeholder 3">
            <a:extLst>
              <a:ext uri="{FF2B5EF4-FFF2-40B4-BE49-F238E27FC236}">
                <a16:creationId xmlns:a16="http://schemas.microsoft.com/office/drawing/2014/main" id="{4F3C29E5-6244-164D-BDDE-2E6F576E6A2D}"/>
              </a:ext>
            </a:extLst>
          </p:cNvPr>
          <p:cNvSpPr>
            <a:spLocks noGrp="1"/>
          </p:cNvSpPr>
          <p:nvPr>
            <p:ph sz="quarter" idx="16"/>
          </p:nvPr>
        </p:nvSpPr>
        <p:spPr>
          <a:xfrm>
            <a:off x="6256627" y="1581150"/>
            <a:ext cx="4561873" cy="3695700"/>
          </a:xfrm>
        </p:spPr>
        <p:txBody>
          <a:bodyPr/>
          <a:lstStyle>
            <a:lvl1pPr marL="0" indent="0">
              <a:buNone/>
              <a:defRPr/>
            </a:lvl1pPr>
          </a:lstStyle>
          <a:p>
            <a:pPr lvl="0"/>
            <a:r>
              <a:rPr lang="en-US"/>
              <a:t>Click to edit Master text styles</a:t>
            </a:r>
          </a:p>
        </p:txBody>
      </p:sp>
      <p:pic>
        <p:nvPicPr>
          <p:cNvPr id="13" name="Picture 12" descr="Text&#10;&#10;Description automatically generated with medium confidence">
            <a:extLst>
              <a:ext uri="{FF2B5EF4-FFF2-40B4-BE49-F238E27FC236}">
                <a16:creationId xmlns:a16="http://schemas.microsoft.com/office/drawing/2014/main" id="{8454F006-5B57-4359-B263-D355FF992DF2}"/>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47560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abs">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232EBD5-0068-A845-BF88-9918C3279848}"/>
              </a:ext>
            </a:extLst>
          </p:cNvPr>
          <p:cNvSpPr/>
          <p:nvPr userDrawn="1"/>
        </p:nvSpPr>
        <p:spPr>
          <a:xfrm>
            <a:off x="1058050" y="682668"/>
            <a:ext cx="9960788" cy="5046134"/>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2993307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2993307 w 9959975"/>
              <a:gd name="connsiteY1" fmla="*/ 6262 h 4595593"/>
              <a:gd name="connsiteX2" fmla="*/ 3300195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9959975 w 9959975"/>
              <a:gd name="connsiteY4" fmla="*/ 7719 h 4595593"/>
              <a:gd name="connsiteX5" fmla="*/ 9959975 w 9959975"/>
              <a:gd name="connsiteY5" fmla="*/ 4595593 h 4595593"/>
              <a:gd name="connsiteX6" fmla="*/ 0 w 9959975"/>
              <a:gd name="connsiteY6" fmla="*/ 4595593 h 4595593"/>
              <a:gd name="connsiteX7" fmla="*/ 0 w 9959975"/>
              <a:gd name="connsiteY7"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782430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7719 h 4595593"/>
              <a:gd name="connsiteX1" fmla="*/ 2993307 w 9959975"/>
              <a:gd name="connsiteY1" fmla="*/ 6262 h 4595593"/>
              <a:gd name="connsiteX2" fmla="*/ 3300195 w 9959975"/>
              <a:gd name="connsiteY2" fmla="*/ 0 h 4595593"/>
              <a:gd name="connsiteX3" fmla="*/ 6312704 w 9959975"/>
              <a:gd name="connsiteY3" fmla="*/ 0 h 4595593"/>
              <a:gd name="connsiteX4" fmla="*/ 6600803 w 9959975"/>
              <a:gd name="connsiteY4" fmla="*/ 6263 h 4595593"/>
              <a:gd name="connsiteX5" fmla="*/ 9959975 w 9959975"/>
              <a:gd name="connsiteY5" fmla="*/ 7719 h 4595593"/>
              <a:gd name="connsiteX6" fmla="*/ 9959975 w 9959975"/>
              <a:gd name="connsiteY6" fmla="*/ 4595593 h 4595593"/>
              <a:gd name="connsiteX7" fmla="*/ 0 w 9959975"/>
              <a:gd name="connsiteY7" fmla="*/ 4595593 h 4595593"/>
              <a:gd name="connsiteX8" fmla="*/ 0 w 9959975"/>
              <a:gd name="connsiteY8" fmla="*/ 7719 h 4595593"/>
              <a:gd name="connsiteX0" fmla="*/ 0 w 9959975"/>
              <a:gd name="connsiteY0" fmla="*/ 446130 h 5034004"/>
              <a:gd name="connsiteX1" fmla="*/ 2993307 w 9959975"/>
              <a:gd name="connsiteY1" fmla="*/ 444673 h 5034004"/>
              <a:gd name="connsiteX2" fmla="*/ 3300195 w 9959975"/>
              <a:gd name="connsiteY2" fmla="*/ 438411 h 5034004"/>
              <a:gd name="connsiteX3" fmla="*/ 6607066 w 9959975"/>
              <a:gd name="connsiteY3" fmla="*/ 0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00195 w 9959975"/>
              <a:gd name="connsiteY2" fmla="*/ 432148 h 5027741"/>
              <a:gd name="connsiteX3" fmla="*/ 6607066 w 9959975"/>
              <a:gd name="connsiteY3" fmla="*/ 0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3604 h 5021478"/>
              <a:gd name="connsiteX1" fmla="*/ 2993307 w 9959975"/>
              <a:gd name="connsiteY1" fmla="*/ 432147 h 5021478"/>
              <a:gd name="connsiteX2" fmla="*/ 3300195 w 9959975"/>
              <a:gd name="connsiteY2" fmla="*/ 425885 h 5021478"/>
              <a:gd name="connsiteX3" fmla="*/ 6600803 w 9959975"/>
              <a:gd name="connsiteY3" fmla="*/ 0 h 5021478"/>
              <a:gd name="connsiteX4" fmla="*/ 6600803 w 9959975"/>
              <a:gd name="connsiteY4" fmla="*/ 432148 h 5021478"/>
              <a:gd name="connsiteX5" fmla="*/ 9959975 w 9959975"/>
              <a:gd name="connsiteY5" fmla="*/ 433604 h 5021478"/>
              <a:gd name="connsiteX6" fmla="*/ 9959975 w 9959975"/>
              <a:gd name="connsiteY6" fmla="*/ 5021478 h 5021478"/>
              <a:gd name="connsiteX7" fmla="*/ 0 w 9959975"/>
              <a:gd name="connsiteY7" fmla="*/ 5021478 h 5021478"/>
              <a:gd name="connsiteX8" fmla="*/ 0 w 9959975"/>
              <a:gd name="connsiteY8" fmla="*/ 433604 h 5021478"/>
              <a:gd name="connsiteX0" fmla="*/ 0 w 9959975"/>
              <a:gd name="connsiteY0" fmla="*/ 446130 h 5034004"/>
              <a:gd name="connsiteX1" fmla="*/ 2993307 w 9959975"/>
              <a:gd name="connsiteY1" fmla="*/ 444673 h 5034004"/>
              <a:gd name="connsiteX2" fmla="*/ 3350299 w 9959975"/>
              <a:gd name="connsiteY2" fmla="*/ 0 h 5034004"/>
              <a:gd name="connsiteX3" fmla="*/ 6600803 w 9959975"/>
              <a:gd name="connsiteY3" fmla="*/ 12526 h 5034004"/>
              <a:gd name="connsiteX4" fmla="*/ 6600803 w 9959975"/>
              <a:gd name="connsiteY4" fmla="*/ 444674 h 5034004"/>
              <a:gd name="connsiteX5" fmla="*/ 9959975 w 9959975"/>
              <a:gd name="connsiteY5" fmla="*/ 446130 h 5034004"/>
              <a:gd name="connsiteX6" fmla="*/ 9959975 w 9959975"/>
              <a:gd name="connsiteY6" fmla="*/ 5034004 h 5034004"/>
              <a:gd name="connsiteX7" fmla="*/ 0 w 9959975"/>
              <a:gd name="connsiteY7" fmla="*/ 5034004 h 5034004"/>
              <a:gd name="connsiteX8" fmla="*/ 0 w 9959975"/>
              <a:gd name="connsiteY8" fmla="*/ 446130 h 5034004"/>
              <a:gd name="connsiteX0" fmla="*/ 0 w 9959975"/>
              <a:gd name="connsiteY0" fmla="*/ 439867 h 5027741"/>
              <a:gd name="connsiteX1" fmla="*/ 2993307 w 9959975"/>
              <a:gd name="connsiteY1" fmla="*/ 438410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0299 w 9959975"/>
              <a:gd name="connsiteY1" fmla="*/ 444673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39867 h 5027741"/>
              <a:gd name="connsiteX1" fmla="*/ 3356562 w 9959975"/>
              <a:gd name="connsiteY1" fmla="*/ 450936 h 5027741"/>
              <a:gd name="connsiteX2" fmla="*/ 3356562 w 9959975"/>
              <a:gd name="connsiteY2" fmla="*/ 0 h 5027741"/>
              <a:gd name="connsiteX3" fmla="*/ 6600803 w 9959975"/>
              <a:gd name="connsiteY3" fmla="*/ 6263 h 5027741"/>
              <a:gd name="connsiteX4" fmla="*/ 6600803 w 9959975"/>
              <a:gd name="connsiteY4" fmla="*/ 438411 h 5027741"/>
              <a:gd name="connsiteX5" fmla="*/ 9959975 w 9959975"/>
              <a:gd name="connsiteY5" fmla="*/ 439867 h 5027741"/>
              <a:gd name="connsiteX6" fmla="*/ 9959975 w 9959975"/>
              <a:gd name="connsiteY6" fmla="*/ 5027741 h 5027741"/>
              <a:gd name="connsiteX7" fmla="*/ 0 w 9959975"/>
              <a:gd name="connsiteY7" fmla="*/ 5027741 h 5027741"/>
              <a:gd name="connsiteX8" fmla="*/ 0 w 9959975"/>
              <a:gd name="connsiteY8" fmla="*/ 439867 h 5027741"/>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2505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8656 h 5046530"/>
              <a:gd name="connsiteX1" fmla="*/ 3356562 w 9959975"/>
              <a:gd name="connsiteY1" fmla="*/ 469725 h 5046530"/>
              <a:gd name="connsiteX2" fmla="*/ 3356562 w 9959975"/>
              <a:gd name="connsiteY2" fmla="*/ 0 h 5046530"/>
              <a:gd name="connsiteX3" fmla="*/ 6600803 w 9959975"/>
              <a:gd name="connsiteY3" fmla="*/ 6262 h 5046530"/>
              <a:gd name="connsiteX4" fmla="*/ 6600803 w 9959975"/>
              <a:gd name="connsiteY4" fmla="*/ 457200 h 5046530"/>
              <a:gd name="connsiteX5" fmla="*/ 9959975 w 9959975"/>
              <a:gd name="connsiteY5" fmla="*/ 458656 h 5046530"/>
              <a:gd name="connsiteX6" fmla="*/ 9959975 w 9959975"/>
              <a:gd name="connsiteY6" fmla="*/ 5046530 h 5046530"/>
              <a:gd name="connsiteX7" fmla="*/ 0 w 9959975"/>
              <a:gd name="connsiteY7" fmla="*/ 5046530 h 5046530"/>
              <a:gd name="connsiteX8" fmla="*/ 0 w 9959975"/>
              <a:gd name="connsiteY8" fmla="*/ 458656 h 5046530"/>
              <a:gd name="connsiteX0" fmla="*/ 0 w 9959975"/>
              <a:gd name="connsiteY0" fmla="*/ 452394 h 5040268"/>
              <a:gd name="connsiteX1" fmla="*/ 3356562 w 9959975"/>
              <a:gd name="connsiteY1" fmla="*/ 463463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0938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52394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0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040268"/>
              <a:gd name="connsiteX1" fmla="*/ 3356562 w 9959975"/>
              <a:gd name="connsiteY1" fmla="*/ 457200 h 5040268"/>
              <a:gd name="connsiteX2" fmla="*/ 3356562 w 9959975"/>
              <a:gd name="connsiteY2" fmla="*/ 1 h 5040268"/>
              <a:gd name="connsiteX3" fmla="*/ 6600803 w 9959975"/>
              <a:gd name="connsiteY3" fmla="*/ 0 h 5040268"/>
              <a:gd name="connsiteX4" fmla="*/ 6600803 w 9959975"/>
              <a:gd name="connsiteY4" fmla="*/ 459381 h 5040268"/>
              <a:gd name="connsiteX5" fmla="*/ 9959975 w 9959975"/>
              <a:gd name="connsiteY5" fmla="*/ 460836 h 5040268"/>
              <a:gd name="connsiteX6" fmla="*/ 9959975 w 9959975"/>
              <a:gd name="connsiteY6" fmla="*/ 5040268 h 5040268"/>
              <a:gd name="connsiteX7" fmla="*/ 8467 w 9959975"/>
              <a:gd name="connsiteY7" fmla="*/ 5040268 h 5040268"/>
              <a:gd name="connsiteX8" fmla="*/ 0 w 9959975"/>
              <a:gd name="connsiteY8" fmla="*/ 452394 h 5040268"/>
              <a:gd name="connsiteX0" fmla="*/ 0 w 9959975"/>
              <a:gd name="connsiteY0" fmla="*/ 452394 h 5276662"/>
              <a:gd name="connsiteX1" fmla="*/ 3356562 w 9959975"/>
              <a:gd name="connsiteY1" fmla="*/ 457200 h 5276662"/>
              <a:gd name="connsiteX2" fmla="*/ 3356562 w 9959975"/>
              <a:gd name="connsiteY2" fmla="*/ 1 h 5276662"/>
              <a:gd name="connsiteX3" fmla="*/ 6600803 w 9959975"/>
              <a:gd name="connsiteY3" fmla="*/ 0 h 5276662"/>
              <a:gd name="connsiteX4" fmla="*/ 6600803 w 9959975"/>
              <a:gd name="connsiteY4" fmla="*/ 459381 h 5276662"/>
              <a:gd name="connsiteX5" fmla="*/ 9959975 w 9959975"/>
              <a:gd name="connsiteY5" fmla="*/ 460836 h 5276662"/>
              <a:gd name="connsiteX6" fmla="*/ 9959975 w 9959975"/>
              <a:gd name="connsiteY6" fmla="*/ 5040268 h 5276662"/>
              <a:gd name="connsiteX7" fmla="*/ 8467 w 9959975"/>
              <a:gd name="connsiteY7" fmla="*/ 5276662 h 5276662"/>
              <a:gd name="connsiteX8" fmla="*/ 0 w 9959975"/>
              <a:gd name="connsiteY8" fmla="*/ 452394 h 5276662"/>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8"/>
              <a:gd name="connsiteX1" fmla="*/ 3357375 w 9960788"/>
              <a:gd name="connsiteY1" fmla="*/ 457200 h 5040268"/>
              <a:gd name="connsiteX2" fmla="*/ 3357375 w 9960788"/>
              <a:gd name="connsiteY2" fmla="*/ 1 h 5040268"/>
              <a:gd name="connsiteX3" fmla="*/ 6601616 w 9960788"/>
              <a:gd name="connsiteY3" fmla="*/ 0 h 5040268"/>
              <a:gd name="connsiteX4" fmla="*/ 6601616 w 9960788"/>
              <a:gd name="connsiteY4" fmla="*/ 459381 h 5040268"/>
              <a:gd name="connsiteX5" fmla="*/ 9960788 w 9960788"/>
              <a:gd name="connsiteY5" fmla="*/ 460836 h 5040268"/>
              <a:gd name="connsiteX6" fmla="*/ 9960788 w 9960788"/>
              <a:gd name="connsiteY6" fmla="*/ 5040268 h 5040268"/>
              <a:gd name="connsiteX7" fmla="*/ 814 w 9960788"/>
              <a:gd name="connsiteY7" fmla="*/ 5040267 h 5040268"/>
              <a:gd name="connsiteX8" fmla="*/ 813 w 9960788"/>
              <a:gd name="connsiteY8" fmla="*/ 452394 h 5040268"/>
              <a:gd name="connsiteX0" fmla="*/ 813 w 9960788"/>
              <a:gd name="connsiteY0" fmla="*/ 452394 h 5040267"/>
              <a:gd name="connsiteX1" fmla="*/ 3357375 w 9960788"/>
              <a:gd name="connsiteY1" fmla="*/ 457200 h 5040267"/>
              <a:gd name="connsiteX2" fmla="*/ 3357375 w 9960788"/>
              <a:gd name="connsiteY2" fmla="*/ 1 h 5040267"/>
              <a:gd name="connsiteX3" fmla="*/ 6601616 w 9960788"/>
              <a:gd name="connsiteY3" fmla="*/ 0 h 5040267"/>
              <a:gd name="connsiteX4" fmla="*/ 6601616 w 9960788"/>
              <a:gd name="connsiteY4" fmla="*/ 459381 h 5040267"/>
              <a:gd name="connsiteX5" fmla="*/ 9960788 w 9960788"/>
              <a:gd name="connsiteY5" fmla="*/ 460836 h 5040267"/>
              <a:gd name="connsiteX6" fmla="*/ 9960788 w 9960788"/>
              <a:gd name="connsiteY6" fmla="*/ 5031825 h 5040267"/>
              <a:gd name="connsiteX7" fmla="*/ 814 w 9960788"/>
              <a:gd name="connsiteY7" fmla="*/ 5040267 h 5040267"/>
              <a:gd name="connsiteX8" fmla="*/ 813 w 9960788"/>
              <a:gd name="connsiteY8" fmla="*/ 452394 h 5040267"/>
              <a:gd name="connsiteX0" fmla="*/ 813 w 9960788"/>
              <a:gd name="connsiteY0" fmla="*/ 452394 h 5031825"/>
              <a:gd name="connsiteX1" fmla="*/ 3357375 w 9960788"/>
              <a:gd name="connsiteY1" fmla="*/ 457200 h 5031825"/>
              <a:gd name="connsiteX2" fmla="*/ 3357375 w 9960788"/>
              <a:gd name="connsiteY2" fmla="*/ 1 h 5031825"/>
              <a:gd name="connsiteX3" fmla="*/ 6601616 w 9960788"/>
              <a:gd name="connsiteY3" fmla="*/ 0 h 5031825"/>
              <a:gd name="connsiteX4" fmla="*/ 6601616 w 9960788"/>
              <a:gd name="connsiteY4" fmla="*/ 459381 h 5031825"/>
              <a:gd name="connsiteX5" fmla="*/ 9960788 w 9960788"/>
              <a:gd name="connsiteY5" fmla="*/ 460836 h 5031825"/>
              <a:gd name="connsiteX6" fmla="*/ 9960788 w 9960788"/>
              <a:gd name="connsiteY6" fmla="*/ 5031825 h 5031825"/>
              <a:gd name="connsiteX7" fmla="*/ 814 w 9960788"/>
              <a:gd name="connsiteY7" fmla="*/ 5031825 h 5031825"/>
              <a:gd name="connsiteX8" fmla="*/ 813 w 9960788"/>
              <a:gd name="connsiteY8" fmla="*/ 452394 h 503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0788" h="5031825">
                <a:moveTo>
                  <a:pt x="813" y="452394"/>
                </a:moveTo>
                <a:lnTo>
                  <a:pt x="3357375" y="457200"/>
                </a:lnTo>
                <a:cubicBezTo>
                  <a:pt x="3359463" y="308976"/>
                  <a:pt x="3355287" y="148225"/>
                  <a:pt x="3357375" y="1"/>
                </a:cubicBezTo>
                <a:lnTo>
                  <a:pt x="6601616" y="0"/>
                </a:lnTo>
                <a:cubicBezTo>
                  <a:pt x="6599528" y="148225"/>
                  <a:pt x="6603704" y="311156"/>
                  <a:pt x="6601616" y="459381"/>
                </a:cubicBezTo>
                <a:lnTo>
                  <a:pt x="9960788" y="460836"/>
                </a:lnTo>
                <a:lnTo>
                  <a:pt x="9960788" y="5031825"/>
                </a:lnTo>
                <a:lnTo>
                  <a:pt x="814" y="5031825"/>
                </a:lnTo>
                <a:cubicBezTo>
                  <a:pt x="-2008" y="3502534"/>
                  <a:pt x="3635" y="1981685"/>
                  <a:pt x="813" y="452394"/>
                </a:cubicBez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a:extLst>
              <a:ext uri="{FF2B5EF4-FFF2-40B4-BE49-F238E27FC236}">
                <a16:creationId xmlns:a16="http://schemas.microsoft.com/office/drawing/2014/main" id="{ECBD3B14-E5A2-B441-BB6A-84DB2FA56EB1}"/>
              </a:ext>
            </a:extLst>
          </p:cNvPr>
          <p:cNvSpPr/>
          <p:nvPr userDrawn="1"/>
        </p:nvSpPr>
        <p:spPr>
          <a:xfrm>
            <a:off x="1058863" y="688534"/>
            <a:ext cx="9959975" cy="504026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7598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2393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556978 w 9959975"/>
              <a:gd name="connsiteY3" fmla="*/ 457199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34004">
                <a:moveTo>
                  <a:pt x="0" y="1456"/>
                </a:moveTo>
                <a:lnTo>
                  <a:pt x="3369088" y="0"/>
                </a:lnTo>
                <a:lnTo>
                  <a:pt x="3369088" y="457199"/>
                </a:lnTo>
                <a:lnTo>
                  <a:pt x="3556978" y="457199"/>
                </a:lnTo>
                <a:lnTo>
                  <a:pt x="9959975" y="458656"/>
                </a:lnTo>
                <a:lnTo>
                  <a:pt x="9959975" y="5034004"/>
                </a:lnTo>
                <a:lnTo>
                  <a:pt x="0" y="5034004"/>
                </a:lnTo>
                <a:lnTo>
                  <a:pt x="0" y="1456"/>
                </a:lnTo>
                <a:close/>
              </a:path>
            </a:pathLst>
          </a:custGeom>
          <a:solidFill>
            <a:schemeClr val="accent2"/>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859ADDC-D2DE-0B41-99A9-60BB890A0D0A}"/>
              </a:ext>
            </a:extLst>
          </p:cNvPr>
          <p:cNvSpPr/>
          <p:nvPr userDrawn="1"/>
        </p:nvSpPr>
        <p:spPr>
          <a:xfrm flipH="1">
            <a:off x="1058863" y="682668"/>
            <a:ext cx="9959975" cy="5050938"/>
          </a:xfrm>
          <a:custGeom>
            <a:avLst/>
            <a:gdLst>
              <a:gd name="connsiteX0" fmla="*/ 0 w 9959975"/>
              <a:gd name="connsiteY0" fmla="*/ 0 h 4587874"/>
              <a:gd name="connsiteX1" fmla="*/ 9959975 w 9959975"/>
              <a:gd name="connsiteY1" fmla="*/ 0 h 4587874"/>
              <a:gd name="connsiteX2" fmla="*/ 9959975 w 9959975"/>
              <a:gd name="connsiteY2" fmla="*/ 4587874 h 4587874"/>
              <a:gd name="connsiteX3" fmla="*/ 0 w 9959975"/>
              <a:gd name="connsiteY3" fmla="*/ 4587874 h 4587874"/>
              <a:gd name="connsiteX4" fmla="*/ 0 w 9959975"/>
              <a:gd name="connsiteY4" fmla="*/ 0 h 4587874"/>
              <a:gd name="connsiteX0" fmla="*/ 0 w 9959975"/>
              <a:gd name="connsiteY0" fmla="*/ 1457 h 4589331"/>
              <a:gd name="connsiteX1" fmla="*/ 3350299 w 9959975"/>
              <a:gd name="connsiteY1" fmla="*/ 0 h 4589331"/>
              <a:gd name="connsiteX2" fmla="*/ 9959975 w 9959975"/>
              <a:gd name="connsiteY2" fmla="*/ 1457 h 4589331"/>
              <a:gd name="connsiteX3" fmla="*/ 9959975 w 9959975"/>
              <a:gd name="connsiteY3" fmla="*/ 4589331 h 4589331"/>
              <a:gd name="connsiteX4" fmla="*/ 0 w 9959975"/>
              <a:gd name="connsiteY4" fmla="*/ 4589331 h 4589331"/>
              <a:gd name="connsiteX5" fmla="*/ 0 w 9959975"/>
              <a:gd name="connsiteY5" fmla="*/ 1457 h 4589331"/>
              <a:gd name="connsiteX0" fmla="*/ 0 w 9959975"/>
              <a:gd name="connsiteY0" fmla="*/ 7719 h 4595593"/>
              <a:gd name="connsiteX1" fmla="*/ 3350299 w 9959975"/>
              <a:gd name="connsiteY1" fmla="*/ 6262 h 4595593"/>
              <a:gd name="connsiteX2" fmla="*/ 2235482 w 9959975"/>
              <a:gd name="connsiteY2" fmla="*/ 0 h 4595593"/>
              <a:gd name="connsiteX3" fmla="*/ 9959975 w 9959975"/>
              <a:gd name="connsiteY3" fmla="*/ 7719 h 4595593"/>
              <a:gd name="connsiteX4" fmla="*/ 9959975 w 9959975"/>
              <a:gd name="connsiteY4" fmla="*/ 4595593 h 4595593"/>
              <a:gd name="connsiteX5" fmla="*/ 0 w 9959975"/>
              <a:gd name="connsiteY5" fmla="*/ 4595593 h 4595593"/>
              <a:gd name="connsiteX6" fmla="*/ 0 w 9959975"/>
              <a:gd name="connsiteY6" fmla="*/ 7719 h 4595593"/>
              <a:gd name="connsiteX0" fmla="*/ 0 w 9959975"/>
              <a:gd name="connsiteY0" fmla="*/ 164303 h 4752177"/>
              <a:gd name="connsiteX1" fmla="*/ 3350299 w 9959975"/>
              <a:gd name="connsiteY1" fmla="*/ 162846 h 4752177"/>
              <a:gd name="connsiteX2" fmla="*/ 2235482 w 9959975"/>
              <a:gd name="connsiteY2" fmla="*/ 156584 h 4752177"/>
              <a:gd name="connsiteX3" fmla="*/ 9959975 w 9959975"/>
              <a:gd name="connsiteY3" fmla="*/ 164303 h 4752177"/>
              <a:gd name="connsiteX4" fmla="*/ 9959975 w 9959975"/>
              <a:gd name="connsiteY4" fmla="*/ 4752177 h 4752177"/>
              <a:gd name="connsiteX5" fmla="*/ 0 w 9959975"/>
              <a:gd name="connsiteY5" fmla="*/ 4752177 h 4752177"/>
              <a:gd name="connsiteX6" fmla="*/ 0 w 9959975"/>
              <a:gd name="connsiteY6" fmla="*/ 164303 h 4752177"/>
              <a:gd name="connsiteX0" fmla="*/ 0 w 9959975"/>
              <a:gd name="connsiteY0" fmla="*/ 542853 h 5130727"/>
              <a:gd name="connsiteX1" fmla="*/ 3350299 w 9959975"/>
              <a:gd name="connsiteY1" fmla="*/ 541396 h 5130727"/>
              <a:gd name="connsiteX2" fmla="*/ 3337773 w 9959975"/>
              <a:gd name="connsiteY2" fmla="*/ 90460 h 5130727"/>
              <a:gd name="connsiteX3" fmla="*/ 9959975 w 9959975"/>
              <a:gd name="connsiteY3" fmla="*/ 542853 h 5130727"/>
              <a:gd name="connsiteX4" fmla="*/ 9959975 w 9959975"/>
              <a:gd name="connsiteY4" fmla="*/ 5130727 h 5130727"/>
              <a:gd name="connsiteX5" fmla="*/ 0 w 9959975"/>
              <a:gd name="connsiteY5" fmla="*/ 5130727 h 5130727"/>
              <a:gd name="connsiteX6" fmla="*/ 0 w 9959975"/>
              <a:gd name="connsiteY6" fmla="*/ 542853 h 5130727"/>
              <a:gd name="connsiteX0" fmla="*/ 0 w 9959975"/>
              <a:gd name="connsiteY0" fmla="*/ 460798 h 5048672"/>
              <a:gd name="connsiteX1" fmla="*/ 3350299 w 9959975"/>
              <a:gd name="connsiteY1" fmla="*/ 459341 h 5048672"/>
              <a:gd name="connsiteX2" fmla="*/ 3337773 w 9959975"/>
              <a:gd name="connsiteY2" fmla="*/ 8405 h 5048672"/>
              <a:gd name="connsiteX3" fmla="*/ 9959975 w 9959975"/>
              <a:gd name="connsiteY3" fmla="*/ 460798 h 5048672"/>
              <a:gd name="connsiteX4" fmla="*/ 9959975 w 9959975"/>
              <a:gd name="connsiteY4" fmla="*/ 5048672 h 5048672"/>
              <a:gd name="connsiteX5" fmla="*/ 0 w 9959975"/>
              <a:gd name="connsiteY5" fmla="*/ 5048672 h 5048672"/>
              <a:gd name="connsiteX6" fmla="*/ 0 w 9959975"/>
              <a:gd name="connsiteY6" fmla="*/ 460798 h 5048672"/>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3350299 w 9959975"/>
              <a:gd name="connsiteY1" fmla="*/ 450936 h 5040267"/>
              <a:gd name="connsiteX2" fmla="*/ 3337773 w 9959975"/>
              <a:gd name="connsiteY2" fmla="*/ 0 h 5040267"/>
              <a:gd name="connsiteX3" fmla="*/ 9959975 w 9959975"/>
              <a:gd name="connsiteY3" fmla="*/ 452393 h 5040267"/>
              <a:gd name="connsiteX4" fmla="*/ 9959975 w 9959975"/>
              <a:gd name="connsiteY4" fmla="*/ 5040267 h 5040267"/>
              <a:gd name="connsiteX5" fmla="*/ 0 w 9959975"/>
              <a:gd name="connsiteY5" fmla="*/ 5040267 h 5040267"/>
              <a:gd name="connsiteX6" fmla="*/ 0 w 9959975"/>
              <a:gd name="connsiteY6"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52393 h 5040267"/>
              <a:gd name="connsiteX1" fmla="*/ 2930677 w 9959975"/>
              <a:gd name="connsiteY1" fmla="*/ 457199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521250 h 5109124"/>
              <a:gd name="connsiteX1" fmla="*/ 2949466 w 9959975"/>
              <a:gd name="connsiteY1" fmla="*/ 81383 h 5109124"/>
              <a:gd name="connsiteX2" fmla="*/ 3350299 w 9959975"/>
              <a:gd name="connsiteY2" fmla="*/ 519793 h 5109124"/>
              <a:gd name="connsiteX3" fmla="*/ 3337773 w 9959975"/>
              <a:gd name="connsiteY3" fmla="*/ 68857 h 5109124"/>
              <a:gd name="connsiteX4" fmla="*/ 9959975 w 9959975"/>
              <a:gd name="connsiteY4" fmla="*/ 521250 h 5109124"/>
              <a:gd name="connsiteX5" fmla="*/ 9959975 w 9959975"/>
              <a:gd name="connsiteY5" fmla="*/ 5109124 h 5109124"/>
              <a:gd name="connsiteX6" fmla="*/ 0 w 9959975"/>
              <a:gd name="connsiteY6" fmla="*/ 5109124 h 5109124"/>
              <a:gd name="connsiteX7" fmla="*/ 0 w 9959975"/>
              <a:gd name="connsiteY7" fmla="*/ 521250 h 5109124"/>
              <a:gd name="connsiteX0" fmla="*/ 0 w 9959975"/>
              <a:gd name="connsiteY0" fmla="*/ 452393 h 5040267"/>
              <a:gd name="connsiteX1" fmla="*/ 2949466 w 9959975"/>
              <a:gd name="connsiteY1" fmla="*/ 12526 h 5040267"/>
              <a:gd name="connsiteX2" fmla="*/ 3350299 w 9959975"/>
              <a:gd name="connsiteY2" fmla="*/ 450936 h 5040267"/>
              <a:gd name="connsiteX3" fmla="*/ 3337773 w 9959975"/>
              <a:gd name="connsiteY3" fmla="*/ 0 h 5040267"/>
              <a:gd name="connsiteX4" fmla="*/ 9959975 w 9959975"/>
              <a:gd name="connsiteY4" fmla="*/ 452393 h 5040267"/>
              <a:gd name="connsiteX5" fmla="*/ 9959975 w 9959975"/>
              <a:gd name="connsiteY5" fmla="*/ 5040267 h 5040267"/>
              <a:gd name="connsiteX6" fmla="*/ 0 w 9959975"/>
              <a:gd name="connsiteY6" fmla="*/ 5040267 h 5040267"/>
              <a:gd name="connsiteX7" fmla="*/ 0 w 9959975"/>
              <a:gd name="connsiteY7" fmla="*/ 452393 h 5040267"/>
              <a:gd name="connsiteX0" fmla="*/ 0 w 9959975"/>
              <a:gd name="connsiteY0" fmla="*/ 439867 h 5027741"/>
              <a:gd name="connsiteX1" fmla="*/ 2949466 w 9959975"/>
              <a:gd name="connsiteY1" fmla="*/ 0 h 5027741"/>
              <a:gd name="connsiteX2" fmla="*/ 3350299 w 9959975"/>
              <a:gd name="connsiteY2" fmla="*/ 438410 h 5027741"/>
              <a:gd name="connsiteX3" fmla="*/ 3475559 w 9959975"/>
              <a:gd name="connsiteY3" fmla="*/ 438410 h 5027741"/>
              <a:gd name="connsiteX4" fmla="*/ 9959975 w 9959975"/>
              <a:gd name="connsiteY4" fmla="*/ 439867 h 5027741"/>
              <a:gd name="connsiteX5" fmla="*/ 9959975 w 9959975"/>
              <a:gd name="connsiteY5" fmla="*/ 5027741 h 5027741"/>
              <a:gd name="connsiteX6" fmla="*/ 0 w 9959975"/>
              <a:gd name="connsiteY6" fmla="*/ 5027741 h 5027741"/>
              <a:gd name="connsiteX7" fmla="*/ 0 w 9959975"/>
              <a:gd name="connsiteY7" fmla="*/ 439867 h 502774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50299 w 9959975"/>
              <a:gd name="connsiteY2" fmla="*/ 419620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21077 h 5008951"/>
              <a:gd name="connsiteX1" fmla="*/ 3369088 w 9959975"/>
              <a:gd name="connsiteY1" fmla="*/ 0 h 5008951"/>
              <a:gd name="connsiteX2" fmla="*/ 3369088 w 9959975"/>
              <a:gd name="connsiteY2" fmla="*/ 425883 h 5008951"/>
              <a:gd name="connsiteX3" fmla="*/ 3475559 w 9959975"/>
              <a:gd name="connsiteY3" fmla="*/ 419620 h 5008951"/>
              <a:gd name="connsiteX4" fmla="*/ 9959975 w 9959975"/>
              <a:gd name="connsiteY4" fmla="*/ 421077 h 5008951"/>
              <a:gd name="connsiteX5" fmla="*/ 9959975 w 9959975"/>
              <a:gd name="connsiteY5" fmla="*/ 5008951 h 5008951"/>
              <a:gd name="connsiteX6" fmla="*/ 0 w 9959975"/>
              <a:gd name="connsiteY6" fmla="*/ 5008951 h 5008951"/>
              <a:gd name="connsiteX7" fmla="*/ 0 w 9959975"/>
              <a:gd name="connsiteY7" fmla="*/ 421077 h 5008951"/>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446130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446130 h 5034004"/>
              <a:gd name="connsiteX0" fmla="*/ 0 w 9959975"/>
              <a:gd name="connsiteY0" fmla="*/ 59099 h 5091647"/>
              <a:gd name="connsiteX1" fmla="*/ 3369088 w 9959975"/>
              <a:gd name="connsiteY1" fmla="*/ 57643 h 5091647"/>
              <a:gd name="connsiteX2" fmla="*/ 3369088 w 9959975"/>
              <a:gd name="connsiteY2" fmla="*/ 508579 h 5091647"/>
              <a:gd name="connsiteX3" fmla="*/ 3475559 w 9959975"/>
              <a:gd name="connsiteY3" fmla="*/ 502316 h 5091647"/>
              <a:gd name="connsiteX4" fmla="*/ 9959975 w 9959975"/>
              <a:gd name="connsiteY4" fmla="*/ 503773 h 5091647"/>
              <a:gd name="connsiteX5" fmla="*/ 9959975 w 9959975"/>
              <a:gd name="connsiteY5" fmla="*/ 5091647 h 5091647"/>
              <a:gd name="connsiteX6" fmla="*/ 0 w 9959975"/>
              <a:gd name="connsiteY6" fmla="*/ 5091647 h 5091647"/>
              <a:gd name="connsiteX7" fmla="*/ 0 w 9959975"/>
              <a:gd name="connsiteY7" fmla="*/ 59099 h 5091647"/>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51857 h 5084405"/>
              <a:gd name="connsiteX1" fmla="*/ 3369088 w 9959975"/>
              <a:gd name="connsiteY1" fmla="*/ 50401 h 5084405"/>
              <a:gd name="connsiteX2" fmla="*/ 3369088 w 9959975"/>
              <a:gd name="connsiteY2" fmla="*/ 501337 h 5084405"/>
              <a:gd name="connsiteX3" fmla="*/ 3475559 w 9959975"/>
              <a:gd name="connsiteY3" fmla="*/ 495074 h 5084405"/>
              <a:gd name="connsiteX4" fmla="*/ 9959975 w 9959975"/>
              <a:gd name="connsiteY4" fmla="*/ 496531 h 5084405"/>
              <a:gd name="connsiteX5" fmla="*/ 9959975 w 9959975"/>
              <a:gd name="connsiteY5" fmla="*/ 5084405 h 5084405"/>
              <a:gd name="connsiteX6" fmla="*/ 0 w 9959975"/>
              <a:gd name="connsiteY6" fmla="*/ 5084405 h 5084405"/>
              <a:gd name="connsiteX7" fmla="*/ 0 w 9959975"/>
              <a:gd name="connsiteY7" fmla="*/ 51857 h 5084405"/>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0936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57199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44673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3475559 w 9959975"/>
              <a:gd name="connsiteY3" fmla="*/ 444673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0802 w 9959975"/>
              <a:gd name="connsiteY3" fmla="*/ 457199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9725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46130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58656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34004"/>
              <a:gd name="connsiteX1" fmla="*/ 3369088 w 9959975"/>
              <a:gd name="connsiteY1" fmla="*/ 0 h 5034004"/>
              <a:gd name="connsiteX2" fmla="*/ 3369088 w 9959975"/>
              <a:gd name="connsiteY2" fmla="*/ 463462 h 5034004"/>
              <a:gd name="connsiteX3" fmla="*/ 6607065 w 9959975"/>
              <a:gd name="connsiteY3" fmla="*/ 463462 h 5034004"/>
              <a:gd name="connsiteX4" fmla="*/ 9959975 w 9959975"/>
              <a:gd name="connsiteY4" fmla="*/ 464919 h 5034004"/>
              <a:gd name="connsiteX5" fmla="*/ 9959975 w 9959975"/>
              <a:gd name="connsiteY5" fmla="*/ 5034004 h 5034004"/>
              <a:gd name="connsiteX6" fmla="*/ 0 w 9959975"/>
              <a:gd name="connsiteY6" fmla="*/ 5034004 h 5034004"/>
              <a:gd name="connsiteX7" fmla="*/ 0 w 9959975"/>
              <a:gd name="connsiteY7" fmla="*/ 1456 h 50340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9404 h 5059404"/>
              <a:gd name="connsiteX6" fmla="*/ 0 w 9959975"/>
              <a:gd name="connsiteY6" fmla="*/ 5034004 h 5059404"/>
              <a:gd name="connsiteX7" fmla="*/ 0 w 9959975"/>
              <a:gd name="connsiteY7" fmla="*/ 1456 h 50594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9404 h 5059404"/>
              <a:gd name="connsiteX6" fmla="*/ 0 w 9959975"/>
              <a:gd name="connsiteY6" fmla="*/ 5059404 h 5059404"/>
              <a:gd name="connsiteX7" fmla="*/ 0 w 9959975"/>
              <a:gd name="connsiteY7" fmla="*/ 1456 h 5059404"/>
              <a:gd name="connsiteX0" fmla="*/ 0 w 9959975"/>
              <a:gd name="connsiteY0" fmla="*/ 1456 h 5059404"/>
              <a:gd name="connsiteX1" fmla="*/ 3369088 w 9959975"/>
              <a:gd name="connsiteY1" fmla="*/ 0 h 5059404"/>
              <a:gd name="connsiteX2" fmla="*/ 3369088 w 9959975"/>
              <a:gd name="connsiteY2" fmla="*/ 463462 h 5059404"/>
              <a:gd name="connsiteX3" fmla="*/ 6607065 w 9959975"/>
              <a:gd name="connsiteY3" fmla="*/ 463462 h 5059404"/>
              <a:gd name="connsiteX4" fmla="*/ 9959975 w 9959975"/>
              <a:gd name="connsiteY4" fmla="*/ 464919 h 5059404"/>
              <a:gd name="connsiteX5" fmla="*/ 9959975 w 9959975"/>
              <a:gd name="connsiteY5" fmla="*/ 5050938 h 5059404"/>
              <a:gd name="connsiteX6" fmla="*/ 0 w 9959975"/>
              <a:gd name="connsiteY6" fmla="*/ 5059404 h 5059404"/>
              <a:gd name="connsiteX7" fmla="*/ 0 w 9959975"/>
              <a:gd name="connsiteY7" fmla="*/ 1456 h 5059404"/>
              <a:gd name="connsiteX0" fmla="*/ 0 w 9959975"/>
              <a:gd name="connsiteY0" fmla="*/ 1456 h 5050938"/>
              <a:gd name="connsiteX1" fmla="*/ 3369088 w 9959975"/>
              <a:gd name="connsiteY1" fmla="*/ 0 h 5050938"/>
              <a:gd name="connsiteX2" fmla="*/ 3369088 w 9959975"/>
              <a:gd name="connsiteY2" fmla="*/ 463462 h 5050938"/>
              <a:gd name="connsiteX3" fmla="*/ 6607065 w 9959975"/>
              <a:gd name="connsiteY3" fmla="*/ 463462 h 5050938"/>
              <a:gd name="connsiteX4" fmla="*/ 9959975 w 9959975"/>
              <a:gd name="connsiteY4" fmla="*/ 464919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63462 h 5050938"/>
              <a:gd name="connsiteX4" fmla="*/ 9959975 w 9959975"/>
              <a:gd name="connsiteY4" fmla="*/ 464919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63462 h 5050938"/>
              <a:gd name="connsiteX4" fmla="*/ 9959975 w 9959975"/>
              <a:gd name="connsiteY4" fmla="*/ 456452 h 5050938"/>
              <a:gd name="connsiteX5" fmla="*/ 9959975 w 9959975"/>
              <a:gd name="connsiteY5" fmla="*/ 5050938 h 5050938"/>
              <a:gd name="connsiteX6" fmla="*/ 0 w 9959975"/>
              <a:gd name="connsiteY6" fmla="*/ 5050937 h 5050938"/>
              <a:gd name="connsiteX7" fmla="*/ 0 w 9959975"/>
              <a:gd name="connsiteY7" fmla="*/ 1456 h 5050938"/>
              <a:gd name="connsiteX0" fmla="*/ 0 w 9959975"/>
              <a:gd name="connsiteY0" fmla="*/ 1456 h 5050938"/>
              <a:gd name="connsiteX1" fmla="*/ 3369088 w 9959975"/>
              <a:gd name="connsiteY1" fmla="*/ 0 h 5050938"/>
              <a:gd name="connsiteX2" fmla="*/ 3369088 w 9959975"/>
              <a:gd name="connsiteY2" fmla="*/ 454996 h 5050938"/>
              <a:gd name="connsiteX3" fmla="*/ 6607065 w 9959975"/>
              <a:gd name="connsiteY3" fmla="*/ 454995 h 5050938"/>
              <a:gd name="connsiteX4" fmla="*/ 9959975 w 9959975"/>
              <a:gd name="connsiteY4" fmla="*/ 456452 h 5050938"/>
              <a:gd name="connsiteX5" fmla="*/ 9959975 w 9959975"/>
              <a:gd name="connsiteY5" fmla="*/ 5050938 h 5050938"/>
              <a:gd name="connsiteX6" fmla="*/ 0 w 9959975"/>
              <a:gd name="connsiteY6" fmla="*/ 5050937 h 5050938"/>
              <a:gd name="connsiteX7" fmla="*/ 0 w 9959975"/>
              <a:gd name="connsiteY7" fmla="*/ 1456 h 505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9975" h="5050938">
                <a:moveTo>
                  <a:pt x="0" y="1456"/>
                </a:moveTo>
                <a:lnTo>
                  <a:pt x="3369088" y="0"/>
                </a:lnTo>
                <a:lnTo>
                  <a:pt x="3369088" y="454996"/>
                </a:lnTo>
                <a:lnTo>
                  <a:pt x="6607065" y="454995"/>
                </a:lnTo>
                <a:lnTo>
                  <a:pt x="9959975" y="456452"/>
                </a:lnTo>
                <a:lnTo>
                  <a:pt x="9959975" y="5050938"/>
                </a:lnTo>
                <a:lnTo>
                  <a:pt x="0" y="5050937"/>
                </a:lnTo>
                <a:lnTo>
                  <a:pt x="0" y="1456"/>
                </a:ln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8">
            <a:extLst>
              <a:ext uri="{FF2B5EF4-FFF2-40B4-BE49-F238E27FC236}">
                <a16:creationId xmlns:a16="http://schemas.microsoft.com/office/drawing/2014/main" id="{161296F4-621E-3B47-B5BD-D343318A9F13}"/>
              </a:ext>
            </a:extLst>
          </p:cNvPr>
          <p:cNvSpPr>
            <a:spLocks noGrp="1"/>
          </p:cNvSpPr>
          <p:nvPr>
            <p:ph type="body" sz="quarter" idx="13" hasCustomPrompt="1"/>
          </p:nvPr>
        </p:nvSpPr>
        <p:spPr>
          <a:xfrm>
            <a:off x="1173163" y="769938"/>
            <a:ext cx="3144837" cy="371475"/>
          </a:xfrm>
        </p:spPr>
        <p:txBody>
          <a:bodyPr anchor="ctr">
            <a:noAutofit/>
          </a:bodyPr>
          <a:lstStyle>
            <a:lvl1pPr marL="0" indent="0">
              <a:buNone/>
              <a:defRPr sz="2000">
                <a:solidFill>
                  <a:schemeClr val="bg1"/>
                </a:solidFill>
              </a:defRPr>
            </a:lvl1pPr>
          </a:lstStyle>
          <a:p>
            <a:pPr lvl="0"/>
            <a:r>
              <a:rPr lang="en-US" dirty="0"/>
              <a:t>Title</a:t>
            </a:r>
          </a:p>
        </p:txBody>
      </p:sp>
      <p:sp>
        <p:nvSpPr>
          <p:cNvPr id="7" name="Text Placeholder 8">
            <a:extLst>
              <a:ext uri="{FF2B5EF4-FFF2-40B4-BE49-F238E27FC236}">
                <a16:creationId xmlns:a16="http://schemas.microsoft.com/office/drawing/2014/main" id="{8DE0EE35-B879-A242-B646-2D875A997D40}"/>
              </a:ext>
            </a:extLst>
          </p:cNvPr>
          <p:cNvSpPr>
            <a:spLocks noGrp="1"/>
          </p:cNvSpPr>
          <p:nvPr>
            <p:ph type="body" sz="quarter" idx="14" hasCustomPrompt="1"/>
          </p:nvPr>
        </p:nvSpPr>
        <p:spPr>
          <a:xfrm>
            <a:off x="4466026" y="769938"/>
            <a:ext cx="3144836" cy="371475"/>
          </a:xfrm>
        </p:spPr>
        <p:txBody>
          <a:bodyPr anchor="ctr">
            <a:noAutofit/>
          </a:bodyPr>
          <a:lstStyle>
            <a:lvl1pPr marL="0" indent="0">
              <a:buNone/>
              <a:defRPr sz="2000">
                <a:solidFill>
                  <a:schemeClr val="bg1"/>
                </a:solidFill>
              </a:defRPr>
            </a:lvl1pPr>
          </a:lstStyle>
          <a:p>
            <a:pPr lvl="0"/>
            <a:r>
              <a:rPr lang="en-US" dirty="0"/>
              <a:t>Title</a:t>
            </a:r>
          </a:p>
        </p:txBody>
      </p:sp>
      <p:sp>
        <p:nvSpPr>
          <p:cNvPr id="8" name="Text Placeholder 8">
            <a:extLst>
              <a:ext uri="{FF2B5EF4-FFF2-40B4-BE49-F238E27FC236}">
                <a16:creationId xmlns:a16="http://schemas.microsoft.com/office/drawing/2014/main" id="{468B4EAC-2A61-A845-9FDA-42D08BF9BA7E}"/>
              </a:ext>
            </a:extLst>
          </p:cNvPr>
          <p:cNvSpPr>
            <a:spLocks noGrp="1"/>
          </p:cNvSpPr>
          <p:nvPr>
            <p:ph type="body" sz="quarter" idx="15" hasCustomPrompt="1"/>
          </p:nvPr>
        </p:nvSpPr>
        <p:spPr>
          <a:xfrm>
            <a:off x="7742431" y="770662"/>
            <a:ext cx="3144837" cy="371475"/>
          </a:xfrm>
        </p:spPr>
        <p:txBody>
          <a:bodyPr anchor="ctr">
            <a:noAutofit/>
          </a:bodyPr>
          <a:lstStyle>
            <a:lvl1pPr marL="0" indent="0">
              <a:buNone/>
              <a:defRPr sz="2000">
                <a:solidFill>
                  <a:srgbClr val="006699"/>
                </a:solidFill>
              </a:defRPr>
            </a:lvl1pPr>
          </a:lstStyle>
          <a:p>
            <a:pPr lvl="0"/>
            <a:r>
              <a:rPr lang="en-US" dirty="0"/>
              <a:t>Title</a:t>
            </a:r>
          </a:p>
        </p:txBody>
      </p:sp>
      <p:sp>
        <p:nvSpPr>
          <p:cNvPr id="9" name="Rectangle 8">
            <a:extLst>
              <a:ext uri="{FF2B5EF4-FFF2-40B4-BE49-F238E27FC236}">
                <a16:creationId xmlns:a16="http://schemas.microsoft.com/office/drawing/2014/main" id="{974A88BF-8FA1-8243-A4DF-5FD2610B5EDE}"/>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Text Placeholder 7">
            <a:extLst>
              <a:ext uri="{FF2B5EF4-FFF2-40B4-BE49-F238E27FC236}">
                <a16:creationId xmlns:a16="http://schemas.microsoft.com/office/drawing/2014/main" id="{36689E38-963D-1045-BF55-49A8394FEF35}"/>
              </a:ext>
            </a:extLst>
          </p:cNvPr>
          <p:cNvSpPr>
            <a:spLocks noGrp="1"/>
          </p:cNvSpPr>
          <p:nvPr>
            <p:ph type="body" sz="quarter" idx="11" hasCustomPrompt="1"/>
          </p:nvPr>
        </p:nvSpPr>
        <p:spPr>
          <a:xfrm>
            <a:off x="1784032" y="1585674"/>
            <a:ext cx="4151343" cy="3695700"/>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This is a paragraph placeholder.  You may use this to enter and format text elements as you desire.  The minimum suggested text size to use is 22 point in Open Sans font.</a:t>
            </a:r>
          </a:p>
        </p:txBody>
      </p:sp>
      <p:sp>
        <p:nvSpPr>
          <p:cNvPr id="15" name="Content Placeholder 3">
            <a:extLst>
              <a:ext uri="{FF2B5EF4-FFF2-40B4-BE49-F238E27FC236}">
                <a16:creationId xmlns:a16="http://schemas.microsoft.com/office/drawing/2014/main" id="{6DD62AB9-DF05-9C4B-99C1-2DF604B1F1B3}"/>
              </a:ext>
            </a:extLst>
          </p:cNvPr>
          <p:cNvSpPr>
            <a:spLocks noGrp="1"/>
          </p:cNvSpPr>
          <p:nvPr>
            <p:ph sz="quarter" idx="16"/>
          </p:nvPr>
        </p:nvSpPr>
        <p:spPr>
          <a:xfrm>
            <a:off x="6256627" y="1581150"/>
            <a:ext cx="4561873" cy="3695700"/>
          </a:xfrm>
        </p:spPr>
        <p:txBody>
          <a:bodyPr/>
          <a:lstStyle>
            <a:lvl1pPr marL="0" indent="0">
              <a:buNone/>
              <a:defRPr/>
            </a:lvl1pPr>
          </a:lstStyle>
          <a:p>
            <a:pPr lvl="0"/>
            <a:r>
              <a:rPr lang="en-US"/>
              <a:t>Click to edit Master text styles</a:t>
            </a:r>
          </a:p>
        </p:txBody>
      </p:sp>
      <p:pic>
        <p:nvPicPr>
          <p:cNvPr id="12" name="Picture 11" descr="Text&#10;&#10;Description automatically generated with medium confidence">
            <a:extLst>
              <a:ext uri="{FF2B5EF4-FFF2-40B4-BE49-F238E27FC236}">
                <a16:creationId xmlns:a16="http://schemas.microsoft.com/office/drawing/2014/main" id="{8C891755-4FDA-421B-8149-56A6637A152E}"/>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51027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Items">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E6101929-C06F-A249-A20C-DADFA0D522CE}"/>
              </a:ext>
            </a:extLst>
          </p:cNvPr>
          <p:cNvSpPr>
            <a:spLocks noGrp="1"/>
          </p:cNvSpPr>
          <p:nvPr>
            <p:ph type="body" sz="quarter" idx="11" hasCustomPrompt="1"/>
          </p:nvPr>
        </p:nvSpPr>
        <p:spPr>
          <a:xfrm>
            <a:off x="1116011" y="1133251"/>
            <a:ext cx="9959975" cy="795337"/>
          </a:xfrm>
        </p:spPr>
        <p:txBody>
          <a:bodyPr anchor="ct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bulleted item placeholder. The minimum suggested text size to use is 22 point in Open Sans font.</a:t>
            </a:r>
          </a:p>
        </p:txBody>
      </p:sp>
      <p:sp>
        <p:nvSpPr>
          <p:cNvPr id="4" name="Text Placeholder 5">
            <a:extLst>
              <a:ext uri="{FF2B5EF4-FFF2-40B4-BE49-F238E27FC236}">
                <a16:creationId xmlns:a16="http://schemas.microsoft.com/office/drawing/2014/main" id="{31BBB5D4-FCA7-B742-9C8A-D5A64C27310E}"/>
              </a:ext>
            </a:extLst>
          </p:cNvPr>
          <p:cNvSpPr>
            <a:spLocks noGrp="1"/>
          </p:cNvSpPr>
          <p:nvPr>
            <p:ph type="body" sz="quarter" idx="12" hasCustomPrompt="1"/>
          </p:nvPr>
        </p:nvSpPr>
        <p:spPr>
          <a:xfrm>
            <a:off x="1116011" y="2123851"/>
            <a:ext cx="9959975" cy="795337"/>
          </a:xfrm>
        </p:spPr>
        <p:txBody>
          <a:bodyPr anchor="ct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bulleted item placeholder. The minimum suggested text size to use is 22 point in Open Sans font.</a:t>
            </a:r>
          </a:p>
        </p:txBody>
      </p:sp>
      <p:sp>
        <p:nvSpPr>
          <p:cNvPr id="5" name="Text Placeholder 5">
            <a:extLst>
              <a:ext uri="{FF2B5EF4-FFF2-40B4-BE49-F238E27FC236}">
                <a16:creationId xmlns:a16="http://schemas.microsoft.com/office/drawing/2014/main" id="{1F17BD3B-BDBB-3440-9065-1024BBBB2D90}"/>
              </a:ext>
            </a:extLst>
          </p:cNvPr>
          <p:cNvSpPr>
            <a:spLocks noGrp="1"/>
          </p:cNvSpPr>
          <p:nvPr>
            <p:ph type="body" sz="quarter" idx="13" hasCustomPrompt="1"/>
          </p:nvPr>
        </p:nvSpPr>
        <p:spPr>
          <a:xfrm>
            <a:off x="1111248" y="3114451"/>
            <a:ext cx="9959975" cy="795337"/>
          </a:xfrm>
        </p:spPr>
        <p:txBody>
          <a:bodyPr anchor="ct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bulleted item placeholder. The minimum suggested text size to use is 22 point in Open Sans font.</a:t>
            </a:r>
          </a:p>
        </p:txBody>
      </p:sp>
      <p:sp>
        <p:nvSpPr>
          <p:cNvPr id="6" name="Text Placeholder 5">
            <a:extLst>
              <a:ext uri="{FF2B5EF4-FFF2-40B4-BE49-F238E27FC236}">
                <a16:creationId xmlns:a16="http://schemas.microsoft.com/office/drawing/2014/main" id="{18D70208-14F5-BB48-8AE7-9030D9B51814}"/>
              </a:ext>
            </a:extLst>
          </p:cNvPr>
          <p:cNvSpPr>
            <a:spLocks noGrp="1"/>
          </p:cNvSpPr>
          <p:nvPr>
            <p:ph type="body" sz="quarter" idx="14" hasCustomPrompt="1"/>
          </p:nvPr>
        </p:nvSpPr>
        <p:spPr>
          <a:xfrm>
            <a:off x="1111248" y="4105051"/>
            <a:ext cx="9959975" cy="795337"/>
          </a:xfrm>
        </p:spPr>
        <p:txBody>
          <a:bodyPr anchor="ct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bulleted item placeholder. The minimum suggested text size to use is 22 point in Open Sans font.</a:t>
            </a:r>
          </a:p>
        </p:txBody>
      </p:sp>
      <p:sp>
        <p:nvSpPr>
          <p:cNvPr id="8" name="Rectangle 7">
            <a:extLst>
              <a:ext uri="{FF2B5EF4-FFF2-40B4-BE49-F238E27FC236}">
                <a16:creationId xmlns:a16="http://schemas.microsoft.com/office/drawing/2014/main" id="{FA84E6A9-CED3-2841-AF89-3FF38EC7F7C3}"/>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 Placeholder 5">
            <a:extLst>
              <a:ext uri="{FF2B5EF4-FFF2-40B4-BE49-F238E27FC236}">
                <a16:creationId xmlns:a16="http://schemas.microsoft.com/office/drawing/2014/main" id="{35F892DE-BE86-8447-9309-5841F9CFD490}"/>
              </a:ext>
            </a:extLst>
          </p:cNvPr>
          <p:cNvSpPr>
            <a:spLocks noGrp="1"/>
          </p:cNvSpPr>
          <p:nvPr>
            <p:ph type="body" sz="quarter" idx="15" hasCustomPrompt="1"/>
          </p:nvPr>
        </p:nvSpPr>
        <p:spPr>
          <a:xfrm>
            <a:off x="1977887" y="263978"/>
            <a:ext cx="9098099"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11" name="Picture 10" descr="Text&#10;&#10;Description automatically generated with medium confidence">
            <a:extLst>
              <a:ext uri="{FF2B5EF4-FFF2-40B4-BE49-F238E27FC236}">
                <a16:creationId xmlns:a16="http://schemas.microsoft.com/office/drawing/2014/main" id="{819A617C-E941-4D05-A140-5592D5F4B25B}"/>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915555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bject Layou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3D823B2-A2E2-5A47-8939-6259E9960BFC}"/>
              </a:ext>
            </a:extLst>
          </p:cNvPr>
          <p:cNvSpPr>
            <a:spLocks noGrp="1"/>
          </p:cNvSpPr>
          <p:nvPr>
            <p:ph sz="quarter" idx="12" hasCustomPrompt="1"/>
          </p:nvPr>
        </p:nvSpPr>
        <p:spPr>
          <a:xfrm>
            <a:off x="1377950" y="381000"/>
            <a:ext cx="9436100" cy="5283200"/>
          </a:xfrm>
        </p:spPr>
        <p:txBody>
          <a:bodyPr>
            <a:normAutofit/>
          </a:bodyPr>
          <a:lstStyle>
            <a:lvl1pPr marL="0" indent="0">
              <a:buNone/>
              <a:defRPr sz="2200">
                <a:latin typeface="Open Sans" panose="020B0606030504020204" pitchFamily="34" charset="0"/>
                <a:ea typeface="Open Sans" panose="020B0606030504020204" pitchFamily="34" charset="0"/>
                <a:cs typeface="Open Sans" panose="020B0606030504020204" pitchFamily="34" charset="0"/>
              </a:defRPr>
            </a:lvl1pPr>
            <a:lvl5pPr marL="1828800" indent="0">
              <a:buNone/>
              <a:defRPr/>
            </a:lvl5pPr>
          </a:lstStyle>
          <a:p>
            <a:pPr lvl="0"/>
            <a:r>
              <a:rPr lang="en-US" dirty="0"/>
              <a:t>This is an object placeholder.  You may use this to enter and format various forms of media elements as you desire (i.e., SmartArt, Date Chart, Table, etc.).</a:t>
            </a:r>
          </a:p>
        </p:txBody>
      </p:sp>
      <p:sp>
        <p:nvSpPr>
          <p:cNvPr id="3" name="Text Placeholder 3">
            <a:extLst>
              <a:ext uri="{FF2B5EF4-FFF2-40B4-BE49-F238E27FC236}">
                <a16:creationId xmlns:a16="http://schemas.microsoft.com/office/drawing/2014/main" id="{5665A78E-7F6E-5945-B92E-C907EEDD81F0}"/>
              </a:ext>
            </a:extLst>
          </p:cNvPr>
          <p:cNvSpPr>
            <a:spLocks noGrp="1"/>
          </p:cNvSpPr>
          <p:nvPr>
            <p:ph type="body" sz="quarter" idx="11" hasCustomPrompt="1"/>
          </p:nvPr>
        </p:nvSpPr>
        <p:spPr>
          <a:xfrm>
            <a:off x="2032000" y="5796167"/>
            <a:ext cx="8128000" cy="576262"/>
          </a:xfrm>
        </p:spPr>
        <p:txBody>
          <a:bodyPr>
            <a:normAutofit/>
          </a:bodyPr>
          <a:lstStyle>
            <a:lvl1pPr marL="0" indent="0">
              <a:buNone/>
              <a:defRPr sz="1400"/>
            </a:lvl1pPr>
          </a:lstStyle>
          <a:p>
            <a:pPr lvl="0"/>
            <a:r>
              <a:rPr lang="en-US" dirty="0"/>
              <a:t>This is a caption placeholder.  You may use this to enter and format text elements as you desire.  The minimum suggested text size to use is 14 point in Open Sans font.</a:t>
            </a:r>
          </a:p>
        </p:txBody>
      </p:sp>
      <p:sp>
        <p:nvSpPr>
          <p:cNvPr id="4" name="Rectangle 3">
            <a:extLst>
              <a:ext uri="{FF2B5EF4-FFF2-40B4-BE49-F238E27FC236}">
                <a16:creationId xmlns:a16="http://schemas.microsoft.com/office/drawing/2014/main" id="{C2315C4C-912C-2C4D-9453-C982365F33A8}"/>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1670FB39-0D16-40F0-B4D9-63F01F98A3FB}"/>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060004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Exit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1FBC08-7B61-E54C-B212-096A5FC719D7}"/>
              </a:ext>
            </a:extLst>
          </p:cNvPr>
          <p:cNvSpPr/>
          <p:nvPr userDrawn="1"/>
        </p:nvSpPr>
        <p:spPr>
          <a:xfrm rot="16200000">
            <a:off x="6038850" y="730250"/>
            <a:ext cx="114300" cy="12192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Text Placeholder 5">
            <a:extLst>
              <a:ext uri="{FF2B5EF4-FFF2-40B4-BE49-F238E27FC236}">
                <a16:creationId xmlns:a16="http://schemas.microsoft.com/office/drawing/2014/main" id="{4F6EFCD7-0206-4847-BBBD-EE0B15271033}"/>
              </a:ext>
            </a:extLst>
          </p:cNvPr>
          <p:cNvSpPr>
            <a:spLocks noGrp="1"/>
          </p:cNvSpPr>
          <p:nvPr>
            <p:ph type="body" sz="quarter" idx="10" hasCustomPrompt="1"/>
          </p:nvPr>
        </p:nvSpPr>
        <p:spPr>
          <a:xfrm>
            <a:off x="1058863" y="3761239"/>
            <a:ext cx="9959975" cy="1418592"/>
          </a:xfrm>
        </p:spPr>
        <p:txBody>
          <a:bodyP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paragraph placeholder.  You may use this to enter and format text elements as you desire.  The minimum suggested text size to use is 22 point in Open Sans font.</a:t>
            </a:r>
          </a:p>
        </p:txBody>
      </p:sp>
      <p:pic>
        <p:nvPicPr>
          <p:cNvPr id="6" name="Picture 5" descr="Text&#10;&#10;Description automatically generated with medium confidence">
            <a:extLst>
              <a:ext uri="{FF2B5EF4-FFF2-40B4-BE49-F238E27FC236}">
                <a16:creationId xmlns:a16="http://schemas.microsoft.com/office/drawing/2014/main" id="{251E026D-0A9F-4EB6-819A-C2894B075C0F}"/>
              </a:ext>
            </a:extLst>
          </p:cNvPr>
          <p:cNvPicPr>
            <a:picLocks noChangeAspect="1"/>
          </p:cNvPicPr>
          <p:nvPr userDrawn="1"/>
        </p:nvPicPr>
        <p:blipFill>
          <a:blip r:embed="rId2"/>
          <a:stretch>
            <a:fillRect/>
          </a:stretch>
        </p:blipFill>
        <p:spPr>
          <a:xfrm>
            <a:off x="3031948" y="1593934"/>
            <a:ext cx="6128103" cy="1835065"/>
          </a:xfrm>
          <a:prstGeom prst="rect">
            <a:avLst/>
          </a:prstGeom>
        </p:spPr>
      </p:pic>
    </p:spTree>
    <p:extLst>
      <p:ext uri="{BB962C8B-B14F-4D97-AF65-F5344CB8AC3E}">
        <p14:creationId xmlns:p14="http://schemas.microsoft.com/office/powerpoint/2010/main" val="90089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Blank">
    <p:bg>
      <p:bgPr>
        <a:solidFill>
          <a:schemeClr val="bg1">
            <a:alpha val="55000"/>
          </a:schemeClr>
        </a:solidFill>
        <a:effectLst/>
      </p:bgPr>
    </p:bg>
    <p:spTree>
      <p:nvGrpSpPr>
        <p:cNvPr id="1" name=""/>
        <p:cNvGrpSpPr/>
        <p:nvPr/>
      </p:nvGrpSpPr>
      <p:grpSpPr>
        <a:xfrm>
          <a:off x="0" y="0"/>
          <a:ext cx="0" cy="0"/>
          <a:chOff x="0" y="0"/>
          <a:chExt cx="0" cy="0"/>
        </a:xfrm>
      </p:grpSpPr>
      <p:pic>
        <p:nvPicPr>
          <p:cNvPr id="1030" name="Picture 6" descr="https://insight.ice.dhs.gov/news/PublishingImages/Articles/article-images/ihsc5.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3932520"/>
            <a:ext cx="5139619" cy="2925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floor, indoor&#10;&#10;Description automatically generated">
            <a:extLst>
              <a:ext uri="{FF2B5EF4-FFF2-40B4-BE49-F238E27FC236}">
                <a16:creationId xmlns:a16="http://schemas.microsoft.com/office/drawing/2014/main" id="{D4E28BDE-4084-4FFC-BA33-DFC61E9AE021}"/>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214517" y="3903436"/>
            <a:ext cx="6977483" cy="2954565"/>
          </a:xfrm>
          <a:prstGeom prst="rect">
            <a:avLst/>
          </a:prstGeom>
        </p:spPr>
      </p:pic>
      <p:pic>
        <p:nvPicPr>
          <p:cNvPr id="4" name="Picture 3" descr="A group of women posing for a photo&#10;&#10;Description automatically generated with medium confidence">
            <a:extLst>
              <a:ext uri="{FF2B5EF4-FFF2-40B4-BE49-F238E27FC236}">
                <a16:creationId xmlns:a16="http://schemas.microsoft.com/office/drawing/2014/main" id="{1C3CA898-8C1B-43C2-A958-6CC0C89BC3A9}"/>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0" y="-18623"/>
            <a:ext cx="5964865" cy="3838122"/>
          </a:xfrm>
          <a:prstGeom prst="rect">
            <a:avLst/>
          </a:prstGeom>
        </p:spPr>
      </p:pic>
      <p:pic>
        <p:nvPicPr>
          <p:cNvPr id="7" name="Picture 6" descr="A picture containing person, indoor&#10;&#10;Description automatically generated">
            <a:extLst>
              <a:ext uri="{FF2B5EF4-FFF2-40B4-BE49-F238E27FC236}">
                <a16:creationId xmlns:a16="http://schemas.microsoft.com/office/drawing/2014/main" id="{1872A84B-40E0-4DDF-8D3B-1D71606F37B1}"/>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6051162" y="-18624"/>
            <a:ext cx="6140838" cy="3838122"/>
          </a:xfrm>
          <a:prstGeom prst="rect">
            <a:avLst/>
          </a:prstGeom>
        </p:spPr>
      </p:pic>
      <p:sp>
        <p:nvSpPr>
          <p:cNvPr id="15" name="Rectangle 14"/>
          <p:cNvSpPr/>
          <p:nvPr userDrawn="1"/>
        </p:nvSpPr>
        <p:spPr>
          <a:xfrm>
            <a:off x="3546" y="-19923"/>
            <a:ext cx="12191999" cy="6872290"/>
          </a:xfrm>
          <a:prstGeom prst="rect">
            <a:avLst/>
          </a:prstGeom>
          <a:solidFill>
            <a:srgbClr val="0070B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pic>
        <p:nvPicPr>
          <p:cNvPr id="16" name="Picture 15" descr="DHS_ice_S_All White.png"/>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771337" y="2352463"/>
            <a:ext cx="7131237" cy="2134453"/>
          </a:xfrm>
          <a:prstGeom prst="rect">
            <a:avLst/>
          </a:prstGeom>
        </p:spPr>
      </p:pic>
    </p:spTree>
    <p:extLst>
      <p:ext uri="{BB962C8B-B14F-4D97-AF65-F5344CB8AC3E}">
        <p14:creationId xmlns:p14="http://schemas.microsoft.com/office/powerpoint/2010/main" val="2422375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4F6EFCD7-0206-4847-BBBD-EE0B15271033}"/>
              </a:ext>
            </a:extLst>
          </p:cNvPr>
          <p:cNvSpPr>
            <a:spLocks noGrp="1"/>
          </p:cNvSpPr>
          <p:nvPr>
            <p:ph type="body" sz="quarter" idx="10" hasCustomPrompt="1"/>
          </p:nvPr>
        </p:nvSpPr>
        <p:spPr>
          <a:xfrm>
            <a:off x="6202680" y="1135063"/>
            <a:ext cx="4808538" cy="4587875"/>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column placeholder.  You may use this to enter and format text elements as you desire.  The minimum suggested text size to use is 22 point in Open Sans font.</a:t>
            </a:r>
          </a:p>
        </p:txBody>
      </p:sp>
      <p:sp>
        <p:nvSpPr>
          <p:cNvPr id="3" name="Text Placeholder 5">
            <a:extLst>
              <a:ext uri="{FF2B5EF4-FFF2-40B4-BE49-F238E27FC236}">
                <a16:creationId xmlns:a16="http://schemas.microsoft.com/office/drawing/2014/main" id="{B37A8912-303C-8B4E-BCE8-4A4915E58E46}"/>
              </a:ext>
            </a:extLst>
          </p:cNvPr>
          <p:cNvSpPr>
            <a:spLocks noGrp="1"/>
          </p:cNvSpPr>
          <p:nvPr>
            <p:ph type="body" sz="quarter" idx="11" hasCustomPrompt="1"/>
          </p:nvPr>
        </p:nvSpPr>
        <p:spPr>
          <a:xfrm>
            <a:off x="1051243" y="1142366"/>
            <a:ext cx="4922838" cy="4587875"/>
          </a:xfrm>
        </p:spPr>
        <p:txBody>
          <a:bodyPr>
            <a:normAutofit/>
          </a:bodyPr>
          <a:lstStyle>
            <a:lvl1pPr marL="0" indent="0">
              <a:buNone/>
              <a:defRPr lang="en-US" sz="2200" b="0" i="0" smtClean="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column placeholder.  You may use this to enter and format text elements as you desire.  The minimum suggested text size to use is 22 point in Open Sans font.</a:t>
            </a:r>
          </a:p>
        </p:txBody>
      </p:sp>
      <p:sp>
        <p:nvSpPr>
          <p:cNvPr id="5" name="Rectangle 4">
            <a:extLst>
              <a:ext uri="{FF2B5EF4-FFF2-40B4-BE49-F238E27FC236}">
                <a16:creationId xmlns:a16="http://schemas.microsoft.com/office/drawing/2014/main" id="{DB6A6243-7A33-D144-A76E-21CD331CAA61}"/>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Text Placeholder 5">
            <a:extLst>
              <a:ext uri="{FF2B5EF4-FFF2-40B4-BE49-F238E27FC236}">
                <a16:creationId xmlns:a16="http://schemas.microsoft.com/office/drawing/2014/main" id="{289B2E6E-F17B-094A-BB93-7DD998943588}"/>
              </a:ext>
            </a:extLst>
          </p:cNvPr>
          <p:cNvSpPr>
            <a:spLocks noGrp="1"/>
          </p:cNvSpPr>
          <p:nvPr>
            <p:ph type="body" sz="quarter" idx="15" hasCustomPrompt="1"/>
          </p:nvPr>
        </p:nvSpPr>
        <p:spPr>
          <a:xfrm>
            <a:off x="2007704" y="263978"/>
            <a:ext cx="9068282"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9" name="Picture 8" descr="Text&#10;&#10;Description automatically generated with medium confidence">
            <a:extLst>
              <a:ext uri="{FF2B5EF4-FFF2-40B4-BE49-F238E27FC236}">
                <a16:creationId xmlns:a16="http://schemas.microsoft.com/office/drawing/2014/main" id="{BBAD14B2-ECEE-4FE6-8F03-E27FEFFF7A07}"/>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69029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A523FC48-937C-EA4B-B06E-785C34FB6450}"/>
              </a:ext>
            </a:extLst>
          </p:cNvPr>
          <p:cNvSpPr>
            <a:spLocks noGrp="1"/>
          </p:cNvSpPr>
          <p:nvPr>
            <p:ph type="tbl" sz="quarter" idx="12" hasCustomPrompt="1"/>
          </p:nvPr>
        </p:nvSpPr>
        <p:spPr>
          <a:xfrm>
            <a:off x="1116013" y="1135063"/>
            <a:ext cx="9959975" cy="4737100"/>
          </a:xfrm>
        </p:spPr>
        <p:txBody>
          <a:bodyPr>
            <a:normAutofit/>
          </a:bodyPr>
          <a:lstStyle>
            <a:lvl1pPr marL="0" indent="0">
              <a:buNone/>
              <a:defRPr sz="220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the icon to add a customizable table to this page.</a:t>
            </a:r>
          </a:p>
        </p:txBody>
      </p:sp>
      <p:sp>
        <p:nvSpPr>
          <p:cNvPr id="3" name="Rectangle 2">
            <a:extLst>
              <a:ext uri="{FF2B5EF4-FFF2-40B4-BE49-F238E27FC236}">
                <a16:creationId xmlns:a16="http://schemas.microsoft.com/office/drawing/2014/main" id="{3C3D8396-8434-BD4C-B274-AF09D064760A}"/>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 name="Text Placeholder 5">
            <a:extLst>
              <a:ext uri="{FF2B5EF4-FFF2-40B4-BE49-F238E27FC236}">
                <a16:creationId xmlns:a16="http://schemas.microsoft.com/office/drawing/2014/main" id="{748AFEC3-AA74-AB4D-AE72-37A2BEEFE327}"/>
              </a:ext>
            </a:extLst>
          </p:cNvPr>
          <p:cNvSpPr>
            <a:spLocks noGrp="1"/>
          </p:cNvSpPr>
          <p:nvPr>
            <p:ph type="body" sz="quarter" idx="15" hasCustomPrompt="1"/>
          </p:nvPr>
        </p:nvSpPr>
        <p:spPr>
          <a:xfrm>
            <a:off x="1977887" y="263978"/>
            <a:ext cx="9098099" cy="584880"/>
          </a:xfrm>
        </p:spPr>
        <p:txBody>
          <a:bodyPr anchor="ctr">
            <a:normAutofit/>
          </a:bodyPr>
          <a:lstStyle>
            <a:lvl1pPr marL="0" indent="0">
              <a:buNone/>
              <a:defRPr lang="en-US" sz="2400" b="1" i="0" smtClean="0">
                <a:solidFill>
                  <a:schemeClr val="tx2"/>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lang="en-US" b="0" i="0" smtClean="0">
                <a:effectLst/>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the header placeholder. </a:t>
            </a:r>
          </a:p>
        </p:txBody>
      </p:sp>
      <p:pic>
        <p:nvPicPr>
          <p:cNvPr id="7" name="Picture 6" descr="Text&#10;&#10;Description automatically generated with medium confidence">
            <a:extLst>
              <a:ext uri="{FF2B5EF4-FFF2-40B4-BE49-F238E27FC236}">
                <a16:creationId xmlns:a16="http://schemas.microsoft.com/office/drawing/2014/main" id="{B2098DC2-F142-4087-B2B3-71D178F155D7}"/>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40437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A">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EEBA3E-7A8F-FA4C-B8CB-58D72305EE03}"/>
              </a:ext>
            </a:extLst>
          </p:cNvPr>
          <p:cNvSpPr>
            <a:spLocks noGrp="1"/>
          </p:cNvSpPr>
          <p:nvPr>
            <p:ph type="body" sz="quarter" idx="10" hasCustomPrompt="1"/>
          </p:nvPr>
        </p:nvSpPr>
        <p:spPr>
          <a:xfrm>
            <a:off x="2407920" y="1581918"/>
            <a:ext cx="7370064" cy="3694170"/>
          </a:xfrm>
        </p:spPr>
        <p:txBody>
          <a:bodyPr>
            <a:normAutofit/>
          </a:bodyPr>
          <a:lstStyle>
            <a:lvl1pPr marL="0" indent="0" algn="ctr">
              <a:lnSpc>
                <a:spcPct val="100000"/>
              </a:lnSpc>
              <a:spcBef>
                <a:spcPts val="1200"/>
              </a:spcBef>
              <a:spcAft>
                <a:spcPts val="0"/>
              </a:spcAft>
              <a:buNone/>
              <a:defRPr lang="en-US" sz="2400" b="1" i="0" smtClean="0">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statement placeholder.  You may use this to enter and format text elements as you desire.  This is a good option to help emphasize key statements, policies, and other important items.  The suggested text size to use is 24 point in Open Sans font.</a:t>
            </a:r>
          </a:p>
        </p:txBody>
      </p:sp>
      <p:cxnSp>
        <p:nvCxnSpPr>
          <p:cNvPr id="3" name="Straight Connector 2">
            <a:extLst>
              <a:ext uri="{FF2B5EF4-FFF2-40B4-BE49-F238E27FC236}">
                <a16:creationId xmlns:a16="http://schemas.microsoft.com/office/drawing/2014/main" id="{E3800F79-88A7-FF43-848E-0A83D7EC5969}"/>
              </a:ext>
            </a:extLst>
          </p:cNvPr>
          <p:cNvCxnSpPr>
            <a:cxnSpLocks/>
          </p:cNvCxnSpPr>
          <p:nvPr userDrawn="1"/>
        </p:nvCxnSpPr>
        <p:spPr>
          <a:xfrm>
            <a:off x="2407920" y="1135063"/>
            <a:ext cx="7370064"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39BE9-0AFB-3A4E-A75F-261AC4E7E3B5}"/>
              </a:ext>
            </a:extLst>
          </p:cNvPr>
          <p:cNvCxnSpPr>
            <a:cxnSpLocks/>
          </p:cNvCxnSpPr>
          <p:nvPr userDrawn="1"/>
        </p:nvCxnSpPr>
        <p:spPr>
          <a:xfrm>
            <a:off x="2407920" y="5711953"/>
            <a:ext cx="7370064" cy="0"/>
          </a:xfrm>
          <a:prstGeom prst="line">
            <a:avLst/>
          </a:prstGeom>
          <a:ln w="28575">
            <a:solidFill>
              <a:srgbClr val="006699"/>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BD947E35-86C0-9B40-9428-B606C3BD57F6}"/>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9" name="Picture 8" descr="Text&#10;&#10;Description automatically generated with medium confidence">
            <a:extLst>
              <a:ext uri="{FF2B5EF4-FFF2-40B4-BE49-F238E27FC236}">
                <a16:creationId xmlns:a16="http://schemas.microsoft.com/office/drawing/2014/main" id="{C667B62D-D06E-4872-8EFD-F00490DA0B67}"/>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226934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 B">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6EEBA3E-7A8F-FA4C-B8CB-58D72305EE03}"/>
              </a:ext>
            </a:extLst>
          </p:cNvPr>
          <p:cNvSpPr>
            <a:spLocks noGrp="1"/>
          </p:cNvSpPr>
          <p:nvPr>
            <p:ph type="body" sz="quarter" idx="10" hasCustomPrompt="1"/>
          </p:nvPr>
        </p:nvSpPr>
        <p:spPr>
          <a:xfrm>
            <a:off x="2404872" y="1581918"/>
            <a:ext cx="7370064" cy="3694170"/>
          </a:xfrm>
        </p:spPr>
        <p:txBody>
          <a:bodyPr>
            <a:normAutofit/>
          </a:bodyPr>
          <a:lstStyle>
            <a:lvl1pPr marL="0" indent="0" algn="ctr">
              <a:lnSpc>
                <a:spcPct val="100000"/>
              </a:lnSpc>
              <a:spcBef>
                <a:spcPts val="1200"/>
              </a:spcBef>
              <a:spcAft>
                <a:spcPts val="0"/>
              </a:spcAft>
              <a:buNone/>
              <a:defRPr lang="en-US" sz="2400" b="1" i="0" smtClean="0">
                <a:effectLst/>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statement placeholder.  You may use this to enter and format text elements as you desire.  This is a good option to help emphasize key statements, policies, and other important items.  The suggested text size to use is 24 point in Open Sans font.</a:t>
            </a:r>
          </a:p>
        </p:txBody>
      </p:sp>
      <p:cxnSp>
        <p:nvCxnSpPr>
          <p:cNvPr id="3" name="Straight Connector 2">
            <a:extLst>
              <a:ext uri="{FF2B5EF4-FFF2-40B4-BE49-F238E27FC236}">
                <a16:creationId xmlns:a16="http://schemas.microsoft.com/office/drawing/2014/main" id="{E3800F79-88A7-FF43-848E-0A83D7EC5969}"/>
              </a:ext>
            </a:extLst>
          </p:cNvPr>
          <p:cNvCxnSpPr>
            <a:cxnSpLocks/>
          </p:cNvCxnSpPr>
          <p:nvPr userDrawn="1"/>
        </p:nvCxnSpPr>
        <p:spPr>
          <a:xfrm>
            <a:off x="5120640" y="1135063"/>
            <a:ext cx="1938528" cy="0"/>
          </a:xfrm>
          <a:prstGeom prst="line">
            <a:avLst/>
          </a:prstGeom>
          <a:ln w="57150">
            <a:solidFill>
              <a:srgbClr val="00669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C694EC5-7A77-9747-8198-B656DB0ADC52}"/>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descr="Text&#10;&#10;Description automatically generated with medium confidence">
            <a:extLst>
              <a:ext uri="{FF2B5EF4-FFF2-40B4-BE49-F238E27FC236}">
                <a16:creationId xmlns:a16="http://schemas.microsoft.com/office/drawing/2014/main" id="{057B8D8C-C77C-4102-BB81-3CC87203D992}"/>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66400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C">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9A5DE8-CA24-8F44-8971-C7F3166F48C3}"/>
              </a:ext>
            </a:extLst>
          </p:cNvPr>
          <p:cNvSpPr/>
          <p:nvPr userDrawn="1"/>
        </p:nvSpPr>
        <p:spPr>
          <a:xfrm>
            <a:off x="0" y="1135063"/>
            <a:ext cx="12192000" cy="4587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76EEBA3E-7A8F-FA4C-B8CB-58D72305EE03}"/>
              </a:ext>
            </a:extLst>
          </p:cNvPr>
          <p:cNvSpPr>
            <a:spLocks noGrp="1"/>
          </p:cNvSpPr>
          <p:nvPr>
            <p:ph type="body" sz="quarter" idx="10" hasCustomPrompt="1"/>
          </p:nvPr>
        </p:nvSpPr>
        <p:spPr>
          <a:xfrm>
            <a:off x="2410968" y="1581918"/>
            <a:ext cx="7370064" cy="3694170"/>
          </a:xfrm>
        </p:spPr>
        <p:txBody>
          <a:bodyPr>
            <a:normAutofit/>
          </a:bodyPr>
          <a:lstStyle>
            <a:lvl1pPr marL="0" indent="0" algn="ctr">
              <a:lnSpc>
                <a:spcPct val="100000"/>
              </a:lnSpc>
              <a:spcBef>
                <a:spcPts val="1200"/>
              </a:spcBef>
              <a:spcAft>
                <a:spcPts val="0"/>
              </a:spcAft>
              <a:buNone/>
              <a:defRPr lang="en-US" sz="2400" b="1" i="0" smtClean="0">
                <a:effectLst/>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This is a statement placeholder.  You may use this to enter and format text elements as you desire.  This is a good option to help emphasize key statements, policies, and other important items.  The suggested text size to use is 24 point in Open Sans font.</a:t>
            </a:r>
          </a:p>
        </p:txBody>
      </p:sp>
      <p:sp>
        <p:nvSpPr>
          <p:cNvPr id="4" name="Rectangle 3">
            <a:extLst>
              <a:ext uri="{FF2B5EF4-FFF2-40B4-BE49-F238E27FC236}">
                <a16:creationId xmlns:a16="http://schemas.microsoft.com/office/drawing/2014/main" id="{38DF839E-2977-7740-8AFF-62A44E49BBED}"/>
              </a:ext>
            </a:extLst>
          </p:cNvPr>
          <p:cNvSpPr/>
          <p:nvPr userDrawn="1"/>
        </p:nvSpPr>
        <p:spPr>
          <a:xfrm rot="16200000">
            <a:off x="6038850" y="730250"/>
            <a:ext cx="114300" cy="12192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6" descr="Text&#10;&#10;Description automatically generated with medium confidence">
            <a:extLst>
              <a:ext uri="{FF2B5EF4-FFF2-40B4-BE49-F238E27FC236}">
                <a16:creationId xmlns:a16="http://schemas.microsoft.com/office/drawing/2014/main" id="{7D08FAC9-35D4-4718-A660-9B453D51F0B5}"/>
              </a:ext>
            </a:extLst>
          </p:cNvPr>
          <p:cNvPicPr>
            <a:picLocks noChangeAspect="1"/>
          </p:cNvPicPr>
          <p:nvPr userDrawn="1"/>
        </p:nvPicPr>
        <p:blipFill>
          <a:blip r:embed="rId2"/>
          <a:stretch>
            <a:fillRect/>
          </a:stretch>
        </p:blipFill>
        <p:spPr>
          <a:xfrm>
            <a:off x="263652" y="316035"/>
            <a:ext cx="1515451" cy="453803"/>
          </a:xfrm>
          <a:prstGeom prst="rect">
            <a:avLst/>
          </a:prstGeom>
        </p:spPr>
      </p:pic>
    </p:spTree>
    <p:extLst>
      <p:ext uri="{BB962C8B-B14F-4D97-AF65-F5344CB8AC3E}">
        <p14:creationId xmlns:p14="http://schemas.microsoft.com/office/powerpoint/2010/main" val="367595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74648B-DD51-C242-88B8-798E25640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B8255C-A29D-984C-A002-D4AB66D0A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F25547-F847-8D45-8546-459FB31660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93170-6F75-6A4C-B005-44581E92B192}" type="datetimeFigureOut">
              <a:rPr lang="en-US" smtClean="0"/>
              <a:t>2/13/2024</a:t>
            </a:fld>
            <a:endParaRPr lang="en-US" dirty="0"/>
          </a:p>
        </p:txBody>
      </p:sp>
      <p:sp>
        <p:nvSpPr>
          <p:cNvPr id="5" name="Footer Placeholder 4">
            <a:extLst>
              <a:ext uri="{FF2B5EF4-FFF2-40B4-BE49-F238E27FC236}">
                <a16:creationId xmlns:a16="http://schemas.microsoft.com/office/drawing/2014/main" id="{0765805D-A3DA-4942-B358-B1416FC23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4EA6B61-000B-1447-953A-3BB30B792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41914-CB08-924A-BB13-A3B76900B548}" type="slidenum">
              <a:rPr lang="en-US" smtClean="0"/>
              <a:t>‹#›</a:t>
            </a:fld>
            <a:endParaRPr lang="en-US" dirty="0"/>
          </a:p>
        </p:txBody>
      </p:sp>
    </p:spTree>
    <p:extLst>
      <p:ext uri="{BB962C8B-B14F-4D97-AF65-F5344CB8AC3E}">
        <p14:creationId xmlns:p14="http://schemas.microsoft.com/office/powerpoint/2010/main" val="3757713025"/>
      </p:ext>
    </p:extLst>
  </p:cSld>
  <p:clrMap bg1="lt1" tx1="dk1" bg2="lt2" tx2="dk2" accent1="accent1" accent2="accent2" accent3="accent3" accent4="accent4" accent5="accent5" accent6="accent6" hlink="hlink" folHlink="folHlink"/>
  <p:sldLayoutIdLst>
    <p:sldLayoutId id="2147483668" r:id="rId1"/>
    <p:sldLayoutId id="2147483701" r:id="rId2"/>
    <p:sldLayoutId id="2147483707" r:id="rId3"/>
    <p:sldLayoutId id="2147483705" r:id="rId4"/>
    <p:sldLayoutId id="2147483670"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7" r:id="rId18"/>
    <p:sldLayoutId id="2147483685" r:id="rId19"/>
    <p:sldLayoutId id="2147483686" r:id="rId20"/>
    <p:sldLayoutId id="2147483697" r:id="rId21"/>
    <p:sldLayoutId id="2147483699" r:id="rId22"/>
    <p:sldLayoutId id="2147483700" r:id="rId23"/>
    <p:sldLayoutId id="2147483688" r:id="rId24"/>
    <p:sldLayoutId id="2147483689" r:id="rId25"/>
    <p:sldLayoutId id="2147483690" r:id="rId26"/>
    <p:sldLayoutId id="2147483706" r:id="rId27"/>
    <p:sldLayoutId id="2147483691" r:id="rId28"/>
    <p:sldLayoutId id="2147483692" r:id="rId29"/>
    <p:sldLayoutId id="2147483693" r:id="rId30"/>
    <p:sldLayoutId id="2147483702" r:id="rId31"/>
    <p:sldLayoutId id="2147483703" r:id="rId32"/>
    <p:sldLayoutId id="2147483704" r:id="rId33"/>
    <p:sldLayoutId id="2147483710" r:id="rId34"/>
    <p:sldLayoutId id="2147483711" r:id="rId35"/>
    <p:sldLayoutId id="2147483712" r:id="rId36"/>
    <p:sldLayoutId id="2147483713" r:id="rId37"/>
    <p:sldLayoutId id="2147483714" r:id="rId38"/>
    <p:sldLayoutId id="2147483715" r:id="rId39"/>
    <p:sldLayoutId id="2147483698" r:id="rId40"/>
    <p:sldLayoutId id="2147483696" r:id="rId41"/>
    <p:sldLayoutId id="2147483716"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phs.gov/about-u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1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a:xfrm>
            <a:off x="1977887" y="263978"/>
            <a:ext cx="9098099" cy="584880"/>
          </a:xfrm>
        </p:spPr>
        <p:txBody>
          <a:bodyPr vert="horz" lIns="91440" tIns="45720" rIns="91440" bIns="45720" rtlCol="0" anchor="ctr">
            <a:normAutofit/>
          </a:bodyPr>
          <a:lstStyle/>
          <a:p>
            <a:r>
              <a:rPr lang="en-US" b="1" i="0" kern="1200">
                <a:effectLst/>
                <a:latin typeface="Open Sans" panose="020B0606030504020204" pitchFamily="34" charset="0"/>
                <a:ea typeface="Open Sans" panose="020B0606030504020204" pitchFamily="34" charset="0"/>
                <a:cs typeface="Open Sans" panose="020B0606030504020204" pitchFamily="34" charset="0"/>
              </a:rPr>
              <a:t>Social Isolation and Stigma</a:t>
            </a:r>
          </a:p>
        </p:txBody>
      </p:sp>
      <p:graphicFrame>
        <p:nvGraphicFramePr>
          <p:cNvPr id="17" name="TextBox 5">
            <a:extLst>
              <a:ext uri="{FF2B5EF4-FFF2-40B4-BE49-F238E27FC236}">
                <a16:creationId xmlns:a16="http://schemas.microsoft.com/office/drawing/2014/main" id="{4F48FF62-365E-EB1E-1037-DFF8D4D4EF1C}"/>
              </a:ext>
            </a:extLst>
          </p:cNvPr>
          <p:cNvGraphicFramePr/>
          <p:nvPr>
            <p:extLst>
              <p:ext uri="{D42A27DB-BD31-4B8C-83A1-F6EECF244321}">
                <p14:modId xmlns:p14="http://schemas.microsoft.com/office/powerpoint/2010/main" val="2210085206"/>
              </p:ext>
            </p:extLst>
          </p:nvPr>
        </p:nvGraphicFramePr>
        <p:xfrm>
          <a:off x="1116013" y="1135063"/>
          <a:ext cx="9959975" cy="473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498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Mental Health Consequences</a:t>
            </a:r>
          </a:p>
        </p:txBody>
      </p:sp>
      <p:sp>
        <p:nvSpPr>
          <p:cNvPr id="2" name="Content Placeholder 2">
            <a:extLst>
              <a:ext uri="{FF2B5EF4-FFF2-40B4-BE49-F238E27FC236}">
                <a16:creationId xmlns:a16="http://schemas.microsoft.com/office/drawing/2014/main" id="{2AE8C4A4-87EB-9445-F082-CD742027A439}"/>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pen Sans" panose="020B0606030504020204"/>
              </a:rPr>
              <a:t>Increased prevalence of mental health disorders including: </a:t>
            </a:r>
          </a:p>
          <a:p>
            <a:pPr lvl="1"/>
            <a:r>
              <a:rPr lang="en-US" dirty="0">
                <a:latin typeface="Open Sans" panose="020B0606030504020204"/>
              </a:rPr>
              <a:t>Anxiety.</a:t>
            </a:r>
          </a:p>
          <a:p>
            <a:pPr lvl="1"/>
            <a:r>
              <a:rPr lang="en-US" dirty="0">
                <a:latin typeface="Open Sans" panose="020B0606030504020204"/>
              </a:rPr>
              <a:t>Post-traumatic stress disorder (PTSD).</a:t>
            </a:r>
          </a:p>
          <a:p>
            <a:pPr lvl="1"/>
            <a:r>
              <a:rPr lang="en-US" dirty="0">
                <a:latin typeface="Open Sans" panose="020B0606030504020204"/>
              </a:rPr>
              <a:t>Substance abuse.</a:t>
            </a:r>
          </a:p>
          <a:p>
            <a:pPr lvl="1"/>
            <a:r>
              <a:rPr lang="en-US" dirty="0">
                <a:latin typeface="Open Sans" panose="020B0606030504020204"/>
              </a:rPr>
              <a:t>Suicidal ideations.</a:t>
            </a:r>
          </a:p>
          <a:p>
            <a:pPr lvl="1"/>
            <a:r>
              <a:rPr lang="en-US" dirty="0">
                <a:latin typeface="Open Sans" panose="020B0606030504020204"/>
              </a:rPr>
              <a:t>Sleep disturbances.</a:t>
            </a:r>
          </a:p>
        </p:txBody>
      </p:sp>
    </p:spTree>
    <p:extLst>
      <p:ext uri="{BB962C8B-B14F-4D97-AF65-F5344CB8AC3E}">
        <p14:creationId xmlns:p14="http://schemas.microsoft.com/office/powerpoint/2010/main" val="55838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Mental Health Consequences</a:t>
            </a:r>
          </a:p>
        </p:txBody>
      </p:sp>
      <p:sp>
        <p:nvSpPr>
          <p:cNvPr id="3" name="Content Placeholder 2">
            <a:extLst>
              <a:ext uri="{FF2B5EF4-FFF2-40B4-BE49-F238E27FC236}">
                <a16:creationId xmlns:a16="http://schemas.microsoft.com/office/drawing/2014/main" id="{55FD3E67-8756-0DAA-D146-2E2204CFB3F6}"/>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1F1F"/>
                </a:solidFill>
                <a:latin typeface="Opens sans"/>
              </a:rPr>
              <a:t>Impact on work performance and well-being:</a:t>
            </a:r>
          </a:p>
          <a:p>
            <a:pPr lvl="1"/>
            <a:r>
              <a:rPr lang="en-US" dirty="0">
                <a:solidFill>
                  <a:srgbClr val="1F1F1F"/>
                </a:solidFill>
                <a:latin typeface="Opens sans"/>
              </a:rPr>
              <a:t>Decreased productivity.</a:t>
            </a:r>
          </a:p>
          <a:p>
            <a:pPr lvl="1"/>
            <a:r>
              <a:rPr lang="en-US" dirty="0">
                <a:solidFill>
                  <a:srgbClr val="1F1F1F"/>
                </a:solidFill>
                <a:latin typeface="Opens sans"/>
              </a:rPr>
              <a:t>Impaired decision-making.</a:t>
            </a:r>
          </a:p>
          <a:p>
            <a:pPr lvl="1"/>
            <a:r>
              <a:rPr lang="en-US" dirty="0">
                <a:solidFill>
                  <a:srgbClr val="1F1F1F"/>
                </a:solidFill>
                <a:latin typeface="Opens sans"/>
              </a:rPr>
              <a:t>Increased absenteeism.</a:t>
            </a:r>
          </a:p>
          <a:p>
            <a:pPr lvl="1"/>
            <a:r>
              <a:rPr lang="en-US" dirty="0">
                <a:solidFill>
                  <a:srgbClr val="1F1F1F"/>
                </a:solidFill>
                <a:latin typeface="Opens sans"/>
              </a:rPr>
              <a:t>Difficulty maintaining healthy relationships.</a:t>
            </a:r>
          </a:p>
          <a:p>
            <a:pPr lvl="1"/>
            <a:endParaRPr lang="en-US" dirty="0"/>
          </a:p>
        </p:txBody>
      </p:sp>
    </p:spTree>
    <p:extLst>
      <p:ext uri="{BB962C8B-B14F-4D97-AF65-F5344CB8AC3E}">
        <p14:creationId xmlns:p14="http://schemas.microsoft.com/office/powerpoint/2010/main" val="2946063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E7252B-A981-B129-62B4-1899C0B58FAF}"/>
              </a:ext>
            </a:extLst>
          </p:cNvPr>
          <p:cNvSpPr txBox="1">
            <a:spLocks/>
          </p:cNvSpPr>
          <p:nvPr/>
        </p:nvSpPr>
        <p:spPr>
          <a:xfrm>
            <a:off x="1116013" y="1135063"/>
            <a:ext cx="9959975" cy="4587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2200" b="0" i="0" kern="1200" dirty="0">
              <a:effectLst/>
              <a:latin typeface="Open Sans" panose="020B0606030504020204" pitchFamily="34" charset="0"/>
              <a:ea typeface="Open Sans" panose="020B0606030504020204" pitchFamily="34" charset="0"/>
              <a:cs typeface="Open Sans" panose="020B0606030504020204" pitchFamily="34" charset="0"/>
            </a:endParaRPr>
          </a:p>
          <a:p>
            <a:pPr>
              <a:buFont typeface="Courier New" panose="02070309020205020404" pitchFamily="49" charset="0"/>
              <a:buChar char="o"/>
            </a:pPr>
            <a:r>
              <a:rPr lang="en-US" sz="2200" b="0" i="0" kern="1200" dirty="0">
                <a:effectLst/>
                <a:latin typeface="Open Sans" panose="020B0606030504020204" pitchFamily="34" charset="0"/>
                <a:ea typeface="Open Sans" panose="020B0606030504020204" pitchFamily="34" charset="0"/>
                <a:cs typeface="Open Sans" panose="020B0606030504020204" pitchFamily="34" charset="0"/>
              </a:rPr>
              <a:t>Individual-level interventions.</a:t>
            </a:r>
          </a:p>
          <a:p>
            <a:pPr>
              <a:buFont typeface="Courier New" panose="02070309020205020404" pitchFamily="49" charset="0"/>
              <a:buChar char="o"/>
            </a:pPr>
            <a:endParaRPr lang="en-US" sz="2200" b="0" i="0" kern="1200" dirty="0">
              <a:effectLst/>
              <a:latin typeface="Open Sans" panose="020B0606030504020204" pitchFamily="34" charset="0"/>
              <a:ea typeface="Open Sans" panose="020B0606030504020204" pitchFamily="34" charset="0"/>
              <a:cs typeface="Open Sans" panose="020B0606030504020204" pitchFamily="34" charset="0"/>
            </a:endParaRPr>
          </a:p>
          <a:p>
            <a:pPr>
              <a:buFont typeface="Courier New" panose="02070309020205020404" pitchFamily="49" charset="0"/>
              <a:buChar char="o"/>
            </a:pPr>
            <a:r>
              <a:rPr lang="en-US" sz="2200" b="0" i="0" kern="1200" dirty="0">
                <a:effectLst/>
                <a:latin typeface="Open Sans" panose="020B0606030504020204" pitchFamily="34" charset="0"/>
                <a:ea typeface="Open Sans" panose="020B0606030504020204" pitchFamily="34" charset="0"/>
                <a:cs typeface="Open Sans" panose="020B0606030504020204" pitchFamily="34" charset="0"/>
              </a:rPr>
              <a:t>Provide access to mental health services, including therapy and medication.</a:t>
            </a:r>
          </a:p>
          <a:p>
            <a:pPr>
              <a:buFont typeface="Courier New" panose="02070309020205020404" pitchFamily="49" charset="0"/>
              <a:buChar char="o"/>
            </a:pPr>
            <a:endParaRPr lang="en-US" sz="2200" b="0" i="0" kern="1200" dirty="0">
              <a:effectLst/>
              <a:latin typeface="Open Sans" panose="020B0606030504020204" pitchFamily="34" charset="0"/>
              <a:ea typeface="Open Sans" panose="020B0606030504020204" pitchFamily="34" charset="0"/>
              <a:cs typeface="Open Sans" panose="020B0606030504020204" pitchFamily="34" charset="0"/>
            </a:endParaRPr>
          </a:p>
          <a:p>
            <a:pPr>
              <a:buFont typeface="Courier New" panose="02070309020205020404" pitchFamily="49" charset="0"/>
              <a:buChar char="o"/>
            </a:pPr>
            <a:r>
              <a:rPr lang="en-US" sz="2200" b="0" i="0" kern="1200" dirty="0">
                <a:effectLst/>
                <a:latin typeface="Open Sans" panose="020B0606030504020204" pitchFamily="34" charset="0"/>
                <a:ea typeface="Open Sans" panose="020B0606030504020204" pitchFamily="34" charset="0"/>
                <a:cs typeface="Open Sans" panose="020B0606030504020204" pitchFamily="34" charset="0"/>
              </a:rPr>
              <a:t>Promote self-care practices, such as exercise, relaxation techniques and healthy sleep habits.</a:t>
            </a:r>
          </a:p>
          <a:p>
            <a:pPr>
              <a:buFont typeface="Courier New" panose="02070309020205020404" pitchFamily="49" charset="0"/>
              <a:buChar char="o"/>
            </a:pPr>
            <a:endParaRPr lang="en-US" sz="2200" b="0" i="0" kern="1200" dirty="0">
              <a:effectLst/>
              <a:latin typeface="Open Sans" panose="020B0606030504020204" pitchFamily="34" charset="0"/>
              <a:ea typeface="Open Sans" panose="020B0606030504020204" pitchFamily="34" charset="0"/>
              <a:cs typeface="Open Sans" panose="020B0606030504020204" pitchFamily="34" charset="0"/>
            </a:endParaRPr>
          </a:p>
          <a:p>
            <a:pPr>
              <a:buFont typeface="Courier New" panose="02070309020205020404" pitchFamily="49" charset="0"/>
              <a:buChar char="o"/>
            </a:pPr>
            <a:r>
              <a:rPr lang="en-US" sz="2200" b="0" i="0" kern="1200" dirty="0">
                <a:effectLst/>
                <a:latin typeface="Open Sans" panose="020B0606030504020204" pitchFamily="34" charset="0"/>
                <a:ea typeface="Open Sans" panose="020B0606030504020204" pitchFamily="34" charset="0"/>
                <a:cs typeface="Open Sans" panose="020B0606030504020204" pitchFamily="34" charset="0"/>
              </a:rPr>
              <a:t>Encourage peer support and connection within the health care community.</a:t>
            </a:r>
          </a:p>
          <a:p>
            <a:pPr marL="0" indent="0">
              <a:buNone/>
            </a:pPr>
            <a:br>
              <a:rPr lang="en-US" sz="2200" b="0" i="0" kern="1200" dirty="0">
                <a:effectLst/>
                <a:latin typeface="Open Sans" panose="020B0606030504020204" pitchFamily="34" charset="0"/>
                <a:ea typeface="Open Sans" panose="020B0606030504020204" pitchFamily="34" charset="0"/>
                <a:cs typeface="Open Sans" panose="020B0606030504020204" pitchFamily="34" charset="0"/>
              </a:rPr>
            </a:br>
            <a:endParaRPr lang="en-US" sz="2200" b="0" i="0" kern="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1"/>
          </p:nvPr>
        </p:nvSpPr>
        <p:spPr>
          <a:xfrm>
            <a:off x="1977886" y="263978"/>
            <a:ext cx="9098099" cy="584880"/>
          </a:xfrm>
        </p:spPr>
        <p:txBody>
          <a:bodyPr vert="horz" lIns="91440" tIns="45720" rIns="91440" bIns="45720" rtlCol="0" anchor="ctr">
            <a:normAutofit/>
          </a:bodyPr>
          <a:lstStyle/>
          <a:p>
            <a:r>
              <a:rPr lang="en-US" b="1" i="0" kern="1200">
                <a:effectLst/>
                <a:latin typeface="Open Sans" panose="020B0606030504020204" pitchFamily="34" charset="0"/>
                <a:ea typeface="Open Sans" panose="020B0606030504020204" pitchFamily="34" charset="0"/>
                <a:cs typeface="Open Sans" panose="020B0606030504020204" pitchFamily="34" charset="0"/>
              </a:rPr>
              <a:t>Promoting Mental Health</a:t>
            </a:r>
          </a:p>
        </p:txBody>
      </p:sp>
    </p:spTree>
    <p:extLst>
      <p:ext uri="{BB962C8B-B14F-4D97-AF65-F5344CB8AC3E}">
        <p14:creationId xmlns:p14="http://schemas.microsoft.com/office/powerpoint/2010/main" val="2122962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Promoting Mental Health</a:t>
            </a:r>
          </a:p>
        </p:txBody>
      </p:sp>
      <p:sp>
        <p:nvSpPr>
          <p:cNvPr id="2" name="Content Placeholder 2">
            <a:extLst>
              <a:ext uri="{FF2B5EF4-FFF2-40B4-BE49-F238E27FC236}">
                <a16:creationId xmlns:a16="http://schemas.microsoft.com/office/drawing/2014/main" id="{A8DFA5DD-8EFF-75DE-C209-C8E48C5E118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1F1F"/>
                </a:solidFill>
                <a:latin typeface="Open sans" panose="020B0606030504020204"/>
              </a:rPr>
              <a:t>Organizational-level interventions:</a:t>
            </a:r>
          </a:p>
          <a:p>
            <a:pPr lvl="1"/>
            <a:r>
              <a:rPr lang="en-US" dirty="0">
                <a:solidFill>
                  <a:srgbClr val="1F1F1F"/>
                </a:solidFill>
                <a:latin typeface="Open sans" panose="020B0606030504020204"/>
              </a:rPr>
              <a:t>Create a culture of resilience and support within the military and healthcare community.</a:t>
            </a:r>
          </a:p>
          <a:p>
            <a:pPr lvl="1"/>
            <a:r>
              <a:rPr lang="en-US" dirty="0">
                <a:solidFill>
                  <a:srgbClr val="1F1F1F"/>
                </a:solidFill>
                <a:latin typeface="Open sans" panose="020B0606030504020204"/>
              </a:rPr>
              <a:t>Implement policies to reduce stress and burnout.</a:t>
            </a:r>
          </a:p>
          <a:p>
            <a:pPr lvl="1"/>
            <a:r>
              <a:rPr lang="en-US" dirty="0">
                <a:solidFill>
                  <a:srgbClr val="1F1F1F"/>
                </a:solidFill>
                <a:latin typeface="Open sans" panose="020B0606030504020204"/>
              </a:rPr>
              <a:t>Provide resources for workplace accommodations for service members with mental health conditions.</a:t>
            </a:r>
          </a:p>
          <a:p>
            <a:pPr marL="0" indent="0">
              <a:buFont typeface="Arial" panose="020B0604020202020204" pitchFamily="34" charset="0"/>
              <a:buNone/>
            </a:pPr>
            <a:endParaRPr lang="en-US" dirty="0">
              <a:latin typeface="Open sans" panose="020B0606030504020204"/>
            </a:endParaRPr>
          </a:p>
        </p:txBody>
      </p:sp>
    </p:spTree>
    <p:extLst>
      <p:ext uri="{BB962C8B-B14F-4D97-AF65-F5344CB8AC3E}">
        <p14:creationId xmlns:p14="http://schemas.microsoft.com/office/powerpoint/2010/main" val="252073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Promoting Mental Health</a:t>
            </a:r>
          </a:p>
        </p:txBody>
      </p:sp>
      <p:sp>
        <p:nvSpPr>
          <p:cNvPr id="3" name="Content Placeholder 2">
            <a:extLst>
              <a:ext uri="{FF2B5EF4-FFF2-40B4-BE49-F238E27FC236}">
                <a16:creationId xmlns:a16="http://schemas.microsoft.com/office/drawing/2014/main" id="{2DFCAFC7-2E87-657C-AD7A-01EF9EE83EBD}"/>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1F1F1F"/>
                </a:solidFill>
                <a:latin typeface="Open Sans" panose="020B0606030504020204"/>
              </a:rPr>
              <a:t>System-level interventions:</a:t>
            </a:r>
          </a:p>
          <a:p>
            <a:pPr lvl="1"/>
            <a:r>
              <a:rPr lang="en-US" dirty="0">
                <a:solidFill>
                  <a:srgbClr val="1F1F1F"/>
                </a:solidFill>
                <a:latin typeface="Open Sans" panose="020B0606030504020204"/>
              </a:rPr>
              <a:t>Increase funding for mental health research and services.</a:t>
            </a:r>
          </a:p>
          <a:p>
            <a:pPr lvl="1"/>
            <a:r>
              <a:rPr lang="en-US" dirty="0">
                <a:solidFill>
                  <a:srgbClr val="1F1F1F"/>
                </a:solidFill>
                <a:latin typeface="Open Sans" panose="020B0606030504020204"/>
              </a:rPr>
              <a:t>Address stigma associated with mental health conditions.</a:t>
            </a:r>
          </a:p>
          <a:p>
            <a:pPr lvl="1"/>
            <a:r>
              <a:rPr lang="en-US" dirty="0">
                <a:solidFill>
                  <a:srgbClr val="1F1F1F"/>
                </a:solidFill>
                <a:latin typeface="Open Sans" panose="020B0606030504020204"/>
              </a:rPr>
              <a:t>Promote public awareness of the mental health needs of health care workers.</a:t>
            </a:r>
          </a:p>
          <a:p>
            <a:endParaRPr lang="en-US" dirty="0">
              <a:latin typeface="Open Sans" panose="020B0606030504020204"/>
            </a:endParaRPr>
          </a:p>
        </p:txBody>
      </p:sp>
    </p:spTree>
    <p:extLst>
      <p:ext uri="{BB962C8B-B14F-4D97-AF65-F5344CB8AC3E}">
        <p14:creationId xmlns:p14="http://schemas.microsoft.com/office/powerpoint/2010/main" val="363795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Pandemic Impact on U.S. Service Members</a:t>
            </a:r>
          </a:p>
        </p:txBody>
      </p:sp>
      <p:sp>
        <p:nvSpPr>
          <p:cNvPr id="2" name="Content Placeholder 2">
            <a:extLst>
              <a:ext uri="{FF2B5EF4-FFF2-40B4-BE49-F238E27FC236}">
                <a16:creationId xmlns:a16="http://schemas.microsoft.com/office/drawing/2014/main" id="{6408B827-A875-38B0-D1B9-7EBCDB967FB8}"/>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pen sans" panose="020B0606030504020204"/>
              </a:rPr>
              <a:t>Recognize challenges faced by service members.</a:t>
            </a:r>
          </a:p>
          <a:p>
            <a:r>
              <a:rPr lang="en-US" dirty="0">
                <a:latin typeface="Open sans" panose="020B0606030504020204"/>
              </a:rPr>
              <a:t>Implement strategies to promote mental health and well-being.</a:t>
            </a:r>
          </a:p>
          <a:p>
            <a:r>
              <a:rPr lang="en-US" dirty="0">
                <a:latin typeface="Open sans" panose="020B0606030504020204"/>
              </a:rPr>
              <a:t>Consider individual-, organizational-, and system-level interventions.</a:t>
            </a:r>
          </a:p>
        </p:txBody>
      </p:sp>
    </p:spTree>
    <p:extLst>
      <p:ext uri="{BB962C8B-B14F-4D97-AF65-F5344CB8AC3E}">
        <p14:creationId xmlns:p14="http://schemas.microsoft.com/office/powerpoint/2010/main" val="4143764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References</a:t>
            </a:r>
          </a:p>
        </p:txBody>
      </p:sp>
      <p:sp>
        <p:nvSpPr>
          <p:cNvPr id="3" name="Content Placeholder 2">
            <a:extLst>
              <a:ext uri="{FF2B5EF4-FFF2-40B4-BE49-F238E27FC236}">
                <a16:creationId xmlns:a16="http://schemas.microsoft.com/office/drawing/2014/main" id="{E8BB20DF-5CA0-B204-0F6E-EB2B52A6A9DF}"/>
              </a:ext>
            </a:extLst>
          </p:cNvPr>
          <p:cNvSpPr txBox="1">
            <a:spLocks/>
          </p:cNvSpPr>
          <p:nvPr/>
        </p:nvSpPr>
        <p:spPr>
          <a:xfrm>
            <a:off x="838199" y="1825625"/>
            <a:ext cx="10648167"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b="0" i="0" dirty="0">
                <a:effectLst/>
                <a:latin typeface="Open sans" panose="020B0606030504020204"/>
              </a:rPr>
              <a:t>Ritter M, Vance MA, Iskander JK. Moral Injury Among US Public Health Service First Responders During the COVID-19 Pandemic. Public Health Reports. 2023;138(5):732-735. </a:t>
            </a:r>
            <a:r>
              <a:rPr lang="en-US" sz="1900" b="0" i="0" dirty="0" err="1">
                <a:effectLst/>
                <a:latin typeface="Open sans" panose="020B0606030504020204"/>
              </a:rPr>
              <a:t>doi:https</a:t>
            </a:r>
            <a:r>
              <a:rPr lang="en-US" sz="1900" b="0" i="0" dirty="0">
                <a:effectLst/>
                <a:latin typeface="Open sans" panose="020B0606030504020204"/>
              </a:rPr>
              <a:t>://doi.org/10.1177/00333549231176294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b="0" i="0" dirty="0">
                <a:effectLst/>
                <a:latin typeface="Open sans" panose="020B0606030504020204"/>
              </a:rPr>
              <a:t>Hill ML, </a:t>
            </a:r>
            <a:r>
              <a:rPr lang="en-US" sz="1900" b="0" i="0" dirty="0" err="1">
                <a:effectLst/>
                <a:latin typeface="Open sans" panose="020B0606030504020204"/>
              </a:rPr>
              <a:t>Nichter</a:t>
            </a:r>
            <a:r>
              <a:rPr lang="en-US" sz="1900" b="0" i="0" dirty="0">
                <a:effectLst/>
                <a:latin typeface="Open sans" panose="020B0606030504020204"/>
              </a:rPr>
              <a:t> B, Na PJ, et al. Mental health impact of the COVID-19 pandemic in U.S. military veterans: a population-based, prospective cohort study. Psychological Medicine. Published online June 14, 2021:1-12. </a:t>
            </a:r>
            <a:r>
              <a:rPr lang="en-US" sz="1900" b="0" i="0" dirty="0" err="1">
                <a:effectLst/>
                <a:latin typeface="Open sans" panose="020B0606030504020204"/>
              </a:rPr>
              <a:t>doi:https</a:t>
            </a:r>
            <a:r>
              <a:rPr lang="en-US" sz="1900" b="0" i="0" dirty="0">
                <a:effectLst/>
                <a:latin typeface="Open sans" panose="020B0606030504020204"/>
              </a:rPr>
              <a:t>://doi.org/10.1017/s0033291721002361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b="0" i="0" dirty="0" err="1">
                <a:effectLst/>
                <a:latin typeface="Open sans" panose="020B0606030504020204"/>
              </a:rPr>
              <a:t>Hannemann</a:t>
            </a:r>
            <a:r>
              <a:rPr lang="en-US" sz="1900" b="0" i="0" dirty="0">
                <a:effectLst/>
                <a:latin typeface="Open sans" panose="020B0606030504020204"/>
              </a:rPr>
              <a:t> Id J, Abdalrahman A, Erim Y, et al. </a:t>
            </a:r>
            <a:r>
              <a:rPr lang="en-US" sz="1900" b="0" i="1" dirty="0">
                <a:effectLst/>
                <a:latin typeface="Open sans" panose="020B0606030504020204"/>
              </a:rPr>
              <a:t>The Impact of the COVID-19 Pandemic on the Mental Health of Medical Staff Considering the Interplay of Pandemic Burden and Psychosocial Resources-A Rapid Systematic Review</a:t>
            </a:r>
            <a:r>
              <a:rPr lang="en-US" sz="1900" b="0" i="0" dirty="0">
                <a:effectLst/>
                <a:latin typeface="Open sans" panose="020B0606030504020204"/>
              </a:rPr>
              <a:t>. Accessed May 31, 2022.</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dirty="0">
                <a:effectLst/>
                <a:latin typeface="Open sans" panose="020B0606030504020204"/>
              </a:rPr>
              <a:t>Moreno CR de C, Conway SG, Assis M, et al. COVID-19 pandemic is associated with increased sleep disturbances and mental health symptoms but not help-seeking: a cross-sectional nation-wide study. Sleep Science. 2022;15(1). doi:https://doi.org/10.5935/1984-0063.20220027.</a:t>
            </a:r>
            <a:endParaRPr kumimoji="0" lang="en-US" sz="1900" b="0" i="0" u="none" strike="noStrike" kern="1200" cap="none" spc="0" normalizeH="0" baseline="0" noProof="0" dirty="0">
              <a:ln>
                <a:noFill/>
              </a:ln>
              <a:effectLst/>
              <a:highlight>
                <a:srgbClr val="FFFF00"/>
              </a:highlight>
              <a:uLnTx/>
              <a:uFillTx/>
              <a:latin typeface="Open sans" panose="020B0606030504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effectLst/>
                <a:uLnTx/>
                <a:uFillTx/>
                <a:latin typeface="Open sans" panose="020B0606030504020204"/>
              </a:rPr>
              <a:t>Guo X, Wu L, Yu X, Sun Z, Liu W. Mental Health Care for Military Personnel in the COVID-19 Epidemic. Military Medicine. Published online June 19, 2020. doi:https://doi.org/10.1093/milmed/usaa127.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b="0" i="0" dirty="0">
                <a:effectLst/>
                <a:latin typeface="Open sans" panose="020B0606030504020204"/>
              </a:rPr>
              <a:t>The Triumph of Death. Wikipedia. Published September 5, 2021. https://en.wikipedia.org/wiki/The_Triumph_of_Death#/media/File:The_Triumph_of_Death_by_Pieter_Bruegel_the_Elder.jpg.</a:t>
            </a:r>
          </a:p>
          <a:p>
            <a:pPr marR="457200" algn="l"/>
            <a:r>
              <a:rPr lang="en-US" sz="1900" b="0" i="0" dirty="0">
                <a:effectLst/>
                <a:latin typeface="Open sans" panose="020B0606030504020204"/>
              </a:rPr>
              <a:t>Current Pandemics. News-Medical.net. Published February 25, 2010. https://www.news-medical.net/health/Current-Pandemics.aspx‌.</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900" b="0" i="0" dirty="0">
                <a:effectLst/>
                <a:latin typeface="Open sans" panose="020B0606030504020204"/>
              </a:rPr>
              <a:t>About Us. Commissioned Corps of the U.S. Public Health Service. </a:t>
            </a:r>
            <a:r>
              <a:rPr lang="en-US" sz="1900" b="0" i="0" dirty="0">
                <a:effectLst/>
                <a:latin typeface="Open sans" panose="020B0606030504020204"/>
                <a:hlinkClick r:id="rId3">
                  <a:extLst>
                    <a:ext uri="{A12FA001-AC4F-418D-AE19-62706E023703}">
                      <ahyp:hlinkClr xmlns:ahyp="http://schemas.microsoft.com/office/drawing/2018/hyperlinkcolor" val="tx"/>
                    </a:ext>
                  </a:extLst>
                </a:hlinkClick>
              </a:rPr>
              <a:t>https://www.usphs.gov/about-us</a:t>
            </a:r>
            <a:r>
              <a:rPr lang="en-US" sz="1900" b="0" i="0" dirty="0">
                <a:effectLst/>
                <a:latin typeface="Open sans" panose="020B0606030504020204"/>
              </a:rPr>
              <a:t>.</a:t>
            </a:r>
          </a:p>
          <a:p>
            <a:pPr marR="457200" algn="l"/>
            <a:r>
              <a:rPr lang="en-US" sz="1900" b="0" i="0" dirty="0">
                <a:effectLst/>
                <a:latin typeface="Open sans" panose="020B0606030504020204"/>
              </a:rPr>
              <a:t>Windows.net. Published 2023. Accessed November 29, 2023. https://hhinternet.blob.core.windows.net/uploads/2020/04/city-partners-with-department-of-defense-to-address-covid-19-trauma-in-healthcare-workers-feature.jpg.</a:t>
            </a:r>
          </a:p>
          <a:p>
            <a:pPr marL="0" indent="0" algn="l">
              <a:buNone/>
            </a:pPr>
            <a:endParaRPr lang="en-US" sz="1100" b="0" i="0" dirty="0">
              <a:solidFill>
                <a:srgbClr val="000000"/>
              </a:solidFill>
              <a:effectLst/>
              <a:latin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1F1F1F"/>
              </a:solidFill>
              <a:effectLst/>
              <a:uLnTx/>
              <a:uFillTx/>
              <a:latin typeface="Open sans" panose="020B0606030504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ysClr val="windowText" lastClr="000000"/>
              </a:solidFill>
              <a:effectLst/>
              <a:uLnTx/>
              <a:uFillTx/>
              <a:latin typeface="Open sans" panose="020B0606030504020204"/>
            </a:endParaRPr>
          </a:p>
        </p:txBody>
      </p:sp>
    </p:spTree>
    <p:extLst>
      <p:ext uri="{BB962C8B-B14F-4D97-AF65-F5344CB8AC3E}">
        <p14:creationId xmlns:p14="http://schemas.microsoft.com/office/powerpoint/2010/main" val="383968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973D7A-7614-833F-4A02-031C6BE1839B}"/>
              </a:ext>
            </a:extLst>
          </p:cNvPr>
          <p:cNvSpPr txBox="1"/>
          <p:nvPr/>
        </p:nvSpPr>
        <p:spPr>
          <a:xfrm>
            <a:off x="1970314" y="2921168"/>
            <a:ext cx="7870371" cy="1015663"/>
          </a:xfrm>
          <a:prstGeom prst="rect">
            <a:avLst/>
          </a:prstGeom>
          <a:noFill/>
        </p:spPr>
        <p:txBody>
          <a:bodyPr wrap="square">
            <a:spAutoFit/>
          </a:bodyPr>
          <a:lstStyle/>
          <a:p>
            <a:pPr algn="ctr"/>
            <a:r>
              <a:rPr lang="en-US" sz="6000" dirty="0">
                <a:solidFill>
                  <a:schemeClr val="tx2"/>
                </a:solidFill>
              </a:rPr>
              <a:t>Questions?</a:t>
            </a:r>
          </a:p>
        </p:txBody>
      </p:sp>
    </p:spTree>
    <p:extLst>
      <p:ext uri="{BB962C8B-B14F-4D97-AF65-F5344CB8AC3E}">
        <p14:creationId xmlns:p14="http://schemas.microsoft.com/office/powerpoint/2010/main" val="208169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70FFC5-2F54-014F-835E-4803E41B5084}"/>
              </a:ext>
            </a:extLst>
          </p:cNvPr>
          <p:cNvSpPr>
            <a:spLocks noGrp="1"/>
          </p:cNvSpPr>
          <p:nvPr>
            <p:ph type="body" sz="quarter" idx="10"/>
          </p:nvPr>
        </p:nvSpPr>
        <p:spPr>
          <a:xfrm>
            <a:off x="3888582" y="2876550"/>
            <a:ext cx="7297737" cy="1104900"/>
          </a:xfrm>
        </p:spPr>
        <p:txBody>
          <a:bodyPr>
            <a:normAutofit fontScale="92500" lnSpcReduction="20000"/>
          </a:bodyPr>
          <a:lstStyle/>
          <a:p>
            <a:r>
              <a:rPr lang="en-US" dirty="0"/>
              <a:t>Mental Health Impact of the COVID-19 Pandemic on U.S. Service Members in Health Care</a:t>
            </a:r>
          </a:p>
        </p:txBody>
      </p:sp>
      <p:sp>
        <p:nvSpPr>
          <p:cNvPr id="4" name="Text Placeholder 3">
            <a:extLst>
              <a:ext uri="{FF2B5EF4-FFF2-40B4-BE49-F238E27FC236}">
                <a16:creationId xmlns:a16="http://schemas.microsoft.com/office/drawing/2014/main" id="{23BAA94F-CA14-6A47-A103-E033A9FCD5BB}"/>
              </a:ext>
            </a:extLst>
          </p:cNvPr>
          <p:cNvSpPr>
            <a:spLocks noGrp="1"/>
          </p:cNvSpPr>
          <p:nvPr>
            <p:ph type="body" sz="quarter" idx="11"/>
          </p:nvPr>
        </p:nvSpPr>
        <p:spPr>
          <a:xfrm>
            <a:off x="3888582" y="4267199"/>
            <a:ext cx="7297737" cy="2004811"/>
          </a:xfrm>
        </p:spPr>
        <p:txBody>
          <a:bodyPr/>
          <a:lstStyle/>
          <a:p>
            <a:r>
              <a:rPr lang="en-US" dirty="0"/>
              <a:t>LCDR Ngozi Mezu-Patel, MD</a:t>
            </a:r>
          </a:p>
          <a:p>
            <a:r>
              <a:rPr lang="en-US" dirty="0"/>
              <a:t>LT Ojowa, PharmD </a:t>
            </a:r>
          </a:p>
          <a:p>
            <a:r>
              <a:rPr lang="en-US" dirty="0"/>
              <a:t>LT Adrienne Villareal, NP</a:t>
            </a:r>
          </a:p>
          <a:p>
            <a:r>
              <a:rPr lang="en-US" dirty="0"/>
              <a:t>CAPT Nina Mezu-Nwaba, PharmD, MPH, MSc</a:t>
            </a:r>
          </a:p>
          <a:p>
            <a:r>
              <a:rPr lang="en-US" dirty="0"/>
              <a:t>Darshan Patel, MD</a:t>
            </a:r>
          </a:p>
          <a:p>
            <a:endParaRPr lang="en-US" dirty="0"/>
          </a:p>
        </p:txBody>
      </p:sp>
    </p:spTree>
    <p:extLst>
      <p:ext uri="{BB962C8B-B14F-4D97-AF65-F5344CB8AC3E}">
        <p14:creationId xmlns:p14="http://schemas.microsoft.com/office/powerpoint/2010/main" val="14494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0CB0A-1767-3049-89AE-E1ED607B6634}"/>
              </a:ext>
            </a:extLst>
          </p:cNvPr>
          <p:cNvSpPr>
            <a:spLocks noGrp="1"/>
          </p:cNvSpPr>
          <p:nvPr>
            <p:ph type="body" sz="quarter" idx="10"/>
          </p:nvPr>
        </p:nvSpPr>
        <p:spPr>
          <a:xfrm>
            <a:off x="1116013" y="1772356"/>
            <a:ext cx="9959975" cy="3950582"/>
          </a:xfrm>
        </p:spPr>
        <p:txBody>
          <a:bodyPr>
            <a:normAutofit/>
          </a:bodyPr>
          <a:lstStyle/>
          <a:p>
            <a:r>
              <a:rPr lang="en-US" sz="2800" dirty="0"/>
              <a:t>The presenters have no relevant financial or </a:t>
            </a:r>
            <a:r>
              <a:rPr lang="en-US" sz="2800"/>
              <a:t>non-financial interests to </a:t>
            </a:r>
            <a:r>
              <a:rPr lang="en-US" sz="2800" dirty="0"/>
              <a:t>disclose.</a:t>
            </a:r>
          </a:p>
          <a:p>
            <a:endParaRPr lang="en-US" sz="2800" dirty="0"/>
          </a:p>
        </p:txBody>
      </p:sp>
      <p:sp>
        <p:nvSpPr>
          <p:cNvPr id="3" name="Text Placeholder 2">
            <a:extLst>
              <a:ext uri="{FF2B5EF4-FFF2-40B4-BE49-F238E27FC236}">
                <a16:creationId xmlns:a16="http://schemas.microsoft.com/office/drawing/2014/main" id="{F306111F-2CD3-234F-B49B-6DB36FE8DEDB}"/>
              </a:ext>
            </a:extLst>
          </p:cNvPr>
          <p:cNvSpPr>
            <a:spLocks noGrp="1"/>
          </p:cNvSpPr>
          <p:nvPr>
            <p:ph type="body" sz="quarter" idx="11"/>
          </p:nvPr>
        </p:nvSpPr>
        <p:spPr/>
        <p:txBody>
          <a:bodyPr/>
          <a:lstStyle/>
          <a:p>
            <a:r>
              <a:rPr lang="en-US" dirty="0"/>
              <a:t>Disclosures</a:t>
            </a:r>
          </a:p>
        </p:txBody>
      </p:sp>
    </p:spTree>
    <p:extLst>
      <p:ext uri="{BB962C8B-B14F-4D97-AF65-F5344CB8AC3E}">
        <p14:creationId xmlns:p14="http://schemas.microsoft.com/office/powerpoint/2010/main" val="381112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Objectives</a:t>
            </a:r>
          </a:p>
        </p:txBody>
      </p:sp>
      <p:sp>
        <p:nvSpPr>
          <p:cNvPr id="6" name="TextBox 5">
            <a:extLst>
              <a:ext uri="{FF2B5EF4-FFF2-40B4-BE49-F238E27FC236}">
                <a16:creationId xmlns:a16="http://schemas.microsoft.com/office/drawing/2014/main" id="{2F4B037A-97DA-A680-8AE5-5102CF145AFF}"/>
              </a:ext>
            </a:extLst>
          </p:cNvPr>
          <p:cNvSpPr txBox="1"/>
          <p:nvPr/>
        </p:nvSpPr>
        <p:spPr>
          <a:xfrm>
            <a:off x="1116011" y="1437823"/>
            <a:ext cx="9959975" cy="298543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dirty="0">
                <a:latin typeface="Open Sans" panose="020B0606030504020204"/>
              </a:rPr>
              <a:t>Identify unique challenges faced by active-duty health care providers during the COVID-19 pandemic. </a:t>
            </a:r>
          </a:p>
          <a:p>
            <a:pPr marL="342900" indent="-342900">
              <a:spcAft>
                <a:spcPts val="1200"/>
              </a:spcAft>
              <a:buFont typeface="Arial" panose="020B0604020202020204" pitchFamily="34" charset="0"/>
              <a:buChar char="•"/>
            </a:pPr>
            <a:r>
              <a:rPr lang="en-US" sz="2800" dirty="0">
                <a:latin typeface="Open Sans" panose="020B0606030504020204"/>
              </a:rPr>
              <a:t>Describe the mental health consequences of the COVID-19 pandemic on U.S. service members providing health care.</a:t>
            </a:r>
          </a:p>
          <a:p>
            <a:pPr marL="342900" indent="-342900">
              <a:spcAft>
                <a:spcPts val="1200"/>
              </a:spcAft>
              <a:buFont typeface="Arial" panose="020B0604020202020204" pitchFamily="34" charset="0"/>
              <a:buChar char="•"/>
            </a:pPr>
            <a:r>
              <a:rPr lang="en-US" sz="2800" dirty="0">
                <a:latin typeface="Open Sans" panose="020B0606030504020204"/>
              </a:rPr>
              <a:t>Discuss strategies for promoting the mental health and well-being of active-duty healthcare providers.</a:t>
            </a:r>
          </a:p>
        </p:txBody>
      </p:sp>
    </p:spTree>
    <p:extLst>
      <p:ext uri="{BB962C8B-B14F-4D97-AF65-F5344CB8AC3E}">
        <p14:creationId xmlns:p14="http://schemas.microsoft.com/office/powerpoint/2010/main" val="333531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F32B818-518B-D94D-A1EA-3F97C105B42D}"/>
              </a:ext>
            </a:extLst>
          </p:cNvPr>
          <p:cNvSpPr>
            <a:spLocks noGrp="1"/>
          </p:cNvSpPr>
          <p:nvPr>
            <p:ph type="body" sz="quarter" idx="11"/>
          </p:nvPr>
        </p:nvSpPr>
        <p:spPr>
          <a:xfrm>
            <a:off x="448236" y="1916481"/>
            <a:ext cx="5056094" cy="3813759"/>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panose="020B0606030504020204"/>
                <a:ea typeface="+mn-ea"/>
                <a:cs typeface="+mn-cs"/>
              </a:rPr>
              <a:t>Pieter Bruegel’s The Triumph of Death.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Open Sans" panose="020B0606030504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Open Sans" panose="020B0606030504020204"/>
                <a:ea typeface="+mn-ea"/>
                <a:cs typeface="+mn-cs"/>
              </a:rPr>
              <a:t>A widespread occurrence of an infectious disease over a whole country or the world at a particular time.</a:t>
            </a:r>
          </a:p>
          <a:p>
            <a:endParaRPr lang="en-US" dirty="0"/>
          </a:p>
        </p:txBody>
      </p:sp>
      <p:sp>
        <p:nvSpPr>
          <p:cNvPr id="4" name="Text Placeholder 3">
            <a:extLst>
              <a:ext uri="{FF2B5EF4-FFF2-40B4-BE49-F238E27FC236}">
                <a16:creationId xmlns:a16="http://schemas.microsoft.com/office/drawing/2014/main" id="{37D5B8DF-F261-564F-96D1-23D4B22C6168}"/>
              </a:ext>
            </a:extLst>
          </p:cNvPr>
          <p:cNvSpPr>
            <a:spLocks noGrp="1"/>
          </p:cNvSpPr>
          <p:nvPr>
            <p:ph type="body" sz="quarter" idx="15"/>
          </p:nvPr>
        </p:nvSpPr>
        <p:spPr/>
        <p:txBody>
          <a:bodyPr/>
          <a:lstStyle/>
          <a:p>
            <a:r>
              <a:rPr lang="en-US" dirty="0"/>
              <a:t>Introduction</a:t>
            </a:r>
          </a:p>
        </p:txBody>
      </p:sp>
      <p:pic>
        <p:nvPicPr>
          <p:cNvPr id="13" name="Content Placeholder 4" descr="A painting of a battle scene&#10;&#10;Description automatically generated">
            <a:extLst>
              <a:ext uri="{FF2B5EF4-FFF2-40B4-BE49-F238E27FC236}">
                <a16:creationId xmlns:a16="http://schemas.microsoft.com/office/drawing/2014/main" id="{B2B575A5-2F95-F067-C3DF-5AE33CD5D521}"/>
              </a:ext>
            </a:extLst>
          </p:cNvPr>
          <p:cNvPicPr>
            <a:picLocks noChangeAspect="1"/>
          </p:cNvPicPr>
          <p:nvPr/>
        </p:nvPicPr>
        <p:blipFill rotWithShape="1">
          <a:blip r:embed="rId3">
            <a:extLst>
              <a:ext uri="{28A0092B-C50C-407E-A947-70E740481C1C}">
                <a14:useLocalDpi xmlns:a14="http://schemas.microsoft.com/office/drawing/2010/main" val="0"/>
              </a:ext>
            </a:extLst>
          </a:blip>
          <a:srcRect t="28405" r="-2" b="6520"/>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4" name="Picture 13">
            <a:extLst>
              <a:ext uri="{FF2B5EF4-FFF2-40B4-BE49-F238E27FC236}">
                <a16:creationId xmlns:a16="http://schemas.microsoft.com/office/drawing/2014/main" id="{A2A4F068-6D4E-DB29-73B4-EBB04782910F}"/>
              </a:ext>
            </a:extLst>
          </p:cNvPr>
          <p:cNvPicPr>
            <a:picLocks noChangeAspect="1"/>
          </p:cNvPicPr>
          <p:nvPr/>
        </p:nvPicPr>
        <p:blipFill rotWithShape="1">
          <a:blip r:embed="rId4"/>
          <a:srcRect t="11376" r="-2" b="1668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337812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Introduction</a:t>
            </a:r>
          </a:p>
        </p:txBody>
      </p:sp>
      <p:sp>
        <p:nvSpPr>
          <p:cNvPr id="6" name="TextBox 5">
            <a:extLst>
              <a:ext uri="{FF2B5EF4-FFF2-40B4-BE49-F238E27FC236}">
                <a16:creationId xmlns:a16="http://schemas.microsoft.com/office/drawing/2014/main" id="{2F4B037A-97DA-A680-8AE5-5102CF145AFF}"/>
              </a:ext>
            </a:extLst>
          </p:cNvPr>
          <p:cNvSpPr txBox="1"/>
          <p:nvPr/>
        </p:nvSpPr>
        <p:spPr>
          <a:xfrm>
            <a:off x="1116011" y="1437823"/>
            <a:ext cx="9959975" cy="196977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COVID-19 negatively affected the mental health of healthcare workers worldwide.</a:t>
            </a:r>
            <a:endParaRPr lang="en-US" sz="2800" dirty="0">
              <a:latin typeface="Open Sans" panose="020B0606030504020204"/>
            </a:endParaRPr>
          </a:p>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U.S. service members in health care were negatively impacted.</a:t>
            </a:r>
            <a:endParaRPr lang="en-US" sz="2800" dirty="0">
              <a:latin typeface="Open Sans" panose="020B0606030504020204"/>
            </a:endParaRPr>
          </a:p>
        </p:txBody>
      </p:sp>
    </p:spTree>
    <p:extLst>
      <p:ext uri="{BB962C8B-B14F-4D97-AF65-F5344CB8AC3E}">
        <p14:creationId xmlns:p14="http://schemas.microsoft.com/office/powerpoint/2010/main" val="365053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U.S. Public Health Service Officers Worldwide</a:t>
            </a:r>
          </a:p>
        </p:txBody>
      </p:sp>
      <p:pic>
        <p:nvPicPr>
          <p:cNvPr id="3" name="Picture 2">
            <a:extLst>
              <a:ext uri="{FF2B5EF4-FFF2-40B4-BE49-F238E27FC236}">
                <a16:creationId xmlns:a16="http://schemas.microsoft.com/office/drawing/2014/main" id="{42B76268-243B-DA67-87B0-DABDFD5ADCA3}"/>
              </a:ext>
            </a:extLst>
          </p:cNvPr>
          <p:cNvPicPr>
            <a:picLocks noChangeAspect="1"/>
          </p:cNvPicPr>
          <p:nvPr/>
        </p:nvPicPr>
        <p:blipFill>
          <a:blip r:embed="rId3"/>
          <a:stretch>
            <a:fillRect/>
          </a:stretch>
        </p:blipFill>
        <p:spPr>
          <a:xfrm>
            <a:off x="0" y="1615737"/>
            <a:ext cx="12192000" cy="4577502"/>
          </a:xfrm>
          <a:prstGeom prst="rect">
            <a:avLst/>
          </a:prstGeom>
        </p:spPr>
      </p:pic>
    </p:spTree>
    <p:extLst>
      <p:ext uri="{BB962C8B-B14F-4D97-AF65-F5344CB8AC3E}">
        <p14:creationId xmlns:p14="http://schemas.microsoft.com/office/powerpoint/2010/main" val="398230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Heroes</a:t>
            </a:r>
          </a:p>
        </p:txBody>
      </p:sp>
      <p:sp>
        <p:nvSpPr>
          <p:cNvPr id="2" name="Content Placeholder 2">
            <a:extLst>
              <a:ext uri="{FF2B5EF4-FFF2-40B4-BE49-F238E27FC236}">
                <a16:creationId xmlns:a16="http://schemas.microsoft.com/office/drawing/2014/main" id="{6892EE81-5B93-16A3-635B-4249CFF9A537}"/>
              </a:ext>
            </a:extLst>
          </p:cNvPr>
          <p:cNvSpPr txBox="1">
            <a:spLocks/>
          </p:cNvSpPr>
          <p:nvPr/>
        </p:nvSpPr>
        <p:spPr>
          <a:xfrm>
            <a:off x="9046029" y="1504666"/>
            <a:ext cx="2901043" cy="38486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75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Worry about an unknown virus.</a:t>
            </a:r>
          </a:p>
          <a:p>
            <a:r>
              <a:rPr lang="en-US" dirty="0"/>
              <a:t>Challenges in care of the unknown.</a:t>
            </a:r>
          </a:p>
          <a:p>
            <a:r>
              <a:rPr lang="en-US" dirty="0"/>
              <a:t>Need for self-isolation.</a:t>
            </a:r>
          </a:p>
        </p:txBody>
      </p:sp>
      <p:pic>
        <p:nvPicPr>
          <p:cNvPr id="1026" name="Picture 2">
            <a:extLst>
              <a:ext uri="{FF2B5EF4-FFF2-40B4-BE49-F238E27FC236}">
                <a16:creationId xmlns:a16="http://schemas.microsoft.com/office/drawing/2014/main" id="{59C849A8-ACFA-D940-CF29-E677C39A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928" y="1170780"/>
            <a:ext cx="870267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77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38CFFA1-F6F6-954E-858A-CBA417E326D1}"/>
              </a:ext>
            </a:extLst>
          </p:cNvPr>
          <p:cNvSpPr>
            <a:spLocks noGrp="1"/>
          </p:cNvSpPr>
          <p:nvPr>
            <p:ph type="body" sz="quarter" idx="15"/>
          </p:nvPr>
        </p:nvSpPr>
        <p:spPr/>
        <p:txBody>
          <a:bodyPr/>
          <a:lstStyle/>
          <a:p>
            <a:r>
              <a:rPr lang="en-US" dirty="0"/>
              <a:t>Stress and Trauma in U.S. Service Members</a:t>
            </a:r>
          </a:p>
        </p:txBody>
      </p:sp>
      <p:sp>
        <p:nvSpPr>
          <p:cNvPr id="6" name="TextBox 5">
            <a:extLst>
              <a:ext uri="{FF2B5EF4-FFF2-40B4-BE49-F238E27FC236}">
                <a16:creationId xmlns:a16="http://schemas.microsoft.com/office/drawing/2014/main" id="{2F4B037A-97DA-A680-8AE5-5102CF145AFF}"/>
              </a:ext>
            </a:extLst>
          </p:cNvPr>
          <p:cNvSpPr txBox="1"/>
          <p:nvPr/>
        </p:nvSpPr>
        <p:spPr>
          <a:xfrm>
            <a:off x="1116011" y="1437823"/>
            <a:ext cx="9959975" cy="37240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Feeling anxiety, stress and fear.</a:t>
            </a:r>
          </a:p>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Worrying about contracting COVID-19 from infected patients.</a:t>
            </a:r>
          </a:p>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Witnessing death and suffering of patients.</a:t>
            </a:r>
          </a:p>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Working long hours under pressure.</a:t>
            </a:r>
          </a:p>
          <a:p>
            <a:pPr marL="342900" indent="-342900">
              <a:spcAft>
                <a:spcPts val="1200"/>
              </a:spcAft>
              <a:buFont typeface="Arial" panose="020B0604020202020204" pitchFamily="34" charset="0"/>
              <a:buChar char="•"/>
            </a:pPr>
            <a:r>
              <a:rPr lang="en-US" sz="2800" b="0" i="0" dirty="0">
                <a:solidFill>
                  <a:srgbClr val="1F1F1F"/>
                </a:solidFill>
                <a:effectLst/>
                <a:latin typeface="Open Sans" panose="020B0606030504020204"/>
              </a:rPr>
              <a:t>Dealing with shortages of personal protective equipment (PPE) and other resources.</a:t>
            </a:r>
          </a:p>
        </p:txBody>
      </p:sp>
    </p:spTree>
    <p:extLst>
      <p:ext uri="{BB962C8B-B14F-4D97-AF65-F5344CB8AC3E}">
        <p14:creationId xmlns:p14="http://schemas.microsoft.com/office/powerpoint/2010/main" val="1488307896"/>
      </p:ext>
    </p:extLst>
  </p:cSld>
  <p:clrMapOvr>
    <a:masterClrMapping/>
  </p:clrMapOvr>
</p:sld>
</file>

<file path=ppt/theme/theme1.xml><?xml version="1.0" encoding="utf-8"?>
<a:theme xmlns:a="http://schemas.openxmlformats.org/drawingml/2006/main" name="Custom Design">
  <a:themeElements>
    <a:clrScheme name="IHSC Colors 1">
      <a:dk1>
        <a:srgbClr val="2C2C2C"/>
      </a:dk1>
      <a:lt1>
        <a:srgbClr val="FFFFFF"/>
      </a:lt1>
      <a:dk2>
        <a:srgbClr val="186698"/>
      </a:dk2>
      <a:lt2>
        <a:srgbClr val="E7E6E6"/>
      </a:lt2>
      <a:accent1>
        <a:srgbClr val="135288"/>
      </a:accent1>
      <a:accent2>
        <a:srgbClr val="C0C1C3"/>
      </a:accent2>
      <a:accent3>
        <a:srgbClr val="5A5B5C"/>
      </a:accent3>
      <a:accent4>
        <a:srgbClr val="C31230"/>
      </a:accent4>
      <a:accent5>
        <a:srgbClr val="186698"/>
      </a:accent5>
      <a:accent6>
        <a:srgbClr val="5E9631"/>
      </a:accent6>
      <a:hlink>
        <a:srgbClr val="135288"/>
      </a:hlink>
      <a:folHlink>
        <a:srgbClr val="18669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C819D6D-DB0F-A84C-85E4-A41B59B8D56D}" vid="{E247A1E4-F8C9-E940-AA4A-B9C5C076F3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3cb1ea-bed0-46bc-90c1-f7338a28ae7e">
      <Terms xmlns="http://schemas.microsoft.com/office/infopath/2007/PartnerControls"/>
    </lcf76f155ced4ddcb4097134ff3c332f>
    <DocumentType xmlns="b73cb1ea-bed0-46bc-90c1-f7338a28ae7e" xsi:nil="true"/>
    <TaxCatchAll xmlns="9225b539-7b15-42b2-871d-c20cb6e17ae7" xsi:nil="true"/>
    <SharedWithUsers xmlns="51f8de68-cde5-4abb-9671-e25e87dc3ab3">
      <UserInfo>
        <DisplayName>Holt, Stephen G</DisplayName>
        <AccountId>1276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425CADCA290543949680306647C99C" ma:contentTypeVersion="55" ma:contentTypeDescription="Create a new document." ma:contentTypeScope="" ma:versionID="0a9d9f758df836c1884e182f4dac6922">
  <xsd:schema xmlns:xsd="http://www.w3.org/2001/XMLSchema" xmlns:xs="http://www.w3.org/2001/XMLSchema" xmlns:p="http://schemas.microsoft.com/office/2006/metadata/properties" xmlns:ns2="b73cb1ea-bed0-46bc-90c1-f7338a28ae7e" xmlns:ns3="51f8de68-cde5-4abb-9671-e25e87dc3ab3" xmlns:ns4="9225b539-7b15-42b2-871d-c20cb6e17ae7" targetNamespace="http://schemas.microsoft.com/office/2006/metadata/properties" ma:root="true" ma:fieldsID="35bbd81f172aaaa97c9044eda7e028cd" ns2:_="" ns3:_="" ns4:_="">
    <xsd:import namespace="b73cb1ea-bed0-46bc-90c1-f7338a28ae7e"/>
    <xsd:import namespace="51f8de68-cde5-4abb-9671-e25e87dc3ab3"/>
    <xsd:import namespace="9225b539-7b15-42b2-871d-c20cb6e17ae7"/>
    <xsd:element name="properties">
      <xsd:complexType>
        <xsd:sequence>
          <xsd:element name="documentManagement">
            <xsd:complexType>
              <xsd:all>
                <xsd:element ref="ns2:DocumentType" minOccurs="0"/>
                <xsd:element ref="ns3:SharedWithUsers" minOccurs="0"/>
                <xsd:element ref="ns3:SharedWithDetails"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cb1ea-bed0-46bc-90c1-f7338a28ae7e" elementFormDefault="qualified">
    <xsd:import namespace="http://schemas.microsoft.com/office/2006/documentManagement/types"/>
    <xsd:import namespace="http://schemas.microsoft.com/office/infopath/2007/PartnerControls"/>
    <xsd:element name="DocumentType" ma:index="8" nillable="true" ma:displayName="Document Type" ma:format="Dropdown" ma:internalName="DocumentType" ma:readOnly="false">
      <xsd:simpleType>
        <xsd:union memberTypes="dms:Text">
          <xsd:simpleType>
            <xsd:restriction base="dms:Choice">
              <xsd:enumeration value="Policy"/>
              <xsd:enumeration value="Change Notice"/>
              <xsd:enumeration value="Training"/>
              <xsd:enumeration value="Guide"/>
              <xsd:enumeration value="Guidance"/>
              <xsd:enumeration value="Operations Memo"/>
              <xsd:enumeration value="Form"/>
              <xsd:enumeration value="Communicator"/>
              <xsd:enumeration value="INFOweekly"/>
              <xsd:enumeration value="Other"/>
            </xsd:restriction>
          </xsd:simpleType>
        </xsd:un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26ce853-7349-4a33-988e-bfef8f1d57f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f8de68-cde5-4abb-9671-e25e87dc3ab3" elementFormDefault="qualified">
    <xsd:import namespace="http://schemas.microsoft.com/office/2006/documentManagement/types"/>
    <xsd:import namespace="http://schemas.microsoft.com/office/infopath/2007/PartnerControls"/>
    <xsd:element name="SharedWithUsers" ma:index="9"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25b539-7b15-42b2-871d-c20cb6e17ae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afcb964-9773-41c0-a68d-005efbae845e}" ma:internalName="TaxCatchAll" ma:showField="CatchAllData" ma:web="51f8de68-cde5-4abb-9671-e25e87dc3a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E6618-86F2-4F1F-AFF4-BF55B19EE4B6}">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cff3379f-1aa9-466f-95e1-f000afbc3f67"/>
    <ds:schemaRef ds:uri="http://schemas.microsoft.com/office/2006/metadata/properties"/>
    <ds:schemaRef ds:uri="http://www.w3.org/XML/1998/namespace"/>
    <ds:schemaRef ds:uri="b73cb1ea-bed0-46bc-90c1-f7338a28ae7e"/>
    <ds:schemaRef ds:uri="9225b539-7b15-42b2-871d-c20cb6e17ae7"/>
    <ds:schemaRef ds:uri="51f8de68-cde5-4abb-9671-e25e87dc3ab3"/>
  </ds:schemaRefs>
</ds:datastoreItem>
</file>

<file path=customXml/itemProps2.xml><?xml version="1.0" encoding="utf-8"?>
<ds:datastoreItem xmlns:ds="http://schemas.openxmlformats.org/officeDocument/2006/customXml" ds:itemID="{542F85B3-E601-4606-8CAF-3B602F1E8442}">
  <ds:schemaRefs>
    <ds:schemaRef ds:uri="http://schemas.microsoft.com/sharepoint/v3/contenttype/forms"/>
  </ds:schemaRefs>
</ds:datastoreItem>
</file>

<file path=customXml/itemProps3.xml><?xml version="1.0" encoding="utf-8"?>
<ds:datastoreItem xmlns:ds="http://schemas.openxmlformats.org/officeDocument/2006/customXml" ds:itemID="{C98B702F-29BB-4056-B526-D18DBF9E07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3cb1ea-bed0-46bc-90c1-f7338a28ae7e"/>
    <ds:schemaRef ds:uri="51f8de68-cde5-4abb-9671-e25e87dc3ab3"/>
    <ds:schemaRef ds:uri="9225b539-7b15-42b2-871d-c20cb6e17a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1172</TotalTime>
  <Words>3789</Words>
  <Application>Microsoft Office PowerPoint</Application>
  <PresentationFormat>Widescreen</PresentationFormat>
  <Paragraphs>243</Paragraphs>
  <Slides>18</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Courier New</vt:lpstr>
      <vt:lpstr>Google Sans</vt:lpstr>
      <vt:lpstr>Open Sans</vt:lpstr>
      <vt:lpstr>Open Sans</vt:lpstr>
      <vt:lpstr>Opens sans</vt:lpstr>
      <vt:lpstr>Roboto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Dwain Starks</dc:creator>
  <cp:lastModifiedBy>Lori Lawrence</cp:lastModifiedBy>
  <cp:revision>13</cp:revision>
  <cp:lastPrinted>2021-02-17T16:15:58Z</cp:lastPrinted>
  <dcterms:created xsi:type="dcterms:W3CDTF">2021-01-31T00:07:39Z</dcterms:created>
  <dcterms:modified xsi:type="dcterms:W3CDTF">2024-02-13T16:55:01Z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0x010100ED425CADCA290543949680306647C99C</vt:lpwstr>
  </property>
  <property fmtid="{D5CDD505-2E9C-101B-9397-08002B2CF9AE}" pid="3" name="_dlc_DocIdItemGuid">
    <vt:lpwstr>108f9c57-67aa-4155-a84f-a70d85cc8fd6</vt:lpwstr>
  </property>
  <property fmtid="{D5CDD505-2E9C-101B-9397-08002B2CF9AE}" pid="4" name="MediaServiceImageTags">
    <vt:lpwstr/>
  </property>
</Properties>
</file>