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Override1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Override2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Override3.xml" ContentType="application/vnd.openxmlformats-officedocument.themeOverride+xml"/>
  <Override PartName="/ppt/tags/tag18.xml" ContentType="application/vnd.openxmlformats-officedocument.presentationml.tags+xml"/>
  <Override PartName="/ppt/theme/themeOverride4.xml" ContentType="application/vnd.openxmlformats-officedocument.themeOverride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185" r:id="rId4"/>
  </p:sldMasterIdLst>
  <p:notesMasterIdLst>
    <p:notesMasterId r:id="rId22"/>
  </p:notesMasterIdLst>
  <p:handoutMasterIdLst>
    <p:handoutMasterId r:id="rId23"/>
  </p:handoutMasterIdLst>
  <p:sldIdLst>
    <p:sldId id="2147475400" r:id="rId5"/>
    <p:sldId id="2147475417" r:id="rId6"/>
    <p:sldId id="2147479628" r:id="rId7"/>
    <p:sldId id="762" r:id="rId8"/>
    <p:sldId id="763" r:id="rId9"/>
    <p:sldId id="2147480468" r:id="rId10"/>
    <p:sldId id="2147480469" r:id="rId11"/>
    <p:sldId id="2147480470" r:id="rId12"/>
    <p:sldId id="2147480471" r:id="rId13"/>
    <p:sldId id="2147480472" r:id="rId14"/>
    <p:sldId id="2147480473" r:id="rId15"/>
    <p:sldId id="2147475422" r:id="rId16"/>
    <p:sldId id="2147479624" r:id="rId17"/>
    <p:sldId id="2147479625" r:id="rId18"/>
    <p:sldId id="2147479626" r:id="rId19"/>
    <p:sldId id="2147479627" r:id="rId20"/>
    <p:sldId id="2147475403" r:id="rId21"/>
  </p:sldIdLst>
  <p:sldSz cx="12192000" cy="6858000"/>
  <p:notesSz cx="6950075" cy="9236075"/>
  <p:custShowLst>
    <p:custShow name="Format Guide Workshop" id="0">
      <p:sldLst/>
    </p:custShow>
  </p:custShow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B25"/>
    <a:srgbClr val="000000"/>
    <a:srgbClr val="D9D9D9"/>
    <a:srgbClr val="37373A"/>
    <a:srgbClr val="969696"/>
    <a:srgbClr val="575757"/>
    <a:srgbClr val="535356"/>
    <a:srgbClr val="6E6F73"/>
    <a:srgbClr val="A6A6A6"/>
    <a:srgbClr val="295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1874" autoAdjust="0"/>
  </p:normalViewPr>
  <p:slideViewPr>
    <p:cSldViewPr snapToGrid="0">
      <p:cViewPr varScale="1">
        <p:scale>
          <a:sx n="54" d="100"/>
          <a:sy n="54" d="100"/>
        </p:scale>
        <p:origin x="14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esuscaban:Downloads:DR_CABAN_HSDW_COU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accent1"/>
                </a:solidFill>
              </a:rPr>
              <a:t>Direct Care - Outpatient Encounters</a:t>
            </a:r>
          </a:p>
        </c:rich>
      </c:tx>
      <c:layout>
        <c:manualLayout>
          <c:xMode val="edge"/>
          <c:yMode val="edge"/>
          <c:x val="0.15882058393192655"/>
          <c:y val="3.4961368716816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 COUNT'!$B$13</c:f>
              <c:strCache>
                <c:ptCount val="1"/>
                <c:pt idx="0">
                  <c:v>DC-OUTPT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lt1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'SUM COUNT'!$C$11:$L$11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'SUM COUNT'!$C$13:$L$13</c:f>
              <c:numCache>
                <c:formatCode>_(* #,##0_);_(* \(#,##0\);_(* "-"??_);_(@_)</c:formatCode>
                <c:ptCount val="10"/>
                <c:pt idx="0">
                  <c:v>32846731</c:v>
                </c:pt>
                <c:pt idx="1">
                  <c:v>36961290</c:v>
                </c:pt>
                <c:pt idx="2">
                  <c:v>41061150</c:v>
                </c:pt>
                <c:pt idx="3">
                  <c:v>53114608</c:v>
                </c:pt>
                <c:pt idx="4">
                  <c:v>46113841</c:v>
                </c:pt>
                <c:pt idx="5">
                  <c:v>45821552</c:v>
                </c:pt>
                <c:pt idx="6">
                  <c:v>47510073</c:v>
                </c:pt>
                <c:pt idx="7">
                  <c:v>46364958</c:v>
                </c:pt>
                <c:pt idx="8">
                  <c:v>45538917</c:v>
                </c:pt>
                <c:pt idx="9">
                  <c:v>45823050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5A-47C4-87C4-3DEF8C0ED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33974512"/>
        <c:axId val="333973336"/>
      </c:barChart>
      <c:catAx>
        <c:axId val="333974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973336"/>
        <c:crosses val="autoZero"/>
        <c:auto val="1"/>
        <c:lblAlgn val="ctr"/>
        <c:lblOffset val="100"/>
        <c:noMultiLvlLbl val="0"/>
      </c:catAx>
      <c:valAx>
        <c:axId val="333973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Encounters (M)</a:t>
                </a:r>
              </a:p>
            </c:rich>
          </c:tx>
          <c:layout>
            <c:manualLayout>
              <c:xMode val="edge"/>
              <c:yMode val="edge"/>
              <c:x val="5.7457829330667107E-2"/>
              <c:y val="0.199579570334666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97451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15377570985444999"/>
                <c:y val="0.4440765722039103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500" b="0" dirty="0"/>
                    <a:t>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>
              <a:latin typeface="Franklin Gothic Book" panose="020B05030201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>
                <a:latin typeface="Franklin Gothic Book" panose="020B0503020102020204" pitchFamily="34" charset="0"/>
              </a:rPr>
              <a:t>1/26/2024</a:t>
            </a:fld>
            <a:endParaRPr lang="en-US" sz="800">
              <a:latin typeface="Franklin Gothic Book" panose="020B05030201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>
              <a:latin typeface="Franklin Gothic Book" panose="020B0503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>
                <a:latin typeface="Franklin Gothic Book" panose="020B0503020102020204" pitchFamily="34" charset="0"/>
              </a:rPr>
              <a:t>‹#›</a:t>
            </a:fld>
            <a:endParaRPr lang="en-US" sz="8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4410720"/>
            <a:ext cx="6948467" cy="4825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2427" y="3"/>
            <a:ext cx="2929274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400"/>
            </a:lvl1pPr>
          </a:lstStyle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103" y="575009"/>
            <a:ext cx="6620256" cy="3724113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2427" y="8744096"/>
            <a:ext cx="2929274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400"/>
            </a:lvl1pPr>
          </a:lstStyle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44096"/>
            <a:ext cx="2919957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400"/>
            </a:lvl1pPr>
          </a:lstStyle>
          <a:p>
            <a:r>
              <a:rPr lang="en-US">
                <a:latin typeface="Franklin Gothic Book" panose="020B0503020102020204" pitchFamily="34" charset="0"/>
              </a:rPr>
              <a:t>Notes view: </a:t>
            </a:r>
            <a:fld id="{128CEAFE-FA94-43E5-B0FF-D47E1CCDD1B4}" type="slidenum">
              <a:rPr lang="en-US" smtClean="0">
                <a:latin typeface="Franklin Gothic Book" panose="020B0503020102020204" pitchFamily="34" charset="0"/>
              </a:rPr>
              <a:pPr/>
              <a:t>‹#›</a:t>
            </a:fld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7CF5F-7CF3-4DF3-838A-EE34544862CC}" type="datetimeFigureOut">
              <a:rPr lang="en-US" smtClean="0">
                <a:latin typeface="Franklin Gothic Book" panose="020B0503020102020204" pitchFamily="34" charset="0"/>
              </a:rPr>
              <a:t>1/26/2024</a:t>
            </a:fld>
            <a:endParaRPr lang="en-US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10" userDrawn="1">
          <p15:clr>
            <a:srgbClr val="F26B43"/>
          </p15:clr>
        </p15:guide>
        <p15:guide id="2" pos="218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ED875-7CA7-4683-B586-34E1A4A09D1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45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ED875-7CA7-4683-B586-34E1A4A09D1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03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64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1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663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535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62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081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252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253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>
                <a:latin typeface="Franklin Gothic Book" panose="020B0503020102020204" pitchFamily="34" charset="0"/>
              </a:rPr>
              <a:t>Notes view: </a:t>
            </a:r>
            <a:fld id="{128CEAFE-FA94-43E5-B0FF-D47E1CCDD1B4}" type="slidenum">
              <a:rPr lang="en-US" smtClean="0">
                <a:latin typeface="Franklin Gothic Book" panose="020B0503020102020204" pitchFamily="34" charset="0"/>
              </a:rPr>
              <a:pPr/>
              <a:t>14</a:t>
            </a:fld>
            <a:endParaRPr lang="en-US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79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EAA1700-4156-4EB9-AE01-FE66E1F868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1925" r="12861" b="33566"/>
          <a:stretch/>
        </p:blipFill>
        <p:spPr>
          <a:xfrm>
            <a:off x="0" y="2200596"/>
            <a:ext cx="12192000" cy="46574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12E260-25D4-4726-8918-1747DA4E5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162"/>
          <a:stretch/>
        </p:blipFill>
        <p:spPr>
          <a:xfrm>
            <a:off x="2" y="3573387"/>
            <a:ext cx="12149748" cy="292672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0914" y="1370963"/>
            <a:ext cx="6096000" cy="281616"/>
          </a:xfrm>
          <a:noFill/>
        </p:spPr>
        <p:txBody>
          <a:bodyPr wrap="square" lIns="0" tIns="0" rIns="0" bIns="0">
            <a:spAutoFit/>
          </a:bodyPr>
          <a:lstStyle>
            <a:lvl1pPr rtl="0">
              <a:defRPr lang="en-US" sz="1800" spc="300" dirty="0">
                <a:solidFill>
                  <a:srgbClr val="575757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PROGRAM EXECUTIVE OFFICE</a:t>
            </a:r>
          </a:p>
        </p:txBody>
      </p:sp>
      <p:pic>
        <p:nvPicPr>
          <p:cNvPr id="23" name="Google Shape;14;p31">
            <a:extLst>
              <a:ext uri="{FF2B5EF4-FFF2-40B4-BE49-F238E27FC236}">
                <a16:creationId xmlns:a16="http://schemas.microsoft.com/office/drawing/2014/main" id="{B6EF5CA1-CAFD-4FB7-AEFC-3892BE6734DF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99" y="375544"/>
            <a:ext cx="816289" cy="66491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 Placeholder 3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20914" y="6055914"/>
            <a:ext cx="4180115" cy="187680"/>
          </a:xfrm>
          <a:noFill/>
        </p:spPr>
        <p:txBody>
          <a:bodyPr wrap="square" lIns="0" tIns="0" rIns="0" bIns="0">
            <a:spAutoFit/>
          </a:bodyPr>
          <a:lstStyle>
            <a:lvl1pPr rtl="0">
              <a:defRPr lang="en-US" dirty="0">
                <a:solidFill>
                  <a:srgbClr val="969696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339" y="3021330"/>
            <a:ext cx="6096000" cy="375487"/>
          </a:xfrm>
          <a:noFill/>
        </p:spPr>
        <p:txBody>
          <a:bodyPr wrap="square" lIns="0" tIns="0" rIns="0" bIns="0">
            <a:spAutoFit/>
          </a:bodyPr>
          <a:lstStyle>
            <a:lvl1pPr rtl="0">
              <a:defRPr lang="en-US" sz="2400" dirty="0">
                <a:solidFill>
                  <a:srgbClr val="295BAA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Subtitle in Title Case</a:t>
            </a:r>
          </a:p>
        </p:txBody>
      </p:sp>
      <p:sp>
        <p:nvSpPr>
          <p:cNvPr id="36" name="Text Placeholder 2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92339" y="3817123"/>
            <a:ext cx="4180115" cy="281616"/>
          </a:xfrm>
          <a:noFill/>
        </p:spPr>
        <p:txBody>
          <a:bodyPr wrap="square" lIns="0" tIns="0" rIns="0" bIns="0">
            <a:spAutoFit/>
          </a:bodyPr>
          <a:lstStyle>
            <a:lvl1pPr rtl="0">
              <a:defRPr lang="en-US" sz="1800" dirty="0" smtClean="0">
                <a:solidFill>
                  <a:srgbClr val="575757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7" name="Text Placeholder 2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2339" y="4078280"/>
            <a:ext cx="4180115" cy="304699"/>
          </a:xfrm>
        </p:spPr>
        <p:txBody>
          <a:bodyPr/>
          <a:lstStyle>
            <a:lvl1pPr rtl="0">
              <a:defRPr lang="en-US" sz="1800" kern="1200" dirty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29" name="Title 4"/>
          <p:cNvSpPr>
            <a:spLocks noGrp="1"/>
          </p:cNvSpPr>
          <p:nvPr userDrawn="1">
            <p:ph type="title" hasCustomPrompt="1"/>
          </p:nvPr>
        </p:nvSpPr>
        <p:spPr>
          <a:xfrm>
            <a:off x="392339" y="2064415"/>
            <a:ext cx="6096000" cy="886397"/>
          </a:xfrm>
        </p:spPr>
        <p:txBody>
          <a:bodyPr vert="horz" anchor="b"/>
          <a:lstStyle>
            <a:lvl1pPr rtl="0">
              <a:lnSpc>
                <a:spcPct val="80000"/>
              </a:lnSpc>
              <a:defRPr sz="3600" b="0"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370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507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329255" y="393458"/>
            <a:ext cx="9048075" cy="443198"/>
          </a:xfrm>
        </p:spPr>
        <p:txBody>
          <a:bodyPr vert="horz"/>
          <a:lstStyle/>
          <a:p>
            <a:r>
              <a:rPr lang="en-US"/>
              <a:t>Click to 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D49E7A-0991-44E4-9C71-FBDCC64D7A48}"/>
              </a:ext>
            </a:extLst>
          </p:cNvPr>
          <p:cNvGrpSpPr/>
          <p:nvPr userDrawn="1"/>
        </p:nvGrpSpPr>
        <p:grpSpPr bwMode="gray">
          <a:xfrm rot="5400000">
            <a:off x="7234820" y="1900819"/>
            <a:ext cx="6591058" cy="3323303"/>
            <a:chOff x="10432279" y="-1"/>
            <a:chExt cx="1759722" cy="8819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1075B6D-E514-4C2C-9728-A57B180423F6}"/>
                </a:ext>
              </a:extLst>
            </p:cNvPr>
            <p:cNvSpPr/>
            <p:nvPr/>
          </p:nvSpPr>
          <p:spPr bwMode="gray">
            <a:xfrm rot="16200000">
              <a:off x="10742942" y="-40330"/>
              <a:ext cx="503334" cy="583992"/>
            </a:xfrm>
            <a:custGeom>
              <a:avLst/>
              <a:gdLst>
                <a:gd name="connsiteX0" fmla="*/ 503334 w 503334"/>
                <a:gd name="connsiteY0" fmla="*/ 0 h 583992"/>
                <a:gd name="connsiteX1" fmla="*/ 503334 w 503334"/>
                <a:gd name="connsiteY1" fmla="*/ 583992 h 583992"/>
                <a:gd name="connsiteX2" fmla="*/ 161012 w 503334"/>
                <a:gd name="connsiteY2" fmla="*/ 583992 h 583992"/>
                <a:gd name="connsiteX3" fmla="*/ 0 w 503334"/>
                <a:gd name="connsiteY3" fmla="*/ 291996 h 583992"/>
                <a:gd name="connsiteX4" fmla="*/ 161012 w 503334"/>
                <a:gd name="connsiteY4" fmla="*/ 0 h 583992"/>
                <a:gd name="connsiteX0" fmla="*/ 503334 w 594774"/>
                <a:gd name="connsiteY0" fmla="*/ 583992 h 675432"/>
                <a:gd name="connsiteX1" fmla="*/ 161012 w 594774"/>
                <a:gd name="connsiteY1" fmla="*/ 583992 h 675432"/>
                <a:gd name="connsiteX2" fmla="*/ 0 w 594774"/>
                <a:gd name="connsiteY2" fmla="*/ 291996 h 675432"/>
                <a:gd name="connsiteX3" fmla="*/ 161012 w 594774"/>
                <a:gd name="connsiteY3" fmla="*/ 0 h 675432"/>
                <a:gd name="connsiteX4" fmla="*/ 503334 w 594774"/>
                <a:gd name="connsiteY4" fmla="*/ 0 h 675432"/>
                <a:gd name="connsiteX5" fmla="*/ 594774 w 594774"/>
                <a:gd name="connsiteY5" fmla="*/ 675432 h 675432"/>
                <a:gd name="connsiteX0" fmla="*/ 503334 w 503334"/>
                <a:gd name="connsiteY0" fmla="*/ 583992 h 583992"/>
                <a:gd name="connsiteX1" fmla="*/ 161012 w 503334"/>
                <a:gd name="connsiteY1" fmla="*/ 583992 h 583992"/>
                <a:gd name="connsiteX2" fmla="*/ 0 w 503334"/>
                <a:gd name="connsiteY2" fmla="*/ 291996 h 583992"/>
                <a:gd name="connsiteX3" fmla="*/ 161012 w 503334"/>
                <a:gd name="connsiteY3" fmla="*/ 0 h 583992"/>
                <a:gd name="connsiteX4" fmla="*/ 503334 w 503334"/>
                <a:gd name="connsiteY4" fmla="*/ 0 h 583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334" h="583992">
                  <a:moveTo>
                    <a:pt x="503334" y="583992"/>
                  </a:moveTo>
                  <a:lnTo>
                    <a:pt x="161012" y="583992"/>
                  </a:lnTo>
                  <a:lnTo>
                    <a:pt x="0" y="291996"/>
                  </a:lnTo>
                  <a:lnTo>
                    <a:pt x="161012" y="0"/>
                  </a:lnTo>
                  <a:lnTo>
                    <a:pt x="503334" y="0"/>
                  </a:lnTo>
                </a:path>
              </a:pathLst>
            </a:custGeom>
            <a:noFill/>
            <a:ln w="12700" cap="flat" cmpd="sng" algn="ctr">
              <a:solidFill>
                <a:srgbClr val="C02B2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D31418D-5A8E-4509-8791-1962E315ECA1}"/>
                </a:ext>
              </a:extLst>
            </p:cNvPr>
            <p:cNvSpPr/>
            <p:nvPr/>
          </p:nvSpPr>
          <p:spPr bwMode="gray">
            <a:xfrm rot="16200000">
              <a:off x="11088695" y="450340"/>
              <a:ext cx="463590" cy="399647"/>
            </a:xfrm>
            <a:prstGeom prst="hexagon">
              <a:avLst>
                <a:gd name="adj" fmla="val 27571"/>
                <a:gd name="vf" fmla="val 115470"/>
              </a:avLst>
            </a:prstGeom>
            <a:noFill/>
            <a:ln w="12700" cap="flat" cmpd="sng" algn="ctr">
              <a:solidFill>
                <a:srgbClr val="C02B2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36CF248-5215-4792-9CD4-D806BA5B1318}"/>
                </a:ext>
              </a:extLst>
            </p:cNvPr>
            <p:cNvSpPr/>
            <p:nvPr/>
          </p:nvSpPr>
          <p:spPr bwMode="gray">
            <a:xfrm rot="16200000">
              <a:off x="11422491" y="-68429"/>
              <a:ext cx="701082" cy="837938"/>
            </a:xfrm>
            <a:custGeom>
              <a:avLst/>
              <a:gdLst>
                <a:gd name="connsiteX0" fmla="*/ 701082 w 701082"/>
                <a:gd name="connsiteY0" fmla="*/ 0 h 837938"/>
                <a:gd name="connsiteX1" fmla="*/ 701082 w 701082"/>
                <a:gd name="connsiteY1" fmla="*/ 837938 h 837938"/>
                <a:gd name="connsiteX2" fmla="*/ 108476 w 701082"/>
                <a:gd name="connsiteY2" fmla="*/ 837938 h 837938"/>
                <a:gd name="connsiteX3" fmla="*/ 0 w 701082"/>
                <a:gd name="connsiteY3" fmla="*/ 641218 h 837938"/>
                <a:gd name="connsiteX4" fmla="*/ 353581 w 701082"/>
                <a:gd name="connsiteY4" fmla="*/ 0 h 837938"/>
                <a:gd name="connsiteX0" fmla="*/ 701082 w 792522"/>
                <a:gd name="connsiteY0" fmla="*/ 837938 h 929378"/>
                <a:gd name="connsiteX1" fmla="*/ 108476 w 792522"/>
                <a:gd name="connsiteY1" fmla="*/ 837938 h 929378"/>
                <a:gd name="connsiteX2" fmla="*/ 0 w 792522"/>
                <a:gd name="connsiteY2" fmla="*/ 641218 h 929378"/>
                <a:gd name="connsiteX3" fmla="*/ 353581 w 792522"/>
                <a:gd name="connsiteY3" fmla="*/ 0 h 929378"/>
                <a:gd name="connsiteX4" fmla="*/ 701082 w 792522"/>
                <a:gd name="connsiteY4" fmla="*/ 0 h 929378"/>
                <a:gd name="connsiteX5" fmla="*/ 792522 w 792522"/>
                <a:gd name="connsiteY5" fmla="*/ 929378 h 929378"/>
                <a:gd name="connsiteX0" fmla="*/ 701082 w 701082"/>
                <a:gd name="connsiteY0" fmla="*/ 837938 h 837938"/>
                <a:gd name="connsiteX1" fmla="*/ 108476 w 701082"/>
                <a:gd name="connsiteY1" fmla="*/ 837938 h 837938"/>
                <a:gd name="connsiteX2" fmla="*/ 0 w 701082"/>
                <a:gd name="connsiteY2" fmla="*/ 641218 h 837938"/>
                <a:gd name="connsiteX3" fmla="*/ 353581 w 701082"/>
                <a:gd name="connsiteY3" fmla="*/ 0 h 837938"/>
                <a:gd name="connsiteX4" fmla="*/ 701082 w 701082"/>
                <a:gd name="connsiteY4" fmla="*/ 0 h 837938"/>
                <a:gd name="connsiteX0" fmla="*/ 108476 w 701082"/>
                <a:gd name="connsiteY0" fmla="*/ 837938 h 837938"/>
                <a:gd name="connsiteX1" fmla="*/ 0 w 701082"/>
                <a:gd name="connsiteY1" fmla="*/ 641218 h 837938"/>
                <a:gd name="connsiteX2" fmla="*/ 353581 w 701082"/>
                <a:gd name="connsiteY2" fmla="*/ 0 h 837938"/>
                <a:gd name="connsiteX3" fmla="*/ 701082 w 701082"/>
                <a:gd name="connsiteY3" fmla="*/ 0 h 83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1082" h="837938">
                  <a:moveTo>
                    <a:pt x="108476" y="837938"/>
                  </a:moveTo>
                  <a:lnTo>
                    <a:pt x="0" y="641218"/>
                  </a:lnTo>
                  <a:lnTo>
                    <a:pt x="353581" y="0"/>
                  </a:lnTo>
                  <a:lnTo>
                    <a:pt x="701082" y="0"/>
                  </a:lnTo>
                </a:path>
              </a:pathLst>
            </a:custGeom>
            <a:noFill/>
            <a:ln w="12700" cap="flat" cmpd="sng" algn="ctr">
              <a:solidFill>
                <a:srgbClr val="C02B2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FCD0A011-C211-403C-8B28-18884436743A}"/>
                </a:ext>
              </a:extLst>
            </p:cNvPr>
            <p:cNvSpPr/>
            <p:nvPr/>
          </p:nvSpPr>
          <p:spPr bwMode="gray">
            <a:xfrm rot="16200000">
              <a:off x="10590404" y="413931"/>
              <a:ext cx="156962" cy="135314"/>
            </a:xfrm>
            <a:prstGeom prst="hexagon">
              <a:avLst>
                <a:gd name="adj" fmla="val 27571"/>
                <a:gd name="vf" fmla="val 115470"/>
              </a:avLst>
            </a:prstGeom>
            <a:noFill/>
            <a:ln w="12700" cap="flat" cmpd="sng" algn="ctr">
              <a:solidFill>
                <a:srgbClr val="C02B2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49B71AE0-24A8-4586-B217-8A4A132AB86E}"/>
                </a:ext>
              </a:extLst>
            </p:cNvPr>
            <p:cNvSpPr/>
            <p:nvPr/>
          </p:nvSpPr>
          <p:spPr bwMode="gray">
            <a:xfrm rot="16200000">
              <a:off x="10416049" y="180848"/>
              <a:ext cx="235337" cy="202877"/>
            </a:xfrm>
            <a:prstGeom prst="hexagon">
              <a:avLst>
                <a:gd name="adj" fmla="val 27571"/>
                <a:gd name="vf" fmla="val 115470"/>
              </a:avLst>
            </a:prstGeom>
            <a:noFill/>
            <a:ln w="12700" cap="flat" cmpd="sng" algn="ctr">
              <a:solidFill>
                <a:srgbClr val="C02B2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Google Shape;14;p31">
            <a:extLst>
              <a:ext uri="{FF2B5EF4-FFF2-40B4-BE49-F238E27FC236}">
                <a16:creationId xmlns:a16="http://schemas.microsoft.com/office/drawing/2014/main" id="{5988E588-3F3E-4983-779B-B94D8F95656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99" y="375544"/>
            <a:ext cx="816289" cy="66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43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05923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575757">
              <a:alpha val="8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F2F2F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spcAft>
                <a:spcPts val="1000"/>
              </a:spcAft>
            </a:pPr>
            <a:endParaRPr lang="en-US" sz="1200" kern="0">
              <a:solidFill>
                <a:srgbClr val="575757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29325" y="1544274"/>
            <a:ext cx="3452400" cy="1495794"/>
          </a:xfrm>
          <a:noFill/>
        </p:spPr>
        <p:txBody>
          <a:bodyPr vert="horz" wrap="square" lIns="0" tIns="0" rIns="320040" bIns="0" anchor="b">
            <a:noAutofit/>
          </a:bodyPr>
          <a:lstStyle>
            <a:lvl1pPr>
              <a:defRPr sz="3200">
                <a:solidFill>
                  <a:srgbClr val="2759AD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" name="Google Shape;14;p31">
            <a:extLst>
              <a:ext uri="{FF2B5EF4-FFF2-40B4-BE49-F238E27FC236}">
                <a16:creationId xmlns:a16="http://schemas.microsoft.com/office/drawing/2014/main" id="{39C4CCBC-A23D-371E-56A2-CBDA9B5AEA1F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99" y="375544"/>
            <a:ext cx="816289" cy="66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9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2524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3" name="Google Shape;14;p31">
            <a:extLst>
              <a:ext uri="{FF2B5EF4-FFF2-40B4-BE49-F238E27FC236}">
                <a16:creationId xmlns:a16="http://schemas.microsoft.com/office/drawing/2014/main" id="{3DAF7EE7-2BB0-3DC6-1976-AC380E1CC390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99" y="375544"/>
            <a:ext cx="816289" cy="66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570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09499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EAA1700-4156-4EB9-AE01-FE66E1F868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1925" r="12861" b="33566"/>
          <a:stretch/>
        </p:blipFill>
        <p:spPr>
          <a:xfrm>
            <a:off x="0" y="2200596"/>
            <a:ext cx="12192000" cy="46574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12E260-25D4-4726-8918-1747DA4E5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162"/>
          <a:stretch/>
        </p:blipFill>
        <p:spPr>
          <a:xfrm>
            <a:off x="2" y="3573387"/>
            <a:ext cx="12149748" cy="2926720"/>
          </a:xfrm>
          <a:prstGeom prst="rect">
            <a:avLst/>
          </a:prstGeom>
        </p:spPr>
      </p:pic>
      <p:pic>
        <p:nvPicPr>
          <p:cNvPr id="23" name="Google Shape;14;p31">
            <a:extLst>
              <a:ext uri="{FF2B5EF4-FFF2-40B4-BE49-F238E27FC236}">
                <a16:creationId xmlns:a16="http://schemas.microsoft.com/office/drawing/2014/main" id="{B6EF5CA1-CAFD-4FB7-AEFC-3892BE6734DF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99" y="375544"/>
            <a:ext cx="816289" cy="6649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6F27B3-AEF8-4341-BFAB-BE7088CB3166}"/>
              </a:ext>
            </a:extLst>
          </p:cNvPr>
          <p:cNvSpPr txBox="1"/>
          <p:nvPr userDrawn="1"/>
        </p:nvSpPr>
        <p:spPr>
          <a:xfrm>
            <a:off x="392339" y="2064415"/>
            <a:ext cx="6096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600" kern="1200" cap="all" spc="300" baseline="0">
                <a:solidFill>
                  <a:srgbClr val="295BAB"/>
                </a:solidFill>
                <a:latin typeface="Franklin Gothic Heavy" panose="020B0903020102020204" pitchFamily="34" charset="0"/>
                <a:ea typeface="+mj-ea"/>
                <a:cs typeface="+mj-cs"/>
                <a:sym typeface="Trebuchet MS" panose="020B0603020202020204" pitchFamily="34" charset="0"/>
              </a:rPr>
              <a:t>Thank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34C5D4-6F21-44E6-9398-93A436ECF301}"/>
              </a:ext>
            </a:extLst>
          </p:cNvPr>
          <p:cNvSpPr txBox="1"/>
          <p:nvPr userDrawn="1"/>
        </p:nvSpPr>
        <p:spPr>
          <a:xfrm>
            <a:off x="406399" y="6355456"/>
            <a:ext cx="5720081" cy="1461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rtl="0"/>
            <a:r>
              <a:rPr lang="en-US" sz="950">
                <a:solidFill>
                  <a:srgbClr val="969696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Placeholder for distribution statement</a:t>
            </a:r>
          </a:p>
        </p:txBody>
      </p:sp>
    </p:spTree>
    <p:extLst>
      <p:ext uri="{BB962C8B-B14F-4D97-AF65-F5344CB8AC3E}">
        <p14:creationId xmlns:p14="http://schemas.microsoft.com/office/powerpoint/2010/main" val="211527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8659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383779" y="385328"/>
            <a:ext cx="10526951" cy="443198"/>
          </a:xfrm>
        </p:spPr>
        <p:txBody>
          <a:bodyPr vert="horz"/>
          <a:lstStyle/>
          <a:p>
            <a:r>
              <a:rPr lang="en-US"/>
              <a:t>Click to add title</a:t>
            </a:r>
          </a:p>
        </p:txBody>
      </p:sp>
      <p:pic>
        <p:nvPicPr>
          <p:cNvPr id="2" name="Google Shape;14;p31">
            <a:extLst>
              <a:ext uri="{FF2B5EF4-FFF2-40B4-BE49-F238E27FC236}">
                <a16:creationId xmlns:a16="http://schemas.microsoft.com/office/drawing/2014/main" id="{05D6CC5F-DFE0-ABF6-B8AC-21AF2C42089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99" y="375544"/>
            <a:ext cx="816289" cy="66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1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87497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258650" y="477797"/>
            <a:ext cx="10933350" cy="443198"/>
          </a:xfrm>
        </p:spPr>
        <p:txBody>
          <a:bodyPr vert="horz"/>
          <a:lstStyle/>
          <a:p>
            <a:r>
              <a:rPr lang="en-US"/>
              <a:t>Click to add title</a:t>
            </a:r>
          </a:p>
        </p:txBody>
      </p:sp>
      <p:pic>
        <p:nvPicPr>
          <p:cNvPr id="2" name="Google Shape;14;p31">
            <a:extLst>
              <a:ext uri="{FF2B5EF4-FFF2-40B4-BE49-F238E27FC236}">
                <a16:creationId xmlns:a16="http://schemas.microsoft.com/office/drawing/2014/main" id="{BB70E64A-3C56-4EBC-F936-574546BCE569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99" y="375544"/>
            <a:ext cx="816289" cy="66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73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ur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80312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94ADD6B-BD39-4F16-A523-515307DD43DE}"/>
              </a:ext>
            </a:extLst>
          </p:cNvPr>
          <p:cNvSpPr/>
          <p:nvPr userDrawn="1"/>
        </p:nvSpPr>
        <p:spPr>
          <a:xfrm>
            <a:off x="9034272" y="0"/>
            <a:ext cx="3157728" cy="6858000"/>
          </a:xfrm>
          <a:custGeom>
            <a:avLst/>
            <a:gdLst>
              <a:gd name="connsiteX0" fmla="*/ 0 w 3157728"/>
              <a:gd name="connsiteY0" fmla="*/ 0 h 6858000"/>
              <a:gd name="connsiteX1" fmla="*/ 3157728 w 3157728"/>
              <a:gd name="connsiteY1" fmla="*/ 0 h 6858000"/>
              <a:gd name="connsiteX2" fmla="*/ 3157728 w 3157728"/>
              <a:gd name="connsiteY2" fmla="*/ 6858000 h 6858000"/>
              <a:gd name="connsiteX3" fmla="*/ 0 w 31577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7728" h="6858000">
                <a:moveTo>
                  <a:pt x="0" y="0"/>
                </a:moveTo>
                <a:lnTo>
                  <a:pt x="3157728" y="0"/>
                </a:lnTo>
                <a:lnTo>
                  <a:pt x="315772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75757">
              <a:alpha val="8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F2F2F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 kern="0">
              <a:solidFill>
                <a:srgbClr val="575757"/>
              </a:solidFill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341594" y="393458"/>
            <a:ext cx="8102258" cy="443198"/>
          </a:xfrm>
        </p:spPr>
        <p:txBody>
          <a:bodyPr vert="horz"/>
          <a:lstStyle/>
          <a:p>
            <a:r>
              <a:rPr lang="en-US"/>
              <a:t>Click to add title</a:t>
            </a:r>
          </a:p>
        </p:txBody>
      </p:sp>
      <p:pic>
        <p:nvPicPr>
          <p:cNvPr id="2" name="Google Shape;14;p31">
            <a:extLst>
              <a:ext uri="{FF2B5EF4-FFF2-40B4-BE49-F238E27FC236}">
                <a16:creationId xmlns:a16="http://schemas.microsoft.com/office/drawing/2014/main" id="{513D730D-4065-9E9F-4E1B-7A8D8106B33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99" y="375544"/>
            <a:ext cx="816289" cy="66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816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59381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3D8264-8281-40AD-B7C9-9C17D8A71610}"/>
              </a:ext>
            </a:extLst>
          </p:cNvPr>
          <p:cNvSpPr/>
          <p:nvPr userDrawn="1"/>
        </p:nvSpPr>
        <p:spPr>
          <a:xfrm>
            <a:off x="0" y="0"/>
            <a:ext cx="4080763" cy="6858000"/>
          </a:xfrm>
          <a:custGeom>
            <a:avLst/>
            <a:gdLst>
              <a:gd name="connsiteX0" fmla="*/ 0 w 4080763"/>
              <a:gd name="connsiteY0" fmla="*/ 0 h 6858000"/>
              <a:gd name="connsiteX1" fmla="*/ 4080763 w 4080763"/>
              <a:gd name="connsiteY1" fmla="*/ 0 h 6858000"/>
              <a:gd name="connsiteX2" fmla="*/ 4080763 w 4080763"/>
              <a:gd name="connsiteY2" fmla="*/ 6858000 h 6858000"/>
              <a:gd name="connsiteX3" fmla="*/ 0 w 40807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0763" h="6858000">
                <a:moveTo>
                  <a:pt x="0" y="0"/>
                </a:moveTo>
                <a:lnTo>
                  <a:pt x="4080763" y="0"/>
                </a:lnTo>
                <a:lnTo>
                  <a:pt x="408076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75757">
              <a:alpha val="8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F2F2F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 kern="0">
              <a:solidFill>
                <a:srgbClr val="575757"/>
              </a:solidFill>
            </a:endParaRPr>
          </a:p>
        </p:txBody>
      </p:sp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29325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2" name="Google Shape;14;p31">
            <a:extLst>
              <a:ext uri="{FF2B5EF4-FFF2-40B4-BE49-F238E27FC236}">
                <a16:creationId xmlns:a16="http://schemas.microsoft.com/office/drawing/2014/main" id="{0E992587-E3D5-E79E-7374-694DCEAEB28F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99" y="375544"/>
            <a:ext cx="816289" cy="66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327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8555-989F-4C9D-9369-2BA7B3A980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8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68125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72AC5FCB-2E74-4AF6-ADAD-899B80BA03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7642" t="7642"/>
          <a:stretch/>
        </p:blipFill>
        <p:spPr>
          <a:xfrm>
            <a:off x="0" y="-1"/>
            <a:ext cx="12192000" cy="6852042"/>
          </a:xfrm>
          <a:custGeom>
            <a:avLst/>
            <a:gdLst>
              <a:gd name="connsiteX0" fmla="*/ 11487150 w 12192000"/>
              <a:gd name="connsiteY0" fmla="*/ 6391276 h 6852042"/>
              <a:gd name="connsiteX1" fmla="*/ 11372850 w 12192000"/>
              <a:gd name="connsiteY1" fmla="*/ 6505576 h 6852042"/>
              <a:gd name="connsiteX2" fmla="*/ 11442659 w 12192000"/>
              <a:gd name="connsiteY2" fmla="*/ 6610894 h 6852042"/>
              <a:gd name="connsiteX3" fmla="*/ 11460420 w 12192000"/>
              <a:gd name="connsiteY3" fmla="*/ 6614480 h 6852042"/>
              <a:gd name="connsiteX4" fmla="*/ 11484467 w 12192000"/>
              <a:gd name="connsiteY4" fmla="*/ 6630693 h 6852042"/>
              <a:gd name="connsiteX5" fmla="*/ 11525250 w 12192000"/>
              <a:gd name="connsiteY5" fmla="*/ 6638926 h 6852042"/>
              <a:gd name="connsiteX6" fmla="*/ 11630025 w 12192000"/>
              <a:gd name="connsiteY6" fmla="*/ 6534151 h 6852042"/>
              <a:gd name="connsiteX7" fmla="*/ 11599337 w 12192000"/>
              <a:gd name="connsiteY7" fmla="*/ 6460064 h 6852042"/>
              <a:gd name="connsiteX8" fmla="*/ 11585480 w 12192000"/>
              <a:gd name="connsiteY8" fmla="*/ 6450721 h 6852042"/>
              <a:gd name="connsiteX9" fmla="*/ 11567972 w 12192000"/>
              <a:gd name="connsiteY9" fmla="*/ 6424754 h 6852042"/>
              <a:gd name="connsiteX10" fmla="*/ 11487150 w 12192000"/>
              <a:gd name="connsiteY10" fmla="*/ 6391276 h 6852042"/>
              <a:gd name="connsiteX11" fmla="*/ 0 w 12192000"/>
              <a:gd name="connsiteY11" fmla="*/ 0 h 6852042"/>
              <a:gd name="connsiteX12" fmla="*/ 12192000 w 12192000"/>
              <a:gd name="connsiteY12" fmla="*/ 0 h 6852042"/>
              <a:gd name="connsiteX13" fmla="*/ 12192000 w 12192000"/>
              <a:gd name="connsiteY13" fmla="*/ 6852042 h 6852042"/>
              <a:gd name="connsiteX14" fmla="*/ 0 w 12192000"/>
              <a:gd name="connsiteY14" fmla="*/ 6852042 h 685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2042">
                <a:moveTo>
                  <a:pt x="11487150" y="6391276"/>
                </a:moveTo>
                <a:cubicBezTo>
                  <a:pt x="11424024" y="6391276"/>
                  <a:pt x="11372850" y="6442450"/>
                  <a:pt x="11372850" y="6505576"/>
                </a:cubicBezTo>
                <a:cubicBezTo>
                  <a:pt x="11372850" y="6552921"/>
                  <a:pt x="11401635" y="6593542"/>
                  <a:pt x="11442659" y="6610894"/>
                </a:cubicBezTo>
                <a:lnTo>
                  <a:pt x="11460420" y="6614480"/>
                </a:lnTo>
                <a:lnTo>
                  <a:pt x="11484467" y="6630693"/>
                </a:lnTo>
                <a:cubicBezTo>
                  <a:pt x="11497002" y="6635994"/>
                  <a:pt x="11510783" y="6638926"/>
                  <a:pt x="11525250" y="6638926"/>
                </a:cubicBezTo>
                <a:cubicBezTo>
                  <a:pt x="11583116" y="6638926"/>
                  <a:pt x="11630025" y="6592017"/>
                  <a:pt x="11630025" y="6534151"/>
                </a:cubicBezTo>
                <a:cubicBezTo>
                  <a:pt x="11630025" y="6505218"/>
                  <a:pt x="11618298" y="6479024"/>
                  <a:pt x="11599337" y="6460064"/>
                </a:cubicBezTo>
                <a:lnTo>
                  <a:pt x="11585480" y="6450721"/>
                </a:lnTo>
                <a:lnTo>
                  <a:pt x="11567972" y="6424754"/>
                </a:lnTo>
                <a:cubicBezTo>
                  <a:pt x="11547288" y="6404070"/>
                  <a:pt x="11518713" y="6391276"/>
                  <a:pt x="11487150" y="63912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2042"/>
                </a:lnTo>
                <a:lnTo>
                  <a:pt x="0" y="6852042"/>
                </a:lnTo>
                <a:close/>
              </a:path>
            </a:pathLst>
          </a:custGeom>
        </p:spPr>
      </p:pic>
      <p:sp>
        <p:nvSpPr>
          <p:cNvPr id="16" name="Text Placeholder 41"/>
          <p:cNvSpPr>
            <a:spLocks noGrp="1"/>
          </p:cNvSpPr>
          <p:nvPr>
            <p:ph type="body" sz="quarter" idx="10" hasCustomPrompt="1"/>
          </p:nvPr>
        </p:nvSpPr>
        <p:spPr>
          <a:xfrm>
            <a:off x="1683914" y="3103780"/>
            <a:ext cx="4722071" cy="584775"/>
          </a:xfrm>
        </p:spPr>
        <p:txBody>
          <a:bodyPr lIns="91440" tIns="45720" rIns="91440" bIns="45720"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cap="all" spc="300" baseline="0">
                <a:solidFill>
                  <a:srgbClr val="295BAB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Graphic 32">
            <a:extLst>
              <a:ext uri="{FF2B5EF4-FFF2-40B4-BE49-F238E27FC236}">
                <a16:creationId xmlns:a16="http://schemas.microsoft.com/office/drawing/2014/main" id="{1C310A6D-00B6-4D65-911A-0FC76BB61B5F}"/>
              </a:ext>
            </a:extLst>
          </p:cNvPr>
          <p:cNvSpPr/>
          <p:nvPr userDrawn="1"/>
        </p:nvSpPr>
        <p:spPr>
          <a:xfrm>
            <a:off x="793185" y="2978878"/>
            <a:ext cx="779462" cy="779458"/>
          </a:xfrm>
          <a:custGeom>
            <a:avLst/>
            <a:gdLst>
              <a:gd name="connsiteX0" fmla="*/ 321669 w 457200"/>
              <a:gd name="connsiteY0" fmla="*/ 457199 h 457199"/>
              <a:gd name="connsiteX1" fmla="*/ 321135 w 457200"/>
              <a:gd name="connsiteY1" fmla="*/ 457180 h 457199"/>
              <a:gd name="connsiteX2" fmla="*/ 312201 w 457200"/>
              <a:gd name="connsiteY2" fmla="*/ 448894 h 457199"/>
              <a:gd name="connsiteX3" fmla="*/ 262795 w 457200"/>
              <a:gd name="connsiteY3" fmla="*/ 66284 h 457199"/>
              <a:gd name="connsiteX4" fmla="*/ 206893 w 457200"/>
              <a:gd name="connsiteY4" fmla="*/ 330526 h 457199"/>
              <a:gd name="connsiteX5" fmla="*/ 198063 w 457200"/>
              <a:gd name="connsiteY5" fmla="*/ 338070 h 457199"/>
              <a:gd name="connsiteX6" fmla="*/ 188509 w 457200"/>
              <a:gd name="connsiteY6" fmla="*/ 331469 h 457199"/>
              <a:gd name="connsiteX7" fmla="*/ 134703 w 457200"/>
              <a:gd name="connsiteY7" fmla="*/ 164144 h 457199"/>
              <a:gd name="connsiteX8" fmla="*/ 94059 w 457200"/>
              <a:gd name="connsiteY8" fmla="*/ 254907 h 457199"/>
              <a:gd name="connsiteX9" fmla="*/ 85363 w 457200"/>
              <a:gd name="connsiteY9" fmla="*/ 260546 h 457199"/>
              <a:gd name="connsiteX10" fmla="*/ 9525 w 457200"/>
              <a:gd name="connsiteY10" fmla="*/ 260546 h 457199"/>
              <a:gd name="connsiteX11" fmla="*/ 0 w 457200"/>
              <a:gd name="connsiteY11" fmla="*/ 251021 h 457199"/>
              <a:gd name="connsiteX12" fmla="*/ 9525 w 457200"/>
              <a:gd name="connsiteY12" fmla="*/ 241496 h 457199"/>
              <a:gd name="connsiteX13" fmla="*/ 79181 w 457200"/>
              <a:gd name="connsiteY13" fmla="*/ 241496 h 457199"/>
              <a:gd name="connsiteX14" fmla="*/ 127454 w 457200"/>
              <a:gd name="connsiteY14" fmla="*/ 133683 h 457199"/>
              <a:gd name="connsiteX15" fmla="*/ 136665 w 457200"/>
              <a:gd name="connsiteY15" fmla="*/ 128063 h 457199"/>
              <a:gd name="connsiteX16" fmla="*/ 145209 w 457200"/>
              <a:gd name="connsiteY16" fmla="*/ 134654 h 457199"/>
              <a:gd name="connsiteX17" fmla="*/ 195653 w 457200"/>
              <a:gd name="connsiteY17" fmla="*/ 291531 h 457199"/>
              <a:gd name="connsiteX18" fmla="*/ 255746 w 457200"/>
              <a:gd name="connsiteY18" fmla="*/ 7553 h 457199"/>
              <a:gd name="connsiteX19" fmla="*/ 265452 w 457200"/>
              <a:gd name="connsiteY19" fmla="*/ 9 h 457199"/>
              <a:gd name="connsiteX20" fmla="*/ 274520 w 457200"/>
              <a:gd name="connsiteY20" fmla="*/ 8305 h 457199"/>
              <a:gd name="connsiteX21" fmla="*/ 324507 w 457200"/>
              <a:gd name="connsiteY21" fmla="*/ 395382 h 457199"/>
              <a:gd name="connsiteX22" fmla="*/ 360436 w 457200"/>
              <a:gd name="connsiteY22" fmla="*/ 246878 h 457199"/>
              <a:gd name="connsiteX23" fmla="*/ 369694 w 457200"/>
              <a:gd name="connsiteY23" fmla="*/ 239591 h 457199"/>
              <a:gd name="connsiteX24" fmla="*/ 447675 w 457200"/>
              <a:gd name="connsiteY24" fmla="*/ 239591 h 457199"/>
              <a:gd name="connsiteX25" fmla="*/ 457200 w 457200"/>
              <a:gd name="connsiteY25" fmla="*/ 249116 h 457199"/>
              <a:gd name="connsiteX26" fmla="*/ 447675 w 457200"/>
              <a:gd name="connsiteY26" fmla="*/ 258641 h 457199"/>
              <a:gd name="connsiteX27" fmla="*/ 377190 w 457200"/>
              <a:gd name="connsiteY27" fmla="*/ 258641 h 457199"/>
              <a:gd name="connsiteX28" fmla="*/ 330918 w 457200"/>
              <a:gd name="connsiteY28" fmla="*/ 449913 h 457199"/>
              <a:gd name="connsiteX29" fmla="*/ 321669 w 457200"/>
              <a:gd name="connsiteY29" fmla="*/ 457199 h 45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7200" h="457199">
                <a:moveTo>
                  <a:pt x="321669" y="457199"/>
                </a:moveTo>
                <a:cubicBezTo>
                  <a:pt x="321488" y="457199"/>
                  <a:pt x="321316" y="457199"/>
                  <a:pt x="321135" y="457180"/>
                </a:cubicBezTo>
                <a:cubicBezTo>
                  <a:pt x="316554" y="456942"/>
                  <a:pt x="312801" y="453447"/>
                  <a:pt x="312201" y="448894"/>
                </a:cubicBezTo>
                <a:lnTo>
                  <a:pt x="262795" y="66284"/>
                </a:lnTo>
                <a:lnTo>
                  <a:pt x="206893" y="330526"/>
                </a:lnTo>
                <a:cubicBezTo>
                  <a:pt x="205997" y="334746"/>
                  <a:pt x="202368" y="337851"/>
                  <a:pt x="198063" y="338070"/>
                </a:cubicBezTo>
                <a:cubicBezTo>
                  <a:pt x="193805" y="338423"/>
                  <a:pt x="189833" y="335584"/>
                  <a:pt x="188509" y="331469"/>
                </a:cubicBezTo>
                <a:lnTo>
                  <a:pt x="134703" y="164144"/>
                </a:lnTo>
                <a:lnTo>
                  <a:pt x="94059" y="254907"/>
                </a:lnTo>
                <a:cubicBezTo>
                  <a:pt x="92526" y="258336"/>
                  <a:pt x="89116" y="260546"/>
                  <a:pt x="85363" y="260546"/>
                </a:cubicBezTo>
                <a:lnTo>
                  <a:pt x="9525" y="260546"/>
                </a:lnTo>
                <a:cubicBezTo>
                  <a:pt x="4267" y="260546"/>
                  <a:pt x="0" y="256289"/>
                  <a:pt x="0" y="251021"/>
                </a:cubicBezTo>
                <a:cubicBezTo>
                  <a:pt x="0" y="245754"/>
                  <a:pt x="4267" y="241496"/>
                  <a:pt x="9525" y="241496"/>
                </a:cubicBezTo>
                <a:lnTo>
                  <a:pt x="79181" y="241496"/>
                </a:lnTo>
                <a:lnTo>
                  <a:pt x="127454" y="133683"/>
                </a:lnTo>
                <a:cubicBezTo>
                  <a:pt x="129064" y="130082"/>
                  <a:pt x="132912" y="127882"/>
                  <a:pt x="136665" y="128063"/>
                </a:cubicBezTo>
                <a:cubicBezTo>
                  <a:pt x="140608" y="128282"/>
                  <a:pt x="144008" y="130901"/>
                  <a:pt x="145209" y="134654"/>
                </a:cubicBezTo>
                <a:lnTo>
                  <a:pt x="195653" y="291531"/>
                </a:lnTo>
                <a:lnTo>
                  <a:pt x="255746" y="7553"/>
                </a:lnTo>
                <a:cubicBezTo>
                  <a:pt x="256718" y="3009"/>
                  <a:pt x="260490" y="-191"/>
                  <a:pt x="265452" y="9"/>
                </a:cubicBezTo>
                <a:cubicBezTo>
                  <a:pt x="270091" y="199"/>
                  <a:pt x="273929" y="3695"/>
                  <a:pt x="274520" y="8305"/>
                </a:cubicBezTo>
                <a:lnTo>
                  <a:pt x="324507" y="395382"/>
                </a:lnTo>
                <a:lnTo>
                  <a:pt x="360436" y="246878"/>
                </a:lnTo>
                <a:cubicBezTo>
                  <a:pt x="361464" y="242611"/>
                  <a:pt x="365293" y="239591"/>
                  <a:pt x="369694" y="239591"/>
                </a:cubicBezTo>
                <a:lnTo>
                  <a:pt x="447675" y="239591"/>
                </a:lnTo>
                <a:cubicBezTo>
                  <a:pt x="452942" y="239591"/>
                  <a:pt x="457200" y="243849"/>
                  <a:pt x="457200" y="249116"/>
                </a:cubicBezTo>
                <a:cubicBezTo>
                  <a:pt x="457200" y="254384"/>
                  <a:pt x="452942" y="258641"/>
                  <a:pt x="447675" y="258641"/>
                </a:cubicBezTo>
                <a:lnTo>
                  <a:pt x="377190" y="258641"/>
                </a:lnTo>
                <a:lnTo>
                  <a:pt x="330918" y="449913"/>
                </a:lnTo>
                <a:cubicBezTo>
                  <a:pt x="329879" y="454209"/>
                  <a:pt x="326031" y="457199"/>
                  <a:pt x="321669" y="457199"/>
                </a:cubicBezTo>
                <a:close/>
              </a:path>
            </a:pathLst>
          </a:custGeom>
          <a:solidFill>
            <a:srgbClr val="C02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E79F61-CBC9-43E2-AF75-6F7A06F7933E}"/>
              </a:ext>
            </a:extLst>
          </p:cNvPr>
          <p:cNvCxnSpPr>
            <a:cxnSpLocks/>
          </p:cNvCxnSpPr>
          <p:nvPr userDrawn="1"/>
        </p:nvCxnSpPr>
        <p:spPr>
          <a:xfrm>
            <a:off x="0" y="3403060"/>
            <a:ext cx="725714" cy="0"/>
          </a:xfrm>
          <a:prstGeom prst="line">
            <a:avLst/>
          </a:prstGeom>
          <a:ln w="31750" cap="rnd" cmpd="sng" algn="ctr">
            <a:solidFill>
              <a:srgbClr val="C02B2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Google Shape;14;p31">
            <a:extLst>
              <a:ext uri="{FF2B5EF4-FFF2-40B4-BE49-F238E27FC236}">
                <a16:creationId xmlns:a16="http://schemas.microsoft.com/office/drawing/2014/main" id="{14CAADB8-4F4E-82FA-4898-5978A37FB0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99" y="375544"/>
            <a:ext cx="816289" cy="66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7707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480695" y="375544"/>
            <a:ext cx="6144319" cy="443198"/>
          </a:xfrm>
        </p:spPr>
        <p:txBody>
          <a:bodyPr vert="horz"/>
          <a:lstStyle/>
          <a:p>
            <a:r>
              <a:rPr lang="en-US"/>
              <a:t>Click to 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33EDF7-DAFD-4D93-8A0A-7C4B3F5E7604}"/>
              </a:ext>
            </a:extLst>
          </p:cNvPr>
          <p:cNvGrpSpPr/>
          <p:nvPr userDrawn="1"/>
        </p:nvGrpSpPr>
        <p:grpSpPr bwMode="gray">
          <a:xfrm>
            <a:off x="6973686" y="-1"/>
            <a:ext cx="5218315" cy="2615382"/>
            <a:chOff x="10432279" y="-1"/>
            <a:chExt cx="1759722" cy="8819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7E62223-16E1-4E76-81CD-AAC96ADD67FE}"/>
                </a:ext>
              </a:extLst>
            </p:cNvPr>
            <p:cNvSpPr/>
            <p:nvPr/>
          </p:nvSpPr>
          <p:spPr bwMode="gray">
            <a:xfrm rot="16200000">
              <a:off x="10742942" y="-40330"/>
              <a:ext cx="503334" cy="583992"/>
            </a:xfrm>
            <a:custGeom>
              <a:avLst/>
              <a:gdLst>
                <a:gd name="connsiteX0" fmla="*/ 503334 w 503334"/>
                <a:gd name="connsiteY0" fmla="*/ 0 h 583992"/>
                <a:gd name="connsiteX1" fmla="*/ 503334 w 503334"/>
                <a:gd name="connsiteY1" fmla="*/ 583992 h 583992"/>
                <a:gd name="connsiteX2" fmla="*/ 161012 w 503334"/>
                <a:gd name="connsiteY2" fmla="*/ 583992 h 583992"/>
                <a:gd name="connsiteX3" fmla="*/ 0 w 503334"/>
                <a:gd name="connsiteY3" fmla="*/ 291996 h 583992"/>
                <a:gd name="connsiteX4" fmla="*/ 161012 w 503334"/>
                <a:gd name="connsiteY4" fmla="*/ 0 h 583992"/>
                <a:gd name="connsiteX0" fmla="*/ 503334 w 594774"/>
                <a:gd name="connsiteY0" fmla="*/ 583992 h 675432"/>
                <a:gd name="connsiteX1" fmla="*/ 161012 w 594774"/>
                <a:gd name="connsiteY1" fmla="*/ 583992 h 675432"/>
                <a:gd name="connsiteX2" fmla="*/ 0 w 594774"/>
                <a:gd name="connsiteY2" fmla="*/ 291996 h 675432"/>
                <a:gd name="connsiteX3" fmla="*/ 161012 w 594774"/>
                <a:gd name="connsiteY3" fmla="*/ 0 h 675432"/>
                <a:gd name="connsiteX4" fmla="*/ 503334 w 594774"/>
                <a:gd name="connsiteY4" fmla="*/ 0 h 675432"/>
                <a:gd name="connsiteX5" fmla="*/ 594774 w 594774"/>
                <a:gd name="connsiteY5" fmla="*/ 675432 h 675432"/>
                <a:gd name="connsiteX0" fmla="*/ 503334 w 503334"/>
                <a:gd name="connsiteY0" fmla="*/ 583992 h 583992"/>
                <a:gd name="connsiteX1" fmla="*/ 161012 w 503334"/>
                <a:gd name="connsiteY1" fmla="*/ 583992 h 583992"/>
                <a:gd name="connsiteX2" fmla="*/ 0 w 503334"/>
                <a:gd name="connsiteY2" fmla="*/ 291996 h 583992"/>
                <a:gd name="connsiteX3" fmla="*/ 161012 w 503334"/>
                <a:gd name="connsiteY3" fmla="*/ 0 h 583992"/>
                <a:gd name="connsiteX4" fmla="*/ 503334 w 503334"/>
                <a:gd name="connsiteY4" fmla="*/ 0 h 583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334" h="583992">
                  <a:moveTo>
                    <a:pt x="503334" y="583992"/>
                  </a:moveTo>
                  <a:lnTo>
                    <a:pt x="161012" y="583992"/>
                  </a:lnTo>
                  <a:lnTo>
                    <a:pt x="0" y="291996"/>
                  </a:lnTo>
                  <a:lnTo>
                    <a:pt x="161012" y="0"/>
                  </a:lnTo>
                  <a:lnTo>
                    <a:pt x="503334" y="0"/>
                  </a:lnTo>
                </a:path>
              </a:pathLst>
            </a:custGeom>
            <a:noFill/>
            <a:ln w="12700" cap="flat" cmpd="sng" algn="ctr">
              <a:solidFill>
                <a:srgbClr val="C02B2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701B91CB-B6C6-401D-91DA-A5907DE15DF8}"/>
                </a:ext>
              </a:extLst>
            </p:cNvPr>
            <p:cNvSpPr/>
            <p:nvPr/>
          </p:nvSpPr>
          <p:spPr bwMode="gray">
            <a:xfrm rot="16200000">
              <a:off x="11088695" y="450340"/>
              <a:ext cx="463590" cy="399647"/>
            </a:xfrm>
            <a:prstGeom prst="hexagon">
              <a:avLst>
                <a:gd name="adj" fmla="val 27571"/>
                <a:gd name="vf" fmla="val 115470"/>
              </a:avLst>
            </a:prstGeom>
            <a:noFill/>
            <a:ln w="12700" cap="flat" cmpd="sng" algn="ctr">
              <a:solidFill>
                <a:srgbClr val="C02B2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2E9BC4-C7C8-4BEC-A858-34C9F4433DC3}"/>
                </a:ext>
              </a:extLst>
            </p:cNvPr>
            <p:cNvSpPr/>
            <p:nvPr/>
          </p:nvSpPr>
          <p:spPr bwMode="gray">
            <a:xfrm rot="16200000">
              <a:off x="11422491" y="-68429"/>
              <a:ext cx="701082" cy="837938"/>
            </a:xfrm>
            <a:custGeom>
              <a:avLst/>
              <a:gdLst>
                <a:gd name="connsiteX0" fmla="*/ 701082 w 701082"/>
                <a:gd name="connsiteY0" fmla="*/ 0 h 837938"/>
                <a:gd name="connsiteX1" fmla="*/ 701082 w 701082"/>
                <a:gd name="connsiteY1" fmla="*/ 837938 h 837938"/>
                <a:gd name="connsiteX2" fmla="*/ 108476 w 701082"/>
                <a:gd name="connsiteY2" fmla="*/ 837938 h 837938"/>
                <a:gd name="connsiteX3" fmla="*/ 0 w 701082"/>
                <a:gd name="connsiteY3" fmla="*/ 641218 h 837938"/>
                <a:gd name="connsiteX4" fmla="*/ 353581 w 701082"/>
                <a:gd name="connsiteY4" fmla="*/ 0 h 837938"/>
                <a:gd name="connsiteX0" fmla="*/ 701082 w 792522"/>
                <a:gd name="connsiteY0" fmla="*/ 837938 h 929378"/>
                <a:gd name="connsiteX1" fmla="*/ 108476 w 792522"/>
                <a:gd name="connsiteY1" fmla="*/ 837938 h 929378"/>
                <a:gd name="connsiteX2" fmla="*/ 0 w 792522"/>
                <a:gd name="connsiteY2" fmla="*/ 641218 h 929378"/>
                <a:gd name="connsiteX3" fmla="*/ 353581 w 792522"/>
                <a:gd name="connsiteY3" fmla="*/ 0 h 929378"/>
                <a:gd name="connsiteX4" fmla="*/ 701082 w 792522"/>
                <a:gd name="connsiteY4" fmla="*/ 0 h 929378"/>
                <a:gd name="connsiteX5" fmla="*/ 792522 w 792522"/>
                <a:gd name="connsiteY5" fmla="*/ 929378 h 929378"/>
                <a:gd name="connsiteX0" fmla="*/ 701082 w 701082"/>
                <a:gd name="connsiteY0" fmla="*/ 837938 h 837938"/>
                <a:gd name="connsiteX1" fmla="*/ 108476 w 701082"/>
                <a:gd name="connsiteY1" fmla="*/ 837938 h 837938"/>
                <a:gd name="connsiteX2" fmla="*/ 0 w 701082"/>
                <a:gd name="connsiteY2" fmla="*/ 641218 h 837938"/>
                <a:gd name="connsiteX3" fmla="*/ 353581 w 701082"/>
                <a:gd name="connsiteY3" fmla="*/ 0 h 837938"/>
                <a:gd name="connsiteX4" fmla="*/ 701082 w 701082"/>
                <a:gd name="connsiteY4" fmla="*/ 0 h 837938"/>
                <a:gd name="connsiteX0" fmla="*/ 108476 w 701082"/>
                <a:gd name="connsiteY0" fmla="*/ 837938 h 837938"/>
                <a:gd name="connsiteX1" fmla="*/ 0 w 701082"/>
                <a:gd name="connsiteY1" fmla="*/ 641218 h 837938"/>
                <a:gd name="connsiteX2" fmla="*/ 353581 w 701082"/>
                <a:gd name="connsiteY2" fmla="*/ 0 h 837938"/>
                <a:gd name="connsiteX3" fmla="*/ 701082 w 701082"/>
                <a:gd name="connsiteY3" fmla="*/ 0 h 83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1082" h="837938">
                  <a:moveTo>
                    <a:pt x="108476" y="837938"/>
                  </a:moveTo>
                  <a:lnTo>
                    <a:pt x="0" y="641218"/>
                  </a:lnTo>
                  <a:lnTo>
                    <a:pt x="353581" y="0"/>
                  </a:lnTo>
                  <a:lnTo>
                    <a:pt x="701082" y="0"/>
                  </a:lnTo>
                </a:path>
              </a:pathLst>
            </a:custGeom>
            <a:noFill/>
            <a:ln w="12700" cap="flat" cmpd="sng" algn="ctr">
              <a:solidFill>
                <a:srgbClr val="C02B2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DFE1AF9C-8926-435A-872A-9A8B82DDA3A0}"/>
                </a:ext>
              </a:extLst>
            </p:cNvPr>
            <p:cNvSpPr/>
            <p:nvPr/>
          </p:nvSpPr>
          <p:spPr bwMode="gray">
            <a:xfrm rot="16200000">
              <a:off x="10590404" y="413931"/>
              <a:ext cx="156962" cy="135314"/>
            </a:xfrm>
            <a:prstGeom prst="hexagon">
              <a:avLst>
                <a:gd name="adj" fmla="val 27571"/>
                <a:gd name="vf" fmla="val 115470"/>
              </a:avLst>
            </a:prstGeom>
            <a:noFill/>
            <a:ln w="12700" cap="flat" cmpd="sng" algn="ctr">
              <a:solidFill>
                <a:srgbClr val="C02B2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9EF89717-C352-4242-9340-9BCCF44F4934}"/>
                </a:ext>
              </a:extLst>
            </p:cNvPr>
            <p:cNvSpPr/>
            <p:nvPr/>
          </p:nvSpPr>
          <p:spPr bwMode="gray">
            <a:xfrm rot="16200000">
              <a:off x="10416049" y="180848"/>
              <a:ext cx="235337" cy="202877"/>
            </a:xfrm>
            <a:prstGeom prst="hexagon">
              <a:avLst>
                <a:gd name="adj" fmla="val 27571"/>
                <a:gd name="vf" fmla="val 115470"/>
              </a:avLst>
            </a:prstGeom>
            <a:noFill/>
            <a:ln w="12700" cap="flat" cmpd="sng" algn="ctr">
              <a:solidFill>
                <a:srgbClr val="C02B2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pic>
        <p:nvPicPr>
          <p:cNvPr id="2" name="Google Shape;14;p31">
            <a:extLst>
              <a:ext uri="{FF2B5EF4-FFF2-40B4-BE49-F238E27FC236}">
                <a16:creationId xmlns:a16="http://schemas.microsoft.com/office/drawing/2014/main" id="{C769DDA2-8D71-9F90-7F58-FDEBE583DD1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99" y="375544"/>
            <a:ext cx="816289" cy="66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30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18269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93D030B4-4089-4967-B4BE-A4CEB0643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7642" t="7642"/>
          <a:stretch/>
        </p:blipFill>
        <p:spPr>
          <a:xfrm>
            <a:off x="0" y="-1"/>
            <a:ext cx="12192000" cy="6852042"/>
          </a:xfrm>
          <a:custGeom>
            <a:avLst/>
            <a:gdLst>
              <a:gd name="connsiteX0" fmla="*/ 11487150 w 12192000"/>
              <a:gd name="connsiteY0" fmla="*/ 6391276 h 6852042"/>
              <a:gd name="connsiteX1" fmla="*/ 11372850 w 12192000"/>
              <a:gd name="connsiteY1" fmla="*/ 6505576 h 6852042"/>
              <a:gd name="connsiteX2" fmla="*/ 11442659 w 12192000"/>
              <a:gd name="connsiteY2" fmla="*/ 6610894 h 6852042"/>
              <a:gd name="connsiteX3" fmla="*/ 11460420 w 12192000"/>
              <a:gd name="connsiteY3" fmla="*/ 6614480 h 6852042"/>
              <a:gd name="connsiteX4" fmla="*/ 11484467 w 12192000"/>
              <a:gd name="connsiteY4" fmla="*/ 6630693 h 6852042"/>
              <a:gd name="connsiteX5" fmla="*/ 11525250 w 12192000"/>
              <a:gd name="connsiteY5" fmla="*/ 6638926 h 6852042"/>
              <a:gd name="connsiteX6" fmla="*/ 11630025 w 12192000"/>
              <a:gd name="connsiteY6" fmla="*/ 6534151 h 6852042"/>
              <a:gd name="connsiteX7" fmla="*/ 11599337 w 12192000"/>
              <a:gd name="connsiteY7" fmla="*/ 6460064 h 6852042"/>
              <a:gd name="connsiteX8" fmla="*/ 11585480 w 12192000"/>
              <a:gd name="connsiteY8" fmla="*/ 6450721 h 6852042"/>
              <a:gd name="connsiteX9" fmla="*/ 11567972 w 12192000"/>
              <a:gd name="connsiteY9" fmla="*/ 6424754 h 6852042"/>
              <a:gd name="connsiteX10" fmla="*/ 11487150 w 12192000"/>
              <a:gd name="connsiteY10" fmla="*/ 6391276 h 6852042"/>
              <a:gd name="connsiteX11" fmla="*/ 0 w 12192000"/>
              <a:gd name="connsiteY11" fmla="*/ 0 h 6852042"/>
              <a:gd name="connsiteX12" fmla="*/ 12192000 w 12192000"/>
              <a:gd name="connsiteY12" fmla="*/ 0 h 6852042"/>
              <a:gd name="connsiteX13" fmla="*/ 12192000 w 12192000"/>
              <a:gd name="connsiteY13" fmla="*/ 6852042 h 6852042"/>
              <a:gd name="connsiteX14" fmla="*/ 0 w 12192000"/>
              <a:gd name="connsiteY14" fmla="*/ 6852042 h 685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2042">
                <a:moveTo>
                  <a:pt x="11487150" y="6391276"/>
                </a:moveTo>
                <a:cubicBezTo>
                  <a:pt x="11424024" y="6391276"/>
                  <a:pt x="11372850" y="6442450"/>
                  <a:pt x="11372850" y="6505576"/>
                </a:cubicBezTo>
                <a:cubicBezTo>
                  <a:pt x="11372850" y="6552921"/>
                  <a:pt x="11401635" y="6593542"/>
                  <a:pt x="11442659" y="6610894"/>
                </a:cubicBezTo>
                <a:lnTo>
                  <a:pt x="11460420" y="6614480"/>
                </a:lnTo>
                <a:lnTo>
                  <a:pt x="11484467" y="6630693"/>
                </a:lnTo>
                <a:cubicBezTo>
                  <a:pt x="11497002" y="6635994"/>
                  <a:pt x="11510783" y="6638926"/>
                  <a:pt x="11525250" y="6638926"/>
                </a:cubicBezTo>
                <a:cubicBezTo>
                  <a:pt x="11583116" y="6638926"/>
                  <a:pt x="11630025" y="6592017"/>
                  <a:pt x="11630025" y="6534151"/>
                </a:cubicBezTo>
                <a:cubicBezTo>
                  <a:pt x="11630025" y="6505218"/>
                  <a:pt x="11618298" y="6479024"/>
                  <a:pt x="11599337" y="6460064"/>
                </a:cubicBezTo>
                <a:lnTo>
                  <a:pt x="11585480" y="6450721"/>
                </a:lnTo>
                <a:lnTo>
                  <a:pt x="11567972" y="6424754"/>
                </a:lnTo>
                <a:cubicBezTo>
                  <a:pt x="11547288" y="6404070"/>
                  <a:pt x="11518713" y="6391276"/>
                  <a:pt x="11487150" y="63912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2042"/>
                </a:lnTo>
                <a:lnTo>
                  <a:pt x="0" y="6852042"/>
                </a:lnTo>
                <a:close/>
              </a:path>
            </a:pathLst>
          </a:cu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5921AD-2CED-03CE-7121-7C8BA98EDBA4}"/>
              </a:ext>
            </a:extLst>
          </p:cNvPr>
          <p:cNvCxnSpPr>
            <a:cxnSpLocks/>
          </p:cNvCxnSpPr>
          <p:nvPr userDrawn="1"/>
        </p:nvCxnSpPr>
        <p:spPr>
          <a:xfrm>
            <a:off x="-19251" y="3925957"/>
            <a:ext cx="1983973" cy="0"/>
          </a:xfrm>
          <a:prstGeom prst="line">
            <a:avLst/>
          </a:prstGeom>
          <a:ln w="31750" cap="flat" cmpd="sng" algn="ctr">
            <a:solidFill>
              <a:srgbClr val="C02B2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35928" y="3243618"/>
            <a:ext cx="3015049" cy="369332"/>
          </a:xfrm>
          <a:noFill/>
        </p:spPr>
        <p:txBody>
          <a:bodyPr wrap="square" lIns="91440" tIns="45720" rIns="91440" bIns="0" rtlCol="0">
            <a:noAutofit/>
          </a:bodyPr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cap="all" spc="300" baseline="0" dirty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Update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2135928" y="3626677"/>
            <a:ext cx="1788371" cy="584775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rtl="0">
              <a:lnSpc>
                <a:spcPct val="100000"/>
              </a:lnSpc>
              <a:defRPr lang="en-US" sz="3200" cap="all" spc="300" baseline="0">
                <a:solidFill>
                  <a:srgbClr val="295BAB"/>
                </a:solidFill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B28282-234B-4A3B-BE45-43813EF520F5}"/>
              </a:ext>
            </a:extLst>
          </p:cNvPr>
          <p:cNvCxnSpPr>
            <a:cxnSpLocks/>
          </p:cNvCxnSpPr>
          <p:nvPr userDrawn="1"/>
        </p:nvCxnSpPr>
        <p:spPr>
          <a:xfrm>
            <a:off x="6578600" y="3925957"/>
            <a:ext cx="5613400" cy="0"/>
          </a:xfrm>
          <a:prstGeom prst="line">
            <a:avLst/>
          </a:prstGeom>
          <a:ln w="31750" cap="rnd" cmpd="sng" algn="ctr">
            <a:solidFill>
              <a:srgbClr val="C02B2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21E75B-76E4-406C-B6AE-175EE0FBFC93}"/>
              </a:ext>
            </a:extLst>
          </p:cNvPr>
          <p:cNvCxnSpPr>
            <a:cxnSpLocks/>
          </p:cNvCxnSpPr>
          <p:nvPr userDrawn="1"/>
        </p:nvCxnSpPr>
        <p:spPr>
          <a:xfrm>
            <a:off x="3837525" y="3925957"/>
            <a:ext cx="1801275" cy="0"/>
          </a:xfrm>
          <a:prstGeom prst="line">
            <a:avLst/>
          </a:prstGeom>
          <a:ln w="31750" cap="rnd" cmpd="sng" algn="ctr">
            <a:solidFill>
              <a:srgbClr val="C02B2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Graphic 32">
            <a:extLst>
              <a:ext uri="{FF2B5EF4-FFF2-40B4-BE49-F238E27FC236}">
                <a16:creationId xmlns:a16="http://schemas.microsoft.com/office/drawing/2014/main" id="{1DD9D496-D0C7-4E03-844F-EAD8150C5F77}"/>
              </a:ext>
            </a:extLst>
          </p:cNvPr>
          <p:cNvSpPr/>
          <p:nvPr userDrawn="1"/>
        </p:nvSpPr>
        <p:spPr>
          <a:xfrm>
            <a:off x="5718970" y="3501775"/>
            <a:ext cx="779462" cy="779458"/>
          </a:xfrm>
          <a:custGeom>
            <a:avLst/>
            <a:gdLst>
              <a:gd name="connsiteX0" fmla="*/ 321669 w 457200"/>
              <a:gd name="connsiteY0" fmla="*/ 457199 h 457199"/>
              <a:gd name="connsiteX1" fmla="*/ 321135 w 457200"/>
              <a:gd name="connsiteY1" fmla="*/ 457180 h 457199"/>
              <a:gd name="connsiteX2" fmla="*/ 312201 w 457200"/>
              <a:gd name="connsiteY2" fmla="*/ 448894 h 457199"/>
              <a:gd name="connsiteX3" fmla="*/ 262795 w 457200"/>
              <a:gd name="connsiteY3" fmla="*/ 66284 h 457199"/>
              <a:gd name="connsiteX4" fmla="*/ 206893 w 457200"/>
              <a:gd name="connsiteY4" fmla="*/ 330526 h 457199"/>
              <a:gd name="connsiteX5" fmla="*/ 198063 w 457200"/>
              <a:gd name="connsiteY5" fmla="*/ 338070 h 457199"/>
              <a:gd name="connsiteX6" fmla="*/ 188509 w 457200"/>
              <a:gd name="connsiteY6" fmla="*/ 331469 h 457199"/>
              <a:gd name="connsiteX7" fmla="*/ 134703 w 457200"/>
              <a:gd name="connsiteY7" fmla="*/ 164144 h 457199"/>
              <a:gd name="connsiteX8" fmla="*/ 94059 w 457200"/>
              <a:gd name="connsiteY8" fmla="*/ 254907 h 457199"/>
              <a:gd name="connsiteX9" fmla="*/ 85363 w 457200"/>
              <a:gd name="connsiteY9" fmla="*/ 260546 h 457199"/>
              <a:gd name="connsiteX10" fmla="*/ 9525 w 457200"/>
              <a:gd name="connsiteY10" fmla="*/ 260546 h 457199"/>
              <a:gd name="connsiteX11" fmla="*/ 0 w 457200"/>
              <a:gd name="connsiteY11" fmla="*/ 251021 h 457199"/>
              <a:gd name="connsiteX12" fmla="*/ 9525 w 457200"/>
              <a:gd name="connsiteY12" fmla="*/ 241496 h 457199"/>
              <a:gd name="connsiteX13" fmla="*/ 79181 w 457200"/>
              <a:gd name="connsiteY13" fmla="*/ 241496 h 457199"/>
              <a:gd name="connsiteX14" fmla="*/ 127454 w 457200"/>
              <a:gd name="connsiteY14" fmla="*/ 133683 h 457199"/>
              <a:gd name="connsiteX15" fmla="*/ 136665 w 457200"/>
              <a:gd name="connsiteY15" fmla="*/ 128063 h 457199"/>
              <a:gd name="connsiteX16" fmla="*/ 145209 w 457200"/>
              <a:gd name="connsiteY16" fmla="*/ 134654 h 457199"/>
              <a:gd name="connsiteX17" fmla="*/ 195653 w 457200"/>
              <a:gd name="connsiteY17" fmla="*/ 291531 h 457199"/>
              <a:gd name="connsiteX18" fmla="*/ 255746 w 457200"/>
              <a:gd name="connsiteY18" fmla="*/ 7553 h 457199"/>
              <a:gd name="connsiteX19" fmla="*/ 265452 w 457200"/>
              <a:gd name="connsiteY19" fmla="*/ 9 h 457199"/>
              <a:gd name="connsiteX20" fmla="*/ 274520 w 457200"/>
              <a:gd name="connsiteY20" fmla="*/ 8305 h 457199"/>
              <a:gd name="connsiteX21" fmla="*/ 324507 w 457200"/>
              <a:gd name="connsiteY21" fmla="*/ 395382 h 457199"/>
              <a:gd name="connsiteX22" fmla="*/ 360436 w 457200"/>
              <a:gd name="connsiteY22" fmla="*/ 246878 h 457199"/>
              <a:gd name="connsiteX23" fmla="*/ 369694 w 457200"/>
              <a:gd name="connsiteY23" fmla="*/ 239591 h 457199"/>
              <a:gd name="connsiteX24" fmla="*/ 447675 w 457200"/>
              <a:gd name="connsiteY24" fmla="*/ 239591 h 457199"/>
              <a:gd name="connsiteX25" fmla="*/ 457200 w 457200"/>
              <a:gd name="connsiteY25" fmla="*/ 249116 h 457199"/>
              <a:gd name="connsiteX26" fmla="*/ 447675 w 457200"/>
              <a:gd name="connsiteY26" fmla="*/ 258641 h 457199"/>
              <a:gd name="connsiteX27" fmla="*/ 377190 w 457200"/>
              <a:gd name="connsiteY27" fmla="*/ 258641 h 457199"/>
              <a:gd name="connsiteX28" fmla="*/ 330918 w 457200"/>
              <a:gd name="connsiteY28" fmla="*/ 449913 h 457199"/>
              <a:gd name="connsiteX29" fmla="*/ 321669 w 457200"/>
              <a:gd name="connsiteY29" fmla="*/ 457199 h 45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7200" h="457199">
                <a:moveTo>
                  <a:pt x="321669" y="457199"/>
                </a:moveTo>
                <a:cubicBezTo>
                  <a:pt x="321488" y="457199"/>
                  <a:pt x="321316" y="457199"/>
                  <a:pt x="321135" y="457180"/>
                </a:cubicBezTo>
                <a:cubicBezTo>
                  <a:pt x="316554" y="456942"/>
                  <a:pt x="312801" y="453447"/>
                  <a:pt x="312201" y="448894"/>
                </a:cubicBezTo>
                <a:lnTo>
                  <a:pt x="262795" y="66284"/>
                </a:lnTo>
                <a:lnTo>
                  <a:pt x="206893" y="330526"/>
                </a:lnTo>
                <a:cubicBezTo>
                  <a:pt x="205997" y="334746"/>
                  <a:pt x="202368" y="337851"/>
                  <a:pt x="198063" y="338070"/>
                </a:cubicBezTo>
                <a:cubicBezTo>
                  <a:pt x="193805" y="338423"/>
                  <a:pt x="189833" y="335584"/>
                  <a:pt x="188509" y="331469"/>
                </a:cubicBezTo>
                <a:lnTo>
                  <a:pt x="134703" y="164144"/>
                </a:lnTo>
                <a:lnTo>
                  <a:pt x="94059" y="254907"/>
                </a:lnTo>
                <a:cubicBezTo>
                  <a:pt x="92526" y="258336"/>
                  <a:pt x="89116" y="260546"/>
                  <a:pt x="85363" y="260546"/>
                </a:cubicBezTo>
                <a:lnTo>
                  <a:pt x="9525" y="260546"/>
                </a:lnTo>
                <a:cubicBezTo>
                  <a:pt x="4267" y="260546"/>
                  <a:pt x="0" y="256289"/>
                  <a:pt x="0" y="251021"/>
                </a:cubicBezTo>
                <a:cubicBezTo>
                  <a:pt x="0" y="245754"/>
                  <a:pt x="4267" y="241496"/>
                  <a:pt x="9525" y="241496"/>
                </a:cubicBezTo>
                <a:lnTo>
                  <a:pt x="79181" y="241496"/>
                </a:lnTo>
                <a:lnTo>
                  <a:pt x="127454" y="133683"/>
                </a:lnTo>
                <a:cubicBezTo>
                  <a:pt x="129064" y="130082"/>
                  <a:pt x="132912" y="127882"/>
                  <a:pt x="136665" y="128063"/>
                </a:cubicBezTo>
                <a:cubicBezTo>
                  <a:pt x="140608" y="128282"/>
                  <a:pt x="144008" y="130901"/>
                  <a:pt x="145209" y="134654"/>
                </a:cubicBezTo>
                <a:lnTo>
                  <a:pt x="195653" y="291531"/>
                </a:lnTo>
                <a:lnTo>
                  <a:pt x="255746" y="7553"/>
                </a:lnTo>
                <a:cubicBezTo>
                  <a:pt x="256718" y="3009"/>
                  <a:pt x="260490" y="-191"/>
                  <a:pt x="265452" y="9"/>
                </a:cubicBezTo>
                <a:cubicBezTo>
                  <a:pt x="270091" y="199"/>
                  <a:pt x="273929" y="3695"/>
                  <a:pt x="274520" y="8305"/>
                </a:cubicBezTo>
                <a:lnTo>
                  <a:pt x="324507" y="395382"/>
                </a:lnTo>
                <a:lnTo>
                  <a:pt x="360436" y="246878"/>
                </a:lnTo>
                <a:cubicBezTo>
                  <a:pt x="361464" y="242611"/>
                  <a:pt x="365293" y="239591"/>
                  <a:pt x="369694" y="239591"/>
                </a:cubicBezTo>
                <a:lnTo>
                  <a:pt x="447675" y="239591"/>
                </a:lnTo>
                <a:cubicBezTo>
                  <a:pt x="452942" y="239591"/>
                  <a:pt x="457200" y="243849"/>
                  <a:pt x="457200" y="249116"/>
                </a:cubicBezTo>
                <a:cubicBezTo>
                  <a:pt x="457200" y="254384"/>
                  <a:pt x="452942" y="258641"/>
                  <a:pt x="447675" y="258641"/>
                </a:cubicBezTo>
                <a:lnTo>
                  <a:pt x="377190" y="258641"/>
                </a:lnTo>
                <a:lnTo>
                  <a:pt x="330918" y="449913"/>
                </a:lnTo>
                <a:cubicBezTo>
                  <a:pt x="329879" y="454209"/>
                  <a:pt x="326031" y="457199"/>
                  <a:pt x="321669" y="457199"/>
                </a:cubicBezTo>
                <a:close/>
              </a:path>
            </a:pathLst>
          </a:custGeom>
          <a:solidFill>
            <a:srgbClr val="C02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pic>
        <p:nvPicPr>
          <p:cNvPr id="2" name="Google Shape;14;p31">
            <a:extLst>
              <a:ext uri="{FF2B5EF4-FFF2-40B4-BE49-F238E27FC236}">
                <a16:creationId xmlns:a16="http://schemas.microsoft.com/office/drawing/2014/main" id="{CC121C9D-ED2E-D3A8-44A3-B0ABF3EA02E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99" y="375544"/>
            <a:ext cx="816289" cy="66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57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7968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0FB2475-62BB-479F-B0C0-EEFC0804FC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7642" t="7642"/>
          <a:stretch/>
        </p:blipFill>
        <p:spPr>
          <a:xfrm>
            <a:off x="0" y="-1"/>
            <a:ext cx="12192000" cy="6852042"/>
          </a:xfrm>
          <a:custGeom>
            <a:avLst/>
            <a:gdLst>
              <a:gd name="connsiteX0" fmla="*/ 11487150 w 12192000"/>
              <a:gd name="connsiteY0" fmla="*/ 6391276 h 6852042"/>
              <a:gd name="connsiteX1" fmla="*/ 11372850 w 12192000"/>
              <a:gd name="connsiteY1" fmla="*/ 6505576 h 6852042"/>
              <a:gd name="connsiteX2" fmla="*/ 11442659 w 12192000"/>
              <a:gd name="connsiteY2" fmla="*/ 6610894 h 6852042"/>
              <a:gd name="connsiteX3" fmla="*/ 11460420 w 12192000"/>
              <a:gd name="connsiteY3" fmla="*/ 6614480 h 6852042"/>
              <a:gd name="connsiteX4" fmla="*/ 11484467 w 12192000"/>
              <a:gd name="connsiteY4" fmla="*/ 6630693 h 6852042"/>
              <a:gd name="connsiteX5" fmla="*/ 11525250 w 12192000"/>
              <a:gd name="connsiteY5" fmla="*/ 6638926 h 6852042"/>
              <a:gd name="connsiteX6" fmla="*/ 11630025 w 12192000"/>
              <a:gd name="connsiteY6" fmla="*/ 6534151 h 6852042"/>
              <a:gd name="connsiteX7" fmla="*/ 11599337 w 12192000"/>
              <a:gd name="connsiteY7" fmla="*/ 6460064 h 6852042"/>
              <a:gd name="connsiteX8" fmla="*/ 11585480 w 12192000"/>
              <a:gd name="connsiteY8" fmla="*/ 6450721 h 6852042"/>
              <a:gd name="connsiteX9" fmla="*/ 11567972 w 12192000"/>
              <a:gd name="connsiteY9" fmla="*/ 6424754 h 6852042"/>
              <a:gd name="connsiteX10" fmla="*/ 11487150 w 12192000"/>
              <a:gd name="connsiteY10" fmla="*/ 6391276 h 6852042"/>
              <a:gd name="connsiteX11" fmla="*/ 0 w 12192000"/>
              <a:gd name="connsiteY11" fmla="*/ 0 h 6852042"/>
              <a:gd name="connsiteX12" fmla="*/ 12192000 w 12192000"/>
              <a:gd name="connsiteY12" fmla="*/ 0 h 6852042"/>
              <a:gd name="connsiteX13" fmla="*/ 12192000 w 12192000"/>
              <a:gd name="connsiteY13" fmla="*/ 6852042 h 6852042"/>
              <a:gd name="connsiteX14" fmla="*/ 0 w 12192000"/>
              <a:gd name="connsiteY14" fmla="*/ 6852042 h 685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2042">
                <a:moveTo>
                  <a:pt x="11487150" y="6391276"/>
                </a:moveTo>
                <a:cubicBezTo>
                  <a:pt x="11424024" y="6391276"/>
                  <a:pt x="11372850" y="6442450"/>
                  <a:pt x="11372850" y="6505576"/>
                </a:cubicBezTo>
                <a:cubicBezTo>
                  <a:pt x="11372850" y="6552921"/>
                  <a:pt x="11401635" y="6593542"/>
                  <a:pt x="11442659" y="6610894"/>
                </a:cubicBezTo>
                <a:lnTo>
                  <a:pt x="11460420" y="6614480"/>
                </a:lnTo>
                <a:lnTo>
                  <a:pt x="11484467" y="6630693"/>
                </a:lnTo>
                <a:cubicBezTo>
                  <a:pt x="11497002" y="6635994"/>
                  <a:pt x="11510783" y="6638926"/>
                  <a:pt x="11525250" y="6638926"/>
                </a:cubicBezTo>
                <a:cubicBezTo>
                  <a:pt x="11583116" y="6638926"/>
                  <a:pt x="11630025" y="6592017"/>
                  <a:pt x="11630025" y="6534151"/>
                </a:cubicBezTo>
                <a:cubicBezTo>
                  <a:pt x="11630025" y="6505218"/>
                  <a:pt x="11618298" y="6479024"/>
                  <a:pt x="11599337" y="6460064"/>
                </a:cubicBezTo>
                <a:lnTo>
                  <a:pt x="11585480" y="6450721"/>
                </a:lnTo>
                <a:lnTo>
                  <a:pt x="11567972" y="6424754"/>
                </a:lnTo>
                <a:cubicBezTo>
                  <a:pt x="11547288" y="6404070"/>
                  <a:pt x="11518713" y="6391276"/>
                  <a:pt x="11487150" y="63912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2042"/>
                </a:lnTo>
                <a:lnTo>
                  <a:pt x="0" y="6852042"/>
                </a:lnTo>
                <a:close/>
              </a:path>
            </a:pathLst>
          </a:cu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6C1707-7AF4-47D6-A8BA-16F537321BAF}"/>
              </a:ext>
            </a:extLst>
          </p:cNvPr>
          <p:cNvCxnSpPr>
            <a:cxnSpLocks/>
          </p:cNvCxnSpPr>
          <p:nvPr userDrawn="1"/>
        </p:nvCxnSpPr>
        <p:spPr>
          <a:xfrm>
            <a:off x="-19251" y="3925957"/>
            <a:ext cx="451051" cy="0"/>
          </a:xfrm>
          <a:prstGeom prst="line">
            <a:avLst/>
          </a:prstGeom>
          <a:ln w="31750" cap="flat" cmpd="sng" algn="ctr">
            <a:solidFill>
              <a:srgbClr val="C02B2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Graphic 32">
            <a:extLst>
              <a:ext uri="{FF2B5EF4-FFF2-40B4-BE49-F238E27FC236}">
                <a16:creationId xmlns:a16="http://schemas.microsoft.com/office/drawing/2014/main" id="{19541143-1219-4326-B927-A1B847964EBA}"/>
              </a:ext>
            </a:extLst>
          </p:cNvPr>
          <p:cNvSpPr/>
          <p:nvPr userDrawn="1"/>
        </p:nvSpPr>
        <p:spPr>
          <a:xfrm>
            <a:off x="511970" y="3507559"/>
            <a:ext cx="779462" cy="779458"/>
          </a:xfrm>
          <a:custGeom>
            <a:avLst/>
            <a:gdLst>
              <a:gd name="connsiteX0" fmla="*/ 321669 w 457200"/>
              <a:gd name="connsiteY0" fmla="*/ 457199 h 457199"/>
              <a:gd name="connsiteX1" fmla="*/ 321135 w 457200"/>
              <a:gd name="connsiteY1" fmla="*/ 457180 h 457199"/>
              <a:gd name="connsiteX2" fmla="*/ 312201 w 457200"/>
              <a:gd name="connsiteY2" fmla="*/ 448894 h 457199"/>
              <a:gd name="connsiteX3" fmla="*/ 262795 w 457200"/>
              <a:gd name="connsiteY3" fmla="*/ 66284 h 457199"/>
              <a:gd name="connsiteX4" fmla="*/ 206893 w 457200"/>
              <a:gd name="connsiteY4" fmla="*/ 330526 h 457199"/>
              <a:gd name="connsiteX5" fmla="*/ 198063 w 457200"/>
              <a:gd name="connsiteY5" fmla="*/ 338070 h 457199"/>
              <a:gd name="connsiteX6" fmla="*/ 188509 w 457200"/>
              <a:gd name="connsiteY6" fmla="*/ 331469 h 457199"/>
              <a:gd name="connsiteX7" fmla="*/ 134703 w 457200"/>
              <a:gd name="connsiteY7" fmla="*/ 164144 h 457199"/>
              <a:gd name="connsiteX8" fmla="*/ 94059 w 457200"/>
              <a:gd name="connsiteY8" fmla="*/ 254907 h 457199"/>
              <a:gd name="connsiteX9" fmla="*/ 85363 w 457200"/>
              <a:gd name="connsiteY9" fmla="*/ 260546 h 457199"/>
              <a:gd name="connsiteX10" fmla="*/ 9525 w 457200"/>
              <a:gd name="connsiteY10" fmla="*/ 260546 h 457199"/>
              <a:gd name="connsiteX11" fmla="*/ 0 w 457200"/>
              <a:gd name="connsiteY11" fmla="*/ 251021 h 457199"/>
              <a:gd name="connsiteX12" fmla="*/ 9525 w 457200"/>
              <a:gd name="connsiteY12" fmla="*/ 241496 h 457199"/>
              <a:gd name="connsiteX13" fmla="*/ 79181 w 457200"/>
              <a:gd name="connsiteY13" fmla="*/ 241496 h 457199"/>
              <a:gd name="connsiteX14" fmla="*/ 127454 w 457200"/>
              <a:gd name="connsiteY14" fmla="*/ 133683 h 457199"/>
              <a:gd name="connsiteX15" fmla="*/ 136665 w 457200"/>
              <a:gd name="connsiteY15" fmla="*/ 128063 h 457199"/>
              <a:gd name="connsiteX16" fmla="*/ 145209 w 457200"/>
              <a:gd name="connsiteY16" fmla="*/ 134654 h 457199"/>
              <a:gd name="connsiteX17" fmla="*/ 195653 w 457200"/>
              <a:gd name="connsiteY17" fmla="*/ 291531 h 457199"/>
              <a:gd name="connsiteX18" fmla="*/ 255746 w 457200"/>
              <a:gd name="connsiteY18" fmla="*/ 7553 h 457199"/>
              <a:gd name="connsiteX19" fmla="*/ 265452 w 457200"/>
              <a:gd name="connsiteY19" fmla="*/ 9 h 457199"/>
              <a:gd name="connsiteX20" fmla="*/ 274520 w 457200"/>
              <a:gd name="connsiteY20" fmla="*/ 8305 h 457199"/>
              <a:gd name="connsiteX21" fmla="*/ 324507 w 457200"/>
              <a:gd name="connsiteY21" fmla="*/ 395382 h 457199"/>
              <a:gd name="connsiteX22" fmla="*/ 360436 w 457200"/>
              <a:gd name="connsiteY22" fmla="*/ 246878 h 457199"/>
              <a:gd name="connsiteX23" fmla="*/ 369694 w 457200"/>
              <a:gd name="connsiteY23" fmla="*/ 239591 h 457199"/>
              <a:gd name="connsiteX24" fmla="*/ 447675 w 457200"/>
              <a:gd name="connsiteY24" fmla="*/ 239591 h 457199"/>
              <a:gd name="connsiteX25" fmla="*/ 457200 w 457200"/>
              <a:gd name="connsiteY25" fmla="*/ 249116 h 457199"/>
              <a:gd name="connsiteX26" fmla="*/ 447675 w 457200"/>
              <a:gd name="connsiteY26" fmla="*/ 258641 h 457199"/>
              <a:gd name="connsiteX27" fmla="*/ 377190 w 457200"/>
              <a:gd name="connsiteY27" fmla="*/ 258641 h 457199"/>
              <a:gd name="connsiteX28" fmla="*/ 330918 w 457200"/>
              <a:gd name="connsiteY28" fmla="*/ 449913 h 457199"/>
              <a:gd name="connsiteX29" fmla="*/ 321669 w 457200"/>
              <a:gd name="connsiteY29" fmla="*/ 457199 h 45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7200" h="457199">
                <a:moveTo>
                  <a:pt x="321669" y="457199"/>
                </a:moveTo>
                <a:cubicBezTo>
                  <a:pt x="321488" y="457199"/>
                  <a:pt x="321316" y="457199"/>
                  <a:pt x="321135" y="457180"/>
                </a:cubicBezTo>
                <a:cubicBezTo>
                  <a:pt x="316554" y="456942"/>
                  <a:pt x="312801" y="453447"/>
                  <a:pt x="312201" y="448894"/>
                </a:cubicBezTo>
                <a:lnTo>
                  <a:pt x="262795" y="66284"/>
                </a:lnTo>
                <a:lnTo>
                  <a:pt x="206893" y="330526"/>
                </a:lnTo>
                <a:cubicBezTo>
                  <a:pt x="205997" y="334746"/>
                  <a:pt x="202368" y="337851"/>
                  <a:pt x="198063" y="338070"/>
                </a:cubicBezTo>
                <a:cubicBezTo>
                  <a:pt x="193805" y="338423"/>
                  <a:pt x="189833" y="335584"/>
                  <a:pt x="188509" y="331469"/>
                </a:cubicBezTo>
                <a:lnTo>
                  <a:pt x="134703" y="164144"/>
                </a:lnTo>
                <a:lnTo>
                  <a:pt x="94059" y="254907"/>
                </a:lnTo>
                <a:cubicBezTo>
                  <a:pt x="92526" y="258336"/>
                  <a:pt x="89116" y="260546"/>
                  <a:pt x="85363" y="260546"/>
                </a:cubicBezTo>
                <a:lnTo>
                  <a:pt x="9525" y="260546"/>
                </a:lnTo>
                <a:cubicBezTo>
                  <a:pt x="4267" y="260546"/>
                  <a:pt x="0" y="256289"/>
                  <a:pt x="0" y="251021"/>
                </a:cubicBezTo>
                <a:cubicBezTo>
                  <a:pt x="0" y="245754"/>
                  <a:pt x="4267" y="241496"/>
                  <a:pt x="9525" y="241496"/>
                </a:cubicBezTo>
                <a:lnTo>
                  <a:pt x="79181" y="241496"/>
                </a:lnTo>
                <a:lnTo>
                  <a:pt x="127454" y="133683"/>
                </a:lnTo>
                <a:cubicBezTo>
                  <a:pt x="129064" y="130082"/>
                  <a:pt x="132912" y="127882"/>
                  <a:pt x="136665" y="128063"/>
                </a:cubicBezTo>
                <a:cubicBezTo>
                  <a:pt x="140608" y="128282"/>
                  <a:pt x="144008" y="130901"/>
                  <a:pt x="145209" y="134654"/>
                </a:cubicBezTo>
                <a:lnTo>
                  <a:pt x="195653" y="291531"/>
                </a:lnTo>
                <a:lnTo>
                  <a:pt x="255746" y="7553"/>
                </a:lnTo>
                <a:cubicBezTo>
                  <a:pt x="256718" y="3009"/>
                  <a:pt x="260490" y="-191"/>
                  <a:pt x="265452" y="9"/>
                </a:cubicBezTo>
                <a:cubicBezTo>
                  <a:pt x="270091" y="199"/>
                  <a:pt x="273929" y="3695"/>
                  <a:pt x="274520" y="8305"/>
                </a:cubicBezTo>
                <a:lnTo>
                  <a:pt x="324507" y="395382"/>
                </a:lnTo>
                <a:lnTo>
                  <a:pt x="360436" y="246878"/>
                </a:lnTo>
                <a:cubicBezTo>
                  <a:pt x="361464" y="242611"/>
                  <a:pt x="365293" y="239591"/>
                  <a:pt x="369694" y="239591"/>
                </a:cubicBezTo>
                <a:lnTo>
                  <a:pt x="447675" y="239591"/>
                </a:lnTo>
                <a:cubicBezTo>
                  <a:pt x="452942" y="239591"/>
                  <a:pt x="457200" y="243849"/>
                  <a:pt x="457200" y="249116"/>
                </a:cubicBezTo>
                <a:cubicBezTo>
                  <a:pt x="457200" y="254384"/>
                  <a:pt x="452942" y="258641"/>
                  <a:pt x="447675" y="258641"/>
                </a:cubicBezTo>
                <a:lnTo>
                  <a:pt x="377190" y="258641"/>
                </a:lnTo>
                <a:lnTo>
                  <a:pt x="330918" y="449913"/>
                </a:lnTo>
                <a:cubicBezTo>
                  <a:pt x="329879" y="454209"/>
                  <a:pt x="326031" y="457199"/>
                  <a:pt x="321669" y="457199"/>
                </a:cubicBezTo>
                <a:close/>
              </a:path>
            </a:pathLst>
          </a:custGeom>
          <a:solidFill>
            <a:srgbClr val="C02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3" name="Title 20"/>
          <p:cNvSpPr>
            <a:spLocks noGrp="1"/>
          </p:cNvSpPr>
          <p:nvPr>
            <p:ph type="title" hasCustomPrompt="1"/>
          </p:nvPr>
        </p:nvSpPr>
        <p:spPr>
          <a:xfrm>
            <a:off x="1409262" y="3614354"/>
            <a:ext cx="5260753" cy="584775"/>
          </a:xfrm>
          <a:noFill/>
        </p:spPr>
        <p:txBody>
          <a:bodyPr vert="horz" wrap="square" lIns="91440" tIns="45720" rIns="91440" bIns="45720" rtlCol="0">
            <a:noAutofit/>
          </a:bodyPr>
          <a:lstStyle>
            <a:lvl1pPr rtl="0">
              <a:lnSpc>
                <a:spcPct val="100000"/>
              </a:lnSpc>
              <a:defRPr lang="en-US" sz="3200" kern="1200" cap="all" spc="300" baseline="0" dirty="0">
                <a:solidFill>
                  <a:srgbClr val="295BAB"/>
                </a:solidFill>
                <a:latin typeface="Franklin Gothic Heavy" panose="020B09030201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Click to add text</a:t>
            </a:r>
            <a:endParaRPr lang="en-US" sz="3200" spc="300">
              <a:solidFill>
                <a:srgbClr val="295BAB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09262" y="3249402"/>
            <a:ext cx="3015049" cy="369332"/>
          </a:xfrm>
          <a:noFill/>
        </p:spPr>
        <p:txBody>
          <a:bodyPr wrap="square" lIns="91440" tIns="45720" rIns="91440" bIns="0" rtlCol="0">
            <a:noAutofit/>
          </a:bodyPr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cap="all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Update</a:t>
            </a:r>
          </a:p>
        </p:txBody>
      </p:sp>
      <p:pic>
        <p:nvPicPr>
          <p:cNvPr id="2" name="Google Shape;14;p31">
            <a:extLst>
              <a:ext uri="{FF2B5EF4-FFF2-40B4-BE49-F238E27FC236}">
                <a16:creationId xmlns:a16="http://schemas.microsoft.com/office/drawing/2014/main" id="{C9F8B100-87A7-52AD-F346-E50C0A07A757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99" y="375544"/>
            <a:ext cx="816289" cy="66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92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020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1A032A3-6AA5-44EE-A3A7-6E2240C4F8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7642" t="7642"/>
          <a:stretch/>
        </p:blipFill>
        <p:spPr>
          <a:xfrm>
            <a:off x="0" y="-1"/>
            <a:ext cx="12192000" cy="6852042"/>
          </a:xfrm>
          <a:custGeom>
            <a:avLst/>
            <a:gdLst>
              <a:gd name="connsiteX0" fmla="*/ 11487150 w 12192000"/>
              <a:gd name="connsiteY0" fmla="*/ 6391276 h 6852042"/>
              <a:gd name="connsiteX1" fmla="*/ 11372850 w 12192000"/>
              <a:gd name="connsiteY1" fmla="*/ 6505576 h 6852042"/>
              <a:gd name="connsiteX2" fmla="*/ 11442659 w 12192000"/>
              <a:gd name="connsiteY2" fmla="*/ 6610894 h 6852042"/>
              <a:gd name="connsiteX3" fmla="*/ 11460420 w 12192000"/>
              <a:gd name="connsiteY3" fmla="*/ 6614480 h 6852042"/>
              <a:gd name="connsiteX4" fmla="*/ 11484467 w 12192000"/>
              <a:gd name="connsiteY4" fmla="*/ 6630693 h 6852042"/>
              <a:gd name="connsiteX5" fmla="*/ 11525250 w 12192000"/>
              <a:gd name="connsiteY5" fmla="*/ 6638926 h 6852042"/>
              <a:gd name="connsiteX6" fmla="*/ 11630025 w 12192000"/>
              <a:gd name="connsiteY6" fmla="*/ 6534151 h 6852042"/>
              <a:gd name="connsiteX7" fmla="*/ 11599337 w 12192000"/>
              <a:gd name="connsiteY7" fmla="*/ 6460064 h 6852042"/>
              <a:gd name="connsiteX8" fmla="*/ 11585480 w 12192000"/>
              <a:gd name="connsiteY8" fmla="*/ 6450721 h 6852042"/>
              <a:gd name="connsiteX9" fmla="*/ 11567972 w 12192000"/>
              <a:gd name="connsiteY9" fmla="*/ 6424754 h 6852042"/>
              <a:gd name="connsiteX10" fmla="*/ 11487150 w 12192000"/>
              <a:gd name="connsiteY10" fmla="*/ 6391276 h 6852042"/>
              <a:gd name="connsiteX11" fmla="*/ 0 w 12192000"/>
              <a:gd name="connsiteY11" fmla="*/ 0 h 6852042"/>
              <a:gd name="connsiteX12" fmla="*/ 12192000 w 12192000"/>
              <a:gd name="connsiteY12" fmla="*/ 0 h 6852042"/>
              <a:gd name="connsiteX13" fmla="*/ 12192000 w 12192000"/>
              <a:gd name="connsiteY13" fmla="*/ 6852042 h 6852042"/>
              <a:gd name="connsiteX14" fmla="*/ 0 w 12192000"/>
              <a:gd name="connsiteY14" fmla="*/ 6852042 h 685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2042">
                <a:moveTo>
                  <a:pt x="11487150" y="6391276"/>
                </a:moveTo>
                <a:cubicBezTo>
                  <a:pt x="11424024" y="6391276"/>
                  <a:pt x="11372850" y="6442450"/>
                  <a:pt x="11372850" y="6505576"/>
                </a:cubicBezTo>
                <a:cubicBezTo>
                  <a:pt x="11372850" y="6552921"/>
                  <a:pt x="11401635" y="6593542"/>
                  <a:pt x="11442659" y="6610894"/>
                </a:cubicBezTo>
                <a:lnTo>
                  <a:pt x="11460420" y="6614480"/>
                </a:lnTo>
                <a:lnTo>
                  <a:pt x="11484467" y="6630693"/>
                </a:lnTo>
                <a:cubicBezTo>
                  <a:pt x="11497002" y="6635994"/>
                  <a:pt x="11510783" y="6638926"/>
                  <a:pt x="11525250" y="6638926"/>
                </a:cubicBezTo>
                <a:cubicBezTo>
                  <a:pt x="11583116" y="6638926"/>
                  <a:pt x="11630025" y="6592017"/>
                  <a:pt x="11630025" y="6534151"/>
                </a:cubicBezTo>
                <a:cubicBezTo>
                  <a:pt x="11630025" y="6505218"/>
                  <a:pt x="11618298" y="6479024"/>
                  <a:pt x="11599337" y="6460064"/>
                </a:cubicBezTo>
                <a:lnTo>
                  <a:pt x="11585480" y="6450721"/>
                </a:lnTo>
                <a:lnTo>
                  <a:pt x="11567972" y="6424754"/>
                </a:lnTo>
                <a:cubicBezTo>
                  <a:pt x="11547288" y="6404070"/>
                  <a:pt x="11518713" y="6391276"/>
                  <a:pt x="11487150" y="63912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2042"/>
                </a:lnTo>
                <a:lnTo>
                  <a:pt x="0" y="6852042"/>
                </a:lnTo>
                <a:close/>
              </a:path>
            </a:pathLst>
          </a:cu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3B64EB-AB4C-4F19-91E9-F3EBB815F71A}"/>
              </a:ext>
            </a:extLst>
          </p:cNvPr>
          <p:cNvCxnSpPr>
            <a:cxnSpLocks/>
          </p:cNvCxnSpPr>
          <p:nvPr userDrawn="1"/>
        </p:nvCxnSpPr>
        <p:spPr>
          <a:xfrm>
            <a:off x="6578600" y="3544957"/>
            <a:ext cx="5613400" cy="0"/>
          </a:xfrm>
          <a:prstGeom prst="line">
            <a:avLst/>
          </a:prstGeom>
          <a:noFill/>
          <a:ln w="31750" cap="rnd" cmpd="sng" algn="ctr">
            <a:solidFill>
              <a:srgbClr val="C02B2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Text Placeholder 41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142936"/>
            <a:ext cx="3263900" cy="880241"/>
          </a:xfrm>
        </p:spPr>
        <p:txBody>
          <a:bodyPr lIns="91440" tIns="45720" rIns="91440" bIns="45720" anchor="ctr"/>
          <a:lstStyle>
            <a:lvl1pPr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200" cap="all" spc="300" baseline="0">
                <a:solidFill>
                  <a:srgbClr val="295BAB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en-US"/>
              <a:t>Click to add Text here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1227E8-1CAC-4C25-81B8-17281181AF26}"/>
              </a:ext>
            </a:extLst>
          </p:cNvPr>
          <p:cNvCxnSpPr>
            <a:cxnSpLocks/>
          </p:cNvCxnSpPr>
          <p:nvPr userDrawn="1"/>
        </p:nvCxnSpPr>
        <p:spPr>
          <a:xfrm>
            <a:off x="4610100" y="3544957"/>
            <a:ext cx="1028700" cy="0"/>
          </a:xfrm>
          <a:prstGeom prst="line">
            <a:avLst/>
          </a:prstGeom>
          <a:noFill/>
          <a:ln w="31750" cap="rnd" cmpd="sng" algn="ctr">
            <a:solidFill>
              <a:srgbClr val="C02B2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7" name="Graphic 32">
            <a:extLst>
              <a:ext uri="{FF2B5EF4-FFF2-40B4-BE49-F238E27FC236}">
                <a16:creationId xmlns:a16="http://schemas.microsoft.com/office/drawing/2014/main" id="{7529B637-6F63-499B-9CA1-43C04816D4D8}"/>
              </a:ext>
            </a:extLst>
          </p:cNvPr>
          <p:cNvSpPr/>
          <p:nvPr userDrawn="1"/>
        </p:nvSpPr>
        <p:spPr>
          <a:xfrm>
            <a:off x="5718969" y="3120775"/>
            <a:ext cx="779462" cy="779458"/>
          </a:xfrm>
          <a:custGeom>
            <a:avLst/>
            <a:gdLst>
              <a:gd name="connsiteX0" fmla="*/ 321669 w 457200"/>
              <a:gd name="connsiteY0" fmla="*/ 457199 h 457199"/>
              <a:gd name="connsiteX1" fmla="*/ 321135 w 457200"/>
              <a:gd name="connsiteY1" fmla="*/ 457180 h 457199"/>
              <a:gd name="connsiteX2" fmla="*/ 312201 w 457200"/>
              <a:gd name="connsiteY2" fmla="*/ 448894 h 457199"/>
              <a:gd name="connsiteX3" fmla="*/ 262795 w 457200"/>
              <a:gd name="connsiteY3" fmla="*/ 66284 h 457199"/>
              <a:gd name="connsiteX4" fmla="*/ 206893 w 457200"/>
              <a:gd name="connsiteY4" fmla="*/ 330526 h 457199"/>
              <a:gd name="connsiteX5" fmla="*/ 198063 w 457200"/>
              <a:gd name="connsiteY5" fmla="*/ 338070 h 457199"/>
              <a:gd name="connsiteX6" fmla="*/ 188509 w 457200"/>
              <a:gd name="connsiteY6" fmla="*/ 331469 h 457199"/>
              <a:gd name="connsiteX7" fmla="*/ 134703 w 457200"/>
              <a:gd name="connsiteY7" fmla="*/ 164144 h 457199"/>
              <a:gd name="connsiteX8" fmla="*/ 94059 w 457200"/>
              <a:gd name="connsiteY8" fmla="*/ 254907 h 457199"/>
              <a:gd name="connsiteX9" fmla="*/ 85363 w 457200"/>
              <a:gd name="connsiteY9" fmla="*/ 260546 h 457199"/>
              <a:gd name="connsiteX10" fmla="*/ 9525 w 457200"/>
              <a:gd name="connsiteY10" fmla="*/ 260546 h 457199"/>
              <a:gd name="connsiteX11" fmla="*/ 0 w 457200"/>
              <a:gd name="connsiteY11" fmla="*/ 251021 h 457199"/>
              <a:gd name="connsiteX12" fmla="*/ 9525 w 457200"/>
              <a:gd name="connsiteY12" fmla="*/ 241496 h 457199"/>
              <a:gd name="connsiteX13" fmla="*/ 79181 w 457200"/>
              <a:gd name="connsiteY13" fmla="*/ 241496 h 457199"/>
              <a:gd name="connsiteX14" fmla="*/ 127454 w 457200"/>
              <a:gd name="connsiteY14" fmla="*/ 133683 h 457199"/>
              <a:gd name="connsiteX15" fmla="*/ 136665 w 457200"/>
              <a:gd name="connsiteY15" fmla="*/ 128063 h 457199"/>
              <a:gd name="connsiteX16" fmla="*/ 145209 w 457200"/>
              <a:gd name="connsiteY16" fmla="*/ 134654 h 457199"/>
              <a:gd name="connsiteX17" fmla="*/ 195653 w 457200"/>
              <a:gd name="connsiteY17" fmla="*/ 291531 h 457199"/>
              <a:gd name="connsiteX18" fmla="*/ 255746 w 457200"/>
              <a:gd name="connsiteY18" fmla="*/ 7553 h 457199"/>
              <a:gd name="connsiteX19" fmla="*/ 265452 w 457200"/>
              <a:gd name="connsiteY19" fmla="*/ 9 h 457199"/>
              <a:gd name="connsiteX20" fmla="*/ 274520 w 457200"/>
              <a:gd name="connsiteY20" fmla="*/ 8305 h 457199"/>
              <a:gd name="connsiteX21" fmla="*/ 324507 w 457200"/>
              <a:gd name="connsiteY21" fmla="*/ 395382 h 457199"/>
              <a:gd name="connsiteX22" fmla="*/ 360436 w 457200"/>
              <a:gd name="connsiteY22" fmla="*/ 246878 h 457199"/>
              <a:gd name="connsiteX23" fmla="*/ 369694 w 457200"/>
              <a:gd name="connsiteY23" fmla="*/ 239591 h 457199"/>
              <a:gd name="connsiteX24" fmla="*/ 447675 w 457200"/>
              <a:gd name="connsiteY24" fmla="*/ 239591 h 457199"/>
              <a:gd name="connsiteX25" fmla="*/ 457200 w 457200"/>
              <a:gd name="connsiteY25" fmla="*/ 249116 h 457199"/>
              <a:gd name="connsiteX26" fmla="*/ 447675 w 457200"/>
              <a:gd name="connsiteY26" fmla="*/ 258641 h 457199"/>
              <a:gd name="connsiteX27" fmla="*/ 377190 w 457200"/>
              <a:gd name="connsiteY27" fmla="*/ 258641 h 457199"/>
              <a:gd name="connsiteX28" fmla="*/ 330918 w 457200"/>
              <a:gd name="connsiteY28" fmla="*/ 449913 h 457199"/>
              <a:gd name="connsiteX29" fmla="*/ 321669 w 457200"/>
              <a:gd name="connsiteY29" fmla="*/ 457199 h 45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7200" h="457199">
                <a:moveTo>
                  <a:pt x="321669" y="457199"/>
                </a:moveTo>
                <a:cubicBezTo>
                  <a:pt x="321488" y="457199"/>
                  <a:pt x="321316" y="457199"/>
                  <a:pt x="321135" y="457180"/>
                </a:cubicBezTo>
                <a:cubicBezTo>
                  <a:pt x="316554" y="456942"/>
                  <a:pt x="312801" y="453447"/>
                  <a:pt x="312201" y="448894"/>
                </a:cubicBezTo>
                <a:lnTo>
                  <a:pt x="262795" y="66284"/>
                </a:lnTo>
                <a:lnTo>
                  <a:pt x="206893" y="330526"/>
                </a:lnTo>
                <a:cubicBezTo>
                  <a:pt x="205997" y="334746"/>
                  <a:pt x="202368" y="337851"/>
                  <a:pt x="198063" y="338070"/>
                </a:cubicBezTo>
                <a:cubicBezTo>
                  <a:pt x="193805" y="338423"/>
                  <a:pt x="189833" y="335584"/>
                  <a:pt x="188509" y="331469"/>
                </a:cubicBezTo>
                <a:lnTo>
                  <a:pt x="134703" y="164144"/>
                </a:lnTo>
                <a:lnTo>
                  <a:pt x="94059" y="254907"/>
                </a:lnTo>
                <a:cubicBezTo>
                  <a:pt x="92526" y="258336"/>
                  <a:pt x="89116" y="260546"/>
                  <a:pt x="85363" y="260546"/>
                </a:cubicBezTo>
                <a:lnTo>
                  <a:pt x="9525" y="260546"/>
                </a:lnTo>
                <a:cubicBezTo>
                  <a:pt x="4267" y="260546"/>
                  <a:pt x="0" y="256289"/>
                  <a:pt x="0" y="251021"/>
                </a:cubicBezTo>
                <a:cubicBezTo>
                  <a:pt x="0" y="245754"/>
                  <a:pt x="4267" y="241496"/>
                  <a:pt x="9525" y="241496"/>
                </a:cubicBezTo>
                <a:lnTo>
                  <a:pt x="79181" y="241496"/>
                </a:lnTo>
                <a:lnTo>
                  <a:pt x="127454" y="133683"/>
                </a:lnTo>
                <a:cubicBezTo>
                  <a:pt x="129064" y="130082"/>
                  <a:pt x="132912" y="127882"/>
                  <a:pt x="136665" y="128063"/>
                </a:cubicBezTo>
                <a:cubicBezTo>
                  <a:pt x="140608" y="128282"/>
                  <a:pt x="144008" y="130901"/>
                  <a:pt x="145209" y="134654"/>
                </a:cubicBezTo>
                <a:lnTo>
                  <a:pt x="195653" y="291531"/>
                </a:lnTo>
                <a:lnTo>
                  <a:pt x="255746" y="7553"/>
                </a:lnTo>
                <a:cubicBezTo>
                  <a:pt x="256718" y="3009"/>
                  <a:pt x="260490" y="-191"/>
                  <a:pt x="265452" y="9"/>
                </a:cubicBezTo>
                <a:cubicBezTo>
                  <a:pt x="270091" y="199"/>
                  <a:pt x="273929" y="3695"/>
                  <a:pt x="274520" y="8305"/>
                </a:cubicBezTo>
                <a:lnTo>
                  <a:pt x="324507" y="395382"/>
                </a:lnTo>
                <a:lnTo>
                  <a:pt x="360436" y="246878"/>
                </a:lnTo>
                <a:cubicBezTo>
                  <a:pt x="361464" y="242611"/>
                  <a:pt x="365293" y="239591"/>
                  <a:pt x="369694" y="239591"/>
                </a:cubicBezTo>
                <a:lnTo>
                  <a:pt x="447675" y="239591"/>
                </a:lnTo>
                <a:cubicBezTo>
                  <a:pt x="452942" y="239591"/>
                  <a:pt x="457200" y="243849"/>
                  <a:pt x="457200" y="249116"/>
                </a:cubicBezTo>
                <a:cubicBezTo>
                  <a:pt x="457200" y="254384"/>
                  <a:pt x="452942" y="258641"/>
                  <a:pt x="447675" y="258641"/>
                </a:cubicBezTo>
                <a:lnTo>
                  <a:pt x="377190" y="258641"/>
                </a:lnTo>
                <a:lnTo>
                  <a:pt x="330918" y="449913"/>
                </a:lnTo>
                <a:cubicBezTo>
                  <a:pt x="329879" y="454209"/>
                  <a:pt x="326031" y="457199"/>
                  <a:pt x="321669" y="457199"/>
                </a:cubicBezTo>
                <a:close/>
              </a:path>
            </a:pathLst>
          </a:custGeom>
          <a:solidFill>
            <a:srgbClr val="C02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>
              <a:defRPr/>
            </a:pPr>
            <a:endParaRPr lang="en-US">
              <a:solidFill>
                <a:srgbClr val="575757"/>
              </a:solidFill>
              <a:latin typeface="Trebuchet M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F0FD2A-D29B-479A-8B6B-F57CED30C5BA}"/>
              </a:ext>
            </a:extLst>
          </p:cNvPr>
          <p:cNvCxnSpPr>
            <a:cxnSpLocks/>
          </p:cNvCxnSpPr>
          <p:nvPr userDrawn="1"/>
        </p:nvCxnSpPr>
        <p:spPr>
          <a:xfrm>
            <a:off x="0" y="3544957"/>
            <a:ext cx="1295400" cy="0"/>
          </a:xfrm>
          <a:prstGeom prst="line">
            <a:avLst/>
          </a:prstGeom>
          <a:noFill/>
          <a:ln w="31750" cap="rnd" cmpd="sng" algn="ctr">
            <a:solidFill>
              <a:srgbClr val="C02B2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2" name="Google Shape;14;p31">
            <a:extLst>
              <a:ext uri="{FF2B5EF4-FFF2-40B4-BE49-F238E27FC236}">
                <a16:creationId xmlns:a16="http://schemas.microsoft.com/office/drawing/2014/main" id="{784299F9-6760-CDC7-82B7-7E08F134AADE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99" y="375544"/>
            <a:ext cx="816289" cy="66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83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7145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77428B9-B0FB-4045-86A2-D6CCE2B5A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7642" t="7642"/>
          <a:stretch/>
        </p:blipFill>
        <p:spPr>
          <a:xfrm>
            <a:off x="0" y="-1"/>
            <a:ext cx="12192000" cy="6852042"/>
          </a:xfrm>
          <a:custGeom>
            <a:avLst/>
            <a:gdLst>
              <a:gd name="connsiteX0" fmla="*/ 11487150 w 12192000"/>
              <a:gd name="connsiteY0" fmla="*/ 6391276 h 6852042"/>
              <a:gd name="connsiteX1" fmla="*/ 11372850 w 12192000"/>
              <a:gd name="connsiteY1" fmla="*/ 6505576 h 6852042"/>
              <a:gd name="connsiteX2" fmla="*/ 11442659 w 12192000"/>
              <a:gd name="connsiteY2" fmla="*/ 6610894 h 6852042"/>
              <a:gd name="connsiteX3" fmla="*/ 11460420 w 12192000"/>
              <a:gd name="connsiteY3" fmla="*/ 6614480 h 6852042"/>
              <a:gd name="connsiteX4" fmla="*/ 11484467 w 12192000"/>
              <a:gd name="connsiteY4" fmla="*/ 6630693 h 6852042"/>
              <a:gd name="connsiteX5" fmla="*/ 11525250 w 12192000"/>
              <a:gd name="connsiteY5" fmla="*/ 6638926 h 6852042"/>
              <a:gd name="connsiteX6" fmla="*/ 11630025 w 12192000"/>
              <a:gd name="connsiteY6" fmla="*/ 6534151 h 6852042"/>
              <a:gd name="connsiteX7" fmla="*/ 11599337 w 12192000"/>
              <a:gd name="connsiteY7" fmla="*/ 6460064 h 6852042"/>
              <a:gd name="connsiteX8" fmla="*/ 11585480 w 12192000"/>
              <a:gd name="connsiteY8" fmla="*/ 6450721 h 6852042"/>
              <a:gd name="connsiteX9" fmla="*/ 11567972 w 12192000"/>
              <a:gd name="connsiteY9" fmla="*/ 6424754 h 6852042"/>
              <a:gd name="connsiteX10" fmla="*/ 11487150 w 12192000"/>
              <a:gd name="connsiteY10" fmla="*/ 6391276 h 6852042"/>
              <a:gd name="connsiteX11" fmla="*/ 0 w 12192000"/>
              <a:gd name="connsiteY11" fmla="*/ 0 h 6852042"/>
              <a:gd name="connsiteX12" fmla="*/ 12192000 w 12192000"/>
              <a:gd name="connsiteY12" fmla="*/ 0 h 6852042"/>
              <a:gd name="connsiteX13" fmla="*/ 12192000 w 12192000"/>
              <a:gd name="connsiteY13" fmla="*/ 6852042 h 6852042"/>
              <a:gd name="connsiteX14" fmla="*/ 0 w 12192000"/>
              <a:gd name="connsiteY14" fmla="*/ 6852042 h 685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2042">
                <a:moveTo>
                  <a:pt x="11487150" y="6391276"/>
                </a:moveTo>
                <a:cubicBezTo>
                  <a:pt x="11424024" y="6391276"/>
                  <a:pt x="11372850" y="6442450"/>
                  <a:pt x="11372850" y="6505576"/>
                </a:cubicBezTo>
                <a:cubicBezTo>
                  <a:pt x="11372850" y="6552921"/>
                  <a:pt x="11401635" y="6593542"/>
                  <a:pt x="11442659" y="6610894"/>
                </a:cubicBezTo>
                <a:lnTo>
                  <a:pt x="11460420" y="6614480"/>
                </a:lnTo>
                <a:lnTo>
                  <a:pt x="11484467" y="6630693"/>
                </a:lnTo>
                <a:cubicBezTo>
                  <a:pt x="11497002" y="6635994"/>
                  <a:pt x="11510783" y="6638926"/>
                  <a:pt x="11525250" y="6638926"/>
                </a:cubicBezTo>
                <a:cubicBezTo>
                  <a:pt x="11583116" y="6638926"/>
                  <a:pt x="11630025" y="6592017"/>
                  <a:pt x="11630025" y="6534151"/>
                </a:cubicBezTo>
                <a:cubicBezTo>
                  <a:pt x="11630025" y="6505218"/>
                  <a:pt x="11618298" y="6479024"/>
                  <a:pt x="11599337" y="6460064"/>
                </a:cubicBezTo>
                <a:lnTo>
                  <a:pt x="11585480" y="6450721"/>
                </a:lnTo>
                <a:lnTo>
                  <a:pt x="11567972" y="6424754"/>
                </a:lnTo>
                <a:cubicBezTo>
                  <a:pt x="11547288" y="6404070"/>
                  <a:pt x="11518713" y="6391276"/>
                  <a:pt x="11487150" y="63912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2042"/>
                </a:lnTo>
                <a:lnTo>
                  <a:pt x="0" y="6852042"/>
                </a:lnTo>
                <a:close/>
              </a:path>
            </a:pathLst>
          </a:custGeom>
        </p:spPr>
      </p:pic>
      <p:sp>
        <p:nvSpPr>
          <p:cNvPr id="16" name="Text Placeholder 41"/>
          <p:cNvSpPr>
            <a:spLocks noGrp="1"/>
          </p:cNvSpPr>
          <p:nvPr>
            <p:ph type="body" sz="quarter" idx="10" hasCustomPrompt="1"/>
          </p:nvPr>
        </p:nvSpPr>
        <p:spPr>
          <a:xfrm>
            <a:off x="1683914" y="3103780"/>
            <a:ext cx="4722071" cy="584775"/>
          </a:xfrm>
        </p:spPr>
        <p:txBody>
          <a:bodyPr lIns="91440" tIns="45720" rIns="91440" bIns="45720" anchor="t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cap="all" spc="300" baseline="0">
                <a:solidFill>
                  <a:srgbClr val="295BAB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202BD2-8E14-48FF-A720-F0AFB8D51224}"/>
              </a:ext>
            </a:extLst>
          </p:cNvPr>
          <p:cNvCxnSpPr>
            <a:cxnSpLocks/>
          </p:cNvCxnSpPr>
          <p:nvPr userDrawn="1"/>
        </p:nvCxnSpPr>
        <p:spPr>
          <a:xfrm>
            <a:off x="6953250" y="3403060"/>
            <a:ext cx="5238750" cy="0"/>
          </a:xfrm>
          <a:prstGeom prst="line">
            <a:avLst/>
          </a:prstGeom>
          <a:ln w="31750" cap="rnd" cmpd="sng" algn="ctr">
            <a:solidFill>
              <a:srgbClr val="C02B2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Graphic 32">
            <a:extLst>
              <a:ext uri="{FF2B5EF4-FFF2-40B4-BE49-F238E27FC236}">
                <a16:creationId xmlns:a16="http://schemas.microsoft.com/office/drawing/2014/main" id="{1C310A6D-00B6-4D65-911A-0FC76BB61B5F}"/>
              </a:ext>
            </a:extLst>
          </p:cNvPr>
          <p:cNvSpPr/>
          <p:nvPr userDrawn="1"/>
        </p:nvSpPr>
        <p:spPr>
          <a:xfrm>
            <a:off x="6061870" y="2978878"/>
            <a:ext cx="779462" cy="779458"/>
          </a:xfrm>
          <a:custGeom>
            <a:avLst/>
            <a:gdLst>
              <a:gd name="connsiteX0" fmla="*/ 321669 w 457200"/>
              <a:gd name="connsiteY0" fmla="*/ 457199 h 457199"/>
              <a:gd name="connsiteX1" fmla="*/ 321135 w 457200"/>
              <a:gd name="connsiteY1" fmla="*/ 457180 h 457199"/>
              <a:gd name="connsiteX2" fmla="*/ 312201 w 457200"/>
              <a:gd name="connsiteY2" fmla="*/ 448894 h 457199"/>
              <a:gd name="connsiteX3" fmla="*/ 262795 w 457200"/>
              <a:gd name="connsiteY3" fmla="*/ 66284 h 457199"/>
              <a:gd name="connsiteX4" fmla="*/ 206893 w 457200"/>
              <a:gd name="connsiteY4" fmla="*/ 330526 h 457199"/>
              <a:gd name="connsiteX5" fmla="*/ 198063 w 457200"/>
              <a:gd name="connsiteY5" fmla="*/ 338070 h 457199"/>
              <a:gd name="connsiteX6" fmla="*/ 188509 w 457200"/>
              <a:gd name="connsiteY6" fmla="*/ 331469 h 457199"/>
              <a:gd name="connsiteX7" fmla="*/ 134703 w 457200"/>
              <a:gd name="connsiteY7" fmla="*/ 164144 h 457199"/>
              <a:gd name="connsiteX8" fmla="*/ 94059 w 457200"/>
              <a:gd name="connsiteY8" fmla="*/ 254907 h 457199"/>
              <a:gd name="connsiteX9" fmla="*/ 85363 w 457200"/>
              <a:gd name="connsiteY9" fmla="*/ 260546 h 457199"/>
              <a:gd name="connsiteX10" fmla="*/ 9525 w 457200"/>
              <a:gd name="connsiteY10" fmla="*/ 260546 h 457199"/>
              <a:gd name="connsiteX11" fmla="*/ 0 w 457200"/>
              <a:gd name="connsiteY11" fmla="*/ 251021 h 457199"/>
              <a:gd name="connsiteX12" fmla="*/ 9525 w 457200"/>
              <a:gd name="connsiteY12" fmla="*/ 241496 h 457199"/>
              <a:gd name="connsiteX13" fmla="*/ 79181 w 457200"/>
              <a:gd name="connsiteY13" fmla="*/ 241496 h 457199"/>
              <a:gd name="connsiteX14" fmla="*/ 127454 w 457200"/>
              <a:gd name="connsiteY14" fmla="*/ 133683 h 457199"/>
              <a:gd name="connsiteX15" fmla="*/ 136665 w 457200"/>
              <a:gd name="connsiteY15" fmla="*/ 128063 h 457199"/>
              <a:gd name="connsiteX16" fmla="*/ 145209 w 457200"/>
              <a:gd name="connsiteY16" fmla="*/ 134654 h 457199"/>
              <a:gd name="connsiteX17" fmla="*/ 195653 w 457200"/>
              <a:gd name="connsiteY17" fmla="*/ 291531 h 457199"/>
              <a:gd name="connsiteX18" fmla="*/ 255746 w 457200"/>
              <a:gd name="connsiteY18" fmla="*/ 7553 h 457199"/>
              <a:gd name="connsiteX19" fmla="*/ 265452 w 457200"/>
              <a:gd name="connsiteY19" fmla="*/ 9 h 457199"/>
              <a:gd name="connsiteX20" fmla="*/ 274520 w 457200"/>
              <a:gd name="connsiteY20" fmla="*/ 8305 h 457199"/>
              <a:gd name="connsiteX21" fmla="*/ 324507 w 457200"/>
              <a:gd name="connsiteY21" fmla="*/ 395382 h 457199"/>
              <a:gd name="connsiteX22" fmla="*/ 360436 w 457200"/>
              <a:gd name="connsiteY22" fmla="*/ 246878 h 457199"/>
              <a:gd name="connsiteX23" fmla="*/ 369694 w 457200"/>
              <a:gd name="connsiteY23" fmla="*/ 239591 h 457199"/>
              <a:gd name="connsiteX24" fmla="*/ 447675 w 457200"/>
              <a:gd name="connsiteY24" fmla="*/ 239591 h 457199"/>
              <a:gd name="connsiteX25" fmla="*/ 457200 w 457200"/>
              <a:gd name="connsiteY25" fmla="*/ 249116 h 457199"/>
              <a:gd name="connsiteX26" fmla="*/ 447675 w 457200"/>
              <a:gd name="connsiteY26" fmla="*/ 258641 h 457199"/>
              <a:gd name="connsiteX27" fmla="*/ 377190 w 457200"/>
              <a:gd name="connsiteY27" fmla="*/ 258641 h 457199"/>
              <a:gd name="connsiteX28" fmla="*/ 330918 w 457200"/>
              <a:gd name="connsiteY28" fmla="*/ 449913 h 457199"/>
              <a:gd name="connsiteX29" fmla="*/ 321669 w 457200"/>
              <a:gd name="connsiteY29" fmla="*/ 457199 h 45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7200" h="457199">
                <a:moveTo>
                  <a:pt x="321669" y="457199"/>
                </a:moveTo>
                <a:cubicBezTo>
                  <a:pt x="321488" y="457199"/>
                  <a:pt x="321316" y="457199"/>
                  <a:pt x="321135" y="457180"/>
                </a:cubicBezTo>
                <a:cubicBezTo>
                  <a:pt x="316554" y="456942"/>
                  <a:pt x="312801" y="453447"/>
                  <a:pt x="312201" y="448894"/>
                </a:cubicBezTo>
                <a:lnTo>
                  <a:pt x="262795" y="66284"/>
                </a:lnTo>
                <a:lnTo>
                  <a:pt x="206893" y="330526"/>
                </a:lnTo>
                <a:cubicBezTo>
                  <a:pt x="205997" y="334746"/>
                  <a:pt x="202368" y="337851"/>
                  <a:pt x="198063" y="338070"/>
                </a:cubicBezTo>
                <a:cubicBezTo>
                  <a:pt x="193805" y="338423"/>
                  <a:pt x="189833" y="335584"/>
                  <a:pt x="188509" y="331469"/>
                </a:cubicBezTo>
                <a:lnTo>
                  <a:pt x="134703" y="164144"/>
                </a:lnTo>
                <a:lnTo>
                  <a:pt x="94059" y="254907"/>
                </a:lnTo>
                <a:cubicBezTo>
                  <a:pt x="92526" y="258336"/>
                  <a:pt x="89116" y="260546"/>
                  <a:pt x="85363" y="260546"/>
                </a:cubicBezTo>
                <a:lnTo>
                  <a:pt x="9525" y="260546"/>
                </a:lnTo>
                <a:cubicBezTo>
                  <a:pt x="4267" y="260546"/>
                  <a:pt x="0" y="256289"/>
                  <a:pt x="0" y="251021"/>
                </a:cubicBezTo>
                <a:cubicBezTo>
                  <a:pt x="0" y="245754"/>
                  <a:pt x="4267" y="241496"/>
                  <a:pt x="9525" y="241496"/>
                </a:cubicBezTo>
                <a:lnTo>
                  <a:pt x="79181" y="241496"/>
                </a:lnTo>
                <a:lnTo>
                  <a:pt x="127454" y="133683"/>
                </a:lnTo>
                <a:cubicBezTo>
                  <a:pt x="129064" y="130082"/>
                  <a:pt x="132912" y="127882"/>
                  <a:pt x="136665" y="128063"/>
                </a:cubicBezTo>
                <a:cubicBezTo>
                  <a:pt x="140608" y="128282"/>
                  <a:pt x="144008" y="130901"/>
                  <a:pt x="145209" y="134654"/>
                </a:cubicBezTo>
                <a:lnTo>
                  <a:pt x="195653" y="291531"/>
                </a:lnTo>
                <a:lnTo>
                  <a:pt x="255746" y="7553"/>
                </a:lnTo>
                <a:cubicBezTo>
                  <a:pt x="256718" y="3009"/>
                  <a:pt x="260490" y="-191"/>
                  <a:pt x="265452" y="9"/>
                </a:cubicBezTo>
                <a:cubicBezTo>
                  <a:pt x="270091" y="199"/>
                  <a:pt x="273929" y="3695"/>
                  <a:pt x="274520" y="8305"/>
                </a:cubicBezTo>
                <a:lnTo>
                  <a:pt x="324507" y="395382"/>
                </a:lnTo>
                <a:lnTo>
                  <a:pt x="360436" y="246878"/>
                </a:lnTo>
                <a:cubicBezTo>
                  <a:pt x="361464" y="242611"/>
                  <a:pt x="365293" y="239591"/>
                  <a:pt x="369694" y="239591"/>
                </a:cubicBezTo>
                <a:lnTo>
                  <a:pt x="447675" y="239591"/>
                </a:lnTo>
                <a:cubicBezTo>
                  <a:pt x="452942" y="239591"/>
                  <a:pt x="457200" y="243849"/>
                  <a:pt x="457200" y="249116"/>
                </a:cubicBezTo>
                <a:cubicBezTo>
                  <a:pt x="457200" y="254384"/>
                  <a:pt x="452942" y="258641"/>
                  <a:pt x="447675" y="258641"/>
                </a:cubicBezTo>
                <a:lnTo>
                  <a:pt x="377190" y="258641"/>
                </a:lnTo>
                <a:lnTo>
                  <a:pt x="330918" y="449913"/>
                </a:lnTo>
                <a:cubicBezTo>
                  <a:pt x="329879" y="454209"/>
                  <a:pt x="326031" y="457199"/>
                  <a:pt x="321669" y="457199"/>
                </a:cubicBezTo>
                <a:close/>
              </a:path>
            </a:pathLst>
          </a:custGeom>
          <a:solidFill>
            <a:srgbClr val="C02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E79F61-CBC9-43E2-AF75-6F7A06F7933E}"/>
              </a:ext>
            </a:extLst>
          </p:cNvPr>
          <p:cNvCxnSpPr>
            <a:cxnSpLocks/>
          </p:cNvCxnSpPr>
          <p:nvPr userDrawn="1"/>
        </p:nvCxnSpPr>
        <p:spPr>
          <a:xfrm>
            <a:off x="0" y="3403060"/>
            <a:ext cx="1619250" cy="0"/>
          </a:xfrm>
          <a:prstGeom prst="line">
            <a:avLst/>
          </a:prstGeom>
          <a:ln w="31750" cap="rnd" cmpd="sng" algn="ctr">
            <a:solidFill>
              <a:srgbClr val="C02B2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Google Shape;14;p31">
            <a:extLst>
              <a:ext uri="{FF2B5EF4-FFF2-40B4-BE49-F238E27FC236}">
                <a16:creationId xmlns:a16="http://schemas.microsoft.com/office/drawing/2014/main" id="{BFADF6C5-6E2F-BEB9-B72E-97F2C7E38A33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99" y="375544"/>
            <a:ext cx="816289" cy="66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32250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476348" y="375544"/>
            <a:ext cx="10507105" cy="443198"/>
          </a:xfrm>
        </p:spPr>
        <p:txBody>
          <a:bodyPr vert="horz"/>
          <a:lstStyle/>
          <a:p>
            <a:r>
              <a:rPr lang="en-US"/>
              <a:t>Click to add title</a:t>
            </a:r>
          </a:p>
        </p:txBody>
      </p:sp>
      <p:pic>
        <p:nvPicPr>
          <p:cNvPr id="2" name="Google Shape;14;p31">
            <a:extLst>
              <a:ext uri="{FF2B5EF4-FFF2-40B4-BE49-F238E27FC236}">
                <a16:creationId xmlns:a16="http://schemas.microsoft.com/office/drawing/2014/main" id="{1BA31D4F-A942-9AA6-46B0-B3E776D83F1B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99" y="375544"/>
            <a:ext cx="816289" cy="66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3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8159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476348" y="364582"/>
            <a:ext cx="10545606" cy="443198"/>
          </a:xfrm>
        </p:spPr>
        <p:txBody>
          <a:bodyPr vert="horz"/>
          <a:lstStyle/>
          <a:p>
            <a:r>
              <a:rPr lang="en-US"/>
              <a:t>Click to add title</a:t>
            </a:r>
          </a:p>
        </p:txBody>
      </p:sp>
      <p:pic>
        <p:nvPicPr>
          <p:cNvPr id="2" name="Google Shape;14;p31">
            <a:extLst>
              <a:ext uri="{FF2B5EF4-FFF2-40B4-BE49-F238E27FC236}">
                <a16:creationId xmlns:a16="http://schemas.microsoft.com/office/drawing/2014/main" id="{F876A725-71DE-A5AC-00C1-C51695DB290E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99" y="375544"/>
            <a:ext cx="816289" cy="66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07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9698224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9325" y="1743075"/>
            <a:ext cx="10933350" cy="4511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rgbClr val="7F7F7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7F7F7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7F7F7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9325" y="431800"/>
            <a:ext cx="10933350" cy="4431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1398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6" r:id="rId1"/>
    <p:sldLayoutId id="2147485265" r:id="rId2"/>
    <p:sldLayoutId id="2147485267" r:id="rId3"/>
    <p:sldLayoutId id="2147485270" r:id="rId4"/>
    <p:sldLayoutId id="2147485271" r:id="rId5"/>
    <p:sldLayoutId id="2147485272" r:id="rId6"/>
    <p:sldLayoutId id="2147485273" r:id="rId7"/>
    <p:sldLayoutId id="2147485187" r:id="rId8"/>
    <p:sldLayoutId id="2147485188" r:id="rId9"/>
    <p:sldLayoutId id="2147485268" r:id="rId10"/>
    <p:sldLayoutId id="2147485189" r:id="rId11"/>
    <p:sldLayoutId id="2147485209" r:id="rId12"/>
    <p:sldLayoutId id="2147485274" r:id="rId13"/>
    <p:sldLayoutId id="2147485215" r:id="rId14"/>
    <p:sldLayoutId id="2147485216" r:id="rId15"/>
    <p:sldLayoutId id="2147485222" r:id="rId16"/>
    <p:sldLayoutId id="2147485223" r:id="rId17"/>
    <p:sldLayoutId id="2147485275" r:id="rId1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rgbClr val="2759AD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2759AD"/>
        </a:buClr>
        <a:buFont typeface="Arial" panose="020B0604020202020204" pitchFamily="34" charset="0"/>
        <a:buChar char="​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2759AD"/>
        </a:buClr>
        <a:buFont typeface="Arial" panose="020B0604020202020204" pitchFamily="34" charset="0"/>
        <a:buChar char="•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2759AD"/>
        </a:buClr>
        <a:buFont typeface="Trebuchet MS" panose="020B0603020202020204" pitchFamily="34" charset="0"/>
        <a:buChar char="–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2759AD"/>
        </a:buClr>
        <a:buFont typeface="Arial" panose="020B0604020202020204" pitchFamily="34" charset="0"/>
        <a:buChar char="​"/>
        <a:defRPr lang="en-US" sz="1600" kern="1200">
          <a:solidFill>
            <a:srgbClr val="2759AD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2759AD"/>
        </a:buClr>
        <a:buFont typeface="Arial" panose="020B0604020202020204" pitchFamily="34" charset="0"/>
        <a:buChar char="​"/>
        <a:defRPr lang="en-US" sz="1600" b="1" kern="1200" smtClean="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2759AD"/>
        </a:buClr>
        <a:buFont typeface="Arial" panose="020B0604020202020204" pitchFamily="34" charset="0"/>
        <a:buChar char="•"/>
        <a:defRPr lang="en-US" sz="1600" kern="1200" smtClean="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2759AD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2759AD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2759AD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2759AD"/>
        </a:buClr>
        <a:buFont typeface="Arial" panose="020B0604020202020204" pitchFamily="34" charset="0"/>
        <a:buChar char="​"/>
        <a:defRPr lang="en-US" sz="2400" kern="1200" baseline="0" dirty="0">
          <a:solidFill>
            <a:srgbClr val="2759AD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92" userDrawn="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9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18" Type="http://schemas.openxmlformats.org/officeDocument/2006/relationships/image" Target="../media/image40.png"/><Relationship Id="rId26" Type="http://schemas.openxmlformats.org/officeDocument/2006/relationships/image" Target="../media/image36.png"/><Relationship Id="rId3" Type="http://schemas.openxmlformats.org/officeDocument/2006/relationships/image" Target="../media/image20.png"/><Relationship Id="rId21" Type="http://schemas.openxmlformats.org/officeDocument/2006/relationships/image" Target="../media/image43.png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17" Type="http://schemas.openxmlformats.org/officeDocument/2006/relationships/image" Target="../media/image39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7.png"/><Relationship Id="rId24" Type="http://schemas.openxmlformats.org/officeDocument/2006/relationships/image" Target="../media/image34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5.png"/><Relationship Id="rId10" Type="http://schemas.openxmlformats.org/officeDocument/2006/relationships/image" Target="../media/image26.png"/><Relationship Id="rId19" Type="http://schemas.openxmlformats.org/officeDocument/2006/relationships/image" Target="../media/image41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32.png"/><Relationship Id="rId22" Type="http://schemas.openxmlformats.org/officeDocument/2006/relationships/image" Target="../media/image44.png"/><Relationship Id="rId27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9" Type="http://schemas.openxmlformats.org/officeDocument/2006/relationships/image" Target="../media/image26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34" Type="http://schemas.openxmlformats.org/officeDocument/2006/relationships/image" Target="../media/image23.png"/><Relationship Id="rId42" Type="http://schemas.openxmlformats.org/officeDocument/2006/relationships/image" Target="../media/image21.png"/><Relationship Id="rId47" Type="http://schemas.openxmlformats.org/officeDocument/2006/relationships/image" Target="../media/image40.png"/><Relationship Id="rId50" Type="http://schemas.openxmlformats.org/officeDocument/2006/relationships/image" Target="../media/image43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22.png"/><Relationship Id="rId38" Type="http://schemas.openxmlformats.org/officeDocument/2006/relationships/image" Target="../media/image25.png"/><Relationship Id="rId46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41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20.png"/><Relationship Id="rId37" Type="http://schemas.openxmlformats.org/officeDocument/2006/relationships/image" Target="../media/image19.png"/><Relationship Id="rId40" Type="http://schemas.openxmlformats.org/officeDocument/2006/relationships/image" Target="../media/image27.png"/><Relationship Id="rId45" Type="http://schemas.openxmlformats.org/officeDocument/2006/relationships/image" Target="../media/image38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24.png"/><Relationship Id="rId49" Type="http://schemas.openxmlformats.org/officeDocument/2006/relationships/image" Target="../media/image42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4" Type="http://schemas.openxmlformats.org/officeDocument/2006/relationships/image" Target="../media/image33.png"/><Relationship Id="rId52" Type="http://schemas.openxmlformats.org/officeDocument/2006/relationships/image" Target="../media/image45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18.png"/><Relationship Id="rId43" Type="http://schemas.openxmlformats.org/officeDocument/2006/relationships/image" Target="../media/image32.png"/><Relationship Id="rId48" Type="http://schemas.openxmlformats.org/officeDocument/2006/relationships/image" Target="../media/image41.png"/><Relationship Id="rId8" Type="http://schemas.openxmlformats.org/officeDocument/2006/relationships/image" Target="../media/image51.png"/><Relationship Id="rId51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hyperlink" Target="mailto:dha.dhmscomms@health.mil" TargetMode="Externa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18" Type="http://schemas.openxmlformats.org/officeDocument/2006/relationships/image" Target="../media/image36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6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232E8B-1949-49D9-99B3-BA4ABEC885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PROGRAM EXECUTIVE OFFICE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762A00-8D71-45CC-9BC6-35B229CB8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14" y="1916799"/>
            <a:ext cx="9677400" cy="886397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en-US" sz="3000" dirty="0"/>
              <a:t>Leveraging MHS Data and Advanced Analytics to Transform DOD Health Care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A6F095-DAF0-4DDD-A98B-4B936766B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898" y="313023"/>
            <a:ext cx="1815357" cy="17616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AFEDA1-3AF7-1374-2E84-4A73BFF9791A}"/>
              </a:ext>
            </a:extLst>
          </p:cNvPr>
          <p:cNvSpPr txBox="1"/>
          <p:nvPr/>
        </p:nvSpPr>
        <p:spPr>
          <a:xfrm>
            <a:off x="392339" y="6340154"/>
            <a:ext cx="5720081" cy="1461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Distribution Statement A: approved for public release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79DAE00C-8FD9-222E-3A89-85F2971A45C4}"/>
              </a:ext>
            </a:extLst>
          </p:cNvPr>
          <p:cNvSpPr txBox="1">
            <a:spLocks/>
          </p:cNvSpPr>
          <p:nvPr/>
        </p:nvSpPr>
        <p:spPr>
          <a:xfrm>
            <a:off x="392340" y="3001459"/>
            <a:ext cx="5345851" cy="15696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2759AD"/>
              </a:buClr>
              <a:buFont typeface="Arial" panose="020B0604020202020204" pitchFamily="34" charset="0"/>
              <a:buChar char="​"/>
              <a:defRPr lang="en-US" sz="1800" kern="1200" dirty="0" smtClean="0">
                <a:solidFill>
                  <a:srgbClr val="575757"/>
                </a:solidFill>
                <a:latin typeface="Franklin Gothic Demi" panose="020B07030201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2759AD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2759AD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2759AD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2759AD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759AD"/>
              </a:buClr>
              <a:buFont typeface="Arial" panose="020B0604020202020204" pitchFamily="34" charset="0"/>
              <a:buChar char="​"/>
              <a:defRPr lang="en-US" sz="1600" b="1" kern="1200" smtClean="0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759AD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rgbClr val="2759AD"/>
              </a:buClr>
              <a:buFont typeface="Arial" panose="020B0604020202020204" pitchFamily="34" charset="0"/>
              <a:buChar char="​"/>
              <a:defRPr lang="en-US" sz="4400" kern="1200" baseline="0" smtClean="0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759AD"/>
              </a:buClr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2759AD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2759AD"/>
              </a:buClr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2759AD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0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Jesus J Caban, PhD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Chief Data Scientist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Enterprise Intelligence &amp; Data Solutions,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Program Executive Office Defense Healthcare Management Systems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0D66B2-8EDB-FB7C-D694-8FBA870162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14 FEB 2024</a:t>
            </a:r>
          </a:p>
        </p:txBody>
      </p:sp>
    </p:spTree>
    <p:extLst>
      <p:ext uri="{BB962C8B-B14F-4D97-AF65-F5344CB8AC3E}">
        <p14:creationId xmlns:p14="http://schemas.microsoft.com/office/powerpoint/2010/main" val="10823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956C-D65C-F08C-48F9-B1F8B379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MHS Data – Internal Apps &amp; Capabilities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8D8BF48C-46B7-0016-95C4-697C972A3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94" y="4678177"/>
            <a:ext cx="881799" cy="51511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A547D5F7-27C7-7D32-1655-A22A1B14C1F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5555105" y="5078519"/>
            <a:ext cx="123825" cy="13335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BFD59B25-ADA6-9C4E-4BFF-5EBEFD79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5307582" y="4619224"/>
            <a:ext cx="72339" cy="7790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2D30CFD-7F6B-7F6D-7334-8CF7CC46C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845" y="4470911"/>
            <a:ext cx="261813" cy="28195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6FB0428-2170-F665-D834-7A830F05E67D}"/>
              </a:ext>
            </a:extLst>
          </p:cNvPr>
          <p:cNvGrpSpPr/>
          <p:nvPr/>
        </p:nvGrpSpPr>
        <p:grpSpPr>
          <a:xfrm>
            <a:off x="6922640" y="3450420"/>
            <a:ext cx="5488679" cy="3344739"/>
            <a:chOff x="6922640" y="2830990"/>
            <a:chExt cx="5488679" cy="3344739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36E3469-A84D-D253-EF75-3527CB714E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3946" y="3825822"/>
              <a:ext cx="980050" cy="588596"/>
            </a:xfrm>
            <a:prstGeom prst="line">
              <a:avLst/>
            </a:prstGeom>
            <a:ln w="22225">
              <a:gradFill>
                <a:gsLst>
                  <a:gs pos="55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CAF243BA-65E7-A869-207F-3416B1D4B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" r="1010"/>
            <a:stretch/>
          </p:blipFill>
          <p:spPr>
            <a:xfrm>
              <a:off x="6964054" y="2966560"/>
              <a:ext cx="5447265" cy="3209169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5193E03-5394-F040-0291-6C136B669F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2640" y="2830990"/>
              <a:ext cx="2236804" cy="1344587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5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A4AB9037-D4D1-C046-AA94-CA316C78AF41}"/>
                </a:ext>
              </a:extLst>
            </p:cNvPr>
            <p:cNvCxnSpPr>
              <a:cxnSpLocks/>
            </p:cNvCxnSpPr>
            <p:nvPr/>
          </p:nvCxnSpPr>
          <p:spPr>
            <a:xfrm>
              <a:off x="8296720" y="3817691"/>
              <a:ext cx="649100" cy="361575"/>
            </a:xfrm>
            <a:prstGeom prst="line">
              <a:avLst/>
            </a:prstGeom>
            <a:ln w="22225">
              <a:gradFill>
                <a:gsLst>
                  <a:gs pos="55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397A0E6B-DA42-E37E-9FAE-C45639660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6973" y="4152629"/>
              <a:ext cx="152570" cy="89239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07CBE4D4-D2EE-ADC9-2F79-7F3694235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62" y="4688955"/>
              <a:ext cx="1358900" cy="787400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A21582A-70DF-7550-F328-1D7BFF224EE6}"/>
                </a:ext>
              </a:extLst>
            </p:cNvPr>
            <p:cNvSpPr txBox="1"/>
            <p:nvPr/>
          </p:nvSpPr>
          <p:spPr>
            <a:xfrm rot="19780055">
              <a:off x="7313416" y="3750617"/>
              <a:ext cx="1174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ordia New" panose="020B0304020202020204" pitchFamily="34" charset="-34"/>
                  <a:ea typeface="Open Sans" panose="020B0606030504020204" pitchFamily="34" charset="0"/>
                  <a:cs typeface="Cordia New" panose="020B0304020202020204" pitchFamily="34" charset="-34"/>
                </a:rPr>
                <a:t>Continuous Feed</a:t>
              </a:r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468F64B1-7C9C-1A9F-5892-5E14E67B92A1}"/>
                </a:ext>
              </a:extLst>
            </p:cNvPr>
            <p:cNvSpPr/>
            <p:nvPr/>
          </p:nvSpPr>
          <p:spPr>
            <a:xfrm rot="19737961" flipH="1">
              <a:off x="9782509" y="4880890"/>
              <a:ext cx="2392895" cy="70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70" name="Picture 1069">
              <a:extLst>
                <a:ext uri="{FF2B5EF4-FFF2-40B4-BE49-F238E27FC236}">
                  <a16:creationId xmlns:a16="http://schemas.microsoft.com/office/drawing/2014/main" id="{5A845108-A7D9-C49B-E521-2F83CFDCF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40142" y="4753935"/>
              <a:ext cx="1411102" cy="820408"/>
            </a:xfrm>
            <a:prstGeom prst="rect">
              <a:avLst/>
            </a:prstGeom>
          </p:spPr>
        </p:pic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4484CDD-08D9-545C-426A-6932B54973F8}"/>
                </a:ext>
              </a:extLst>
            </p:cNvPr>
            <p:cNvCxnSpPr>
              <a:cxnSpLocks/>
            </p:cNvCxnSpPr>
            <p:nvPr/>
          </p:nvCxnSpPr>
          <p:spPr>
            <a:xfrm>
              <a:off x="7034542" y="4896439"/>
              <a:ext cx="423203" cy="182338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4000">
                    <a:srgbClr val="E9C4FB"/>
                  </a:gs>
                  <a:gs pos="100000">
                    <a:srgbClr val="E9C4FB"/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DB0B82CC-9290-A66B-3D44-D67033D8C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3414" y="5024397"/>
              <a:ext cx="186265" cy="107305"/>
            </a:xfrm>
            <a:prstGeom prst="rect">
              <a:avLst/>
            </a:prstGeom>
          </p:spPr>
        </p:pic>
      </p:grpSp>
      <p:pic>
        <p:nvPicPr>
          <p:cNvPr id="16" name="Picture 15" descr="A white cube with blue dots&#10;&#10;Description automatically generated">
            <a:extLst>
              <a:ext uri="{FF2B5EF4-FFF2-40B4-BE49-F238E27FC236}">
                <a16:creationId xmlns:a16="http://schemas.microsoft.com/office/drawing/2014/main" id="{2F097785-8C3E-2D13-5162-8358E44CF66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9" t="1025" r="25976" b="21671"/>
          <a:stretch/>
        </p:blipFill>
        <p:spPr>
          <a:xfrm>
            <a:off x="4062071" y="3476781"/>
            <a:ext cx="3560100" cy="316719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CE9C9F1-9A01-C66E-859D-A75F362349FE}"/>
              </a:ext>
            </a:extLst>
          </p:cNvPr>
          <p:cNvCxnSpPr>
            <a:cxnSpLocks/>
          </p:cNvCxnSpPr>
          <p:nvPr/>
        </p:nvCxnSpPr>
        <p:spPr>
          <a:xfrm flipH="1" flipV="1">
            <a:off x="9174828" y="3476782"/>
            <a:ext cx="1130856" cy="617854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0EB31C1-4D69-D89D-3D05-98E7C149699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A3D6A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211221" y="4036570"/>
            <a:ext cx="186265" cy="107305"/>
          </a:xfrm>
          <a:prstGeom prst="rect">
            <a:avLst/>
          </a:prstGeom>
        </p:spPr>
      </p:pic>
      <p:pic>
        <p:nvPicPr>
          <p:cNvPr id="36" name="Picture 35" descr="A white cube with a white lid&#10;&#10;Description automatically generated">
            <a:extLst>
              <a:ext uri="{FF2B5EF4-FFF2-40B4-BE49-F238E27FC236}">
                <a16:creationId xmlns:a16="http://schemas.microsoft.com/office/drawing/2014/main" id="{8D863003-B8B5-B6DE-4D52-C4B58782C35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1" r="23173"/>
          <a:stretch/>
        </p:blipFill>
        <p:spPr>
          <a:xfrm>
            <a:off x="3795252" y="2143264"/>
            <a:ext cx="4049944" cy="448647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5953F8C-027C-7481-3A07-515993E1CA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14" y="5747770"/>
            <a:ext cx="866954" cy="50192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E410CDC-A5D0-7DA3-E344-973205886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44" y="4699948"/>
            <a:ext cx="881799" cy="51511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1BCD3D-73D5-49A8-F950-AB988B1B3A4E}"/>
              </a:ext>
            </a:extLst>
          </p:cNvPr>
          <p:cNvCxnSpPr>
            <a:cxnSpLocks/>
          </p:cNvCxnSpPr>
          <p:nvPr/>
        </p:nvCxnSpPr>
        <p:spPr>
          <a:xfrm flipH="1" flipV="1">
            <a:off x="3027175" y="2918662"/>
            <a:ext cx="1869106" cy="1147416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085780A-3216-FCC4-A4CC-D3BBEFD16E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3610" y="1427545"/>
            <a:ext cx="3522643" cy="2040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670BF-0DF1-4B2B-4FD3-AC64FD240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46" y="2529894"/>
            <a:ext cx="159180" cy="93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94BA55-327B-202E-EB19-936A506014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17" y="2910757"/>
            <a:ext cx="159180" cy="9310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39145E-77F3-F477-34A9-8B91A7A1A3D7}"/>
              </a:ext>
            </a:extLst>
          </p:cNvPr>
          <p:cNvCxnSpPr>
            <a:cxnSpLocks/>
          </p:cNvCxnSpPr>
          <p:nvPr/>
        </p:nvCxnSpPr>
        <p:spPr>
          <a:xfrm flipH="1" flipV="1">
            <a:off x="2833997" y="2411397"/>
            <a:ext cx="1869106" cy="1147416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33214E3-776C-CE16-9F30-50CE773162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98" y="2402859"/>
            <a:ext cx="159180" cy="931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0D25A9-9E9B-7B13-12D0-A752D1061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73024" y="1629310"/>
            <a:ext cx="1557534" cy="90013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B69D49-9656-3318-08F9-11F654E246E7}"/>
              </a:ext>
            </a:extLst>
          </p:cNvPr>
          <p:cNvCxnSpPr>
            <a:cxnSpLocks/>
          </p:cNvCxnSpPr>
          <p:nvPr/>
        </p:nvCxnSpPr>
        <p:spPr>
          <a:xfrm flipH="1" flipV="1">
            <a:off x="3754786" y="2538915"/>
            <a:ext cx="1869106" cy="1147416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white square object with squares on it&#10;&#10;Description automatically generated">
            <a:extLst>
              <a:ext uri="{FF2B5EF4-FFF2-40B4-BE49-F238E27FC236}">
                <a16:creationId xmlns:a16="http://schemas.microsoft.com/office/drawing/2014/main" id="{D29FC527-3D7F-5A6D-9456-839B3ADD80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16" y="2121440"/>
            <a:ext cx="7748084" cy="4454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727F34-9FC0-B199-3F34-DA7CBD6FB6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46" y="2529894"/>
            <a:ext cx="159180" cy="9310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A742EA-7372-69BB-24ED-0874CA9A7267}"/>
              </a:ext>
            </a:extLst>
          </p:cNvPr>
          <p:cNvCxnSpPr>
            <a:cxnSpLocks/>
          </p:cNvCxnSpPr>
          <p:nvPr/>
        </p:nvCxnSpPr>
        <p:spPr>
          <a:xfrm flipH="1" flipV="1">
            <a:off x="3754786" y="2538915"/>
            <a:ext cx="1869106" cy="1147416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>
            <a:extLst>
              <a:ext uri="{FF2B5EF4-FFF2-40B4-BE49-F238E27FC236}">
                <a16:creationId xmlns:a16="http://schemas.microsoft.com/office/drawing/2014/main" id="{4DA830CF-2CF6-844F-B172-4358622BF945}"/>
              </a:ext>
            </a:extLst>
          </p:cNvPr>
          <p:cNvSpPr/>
          <p:nvPr/>
        </p:nvSpPr>
        <p:spPr>
          <a:xfrm>
            <a:off x="4346369" y="2446317"/>
            <a:ext cx="3135086" cy="1864426"/>
          </a:xfrm>
          <a:custGeom>
            <a:avLst/>
            <a:gdLst>
              <a:gd name="connsiteX0" fmla="*/ 1472540 w 3135086"/>
              <a:gd name="connsiteY0" fmla="*/ 59377 h 1864426"/>
              <a:gd name="connsiteX1" fmla="*/ 59376 w 3135086"/>
              <a:gd name="connsiteY1" fmla="*/ 890649 h 1864426"/>
              <a:gd name="connsiteX2" fmla="*/ 0 w 3135086"/>
              <a:gd name="connsiteY2" fmla="*/ 961901 h 1864426"/>
              <a:gd name="connsiteX3" fmla="*/ 59376 w 3135086"/>
              <a:gd name="connsiteY3" fmla="*/ 1092530 h 1864426"/>
              <a:gd name="connsiteX4" fmla="*/ 1341912 w 3135086"/>
              <a:gd name="connsiteY4" fmla="*/ 1840675 h 1864426"/>
              <a:gd name="connsiteX5" fmla="*/ 1531917 w 3135086"/>
              <a:gd name="connsiteY5" fmla="*/ 1864426 h 1864426"/>
              <a:gd name="connsiteX6" fmla="*/ 1662545 w 3135086"/>
              <a:gd name="connsiteY6" fmla="*/ 1828800 h 1864426"/>
              <a:gd name="connsiteX7" fmla="*/ 3135086 w 3135086"/>
              <a:gd name="connsiteY7" fmla="*/ 938151 h 1864426"/>
              <a:gd name="connsiteX8" fmla="*/ 3135086 w 3135086"/>
              <a:gd name="connsiteY8" fmla="*/ 831273 h 1864426"/>
              <a:gd name="connsiteX9" fmla="*/ 3087584 w 3135086"/>
              <a:gd name="connsiteY9" fmla="*/ 736270 h 1864426"/>
              <a:gd name="connsiteX10" fmla="*/ 1793174 w 3135086"/>
              <a:gd name="connsiteY10" fmla="*/ 35626 h 1864426"/>
              <a:gd name="connsiteX11" fmla="*/ 1638795 w 3135086"/>
              <a:gd name="connsiteY11" fmla="*/ 0 h 1864426"/>
              <a:gd name="connsiteX12" fmla="*/ 1472540 w 3135086"/>
              <a:gd name="connsiteY12" fmla="*/ 59377 h 186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5086" h="1864426">
                <a:moveTo>
                  <a:pt x="1472540" y="59377"/>
                </a:moveTo>
                <a:lnTo>
                  <a:pt x="59376" y="890649"/>
                </a:lnTo>
                <a:lnTo>
                  <a:pt x="0" y="961901"/>
                </a:lnTo>
                <a:lnTo>
                  <a:pt x="59376" y="1092530"/>
                </a:lnTo>
                <a:lnTo>
                  <a:pt x="1341912" y="1840675"/>
                </a:lnTo>
                <a:lnTo>
                  <a:pt x="1531917" y="1864426"/>
                </a:lnTo>
                <a:lnTo>
                  <a:pt x="1662545" y="1828800"/>
                </a:lnTo>
                <a:lnTo>
                  <a:pt x="3135086" y="938151"/>
                </a:lnTo>
                <a:lnTo>
                  <a:pt x="3135086" y="831273"/>
                </a:lnTo>
                <a:lnTo>
                  <a:pt x="3087584" y="736270"/>
                </a:lnTo>
                <a:lnTo>
                  <a:pt x="1793174" y="35626"/>
                </a:lnTo>
                <a:lnTo>
                  <a:pt x="1638795" y="0"/>
                </a:lnTo>
                <a:lnTo>
                  <a:pt x="1472540" y="59377"/>
                </a:lnTo>
                <a:close/>
              </a:path>
            </a:pathLst>
          </a:custGeom>
          <a:solidFill>
            <a:schemeClr val="bg1">
              <a:alpha val="5782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43D0B9-3F84-FAC6-9649-B199BB96FF0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20972" y="2835827"/>
            <a:ext cx="340956" cy="2410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CCAF9-E60E-81AD-9357-6C913CC4D15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29186" y="3036968"/>
            <a:ext cx="344027" cy="243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429977-6978-1AF3-82CD-4BC11E4034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35245" y="3427702"/>
            <a:ext cx="1384678" cy="8019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526062-ECB9-4386-BE45-7A0DE85D4E4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88720" y="3048040"/>
            <a:ext cx="745822" cy="4312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ED5BDB-89BF-A1C8-0EC0-6A2D095BE60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09816" y="3472392"/>
            <a:ext cx="321819" cy="1886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3CF127-47AB-CD6E-DEF4-705D98D5492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70093" y="3437288"/>
            <a:ext cx="693769" cy="4055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51B52E-E114-1588-1B6A-AE8B347F96C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27021" y="2884394"/>
            <a:ext cx="649059" cy="3748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6B63C33-364A-0DEA-74F8-E00782C1D07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67165" y="3478557"/>
            <a:ext cx="344027" cy="2431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63C3D15-FA1A-461F-9C8B-9DD45936FA7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71047" y="3415752"/>
            <a:ext cx="340956" cy="2410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C15DA8-7E0E-2651-BA98-8C04BE962DB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49939" y="3335676"/>
            <a:ext cx="344027" cy="24319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5D8233F-8153-B1B3-3A60-1FDB791B9FC0}"/>
              </a:ext>
            </a:extLst>
          </p:cNvPr>
          <p:cNvCxnSpPr>
            <a:cxnSpLocks/>
          </p:cNvCxnSpPr>
          <p:nvPr/>
        </p:nvCxnSpPr>
        <p:spPr>
          <a:xfrm flipV="1">
            <a:off x="6435658" y="2345291"/>
            <a:ext cx="1155286" cy="573371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19A3B6-2F3E-140F-5B45-8DBD39162A0D}"/>
              </a:ext>
            </a:extLst>
          </p:cNvPr>
          <p:cNvGrpSpPr/>
          <p:nvPr/>
        </p:nvGrpSpPr>
        <p:grpSpPr>
          <a:xfrm>
            <a:off x="10085056" y="1981902"/>
            <a:ext cx="575092" cy="641097"/>
            <a:chOff x="140316" y="4512419"/>
            <a:chExt cx="575092" cy="64109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4E46F44-9460-7E00-DAF7-F6F615C031AD}"/>
                </a:ext>
              </a:extLst>
            </p:cNvPr>
            <p:cNvGrpSpPr/>
            <p:nvPr/>
          </p:nvGrpSpPr>
          <p:grpSpPr>
            <a:xfrm>
              <a:off x="140316" y="4512419"/>
              <a:ext cx="575092" cy="641097"/>
              <a:chOff x="702646" y="3813599"/>
              <a:chExt cx="575092" cy="64109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A6A487D-106C-BA79-4236-1000158AB6C5}"/>
                  </a:ext>
                </a:extLst>
              </p:cNvPr>
              <p:cNvSpPr/>
              <p:nvPr/>
            </p:nvSpPr>
            <p:spPr>
              <a:xfrm flipH="1">
                <a:off x="766781" y="3813599"/>
                <a:ext cx="424709" cy="41722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7299BD2-2B65-0A81-AA33-167D1A25A4C9}"/>
                  </a:ext>
                </a:extLst>
              </p:cNvPr>
              <p:cNvSpPr txBox="1"/>
              <p:nvPr/>
            </p:nvSpPr>
            <p:spPr>
              <a:xfrm>
                <a:off x="702646" y="4193086"/>
                <a:ext cx="575092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Open Sans" panose="020B0606030504020204" pitchFamily="34" charset="0"/>
                    <a:cs typeface="Cordia New" panose="020B0304020202020204" pitchFamily="34" charset="-34"/>
                  </a:rPr>
                  <a:t>HL7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33" name="Picture 12">
              <a:extLst>
                <a:ext uri="{FF2B5EF4-FFF2-40B4-BE49-F238E27FC236}">
                  <a16:creationId xmlns:a16="http://schemas.microsoft.com/office/drawing/2014/main" id="{AD36A2D9-384D-D1E2-D277-81A1336531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4598" y="4535986"/>
              <a:ext cx="386160" cy="38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F3FDBEE-B76A-B72E-D74C-CEDE193B7212}"/>
              </a:ext>
            </a:extLst>
          </p:cNvPr>
          <p:cNvGrpSpPr/>
          <p:nvPr/>
        </p:nvGrpSpPr>
        <p:grpSpPr>
          <a:xfrm>
            <a:off x="9507522" y="1981902"/>
            <a:ext cx="575092" cy="641097"/>
            <a:chOff x="107289" y="4512419"/>
            <a:chExt cx="575092" cy="64109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9BC509B-3810-5889-407C-10A0C4C0FA34}"/>
                </a:ext>
              </a:extLst>
            </p:cNvPr>
            <p:cNvGrpSpPr/>
            <p:nvPr/>
          </p:nvGrpSpPr>
          <p:grpSpPr>
            <a:xfrm>
              <a:off x="107289" y="4512419"/>
              <a:ext cx="575092" cy="641097"/>
              <a:chOff x="669619" y="3813599"/>
              <a:chExt cx="575092" cy="64109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3862F32-1143-055D-3DD3-EFE60594B624}"/>
                  </a:ext>
                </a:extLst>
              </p:cNvPr>
              <p:cNvSpPr/>
              <p:nvPr/>
            </p:nvSpPr>
            <p:spPr>
              <a:xfrm flipH="1">
                <a:off x="766781" y="3813599"/>
                <a:ext cx="424709" cy="41722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11C0347-A1FF-BC89-C8BE-2E7E2872E3A4}"/>
                  </a:ext>
                </a:extLst>
              </p:cNvPr>
              <p:cNvSpPr txBox="1"/>
              <p:nvPr/>
            </p:nvSpPr>
            <p:spPr>
              <a:xfrm>
                <a:off x="669619" y="4193086"/>
                <a:ext cx="575092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Open Sans" panose="020B0606030504020204" pitchFamily="34" charset="0"/>
                    <a:cs typeface="Cordia New" panose="020B0304020202020204" pitchFamily="34" charset="-34"/>
                  </a:rPr>
                  <a:t>JSON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39" name="Picture 12">
              <a:extLst>
                <a:ext uri="{FF2B5EF4-FFF2-40B4-BE49-F238E27FC236}">
                  <a16:creationId xmlns:a16="http://schemas.microsoft.com/office/drawing/2014/main" id="{4851DFBA-89CE-1887-CD81-634183EFD9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1640" y="4562999"/>
              <a:ext cx="318953" cy="318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EC2EE6-B639-2886-C8DE-66253F6FA813}"/>
              </a:ext>
            </a:extLst>
          </p:cNvPr>
          <p:cNvGrpSpPr/>
          <p:nvPr/>
        </p:nvGrpSpPr>
        <p:grpSpPr>
          <a:xfrm>
            <a:off x="9369335" y="1203345"/>
            <a:ext cx="732785" cy="664461"/>
            <a:chOff x="-15369" y="4265186"/>
            <a:chExt cx="732785" cy="66446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477856E-549B-FFE2-1D3D-0D2E5110D846}"/>
                </a:ext>
              </a:extLst>
            </p:cNvPr>
            <p:cNvGrpSpPr/>
            <p:nvPr/>
          </p:nvGrpSpPr>
          <p:grpSpPr>
            <a:xfrm>
              <a:off x="-15369" y="4265186"/>
              <a:ext cx="732785" cy="664461"/>
              <a:chOff x="546961" y="3566366"/>
              <a:chExt cx="732785" cy="664461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671B5BD-6272-C73A-E7C9-DC850B45C5E7}"/>
                  </a:ext>
                </a:extLst>
              </p:cNvPr>
              <p:cNvSpPr/>
              <p:nvPr/>
            </p:nvSpPr>
            <p:spPr>
              <a:xfrm flipH="1">
                <a:off x="766781" y="3813599"/>
                <a:ext cx="424709" cy="41722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C8E342A-2193-1DA1-0C12-EEFCCFDD3543}"/>
                  </a:ext>
                </a:extLst>
              </p:cNvPr>
              <p:cNvSpPr txBox="1"/>
              <p:nvPr/>
            </p:nvSpPr>
            <p:spPr>
              <a:xfrm>
                <a:off x="546961" y="3566366"/>
                <a:ext cx="732785" cy="267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Open Sans" panose="020B0606030504020204" pitchFamily="34" charset="0"/>
                    <a:cs typeface="Cordia New" panose="020B0304020202020204" pitchFamily="34" charset="-34"/>
                  </a:rPr>
                  <a:t>MOVEit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46" name="Picture 12">
              <a:extLst>
                <a:ext uri="{FF2B5EF4-FFF2-40B4-BE49-F238E27FC236}">
                  <a16:creationId xmlns:a16="http://schemas.microsoft.com/office/drawing/2014/main" id="{DCB5351B-E67F-221B-19E7-CCCE54F3C9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0898" y="4559905"/>
              <a:ext cx="315524" cy="315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A7E5F7A-6C47-4CBF-6FEB-AA2CA302F929}"/>
              </a:ext>
            </a:extLst>
          </p:cNvPr>
          <p:cNvGrpSpPr/>
          <p:nvPr/>
        </p:nvGrpSpPr>
        <p:grpSpPr>
          <a:xfrm>
            <a:off x="10043884" y="1205163"/>
            <a:ext cx="575092" cy="662643"/>
            <a:chOff x="105129" y="4267004"/>
            <a:chExt cx="575092" cy="66264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15EEF27-0C54-4AF3-F86C-33A472DC0701}"/>
                </a:ext>
              </a:extLst>
            </p:cNvPr>
            <p:cNvGrpSpPr/>
            <p:nvPr/>
          </p:nvGrpSpPr>
          <p:grpSpPr>
            <a:xfrm>
              <a:off x="105129" y="4267004"/>
              <a:ext cx="575092" cy="662643"/>
              <a:chOff x="667459" y="3568184"/>
              <a:chExt cx="575092" cy="66264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AD13CB1-A584-2932-9A04-51D6784A3208}"/>
                  </a:ext>
                </a:extLst>
              </p:cNvPr>
              <p:cNvSpPr/>
              <p:nvPr/>
            </p:nvSpPr>
            <p:spPr>
              <a:xfrm flipH="1">
                <a:off x="766781" y="3813599"/>
                <a:ext cx="424709" cy="41722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9091C73-20E4-D73B-8FB8-815112971F15}"/>
                  </a:ext>
                </a:extLst>
              </p:cNvPr>
              <p:cNvSpPr txBox="1"/>
              <p:nvPr/>
            </p:nvSpPr>
            <p:spPr>
              <a:xfrm>
                <a:off x="667459" y="3568184"/>
                <a:ext cx="575092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Open Sans" panose="020B0606030504020204" pitchFamily="34" charset="0"/>
                    <a:cs typeface="Cordia New" panose="020B0304020202020204" pitchFamily="34" charset="-34"/>
                  </a:rPr>
                  <a:t>FHIR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12">
              <a:extLst>
                <a:ext uri="{FF2B5EF4-FFF2-40B4-BE49-F238E27FC236}">
                  <a16:creationId xmlns:a16="http://schemas.microsoft.com/office/drawing/2014/main" id="{BF7969FC-C9FC-8805-9135-8616AC1BA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3788" y="4548333"/>
              <a:ext cx="333619" cy="333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Rounded Rectangle 102">
            <a:extLst>
              <a:ext uri="{FF2B5EF4-FFF2-40B4-BE49-F238E27FC236}">
                <a16:creationId xmlns:a16="http://schemas.microsoft.com/office/drawing/2014/main" id="{4A13B877-1571-069E-E5EA-664BD51B4EFE}"/>
              </a:ext>
            </a:extLst>
          </p:cNvPr>
          <p:cNvSpPr/>
          <p:nvPr/>
        </p:nvSpPr>
        <p:spPr>
          <a:xfrm>
            <a:off x="7519493" y="1691515"/>
            <a:ext cx="2015055" cy="636119"/>
          </a:xfrm>
          <a:prstGeom prst="roundRect">
            <a:avLst/>
          </a:prstGeom>
          <a:solidFill>
            <a:schemeClr val="bg1">
              <a:alpha val="8585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Enterprise applications and capabilities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01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132348A-0BF2-86EF-572C-E2AB244A5491}"/>
              </a:ext>
            </a:extLst>
          </p:cNvPr>
          <p:cNvGrpSpPr/>
          <p:nvPr/>
        </p:nvGrpSpPr>
        <p:grpSpPr>
          <a:xfrm>
            <a:off x="5546896" y="62297"/>
            <a:ext cx="5130238" cy="3456898"/>
            <a:chOff x="5289397" y="26801"/>
            <a:chExt cx="5130238" cy="3456898"/>
          </a:xfrm>
        </p:grpSpPr>
        <p:sp>
          <p:nvSpPr>
            <p:cNvPr id="30" name="Manual Operation 202">
              <a:extLst>
                <a:ext uri="{FF2B5EF4-FFF2-40B4-BE49-F238E27FC236}">
                  <a16:creationId xmlns:a16="http://schemas.microsoft.com/office/drawing/2014/main" id="{1D832F44-2FCE-FDE5-9F3E-6A2E948415CC}"/>
                </a:ext>
              </a:extLst>
            </p:cNvPr>
            <p:cNvSpPr/>
            <p:nvPr/>
          </p:nvSpPr>
          <p:spPr>
            <a:xfrm rot="817095">
              <a:off x="6194881" y="1495505"/>
              <a:ext cx="4224754" cy="186214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7485"/>
                <a:gd name="connsiteY0" fmla="*/ 5268 h 10000"/>
                <a:gd name="connsiteX1" fmla="*/ 17485 w 17485"/>
                <a:gd name="connsiteY1" fmla="*/ 0 h 10000"/>
                <a:gd name="connsiteX2" fmla="*/ 15485 w 17485"/>
                <a:gd name="connsiteY2" fmla="*/ 10000 h 10000"/>
                <a:gd name="connsiteX3" fmla="*/ 9485 w 17485"/>
                <a:gd name="connsiteY3" fmla="*/ 10000 h 10000"/>
                <a:gd name="connsiteX4" fmla="*/ 0 w 17485"/>
                <a:gd name="connsiteY4" fmla="*/ 5268 h 10000"/>
                <a:gd name="connsiteX0" fmla="*/ 0 w 26145"/>
                <a:gd name="connsiteY0" fmla="*/ 0 h 4732"/>
                <a:gd name="connsiteX1" fmla="*/ 26145 w 26145"/>
                <a:gd name="connsiteY1" fmla="*/ 240 h 4732"/>
                <a:gd name="connsiteX2" fmla="*/ 15485 w 26145"/>
                <a:gd name="connsiteY2" fmla="*/ 4732 h 4732"/>
                <a:gd name="connsiteX3" fmla="*/ 9485 w 26145"/>
                <a:gd name="connsiteY3" fmla="*/ 4732 h 4732"/>
                <a:gd name="connsiteX4" fmla="*/ 0 w 26145"/>
                <a:gd name="connsiteY4" fmla="*/ 0 h 4732"/>
                <a:gd name="connsiteX0" fmla="*/ 0 w 10000"/>
                <a:gd name="connsiteY0" fmla="*/ 0 h 10000"/>
                <a:gd name="connsiteX1" fmla="*/ 10000 w 10000"/>
                <a:gd name="connsiteY1" fmla="*/ 507 h 10000"/>
                <a:gd name="connsiteX2" fmla="*/ 3997 w 10000"/>
                <a:gd name="connsiteY2" fmla="*/ 9231 h 10000"/>
                <a:gd name="connsiteX3" fmla="*/ 3628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9231"/>
                <a:gd name="connsiteX1" fmla="*/ 10000 w 10000"/>
                <a:gd name="connsiteY1" fmla="*/ 507 h 9231"/>
                <a:gd name="connsiteX2" fmla="*/ 3997 w 10000"/>
                <a:gd name="connsiteY2" fmla="*/ 9231 h 9231"/>
                <a:gd name="connsiteX3" fmla="*/ 1394 w 10000"/>
                <a:gd name="connsiteY3" fmla="*/ 9066 h 9231"/>
                <a:gd name="connsiteX4" fmla="*/ 0 w 10000"/>
                <a:gd name="connsiteY4" fmla="*/ 0 h 9231"/>
                <a:gd name="connsiteX0" fmla="*/ 0 w 9008"/>
                <a:gd name="connsiteY0" fmla="*/ 0 h 13071"/>
                <a:gd name="connsiteX1" fmla="*/ 9008 w 9008"/>
                <a:gd name="connsiteY1" fmla="*/ 3620 h 13071"/>
                <a:gd name="connsiteX2" fmla="*/ 3005 w 9008"/>
                <a:gd name="connsiteY2" fmla="*/ 13071 h 13071"/>
                <a:gd name="connsiteX3" fmla="*/ 402 w 9008"/>
                <a:gd name="connsiteY3" fmla="*/ 12892 h 13071"/>
                <a:gd name="connsiteX4" fmla="*/ 0 w 9008"/>
                <a:gd name="connsiteY4" fmla="*/ 0 h 13071"/>
                <a:gd name="connsiteX0" fmla="*/ 434 w 10434"/>
                <a:gd name="connsiteY0" fmla="*/ 0 h 11901"/>
                <a:gd name="connsiteX1" fmla="*/ 10434 w 10434"/>
                <a:gd name="connsiteY1" fmla="*/ 2769 h 11901"/>
                <a:gd name="connsiteX2" fmla="*/ 3770 w 10434"/>
                <a:gd name="connsiteY2" fmla="*/ 10000 h 11901"/>
                <a:gd name="connsiteX3" fmla="*/ 0 w 10434"/>
                <a:gd name="connsiteY3" fmla="*/ 11901 h 11901"/>
                <a:gd name="connsiteX4" fmla="*/ 434 w 10434"/>
                <a:gd name="connsiteY4" fmla="*/ 0 h 11901"/>
                <a:gd name="connsiteX0" fmla="*/ 12 w 10012"/>
                <a:gd name="connsiteY0" fmla="*/ 0 h 10000"/>
                <a:gd name="connsiteX1" fmla="*/ 10012 w 10012"/>
                <a:gd name="connsiteY1" fmla="*/ 2769 h 10000"/>
                <a:gd name="connsiteX2" fmla="*/ 3348 w 10012"/>
                <a:gd name="connsiteY2" fmla="*/ 10000 h 10000"/>
                <a:gd name="connsiteX3" fmla="*/ 1000 w 10012"/>
                <a:gd name="connsiteY3" fmla="*/ 8849 h 10000"/>
                <a:gd name="connsiteX4" fmla="*/ 12 w 10012"/>
                <a:gd name="connsiteY4" fmla="*/ 0 h 10000"/>
                <a:gd name="connsiteX0" fmla="*/ 383 w 9012"/>
                <a:gd name="connsiteY0" fmla="*/ 0 h 9567"/>
                <a:gd name="connsiteX1" fmla="*/ 9012 w 9012"/>
                <a:gd name="connsiteY1" fmla="*/ 2336 h 9567"/>
                <a:gd name="connsiteX2" fmla="*/ 2348 w 9012"/>
                <a:gd name="connsiteY2" fmla="*/ 9567 h 9567"/>
                <a:gd name="connsiteX3" fmla="*/ 0 w 9012"/>
                <a:gd name="connsiteY3" fmla="*/ 8416 h 9567"/>
                <a:gd name="connsiteX4" fmla="*/ 383 w 9012"/>
                <a:gd name="connsiteY4" fmla="*/ 0 h 9567"/>
                <a:gd name="connsiteX0" fmla="*/ 425 w 9684"/>
                <a:gd name="connsiteY0" fmla="*/ 0 h 10000"/>
                <a:gd name="connsiteX1" fmla="*/ 9684 w 9684"/>
                <a:gd name="connsiteY1" fmla="*/ 2505 h 10000"/>
                <a:gd name="connsiteX2" fmla="*/ 2605 w 9684"/>
                <a:gd name="connsiteY2" fmla="*/ 10000 h 10000"/>
                <a:gd name="connsiteX3" fmla="*/ 0 w 9684"/>
                <a:gd name="connsiteY3" fmla="*/ 8797 h 10000"/>
                <a:gd name="connsiteX4" fmla="*/ 425 w 9684"/>
                <a:gd name="connsiteY4" fmla="*/ 0 h 10000"/>
                <a:gd name="connsiteX0" fmla="*/ 439 w 10000"/>
                <a:gd name="connsiteY0" fmla="*/ 0 h 10014"/>
                <a:gd name="connsiteX1" fmla="*/ 10000 w 10000"/>
                <a:gd name="connsiteY1" fmla="*/ 2505 h 10014"/>
                <a:gd name="connsiteX2" fmla="*/ 2532 w 10000"/>
                <a:gd name="connsiteY2" fmla="*/ 10014 h 10014"/>
                <a:gd name="connsiteX3" fmla="*/ 0 w 10000"/>
                <a:gd name="connsiteY3" fmla="*/ 8797 h 10014"/>
                <a:gd name="connsiteX4" fmla="*/ 439 w 10000"/>
                <a:gd name="connsiteY4" fmla="*/ 0 h 10014"/>
                <a:gd name="connsiteX0" fmla="*/ 433 w 10000"/>
                <a:gd name="connsiteY0" fmla="*/ 0 h 9663"/>
                <a:gd name="connsiteX1" fmla="*/ 10000 w 10000"/>
                <a:gd name="connsiteY1" fmla="*/ 2154 h 9663"/>
                <a:gd name="connsiteX2" fmla="*/ 2532 w 10000"/>
                <a:gd name="connsiteY2" fmla="*/ 9663 h 9663"/>
                <a:gd name="connsiteX3" fmla="*/ 0 w 10000"/>
                <a:gd name="connsiteY3" fmla="*/ 8446 h 9663"/>
                <a:gd name="connsiteX4" fmla="*/ 433 w 10000"/>
                <a:gd name="connsiteY4" fmla="*/ 0 h 9663"/>
                <a:gd name="connsiteX0" fmla="*/ 264 w 9831"/>
                <a:gd name="connsiteY0" fmla="*/ 0 h 10000"/>
                <a:gd name="connsiteX1" fmla="*/ 9831 w 9831"/>
                <a:gd name="connsiteY1" fmla="*/ 2229 h 10000"/>
                <a:gd name="connsiteX2" fmla="*/ 2363 w 9831"/>
                <a:gd name="connsiteY2" fmla="*/ 10000 h 10000"/>
                <a:gd name="connsiteX3" fmla="*/ 0 w 9831"/>
                <a:gd name="connsiteY3" fmla="*/ 8818 h 10000"/>
                <a:gd name="connsiteX4" fmla="*/ 264 w 9831"/>
                <a:gd name="connsiteY4" fmla="*/ 0 h 10000"/>
                <a:gd name="connsiteX0" fmla="*/ 330 w 10061"/>
                <a:gd name="connsiteY0" fmla="*/ 0 h 10000"/>
                <a:gd name="connsiteX1" fmla="*/ 10061 w 10061"/>
                <a:gd name="connsiteY1" fmla="*/ 2229 h 10000"/>
                <a:gd name="connsiteX2" fmla="*/ 2465 w 10061"/>
                <a:gd name="connsiteY2" fmla="*/ 10000 h 10000"/>
                <a:gd name="connsiteX3" fmla="*/ 0 w 10061"/>
                <a:gd name="connsiteY3" fmla="*/ 8960 h 10000"/>
                <a:gd name="connsiteX4" fmla="*/ 330 w 10061"/>
                <a:gd name="connsiteY4" fmla="*/ 0 h 10000"/>
                <a:gd name="connsiteX0" fmla="*/ 179 w 9910"/>
                <a:gd name="connsiteY0" fmla="*/ 0 h 10000"/>
                <a:gd name="connsiteX1" fmla="*/ 9910 w 9910"/>
                <a:gd name="connsiteY1" fmla="*/ 2229 h 10000"/>
                <a:gd name="connsiteX2" fmla="*/ 2314 w 9910"/>
                <a:gd name="connsiteY2" fmla="*/ 10000 h 10000"/>
                <a:gd name="connsiteX3" fmla="*/ 0 w 9910"/>
                <a:gd name="connsiteY3" fmla="*/ 8552 h 10000"/>
                <a:gd name="connsiteX4" fmla="*/ 179 w 9910"/>
                <a:gd name="connsiteY4" fmla="*/ 0 h 10000"/>
                <a:gd name="connsiteX0" fmla="*/ 254 w 10000"/>
                <a:gd name="connsiteY0" fmla="*/ 0 h 9866"/>
                <a:gd name="connsiteX1" fmla="*/ 10000 w 10000"/>
                <a:gd name="connsiteY1" fmla="*/ 2095 h 9866"/>
                <a:gd name="connsiteX2" fmla="*/ 2335 w 10000"/>
                <a:gd name="connsiteY2" fmla="*/ 9866 h 9866"/>
                <a:gd name="connsiteX3" fmla="*/ 0 w 10000"/>
                <a:gd name="connsiteY3" fmla="*/ 8418 h 9866"/>
                <a:gd name="connsiteX4" fmla="*/ 254 w 10000"/>
                <a:gd name="connsiteY4" fmla="*/ 0 h 9866"/>
                <a:gd name="connsiteX0" fmla="*/ 229 w 10000"/>
                <a:gd name="connsiteY0" fmla="*/ 0 h 11188"/>
                <a:gd name="connsiteX1" fmla="*/ 10000 w 10000"/>
                <a:gd name="connsiteY1" fmla="*/ 3311 h 11188"/>
                <a:gd name="connsiteX2" fmla="*/ 2335 w 10000"/>
                <a:gd name="connsiteY2" fmla="*/ 11188 h 11188"/>
                <a:gd name="connsiteX3" fmla="*/ 0 w 10000"/>
                <a:gd name="connsiteY3" fmla="*/ 9720 h 11188"/>
                <a:gd name="connsiteX4" fmla="*/ 229 w 10000"/>
                <a:gd name="connsiteY4" fmla="*/ 0 h 11188"/>
                <a:gd name="connsiteX0" fmla="*/ 229 w 9891"/>
                <a:gd name="connsiteY0" fmla="*/ 0 h 11188"/>
                <a:gd name="connsiteX1" fmla="*/ 9891 w 9891"/>
                <a:gd name="connsiteY1" fmla="*/ 1435 h 11188"/>
                <a:gd name="connsiteX2" fmla="*/ 2335 w 9891"/>
                <a:gd name="connsiteY2" fmla="*/ 11188 h 11188"/>
                <a:gd name="connsiteX3" fmla="*/ 0 w 9891"/>
                <a:gd name="connsiteY3" fmla="*/ 9720 h 11188"/>
                <a:gd name="connsiteX4" fmla="*/ 229 w 9891"/>
                <a:gd name="connsiteY4" fmla="*/ 0 h 11188"/>
                <a:gd name="connsiteX0" fmla="*/ 192 w 9960"/>
                <a:gd name="connsiteY0" fmla="*/ 0 h 10000"/>
                <a:gd name="connsiteX1" fmla="*/ 9960 w 9960"/>
                <a:gd name="connsiteY1" fmla="*/ 1283 h 10000"/>
                <a:gd name="connsiteX2" fmla="*/ 2321 w 9960"/>
                <a:gd name="connsiteY2" fmla="*/ 10000 h 10000"/>
                <a:gd name="connsiteX3" fmla="*/ 0 w 9960"/>
                <a:gd name="connsiteY3" fmla="*/ 8649 h 10000"/>
                <a:gd name="connsiteX4" fmla="*/ 192 w 9960"/>
                <a:gd name="connsiteY4" fmla="*/ 0 h 10000"/>
                <a:gd name="connsiteX0" fmla="*/ 54 w 10019"/>
                <a:gd name="connsiteY0" fmla="*/ 0 h 9978"/>
                <a:gd name="connsiteX1" fmla="*/ 10019 w 10019"/>
                <a:gd name="connsiteY1" fmla="*/ 1261 h 9978"/>
                <a:gd name="connsiteX2" fmla="*/ 2349 w 10019"/>
                <a:gd name="connsiteY2" fmla="*/ 9978 h 9978"/>
                <a:gd name="connsiteX3" fmla="*/ 19 w 10019"/>
                <a:gd name="connsiteY3" fmla="*/ 8627 h 9978"/>
                <a:gd name="connsiteX4" fmla="*/ 54 w 10019"/>
                <a:gd name="connsiteY4" fmla="*/ 0 h 9978"/>
                <a:gd name="connsiteX0" fmla="*/ 35 w 9981"/>
                <a:gd name="connsiteY0" fmla="*/ 0 h 10000"/>
                <a:gd name="connsiteX1" fmla="*/ 9981 w 9981"/>
                <a:gd name="connsiteY1" fmla="*/ 1264 h 10000"/>
                <a:gd name="connsiteX2" fmla="*/ 2326 w 9981"/>
                <a:gd name="connsiteY2" fmla="*/ 10000 h 10000"/>
                <a:gd name="connsiteX3" fmla="*/ 0 w 9981"/>
                <a:gd name="connsiteY3" fmla="*/ 8646 h 10000"/>
                <a:gd name="connsiteX4" fmla="*/ 35 w 9981"/>
                <a:gd name="connsiteY4" fmla="*/ 0 h 10000"/>
                <a:gd name="connsiteX0" fmla="*/ 35 w 10000"/>
                <a:gd name="connsiteY0" fmla="*/ 0 h 10000"/>
                <a:gd name="connsiteX1" fmla="*/ 10000 w 10000"/>
                <a:gd name="connsiteY1" fmla="*/ 1264 h 10000"/>
                <a:gd name="connsiteX2" fmla="*/ 2330 w 10000"/>
                <a:gd name="connsiteY2" fmla="*/ 10000 h 10000"/>
                <a:gd name="connsiteX3" fmla="*/ 0 w 10000"/>
                <a:gd name="connsiteY3" fmla="*/ 8646 h 10000"/>
                <a:gd name="connsiteX4" fmla="*/ 35 w 10000"/>
                <a:gd name="connsiteY4" fmla="*/ 0 h 10000"/>
                <a:gd name="connsiteX0" fmla="*/ 35 w 10000"/>
                <a:gd name="connsiteY0" fmla="*/ 0 h 10000"/>
                <a:gd name="connsiteX1" fmla="*/ 10000 w 10000"/>
                <a:gd name="connsiteY1" fmla="*/ 1264 h 10000"/>
                <a:gd name="connsiteX2" fmla="*/ 2330 w 10000"/>
                <a:gd name="connsiteY2" fmla="*/ 10000 h 10000"/>
                <a:gd name="connsiteX3" fmla="*/ 0 w 10000"/>
                <a:gd name="connsiteY3" fmla="*/ 8646 h 10000"/>
                <a:gd name="connsiteX4" fmla="*/ 35 w 10000"/>
                <a:gd name="connsiteY4" fmla="*/ 0 h 10000"/>
                <a:gd name="connsiteX0" fmla="*/ 235 w 10200"/>
                <a:gd name="connsiteY0" fmla="*/ 0 h 10000"/>
                <a:gd name="connsiteX1" fmla="*/ 10200 w 10200"/>
                <a:gd name="connsiteY1" fmla="*/ 1264 h 10000"/>
                <a:gd name="connsiteX2" fmla="*/ 2530 w 10200"/>
                <a:gd name="connsiteY2" fmla="*/ 10000 h 10000"/>
                <a:gd name="connsiteX3" fmla="*/ 0 w 10200"/>
                <a:gd name="connsiteY3" fmla="*/ 8360 h 10000"/>
                <a:gd name="connsiteX4" fmla="*/ 235 w 10200"/>
                <a:gd name="connsiteY4" fmla="*/ 0 h 10000"/>
                <a:gd name="connsiteX0" fmla="*/ 235 w 10200"/>
                <a:gd name="connsiteY0" fmla="*/ 0 h 10000"/>
                <a:gd name="connsiteX1" fmla="*/ 10200 w 10200"/>
                <a:gd name="connsiteY1" fmla="*/ 1264 h 10000"/>
                <a:gd name="connsiteX2" fmla="*/ 2530 w 10200"/>
                <a:gd name="connsiteY2" fmla="*/ 10000 h 10000"/>
                <a:gd name="connsiteX3" fmla="*/ 0 w 10200"/>
                <a:gd name="connsiteY3" fmla="*/ 8360 h 10000"/>
                <a:gd name="connsiteX4" fmla="*/ 235 w 10200"/>
                <a:gd name="connsiteY4" fmla="*/ 0 h 10000"/>
                <a:gd name="connsiteX0" fmla="*/ 235 w 10200"/>
                <a:gd name="connsiteY0" fmla="*/ 0 h 10143"/>
                <a:gd name="connsiteX1" fmla="*/ 10200 w 10200"/>
                <a:gd name="connsiteY1" fmla="*/ 1264 h 10143"/>
                <a:gd name="connsiteX2" fmla="*/ 2587 w 10200"/>
                <a:gd name="connsiteY2" fmla="*/ 10143 h 10143"/>
                <a:gd name="connsiteX3" fmla="*/ 0 w 10200"/>
                <a:gd name="connsiteY3" fmla="*/ 8360 h 10143"/>
                <a:gd name="connsiteX4" fmla="*/ 235 w 10200"/>
                <a:gd name="connsiteY4" fmla="*/ 0 h 10143"/>
                <a:gd name="connsiteX0" fmla="*/ 235 w 9729"/>
                <a:gd name="connsiteY0" fmla="*/ 0 h 10143"/>
                <a:gd name="connsiteX1" fmla="*/ 9729 w 9729"/>
                <a:gd name="connsiteY1" fmla="*/ 1036 h 10143"/>
                <a:gd name="connsiteX2" fmla="*/ 2587 w 9729"/>
                <a:gd name="connsiteY2" fmla="*/ 10143 h 10143"/>
                <a:gd name="connsiteX3" fmla="*/ 0 w 9729"/>
                <a:gd name="connsiteY3" fmla="*/ 8360 h 10143"/>
                <a:gd name="connsiteX4" fmla="*/ 235 w 9729"/>
                <a:gd name="connsiteY4" fmla="*/ 0 h 10143"/>
                <a:gd name="connsiteX0" fmla="*/ 242 w 10738"/>
                <a:gd name="connsiteY0" fmla="*/ 785 h 10785"/>
                <a:gd name="connsiteX1" fmla="*/ 10738 w 10738"/>
                <a:gd name="connsiteY1" fmla="*/ 0 h 10785"/>
                <a:gd name="connsiteX2" fmla="*/ 2659 w 10738"/>
                <a:gd name="connsiteY2" fmla="*/ 10785 h 10785"/>
                <a:gd name="connsiteX3" fmla="*/ 0 w 10738"/>
                <a:gd name="connsiteY3" fmla="*/ 9027 h 10785"/>
                <a:gd name="connsiteX4" fmla="*/ 242 w 10738"/>
                <a:gd name="connsiteY4" fmla="*/ 785 h 10785"/>
                <a:gd name="connsiteX0" fmla="*/ 264 w 10738"/>
                <a:gd name="connsiteY0" fmla="*/ 699 h 10785"/>
                <a:gd name="connsiteX1" fmla="*/ 10738 w 10738"/>
                <a:gd name="connsiteY1" fmla="*/ 0 h 10785"/>
                <a:gd name="connsiteX2" fmla="*/ 2659 w 10738"/>
                <a:gd name="connsiteY2" fmla="*/ 10785 h 10785"/>
                <a:gd name="connsiteX3" fmla="*/ 0 w 10738"/>
                <a:gd name="connsiteY3" fmla="*/ 9027 h 10785"/>
                <a:gd name="connsiteX4" fmla="*/ 264 w 10738"/>
                <a:gd name="connsiteY4" fmla="*/ 699 h 10785"/>
                <a:gd name="connsiteX0" fmla="*/ 264 w 10738"/>
                <a:gd name="connsiteY0" fmla="*/ 1457 h 11543"/>
                <a:gd name="connsiteX1" fmla="*/ 10738 w 10738"/>
                <a:gd name="connsiteY1" fmla="*/ 758 h 11543"/>
                <a:gd name="connsiteX2" fmla="*/ 2659 w 10738"/>
                <a:gd name="connsiteY2" fmla="*/ 11543 h 11543"/>
                <a:gd name="connsiteX3" fmla="*/ 0 w 10738"/>
                <a:gd name="connsiteY3" fmla="*/ 9785 h 11543"/>
                <a:gd name="connsiteX4" fmla="*/ 264 w 10738"/>
                <a:gd name="connsiteY4" fmla="*/ 1457 h 11543"/>
                <a:gd name="connsiteX0" fmla="*/ 264 w 10405"/>
                <a:gd name="connsiteY0" fmla="*/ 1379 h 11465"/>
                <a:gd name="connsiteX1" fmla="*/ 10405 w 10405"/>
                <a:gd name="connsiteY1" fmla="*/ 939 h 11465"/>
                <a:gd name="connsiteX2" fmla="*/ 2659 w 10405"/>
                <a:gd name="connsiteY2" fmla="*/ 11465 h 11465"/>
                <a:gd name="connsiteX3" fmla="*/ 0 w 10405"/>
                <a:gd name="connsiteY3" fmla="*/ 9707 h 11465"/>
                <a:gd name="connsiteX4" fmla="*/ 264 w 10405"/>
                <a:gd name="connsiteY4" fmla="*/ 1379 h 11465"/>
                <a:gd name="connsiteX0" fmla="*/ 264 w 10405"/>
                <a:gd name="connsiteY0" fmla="*/ 2368 h 12454"/>
                <a:gd name="connsiteX1" fmla="*/ 10405 w 10405"/>
                <a:gd name="connsiteY1" fmla="*/ 1928 h 12454"/>
                <a:gd name="connsiteX2" fmla="*/ 2659 w 10405"/>
                <a:gd name="connsiteY2" fmla="*/ 12454 h 12454"/>
                <a:gd name="connsiteX3" fmla="*/ 0 w 10405"/>
                <a:gd name="connsiteY3" fmla="*/ 10696 h 12454"/>
                <a:gd name="connsiteX4" fmla="*/ 264 w 10405"/>
                <a:gd name="connsiteY4" fmla="*/ 2368 h 12454"/>
                <a:gd name="connsiteX0" fmla="*/ 264 w 9806"/>
                <a:gd name="connsiteY0" fmla="*/ 1992 h 12078"/>
                <a:gd name="connsiteX1" fmla="*/ 9806 w 9806"/>
                <a:gd name="connsiteY1" fmla="*/ 2313 h 12078"/>
                <a:gd name="connsiteX2" fmla="*/ 2659 w 9806"/>
                <a:gd name="connsiteY2" fmla="*/ 12078 h 12078"/>
                <a:gd name="connsiteX3" fmla="*/ 0 w 9806"/>
                <a:gd name="connsiteY3" fmla="*/ 10320 h 12078"/>
                <a:gd name="connsiteX4" fmla="*/ 264 w 9806"/>
                <a:gd name="connsiteY4" fmla="*/ 1992 h 12078"/>
                <a:gd name="connsiteX0" fmla="*/ 269 w 10000"/>
                <a:gd name="connsiteY0" fmla="*/ 956 h 9307"/>
                <a:gd name="connsiteX1" fmla="*/ 10000 w 10000"/>
                <a:gd name="connsiteY1" fmla="*/ 1222 h 9307"/>
                <a:gd name="connsiteX2" fmla="*/ 2712 w 10000"/>
                <a:gd name="connsiteY2" fmla="*/ 9307 h 9307"/>
                <a:gd name="connsiteX3" fmla="*/ 0 w 10000"/>
                <a:gd name="connsiteY3" fmla="*/ 7851 h 9307"/>
                <a:gd name="connsiteX4" fmla="*/ 269 w 10000"/>
                <a:gd name="connsiteY4" fmla="*/ 956 h 9307"/>
                <a:gd name="connsiteX0" fmla="*/ 269 w 10000"/>
                <a:gd name="connsiteY0" fmla="*/ 1080 h 10053"/>
                <a:gd name="connsiteX1" fmla="*/ 10000 w 10000"/>
                <a:gd name="connsiteY1" fmla="*/ 1366 h 10053"/>
                <a:gd name="connsiteX2" fmla="*/ 2712 w 10000"/>
                <a:gd name="connsiteY2" fmla="*/ 10053 h 10053"/>
                <a:gd name="connsiteX3" fmla="*/ 0 w 10000"/>
                <a:gd name="connsiteY3" fmla="*/ 8489 h 10053"/>
                <a:gd name="connsiteX4" fmla="*/ 269 w 10000"/>
                <a:gd name="connsiteY4" fmla="*/ 1080 h 1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53">
                  <a:moveTo>
                    <a:pt x="269" y="1080"/>
                  </a:moveTo>
                  <a:cubicBezTo>
                    <a:pt x="10382" y="-1547"/>
                    <a:pt x="9867" y="1451"/>
                    <a:pt x="10000" y="1366"/>
                  </a:cubicBezTo>
                  <a:lnTo>
                    <a:pt x="2712" y="10053"/>
                  </a:lnTo>
                  <a:cubicBezTo>
                    <a:pt x="1897" y="9658"/>
                    <a:pt x="815" y="8885"/>
                    <a:pt x="0" y="8489"/>
                  </a:cubicBezTo>
                  <a:cubicBezTo>
                    <a:pt x="99" y="4999"/>
                    <a:pt x="237" y="1426"/>
                    <a:pt x="269" y="1080"/>
                  </a:cubicBezTo>
                  <a:close/>
                </a:path>
              </a:pathLst>
            </a:custGeom>
            <a:gradFill>
              <a:gsLst>
                <a:gs pos="40000">
                  <a:srgbClr val="FAFAFA"/>
                </a:gs>
                <a:gs pos="63000">
                  <a:schemeClr val="accent2">
                    <a:lumMod val="20000"/>
                    <a:lumOff val="80000"/>
                  </a:schemeClr>
                </a:gs>
                <a:gs pos="0">
                  <a:srgbClr val="FCFCFC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7BF4361-D2A7-CCE5-A829-C346F085E8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60433" y="607500"/>
              <a:ext cx="294934" cy="453745"/>
              <a:chOff x="5764212" y="2921000"/>
              <a:chExt cx="660400" cy="1016000"/>
            </a:xfrm>
          </p:grpSpPr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497D8EF3-FB13-20D0-0DCD-6A3C4459A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212" y="2921000"/>
                <a:ext cx="660400" cy="1016000"/>
              </a:xfrm>
              <a:prstGeom prst="rect">
                <a:avLst/>
              </a:prstGeom>
            </p:spPr>
          </p:pic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6A38F78B-3F77-1CCF-D6E1-EF133FC71B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8227" y="3172732"/>
                <a:ext cx="335164" cy="574567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A428B52-0D2E-B5E2-DADE-02F17B46FC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01200" y="340911"/>
              <a:ext cx="294934" cy="453745"/>
              <a:chOff x="6549855" y="2906588"/>
              <a:chExt cx="660400" cy="1016000"/>
            </a:xfrm>
          </p:grpSpPr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DE6AD657-74FF-C33A-6410-28980CCA6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9855" y="2906588"/>
                <a:ext cx="660400" cy="1016000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F55F935B-AB03-DB0E-7EBB-960F64563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6741" y="3138477"/>
                <a:ext cx="349904" cy="599835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2658222-FBEE-12D1-2C8C-33525D9CF30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80918" y="81926"/>
              <a:ext cx="294934" cy="453745"/>
              <a:chOff x="7436127" y="1929443"/>
              <a:chExt cx="660400" cy="1016000"/>
            </a:xfrm>
          </p:grpSpPr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176EFE10-1CD7-752C-C224-60E9B2D068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 amt="3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6127" y="1929443"/>
                <a:ext cx="660400" cy="1016000"/>
              </a:xfrm>
              <a:prstGeom prst="rect">
                <a:avLst/>
              </a:prstGeom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A534625E-B6F0-F1F5-3FA4-94B342F66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5598" y="2105968"/>
                <a:ext cx="402648" cy="690254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4EE6A04-FAFD-6C69-2532-48652DBD29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93575" y="348159"/>
              <a:ext cx="294934" cy="453745"/>
              <a:chOff x="4847179" y="2388734"/>
              <a:chExt cx="660400" cy="1016000"/>
            </a:xfrm>
          </p:grpSpPr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CF2C595A-DC67-C1BA-8974-4E188AD70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 amt="3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7179" y="2388734"/>
                <a:ext cx="660400" cy="1016000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FDC8F9FA-F60F-7357-358A-BD71E03127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5751" y="2642359"/>
                <a:ext cx="351178" cy="602020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52AB0C5-48BC-1D8F-7DB6-2F34950A44F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27068" y="593004"/>
              <a:ext cx="294934" cy="453745"/>
              <a:chOff x="5693565" y="2701460"/>
              <a:chExt cx="660400" cy="1016000"/>
            </a:xfrm>
          </p:grpSpPr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1EB56CA7-BE44-9ADD-D8E3-8EEABA87C3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 amt="3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3565" y="2701460"/>
                <a:ext cx="660400" cy="1016000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879B6834-79E4-EB69-98A6-2A63DCD04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2597" y="2945387"/>
                <a:ext cx="334123" cy="572782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8082095-A9C2-D239-1B21-6825CE591A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47415" y="616041"/>
              <a:ext cx="294934" cy="453745"/>
              <a:chOff x="5913072" y="1130722"/>
              <a:chExt cx="629379" cy="968275"/>
            </a:xfrm>
          </p:grpSpPr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44E0A37F-AD61-68B0-0F8B-1F54B61C60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3072" y="1130722"/>
                <a:ext cx="629379" cy="968275"/>
              </a:xfrm>
              <a:prstGeom prst="rect">
                <a:avLst/>
              </a:prstGeom>
            </p:spPr>
          </p:pic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CEE464C2-C8BF-1BF3-6CAE-BF58553245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3887" y="1291287"/>
                <a:ext cx="363935" cy="623888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E96656E-744B-2FB9-2112-D7751CC39B6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71202" y="342809"/>
              <a:ext cx="294934" cy="453745"/>
              <a:chOff x="6774618" y="3612652"/>
              <a:chExt cx="629379" cy="968275"/>
            </a:xfrm>
          </p:grpSpPr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9B794E05-ADEC-2226-27C5-935A3CDB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4618" y="3612652"/>
                <a:ext cx="629379" cy="968275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0A2FC02B-C7F5-E607-59F8-DA48826D8A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402" y="3841251"/>
                <a:ext cx="347473" cy="595669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591A7B2-B4C7-41C4-EFED-C52B31EA5C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51111" y="26801"/>
              <a:ext cx="294934" cy="453745"/>
              <a:chOff x="6774618" y="3612652"/>
              <a:chExt cx="629379" cy="968275"/>
            </a:xfrm>
          </p:grpSpPr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16DDA042-7BF8-BE24-1575-168D30B71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4618" y="3612652"/>
                <a:ext cx="629379" cy="968275"/>
              </a:xfrm>
              <a:prstGeom prst="rect">
                <a:avLst/>
              </a:pr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A7D9F667-B421-C133-FAF2-45CBCDFF6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402" y="3841251"/>
                <a:ext cx="347473" cy="595669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572CE7E-E5BF-CE56-7C91-D38E56F37209}"/>
                </a:ext>
              </a:extLst>
            </p:cNvPr>
            <p:cNvGrpSpPr/>
            <p:nvPr/>
          </p:nvGrpSpPr>
          <p:grpSpPr>
            <a:xfrm>
              <a:off x="6696504" y="916321"/>
              <a:ext cx="294934" cy="453745"/>
              <a:chOff x="5854067" y="798968"/>
              <a:chExt cx="294934" cy="453745"/>
            </a:xfrm>
          </p:grpSpPr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1ECED684-D986-83F7-0FBC-2390E8A5E1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4067" y="798968"/>
                <a:ext cx="294934" cy="453745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35FA51A4-114E-D0D2-3161-E1B77F12C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8887" y="905767"/>
                <a:ext cx="156836" cy="268862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8CEB712-5C0F-6175-A46B-89D522C57E4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37395" y="1968174"/>
              <a:ext cx="294934" cy="453745"/>
              <a:chOff x="7436127" y="1929443"/>
              <a:chExt cx="660400" cy="1016000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ADB66AEE-DB5E-A77E-2F21-3AE31DDA9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6127" y="1929443"/>
                <a:ext cx="660400" cy="1016000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E795E9A6-A5A3-5BB2-299D-AC77BACC15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5598" y="2105968"/>
                <a:ext cx="402648" cy="690254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5C5A503-816B-2827-674F-52B8F70DD4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95192" y="1486266"/>
              <a:ext cx="294934" cy="453745"/>
              <a:chOff x="6670272" y="1507524"/>
              <a:chExt cx="660400" cy="1016000"/>
            </a:xfrm>
          </p:grpSpPr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F1712FE3-D18C-EF1B-7BA4-B8C05DE95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0272" y="1507524"/>
                <a:ext cx="660400" cy="1016000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B298E517-2D4D-1FDB-5874-903C3DC4B8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0511" y="1742215"/>
                <a:ext cx="363166" cy="622571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91AE966-B273-CF80-1969-C8FD0EBBFF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15440" y="1462306"/>
              <a:ext cx="294934" cy="453745"/>
              <a:chOff x="5913072" y="1130722"/>
              <a:chExt cx="629379" cy="968275"/>
            </a:xfrm>
          </p:grpSpPr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F0839A1B-AD78-36D0-5791-45DF944D5B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3072" y="1130722"/>
                <a:ext cx="629379" cy="968275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1E498464-8967-8D03-B03F-A6C8534A01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3887" y="1291287"/>
                <a:ext cx="363935" cy="623888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65E41BF-AE84-01A4-8166-558CA8AC086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64057" y="2271137"/>
              <a:ext cx="294934" cy="453745"/>
              <a:chOff x="7790788" y="3113135"/>
              <a:chExt cx="629379" cy="968275"/>
            </a:xfrm>
          </p:grpSpPr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1BF7206C-79AF-B9EE-D292-7D7418F01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0788" y="3113135"/>
                <a:ext cx="629379" cy="968275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0DB1BAA2-6DD5-D9C0-3545-445AE9D59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75933" y="3328261"/>
                <a:ext cx="348289" cy="597067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4ABB2D4-069A-CDD6-8820-97B9AC91046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43826" y="1699985"/>
              <a:ext cx="294934" cy="453745"/>
              <a:chOff x="6774618" y="3612652"/>
              <a:chExt cx="629379" cy="968275"/>
            </a:xfrm>
          </p:grpSpPr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075D0D97-5743-DA1D-674E-ADD76036B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4618" y="3612652"/>
                <a:ext cx="629379" cy="968275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837C3DD1-6EEC-C702-8436-CAA2196225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402" y="3841251"/>
                <a:ext cx="347473" cy="595669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F2861AC-8550-6EA4-18E6-19996DD31F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53378" y="1136565"/>
              <a:ext cx="294934" cy="453745"/>
              <a:chOff x="4162526" y="2812230"/>
              <a:chExt cx="660400" cy="1016000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6EAFC1F2-FD4B-0508-A461-C0B56EED0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2526" y="2812230"/>
                <a:ext cx="660400" cy="1016000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DFCF6C4C-2C21-E012-1284-63921345D4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4612" y="3056116"/>
                <a:ext cx="320667" cy="549715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9ED0A18-D3BF-245E-AF34-CBFB770A6B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83545" y="2479252"/>
              <a:ext cx="294934" cy="453745"/>
              <a:chOff x="5693565" y="2701460"/>
              <a:chExt cx="660400" cy="1016000"/>
            </a:xfrm>
          </p:grpSpPr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978825E3-1A85-7F65-A40D-D30DCCA682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3565" y="2701460"/>
                <a:ext cx="660400" cy="1016000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67CB8A65-5E94-0797-643C-05D4E4886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2597" y="2945387"/>
                <a:ext cx="334123" cy="572782"/>
              </a:xfrm>
              <a:prstGeom prst="rect">
                <a:avLst/>
              </a:prstGeom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A039674-A3BE-EE5C-6DFE-42C7F22585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15886" y="1208898"/>
              <a:ext cx="294934" cy="453745"/>
              <a:chOff x="4127162" y="2015524"/>
              <a:chExt cx="660400" cy="1016000"/>
            </a:xfrm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32CB9367-F699-4AC5-B22D-15AAF4ACAB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7162" y="2015524"/>
                <a:ext cx="660400" cy="1016000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FE9B2436-6C9B-9658-3BB8-AC3BEBC514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6806" y="2263099"/>
                <a:ext cx="348325" cy="597129"/>
              </a:xfrm>
              <a:prstGeom prst="rect">
                <a:avLst/>
              </a:prstGeom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5F137B4-7F9D-0A2C-4E98-CE68228972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14911" y="1999841"/>
              <a:ext cx="294934" cy="453745"/>
              <a:chOff x="3641036" y="2917995"/>
              <a:chExt cx="629379" cy="968275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6CBDA6ED-644F-CCA9-6D1A-A5363E89A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1036" y="2917995"/>
                <a:ext cx="629379" cy="968275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F6FDAD98-0F48-485F-3384-6C2D3E8DE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4204" y="3099742"/>
                <a:ext cx="384134" cy="658515"/>
              </a:xfrm>
              <a:prstGeom prst="rect">
                <a:avLst/>
              </a:prstGeom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5C5BDF-00CE-2004-DDE9-F83A348CC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07876" y="1393459"/>
              <a:ext cx="294934" cy="453745"/>
              <a:chOff x="5764212" y="2921000"/>
              <a:chExt cx="660400" cy="1016000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E8E73A4D-7CF8-DE7A-CA1E-868EA36A3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212" y="2921000"/>
                <a:ext cx="660400" cy="1016000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FBBAE257-4987-8095-076B-C95FB7B7C8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8227" y="3172732"/>
                <a:ext cx="335164" cy="574567"/>
              </a:xfrm>
              <a:prstGeom prst="rect">
                <a:avLst/>
              </a:prstGeom>
            </p:spPr>
          </p:pic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97D671B-3E29-1B94-1E14-0311A9DB6B27}"/>
                </a:ext>
              </a:extLst>
            </p:cNvPr>
            <p:cNvGrpSpPr/>
            <p:nvPr/>
          </p:nvGrpSpPr>
          <p:grpSpPr>
            <a:xfrm>
              <a:off x="9113826" y="1712108"/>
              <a:ext cx="294561" cy="453172"/>
              <a:chOff x="4784959" y="1378711"/>
              <a:chExt cx="660400" cy="1016000"/>
            </a:xfrm>
          </p:grpSpPr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09186CA3-35D8-1122-5A59-570521C61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4959" y="1378711"/>
                <a:ext cx="660400" cy="1016000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08E0F846-BF2B-10D1-2A6C-B5D5A31CEF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1115" y="1581533"/>
                <a:ext cx="386170" cy="662006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E77D440-AED5-DC76-1DFF-FB3587C3411B}"/>
                </a:ext>
              </a:extLst>
            </p:cNvPr>
            <p:cNvGrpSpPr/>
            <p:nvPr/>
          </p:nvGrpSpPr>
          <p:grpSpPr>
            <a:xfrm>
              <a:off x="7715493" y="880737"/>
              <a:ext cx="294561" cy="453172"/>
              <a:chOff x="4784959" y="1378711"/>
              <a:chExt cx="660400" cy="1016000"/>
            </a:xfrm>
          </p:grpSpPr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8399D616-613A-AD33-B917-A83834CF23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4959" y="1378711"/>
                <a:ext cx="660400" cy="1016000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07D11912-5367-8EFC-37C9-74D1C63036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1115" y="1581533"/>
                <a:ext cx="386170" cy="662006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F8D95DB-5C4A-38FE-3B3D-EAC5D67BFE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69207" y="1796248"/>
              <a:ext cx="294934" cy="453745"/>
              <a:chOff x="2434666" y="1945103"/>
              <a:chExt cx="660400" cy="1016000"/>
            </a:xfrm>
            <a:noFill/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D044E60-35BD-CA5A-15FD-893E00E9A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4666" y="1945103"/>
                <a:ext cx="660400" cy="1016000"/>
              </a:xfrm>
              <a:prstGeom prst="rect">
                <a:avLst/>
              </a:prstGeom>
              <a:grpFill/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C1D2DA2D-549E-8341-83C9-B20DA248A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4826" y="2175019"/>
                <a:ext cx="350013" cy="600022"/>
              </a:xfrm>
              <a:prstGeom prst="rect">
                <a:avLst/>
              </a:prstGeom>
              <a:grpFill/>
            </p:spPr>
          </p:pic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868A40F-AD1E-BA2B-E79D-C28E5D81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2787" y="2040840"/>
              <a:ext cx="294934" cy="453745"/>
            </a:xfrm>
            <a:prstGeom prst="rect">
              <a:avLst/>
            </a:prstGeom>
            <a:noFill/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E5CA6EF-0A6F-FD31-3557-8DCC4610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739" y="2106096"/>
              <a:ext cx="149684" cy="256601"/>
            </a:xfrm>
            <a:prstGeom prst="rect">
              <a:avLst/>
            </a:prstGeom>
          </p:spPr>
        </p:pic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73D1A93-88B4-19DC-73FA-EF0AA3AE10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74344" y="897272"/>
              <a:ext cx="294934" cy="453745"/>
              <a:chOff x="7436127" y="1929443"/>
              <a:chExt cx="660400" cy="1016000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E2C0FC78-0B6C-ED8D-AE25-71487B4C1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 amt="3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6127" y="1929443"/>
                <a:ext cx="660400" cy="1016000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D388DE54-6694-56A4-AE40-C60B685091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5598" y="2105968"/>
                <a:ext cx="402648" cy="690254"/>
              </a:xfrm>
              <a:prstGeom prst="rect">
                <a:avLst/>
              </a:prstGeom>
            </p:spPr>
          </p:pic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5A0AC0F-891B-5F54-E043-BF22F52B31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87001" y="1163505"/>
              <a:ext cx="294934" cy="453745"/>
              <a:chOff x="4847179" y="2388734"/>
              <a:chExt cx="660400" cy="1016000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732AA58A-841B-D260-9510-CCBB5CD03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 amt="3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7179" y="2388734"/>
                <a:ext cx="660400" cy="1016000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5C1F30E9-8769-D06B-5093-68335FE34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5751" y="2642359"/>
                <a:ext cx="351178" cy="602020"/>
              </a:xfrm>
              <a:prstGeom prst="rect">
                <a:avLst/>
              </a:prstGeom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D829FD8-2071-F792-161A-761865E88A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20494" y="1408350"/>
              <a:ext cx="294934" cy="453745"/>
              <a:chOff x="5693565" y="2701460"/>
              <a:chExt cx="660400" cy="1016000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423B1820-AD63-7EE6-6D8E-858973AD9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 amt="3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3565" y="2701460"/>
                <a:ext cx="660400" cy="1016000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EEBD3114-C75F-1AC1-4739-FF1EEE712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2597" y="2945387"/>
                <a:ext cx="334123" cy="572782"/>
              </a:xfrm>
              <a:prstGeom prst="rect">
                <a:avLst/>
              </a:prstGeom>
            </p:spPr>
          </p:pic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B4B8286-ECAB-6E3E-6D28-55ED28166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2895" y="3405219"/>
              <a:ext cx="134175" cy="7848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853202C-9541-C30D-736C-C6D5D9ACD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509" y="2058512"/>
              <a:ext cx="181981" cy="189893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8D8C9D0-9708-DAC6-3544-C44862497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152266" y="1497104"/>
              <a:ext cx="163349" cy="18668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77F5FD1-7D33-438F-1CBF-B049D6867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69037" y="2414382"/>
              <a:ext cx="214464" cy="193438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026E6520-AC81-5D38-7FFB-079D4FF34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6174" y="2439247"/>
              <a:ext cx="889848" cy="616383"/>
            </a:xfrm>
            <a:prstGeom prst="rect">
              <a:avLst/>
            </a:prstGeom>
          </p:spPr>
        </p:pic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6AC74D8-80DD-60BA-92E8-E85A03F4C35F}"/>
                </a:ext>
              </a:extLst>
            </p:cNvPr>
            <p:cNvGrpSpPr/>
            <p:nvPr/>
          </p:nvGrpSpPr>
          <p:grpSpPr>
            <a:xfrm>
              <a:off x="5289397" y="1937217"/>
              <a:ext cx="1806970" cy="918111"/>
              <a:chOff x="5160230" y="620287"/>
              <a:chExt cx="1806970" cy="918111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01F7108F-5ECE-243A-E1A4-E1F9FD2FF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78873" y="1199927"/>
                <a:ext cx="288327" cy="338471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2AAD524E-F68C-6BB1-19B9-677219AC48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0230" y="620287"/>
                <a:ext cx="181582" cy="311284"/>
              </a:xfrm>
              <a:prstGeom prst="rect">
                <a:avLst/>
              </a:prstGeom>
            </p:spPr>
          </p:pic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6F6570C-13ED-C3AE-2956-5C3655589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98717" y="2056004"/>
              <a:ext cx="294158" cy="45255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E226EBE-2F08-EB4F-AF3D-03AB7D441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7428341" y="2287210"/>
              <a:ext cx="419556" cy="32632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8E8448B8-5E02-07CD-673A-E3BC64093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9076313" y="2066305"/>
              <a:ext cx="228349" cy="21203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D4CE7450-3BFE-4E40-7C79-CAB77C17C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200" y="2135191"/>
              <a:ext cx="149219" cy="255804"/>
            </a:xfrm>
            <a:prstGeom prst="rect">
              <a:avLst/>
            </a:prstGeom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D60644F-60F1-CF83-F83B-B6A448F33C5A}"/>
                </a:ext>
              </a:extLst>
            </p:cNvPr>
            <p:cNvGrpSpPr/>
            <p:nvPr/>
          </p:nvGrpSpPr>
          <p:grpSpPr>
            <a:xfrm>
              <a:off x="6872861" y="2219950"/>
              <a:ext cx="290850" cy="447462"/>
              <a:chOff x="5264374" y="1867282"/>
              <a:chExt cx="290850" cy="447462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B230E087-FB90-CAE6-E87B-572B45710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64374" y="1867282"/>
                <a:ext cx="290850" cy="447462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41B5A68-76AC-B8CD-C4C3-A5F59699C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9804" y="1936931"/>
                <a:ext cx="181582" cy="311284"/>
              </a:xfrm>
              <a:prstGeom prst="rect">
                <a:avLst/>
              </a:prstGeom>
            </p:spPr>
          </p:pic>
        </p:grp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8D8BF48C-46B7-0016-95C4-697C972A316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94" y="4678177"/>
            <a:ext cx="881799" cy="51511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A547D5F7-27C7-7D32-1655-A22A1B14C1FB}"/>
              </a:ext>
            </a:extLst>
          </p:cNvPr>
          <p:cNvPicPr>
            <a:picLocks noChangeAspect="1"/>
          </p:cNvPicPr>
          <p:nvPr/>
        </p:nvPicPr>
        <p:blipFill>
          <a:blip r:embed="rId33">
            <a:alphaModFix amt="70000"/>
          </a:blip>
          <a:stretch>
            <a:fillRect/>
          </a:stretch>
        </p:blipFill>
        <p:spPr>
          <a:xfrm>
            <a:off x="5555105" y="5078519"/>
            <a:ext cx="123825" cy="13335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BFD59B25-ADA6-9C4E-4BFF-5EBEFD795630}"/>
              </a:ext>
            </a:extLst>
          </p:cNvPr>
          <p:cNvPicPr>
            <a:picLocks noChangeAspect="1"/>
          </p:cNvPicPr>
          <p:nvPr/>
        </p:nvPicPr>
        <p:blipFill>
          <a:blip r:embed="rId33">
            <a:alphaModFix amt="70000"/>
          </a:blip>
          <a:stretch>
            <a:fillRect/>
          </a:stretch>
        </p:blipFill>
        <p:spPr>
          <a:xfrm>
            <a:off x="5307582" y="4619224"/>
            <a:ext cx="72339" cy="7790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2D30CFD-7F6B-7F6D-7334-8CF7CC46CF5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173845" y="4470911"/>
            <a:ext cx="261813" cy="28195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6FB0428-2170-F665-D834-7A830F05E67D}"/>
              </a:ext>
            </a:extLst>
          </p:cNvPr>
          <p:cNvGrpSpPr/>
          <p:nvPr/>
        </p:nvGrpSpPr>
        <p:grpSpPr>
          <a:xfrm>
            <a:off x="6922640" y="3450420"/>
            <a:ext cx="5488679" cy="3344739"/>
            <a:chOff x="6922640" y="2830990"/>
            <a:chExt cx="5488679" cy="3344739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36E3469-A84D-D253-EF75-3527CB714E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3946" y="3825822"/>
              <a:ext cx="980050" cy="588596"/>
            </a:xfrm>
            <a:prstGeom prst="line">
              <a:avLst/>
            </a:prstGeom>
            <a:ln w="22225">
              <a:gradFill>
                <a:gsLst>
                  <a:gs pos="55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CAF243BA-65E7-A869-207F-3416B1D4B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" r="1010"/>
            <a:stretch/>
          </p:blipFill>
          <p:spPr>
            <a:xfrm>
              <a:off x="6964054" y="2966560"/>
              <a:ext cx="5447265" cy="3209169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5193E03-5394-F040-0291-6C136B669F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2640" y="2830990"/>
              <a:ext cx="2236804" cy="1344587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5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A4AB9037-D4D1-C046-AA94-CA316C78AF41}"/>
                </a:ext>
              </a:extLst>
            </p:cNvPr>
            <p:cNvCxnSpPr>
              <a:cxnSpLocks/>
            </p:cNvCxnSpPr>
            <p:nvPr/>
          </p:nvCxnSpPr>
          <p:spPr>
            <a:xfrm>
              <a:off x="8296720" y="3817691"/>
              <a:ext cx="649100" cy="361575"/>
            </a:xfrm>
            <a:prstGeom prst="line">
              <a:avLst/>
            </a:prstGeom>
            <a:ln w="22225">
              <a:gradFill>
                <a:gsLst>
                  <a:gs pos="55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397A0E6B-DA42-E37E-9FAE-C45639660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6973" y="4152629"/>
              <a:ext cx="152570" cy="89239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07CBE4D4-D2EE-ADC9-2F79-7F3694235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62" y="4688955"/>
              <a:ext cx="1358900" cy="787400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A21582A-70DF-7550-F328-1D7BFF224EE6}"/>
                </a:ext>
              </a:extLst>
            </p:cNvPr>
            <p:cNvSpPr txBox="1"/>
            <p:nvPr/>
          </p:nvSpPr>
          <p:spPr>
            <a:xfrm rot="19780055">
              <a:off x="7313416" y="3750617"/>
              <a:ext cx="1174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ordia New" panose="020B0304020202020204" pitchFamily="34" charset="-34"/>
                  <a:ea typeface="Open Sans" panose="020B0606030504020204" pitchFamily="34" charset="0"/>
                  <a:cs typeface="Cordia New" panose="020B0304020202020204" pitchFamily="34" charset="-34"/>
                </a:rPr>
                <a:t>Continuous Feed</a:t>
              </a:r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468F64B1-7C9C-1A9F-5892-5E14E67B92A1}"/>
                </a:ext>
              </a:extLst>
            </p:cNvPr>
            <p:cNvSpPr/>
            <p:nvPr/>
          </p:nvSpPr>
          <p:spPr>
            <a:xfrm rot="19737961" flipH="1">
              <a:off x="9782509" y="4880890"/>
              <a:ext cx="2392895" cy="70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70" name="Picture 1069">
              <a:extLst>
                <a:ext uri="{FF2B5EF4-FFF2-40B4-BE49-F238E27FC236}">
                  <a16:creationId xmlns:a16="http://schemas.microsoft.com/office/drawing/2014/main" id="{5A845108-A7D9-C49B-E521-2F83CFDCF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940142" y="4753935"/>
              <a:ext cx="1411102" cy="820408"/>
            </a:xfrm>
            <a:prstGeom prst="rect">
              <a:avLst/>
            </a:prstGeom>
          </p:spPr>
        </p:pic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4484CDD-08D9-545C-426A-6932B54973F8}"/>
                </a:ext>
              </a:extLst>
            </p:cNvPr>
            <p:cNvCxnSpPr>
              <a:cxnSpLocks/>
            </p:cNvCxnSpPr>
            <p:nvPr/>
          </p:nvCxnSpPr>
          <p:spPr>
            <a:xfrm>
              <a:off x="7034542" y="4896439"/>
              <a:ext cx="423203" cy="182338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4000">
                    <a:srgbClr val="E9C4FB"/>
                  </a:gs>
                  <a:gs pos="100000">
                    <a:srgbClr val="E9C4FB"/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DB0B82CC-9290-A66B-3D44-D67033D8C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7353414" y="5024397"/>
              <a:ext cx="186265" cy="107305"/>
            </a:xfrm>
            <a:prstGeom prst="rect">
              <a:avLst/>
            </a:prstGeom>
          </p:spPr>
        </p:pic>
      </p:grpSp>
      <p:pic>
        <p:nvPicPr>
          <p:cNvPr id="16" name="Picture 15" descr="A white cube with blue dots&#10;&#10;Description automatically generated">
            <a:extLst>
              <a:ext uri="{FF2B5EF4-FFF2-40B4-BE49-F238E27FC236}">
                <a16:creationId xmlns:a16="http://schemas.microsoft.com/office/drawing/2014/main" id="{2F097785-8C3E-2D13-5162-8358E44CF66D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9" t="1025" r="25976" b="21671"/>
          <a:stretch/>
        </p:blipFill>
        <p:spPr>
          <a:xfrm>
            <a:off x="4062071" y="3476781"/>
            <a:ext cx="3560100" cy="316719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CE9C9F1-9A01-C66E-859D-A75F362349FE}"/>
              </a:ext>
            </a:extLst>
          </p:cNvPr>
          <p:cNvCxnSpPr>
            <a:cxnSpLocks/>
          </p:cNvCxnSpPr>
          <p:nvPr/>
        </p:nvCxnSpPr>
        <p:spPr>
          <a:xfrm flipH="1" flipV="1">
            <a:off x="9174828" y="3476782"/>
            <a:ext cx="1130856" cy="617854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0EB31C1-4D69-D89D-3D05-98E7C1496994}"/>
              </a:ext>
            </a:extLst>
          </p:cNvPr>
          <p:cNvPicPr>
            <a:picLocks noChangeAspect="1"/>
          </p:cNvPicPr>
          <p:nvPr/>
        </p:nvPicPr>
        <p:blipFill>
          <a:blip r:embed="rId39">
            <a:duotone>
              <a:prstClr val="black"/>
              <a:srgbClr val="A3D6A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211221" y="4036570"/>
            <a:ext cx="186265" cy="107305"/>
          </a:xfrm>
          <a:prstGeom prst="rect">
            <a:avLst/>
          </a:prstGeom>
        </p:spPr>
      </p:pic>
      <p:pic>
        <p:nvPicPr>
          <p:cNvPr id="36" name="Picture 35" descr="A white cube with a white lid&#10;&#10;Description automatically generated">
            <a:extLst>
              <a:ext uri="{FF2B5EF4-FFF2-40B4-BE49-F238E27FC236}">
                <a16:creationId xmlns:a16="http://schemas.microsoft.com/office/drawing/2014/main" id="{8D863003-B8B5-B6DE-4D52-C4B58782C35A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1" r="23173"/>
          <a:stretch/>
        </p:blipFill>
        <p:spPr>
          <a:xfrm>
            <a:off x="3795252" y="2143264"/>
            <a:ext cx="4049944" cy="448647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5953F8C-027C-7481-3A07-515993E1CA0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14" y="5747770"/>
            <a:ext cx="866954" cy="50192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E410CDC-A5D0-7DA3-E344-973205886BC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44" y="4699948"/>
            <a:ext cx="881799" cy="51511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1BCD3D-73D5-49A8-F950-AB988B1B3A4E}"/>
              </a:ext>
            </a:extLst>
          </p:cNvPr>
          <p:cNvCxnSpPr>
            <a:cxnSpLocks/>
          </p:cNvCxnSpPr>
          <p:nvPr/>
        </p:nvCxnSpPr>
        <p:spPr>
          <a:xfrm flipH="1" flipV="1">
            <a:off x="3027175" y="2918662"/>
            <a:ext cx="1869106" cy="1147416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085780A-3216-FCC4-A4CC-D3BBEFD16E22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3610" y="1427545"/>
            <a:ext cx="3522643" cy="2040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670BF-0DF1-4B2B-4FD3-AC64FD24012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46" y="2529894"/>
            <a:ext cx="159180" cy="93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94BA55-327B-202E-EB19-936A5060149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17" y="2910757"/>
            <a:ext cx="159180" cy="9310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39145E-77F3-F477-34A9-8B91A7A1A3D7}"/>
              </a:ext>
            </a:extLst>
          </p:cNvPr>
          <p:cNvCxnSpPr>
            <a:cxnSpLocks/>
          </p:cNvCxnSpPr>
          <p:nvPr/>
        </p:nvCxnSpPr>
        <p:spPr>
          <a:xfrm flipH="1" flipV="1">
            <a:off x="2833997" y="2411397"/>
            <a:ext cx="1869106" cy="1147416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33214E3-776C-CE16-9F30-50CE773162E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98" y="2402859"/>
            <a:ext cx="159180" cy="931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0D25A9-9E9B-7B13-12D0-A752D1061A1B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573024" y="1629310"/>
            <a:ext cx="1557534" cy="90013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B69D49-9656-3318-08F9-11F654E246E7}"/>
              </a:ext>
            </a:extLst>
          </p:cNvPr>
          <p:cNvCxnSpPr>
            <a:cxnSpLocks/>
          </p:cNvCxnSpPr>
          <p:nvPr/>
        </p:nvCxnSpPr>
        <p:spPr>
          <a:xfrm flipH="1" flipV="1">
            <a:off x="3754786" y="2538915"/>
            <a:ext cx="1869106" cy="1147416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white square object with squares on it&#10;&#10;Description automatically generated">
            <a:extLst>
              <a:ext uri="{FF2B5EF4-FFF2-40B4-BE49-F238E27FC236}">
                <a16:creationId xmlns:a16="http://schemas.microsoft.com/office/drawing/2014/main" id="{D29FC527-3D7F-5A6D-9456-839B3ADD808E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16" y="2121440"/>
            <a:ext cx="7748084" cy="4454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727F34-9FC0-B199-3F34-DA7CBD6FB60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46" y="2529894"/>
            <a:ext cx="159180" cy="9310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A742EA-7372-69BB-24ED-0874CA9A7267}"/>
              </a:ext>
            </a:extLst>
          </p:cNvPr>
          <p:cNvCxnSpPr>
            <a:cxnSpLocks/>
          </p:cNvCxnSpPr>
          <p:nvPr/>
        </p:nvCxnSpPr>
        <p:spPr>
          <a:xfrm flipH="1" flipV="1">
            <a:off x="3754786" y="2538915"/>
            <a:ext cx="1869106" cy="1147416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>
            <a:extLst>
              <a:ext uri="{FF2B5EF4-FFF2-40B4-BE49-F238E27FC236}">
                <a16:creationId xmlns:a16="http://schemas.microsoft.com/office/drawing/2014/main" id="{4DA830CF-2CF6-844F-B172-4358622BF945}"/>
              </a:ext>
            </a:extLst>
          </p:cNvPr>
          <p:cNvSpPr/>
          <p:nvPr/>
        </p:nvSpPr>
        <p:spPr>
          <a:xfrm>
            <a:off x="4346369" y="2446317"/>
            <a:ext cx="3135086" cy="1864426"/>
          </a:xfrm>
          <a:custGeom>
            <a:avLst/>
            <a:gdLst>
              <a:gd name="connsiteX0" fmla="*/ 1472540 w 3135086"/>
              <a:gd name="connsiteY0" fmla="*/ 59377 h 1864426"/>
              <a:gd name="connsiteX1" fmla="*/ 59376 w 3135086"/>
              <a:gd name="connsiteY1" fmla="*/ 890649 h 1864426"/>
              <a:gd name="connsiteX2" fmla="*/ 0 w 3135086"/>
              <a:gd name="connsiteY2" fmla="*/ 961901 h 1864426"/>
              <a:gd name="connsiteX3" fmla="*/ 59376 w 3135086"/>
              <a:gd name="connsiteY3" fmla="*/ 1092530 h 1864426"/>
              <a:gd name="connsiteX4" fmla="*/ 1341912 w 3135086"/>
              <a:gd name="connsiteY4" fmla="*/ 1840675 h 1864426"/>
              <a:gd name="connsiteX5" fmla="*/ 1531917 w 3135086"/>
              <a:gd name="connsiteY5" fmla="*/ 1864426 h 1864426"/>
              <a:gd name="connsiteX6" fmla="*/ 1662545 w 3135086"/>
              <a:gd name="connsiteY6" fmla="*/ 1828800 h 1864426"/>
              <a:gd name="connsiteX7" fmla="*/ 3135086 w 3135086"/>
              <a:gd name="connsiteY7" fmla="*/ 938151 h 1864426"/>
              <a:gd name="connsiteX8" fmla="*/ 3135086 w 3135086"/>
              <a:gd name="connsiteY8" fmla="*/ 831273 h 1864426"/>
              <a:gd name="connsiteX9" fmla="*/ 3087584 w 3135086"/>
              <a:gd name="connsiteY9" fmla="*/ 736270 h 1864426"/>
              <a:gd name="connsiteX10" fmla="*/ 1793174 w 3135086"/>
              <a:gd name="connsiteY10" fmla="*/ 35626 h 1864426"/>
              <a:gd name="connsiteX11" fmla="*/ 1638795 w 3135086"/>
              <a:gd name="connsiteY11" fmla="*/ 0 h 1864426"/>
              <a:gd name="connsiteX12" fmla="*/ 1472540 w 3135086"/>
              <a:gd name="connsiteY12" fmla="*/ 59377 h 186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5086" h="1864426">
                <a:moveTo>
                  <a:pt x="1472540" y="59377"/>
                </a:moveTo>
                <a:lnTo>
                  <a:pt x="59376" y="890649"/>
                </a:lnTo>
                <a:lnTo>
                  <a:pt x="0" y="961901"/>
                </a:lnTo>
                <a:lnTo>
                  <a:pt x="59376" y="1092530"/>
                </a:lnTo>
                <a:lnTo>
                  <a:pt x="1341912" y="1840675"/>
                </a:lnTo>
                <a:lnTo>
                  <a:pt x="1531917" y="1864426"/>
                </a:lnTo>
                <a:lnTo>
                  <a:pt x="1662545" y="1828800"/>
                </a:lnTo>
                <a:lnTo>
                  <a:pt x="3135086" y="938151"/>
                </a:lnTo>
                <a:lnTo>
                  <a:pt x="3135086" y="831273"/>
                </a:lnTo>
                <a:lnTo>
                  <a:pt x="3087584" y="736270"/>
                </a:lnTo>
                <a:lnTo>
                  <a:pt x="1793174" y="35626"/>
                </a:lnTo>
                <a:lnTo>
                  <a:pt x="1638795" y="0"/>
                </a:lnTo>
                <a:lnTo>
                  <a:pt x="1472540" y="59377"/>
                </a:lnTo>
                <a:close/>
              </a:path>
            </a:pathLst>
          </a:custGeom>
          <a:solidFill>
            <a:schemeClr val="bg1">
              <a:alpha val="5782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43D0B9-3F84-FAC6-9649-B199BB96FF07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720972" y="2835827"/>
            <a:ext cx="340956" cy="2410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CCAF9-E60E-81AD-9357-6C913CC4D156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629186" y="3036968"/>
            <a:ext cx="344027" cy="243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429977-6978-1AF3-82CD-4BC11E4034C2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435245" y="3427702"/>
            <a:ext cx="1384678" cy="8019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526062-ECB9-4386-BE45-7A0DE85D4E46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288720" y="3048040"/>
            <a:ext cx="745822" cy="4312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ED5BDB-89BF-A1C8-0EC0-6A2D095BE606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709816" y="3472392"/>
            <a:ext cx="321819" cy="1886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3CF127-47AB-CD6E-DEF4-705D98D54923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5270093" y="3437288"/>
            <a:ext cx="693769" cy="4055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51B52E-E114-1588-1B6A-AE8B347F96C0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5427021" y="2884394"/>
            <a:ext cx="649059" cy="3748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6B63C33-364A-0DEA-74F8-E00782C1D07F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267165" y="3478557"/>
            <a:ext cx="344027" cy="2431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63C3D15-FA1A-461F-9C8B-9DD45936FA75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571047" y="3415752"/>
            <a:ext cx="340956" cy="2410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C15DA8-7E0E-2651-BA98-8C04BE962DB8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849939" y="3335676"/>
            <a:ext cx="344027" cy="2431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8A956C-D65C-F08C-48F9-B1F8B379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49" y="375544"/>
            <a:ext cx="6669902" cy="443198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r>
              <a:rPr lang="en-US" dirty="0"/>
              <a:t>Leveraging MHS Data – External Apps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1DC6B6E1-BD42-C9F5-0A63-AFEAF432B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"/>
            <a:ext cx="12192000" cy="68595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BBC68E-C5D2-19CC-EBBF-6921F1D5D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545" y="6595849"/>
            <a:ext cx="579779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7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F28B4E-CF19-4EFE-2C9A-2B08D609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262" y="3614354"/>
            <a:ext cx="11189138" cy="584775"/>
          </a:xfrm>
        </p:spPr>
        <p:txBody>
          <a:bodyPr/>
          <a:lstStyle/>
          <a:p>
            <a:r>
              <a:rPr lang="en-US" sz="2800" dirty="0"/>
              <a:t>MHS Data + Advanced Analytics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B6B905-E606-9984-AA94-E6B3A3F8F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5" y="6539704"/>
            <a:ext cx="579779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977E-4277-CEB2-605E-CE5A22AD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Analytics Across the MHS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1FB12D-D1EC-6729-0FFB-0718EC2128FE}"/>
              </a:ext>
            </a:extLst>
          </p:cNvPr>
          <p:cNvSpPr/>
          <p:nvPr/>
        </p:nvSpPr>
        <p:spPr>
          <a:xfrm>
            <a:off x="4857750" y="1932058"/>
            <a:ext cx="2578100" cy="3148810"/>
          </a:xfrm>
          <a:prstGeom prst="rect">
            <a:avLst/>
          </a:prstGeom>
          <a:solidFill>
            <a:srgbClr val="0070C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Natural Language Process Radiology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NLP for screening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Predictive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Clinical Decision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Operational Medicine Integration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648567-40DD-B34A-7E84-F3A22E8BC487}"/>
              </a:ext>
            </a:extLst>
          </p:cNvPr>
          <p:cNvSpPr txBox="1"/>
          <p:nvPr/>
        </p:nvSpPr>
        <p:spPr>
          <a:xfrm>
            <a:off x="4498891" y="1651572"/>
            <a:ext cx="3295817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Emerging Technologies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1A2D3D-C287-0A09-8B30-2F69EE23AA01}"/>
              </a:ext>
            </a:extLst>
          </p:cNvPr>
          <p:cNvSpPr/>
          <p:nvPr/>
        </p:nvSpPr>
        <p:spPr>
          <a:xfrm>
            <a:off x="753482" y="2038435"/>
            <a:ext cx="2428540" cy="3042433"/>
          </a:xfrm>
          <a:prstGeom prst="rect">
            <a:avLst/>
          </a:prstGeom>
          <a:solidFill>
            <a:srgbClr val="0070C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 50+ nightly risk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Population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and Models in support of VA STORM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and Models in support of VA REACHVET2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F125F8-2091-5FC8-4663-C37813D645B3}"/>
              </a:ext>
            </a:extLst>
          </p:cNvPr>
          <p:cNvSpPr txBox="1"/>
          <p:nvPr/>
        </p:nvSpPr>
        <p:spPr>
          <a:xfrm>
            <a:off x="495000" y="1651572"/>
            <a:ext cx="2938181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Ongoing AI/ML Work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489DA9-2234-0447-B4C0-946841807C27}"/>
              </a:ext>
            </a:extLst>
          </p:cNvPr>
          <p:cNvSpPr/>
          <p:nvPr/>
        </p:nvSpPr>
        <p:spPr>
          <a:xfrm>
            <a:off x="8946597" y="1651572"/>
            <a:ext cx="2578100" cy="3429295"/>
          </a:xfrm>
          <a:prstGeom prst="rect">
            <a:avLst/>
          </a:prstGeom>
          <a:solidFill>
            <a:srgbClr val="0070C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Genomic Sequencing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Biobank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Protein Structure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Language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19449-6453-8094-FA39-727A2579CDBD}"/>
              </a:ext>
            </a:extLst>
          </p:cNvPr>
          <p:cNvSpPr txBox="1"/>
          <p:nvPr/>
        </p:nvSpPr>
        <p:spPr>
          <a:xfrm>
            <a:off x="8620040" y="1638325"/>
            <a:ext cx="313178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Future Technologies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3BE904-E4C3-F53B-20C2-683FDA2E2421}"/>
              </a:ext>
            </a:extLst>
          </p:cNvPr>
          <p:cNvSpPr/>
          <p:nvPr/>
        </p:nvSpPr>
        <p:spPr>
          <a:xfrm>
            <a:off x="2981356" y="4647661"/>
            <a:ext cx="591829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5000"/>
                    <a:lumOff val="75000"/>
                  </a:schemeClr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BE7EF8-5238-746C-D9E3-7EF0FE3033AD}"/>
              </a:ext>
            </a:extLst>
          </p:cNvPr>
          <p:cNvSpPr/>
          <p:nvPr/>
        </p:nvSpPr>
        <p:spPr>
          <a:xfrm>
            <a:off x="7133063" y="4647661"/>
            <a:ext cx="59182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5000"/>
                    <a:lumOff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5A2976-D9A7-11F9-5D6C-00126794FA96}"/>
              </a:ext>
            </a:extLst>
          </p:cNvPr>
          <p:cNvSpPr/>
          <p:nvPr/>
        </p:nvSpPr>
        <p:spPr>
          <a:xfrm>
            <a:off x="11228782" y="4647661"/>
            <a:ext cx="59182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5000"/>
                    <a:lumOff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07B19-C1CF-55AB-7366-F58F857A7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97" y="6518899"/>
            <a:ext cx="579779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B7BCF4-7CC6-F7FD-7F8A-0D9B23664020}"/>
              </a:ext>
            </a:extLst>
          </p:cNvPr>
          <p:cNvSpPr/>
          <p:nvPr/>
        </p:nvSpPr>
        <p:spPr>
          <a:xfrm>
            <a:off x="88900" y="1155700"/>
            <a:ext cx="12014200" cy="5542656"/>
          </a:xfrm>
          <a:prstGeom prst="rect">
            <a:avLst/>
          </a:prstGeom>
          <a:solidFill>
            <a:srgbClr val="F2F2F2"/>
          </a:solidFill>
          <a:ln w="9525" cap="rnd" cmpd="sng" algn="ctr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 kern="0" dirty="0">
              <a:solidFill>
                <a:srgbClr val="57575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8A7D7-52F7-735C-D5C6-B61914AD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Advanced Analytics Across the MHS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8090C-2054-3A50-5168-B6178A598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69" y="1323702"/>
            <a:ext cx="5140331" cy="1990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DD7A76-6491-AA1D-3338-ADF60B7A2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963" y="1323702"/>
            <a:ext cx="3516358" cy="205183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40F70-401B-27B4-1C0E-A4B78C59C7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4483"/>
          <a:stretch/>
        </p:blipFill>
        <p:spPr>
          <a:xfrm>
            <a:off x="1679567" y="3894443"/>
            <a:ext cx="3331672" cy="2402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7048BD-E143-12B1-8947-DC602D9BC2A5}"/>
              </a:ext>
            </a:extLst>
          </p:cNvPr>
          <p:cNvSpPr txBox="1"/>
          <p:nvPr/>
        </p:nvSpPr>
        <p:spPr>
          <a:xfrm>
            <a:off x="4592462" y="6421073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Credit: DHA J5 A&amp;E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F20E8B-A4CC-F251-E1A1-58E97CBD86C8}"/>
              </a:ext>
            </a:extLst>
          </p:cNvPr>
          <p:cNvCxnSpPr/>
          <p:nvPr/>
        </p:nvCxnSpPr>
        <p:spPr>
          <a:xfrm>
            <a:off x="6261100" y="1155700"/>
            <a:ext cx="0" cy="5542656"/>
          </a:xfrm>
          <a:prstGeom prst="line">
            <a:avLst/>
          </a:prstGeom>
          <a:ln w="9525" cap="rnd" cmpd="sng" algn="ctr">
            <a:solidFill>
              <a:srgbClr val="C02B2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23C6FA-159A-E8D0-5914-2349DFC0E1EB}"/>
              </a:ext>
            </a:extLst>
          </p:cNvPr>
          <p:cNvCxnSpPr>
            <a:cxnSpLocks/>
          </p:cNvCxnSpPr>
          <p:nvPr/>
        </p:nvCxnSpPr>
        <p:spPr>
          <a:xfrm>
            <a:off x="130169" y="3810000"/>
            <a:ext cx="12014200" cy="0"/>
          </a:xfrm>
          <a:prstGeom prst="line">
            <a:avLst/>
          </a:prstGeom>
          <a:ln w="9525" cap="rnd" cmpd="sng" algn="ctr">
            <a:solidFill>
              <a:srgbClr val="C02B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6B5C0E-5D8F-ECC2-DEEE-AA5645DFDD6B}"/>
              </a:ext>
            </a:extLst>
          </p:cNvPr>
          <p:cNvSpPr txBox="1"/>
          <p:nvPr/>
        </p:nvSpPr>
        <p:spPr>
          <a:xfrm>
            <a:off x="1657350" y="3314374"/>
            <a:ext cx="3035300" cy="3936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kern="0" dirty="0">
                <a:solidFill>
                  <a:schemeClr val="accent1"/>
                </a:solidFill>
              </a:rPr>
              <a:t>Predicting Likelihood of Mental Health Conditions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2F2F76-DD88-A340-DDAA-771582877BCB}"/>
              </a:ext>
            </a:extLst>
          </p:cNvPr>
          <p:cNvSpPr txBox="1"/>
          <p:nvPr/>
        </p:nvSpPr>
        <p:spPr>
          <a:xfrm>
            <a:off x="7992020" y="3331859"/>
            <a:ext cx="3035300" cy="3936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kern="0" dirty="0">
                <a:solidFill>
                  <a:schemeClr val="accent1"/>
                </a:solidFill>
              </a:rPr>
              <a:t>NLP to quickly reviewing clinical notes</a:t>
            </a:r>
            <a:r>
              <a:rPr lang="en-US" sz="1200" kern="0" dirty="0">
                <a:solidFill>
                  <a:srgbClr val="575757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E9E8B1-8548-7A9D-8B21-6E79177379B2}"/>
              </a:ext>
            </a:extLst>
          </p:cNvPr>
          <p:cNvSpPr txBox="1"/>
          <p:nvPr/>
        </p:nvSpPr>
        <p:spPr>
          <a:xfrm>
            <a:off x="1824950" y="6224223"/>
            <a:ext cx="3035300" cy="3936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kern="0" dirty="0">
                <a:solidFill>
                  <a:schemeClr val="accent1"/>
                </a:solidFill>
              </a:rPr>
              <a:t>Improving Access to Care through Analytics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4BBB91-47AB-29EC-31C6-552C503DA03E}"/>
              </a:ext>
            </a:extLst>
          </p:cNvPr>
          <p:cNvSpPr txBox="1"/>
          <p:nvPr/>
        </p:nvSpPr>
        <p:spPr>
          <a:xfrm>
            <a:off x="7922141" y="6225221"/>
            <a:ext cx="3035300" cy="3936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kern="0" dirty="0">
                <a:solidFill>
                  <a:schemeClr val="accent1"/>
                </a:solidFill>
              </a:rPr>
              <a:t>Readiness &amp; </a:t>
            </a:r>
            <a:r>
              <a:rPr lang="en-US" sz="1200" kern="0" dirty="0" err="1">
                <a:solidFill>
                  <a:schemeClr val="accent1"/>
                </a:solidFill>
              </a:rPr>
              <a:t>Deployability</a:t>
            </a:r>
            <a:endParaRPr lang="en-US" sz="1200" kern="0" dirty="0">
              <a:solidFill>
                <a:schemeClr val="accent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E05F3F-07F7-0DF2-2E90-598E5F2BBA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213" t="50647" r="2127" b="5062"/>
          <a:stretch/>
        </p:blipFill>
        <p:spPr>
          <a:xfrm>
            <a:off x="8118071" y="3958476"/>
            <a:ext cx="2643439" cy="23384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65A3C1-E6F4-2016-92DC-5D42FBCB2B7D}"/>
              </a:ext>
            </a:extLst>
          </p:cNvPr>
          <p:cNvSpPr txBox="1"/>
          <p:nvPr/>
        </p:nvSpPr>
        <p:spPr>
          <a:xfrm>
            <a:off x="10496365" y="6397699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Credit: BUMED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9F04A-6853-5DD4-181E-45958742D1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" y="6611016"/>
            <a:ext cx="579779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75671-1129-2820-2E82-D7591D599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499" y="1577629"/>
            <a:ext cx="11327927" cy="37099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Data is at the center of these efforts to enable innovation and transformation in health care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MIP works as the system to integrate, transform and deliver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Latest inventory of advanced analytics found over 100 ongoing projects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A35AA-C150-3A7D-D311-E6890BEA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1CEBB-9023-86A9-EFD3-2CA5CD021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02" y="6493418"/>
            <a:ext cx="579779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1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232E8B-1949-49D9-99B3-BA4ABEC885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PROGRAM EXECUTIVE OFFICE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762A00-8D71-45CC-9BC6-35B229CB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B83082-5FDD-A6FB-2C6E-9815FC0F0840}"/>
              </a:ext>
            </a:extLst>
          </p:cNvPr>
          <p:cNvSpPr txBox="1"/>
          <p:nvPr/>
        </p:nvSpPr>
        <p:spPr>
          <a:xfrm>
            <a:off x="392339" y="6340154"/>
            <a:ext cx="5720081" cy="1461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Distribution Statement A: for public release.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6C5544-A385-0034-B447-22FFA1EEA4DC}"/>
              </a:ext>
            </a:extLst>
          </p:cNvPr>
          <p:cNvSpPr/>
          <p:nvPr/>
        </p:nvSpPr>
        <p:spPr>
          <a:xfrm>
            <a:off x="420914" y="3345992"/>
            <a:ext cx="4303827" cy="150810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2759AD"/>
                </a:solidFill>
              </a:rPr>
              <a:t>Jesus J Caban, PhD</a:t>
            </a:r>
          </a:p>
          <a:p>
            <a:pPr lvl="0">
              <a:lnSpc>
                <a:spcPct val="90000"/>
              </a:lnSpc>
            </a:pPr>
            <a:r>
              <a:rPr lang="en-US" sz="1400" dirty="0">
                <a:solidFill>
                  <a:srgbClr val="2759A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Chief Data Scientist</a:t>
            </a:r>
          </a:p>
          <a:p>
            <a:pPr lvl="0">
              <a:lnSpc>
                <a:spcPct val="90000"/>
              </a:lnSpc>
            </a:pPr>
            <a:r>
              <a:rPr lang="en-US" sz="14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Jesus.j.caban.civ@health.mil</a:t>
            </a:r>
          </a:p>
          <a:p>
            <a:pPr lvl="0">
              <a:lnSpc>
                <a:spcPct val="90000"/>
              </a:lnSpc>
            </a:pPr>
            <a:endParaRPr lang="en-US" sz="1400" u="sng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cs typeface="Arial" panose="020B0604020202020204" pitchFamily="34" charset="0"/>
              </a:rPr>
              <a:t>PEO DHMS Communications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  <a:hlinkClick r:id="rId6"/>
              </a:rPr>
              <a:t>dha.dhmscomms@health.mil</a:t>
            </a:r>
            <a:endParaRPr lang="en-US" sz="1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04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7909123-89D5-2D2C-9AEC-08BA75157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7909123-89D5-2D2C-9AEC-08BA75157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BEEBA73-1822-8C64-ACC9-BEC298E23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Non-Disclosure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A7E912-E927-97F1-8F1F-44B3A5F16CDB}"/>
              </a:ext>
            </a:extLst>
          </p:cNvPr>
          <p:cNvSpPr/>
          <p:nvPr/>
        </p:nvSpPr>
        <p:spPr>
          <a:xfrm>
            <a:off x="548432" y="1722664"/>
            <a:ext cx="10921776" cy="77559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>
                <a:solidFill>
                  <a:schemeClr val="accent1"/>
                </a:solidFill>
                <a:latin typeface="Franklin Gothic Book" panose="020B0503020102020204" pitchFamily="34" charset="0"/>
              </a:rPr>
              <a:t>Dr. Jesus </a:t>
            </a:r>
            <a:r>
              <a:rPr lang="en-US" sz="28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Caban, Chief Data Scientist, EIDS, PEO DHMS, has no conflicts to report.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A9616-F50D-EF7E-928E-6FC334BF2DD9}"/>
              </a:ext>
            </a:extLst>
          </p:cNvPr>
          <p:cNvSpPr txBox="1"/>
          <p:nvPr/>
        </p:nvSpPr>
        <p:spPr>
          <a:xfrm>
            <a:off x="392339" y="6340154"/>
            <a:ext cx="5720081" cy="1461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Distribution Statement A: approved for public release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1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AEE24-F0A9-1CAD-E0CB-903336F6EB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206" y="1384434"/>
            <a:ext cx="10933801" cy="127657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</a:rPr>
              <a:t>Discuss the value of the MHS Data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</a:rPr>
              <a:t>Elaborate on enterprise capabilities that enable data science and innovation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12973-FE39-54B9-B180-EF504CD4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</a:p>
        </p:txBody>
      </p:sp>
    </p:spTree>
    <p:extLst>
      <p:ext uri="{BB962C8B-B14F-4D97-AF65-F5344CB8AC3E}">
        <p14:creationId xmlns:p14="http://schemas.microsoft.com/office/powerpoint/2010/main" val="290977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14B92-7766-67FF-BD80-4A167518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48" y="351330"/>
            <a:ext cx="10545606" cy="443198"/>
          </a:xfrm>
        </p:spPr>
        <p:txBody>
          <a:bodyPr/>
          <a:lstStyle/>
          <a:p>
            <a:r>
              <a:rPr lang="en-US" dirty="0"/>
              <a:t>Military Health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5300D-A818-9C4F-A77E-8352D25E4793}"/>
              </a:ext>
            </a:extLst>
          </p:cNvPr>
          <p:cNvSpPr txBox="1"/>
          <p:nvPr/>
        </p:nvSpPr>
        <p:spPr>
          <a:xfrm>
            <a:off x="3160197" y="5979039"/>
            <a:ext cx="5229983" cy="461665"/>
          </a:xfrm>
          <a:prstGeom prst="rect">
            <a:avLst/>
          </a:prstGeom>
          <a:solidFill>
            <a:srgbClr val="C02B25"/>
          </a:solidFill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What about the data?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93C9B-A1E4-663E-9A65-F471812D5392}"/>
              </a:ext>
            </a:extLst>
          </p:cNvPr>
          <p:cNvSpPr txBox="1"/>
          <p:nvPr/>
        </p:nvSpPr>
        <p:spPr>
          <a:xfrm>
            <a:off x="2228587" y="1856473"/>
            <a:ext cx="7677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Britannic Bold" panose="020B0903060703020204" pitchFamily="34" charset="0"/>
              </a:rPr>
              <a:t>45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5E05F-916C-E6DB-EE54-23DD26D332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70" t="2212" r="58862" b="82695"/>
          <a:stretch/>
        </p:blipFill>
        <p:spPr>
          <a:xfrm>
            <a:off x="4583405" y="1683667"/>
            <a:ext cx="1086496" cy="8458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45EF9D-E2DC-4B4F-369E-979CC93C9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20" y="1645398"/>
            <a:ext cx="1333500" cy="885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3C8199-EEEC-7DB4-D899-57BA59704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42" y="3177912"/>
            <a:ext cx="1028700" cy="990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6065CF-46DD-6FA6-591C-215ED80EC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191" y="1556820"/>
            <a:ext cx="1238250" cy="1066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BA69AB-69AA-8724-30F0-F0CFBA2F5F20}"/>
              </a:ext>
            </a:extLst>
          </p:cNvPr>
          <p:cNvSpPr txBox="1"/>
          <p:nvPr/>
        </p:nvSpPr>
        <p:spPr>
          <a:xfrm>
            <a:off x="1805290" y="1556820"/>
            <a:ext cx="191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Medical Centers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5B35F1-4069-8875-6779-3CB64ED55D9C}"/>
              </a:ext>
            </a:extLst>
          </p:cNvPr>
          <p:cNvCxnSpPr>
            <a:cxnSpLocks/>
          </p:cNvCxnSpPr>
          <p:nvPr/>
        </p:nvCxnSpPr>
        <p:spPr>
          <a:xfrm>
            <a:off x="1805290" y="1893684"/>
            <a:ext cx="17335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4C15507-6CD6-5826-8766-98F88F58186F}"/>
              </a:ext>
            </a:extLst>
          </p:cNvPr>
          <p:cNvSpPr txBox="1"/>
          <p:nvPr/>
        </p:nvSpPr>
        <p:spPr>
          <a:xfrm>
            <a:off x="6048402" y="1889380"/>
            <a:ext cx="12087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Britannic Bold" panose="020B0903060703020204" pitchFamily="34" charset="0"/>
              </a:rPr>
              <a:t>525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DFFF6C-FBA3-5FCE-D666-F49E67D787C5}"/>
              </a:ext>
            </a:extLst>
          </p:cNvPr>
          <p:cNvSpPr txBox="1"/>
          <p:nvPr/>
        </p:nvSpPr>
        <p:spPr>
          <a:xfrm>
            <a:off x="5796068" y="1606815"/>
            <a:ext cx="1706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Medical Clinics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D41654-3672-265A-42A7-4671DF65C28E}"/>
              </a:ext>
            </a:extLst>
          </p:cNvPr>
          <p:cNvCxnSpPr>
            <a:cxnSpLocks/>
          </p:cNvCxnSpPr>
          <p:nvPr/>
        </p:nvCxnSpPr>
        <p:spPr>
          <a:xfrm>
            <a:off x="5768844" y="1908654"/>
            <a:ext cx="17335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555B3EE-CB82-1223-FD7A-AF5BE992C085}"/>
              </a:ext>
            </a:extLst>
          </p:cNvPr>
          <p:cNvSpPr txBox="1"/>
          <p:nvPr/>
        </p:nvSpPr>
        <p:spPr>
          <a:xfrm>
            <a:off x="1976057" y="3448958"/>
            <a:ext cx="12087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Britannic Bold" panose="020B0903060703020204" pitchFamily="34" charset="0"/>
              </a:rPr>
              <a:t>138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7E573C-9366-474C-4F12-30DC1FD5E028}"/>
              </a:ext>
            </a:extLst>
          </p:cNvPr>
          <p:cNvSpPr txBox="1"/>
          <p:nvPr/>
        </p:nvSpPr>
        <p:spPr>
          <a:xfrm>
            <a:off x="1723723" y="3166393"/>
            <a:ext cx="1706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Dental Clinics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C1C065-FF7D-00BA-77D2-C3CE8A670A97}"/>
              </a:ext>
            </a:extLst>
          </p:cNvPr>
          <p:cNvCxnSpPr>
            <a:cxnSpLocks/>
          </p:cNvCxnSpPr>
          <p:nvPr/>
        </p:nvCxnSpPr>
        <p:spPr>
          <a:xfrm>
            <a:off x="1696499" y="3468232"/>
            <a:ext cx="17335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33E0D47-F5DE-3300-9546-C06CA76FF8FD}"/>
              </a:ext>
            </a:extLst>
          </p:cNvPr>
          <p:cNvSpPr txBox="1"/>
          <p:nvPr/>
        </p:nvSpPr>
        <p:spPr>
          <a:xfrm>
            <a:off x="6190991" y="3321721"/>
            <a:ext cx="12087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Britannic Bold" panose="020B0903060703020204" pitchFamily="34" charset="0"/>
              </a:rPr>
              <a:t>250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0A737F-7AD4-816D-A4CB-4BE347C277A3}"/>
              </a:ext>
            </a:extLst>
          </p:cNvPr>
          <p:cNvSpPr txBox="1"/>
          <p:nvPr/>
        </p:nvSpPr>
        <p:spPr>
          <a:xfrm>
            <a:off x="5853197" y="3039156"/>
            <a:ext cx="203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Veterinary Clinics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40FA116-9590-371A-A0EC-250412508F14}"/>
              </a:ext>
            </a:extLst>
          </p:cNvPr>
          <p:cNvCxnSpPr>
            <a:cxnSpLocks/>
          </p:cNvCxnSpPr>
          <p:nvPr/>
        </p:nvCxnSpPr>
        <p:spPr>
          <a:xfrm>
            <a:off x="5911433" y="3340995"/>
            <a:ext cx="17335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8E7CEC8-AF2B-C436-982B-2C600F6B051A}"/>
              </a:ext>
            </a:extLst>
          </p:cNvPr>
          <p:cNvSpPr txBox="1"/>
          <p:nvPr/>
        </p:nvSpPr>
        <p:spPr>
          <a:xfrm>
            <a:off x="10187305" y="1899848"/>
            <a:ext cx="6706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Britannic Bold" panose="020B090306070302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1B3B73-6B15-D67B-EBDE-B935C03B80CE}"/>
              </a:ext>
            </a:extLst>
          </p:cNvPr>
          <p:cNvSpPr txBox="1"/>
          <p:nvPr/>
        </p:nvSpPr>
        <p:spPr>
          <a:xfrm>
            <a:off x="9710441" y="1606815"/>
            <a:ext cx="1706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Hospital Ships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67B663-3C74-9DB2-99CF-EB010536ED3A}"/>
              </a:ext>
            </a:extLst>
          </p:cNvPr>
          <p:cNvCxnSpPr>
            <a:cxnSpLocks/>
          </p:cNvCxnSpPr>
          <p:nvPr/>
        </p:nvCxnSpPr>
        <p:spPr>
          <a:xfrm>
            <a:off x="9683217" y="1926152"/>
            <a:ext cx="17335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8409167D-47EB-246A-A0A1-EF67F0CF8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3603" y="3061291"/>
            <a:ext cx="1495425" cy="78105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B7C2F51-A2E2-068F-920D-E0EFFD9C11ED}"/>
              </a:ext>
            </a:extLst>
          </p:cNvPr>
          <p:cNvSpPr txBox="1"/>
          <p:nvPr/>
        </p:nvSpPr>
        <p:spPr>
          <a:xfrm>
            <a:off x="9815245" y="3294760"/>
            <a:ext cx="141479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Britannic Bold" panose="020B0903060703020204" pitchFamily="34" charset="0"/>
              </a:rPr>
              <a:t>107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35EA0E-FC1F-0382-D215-418EF89F1C70}"/>
              </a:ext>
            </a:extLst>
          </p:cNvPr>
          <p:cNvSpPr txBox="1"/>
          <p:nvPr/>
        </p:nvSpPr>
        <p:spPr>
          <a:xfrm>
            <a:off x="9683217" y="2962622"/>
            <a:ext cx="1706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Naval Ships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555AC71-0D68-E33F-4EF3-0F9095826DD2}"/>
              </a:ext>
            </a:extLst>
          </p:cNvPr>
          <p:cNvCxnSpPr>
            <a:cxnSpLocks/>
          </p:cNvCxnSpPr>
          <p:nvPr/>
        </p:nvCxnSpPr>
        <p:spPr>
          <a:xfrm>
            <a:off x="9655993" y="3264461"/>
            <a:ext cx="17335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DFD24FD-ED7D-5C37-7700-32E41F78CD1F}"/>
              </a:ext>
            </a:extLst>
          </p:cNvPr>
          <p:cNvGrpSpPr/>
          <p:nvPr/>
        </p:nvGrpSpPr>
        <p:grpSpPr>
          <a:xfrm>
            <a:off x="4529222" y="3003442"/>
            <a:ext cx="1369488" cy="1009650"/>
            <a:chOff x="4172843" y="3261195"/>
            <a:chExt cx="1369488" cy="100965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3B59A68-6B94-CF48-D90E-6216CAA8E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72843" y="3261195"/>
              <a:ext cx="1323975" cy="100965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0FA85D4-809B-FF7C-C748-7154BC0BBC24}"/>
                </a:ext>
              </a:extLst>
            </p:cNvPr>
            <p:cNvSpPr/>
            <p:nvPr/>
          </p:nvSpPr>
          <p:spPr>
            <a:xfrm>
              <a:off x="5268678" y="3646818"/>
              <a:ext cx="273653" cy="2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B3330E7F-B3CA-924E-627F-BA78BB141C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5913" y="4443314"/>
            <a:ext cx="707400" cy="1196165"/>
          </a:xfrm>
          <a:prstGeom prst="rect">
            <a:avLst/>
          </a:prstGeom>
        </p:spPr>
      </p:pic>
      <p:sp>
        <p:nvSpPr>
          <p:cNvPr id="43" name="object 4">
            <a:extLst>
              <a:ext uri="{FF2B5EF4-FFF2-40B4-BE49-F238E27FC236}">
                <a16:creationId xmlns:a16="http://schemas.microsoft.com/office/drawing/2014/main" id="{7C73EF6B-E046-D3EC-8000-1F7B04A2657F}"/>
              </a:ext>
            </a:extLst>
          </p:cNvPr>
          <p:cNvSpPr/>
          <p:nvPr/>
        </p:nvSpPr>
        <p:spPr>
          <a:xfrm>
            <a:off x="6141096" y="4378118"/>
            <a:ext cx="914400" cy="1196165"/>
          </a:xfrm>
          <a:prstGeom prst="rect">
            <a:avLst/>
          </a:prstGeom>
          <a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 l="-86251" r="-258308"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2D3D3B-2810-981C-8C26-AE01EE6A4BDF}"/>
              </a:ext>
            </a:extLst>
          </p:cNvPr>
          <p:cNvSpPr txBox="1"/>
          <p:nvPr/>
        </p:nvSpPr>
        <p:spPr>
          <a:xfrm>
            <a:off x="3276933" y="4825037"/>
            <a:ext cx="12087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Britannic Bold" panose="020B0903060703020204" pitchFamily="34" charset="0"/>
              </a:rPr>
              <a:t>128K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CB64EB-8619-D7E8-9482-30A8749BFFA1}"/>
              </a:ext>
            </a:extLst>
          </p:cNvPr>
          <p:cNvSpPr txBox="1"/>
          <p:nvPr/>
        </p:nvSpPr>
        <p:spPr>
          <a:xfrm>
            <a:off x="3176688" y="4451412"/>
            <a:ext cx="1706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Staff members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450B8FF-759F-C33F-67BA-032A13F7E90B}"/>
              </a:ext>
            </a:extLst>
          </p:cNvPr>
          <p:cNvCxnSpPr>
            <a:cxnSpLocks/>
          </p:cNvCxnSpPr>
          <p:nvPr/>
        </p:nvCxnSpPr>
        <p:spPr>
          <a:xfrm>
            <a:off x="3149464" y="4753251"/>
            <a:ext cx="17335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AA9E30F-CE4D-4603-335D-735DBB1CBFB5}"/>
              </a:ext>
            </a:extLst>
          </p:cNvPr>
          <p:cNvSpPr txBox="1"/>
          <p:nvPr/>
        </p:nvSpPr>
        <p:spPr>
          <a:xfrm>
            <a:off x="7799853" y="4753251"/>
            <a:ext cx="12087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Britannic Bold" panose="020B0903060703020204" pitchFamily="34" charset="0"/>
              </a:rPr>
              <a:t>9.6M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A949CB3-D16A-EE42-6C25-82373F7B3D6B}"/>
              </a:ext>
            </a:extLst>
          </p:cNvPr>
          <p:cNvSpPr txBox="1"/>
          <p:nvPr/>
        </p:nvSpPr>
        <p:spPr>
          <a:xfrm>
            <a:off x="7290526" y="4371352"/>
            <a:ext cx="252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Eligible Beneficiaries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E8AFC2D-7407-8CF2-5CBE-B277393179D3}"/>
              </a:ext>
            </a:extLst>
          </p:cNvPr>
          <p:cNvCxnSpPr>
            <a:cxnSpLocks/>
          </p:cNvCxnSpPr>
          <p:nvPr/>
        </p:nvCxnSpPr>
        <p:spPr>
          <a:xfrm>
            <a:off x="7263303" y="4673191"/>
            <a:ext cx="23012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2BC4482-9EA0-CFDA-1B75-7BF621470E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635" y="6506552"/>
            <a:ext cx="579779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5914-4D19-70F1-F49C-45C4B005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Across the MHS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F2AF04-8CC5-9C84-D825-0CE42914179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64500" y="3825875"/>
            <a:ext cx="4127500" cy="242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0" dirty="0"/>
              <a:t>     </a:t>
            </a:r>
            <a:r>
              <a:rPr lang="en-US" sz="1800" b="1" u="sng" dirty="0"/>
              <a:t>During the last 10 years</a:t>
            </a:r>
          </a:p>
          <a:p>
            <a:pPr lvl="1"/>
            <a:r>
              <a:rPr lang="en-US" sz="1600" b="0" dirty="0"/>
              <a:t>5.2 billion ICD9/ICD10 diagnosis</a:t>
            </a:r>
          </a:p>
          <a:p>
            <a:pPr lvl="1"/>
            <a:r>
              <a:rPr lang="en-US" sz="1600" b="0" dirty="0"/>
              <a:t>2.8 billion procedures (CPT)</a:t>
            </a:r>
          </a:p>
          <a:p>
            <a:pPr lvl="1"/>
            <a:r>
              <a:rPr lang="en-US" sz="1600" b="0" dirty="0"/>
              <a:t>442 million outpatient encounters</a:t>
            </a:r>
          </a:p>
          <a:p>
            <a:pPr lvl="1"/>
            <a:r>
              <a:rPr lang="en-US" sz="1600" b="0" dirty="0"/>
              <a:t>303 million prescription</a:t>
            </a:r>
          </a:p>
          <a:p>
            <a:pPr lvl="1"/>
            <a:r>
              <a:rPr lang="en-US" sz="1600" b="0" dirty="0"/>
              <a:t>234 million lab orders</a:t>
            </a:r>
          </a:p>
          <a:p>
            <a:pPr lvl="1"/>
            <a:r>
              <a:rPr lang="en-US" sz="1600" b="0" dirty="0"/>
              <a:t>145 million clinical notes</a:t>
            </a:r>
          </a:p>
          <a:p>
            <a:pPr lvl="1"/>
            <a:r>
              <a:rPr lang="en-US" sz="1600" b="0" dirty="0"/>
              <a:t>47 million radiology scans</a:t>
            </a:r>
          </a:p>
          <a:p>
            <a:pPr lvl="1"/>
            <a:r>
              <a:rPr lang="en-US" sz="1600" b="0" dirty="0"/>
              <a:t>29 million TCONs</a:t>
            </a:r>
          </a:p>
          <a:p>
            <a:pPr lvl="1"/>
            <a:r>
              <a:rPr lang="en-US" sz="1600" b="0" dirty="0"/>
              <a:t>2.5 million Brain MRIs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73DD2C9-08A4-5944-00F7-10F8BE33F4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387860"/>
              </p:ext>
            </p:extLst>
          </p:nvPr>
        </p:nvGraphicFramePr>
        <p:xfrm>
          <a:off x="6499159" y="1207648"/>
          <a:ext cx="4916806" cy="217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96C9E449-193A-769A-E42E-DD80C9C9347B}"/>
              </a:ext>
            </a:extLst>
          </p:cNvPr>
          <p:cNvSpPr/>
          <p:nvPr/>
        </p:nvSpPr>
        <p:spPr>
          <a:xfrm>
            <a:off x="1991959" y="2164716"/>
            <a:ext cx="2525771" cy="23576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37373A"/>
                </a:solidFill>
              </a:rPr>
              <a:t>MHS </a:t>
            </a:r>
          </a:p>
          <a:p>
            <a:pPr algn="ctr"/>
            <a:r>
              <a:rPr lang="en-US" sz="3600" dirty="0">
                <a:solidFill>
                  <a:srgbClr val="37373A"/>
                </a:solidFill>
              </a:rPr>
              <a:t>24 hrs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FB5A5-8F42-5371-7891-C581DA860301}"/>
              </a:ext>
            </a:extLst>
          </p:cNvPr>
          <p:cNvSpPr txBox="1"/>
          <p:nvPr/>
        </p:nvSpPr>
        <p:spPr>
          <a:xfrm>
            <a:off x="710659" y="2396046"/>
            <a:ext cx="159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64K</a:t>
            </a:r>
          </a:p>
          <a:p>
            <a:pPr algn="ctr"/>
            <a:r>
              <a:rPr lang="en-US" sz="1600" dirty="0"/>
              <a:t>Lab Orders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77FC40-8973-6BBD-C8F0-4B81DDCF97AA}"/>
              </a:ext>
            </a:extLst>
          </p:cNvPr>
          <p:cNvSpPr txBox="1"/>
          <p:nvPr/>
        </p:nvSpPr>
        <p:spPr>
          <a:xfrm>
            <a:off x="2013038" y="4572290"/>
            <a:ext cx="2263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13K </a:t>
            </a:r>
          </a:p>
          <a:p>
            <a:pPr algn="ctr"/>
            <a:r>
              <a:rPr lang="en-US" sz="1600" dirty="0"/>
              <a:t>Radiology Orders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78E27-7631-A7DD-4F96-E74999875C7D}"/>
              </a:ext>
            </a:extLst>
          </p:cNvPr>
          <p:cNvSpPr txBox="1"/>
          <p:nvPr/>
        </p:nvSpPr>
        <p:spPr>
          <a:xfrm>
            <a:off x="4342018" y="2655925"/>
            <a:ext cx="163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205K </a:t>
            </a:r>
          </a:p>
          <a:p>
            <a:pPr algn="ctr"/>
            <a:r>
              <a:rPr lang="en-US" sz="1600" dirty="0"/>
              <a:t>Procedures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8A0FF9-E3AD-8F68-DA66-7EA63C341759}"/>
              </a:ext>
            </a:extLst>
          </p:cNvPr>
          <p:cNvSpPr txBox="1"/>
          <p:nvPr/>
        </p:nvSpPr>
        <p:spPr>
          <a:xfrm>
            <a:off x="1785165" y="1484896"/>
            <a:ext cx="235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164K</a:t>
            </a:r>
          </a:p>
          <a:p>
            <a:pPr algn="ctr"/>
            <a:r>
              <a:rPr lang="en-US" sz="1600" dirty="0"/>
              <a:t>Outpatient encounters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782BAC-2120-28BA-D9E8-1AB00B43A524}"/>
              </a:ext>
            </a:extLst>
          </p:cNvPr>
          <p:cNvSpPr txBox="1"/>
          <p:nvPr/>
        </p:nvSpPr>
        <p:spPr>
          <a:xfrm>
            <a:off x="3898874" y="1893342"/>
            <a:ext cx="115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387K</a:t>
            </a:r>
          </a:p>
          <a:p>
            <a:pPr algn="ctr"/>
            <a:r>
              <a:rPr lang="en-US" sz="1600" dirty="0"/>
              <a:t>Dx</a:t>
            </a:r>
            <a:endParaRPr 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4379-4579-A021-FCF2-FCCE5E557D1B}"/>
              </a:ext>
            </a:extLst>
          </p:cNvPr>
          <p:cNvSpPr txBox="1"/>
          <p:nvPr/>
        </p:nvSpPr>
        <p:spPr>
          <a:xfrm>
            <a:off x="3872116" y="3891301"/>
            <a:ext cx="189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143K</a:t>
            </a:r>
          </a:p>
          <a:p>
            <a:pPr algn="ctr"/>
            <a:r>
              <a:rPr lang="en-US" sz="1600" dirty="0"/>
              <a:t>Clinical Notes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F34D27-4040-5F8A-6D76-E877A430E99E}"/>
              </a:ext>
            </a:extLst>
          </p:cNvPr>
          <p:cNvSpPr txBox="1"/>
          <p:nvPr/>
        </p:nvSpPr>
        <p:spPr>
          <a:xfrm>
            <a:off x="1112243" y="3785209"/>
            <a:ext cx="111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35K </a:t>
            </a:r>
          </a:p>
          <a:p>
            <a:pPr algn="ctr"/>
            <a:r>
              <a:rPr lang="en-US" sz="1600" dirty="0"/>
              <a:t>TCONs</a:t>
            </a:r>
            <a:endParaRPr lang="en-US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477FEC-016F-AD41-CA25-AD6FD9DD5DDC}"/>
              </a:ext>
            </a:extLst>
          </p:cNvPr>
          <p:cNvCxnSpPr>
            <a:cxnSpLocks/>
          </p:cNvCxnSpPr>
          <p:nvPr/>
        </p:nvCxnSpPr>
        <p:spPr>
          <a:xfrm flipV="1">
            <a:off x="3863262" y="1657342"/>
            <a:ext cx="373102" cy="4660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4E9B49-4CA9-D1EA-91E4-B817EB20403B}"/>
              </a:ext>
            </a:extLst>
          </p:cNvPr>
          <p:cNvCxnSpPr>
            <a:cxnSpLocks/>
          </p:cNvCxnSpPr>
          <p:nvPr/>
        </p:nvCxnSpPr>
        <p:spPr>
          <a:xfrm flipH="1" flipV="1">
            <a:off x="1785165" y="1863655"/>
            <a:ext cx="373101" cy="4321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536B6-3012-D85D-50A9-A824F4B52F9D}"/>
              </a:ext>
            </a:extLst>
          </p:cNvPr>
          <p:cNvCxnSpPr>
            <a:cxnSpLocks/>
          </p:cNvCxnSpPr>
          <p:nvPr/>
        </p:nvCxnSpPr>
        <p:spPr>
          <a:xfrm flipV="1">
            <a:off x="4470901" y="2421492"/>
            <a:ext cx="670542" cy="2798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2DEDAB-A4F7-5101-18F7-2627A2C0E968}"/>
              </a:ext>
            </a:extLst>
          </p:cNvPr>
          <p:cNvCxnSpPr>
            <a:cxnSpLocks/>
          </p:cNvCxnSpPr>
          <p:nvPr/>
        </p:nvCxnSpPr>
        <p:spPr>
          <a:xfrm flipH="1">
            <a:off x="1112243" y="3354792"/>
            <a:ext cx="767049" cy="11800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908030-1609-F79F-9AC2-111097E9CF18}"/>
              </a:ext>
            </a:extLst>
          </p:cNvPr>
          <p:cNvCxnSpPr>
            <a:cxnSpLocks/>
          </p:cNvCxnSpPr>
          <p:nvPr/>
        </p:nvCxnSpPr>
        <p:spPr>
          <a:xfrm flipH="1">
            <a:off x="1879292" y="4411427"/>
            <a:ext cx="554304" cy="4840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FA1893-21AA-9C49-2B1D-59F62EEB9A5D}"/>
              </a:ext>
            </a:extLst>
          </p:cNvPr>
          <p:cNvCxnSpPr>
            <a:cxnSpLocks/>
          </p:cNvCxnSpPr>
          <p:nvPr/>
        </p:nvCxnSpPr>
        <p:spPr>
          <a:xfrm>
            <a:off x="3956074" y="4522367"/>
            <a:ext cx="415099" cy="5890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02FCA3-BBF0-C257-97CD-A369E3A54E21}"/>
              </a:ext>
            </a:extLst>
          </p:cNvPr>
          <p:cNvCxnSpPr>
            <a:cxnSpLocks/>
          </p:cNvCxnSpPr>
          <p:nvPr/>
        </p:nvCxnSpPr>
        <p:spPr>
          <a:xfrm>
            <a:off x="4579895" y="3586654"/>
            <a:ext cx="904881" cy="1002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3FE22F0-D891-B3E3-BC12-E6F3EF698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87" y="6526454"/>
            <a:ext cx="579779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AF4C2-45EC-C810-7FC3-57EE8C9CB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61" y="1384434"/>
            <a:ext cx="7584339" cy="40891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Across the MHS, there are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hundreds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of data sources</a:t>
            </a:r>
          </a:p>
          <a:p>
            <a:pPr marL="627300" lvl="1" indent="-342900"/>
            <a:r>
              <a:rPr lang="en-US" sz="2400" dirty="0">
                <a:solidFill>
                  <a:prstClr val="black"/>
                </a:solidFill>
              </a:rPr>
              <a:t>MHS GENESIS</a:t>
            </a:r>
          </a:p>
          <a:p>
            <a:pPr marL="627300" lvl="1" indent="-34290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AHLTA</a:t>
            </a:r>
          </a:p>
          <a:p>
            <a:pPr marL="627300" lvl="1" indent="-342900"/>
            <a:r>
              <a:rPr lang="en-US" sz="2400" dirty="0">
                <a:solidFill>
                  <a:prstClr val="black"/>
                </a:solidFill>
              </a:rPr>
              <a:t>CHCS</a:t>
            </a:r>
          </a:p>
          <a:p>
            <a:pPr marL="627300" lvl="1" indent="-34290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CIS-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Essentris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27300" lvl="1" indent="-34290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DMDC / DEERS</a:t>
            </a:r>
          </a:p>
          <a:p>
            <a:pPr marL="627300" lvl="1" indent="-342900"/>
            <a:r>
              <a:rPr lang="en-US" sz="2400" dirty="0">
                <a:solidFill>
                  <a:prstClr val="black"/>
                </a:solidFill>
              </a:rPr>
              <a:t>Purchased Care</a:t>
            </a:r>
          </a:p>
          <a:p>
            <a:pPr marL="627300" lvl="1" indent="-342900"/>
            <a:r>
              <a:rPr lang="en-US" sz="2400" dirty="0">
                <a:sym typeface="Trebuchet MS" panose="020B0603020202020204" pitchFamily="34" charset="0"/>
              </a:rPr>
              <a:t>EBMS-T</a:t>
            </a:r>
            <a:endParaRPr lang="en-US" sz="2400" dirty="0">
              <a:solidFill>
                <a:prstClr val="black"/>
              </a:solidFill>
            </a:endParaRPr>
          </a:p>
          <a:p>
            <a:pPr marL="627300" lvl="1" indent="-342900"/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Etc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8A956C-D65C-F08C-48F9-B1F8B379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MHS Data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FB0428-2170-F665-D834-7A830F05E67D}"/>
              </a:ext>
            </a:extLst>
          </p:cNvPr>
          <p:cNvGrpSpPr/>
          <p:nvPr/>
        </p:nvGrpSpPr>
        <p:grpSpPr>
          <a:xfrm>
            <a:off x="6964054" y="3585990"/>
            <a:ext cx="5447265" cy="3209169"/>
            <a:chOff x="6964054" y="2966560"/>
            <a:chExt cx="5447265" cy="3209169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36E3469-A84D-D253-EF75-3527CB714E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3946" y="3825822"/>
              <a:ext cx="980050" cy="588596"/>
            </a:xfrm>
            <a:prstGeom prst="line">
              <a:avLst/>
            </a:prstGeom>
            <a:ln w="22225">
              <a:gradFill>
                <a:gsLst>
                  <a:gs pos="55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CAF243BA-65E7-A869-207F-3416B1D4B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" r="1010"/>
            <a:stretch/>
          </p:blipFill>
          <p:spPr>
            <a:xfrm>
              <a:off x="6964054" y="2966560"/>
              <a:ext cx="5447265" cy="3209169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07CBE4D4-D2EE-ADC9-2F79-7F3694235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62" y="4688955"/>
              <a:ext cx="1358900" cy="787400"/>
            </a:xfrm>
            <a:prstGeom prst="rect">
              <a:avLst/>
            </a:prstGeom>
          </p:spPr>
        </p:pic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468F64B1-7C9C-1A9F-5892-5E14E67B92A1}"/>
                </a:ext>
              </a:extLst>
            </p:cNvPr>
            <p:cNvSpPr/>
            <p:nvPr/>
          </p:nvSpPr>
          <p:spPr>
            <a:xfrm rot="19737961" flipH="1">
              <a:off x="9782509" y="4880890"/>
              <a:ext cx="2392895" cy="70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B4C93BF-5344-444D-18A7-467EA64C9926}"/>
              </a:ext>
            </a:extLst>
          </p:cNvPr>
          <p:cNvSpPr/>
          <p:nvPr/>
        </p:nvSpPr>
        <p:spPr>
          <a:xfrm rot="19574656">
            <a:off x="6965273" y="4463942"/>
            <a:ext cx="1629437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5FCC2-2951-683E-0D94-3E5973102D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220" y="1105682"/>
            <a:ext cx="10933801" cy="4089131"/>
          </a:xfrm>
        </p:spPr>
        <p:txBody>
          <a:bodyPr/>
          <a:lstStyle/>
          <a:p>
            <a:r>
              <a:rPr lang="en-US" sz="2400" b="1" u="sng" dirty="0"/>
              <a:t>Data Layer: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Data Integration: </a:t>
            </a:r>
            <a:r>
              <a:rPr lang="en-US" sz="1800" dirty="0"/>
              <a:t>seamlessly combines data from hundreds of sources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Enterprise Data Warehousing: </a:t>
            </a:r>
            <a:r>
              <a:rPr lang="en-US" sz="1800" dirty="0"/>
              <a:t>structured data storage for organized and secure access to raw data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Data Lakes: </a:t>
            </a:r>
            <a:r>
              <a:rPr lang="en-US" sz="1800" dirty="0"/>
              <a:t>store vast amount of raw, unstructured data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Scalability and Flexibility:</a:t>
            </a:r>
            <a:r>
              <a:rPr lang="en-US" sz="1800" dirty="0"/>
              <a:t>  designed to handle large-scale data operations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Data Security and Compliance: </a:t>
            </a:r>
            <a:r>
              <a:rPr lang="en-US" sz="1800" dirty="0"/>
              <a:t>meets the high standards of data security and patient privacy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Real-time data process: </a:t>
            </a:r>
            <a:r>
              <a:rPr lang="en-US" sz="1800" dirty="0"/>
              <a:t>capable of processing real-time 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8A956C-D65C-F08C-48F9-B1F8B379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MHS Data – Data Layer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8D8BF48C-46B7-0016-95C4-697C972A3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94" y="4678177"/>
            <a:ext cx="881799" cy="51511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AE197458-BB1A-DEC1-1655-C50C803FC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14" y="5691852"/>
            <a:ext cx="866954" cy="501921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A547D5F7-27C7-7D32-1655-A22A1B14C1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5555105" y="5078519"/>
            <a:ext cx="123825" cy="13335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BFD59B25-ADA6-9C4E-4BFF-5EBEFD79563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5307582" y="4619224"/>
            <a:ext cx="72339" cy="7790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2D30CFD-7F6B-7F6D-7334-8CF7CC46CF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845" y="4470911"/>
            <a:ext cx="261813" cy="28195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6FB0428-2170-F665-D834-7A830F05E67D}"/>
              </a:ext>
            </a:extLst>
          </p:cNvPr>
          <p:cNvGrpSpPr/>
          <p:nvPr/>
        </p:nvGrpSpPr>
        <p:grpSpPr>
          <a:xfrm>
            <a:off x="6922640" y="3450420"/>
            <a:ext cx="5488679" cy="3344739"/>
            <a:chOff x="6922640" y="2830990"/>
            <a:chExt cx="5488679" cy="3344739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36E3469-A84D-D253-EF75-3527CB714E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3946" y="3825822"/>
              <a:ext cx="980050" cy="588596"/>
            </a:xfrm>
            <a:prstGeom prst="line">
              <a:avLst/>
            </a:prstGeom>
            <a:ln w="22225">
              <a:gradFill>
                <a:gsLst>
                  <a:gs pos="55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CAF243BA-65E7-A869-207F-3416B1D4B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" r="1010"/>
            <a:stretch/>
          </p:blipFill>
          <p:spPr>
            <a:xfrm>
              <a:off x="6964054" y="2966560"/>
              <a:ext cx="5447265" cy="3209169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5193E03-5394-F040-0291-6C136B669F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2640" y="2830990"/>
              <a:ext cx="2236804" cy="1344587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5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A4AB9037-D4D1-C046-AA94-CA316C78AF41}"/>
                </a:ext>
              </a:extLst>
            </p:cNvPr>
            <p:cNvCxnSpPr>
              <a:cxnSpLocks/>
            </p:cNvCxnSpPr>
            <p:nvPr/>
          </p:nvCxnSpPr>
          <p:spPr>
            <a:xfrm>
              <a:off x="8296720" y="3817691"/>
              <a:ext cx="649100" cy="361575"/>
            </a:xfrm>
            <a:prstGeom prst="line">
              <a:avLst/>
            </a:prstGeom>
            <a:ln w="22225">
              <a:gradFill>
                <a:gsLst>
                  <a:gs pos="55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397A0E6B-DA42-E37E-9FAE-C45639660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6973" y="4152629"/>
              <a:ext cx="152570" cy="89239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07CBE4D4-D2EE-ADC9-2F79-7F3694235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62" y="4688955"/>
              <a:ext cx="1358900" cy="787400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A21582A-70DF-7550-F328-1D7BFF224EE6}"/>
                </a:ext>
              </a:extLst>
            </p:cNvPr>
            <p:cNvSpPr txBox="1"/>
            <p:nvPr/>
          </p:nvSpPr>
          <p:spPr>
            <a:xfrm rot="19780055">
              <a:off x="7313416" y="3642896"/>
              <a:ext cx="1174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Cordia New" panose="020B0304020202020204" pitchFamily="34" charset="-34"/>
                </a:rPr>
                <a:t>Continuous Feed</a:t>
              </a:r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468F64B1-7C9C-1A9F-5892-5E14E67B92A1}"/>
                </a:ext>
              </a:extLst>
            </p:cNvPr>
            <p:cNvSpPr/>
            <p:nvPr/>
          </p:nvSpPr>
          <p:spPr>
            <a:xfrm rot="19737961" flipH="1">
              <a:off x="9782509" y="4880890"/>
              <a:ext cx="2392895" cy="70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70" name="Picture 1069">
              <a:extLst>
                <a:ext uri="{FF2B5EF4-FFF2-40B4-BE49-F238E27FC236}">
                  <a16:creationId xmlns:a16="http://schemas.microsoft.com/office/drawing/2014/main" id="{5A845108-A7D9-C49B-E521-2F83CFDCF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40142" y="4753935"/>
              <a:ext cx="1411102" cy="820408"/>
            </a:xfrm>
            <a:prstGeom prst="rect">
              <a:avLst/>
            </a:prstGeom>
          </p:spPr>
        </p:pic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4484CDD-08D9-545C-426A-6932B54973F8}"/>
                </a:ext>
              </a:extLst>
            </p:cNvPr>
            <p:cNvCxnSpPr>
              <a:cxnSpLocks/>
            </p:cNvCxnSpPr>
            <p:nvPr/>
          </p:nvCxnSpPr>
          <p:spPr>
            <a:xfrm>
              <a:off x="7034542" y="4896439"/>
              <a:ext cx="423203" cy="182338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4000">
                    <a:srgbClr val="E9C4FB"/>
                  </a:gs>
                  <a:gs pos="100000">
                    <a:srgbClr val="E9C4FB"/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DB0B82CC-9290-A66B-3D44-D67033D8C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53414" y="5024397"/>
              <a:ext cx="186265" cy="107305"/>
            </a:xfrm>
            <a:prstGeom prst="rect">
              <a:avLst/>
            </a:prstGeom>
          </p:spPr>
        </p:pic>
      </p:grpSp>
      <p:pic>
        <p:nvPicPr>
          <p:cNvPr id="16" name="Picture 15" descr="A white cube with blue dots&#10;&#10;Description automatically generated">
            <a:extLst>
              <a:ext uri="{FF2B5EF4-FFF2-40B4-BE49-F238E27FC236}">
                <a16:creationId xmlns:a16="http://schemas.microsoft.com/office/drawing/2014/main" id="{2F097785-8C3E-2D13-5162-8358E44CF66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9" t="1025" r="25976" b="21671"/>
          <a:stretch/>
        </p:blipFill>
        <p:spPr>
          <a:xfrm>
            <a:off x="4062071" y="3486613"/>
            <a:ext cx="3560100" cy="316719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CE9C9F1-9A01-C66E-859D-A75F362349FE}"/>
              </a:ext>
            </a:extLst>
          </p:cNvPr>
          <p:cNvCxnSpPr>
            <a:cxnSpLocks/>
          </p:cNvCxnSpPr>
          <p:nvPr/>
        </p:nvCxnSpPr>
        <p:spPr>
          <a:xfrm flipH="1" flipV="1">
            <a:off x="9174828" y="3476782"/>
            <a:ext cx="1130856" cy="617854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0EB31C1-4D69-D89D-3D05-98E7C149699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A3D6A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211221" y="4036570"/>
            <a:ext cx="186265" cy="1073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EFCB06-5ED6-7709-EC04-63383FF6A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14" y="5747770"/>
            <a:ext cx="866954" cy="50192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56A00CE-3401-D135-D89B-5C1B080965EF}"/>
              </a:ext>
            </a:extLst>
          </p:cNvPr>
          <p:cNvGrpSpPr/>
          <p:nvPr/>
        </p:nvGrpSpPr>
        <p:grpSpPr>
          <a:xfrm>
            <a:off x="619734" y="6104648"/>
            <a:ext cx="575092" cy="646926"/>
            <a:chOff x="129259" y="4489269"/>
            <a:chExt cx="575092" cy="64692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8B7068A-5411-1D5A-29E0-76C2B0C54741}"/>
                </a:ext>
              </a:extLst>
            </p:cNvPr>
            <p:cNvGrpSpPr/>
            <p:nvPr/>
          </p:nvGrpSpPr>
          <p:grpSpPr>
            <a:xfrm>
              <a:off x="129259" y="4512419"/>
              <a:ext cx="575092" cy="623776"/>
              <a:chOff x="691589" y="3813599"/>
              <a:chExt cx="575092" cy="623776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2B04ACD-1CA5-6810-DA69-57F2AFE83187}"/>
                  </a:ext>
                </a:extLst>
              </p:cNvPr>
              <p:cNvSpPr/>
              <p:nvPr/>
            </p:nvSpPr>
            <p:spPr>
              <a:xfrm flipH="1">
                <a:off x="766781" y="3813599"/>
                <a:ext cx="424709" cy="41722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FAF500-0DE8-6E3B-AAD5-2E7D924DEABE}"/>
                  </a:ext>
                </a:extLst>
              </p:cNvPr>
              <p:cNvSpPr txBox="1"/>
              <p:nvPr/>
            </p:nvSpPr>
            <p:spPr>
              <a:xfrm>
                <a:off x="691589" y="4175765"/>
                <a:ext cx="575092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Open Sans" panose="020B0606030504020204" pitchFamily="34" charset="0"/>
                    <a:cs typeface="Cordia New" panose="020B0304020202020204" pitchFamily="34" charset="-34"/>
                  </a:rPr>
                  <a:t>S3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36" name="Picture 12" descr="Free Amazon s3 Logo Icon - Download in Flat Style">
              <a:extLst>
                <a:ext uri="{FF2B5EF4-FFF2-40B4-BE49-F238E27FC236}">
                  <a16:creationId xmlns:a16="http://schemas.microsoft.com/office/drawing/2014/main" id="{9443A3FA-0B6B-D58B-FCF3-4272A2C58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81" y="4489269"/>
              <a:ext cx="456797" cy="456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B8CED4-A104-8252-343C-3842A8D68E79}"/>
              </a:ext>
            </a:extLst>
          </p:cNvPr>
          <p:cNvGrpSpPr/>
          <p:nvPr/>
        </p:nvGrpSpPr>
        <p:grpSpPr>
          <a:xfrm>
            <a:off x="868000" y="5367107"/>
            <a:ext cx="575092" cy="642924"/>
            <a:chOff x="141620" y="4286723"/>
            <a:chExt cx="575092" cy="64292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DBF6D59-A289-268E-5A5B-A7903EAAFA8E}"/>
                </a:ext>
              </a:extLst>
            </p:cNvPr>
            <p:cNvGrpSpPr/>
            <p:nvPr/>
          </p:nvGrpSpPr>
          <p:grpSpPr>
            <a:xfrm>
              <a:off x="141620" y="4286723"/>
              <a:ext cx="575092" cy="642924"/>
              <a:chOff x="703950" y="3587903"/>
              <a:chExt cx="575092" cy="642924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24769F8-34DC-088D-08D3-E4DADED2A7E3}"/>
                  </a:ext>
                </a:extLst>
              </p:cNvPr>
              <p:cNvSpPr/>
              <p:nvPr/>
            </p:nvSpPr>
            <p:spPr>
              <a:xfrm flipH="1">
                <a:off x="766781" y="3813599"/>
                <a:ext cx="424709" cy="41722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36BD06D-9AA1-593D-6D61-E8CC63A98375}"/>
                  </a:ext>
                </a:extLst>
              </p:cNvPr>
              <p:cNvSpPr txBox="1"/>
              <p:nvPr/>
            </p:nvSpPr>
            <p:spPr>
              <a:xfrm>
                <a:off x="703950" y="3587903"/>
                <a:ext cx="575092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Open Sans" panose="020B0606030504020204" pitchFamily="34" charset="0"/>
                    <a:cs typeface="Cordia New" panose="020B0304020202020204" pitchFamily="34" charset="-34"/>
                  </a:rPr>
                  <a:t>SQL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12">
              <a:extLst>
                <a:ext uri="{FF2B5EF4-FFF2-40B4-BE49-F238E27FC236}">
                  <a16:creationId xmlns:a16="http://schemas.microsoft.com/office/drawing/2014/main" id="{6C976D7B-C311-78C6-704E-A011909B3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1410" y="4585376"/>
              <a:ext cx="271313" cy="27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0E064EF-A1A2-7B15-0E3D-0AA25A1B64EC}"/>
              </a:ext>
            </a:extLst>
          </p:cNvPr>
          <p:cNvCxnSpPr>
            <a:cxnSpLocks/>
          </p:cNvCxnSpPr>
          <p:nvPr/>
        </p:nvCxnSpPr>
        <p:spPr>
          <a:xfrm flipH="1">
            <a:off x="3765810" y="5917162"/>
            <a:ext cx="1614111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02">
            <a:extLst>
              <a:ext uri="{FF2B5EF4-FFF2-40B4-BE49-F238E27FC236}">
                <a16:creationId xmlns:a16="http://schemas.microsoft.com/office/drawing/2014/main" id="{9BED458E-C491-83EC-D7CB-9A681A15A0A3}"/>
              </a:ext>
            </a:extLst>
          </p:cNvPr>
          <p:cNvSpPr/>
          <p:nvPr/>
        </p:nvSpPr>
        <p:spPr>
          <a:xfrm>
            <a:off x="1456350" y="5515869"/>
            <a:ext cx="2309460" cy="855731"/>
          </a:xfrm>
          <a:prstGeom prst="roundRect">
            <a:avLst/>
          </a:prstGeom>
          <a:solidFill>
            <a:schemeClr val="bg1">
              <a:alpha val="8585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Enterprise Data Warehouse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Structured Data 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Enterprise Data Lake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D2AC6-7A37-69C0-A73E-335F398B7F6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7088" y="5525277"/>
            <a:ext cx="774259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8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19648-7DE8-3AE5-A089-FA570CFC5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203" y="1100677"/>
            <a:ext cx="11559283" cy="14703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b="1" u="sng" dirty="0"/>
              <a:t>Logic Layer: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Data Standardization and Harmonization</a:t>
            </a:r>
            <a:r>
              <a:rPr lang="en-US" sz="1800" dirty="0"/>
              <a:t>:  </a:t>
            </a:r>
            <a:r>
              <a:rPr lang="en-US" sz="1700" dirty="0">
                <a:latin typeface="Franklin Gothic Book (Body)"/>
              </a:rPr>
              <a:t>ensure consistency and compatibility across data types and sources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Common Data Model (CDM)</a:t>
            </a:r>
            <a:r>
              <a:rPr lang="en-US" sz="1800" dirty="0"/>
              <a:t>: </a:t>
            </a:r>
            <a:r>
              <a:rPr lang="en-US" sz="1700" dirty="0"/>
              <a:t>maps data into a common vocabulary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8A956C-D65C-F08C-48F9-B1F8B379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MHS Data – Logic Layer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8D8BF48C-46B7-0016-95C4-697C972A3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94" y="4678177"/>
            <a:ext cx="881799" cy="51511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A547D5F7-27C7-7D32-1655-A22A1B14C1F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5555105" y="5078519"/>
            <a:ext cx="123825" cy="13335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BFD59B25-ADA6-9C4E-4BFF-5EBEFD79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5307582" y="4619224"/>
            <a:ext cx="72339" cy="7790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2D30CFD-7F6B-7F6D-7334-8CF7CC46C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845" y="4470911"/>
            <a:ext cx="261813" cy="28195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6FB0428-2170-F665-D834-7A830F05E67D}"/>
              </a:ext>
            </a:extLst>
          </p:cNvPr>
          <p:cNvGrpSpPr/>
          <p:nvPr/>
        </p:nvGrpSpPr>
        <p:grpSpPr>
          <a:xfrm>
            <a:off x="6922640" y="3450420"/>
            <a:ext cx="5488679" cy="3344739"/>
            <a:chOff x="6922640" y="2830990"/>
            <a:chExt cx="5488679" cy="3344739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36E3469-A84D-D253-EF75-3527CB714E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3946" y="3825822"/>
              <a:ext cx="980050" cy="588596"/>
            </a:xfrm>
            <a:prstGeom prst="line">
              <a:avLst/>
            </a:prstGeom>
            <a:ln w="22225">
              <a:gradFill>
                <a:gsLst>
                  <a:gs pos="55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CAF243BA-65E7-A869-207F-3416B1D4B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" r="1010"/>
            <a:stretch/>
          </p:blipFill>
          <p:spPr>
            <a:xfrm>
              <a:off x="6964054" y="2966560"/>
              <a:ext cx="5447265" cy="3209169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5193E03-5394-F040-0291-6C136B669F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2640" y="2830990"/>
              <a:ext cx="2236804" cy="1344587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5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A4AB9037-D4D1-C046-AA94-CA316C78AF41}"/>
                </a:ext>
              </a:extLst>
            </p:cNvPr>
            <p:cNvCxnSpPr>
              <a:cxnSpLocks/>
            </p:cNvCxnSpPr>
            <p:nvPr/>
          </p:nvCxnSpPr>
          <p:spPr>
            <a:xfrm>
              <a:off x="8296720" y="3817691"/>
              <a:ext cx="649100" cy="361575"/>
            </a:xfrm>
            <a:prstGeom prst="line">
              <a:avLst/>
            </a:prstGeom>
            <a:ln w="22225">
              <a:gradFill>
                <a:gsLst>
                  <a:gs pos="55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397A0E6B-DA42-E37E-9FAE-C45639660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6973" y="4152629"/>
              <a:ext cx="152570" cy="89239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07CBE4D4-D2EE-ADC9-2F79-7F3694235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62" y="4688955"/>
              <a:ext cx="1358900" cy="787400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A21582A-70DF-7550-F328-1D7BFF224EE6}"/>
                </a:ext>
              </a:extLst>
            </p:cNvPr>
            <p:cNvSpPr txBox="1"/>
            <p:nvPr/>
          </p:nvSpPr>
          <p:spPr>
            <a:xfrm rot="19780055">
              <a:off x="7313416" y="3750617"/>
              <a:ext cx="1174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ordia New" panose="020B0304020202020204" pitchFamily="34" charset="-34"/>
                  <a:ea typeface="Open Sans" panose="020B0606030504020204" pitchFamily="34" charset="0"/>
                  <a:cs typeface="Cordia New" panose="020B0304020202020204" pitchFamily="34" charset="-34"/>
                </a:rPr>
                <a:t>Continuous Feed</a:t>
              </a:r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468F64B1-7C9C-1A9F-5892-5E14E67B92A1}"/>
                </a:ext>
              </a:extLst>
            </p:cNvPr>
            <p:cNvSpPr/>
            <p:nvPr/>
          </p:nvSpPr>
          <p:spPr>
            <a:xfrm rot="19737961" flipH="1">
              <a:off x="9782509" y="4880890"/>
              <a:ext cx="2392895" cy="70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70" name="Picture 1069">
              <a:extLst>
                <a:ext uri="{FF2B5EF4-FFF2-40B4-BE49-F238E27FC236}">
                  <a16:creationId xmlns:a16="http://schemas.microsoft.com/office/drawing/2014/main" id="{5A845108-A7D9-C49B-E521-2F83CFDCF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40142" y="4753935"/>
              <a:ext cx="1411102" cy="820408"/>
            </a:xfrm>
            <a:prstGeom prst="rect">
              <a:avLst/>
            </a:prstGeom>
          </p:spPr>
        </p:pic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4484CDD-08D9-545C-426A-6932B54973F8}"/>
                </a:ext>
              </a:extLst>
            </p:cNvPr>
            <p:cNvCxnSpPr>
              <a:cxnSpLocks/>
            </p:cNvCxnSpPr>
            <p:nvPr/>
          </p:nvCxnSpPr>
          <p:spPr>
            <a:xfrm>
              <a:off x="7034542" y="4896439"/>
              <a:ext cx="423203" cy="182338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4000">
                    <a:srgbClr val="E9C4FB"/>
                  </a:gs>
                  <a:gs pos="100000">
                    <a:srgbClr val="E9C4FB"/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DB0B82CC-9290-A66B-3D44-D67033D8C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3414" y="5024397"/>
              <a:ext cx="186265" cy="107305"/>
            </a:xfrm>
            <a:prstGeom prst="rect">
              <a:avLst/>
            </a:prstGeom>
          </p:spPr>
        </p:pic>
      </p:grpSp>
      <p:pic>
        <p:nvPicPr>
          <p:cNvPr id="16" name="Picture 15" descr="A white cube with blue dots&#10;&#10;Description automatically generated">
            <a:extLst>
              <a:ext uri="{FF2B5EF4-FFF2-40B4-BE49-F238E27FC236}">
                <a16:creationId xmlns:a16="http://schemas.microsoft.com/office/drawing/2014/main" id="{2F097785-8C3E-2D13-5162-8358E44CF66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9" t="1025" r="25976" b="21671"/>
          <a:stretch/>
        </p:blipFill>
        <p:spPr>
          <a:xfrm>
            <a:off x="4062071" y="3476781"/>
            <a:ext cx="3560100" cy="316719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CE9C9F1-9A01-C66E-859D-A75F362349FE}"/>
              </a:ext>
            </a:extLst>
          </p:cNvPr>
          <p:cNvCxnSpPr>
            <a:cxnSpLocks/>
          </p:cNvCxnSpPr>
          <p:nvPr/>
        </p:nvCxnSpPr>
        <p:spPr>
          <a:xfrm flipH="1" flipV="1">
            <a:off x="9174828" y="3476782"/>
            <a:ext cx="1130856" cy="617854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0EB31C1-4D69-D89D-3D05-98E7C149699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A3D6A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211221" y="4036570"/>
            <a:ext cx="186265" cy="107305"/>
          </a:xfrm>
          <a:prstGeom prst="rect">
            <a:avLst/>
          </a:prstGeom>
        </p:spPr>
      </p:pic>
      <p:pic>
        <p:nvPicPr>
          <p:cNvPr id="36" name="Picture 35" descr="A white cube with a white lid&#10;&#10;Description automatically generated">
            <a:extLst>
              <a:ext uri="{FF2B5EF4-FFF2-40B4-BE49-F238E27FC236}">
                <a16:creationId xmlns:a16="http://schemas.microsoft.com/office/drawing/2014/main" id="{8D863003-B8B5-B6DE-4D52-C4B58782C35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1" r="23173"/>
          <a:stretch/>
        </p:blipFill>
        <p:spPr>
          <a:xfrm>
            <a:off x="3839602" y="2157499"/>
            <a:ext cx="4049944" cy="448647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5953F8C-027C-7481-3A07-515993E1CA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14" y="5747770"/>
            <a:ext cx="866954" cy="50192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E410CDC-A5D0-7DA3-E344-973205886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44" y="4699948"/>
            <a:ext cx="881799" cy="51511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13FA2A6-30EB-9889-BDA0-847435402947}"/>
              </a:ext>
            </a:extLst>
          </p:cNvPr>
          <p:cNvSpPr txBox="1">
            <a:spLocks/>
          </p:cNvSpPr>
          <p:nvPr/>
        </p:nvSpPr>
        <p:spPr>
          <a:xfrm>
            <a:off x="369684" y="2276931"/>
            <a:ext cx="4133644" cy="30175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9AD"/>
              </a:buClr>
              <a:buFont typeface="Arial" panose="020B0604020202020204" pitchFamily="34" charset="0"/>
              <a:buChar char="​"/>
              <a:defRPr lang="en-US" sz="20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9AD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9AD"/>
              </a:buClr>
              <a:buFont typeface="Trebuchet MS" panose="020B0603020202020204" pitchFamily="34" charset="0"/>
              <a:buChar char="–"/>
              <a:defRPr lang="en-US" sz="20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9AD"/>
              </a:buClr>
              <a:buFont typeface="Arial" panose="020B0604020202020204" pitchFamily="34" charset="0"/>
              <a:buChar char="​"/>
              <a:defRPr lang="en-US" sz="2800" kern="1200">
                <a:solidFill>
                  <a:srgbClr val="2759AD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9AD"/>
              </a:buClr>
              <a:buFont typeface="Arial" panose="020B0604020202020204" pitchFamily="34" charset="0"/>
              <a:buChar char="​"/>
              <a:defRPr lang="en-US" sz="2800" b="1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759AD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rgbClr val="2759AD"/>
              </a:buClr>
              <a:buFont typeface="Arial" panose="020B0604020202020204" pitchFamily="34" charset="0"/>
              <a:buChar char="​"/>
              <a:defRPr lang="en-US" sz="4400" kern="1200" baseline="0" smtClean="0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759AD"/>
              </a:buClr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2759AD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2759AD"/>
              </a:buClr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2759AD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Standardized API integration: </a:t>
            </a:r>
            <a:r>
              <a:rPr lang="en-US" sz="1700" b="1" dirty="0"/>
              <a:t> </a:t>
            </a:r>
            <a:r>
              <a:rPr lang="en-US" sz="1700" dirty="0"/>
              <a:t>offers standardized API to ensure seamless and secure access to data and data exchange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Data Interoperability: </a:t>
            </a:r>
            <a:r>
              <a:rPr lang="en-US" sz="1700" dirty="0"/>
              <a:t>enhances data accessibility and interoperability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User-Centric Design:</a:t>
            </a:r>
            <a:r>
              <a:rPr lang="en-US" sz="1700" b="1" dirty="0"/>
              <a:t> </a:t>
            </a:r>
            <a:r>
              <a:rPr lang="en-US" sz="1700" dirty="0"/>
              <a:t>Focuses on users needs</a:t>
            </a:r>
          </a:p>
        </p:txBody>
      </p:sp>
    </p:spTree>
    <p:extLst>
      <p:ext uri="{BB962C8B-B14F-4D97-AF65-F5344CB8AC3E}">
        <p14:creationId xmlns:p14="http://schemas.microsoft.com/office/powerpoint/2010/main" val="269519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956C-D65C-F08C-48F9-B1F8B379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MHS Data – External Systems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8D8BF48C-46B7-0016-95C4-697C972A3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94" y="4678177"/>
            <a:ext cx="881799" cy="51511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A547D5F7-27C7-7D32-1655-A22A1B14C1F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5555105" y="5078519"/>
            <a:ext cx="123825" cy="13335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BFD59B25-ADA6-9C4E-4BFF-5EBEFD79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5307582" y="4619224"/>
            <a:ext cx="72339" cy="7790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2D30CFD-7F6B-7F6D-7334-8CF7CC46C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845" y="4470911"/>
            <a:ext cx="261813" cy="28195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6FB0428-2170-F665-D834-7A830F05E67D}"/>
              </a:ext>
            </a:extLst>
          </p:cNvPr>
          <p:cNvGrpSpPr/>
          <p:nvPr/>
        </p:nvGrpSpPr>
        <p:grpSpPr>
          <a:xfrm>
            <a:off x="6922640" y="3450420"/>
            <a:ext cx="5488679" cy="3344739"/>
            <a:chOff x="6922640" y="2830990"/>
            <a:chExt cx="5488679" cy="3344739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36E3469-A84D-D253-EF75-3527CB714E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3946" y="3825822"/>
              <a:ext cx="980050" cy="588596"/>
            </a:xfrm>
            <a:prstGeom prst="line">
              <a:avLst/>
            </a:prstGeom>
            <a:ln w="22225">
              <a:gradFill>
                <a:gsLst>
                  <a:gs pos="55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CAF243BA-65E7-A869-207F-3416B1D4B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" r="1010"/>
            <a:stretch/>
          </p:blipFill>
          <p:spPr>
            <a:xfrm>
              <a:off x="6964054" y="2966560"/>
              <a:ext cx="5447265" cy="3209169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5193E03-5394-F040-0291-6C136B669F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2640" y="2830990"/>
              <a:ext cx="2236804" cy="1344587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5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A4AB9037-D4D1-C046-AA94-CA316C78AF41}"/>
                </a:ext>
              </a:extLst>
            </p:cNvPr>
            <p:cNvCxnSpPr>
              <a:cxnSpLocks/>
            </p:cNvCxnSpPr>
            <p:nvPr/>
          </p:nvCxnSpPr>
          <p:spPr>
            <a:xfrm>
              <a:off x="8296720" y="3817691"/>
              <a:ext cx="649100" cy="361575"/>
            </a:xfrm>
            <a:prstGeom prst="line">
              <a:avLst/>
            </a:prstGeom>
            <a:ln w="22225">
              <a:gradFill>
                <a:gsLst>
                  <a:gs pos="55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397A0E6B-DA42-E37E-9FAE-C45639660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6973" y="4152629"/>
              <a:ext cx="152570" cy="89239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07CBE4D4-D2EE-ADC9-2F79-7F3694235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62" y="4688955"/>
              <a:ext cx="1358900" cy="787400"/>
            </a:xfrm>
            <a:prstGeom prst="rect">
              <a:avLst/>
            </a:prstGeom>
          </p:spPr>
        </p:pic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468F64B1-7C9C-1A9F-5892-5E14E67B92A1}"/>
                </a:ext>
              </a:extLst>
            </p:cNvPr>
            <p:cNvSpPr/>
            <p:nvPr/>
          </p:nvSpPr>
          <p:spPr>
            <a:xfrm rot="19737961" flipH="1">
              <a:off x="9782509" y="4880890"/>
              <a:ext cx="2392895" cy="70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70" name="Picture 1069">
              <a:extLst>
                <a:ext uri="{FF2B5EF4-FFF2-40B4-BE49-F238E27FC236}">
                  <a16:creationId xmlns:a16="http://schemas.microsoft.com/office/drawing/2014/main" id="{5A845108-A7D9-C49B-E521-2F83CFDCF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40142" y="4753935"/>
              <a:ext cx="1411102" cy="820408"/>
            </a:xfrm>
            <a:prstGeom prst="rect">
              <a:avLst/>
            </a:prstGeom>
          </p:spPr>
        </p:pic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4484CDD-08D9-545C-426A-6932B54973F8}"/>
                </a:ext>
              </a:extLst>
            </p:cNvPr>
            <p:cNvCxnSpPr>
              <a:cxnSpLocks/>
            </p:cNvCxnSpPr>
            <p:nvPr/>
          </p:nvCxnSpPr>
          <p:spPr>
            <a:xfrm>
              <a:off x="7034542" y="4896439"/>
              <a:ext cx="423203" cy="182338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4000">
                    <a:srgbClr val="E9C4FB"/>
                  </a:gs>
                  <a:gs pos="100000">
                    <a:srgbClr val="E9C4FB"/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DB0B82CC-9290-A66B-3D44-D67033D8C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3414" y="5024397"/>
              <a:ext cx="186265" cy="107305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A21582A-70DF-7550-F328-1D7BFF224EE6}"/>
                </a:ext>
              </a:extLst>
            </p:cNvPr>
            <p:cNvSpPr txBox="1"/>
            <p:nvPr/>
          </p:nvSpPr>
          <p:spPr>
            <a:xfrm rot="19780055">
              <a:off x="7313416" y="3750617"/>
              <a:ext cx="1174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ordia New" panose="020B0304020202020204" pitchFamily="34" charset="-34"/>
                  <a:ea typeface="Open Sans" panose="020B0606030504020204" pitchFamily="34" charset="0"/>
                  <a:cs typeface="Cordia New" panose="020B0304020202020204" pitchFamily="34" charset="-34"/>
                </a:rPr>
                <a:t>Continuous Feed</a:t>
              </a:r>
            </a:p>
          </p:txBody>
        </p:sp>
      </p:grpSp>
      <p:pic>
        <p:nvPicPr>
          <p:cNvPr id="16" name="Picture 15" descr="A white cube with blue dots&#10;&#10;Description automatically generated">
            <a:extLst>
              <a:ext uri="{FF2B5EF4-FFF2-40B4-BE49-F238E27FC236}">
                <a16:creationId xmlns:a16="http://schemas.microsoft.com/office/drawing/2014/main" id="{2F097785-8C3E-2D13-5162-8358E44CF66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9" t="1025" r="25976" b="21671"/>
          <a:stretch/>
        </p:blipFill>
        <p:spPr>
          <a:xfrm>
            <a:off x="4062071" y="3476781"/>
            <a:ext cx="3560100" cy="316719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CE9C9F1-9A01-C66E-859D-A75F362349FE}"/>
              </a:ext>
            </a:extLst>
          </p:cNvPr>
          <p:cNvCxnSpPr>
            <a:cxnSpLocks/>
          </p:cNvCxnSpPr>
          <p:nvPr/>
        </p:nvCxnSpPr>
        <p:spPr>
          <a:xfrm flipH="1" flipV="1">
            <a:off x="9174828" y="3476782"/>
            <a:ext cx="1130856" cy="617854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0EB31C1-4D69-D89D-3D05-98E7C149699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A3D6A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211221" y="4036570"/>
            <a:ext cx="186265" cy="107305"/>
          </a:xfrm>
          <a:prstGeom prst="rect">
            <a:avLst/>
          </a:prstGeom>
        </p:spPr>
      </p:pic>
      <p:pic>
        <p:nvPicPr>
          <p:cNvPr id="36" name="Picture 35" descr="A white cube with a white lid&#10;&#10;Description automatically generated">
            <a:extLst>
              <a:ext uri="{FF2B5EF4-FFF2-40B4-BE49-F238E27FC236}">
                <a16:creationId xmlns:a16="http://schemas.microsoft.com/office/drawing/2014/main" id="{8D863003-B8B5-B6DE-4D52-C4B58782C35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1" r="23173"/>
          <a:stretch/>
        </p:blipFill>
        <p:spPr>
          <a:xfrm>
            <a:off x="3795252" y="2143264"/>
            <a:ext cx="4049944" cy="448647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5953F8C-027C-7481-3A07-515993E1CA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14" y="5747770"/>
            <a:ext cx="866954" cy="50192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E410CDC-A5D0-7DA3-E344-973205886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44" y="4699948"/>
            <a:ext cx="881799" cy="51511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1BCD3D-73D5-49A8-F950-AB988B1B3A4E}"/>
              </a:ext>
            </a:extLst>
          </p:cNvPr>
          <p:cNvCxnSpPr>
            <a:cxnSpLocks/>
          </p:cNvCxnSpPr>
          <p:nvPr/>
        </p:nvCxnSpPr>
        <p:spPr>
          <a:xfrm flipH="1" flipV="1">
            <a:off x="3027175" y="2918662"/>
            <a:ext cx="1869106" cy="1147416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085780A-3216-FCC4-A4CC-D3BBEFD16E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3610" y="1427545"/>
            <a:ext cx="3522643" cy="2040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670BF-0DF1-4B2B-4FD3-AC64FD240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46" y="2529894"/>
            <a:ext cx="159180" cy="93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94BA55-327B-202E-EB19-936A506014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17" y="2910757"/>
            <a:ext cx="159180" cy="9310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39145E-77F3-F477-34A9-8B91A7A1A3D7}"/>
              </a:ext>
            </a:extLst>
          </p:cNvPr>
          <p:cNvCxnSpPr>
            <a:cxnSpLocks/>
          </p:cNvCxnSpPr>
          <p:nvPr/>
        </p:nvCxnSpPr>
        <p:spPr>
          <a:xfrm flipH="1" flipV="1">
            <a:off x="2833997" y="2411397"/>
            <a:ext cx="1869106" cy="1147416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33214E3-776C-CE16-9F30-50CE773162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98" y="2402859"/>
            <a:ext cx="159180" cy="931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0D25A9-9E9B-7B13-12D0-A752D1061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73024" y="1629310"/>
            <a:ext cx="1557534" cy="90013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B69D49-9656-3318-08F9-11F654E246E7}"/>
              </a:ext>
            </a:extLst>
          </p:cNvPr>
          <p:cNvCxnSpPr>
            <a:cxnSpLocks/>
          </p:cNvCxnSpPr>
          <p:nvPr/>
        </p:nvCxnSpPr>
        <p:spPr>
          <a:xfrm flipH="1" flipV="1">
            <a:off x="3754786" y="2538915"/>
            <a:ext cx="1869106" cy="1147416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F79820-4615-1FD5-DFD2-799A583A93B8}"/>
              </a:ext>
            </a:extLst>
          </p:cNvPr>
          <p:cNvCxnSpPr>
            <a:cxnSpLocks/>
          </p:cNvCxnSpPr>
          <p:nvPr/>
        </p:nvCxnSpPr>
        <p:spPr>
          <a:xfrm>
            <a:off x="2934151" y="3563498"/>
            <a:ext cx="980349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651DC1-29AA-42FE-1205-31B09A812105}"/>
              </a:ext>
            </a:extLst>
          </p:cNvPr>
          <p:cNvGrpSpPr/>
          <p:nvPr/>
        </p:nvGrpSpPr>
        <p:grpSpPr>
          <a:xfrm>
            <a:off x="896541" y="3630164"/>
            <a:ext cx="575092" cy="641097"/>
            <a:chOff x="140316" y="4512419"/>
            <a:chExt cx="575092" cy="64109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F61070-69ED-8B1E-5C11-9389CCE55E34}"/>
                </a:ext>
              </a:extLst>
            </p:cNvPr>
            <p:cNvGrpSpPr/>
            <p:nvPr/>
          </p:nvGrpSpPr>
          <p:grpSpPr>
            <a:xfrm>
              <a:off x="140316" y="4512419"/>
              <a:ext cx="575092" cy="641097"/>
              <a:chOff x="702646" y="3813599"/>
              <a:chExt cx="575092" cy="64109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2EF6B32-6B25-C709-E9CB-51D15A53705A}"/>
                  </a:ext>
                </a:extLst>
              </p:cNvPr>
              <p:cNvSpPr/>
              <p:nvPr/>
            </p:nvSpPr>
            <p:spPr>
              <a:xfrm flipH="1">
                <a:off x="766781" y="3813599"/>
                <a:ext cx="424709" cy="41722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EA103A-9453-5207-EB57-07D7D392C9EC}"/>
                  </a:ext>
                </a:extLst>
              </p:cNvPr>
              <p:cNvSpPr txBox="1"/>
              <p:nvPr/>
            </p:nvSpPr>
            <p:spPr>
              <a:xfrm>
                <a:off x="702646" y="4193086"/>
                <a:ext cx="575092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ordia New" panose="020B0304020202020204" pitchFamily="34" charset="-34"/>
                    <a:ea typeface="Open Sans" panose="020B0606030504020204" pitchFamily="34" charset="0"/>
                    <a:cs typeface="Cordia New" panose="020B0304020202020204" pitchFamily="34" charset="-34"/>
                  </a:rPr>
                  <a:t>HL7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62630B7B-ACF6-9A26-910A-8BD9A83EB5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4598" y="4535986"/>
              <a:ext cx="386160" cy="38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7611A1-51DE-184B-FCC7-031E38DDFA70}"/>
              </a:ext>
            </a:extLst>
          </p:cNvPr>
          <p:cNvGrpSpPr/>
          <p:nvPr/>
        </p:nvGrpSpPr>
        <p:grpSpPr>
          <a:xfrm>
            <a:off x="319007" y="3630164"/>
            <a:ext cx="575092" cy="641097"/>
            <a:chOff x="107289" y="4512419"/>
            <a:chExt cx="575092" cy="64109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FB8FE85-425A-05FC-D4CE-4E622577A2A9}"/>
                </a:ext>
              </a:extLst>
            </p:cNvPr>
            <p:cNvGrpSpPr/>
            <p:nvPr/>
          </p:nvGrpSpPr>
          <p:grpSpPr>
            <a:xfrm>
              <a:off x="107289" y="4512419"/>
              <a:ext cx="575092" cy="641097"/>
              <a:chOff x="669619" y="3813599"/>
              <a:chExt cx="575092" cy="64109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E5F6CDB-37C9-CD8D-0EDB-174A7654FF9C}"/>
                  </a:ext>
                </a:extLst>
              </p:cNvPr>
              <p:cNvSpPr/>
              <p:nvPr/>
            </p:nvSpPr>
            <p:spPr>
              <a:xfrm flipH="1">
                <a:off x="766781" y="3813599"/>
                <a:ext cx="424709" cy="41722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28AE54-52A4-BD0D-A359-0811A43785BF}"/>
                  </a:ext>
                </a:extLst>
              </p:cNvPr>
              <p:cNvSpPr txBox="1"/>
              <p:nvPr/>
            </p:nvSpPr>
            <p:spPr>
              <a:xfrm>
                <a:off x="669619" y="4193086"/>
                <a:ext cx="575092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ordia New" panose="020B0304020202020204" pitchFamily="34" charset="-34"/>
                    <a:ea typeface="Open Sans" panose="020B0606030504020204" pitchFamily="34" charset="0"/>
                    <a:cs typeface="Cordia New" panose="020B0304020202020204" pitchFamily="34" charset="-34"/>
                  </a:rPr>
                  <a:t>JSON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FA4DA908-014A-EF86-74A7-3A11B0AED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1640" y="4562999"/>
              <a:ext cx="318953" cy="318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2A9EDD-F6DC-2C3E-E050-21601DB10456}"/>
              </a:ext>
            </a:extLst>
          </p:cNvPr>
          <p:cNvGrpSpPr/>
          <p:nvPr/>
        </p:nvGrpSpPr>
        <p:grpSpPr>
          <a:xfrm>
            <a:off x="180820" y="2851607"/>
            <a:ext cx="732785" cy="664461"/>
            <a:chOff x="-15369" y="4265186"/>
            <a:chExt cx="732785" cy="66446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16DF994-38C8-A4F1-93D0-ED1D6975FBB9}"/>
                </a:ext>
              </a:extLst>
            </p:cNvPr>
            <p:cNvGrpSpPr/>
            <p:nvPr/>
          </p:nvGrpSpPr>
          <p:grpSpPr>
            <a:xfrm>
              <a:off x="-15369" y="4265186"/>
              <a:ext cx="732785" cy="664461"/>
              <a:chOff x="546961" y="3566366"/>
              <a:chExt cx="732785" cy="66446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412F094-7302-C23B-390B-7D4555D93D00}"/>
                  </a:ext>
                </a:extLst>
              </p:cNvPr>
              <p:cNvSpPr/>
              <p:nvPr/>
            </p:nvSpPr>
            <p:spPr>
              <a:xfrm flipH="1">
                <a:off x="766781" y="3813599"/>
                <a:ext cx="424709" cy="41722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E6DF557-E03B-CF78-7D06-77F7032F1B21}"/>
                  </a:ext>
                </a:extLst>
              </p:cNvPr>
              <p:cNvSpPr txBox="1"/>
              <p:nvPr/>
            </p:nvSpPr>
            <p:spPr>
              <a:xfrm>
                <a:off x="546961" y="3566366"/>
                <a:ext cx="732785" cy="267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Open Sans" panose="020B0606030504020204" pitchFamily="34" charset="0"/>
                    <a:cs typeface="Cordia New" panose="020B0304020202020204" pitchFamily="34" charset="-34"/>
                  </a:rPr>
                  <a:t>MOVEit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A4F72D36-7324-E255-9F42-B065243B3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0898" y="4559905"/>
              <a:ext cx="315524" cy="315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338253-44BC-DB9F-8C86-7D261C2A86EC}"/>
              </a:ext>
            </a:extLst>
          </p:cNvPr>
          <p:cNvGrpSpPr/>
          <p:nvPr/>
        </p:nvGrpSpPr>
        <p:grpSpPr>
          <a:xfrm>
            <a:off x="855369" y="2853425"/>
            <a:ext cx="575092" cy="662643"/>
            <a:chOff x="105129" y="4267004"/>
            <a:chExt cx="575092" cy="66264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A07E41B-3A6A-786C-20BB-48588558D064}"/>
                </a:ext>
              </a:extLst>
            </p:cNvPr>
            <p:cNvGrpSpPr/>
            <p:nvPr/>
          </p:nvGrpSpPr>
          <p:grpSpPr>
            <a:xfrm>
              <a:off x="105129" y="4267004"/>
              <a:ext cx="575092" cy="662643"/>
              <a:chOff x="667459" y="3568184"/>
              <a:chExt cx="575092" cy="66264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4A9CB78-8E5F-D407-E61F-A21D83DD7183}"/>
                  </a:ext>
                </a:extLst>
              </p:cNvPr>
              <p:cNvSpPr/>
              <p:nvPr/>
            </p:nvSpPr>
            <p:spPr>
              <a:xfrm flipH="1">
                <a:off x="766781" y="3813599"/>
                <a:ext cx="424709" cy="41722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243846-F47B-355A-333E-17F8E11E8CA3}"/>
                  </a:ext>
                </a:extLst>
              </p:cNvPr>
              <p:cNvSpPr txBox="1"/>
              <p:nvPr/>
            </p:nvSpPr>
            <p:spPr>
              <a:xfrm>
                <a:off x="667459" y="3568184"/>
                <a:ext cx="575092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Open Sans" panose="020B0606030504020204" pitchFamily="34" charset="0"/>
                    <a:cs typeface="Cordia New" panose="020B0304020202020204" pitchFamily="34" charset="-34"/>
                  </a:rPr>
                  <a:t>FHIR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33" name="Picture 12">
              <a:extLst>
                <a:ext uri="{FF2B5EF4-FFF2-40B4-BE49-F238E27FC236}">
                  <a16:creationId xmlns:a16="http://schemas.microsoft.com/office/drawing/2014/main" id="{29546D86-3449-BEC4-D6BD-1F7C64FA2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3788" y="4548333"/>
              <a:ext cx="333619" cy="333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ounded Rectangle 102">
            <a:extLst>
              <a:ext uri="{FF2B5EF4-FFF2-40B4-BE49-F238E27FC236}">
                <a16:creationId xmlns:a16="http://schemas.microsoft.com/office/drawing/2014/main" id="{03672B45-E304-873A-E3DA-C429EE8A2337}"/>
              </a:ext>
            </a:extLst>
          </p:cNvPr>
          <p:cNvSpPr/>
          <p:nvPr/>
        </p:nvSpPr>
        <p:spPr>
          <a:xfrm>
            <a:off x="1508742" y="3267930"/>
            <a:ext cx="1425409" cy="636119"/>
          </a:xfrm>
          <a:prstGeom prst="roundRect">
            <a:avLst/>
          </a:prstGeom>
          <a:solidFill>
            <a:schemeClr val="bg1">
              <a:alpha val="8585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API Gateway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Data Exchange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File Transfer</a:t>
            </a:r>
          </a:p>
        </p:txBody>
      </p:sp>
    </p:spTree>
    <p:extLst>
      <p:ext uri="{BB962C8B-B14F-4D97-AF65-F5344CB8AC3E}">
        <p14:creationId xmlns:p14="http://schemas.microsoft.com/office/powerpoint/2010/main" val="31894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MASTERWIZARD_DRAFT" val="0"/>
  <p:tag name="EE4P_LANGUAGE_ID" val="1033"/>
  <p:tag name="EE4P_STYLE_NAME" val="DHMS Grid 16:9"/>
  <p:tag name="EE4P_AGENDAWIZARD" val="&lt;ee4p&gt;&lt;layouts&gt;&lt;layout name=&quot;Section Header&quot; id=&quot;227_1-1&quot;&gt;&lt;standard&gt;&lt;textframe horizontalAnchor=&quot;1&quot; marginBottom=&quot;0&quot; marginLeft=&quot;0&quot; marginRight=&quot;0&quot; marginTop=&quot;0&quot; orientation=&quot;1&quot; verticalAnchor=&quot;1&quot; /&gt;&lt;font name=&quot;Franklin Gothic Book&quot; bold=&quot;0&quot; italic=&quot;0&quot; color=&quot;#575757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position left=&quot;395.4111&quot; top=&quot;116.9109&quot; width=&quot;515.0769&quot; height=&quot;345.2203&quot; /&gt;&lt;!--&#10;      &lt;subtitle&gt;&#10;      &#10;        &lt;position left=&quot;197.597&quot; top=&quot;369.3848&quot; width=&quot;123.634&quot; height=&quot;115.6044&quot; autoshape=&quot;1&quot; rotation=&quot;0&quot; /&gt;&#10;        &lt;line visible=&quot;1&quot; weight=&quot;0.75&quot; style=&quot;1&quot; dashStyle=&quot;1&quot; foreColor=&quot;14&quot; /&gt;&#10;        &lt;fill visible=&quot;0&quot; /&gt;&#10;        &lt;textframe horizontalAnchor=&quot;1&quot; verticalAnchor=&quot;1&quot; orientation=&quot;1&quot; wordWrap=&quot;1&quot; autoSize=&quot;0&quot; marginLeft=&quot;8.503937&quot; marginRight=&quot;0&quot; marginTop=&quot;14.17323&quot; marginBottom=&quot;0&quot; /&gt;&#10;        &lt;paragraphformat alignment=&quot;1&quot; lineRuleBefore=&quot;0&quot; lineRuleWithin=&quot;1&quot; lineRuleAfter=&quot;0&quot; spaceBefore=&quot;0&quot; spaceWithin=&quot;0.95&quot; spaceAfter=&quot;0&quot; /&gt;&#10;        &lt;font name=&quot;Trebuchet MS&quot; size=&quot;10&quot; bold=&quot;0&quot; italic=&quot;0&quot; underlineStyle=&quot;0&quot; color=&quot;#2759ad&quot; spacing=&quot;0&quot; kerning=&quot;12&quot; /&gt;&#10;      &#10;      &lt;/subtitle&gt;&#10;      --&gt;&lt;settings allowedSizingModeIds=&quot;1|2&quot; allowedFontSizes=&quot;8|9|10.5|11|12|14|16|18|20|22|24&quot; allowedTimeFormatIds=&quot;1|2|3&quot; slideLayout=&quot;11&quot; customLayoutName=&quot;Blank green|Presentation¦Blank green&quot; customLayoutIndex=&quot;&quot; showBreak=&quot;0&quot; singleAgendaSlideSelected=&quot;0&quot; backupSlideTitle=&quot;Unused Slides&quot; topMargin=&quot;0&quot; leftMargin=&quot;0&quot; allowedLevels=&quot;2&quot; itemNoFormats=&quot;{1}¦{1}.{2}¦{3:alphaLC}¦{3:alphaLC}.{4:alphaLC}&quot; customLayoutNameBackup=&quot;Special gray|Presentation¦Special gray&quot; titlePrompt=&quot;Insert Title&quot; namePrompt=&quot;Insert Date&quot; /&gt;&lt;cases&gt;&lt;case level=&quot;1&quot; single=&quot;1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pageno&quot; type=&quot;autoshape&quot; autoShapeType=&quot;1&quot;&gt;&lt;paragraphformat alignment=&quot;3&quot; /&gt;&lt;/element&gt;&lt;/case&gt;&lt;case level=&quot;2&quot; single=&quot;1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pageno&quot; type=&quot;autoshape&quot; autoShapeType=&quot;1&quot;&gt;&lt;paragraphformat alignment=&quot;3&quot; /&gt;&lt;font relativeSize=&quot;0.75&quot; /&gt;&lt;/element&gt;&lt;/case&gt;&lt;/cases&gt;&lt;elements&gt;&lt;element type=&quot;autoshape&quot; autoShapeType=&quot;1&quot; value=&quot;%agendaTitle%&quot; slideType=&quot;1&quot;&gt;&lt;position left=&quot;-345.68251&quot; top=&quot;-45.376146&quot; width=&quot;271.5024&quot; height=&quot;274.7323&quot; autoshape=&quot;1&quot; rotation=&quot;0&quot; /&gt;&lt;line visible=&quot;1&quot; weight=&quot;0.75&quot; style=&quot;1&quot; dashStyle=&quot;1&quot; foreColor=&quot;#2759ad&quot; /&gt;&lt;fill visible=&quot;0&quot; /&gt;&lt;textframe horizontalAnchor=&quot;1&quot; verticalAnchor=&quot;1&quot; orientation=&quot;1&quot; wordWrap=&quot;1&quot; autoSize=&quot;0&quot; marginLeft=&quot;0&quot; marginRight=&quot;0&quot; marginTop=&quot;19.84252&quot; marginBottom=&quot;0&quot; /&gt;&lt;paragraphformat alignment=&quot;2&quot; lineRuleBefore=&quot;0&quot; lineRuleWithin=&quot;1&quot; lineRuleAfter=&quot;0&quot; spaceBefore=&quot;0&quot; spaceWithin=&quot;0.95&quot; spaceAfter=&quot;0&quot; /&gt;&lt;font name=&quot;Franklin Gothic Medium&quot; size=&quot;54&quot; bold=&quot;0&quot; italic=&quot;0&quot; underlineStyle=&quot;0&quot; color=&quot;#2759ad&quot; spacing=&quot;0&quot; kerning=&quot;12&quot; /&gt;&lt;/element&gt;&lt;element type=&quot;autoshape&quot; autoShapeType=&quot;1&quot; value=&quot;%agendaName%&quot; slideType=&quot;1&quot;&gt;&lt;position left=&quot;-197.81411&quot; top=&quot;252.473934&quot; width=&quot;123.634&quot; height=&quot;115.6044&quot; autoshape=&quot;1&quot; rotation=&quot;0&quot; /&gt;&lt;line visible=&quot;1&quot; weight=&quot;0.75&quot; style=&quot;1&quot; dashStyle=&quot;1&quot; foreColor=&quot;#2759ad&quot; /&gt;&lt;fill visible=&quot;0&quot; /&gt;&lt;textframe horizontalAnchor=&quot;1&quot; verticalAnchor=&quot;1&quot; orientation=&quot;1&quot; wordWrap=&quot;1&quot; autoSize=&quot;0&quot; marginLeft=&quot;8.503937&quot; marginRight=&quot;0&quot; marginTop=&quot;14.17323&quot; marginBottom=&quot;0&quot; /&gt;&lt;paragraphformat alignment=&quot;1&quot; lineRuleBefore=&quot;0&quot; lineRuleWithin=&quot;1&quot; lineRuleAfter=&quot;0&quot; spaceBefore=&quot;0&quot; spaceWithin=&quot;0.95&quot; spaceAfter=&quot;0&quot; /&gt;&lt;font name=&quot;Franklin Gothic Book&quot; size=&quot;10&quot; bold=&quot;0&quot; italic=&quot;0&quot; underlineStyle=&quot;0&quot; color=&quot;#2759ad&quot; spacing=&quot;0&quot; kerning=&quot;12&quot; /&gt;&lt;/element&gt;&lt;element type=&quot;autoshape&quot; autoShapeType=&quot;1&quot; value=&quot;&quot; slideType=&quot;1&quot;&gt;&lt;position left=&quot;-286.10831&quot; top=&quot;252.473934&quot; width=&quot;73.17614&quot; height=&quot;78.41528&quot; autoshape=&quot;1&quot; rotation=&quot;0&quot; /&gt;&lt;line visible=&quot;1&quot; weight=&quot;0.75&quot; style=&quot;1&quot; dashStyle=&quot;1&quot; foreColor=&quot;#2759ad&quot; /&gt;&lt;fill visible=&quot;0&quot; /&gt;&lt;/element&gt;&lt;element type=&quot;autoshape&quot; autoShapeType=&quot;1&quot; value=&quot;&quot; slideType=&quot;2&quot;&gt;&lt;position left=&quot;-294.2502816&quot; top=&quot;-4.4596064&quot; width=&quot;74.61984&quot; height=&quot;74.61984&quot; autoshape=&quot;1&quot; rotation=&quot;0&quot; /&gt;&lt;line visible=&quot;1&quot; weight=&quot;0.75&quot; style=&quot;1&quot; dashStyle=&quot;1&quot; foreColor=&quot;#2759ad&quot; /&gt;&lt;fill visible=&quot;0&quot; /&gt;&lt;/element&gt;&lt;element type=&quot;autoshape&quot; autoShapeType=&quot;1&quot; value=&quot;%topic%&quot; slideType=&quot;2&quot;&gt;&lt;position left=&quot;-294.2502816&quot; top=&quot;93.1711075&quot; width=&quot;758.6493&quot; height=&quot;252.2583&quot; autoshape=&quot;1&quot; rotation=&quot;0&quot; /&gt;&lt;line visible=&quot;1&quot; weight=&quot;0.75&quot; style=&quot;1&quot; dashStyle=&quot;1&quot; foreColor=&quot;#2759ad&quot; /&gt;&lt;fill visible=&quot;0&quot; /&gt;&lt;textframe horizontalAnchor=&quot;1&quot; verticalAnchor=&quot;4&quot; orientation=&quot;1&quot; wordWrap=&quot;1&quot; autoSize=&quot;0&quot; marginLeft=&quot;21.6&quot; marginRight=&quot;21.6&quot; marginTop=&quot;21.6&quot; marginBottom=&quot;10.8&quot; /&gt;&lt;paragraphformat alignment=&quot;1&quot; lineRuleBefore=&quot;0&quot; lineRuleWithin=&quot;0&quot; lineRuleAfter=&quot;0&quot; spaceBefore=&quot;0&quot; spaceWithin=&quot;60&quot; spaceAfter=&quot;0&quot; /&gt;&lt;font name=&quot;Franklin Gothic Medium&quot; size=&quot;54&quot; bold=&quot;0&quot; italic=&quot;0&quot; underlineStyle=&quot;0&quot; color=&quot;#2759ad&quot; spacing=&quot;0&quot; kerning=&quot;12&quot; /&gt;&lt;/element&gt;&lt;/elements&gt;&lt;/layout&gt;&lt;/layouts&gt;&lt;contents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layoutId=&quot;227_1-1&quot; hideSeparatingSlides=&quot;0&quot; createSections=&quot;0&quot;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items /&gt;&lt;/agenda&gt;&lt;/contents&gt;&lt;/ee4p&gt;"/>
  <p:tag name="EE4P_MASTERWIZARD_MARGINS" val="0"/>
  <p:tag name="EE4P_STYLE_ID" val="77oeZDuO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HMS Grid 16:9 - 18813">
  <a:themeElements>
    <a:clrScheme name="Gridbase">
      <a:dk1>
        <a:srgbClr val="575757"/>
      </a:dk1>
      <a:lt1>
        <a:sysClr val="window" lastClr="FFFFFF"/>
      </a:lt1>
      <a:dk2>
        <a:srgbClr val="2759AD"/>
      </a:dk2>
      <a:lt2>
        <a:srgbClr val="F2F2F2"/>
      </a:lt2>
      <a:accent1>
        <a:srgbClr val="0D1F3B"/>
      </a:accent1>
      <a:accent2>
        <a:srgbClr val="122A52"/>
      </a:accent2>
      <a:accent3>
        <a:srgbClr val="FFE18B"/>
      </a:accent3>
      <a:accent4>
        <a:srgbClr val="CADFF2"/>
      </a:accent4>
      <a:accent5>
        <a:srgbClr val="B1B3B3"/>
      </a:accent5>
      <a:accent6>
        <a:srgbClr val="00B050"/>
      </a:accent6>
      <a:hlink>
        <a:srgbClr val="0079F2"/>
      </a:hlink>
      <a:folHlink>
        <a:srgbClr val="00B5E2"/>
      </a:folHlink>
    </a:clrScheme>
    <a:fontScheme name="GG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F2F2"/>
        </a:solidFill>
        <a:ln w="9525" cap="rnd" cmpd="sng" algn="ctr">
          <a:solidFill>
            <a:srgbClr val="F2F2F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kern="0" dirty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C02B25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kern="0" dirty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InputTemplate [Read-Only]" id="{57B747CB-DAD0-4F1C-9031-70FF832A07CA}" vid="{9DA3F986-D798-4FA6-ABC2-B9EDF94ACFE4}"/>
    </a:ext>
  </a:extLst>
</a:theme>
</file>

<file path=ppt/theme/theme2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idbase">
    <a:dk1>
      <a:srgbClr val="575757"/>
    </a:dk1>
    <a:lt1>
      <a:sysClr val="window" lastClr="FFFFFF"/>
    </a:lt1>
    <a:dk2>
      <a:srgbClr val="2759AD"/>
    </a:dk2>
    <a:lt2>
      <a:srgbClr val="F2F2F2"/>
    </a:lt2>
    <a:accent1>
      <a:srgbClr val="0D1F3B"/>
    </a:accent1>
    <a:accent2>
      <a:srgbClr val="122A52"/>
    </a:accent2>
    <a:accent3>
      <a:srgbClr val="FFE18B"/>
    </a:accent3>
    <a:accent4>
      <a:srgbClr val="CADFF2"/>
    </a:accent4>
    <a:accent5>
      <a:srgbClr val="B1B3B3"/>
    </a:accent5>
    <a:accent6>
      <a:srgbClr val="00B050"/>
    </a:accent6>
    <a:hlink>
      <a:srgbClr val="0079F2"/>
    </a:hlink>
    <a:folHlink>
      <a:srgbClr val="00B5E2"/>
    </a:folHlink>
  </a:clrScheme>
</a:themeOverride>
</file>

<file path=ppt/theme/themeOverride2.xml><?xml version="1.0" encoding="utf-8"?>
<a:themeOverride xmlns:a="http://schemas.openxmlformats.org/drawingml/2006/main">
  <a:clrScheme name="Gridbase">
    <a:dk1>
      <a:srgbClr val="575757"/>
    </a:dk1>
    <a:lt1>
      <a:sysClr val="window" lastClr="FFFFFF"/>
    </a:lt1>
    <a:dk2>
      <a:srgbClr val="2759AD"/>
    </a:dk2>
    <a:lt2>
      <a:srgbClr val="F2F2F2"/>
    </a:lt2>
    <a:accent1>
      <a:srgbClr val="0D1F3B"/>
    </a:accent1>
    <a:accent2>
      <a:srgbClr val="122A52"/>
    </a:accent2>
    <a:accent3>
      <a:srgbClr val="FFE18B"/>
    </a:accent3>
    <a:accent4>
      <a:srgbClr val="CADFF2"/>
    </a:accent4>
    <a:accent5>
      <a:srgbClr val="B1B3B3"/>
    </a:accent5>
    <a:accent6>
      <a:srgbClr val="00B050"/>
    </a:accent6>
    <a:hlink>
      <a:srgbClr val="0079F2"/>
    </a:hlink>
    <a:folHlink>
      <a:srgbClr val="00B5E2"/>
    </a:folHlink>
  </a:clrScheme>
</a:themeOverride>
</file>

<file path=ppt/theme/themeOverride3.xml><?xml version="1.0" encoding="utf-8"?>
<a:themeOverride xmlns:a="http://schemas.openxmlformats.org/drawingml/2006/main">
  <a:clrScheme name="Gridbase">
    <a:dk1>
      <a:srgbClr val="575757"/>
    </a:dk1>
    <a:lt1>
      <a:sysClr val="window" lastClr="FFFFFF"/>
    </a:lt1>
    <a:dk2>
      <a:srgbClr val="2759AD"/>
    </a:dk2>
    <a:lt2>
      <a:srgbClr val="F2F2F2"/>
    </a:lt2>
    <a:accent1>
      <a:srgbClr val="0D1F3B"/>
    </a:accent1>
    <a:accent2>
      <a:srgbClr val="122A52"/>
    </a:accent2>
    <a:accent3>
      <a:srgbClr val="FFE18B"/>
    </a:accent3>
    <a:accent4>
      <a:srgbClr val="CADFF2"/>
    </a:accent4>
    <a:accent5>
      <a:srgbClr val="B1B3B3"/>
    </a:accent5>
    <a:accent6>
      <a:srgbClr val="00B050"/>
    </a:accent6>
    <a:hlink>
      <a:srgbClr val="0079F2"/>
    </a:hlink>
    <a:folHlink>
      <a:srgbClr val="00B5E2"/>
    </a:folHlink>
  </a:clrScheme>
</a:themeOverride>
</file>

<file path=ppt/theme/themeOverride4.xml><?xml version="1.0" encoding="utf-8"?>
<a:themeOverride xmlns:a="http://schemas.openxmlformats.org/drawingml/2006/main">
  <a:clrScheme name="Gridbase">
    <a:dk1>
      <a:srgbClr val="575757"/>
    </a:dk1>
    <a:lt1>
      <a:sysClr val="window" lastClr="FFFFFF"/>
    </a:lt1>
    <a:dk2>
      <a:srgbClr val="2759AD"/>
    </a:dk2>
    <a:lt2>
      <a:srgbClr val="F2F2F2"/>
    </a:lt2>
    <a:accent1>
      <a:srgbClr val="0D1F3B"/>
    </a:accent1>
    <a:accent2>
      <a:srgbClr val="122A52"/>
    </a:accent2>
    <a:accent3>
      <a:srgbClr val="FFE18B"/>
    </a:accent3>
    <a:accent4>
      <a:srgbClr val="CADFF2"/>
    </a:accent4>
    <a:accent5>
      <a:srgbClr val="B1B3B3"/>
    </a:accent5>
    <a:accent6>
      <a:srgbClr val="00B050"/>
    </a:accent6>
    <a:hlink>
      <a:srgbClr val="0079F2"/>
    </a:hlink>
    <a:folHlink>
      <a:srgbClr val="00B5E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bcc60b-506b-4ef3-9855-672da6bb1521" xsi:nil="true"/>
    <lcf76f155ced4ddcb4097134ff3c332f xmlns="b97c1a8e-5110-464a-816e-55fe5fabc99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8D398BABD7B14B8E6CF8EA13DAA0AC" ma:contentTypeVersion="18" ma:contentTypeDescription="Create a new document." ma:contentTypeScope="" ma:versionID="3673f64236be8888e6c375b381601f1d">
  <xsd:schema xmlns:xsd="http://www.w3.org/2001/XMLSchema" xmlns:xs="http://www.w3.org/2001/XMLSchema" xmlns:p="http://schemas.microsoft.com/office/2006/metadata/properties" xmlns:ns2="b97c1a8e-5110-464a-816e-55fe5fabc994" xmlns:ns3="e1bcc60b-506b-4ef3-9855-672da6bb1521" targetNamespace="http://schemas.microsoft.com/office/2006/metadata/properties" ma:root="true" ma:fieldsID="97c65d9f1112f9414d3f934a725e8cd9" ns2:_="" ns3:_="">
    <xsd:import namespace="b97c1a8e-5110-464a-816e-55fe5fabc994"/>
    <xsd:import namespace="e1bcc60b-506b-4ef3-9855-672da6bb15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c1a8e-5110-464a-816e-55fe5fabc9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65c3611-4041-4eb9-8f79-39f8bcbd20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cc60b-506b-4ef3-9855-672da6bb1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199bf2-fc42-442e-927a-aac1be7ef19d}" ma:internalName="TaxCatchAll" ma:showField="CatchAllData" ma:web="e1bcc60b-506b-4ef3-9855-672da6bb15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117058-277F-41CF-8AEE-263CF2B39A8F}">
  <ds:schemaRefs>
    <ds:schemaRef ds:uri="0592222c-86e7-48a4-bc45-9f6d250024e1"/>
    <ds:schemaRef ds:uri="1bb71d78-2baa-41d8-a243-26a3060040ae"/>
    <ds:schemaRef ds:uri="a2145ed2-f63f-461c-91de-5c350247c091"/>
    <ds:schemaRef ds:uri="a5bf4a49-f8ff-47ff-a251-4859bbf33730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28E3E13-F9D6-438D-A95F-AC123AA61D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E42144-8F3A-4828-965E-FBE6E7DCDB6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648</Words>
  <Application>Microsoft Office PowerPoint</Application>
  <PresentationFormat>Widescreen</PresentationFormat>
  <Paragraphs>169</Paragraphs>
  <Slides>17</Slides>
  <Notes>10</Notes>
  <HiddenSlides>0</HiddenSlides>
  <MMClips>0</MMClips>
  <ScaleCrop>false</ScaleCrop>
  <HeadingPairs>
    <vt:vector size="10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30" baseType="lpstr">
      <vt:lpstr>Arial</vt:lpstr>
      <vt:lpstr>Britannic Bold</vt:lpstr>
      <vt:lpstr>Calibri</vt:lpstr>
      <vt:lpstr>Cordia New</vt:lpstr>
      <vt:lpstr>Franklin Gothic Book</vt:lpstr>
      <vt:lpstr>Franklin Gothic Book (Body)</vt:lpstr>
      <vt:lpstr>Franklin Gothic Demi</vt:lpstr>
      <vt:lpstr>Franklin Gothic Heavy</vt:lpstr>
      <vt:lpstr>Franklin Gothic Medium</vt:lpstr>
      <vt:lpstr>Trebuchet MS</vt:lpstr>
      <vt:lpstr>DHMS Grid 16:9 - 18813</vt:lpstr>
      <vt:lpstr>think-cell Slide</vt:lpstr>
      <vt:lpstr>Leveraging MHS Data and Advanced Analytics to Transform DOD Health Care</vt:lpstr>
      <vt:lpstr>Non-Disclosure</vt:lpstr>
      <vt:lpstr>Learning Objectives </vt:lpstr>
      <vt:lpstr>Military Health System</vt:lpstr>
      <vt:lpstr>A Day Across the MHS</vt:lpstr>
      <vt:lpstr>Leveraging MHS Data</vt:lpstr>
      <vt:lpstr>Leveraging MHS Data – Data Layer</vt:lpstr>
      <vt:lpstr>Leveraging MHS Data – Logic Layer</vt:lpstr>
      <vt:lpstr>Leveraging MHS Data – External Systems</vt:lpstr>
      <vt:lpstr>Leveraging MHS Data – Internal Apps &amp; Capabilities</vt:lpstr>
      <vt:lpstr>Leveraging MHS Data – External Apps</vt:lpstr>
      <vt:lpstr>PowerPoint Presentation</vt:lpstr>
      <vt:lpstr>MHS Data + Advanced Analytics</vt:lpstr>
      <vt:lpstr>Advanced Analytics Across the MHS</vt:lpstr>
      <vt:lpstr>Examples of Advanced Analytics Across the MHS</vt:lpstr>
      <vt:lpstr>Conclusion</vt:lpstr>
      <vt:lpstr>THANK YOU</vt:lpstr>
      <vt:lpstr>Format Guide Workshop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Boston Consulting Group</dc:creator>
  <cp:lastModifiedBy>Lori Lawrence</cp:lastModifiedBy>
  <cp:revision>60</cp:revision>
  <cp:lastPrinted>2016-04-06T18:59:25Z</cp:lastPrinted>
  <dcterms:created xsi:type="dcterms:W3CDTF">2016-11-04T11:46:04Z</dcterms:created>
  <dcterms:modified xsi:type="dcterms:W3CDTF">2024-01-26T14:07:18Z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  <property fmtid="{D5CDD505-2E9C-101B-9397-08002B2CF9AE}" pid="7" name="ContentTypeId">
    <vt:lpwstr>0x0101004E8D398BABD7B14B8E6CF8EA13DAA0AC</vt:lpwstr>
  </property>
  <property fmtid="{D5CDD505-2E9C-101B-9397-08002B2CF9AE}" pid="8" name="MediaServiceImageTags">
    <vt:lpwstr/>
  </property>
  <property fmtid="{D5CDD505-2E9C-101B-9397-08002B2CF9AE}" pid="9" name="MSIP_Label_b0d5c4f4-7a29-4385-b7a5-afbe2154ae6f_Enabled">
    <vt:lpwstr>true</vt:lpwstr>
  </property>
  <property fmtid="{D5CDD505-2E9C-101B-9397-08002B2CF9AE}" pid="10" name="MSIP_Label_b0d5c4f4-7a29-4385-b7a5-afbe2154ae6f_SetDate">
    <vt:lpwstr>2023-01-05T21:31:52Z</vt:lpwstr>
  </property>
  <property fmtid="{D5CDD505-2E9C-101B-9397-08002B2CF9AE}" pid="11" name="MSIP_Label_b0d5c4f4-7a29-4385-b7a5-afbe2154ae6f_Method">
    <vt:lpwstr>Standard</vt:lpwstr>
  </property>
  <property fmtid="{D5CDD505-2E9C-101B-9397-08002B2CF9AE}" pid="12" name="MSIP_Label_b0d5c4f4-7a29-4385-b7a5-afbe2154ae6f_Name">
    <vt:lpwstr>Confidential</vt:lpwstr>
  </property>
  <property fmtid="{D5CDD505-2E9C-101B-9397-08002B2CF9AE}" pid="13" name="MSIP_Label_b0d5c4f4-7a29-4385-b7a5-afbe2154ae6f_SiteId">
    <vt:lpwstr>2dfb2f0b-4d21-4268-9559-72926144c918</vt:lpwstr>
  </property>
  <property fmtid="{D5CDD505-2E9C-101B-9397-08002B2CF9AE}" pid="14" name="MSIP_Label_b0d5c4f4-7a29-4385-b7a5-afbe2154ae6f_ActionId">
    <vt:lpwstr>99a00ea5-35a9-4c70-b791-60b7512eaf16</vt:lpwstr>
  </property>
  <property fmtid="{D5CDD505-2E9C-101B-9397-08002B2CF9AE}" pid="15" name="MSIP_Label_b0d5c4f4-7a29-4385-b7a5-afbe2154ae6f_ContentBits">
    <vt:lpwstr>0</vt:lpwstr>
  </property>
  <property fmtid="{D5CDD505-2E9C-101B-9397-08002B2CF9AE}" pid="16" name="bcgClassification">
    <vt:lpwstr>bcgConfidential</vt:lpwstr>
  </property>
</Properties>
</file>