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31" r:id="rId5"/>
    <p:sldMasterId id="2147484504" r:id="rId6"/>
    <p:sldMasterId id="2147484465" r:id="rId7"/>
    <p:sldMasterId id="2147484454" r:id="rId8"/>
    <p:sldMasterId id="2147484538" r:id="rId9"/>
    <p:sldMasterId id="2147484595" r:id="rId10"/>
    <p:sldMasterId id="2147484567" r:id="rId11"/>
    <p:sldMasterId id="2147484584" r:id="rId12"/>
  </p:sldMasterIdLst>
  <p:notesMasterIdLst>
    <p:notesMasterId r:id="rId28"/>
  </p:notesMasterIdLst>
  <p:handoutMasterIdLst>
    <p:handoutMasterId r:id="rId29"/>
  </p:handoutMasterIdLst>
  <p:sldIdLst>
    <p:sldId id="299" r:id="rId13"/>
    <p:sldId id="2147477076" r:id="rId14"/>
    <p:sldId id="2147477077" r:id="rId15"/>
    <p:sldId id="2147378328" r:id="rId16"/>
    <p:sldId id="2147378329" r:id="rId17"/>
    <p:sldId id="2147378317" r:id="rId18"/>
    <p:sldId id="2147477075" r:id="rId19"/>
    <p:sldId id="2147378327" r:id="rId20"/>
    <p:sldId id="2147477074" r:id="rId21"/>
    <p:sldId id="2147477071" r:id="rId22"/>
    <p:sldId id="2147477057" r:id="rId23"/>
    <p:sldId id="2147477073" r:id="rId24"/>
    <p:sldId id="2147378321" r:id="rId25"/>
    <p:sldId id="3877" r:id="rId26"/>
    <p:sldId id="273" r:id="rId27"/>
  </p:sldIdLst>
  <p:sldSz cx="12192000" cy="6858000"/>
  <p:notesSz cx="7023100" cy="9309100"/>
  <p:defaultTextStyle>
    <a:defPPr>
      <a:defRPr lang="en-US"/>
    </a:defPPr>
    <a:lvl1pPr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LAN, NANCY SES US Air Force HAF AF/LL" initials="DNSUAFHA" lastIdx="4" clrIdx="0"/>
  <p:cmAuthor id="3" name="BUITRAGO, RACHEL E Capt USAF HAF SAF/PAY" initials="BRECUHS" lastIdx="3" clrIdx="1">
    <p:extLst>
      <p:ext uri="{19B8F6BF-5375-455C-9EA6-DF929625EA0E}">
        <p15:presenceInfo xmlns:p15="http://schemas.microsoft.com/office/powerpoint/2012/main" userId="S-1-5-21-1271409858-1095883707-2794662393-5950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03864"/>
    <a:srgbClr val="3366CC"/>
    <a:srgbClr val="4A566C"/>
    <a:srgbClr val="BDD7EE"/>
    <a:srgbClr val="CCCCFF"/>
    <a:srgbClr val="336699"/>
    <a:srgbClr val="CCEEDF"/>
    <a:srgbClr val="E3F8FE"/>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13" autoAdjust="0"/>
  </p:normalViewPr>
  <p:slideViewPr>
    <p:cSldViewPr snapToGrid="0">
      <p:cViewPr varScale="1">
        <p:scale>
          <a:sx n="56" d="100"/>
          <a:sy n="56" d="100"/>
        </p:scale>
        <p:origin x="1044" y="40"/>
      </p:cViewPr>
      <p:guideLst>
        <p:guide orient="horz" pos="192"/>
        <p:guide pos="232"/>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5" y="0"/>
            <a:ext cx="3043979" cy="461004"/>
          </a:xfrm>
          <a:prstGeom prst="rect">
            <a:avLst/>
          </a:prstGeom>
          <a:noFill/>
          <a:ln w="12700">
            <a:noFill/>
            <a:miter lim="800000"/>
            <a:headEnd/>
            <a:tailEnd/>
          </a:ln>
          <a:effectLst/>
        </p:spPr>
        <p:txBody>
          <a:bodyPr vert="horz" wrap="square" lIns="92744" tIns="46368" rIns="92744" bIns="46368" numCol="1" anchor="t" anchorCtr="0" compatLnSpc="1">
            <a:prstTxWarp prst="textNoShape">
              <a:avLst/>
            </a:prstTxWarp>
          </a:bodyPr>
          <a:lstStyle>
            <a:lvl1pPr algn="l">
              <a:defRPr sz="1200" dirty="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3979125" y="0"/>
            <a:ext cx="3043979" cy="461004"/>
          </a:xfrm>
          <a:prstGeom prst="rect">
            <a:avLst/>
          </a:prstGeom>
          <a:noFill/>
          <a:ln w="12700">
            <a:noFill/>
            <a:miter lim="800000"/>
            <a:headEnd/>
            <a:tailEnd/>
          </a:ln>
          <a:effectLst/>
        </p:spPr>
        <p:txBody>
          <a:bodyPr vert="horz" wrap="square" lIns="92744" tIns="46368" rIns="92744" bIns="46368" numCol="1" anchor="t" anchorCtr="0" compatLnSpc="1">
            <a:prstTxWarp prst="textNoShape">
              <a:avLst/>
            </a:prstTxWarp>
          </a:bodyPr>
          <a:lstStyle>
            <a:lvl1pPr algn="r">
              <a:defRPr sz="1200" dirty="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5" y="8835380"/>
            <a:ext cx="3043979" cy="461004"/>
          </a:xfrm>
          <a:prstGeom prst="rect">
            <a:avLst/>
          </a:prstGeom>
          <a:noFill/>
          <a:ln w="12700">
            <a:noFill/>
            <a:miter lim="800000"/>
            <a:headEnd/>
            <a:tailEnd/>
          </a:ln>
          <a:effectLst/>
        </p:spPr>
        <p:txBody>
          <a:bodyPr vert="horz" wrap="square" lIns="92744" tIns="46368" rIns="92744" bIns="46368" numCol="1" anchor="b" anchorCtr="0" compatLnSpc="1">
            <a:prstTxWarp prst="textNoShape">
              <a:avLst/>
            </a:prstTxWarp>
          </a:bodyPr>
          <a:lstStyle>
            <a:lvl1pPr algn="l">
              <a:defRPr sz="1200" dirty="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3979125" y="8835380"/>
            <a:ext cx="3043979" cy="461004"/>
          </a:xfrm>
          <a:prstGeom prst="rect">
            <a:avLst/>
          </a:prstGeom>
          <a:noFill/>
          <a:ln w="12700">
            <a:noFill/>
            <a:miter lim="800000"/>
            <a:headEnd/>
            <a:tailEnd/>
          </a:ln>
          <a:effectLst/>
        </p:spPr>
        <p:txBody>
          <a:bodyPr vert="horz" wrap="square" lIns="92744" tIns="46368" rIns="92744" bIns="46368" numCol="1" anchor="b" anchorCtr="0" compatLnSpc="1">
            <a:prstTxWarp prst="textNoShape">
              <a:avLst/>
            </a:prstTxWarp>
          </a:bodyPr>
          <a:lstStyle>
            <a:lvl1pPr algn="r">
              <a:defRPr sz="1200"/>
            </a:lvl1pPr>
          </a:lstStyle>
          <a:p>
            <a:fld id="{4AA0B9BA-B85A-4E48-8D99-0E353E08D0D1}" type="slidenum">
              <a:rPr lang="en-US" altLang="en-US"/>
              <a:pPr/>
              <a:t>‹#›</a:t>
            </a:fld>
            <a:endParaRPr lang="en-US" altLang="en-US"/>
          </a:p>
        </p:txBody>
      </p:sp>
    </p:spTree>
    <p:extLst>
      <p:ext uri="{BB962C8B-B14F-4D97-AF65-F5344CB8AC3E}">
        <p14:creationId xmlns:p14="http://schemas.microsoft.com/office/powerpoint/2010/main" val="411109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1"/>
            <a:ext cx="3043979" cy="465773"/>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lvl1pPr algn="l">
              <a:defRPr sz="1200" dirty="0">
                <a:latin typeface="Arial" charset="0"/>
              </a:defRPr>
            </a:lvl1pPr>
          </a:lstStyle>
          <a:p>
            <a:pPr>
              <a:defRPr/>
            </a:pPr>
            <a:endParaRPr lang="en-US"/>
          </a:p>
        </p:txBody>
      </p:sp>
      <p:sp>
        <p:nvSpPr>
          <p:cNvPr id="39939" name="Rectangle 3"/>
          <p:cNvSpPr>
            <a:spLocks noGrp="1" noChangeArrowheads="1"/>
          </p:cNvSpPr>
          <p:nvPr>
            <p:ph type="dt" idx="1"/>
          </p:nvPr>
        </p:nvSpPr>
        <p:spPr bwMode="auto">
          <a:xfrm>
            <a:off x="3979125" y="1"/>
            <a:ext cx="3043979" cy="465773"/>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lvl1pPr algn="r">
              <a:defRPr sz="1200" dirty="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6737" y="4422463"/>
            <a:ext cx="5149637" cy="4188778"/>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5" y="8843328"/>
            <a:ext cx="3043979" cy="465772"/>
          </a:xfrm>
          <a:prstGeom prst="rect">
            <a:avLst/>
          </a:prstGeom>
          <a:noFill/>
          <a:ln w="9525">
            <a:noFill/>
            <a:miter lim="800000"/>
            <a:headEnd/>
            <a:tailEnd/>
          </a:ln>
          <a:effectLst/>
        </p:spPr>
        <p:txBody>
          <a:bodyPr vert="horz" wrap="square" lIns="92744" tIns="46368" rIns="92744" bIns="46368" numCol="1" anchor="b" anchorCtr="0" compatLnSpc="1">
            <a:prstTxWarp prst="textNoShape">
              <a:avLst/>
            </a:prstTxWarp>
          </a:bodyPr>
          <a:lstStyle>
            <a:lvl1pPr algn="l">
              <a:defRPr sz="1200" dirty="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979125" y="8843328"/>
            <a:ext cx="3043979" cy="465772"/>
          </a:xfrm>
          <a:prstGeom prst="rect">
            <a:avLst/>
          </a:prstGeom>
          <a:noFill/>
          <a:ln w="9525">
            <a:noFill/>
            <a:miter lim="800000"/>
            <a:headEnd/>
            <a:tailEnd/>
          </a:ln>
          <a:effectLst/>
        </p:spPr>
        <p:txBody>
          <a:bodyPr vert="horz" wrap="square" lIns="92744" tIns="46368" rIns="92744" bIns="46368" numCol="1" anchor="b" anchorCtr="0" compatLnSpc="1">
            <a:prstTxWarp prst="textNoShape">
              <a:avLst/>
            </a:prstTxWarp>
          </a:bodyPr>
          <a:lstStyle>
            <a:lvl1pPr algn="r">
              <a:defRPr sz="1200"/>
            </a:lvl1pPr>
          </a:lstStyle>
          <a:p>
            <a:fld id="{B101001B-82EE-4400-9E07-958577B64CB9}" type="slidenum">
              <a:rPr lang="en-US" altLang="en-US"/>
              <a:pPr/>
              <a:t>‹#›</a:t>
            </a:fld>
            <a:endParaRPr lang="en-US" altLang="en-US"/>
          </a:p>
        </p:txBody>
      </p:sp>
    </p:spTree>
    <p:extLst>
      <p:ext uri="{BB962C8B-B14F-4D97-AF65-F5344CB8AC3E}">
        <p14:creationId xmlns:p14="http://schemas.microsoft.com/office/powerpoint/2010/main" val="2829474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latin typeface="Arial" pitchFamily="34" charset="0"/>
              </a:rPr>
              <a:pPr/>
              <a:t>1</a:t>
            </a:fld>
            <a:endParaRPr lang="en-US">
              <a:latin typeface="Arial" pitchFamily="34" charset="0"/>
            </a:endParaRPr>
          </a:p>
        </p:txBody>
      </p:sp>
      <p:sp>
        <p:nvSpPr>
          <p:cNvPr id="40963" name="Rectangle 2"/>
          <p:cNvSpPr>
            <a:spLocks noGrp="1" noRot="1" noChangeAspect="1" noChangeArrowheads="1" noTextEdit="1"/>
          </p:cNvSpPr>
          <p:nvPr>
            <p:ph type="sldImg"/>
          </p:nvPr>
        </p:nvSpPr>
        <p:spPr>
          <a:xfrm>
            <a:off x="409575" y="698500"/>
            <a:ext cx="6205538" cy="3490913"/>
          </a:xfrm>
          <a:ln/>
        </p:spPr>
      </p:sp>
      <p:sp>
        <p:nvSpPr>
          <p:cNvPr id="40964" name="Rectangle 3"/>
          <p:cNvSpPr>
            <a:spLocks noGrp="1" noChangeArrowheads="1"/>
          </p:cNvSpPr>
          <p:nvPr>
            <p:ph type="body" idx="1"/>
          </p:nvPr>
        </p:nvSpPr>
        <p:spPr>
          <a:noFill/>
          <a:ln/>
        </p:spPr>
        <p:txBody>
          <a:bodyPr/>
          <a:lstStyle/>
          <a:p>
            <a:endParaRPr lang="en-US" dirty="0"/>
          </a:p>
          <a:p>
            <a:endParaRPr lang="ru-RU" dirty="0"/>
          </a:p>
        </p:txBody>
      </p:sp>
    </p:spTree>
    <p:extLst>
      <p:ext uri="{BB962C8B-B14F-4D97-AF65-F5344CB8AC3E}">
        <p14:creationId xmlns:p14="http://schemas.microsoft.com/office/powerpoint/2010/main" val="420466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59289" indent="-292034">
              <a:defRPr sz="1400">
                <a:solidFill>
                  <a:schemeClr val="tx1"/>
                </a:solidFill>
                <a:latin typeface="Arial" panose="020B0604020202020204" pitchFamily="34" charset="0"/>
              </a:defRPr>
            </a:lvl2pPr>
            <a:lvl3pPr marL="1168138" indent="-233628">
              <a:defRPr sz="1400">
                <a:solidFill>
                  <a:schemeClr val="tx1"/>
                </a:solidFill>
                <a:latin typeface="Arial" panose="020B0604020202020204" pitchFamily="34" charset="0"/>
              </a:defRPr>
            </a:lvl3pPr>
            <a:lvl4pPr marL="1635392" indent="-233628">
              <a:defRPr sz="1400">
                <a:solidFill>
                  <a:schemeClr val="tx1"/>
                </a:solidFill>
                <a:latin typeface="Arial" panose="020B0604020202020204" pitchFamily="34" charset="0"/>
              </a:defRPr>
            </a:lvl4pPr>
            <a:lvl5pPr marL="2102648" indent="-233628">
              <a:defRPr sz="1400">
                <a:solidFill>
                  <a:schemeClr val="tx1"/>
                </a:solidFill>
                <a:latin typeface="Arial" panose="020B0604020202020204" pitchFamily="34" charset="0"/>
              </a:defRPr>
            </a:lvl5pPr>
            <a:lvl6pPr marL="2569903" indent="-233628" eaLnBrk="0" fontAlgn="base" hangingPunct="0">
              <a:spcBef>
                <a:spcPct val="0"/>
              </a:spcBef>
              <a:spcAft>
                <a:spcPct val="0"/>
              </a:spcAft>
              <a:defRPr sz="1400">
                <a:solidFill>
                  <a:schemeClr val="tx1"/>
                </a:solidFill>
                <a:latin typeface="Arial" panose="020B0604020202020204" pitchFamily="34" charset="0"/>
              </a:defRPr>
            </a:lvl6pPr>
            <a:lvl7pPr marL="3037158" indent="-233628" eaLnBrk="0" fontAlgn="base" hangingPunct="0">
              <a:spcBef>
                <a:spcPct val="0"/>
              </a:spcBef>
              <a:spcAft>
                <a:spcPct val="0"/>
              </a:spcAft>
              <a:defRPr sz="1400">
                <a:solidFill>
                  <a:schemeClr val="tx1"/>
                </a:solidFill>
                <a:latin typeface="Arial" panose="020B0604020202020204" pitchFamily="34" charset="0"/>
              </a:defRPr>
            </a:lvl7pPr>
            <a:lvl8pPr marL="3504413" indent="-233628" eaLnBrk="0" fontAlgn="base" hangingPunct="0">
              <a:spcBef>
                <a:spcPct val="0"/>
              </a:spcBef>
              <a:spcAft>
                <a:spcPct val="0"/>
              </a:spcAft>
              <a:defRPr sz="1400">
                <a:solidFill>
                  <a:schemeClr val="tx1"/>
                </a:solidFill>
                <a:latin typeface="Arial" panose="020B0604020202020204" pitchFamily="34" charset="0"/>
              </a:defRPr>
            </a:lvl8pPr>
            <a:lvl9pPr marL="3971668" indent="-233628" eaLnBrk="0" fontAlgn="base" hangingPunct="0">
              <a:spcBef>
                <a:spcPct val="0"/>
              </a:spcBef>
              <a:spcAft>
                <a:spcPct val="0"/>
              </a:spcAft>
              <a:defRPr sz="1400">
                <a:solidFill>
                  <a:schemeClr val="tx1"/>
                </a:solidFill>
                <a:latin typeface="Arial" panose="020B0604020202020204" pitchFamily="34" charset="0"/>
              </a:defRPr>
            </a:lvl9pPr>
          </a:lstStyle>
          <a:p>
            <a:fld id="{A115523C-AB25-4690-95F9-08BA7DBC2F36}" type="slidenum">
              <a:rPr lang="en-US" altLang="en-US" sz="1200"/>
              <a:pPr/>
              <a:t>14</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0212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154BA-8510-46CC-BF32-B73370FEFF1C}" type="slidenum">
              <a:rPr lang="en-US" smtClean="0"/>
              <a:pPr>
                <a:defRPr/>
              </a:pPr>
              <a:t>15</a:t>
            </a:fld>
            <a:endParaRPr lang="en-US" dirty="0"/>
          </a:p>
        </p:txBody>
      </p:sp>
    </p:spTree>
    <p:extLst>
      <p:ext uri="{BB962C8B-B14F-4D97-AF65-F5344CB8AC3E}">
        <p14:creationId xmlns:p14="http://schemas.microsoft.com/office/powerpoint/2010/main" val="152345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Top-Level Talking Points</a:t>
            </a:r>
          </a:p>
          <a:p>
            <a:pPr marL="171450" indent="-171450">
              <a:buFontTx/>
              <a:buChar char="-"/>
            </a:pPr>
            <a:r>
              <a:rPr lang="en-US" b="0" dirty="0"/>
              <a:t>Great Power Competition:  </a:t>
            </a:r>
            <a:r>
              <a:rPr lang="en-US" b="0" i="1" dirty="0">
                <a:solidFill>
                  <a:srgbClr val="333333"/>
                </a:solidFill>
                <a:effectLst/>
                <a:latin typeface="Helvetica Neue"/>
              </a:rPr>
              <a:t>Great Power is defined by three major characteristics in comparison to other states: unusual capabilities (political, military, economic), use of those capabilities to pursue broad foreign policy interests beyond its immediate neighborhood (sphere of the world), and a perception by other states that it is a major player. This makes the United States, China, and Russia today’s Great Powers.  China is considered a pacing threat with Russia an urgent threat (e.g., invasion of Ukraine, constant Air Defense Identification Zone (ADIZ) incursions in Alaska).  </a:t>
            </a:r>
          </a:p>
          <a:p>
            <a:pPr marL="171450" indent="-171450">
              <a:buFontTx/>
              <a:buChar char="-"/>
            </a:pPr>
            <a:r>
              <a:rPr lang="en-US" b="0" dirty="0"/>
              <a:t>Great Power Competition was dormant from the fall of the Soviet Union (1991) to the 2010s (nearly 25 years).  The US had no competitor on the world stage as we were the leading political, military and economic state in the world.  However, that has changed today. </a:t>
            </a:r>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4</a:t>
            </a:fld>
            <a:endParaRPr lang="en-US" altLang="en-US"/>
          </a:p>
        </p:txBody>
      </p:sp>
    </p:spTree>
    <p:extLst>
      <p:ext uri="{BB962C8B-B14F-4D97-AF65-F5344CB8AC3E}">
        <p14:creationId xmlns:p14="http://schemas.microsoft.com/office/powerpoint/2010/main" val="168687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5</a:t>
            </a:fld>
            <a:endParaRPr lang="en-US" altLang="en-US"/>
          </a:p>
        </p:txBody>
      </p:sp>
    </p:spTree>
    <p:extLst>
      <p:ext uri="{BB962C8B-B14F-4D97-AF65-F5344CB8AC3E}">
        <p14:creationId xmlns:p14="http://schemas.microsoft.com/office/powerpoint/2010/main" val="375258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01001B-82EE-4400-9E07-958577B64CB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026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100" dirty="0">
              <a:latin typeface="+mn-lt"/>
            </a:endParaRPr>
          </a:p>
        </p:txBody>
      </p:sp>
      <p:sp>
        <p:nvSpPr>
          <p:cNvPr id="4" name="Slide Number Placeholder 3"/>
          <p:cNvSpPr>
            <a:spLocks noGrp="1"/>
          </p:cNvSpPr>
          <p:nvPr>
            <p:ph type="sldNum" sz="quarter" idx="5"/>
          </p:nvPr>
        </p:nvSpPr>
        <p:spPr/>
        <p:txBody>
          <a:bodyPr/>
          <a:lstStyle/>
          <a:p>
            <a:fld id="{213F14D4-09A8-4955-8ECE-2FADABF40818}" type="slidenum">
              <a:rPr lang="en-US" smtClean="0"/>
              <a:t>8</a:t>
            </a:fld>
            <a:endParaRPr lang="en-US"/>
          </a:p>
        </p:txBody>
      </p:sp>
    </p:spTree>
    <p:extLst>
      <p:ext uri="{BB962C8B-B14F-4D97-AF65-F5344CB8AC3E}">
        <p14:creationId xmlns:p14="http://schemas.microsoft.com/office/powerpoint/2010/main" val="101218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100" dirty="0">
              <a:latin typeface="+mn-lt"/>
            </a:endParaRPr>
          </a:p>
        </p:txBody>
      </p:sp>
      <p:sp>
        <p:nvSpPr>
          <p:cNvPr id="4" name="Slide Number Placeholder 3"/>
          <p:cNvSpPr>
            <a:spLocks noGrp="1"/>
          </p:cNvSpPr>
          <p:nvPr>
            <p:ph type="sldNum" sz="quarter" idx="5"/>
          </p:nvPr>
        </p:nvSpPr>
        <p:spPr/>
        <p:txBody>
          <a:bodyPr/>
          <a:lstStyle/>
          <a:p>
            <a:fld id="{213F14D4-09A8-4955-8ECE-2FADABF40818}" type="slidenum">
              <a:rPr lang="en-US" smtClean="0"/>
              <a:t>9</a:t>
            </a:fld>
            <a:endParaRPr lang="en-US"/>
          </a:p>
        </p:txBody>
      </p:sp>
    </p:spTree>
    <p:extLst>
      <p:ext uri="{BB962C8B-B14F-4D97-AF65-F5344CB8AC3E}">
        <p14:creationId xmlns:p14="http://schemas.microsoft.com/office/powerpoint/2010/main" val="14510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Top-Level Talking Points</a:t>
            </a:r>
          </a:p>
          <a:p>
            <a:r>
              <a:rPr lang="en-US" b="0" dirty="0"/>
              <a:t>- It has been a year now since the DHA Director has made the adjustment from Markets to Networks.  Each day we don’t have a signed PAD adds risk that another Service could be the Network director for 76 AF-led MTFs. </a:t>
            </a:r>
          </a:p>
          <a:p>
            <a:r>
              <a:rPr lang="en-US" b="0" dirty="0"/>
              <a:t>- AFMED Agency (SG3X) working with A3 to determine final number of medics that will be retained by Line to support power projection platforms.  This includes deployable combat wings, in-place combat wings, SME support to AMC bases and additional medics for AETC flight training units. </a:t>
            </a:r>
          </a:p>
          <a:p>
            <a:endParaRPr lang="en-US" b="0"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10</a:t>
            </a:fld>
            <a:endParaRPr lang="en-US" altLang="en-US"/>
          </a:p>
        </p:txBody>
      </p:sp>
    </p:spTree>
    <p:extLst>
      <p:ext uri="{BB962C8B-B14F-4D97-AF65-F5344CB8AC3E}">
        <p14:creationId xmlns:p14="http://schemas.microsoft.com/office/powerpoint/2010/main" val="108162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799" y="4479827"/>
            <a:ext cx="5569503" cy="169277"/>
          </a:xfrm>
        </p:spPr>
        <p:txBody>
          <a:bodyPr/>
          <a:lstStyle/>
          <a:p>
            <a:r>
              <a:rPr lang="en-US" b="1" dirty="0"/>
              <a:t>Top-Level Talking Points</a:t>
            </a:r>
          </a:p>
          <a:p>
            <a:r>
              <a:rPr lang="en-US" b="0" dirty="0"/>
              <a:t>- The Army has a requirement that the senior mission command (typically a 2-star), publish their priorities on an annual basis.  In addition, for medical, the senior mission commander may also specify which medical product lines need priority (e.g., Bassett Army Community Hospital at Ft Wainwright was told that primary care, mental health, physical therapy, OB/GYN and mountain medicine (ER support) was the highest priority. The AF would take a similar approach.</a:t>
            </a:r>
          </a:p>
          <a:p>
            <a:r>
              <a:rPr lang="en-US" b="0" dirty="0"/>
              <a:t>- The MOA Service Level agreement(s) is another way of saying a host-tenant support agreement.  The AFMED action team has worked with HAF/A4 to develop a HTSA using a catalogue to produce a 95% solution for all MDGs that can be tailored locally.</a:t>
            </a:r>
          </a:p>
          <a:p>
            <a:r>
              <a:rPr lang="en-US" b="0" dirty="0"/>
              <a:t>- The policy directive (overarching guidance) will state the responsibility of the dual-hatted SG/AFMED CC and be signed by </a:t>
            </a:r>
            <a:r>
              <a:rPr lang="en-US" b="0" dirty="0" err="1"/>
              <a:t>SecAF</a:t>
            </a:r>
            <a:r>
              <a:rPr lang="en-US" b="0" dirty="0"/>
              <a:t>.  Urgent/emergent (direct) and general support are covered in the policy directive.  The PD will be rolled up into a DAFI which will allow AFMED support to be inspected (UEI( in the future.</a:t>
            </a:r>
          </a:p>
        </p:txBody>
      </p:sp>
      <p:sp>
        <p:nvSpPr>
          <p:cNvPr id="4" name="Slide Number Placeholder 3"/>
          <p:cNvSpPr>
            <a:spLocks noGrp="1"/>
          </p:cNvSpPr>
          <p:nvPr>
            <p:ph type="sldNum" sz="quarter" idx="5"/>
          </p:nvPr>
        </p:nvSpPr>
        <p:spPr/>
        <p:txBody>
          <a:bodyPr/>
          <a:lstStyle/>
          <a:p>
            <a:fld id="{7399EE52-7059-4BCC-8601-077C45CD5C0E}" type="slidenum">
              <a:rPr lang="en-US" smtClean="0"/>
              <a:t>11</a:t>
            </a:fld>
            <a:endParaRPr lang="en-US" dirty="0"/>
          </a:p>
        </p:txBody>
      </p:sp>
    </p:spTree>
    <p:extLst>
      <p:ext uri="{BB962C8B-B14F-4D97-AF65-F5344CB8AC3E}">
        <p14:creationId xmlns:p14="http://schemas.microsoft.com/office/powerpoint/2010/main" val="412270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799" y="4479827"/>
            <a:ext cx="5569503" cy="1508105"/>
          </a:xfrm>
        </p:spPr>
        <p:txBody>
          <a:bodyPr/>
          <a:lstStyle/>
          <a:p>
            <a:r>
              <a:rPr lang="en-US" b="1" dirty="0"/>
              <a:t>Top-Level Talking Point</a:t>
            </a:r>
            <a:endParaRPr lang="en-US" b="0" dirty="0"/>
          </a:p>
          <a:p>
            <a:r>
              <a:rPr lang="en-US" b="0" dirty="0"/>
              <a:t>- The 6 Dec 23 </a:t>
            </a:r>
            <a:r>
              <a:rPr lang="en-US" b="0" dirty="0" err="1"/>
              <a:t>DepSecDef</a:t>
            </a:r>
            <a:r>
              <a:rPr lang="en-US" b="0" dirty="0"/>
              <a:t> “Stabilizing and Improving the MHS” memo is a driving factor in COMREL decision 2.</a:t>
            </a:r>
          </a:p>
          <a:p>
            <a:r>
              <a:rPr lang="en-US" b="0" dirty="0"/>
              <a:t>  -- By 30 Jun 24, USD(P&amp;R) have to account for all medical manpower in the MHS</a:t>
            </a:r>
          </a:p>
          <a:p>
            <a:r>
              <a:rPr lang="en-US" b="0" dirty="0"/>
              <a:t>  -- By 30 Jun 24, ASD(HA) and the Services will determine MTF capacity and then the DHA will decide on manning requirements for the MTF </a:t>
            </a:r>
          </a:p>
          <a:p>
            <a:r>
              <a:rPr lang="en-US" b="0" dirty="0"/>
              <a:t>       --- By 2026, DHA must be able to reduce purchased care costs by 7% (Dec 2022-Dec 2026)</a:t>
            </a:r>
          </a:p>
          <a:p>
            <a:r>
              <a:rPr lang="en-US" b="0" dirty="0"/>
              <a:t>  -- By 1 Jul 24, the Services will have their AD medics primarily assigned to a MTF and follow minimum time requirements</a:t>
            </a:r>
          </a:p>
          <a:p>
            <a:endParaRPr lang="en-US" b="0" dirty="0"/>
          </a:p>
          <a:p>
            <a:r>
              <a:rPr lang="en-US" b="0" dirty="0"/>
              <a:t>- Our AF COMREL discussion has been to use these medics in a manner similar to the Army’s MTOE assigned personnel.  The 12% time allotted outside the MTF equates to 45 days which is sufficient for power projection platform support.  This will most likely result in a bill to the LAF but much smaller than if medics were embedded in units and considered borrowed military manpower (BMM)</a:t>
            </a:r>
          </a:p>
          <a:p>
            <a:endParaRPr lang="en-US" b="1" dirty="0"/>
          </a:p>
          <a:p>
            <a:r>
              <a:rPr lang="en-US" dirty="0"/>
              <a:t>DoDD 51367.13 serves as the charter for the Defense Health Agency (DHA); it was updated on Sep 2023 to further clarify responsibilities for MTFs and defining staffing requirements (military and civilian).</a:t>
            </a:r>
          </a:p>
          <a:p>
            <a:endParaRPr lang="en-US" dirty="0"/>
          </a:p>
          <a:p>
            <a:r>
              <a:rPr lang="en-US" dirty="0"/>
              <a:t>DoDI 6000.19 defines military medical treatment facility (MTF) as the primary source of clinical readiness for health care providers (military). The DSD Memo recently reinforced the need to Military Services to consider the MTF as the primary duty location of military medical personnel, unless operational or readiness requirements demand otherwise.</a:t>
            </a:r>
          </a:p>
        </p:txBody>
      </p:sp>
      <p:sp>
        <p:nvSpPr>
          <p:cNvPr id="4" name="Slide Number Placeholder 3"/>
          <p:cNvSpPr>
            <a:spLocks noGrp="1"/>
          </p:cNvSpPr>
          <p:nvPr>
            <p:ph type="sldNum" sz="quarter" idx="5"/>
          </p:nvPr>
        </p:nvSpPr>
        <p:spPr/>
        <p:txBody>
          <a:bodyPr/>
          <a:lstStyle/>
          <a:p>
            <a:fld id="{7399EE52-7059-4BCC-8601-077C45CD5C0E}" type="slidenum">
              <a:rPr lang="en-US" smtClean="0"/>
              <a:t>12</a:t>
            </a:fld>
            <a:endParaRPr lang="en-US" dirty="0"/>
          </a:p>
        </p:txBody>
      </p:sp>
    </p:spTree>
    <p:extLst>
      <p:ext uri="{BB962C8B-B14F-4D97-AF65-F5344CB8AC3E}">
        <p14:creationId xmlns:p14="http://schemas.microsoft.com/office/powerpoint/2010/main" val="1850958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5427" y="3018726"/>
            <a:ext cx="310485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a:t>
            </a:r>
            <a:r>
              <a:rPr lang="en-US" altLang="en-US" sz="1600" b="1" i="1" err="1">
                <a:latin typeface="Century Schoolbook" panose="02040604050505020304" pitchFamily="18" charset="0"/>
              </a:rPr>
              <a:t>l</a:t>
            </a:r>
            <a:r>
              <a:rPr lang="en-US" altLang="en-US" sz="1600" b="1" i="1">
                <a:latin typeface="Century Schoolbook" panose="02040604050505020304" pitchFamily="18" charset="0"/>
              </a:rPr>
              <a:t> e n c e</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17843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0"/>
            <a:ext cx="9525000" cy="1143000"/>
          </a:xfrm>
          <a:prstGeom prst="rect">
            <a:avLst/>
          </a:prstGeom>
        </p:spPr>
        <p:txBody>
          <a:bodyPr anchor="b"/>
          <a:lstStyle/>
          <a:p>
            <a:r>
              <a:rPr lang="en-US"/>
              <a:t>Click to edit Master title style</a:t>
            </a:r>
          </a:p>
        </p:txBody>
      </p:sp>
      <p:sp>
        <p:nvSpPr>
          <p:cNvPr id="7" name="Content Placeholder 2"/>
          <p:cNvSpPr>
            <a:spLocks noGrp="1"/>
          </p:cNvSpPr>
          <p:nvPr>
            <p:ph sz="half" idx="1"/>
          </p:nvPr>
        </p:nvSpPr>
        <p:spPr>
          <a:xfrm>
            <a:off x="5283201" y="1366837"/>
            <a:ext cx="6460067" cy="4876800"/>
          </a:xfrm>
        </p:spPr>
        <p:txBody>
          <a:bodyPr/>
          <a:lstStyle>
            <a:lvl1pPr marL="0" indent="0">
              <a:buNone/>
              <a:defRPr sz="1800"/>
            </a:lvl1pPr>
            <a:lvl2pPr marL="283464">
              <a:spcBef>
                <a:spcPts val="0"/>
              </a:spcBef>
              <a:spcAft>
                <a:spcPts val="600"/>
              </a:spcAft>
              <a:defRPr sz="1400" b="0"/>
            </a:lvl2pPr>
            <a:lvl3pPr marL="740664">
              <a:spcBef>
                <a:spcPts val="0"/>
              </a:spcBef>
              <a:spcAft>
                <a:spcPts val="600"/>
              </a:spcAft>
              <a:defRPr sz="1400" b="0"/>
            </a:lvl3pPr>
            <a:lvl4pPr marL="1024128">
              <a:spcBef>
                <a:spcPts val="0"/>
              </a:spcBef>
              <a:spcAft>
                <a:spcPts val="600"/>
              </a:spcAft>
              <a:defRPr sz="1400" b="0"/>
            </a:lvl4pPr>
            <a:lvl5pPr marL="1600200" indent="-283464">
              <a:spcBef>
                <a:spcPts val="0"/>
              </a:spcBef>
              <a:spcAft>
                <a:spcPts val="600"/>
              </a:spcAft>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noChangeArrowheads="1"/>
          </p:cNvSpPr>
          <p:nvPr>
            <p:ph type="sldNum" sz="quarter" idx="4"/>
          </p:nvPr>
        </p:nvSpPr>
        <p:spPr>
          <a:xfrm>
            <a:off x="10651067" y="6524625"/>
            <a:ext cx="1524000" cy="304800"/>
          </a:xfrm>
          <a:prstGeom prst="rect">
            <a:avLst/>
          </a:prstGeom>
        </p:spPr>
        <p:txBody>
          <a:bodyPr anchor="ctr"/>
          <a:lstStyle>
            <a:lvl1pPr algn="r">
              <a:defRPr sz="1000"/>
            </a:lvl1pPr>
          </a:lstStyle>
          <a:p>
            <a:pPr>
              <a:defRPr/>
            </a:pPr>
            <a:fld id="{BFC03CE4-37F0-4065-8B91-37122744BD37}" type="slidenum">
              <a:rPr lang="en-US" altLang="en-US" smtClean="0"/>
              <a:pPr>
                <a:defRPr/>
              </a:pPr>
              <a:t>‹#›</a:t>
            </a:fld>
            <a:endParaRPr lang="en-US" altLang="en-US">
              <a:solidFill>
                <a:schemeClr val="bg2"/>
              </a:solidFill>
            </a:endParaRPr>
          </a:p>
        </p:txBody>
      </p:sp>
    </p:spTree>
    <p:extLst>
      <p:ext uri="{BB962C8B-B14F-4D97-AF65-F5344CB8AC3E}">
        <p14:creationId xmlns:p14="http://schemas.microsoft.com/office/powerpoint/2010/main" val="198581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9A3755-1974-4613-A0A3-8BC2550487C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9066-7515-4CBD-BD86-F157E6EE5067}" type="slidenum">
              <a:rPr lang="en-US" smtClean="0"/>
              <a:t>‹#›</a:t>
            </a:fld>
            <a:endParaRPr lang="en-US"/>
          </a:p>
        </p:txBody>
      </p:sp>
    </p:spTree>
    <p:extLst>
      <p:ext uri="{BB962C8B-B14F-4D97-AF65-F5344CB8AC3E}">
        <p14:creationId xmlns:p14="http://schemas.microsoft.com/office/powerpoint/2010/main" val="3757040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an 2021">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1FEEB7-1D1F-E743-ADD5-7BC8D2479EB6}"/>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0" i="0">
                        <a:solidFill>
                          <a:schemeClr val="bg2">
                            <a:lumMod val="60000"/>
                            <a:lumOff val="40000"/>
                          </a:schemeClr>
                        </a:solidFill>
                        <a:latin typeface="+mj-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3</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10</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17</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558875">
                <a:tc>
                  <a:txBody>
                    <a:bodyPr/>
                    <a:lstStyle/>
                    <a:p>
                      <a:pPr algn="r"/>
                      <a:r>
                        <a:rPr lang="en-US" sz="1100" b="1">
                          <a:solidFill>
                            <a:schemeClr val="bg2">
                              <a:lumMod val="60000"/>
                              <a:lumOff val="40000"/>
                            </a:schemeClr>
                          </a:solidFill>
                          <a:latin typeface="+mn-lt"/>
                        </a:rPr>
                        <a:t>24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r h="558875">
                <a:tc>
                  <a:txBody>
                    <a:bodyPr/>
                    <a:lstStyle/>
                    <a:p>
                      <a:pPr algn="r"/>
                      <a:r>
                        <a:rPr lang="en-US" sz="1100" b="1">
                          <a:solidFill>
                            <a:schemeClr val="bg2">
                              <a:lumMod val="60000"/>
                              <a:lumOff val="40000"/>
                            </a:schemeClr>
                          </a:solidFill>
                          <a:latin typeface="+mn-lt"/>
                        </a:rPr>
                        <a:t>31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8797760"/>
                  </a:ext>
                </a:extLst>
              </a:tr>
            </a:tbl>
          </a:graphicData>
        </a:graphic>
      </p:graphicFrame>
      <p:sp>
        <p:nvSpPr>
          <p:cNvPr id="10" name="TextBox 9">
            <a:extLst>
              <a:ext uri="{FF2B5EF4-FFF2-40B4-BE49-F238E27FC236}">
                <a16:creationId xmlns:a16="http://schemas.microsoft.com/office/drawing/2014/main" id="{14213203-37DA-4947-B46E-6F7996B9513F}"/>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JULY</a:t>
            </a:r>
          </a:p>
        </p:txBody>
      </p:sp>
      <p:sp>
        <p:nvSpPr>
          <p:cNvPr id="11" name="TextBox 10">
            <a:extLst>
              <a:ext uri="{FF2B5EF4-FFF2-40B4-BE49-F238E27FC236}">
                <a16:creationId xmlns:a16="http://schemas.microsoft.com/office/drawing/2014/main" id="{712CE04F-8481-D04D-BAAB-611F49E2906D}"/>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1682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r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CF5693-FDFA-6F40-A477-3C1AE224119F}"/>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7</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21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28</a:t>
                      </a:r>
                    </a:p>
                    <a:p>
                      <a:pPr algn="r"/>
                      <a:endParaRPr lang="en-US" sz="1100" b="1">
                        <a:solidFill>
                          <a:schemeClr val="bg2">
                            <a:lumMod val="60000"/>
                            <a:lumOff val="40000"/>
                          </a:schemeClr>
                        </a:solidFill>
                        <a:latin typeface="+mn-lt"/>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2546D80-80F2-FD4A-8F5B-EE11C3541650}"/>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AUGUST</a:t>
            </a:r>
          </a:p>
        </p:txBody>
      </p:sp>
      <p:sp>
        <p:nvSpPr>
          <p:cNvPr id="5" name="TextBox 4">
            <a:extLst>
              <a:ext uri="{FF2B5EF4-FFF2-40B4-BE49-F238E27FC236}">
                <a16:creationId xmlns:a16="http://schemas.microsoft.com/office/drawing/2014/main" id="{4FE12DFC-7F33-454C-B514-08BF51052242}"/>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2182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ril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CB70C12-F1F8-0B48-BFF2-32AD85E583FE}"/>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18</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25</a:t>
                      </a:r>
                    </a:p>
                    <a:p>
                      <a:pPr algn="r"/>
                      <a:endParaRPr lang="en-US" sz="1100" b="1">
                        <a:solidFill>
                          <a:schemeClr val="bg2">
                            <a:lumMod val="60000"/>
                            <a:lumOff val="40000"/>
                          </a:schemeClr>
                        </a:solidFill>
                        <a:latin typeface="+mn-lt"/>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b="1">
                          <a:solidFill>
                            <a:schemeClr val="bg2">
                              <a:lumMod val="60000"/>
                              <a:lumOff val="40000"/>
                            </a:schemeClr>
                          </a:solidFill>
                          <a:latin typeface="+mj-lt"/>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4C460DC-47BD-0047-A839-F6FDF0F85337}"/>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SEPTEMBER</a:t>
            </a:r>
          </a:p>
        </p:txBody>
      </p:sp>
      <p:sp>
        <p:nvSpPr>
          <p:cNvPr id="5" name="TextBox 4">
            <a:extLst>
              <a:ext uri="{FF2B5EF4-FFF2-40B4-BE49-F238E27FC236}">
                <a16:creationId xmlns:a16="http://schemas.microsoft.com/office/drawing/2014/main" id="{50B625D2-631E-DA4B-8AF5-DD520A075B53}"/>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289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buClr>
                <a:schemeClr val="tx1"/>
              </a:buClr>
              <a:buSzPct val="100000"/>
              <a:defRPr sz="3200"/>
            </a:lvl1pPr>
            <a:lvl2pPr>
              <a:buClr>
                <a:schemeClr val="tx1"/>
              </a:buClr>
              <a:buSzPct val="100000"/>
              <a:defRPr sz="2800"/>
            </a:lvl2pPr>
            <a:lvl3pPr>
              <a:buClr>
                <a:schemeClr val="tx1"/>
              </a:buClr>
              <a:buSzPct val="100000"/>
              <a:defRPr sz="2400"/>
            </a:lvl3pPr>
            <a:lvl4pPr>
              <a:buClr>
                <a:schemeClr val="tx1"/>
              </a:buClr>
              <a:buSzPct val="100000"/>
              <a:defRPr sz="2000"/>
            </a:lvl4pPr>
            <a:lvl5pPr>
              <a:buClr>
                <a:schemeClr val="tx1"/>
              </a:buClr>
              <a:buSzPct val="10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496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085230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1692998" y="919250"/>
            <a:ext cx="994426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5699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a:spLocks/>
          </p:cNvSpPr>
          <p:nvPr userDrawn="1">
            <p:custDataLst>
              <p:tags r:id="rId5"/>
            </p:custDataLst>
          </p:nvPr>
        </p:nvSpPr>
        <p:spPr>
          <a:xfrm>
            <a:off x="547687" y="6240300"/>
            <a:ext cx="1109662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7791450"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1692998" y="172212"/>
            <a:ext cx="9944266"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66726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1691640"/>
            <a:ext cx="11576304" cy="1929384"/>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2935224" y="3666744"/>
            <a:ext cx="8942832" cy="2542032"/>
          </a:xfrm>
        </p:spPr>
        <p:txBody>
          <a:bodyPr anchor="b"/>
          <a:lstStyle>
            <a:lvl1pPr marL="0" indent="0" algn="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Rank/Grade Name</a:t>
            </a:r>
            <a:br>
              <a:rPr lang="en-US"/>
            </a:br>
            <a:r>
              <a:rPr lang="en-US"/>
              <a:t>Office Symbol</a:t>
            </a:r>
            <a:br>
              <a:rPr lang="en-US"/>
            </a:br>
            <a:r>
              <a:rPr lang="en-US"/>
              <a:t>Date of briefing</a:t>
            </a:r>
            <a:br>
              <a:rPr lang="en-US"/>
            </a:br>
            <a:r>
              <a:rPr lang="en-US"/>
              <a:t>Version #</a:t>
            </a:r>
          </a:p>
        </p:txBody>
      </p:sp>
      <p:sp>
        <p:nvSpPr>
          <p:cNvPr id="5" name="Footer Placeholder 4"/>
          <p:cNvSpPr>
            <a:spLocks noGrp="1"/>
          </p:cNvSpPr>
          <p:nvPr>
            <p:ph type="ftr" sz="quarter" idx="11"/>
          </p:nvPr>
        </p:nvSpPr>
        <p:spPr>
          <a:xfrm>
            <a:off x="2641689" y="1307592"/>
            <a:ext cx="6908623" cy="338554"/>
          </a:xfrm>
        </p:spPr>
        <p:txBody>
          <a:bodyPr/>
          <a:lstStyle/>
          <a:p>
            <a:r>
              <a:rPr lang="en-US"/>
              <a:t>Innovate, Accelerate, Thrive – The Air Force at 75</a:t>
            </a:r>
          </a:p>
        </p:txBody>
      </p:sp>
      <p:sp>
        <p:nvSpPr>
          <p:cNvPr id="6" name="Slide Number Placeholder 5"/>
          <p:cNvSpPr>
            <a:spLocks noGrp="1"/>
          </p:cNvSpPr>
          <p:nvPr>
            <p:ph type="sldNum" sz="quarter" idx="12"/>
          </p:nvPr>
        </p:nvSpPr>
        <p:spPr>
          <a:xfrm>
            <a:off x="11603736" y="6510528"/>
            <a:ext cx="530352" cy="246888"/>
          </a:xfrm>
        </p:spPr>
        <p:txBody>
          <a:bodyPr tIns="0" bIns="0"/>
          <a:lstStyle/>
          <a:p>
            <a:fld id="{C1A15DF3-B9AF-4EC4-A69C-2370B628607D}" type="slidenum">
              <a:rPr lang="en-US" smtClean="0"/>
              <a:t>‹#›</a:t>
            </a:fld>
            <a:endParaRPr lang="en-US"/>
          </a:p>
        </p:txBody>
      </p:sp>
      <p:cxnSp>
        <p:nvCxnSpPr>
          <p:cNvPr id="8" name="Straight Connector 7"/>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304" y="3621024"/>
            <a:ext cx="2788920" cy="2788920"/>
          </a:xfrm>
          <a:prstGeom prst="rect">
            <a:avLst/>
          </a:prstGeom>
        </p:spPr>
      </p:pic>
      <p:sp>
        <p:nvSpPr>
          <p:cNvPr id="12" name="TextBox 11"/>
          <p:cNvSpPr txBox="1"/>
          <p:nvPr userDrawn="1"/>
        </p:nvSpPr>
        <p:spPr>
          <a:xfrm>
            <a:off x="2960109" y="457200"/>
            <a:ext cx="6271782" cy="646331"/>
          </a:xfrm>
          <a:prstGeom prst="rect">
            <a:avLst/>
          </a:prstGeom>
          <a:noFill/>
        </p:spPr>
        <p:txBody>
          <a:bodyPr wrap="none" rtlCol="0">
            <a:spAutoFit/>
          </a:bodyPr>
          <a:lstStyle/>
          <a:p>
            <a:r>
              <a:rPr lang="en-US" sz="3600" b="1" i="1"/>
              <a:t>Department of the Air Force</a:t>
            </a:r>
          </a:p>
        </p:txBody>
      </p:sp>
      <p:sp>
        <p:nvSpPr>
          <p:cNvPr id="10" name="TextBox 9"/>
          <p:cNvSpPr txBox="1"/>
          <p:nvPr userDrawn="1"/>
        </p:nvSpPr>
        <p:spPr>
          <a:xfrm>
            <a:off x="5247851" y="100584"/>
            <a:ext cx="1696298" cy="338554"/>
          </a:xfrm>
          <a:prstGeom prst="rect">
            <a:avLst/>
          </a:prstGeom>
          <a:noFill/>
        </p:spPr>
        <p:txBody>
          <a:bodyPr wrap="none" lIns="91440" tIns="45720" rtlCol="0">
            <a:spAutoFit/>
          </a:bodyPr>
          <a:lstStyle/>
          <a:p>
            <a:r>
              <a:rPr lang="en-US" sz="1600" b="1">
                <a:solidFill>
                  <a:srgbClr val="007A33"/>
                </a:solidFill>
              </a:rPr>
              <a:t>UNCLASSIFIED</a:t>
            </a:r>
          </a:p>
        </p:txBody>
      </p:sp>
      <p:sp>
        <p:nvSpPr>
          <p:cNvPr id="13" name="TextBox 12"/>
          <p:cNvSpPr txBox="1"/>
          <p:nvPr userDrawn="1"/>
        </p:nvSpPr>
        <p:spPr>
          <a:xfrm>
            <a:off x="5247851"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spTree>
    <p:extLst>
      <p:ext uri="{BB962C8B-B14F-4D97-AF65-F5344CB8AC3E}">
        <p14:creationId xmlns:p14="http://schemas.microsoft.com/office/powerpoint/2010/main" val="797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235339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11164824" cy="30723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2064" y="4507992"/>
            <a:ext cx="11164824" cy="171907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249124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8120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064"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7336"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11367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4"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064"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17336"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17336"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Innovate, Accelerate, Thrive – The Air Force at 75</a:t>
            </a:r>
          </a:p>
        </p:txBody>
      </p:sp>
      <p:sp>
        <p:nvSpPr>
          <p:cNvPr id="9" name="Slide Number Placeholder 8"/>
          <p:cNvSpPr>
            <a:spLocks noGrp="1"/>
          </p:cNvSpPr>
          <p:nvPr>
            <p:ph type="sldNum" sz="quarter" idx="12"/>
          </p:nvPr>
        </p:nvSpPr>
        <p:spPr/>
        <p:txBody>
          <a:bodyPr/>
          <a:lstStyle/>
          <a:p>
            <a:fld id="{C1A15DF3-B9AF-4EC4-A69C-2370B628607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399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Innovate, Accelerate, Thrive – The Air Force at 75</a:t>
            </a:r>
          </a:p>
        </p:txBody>
      </p:sp>
      <p:sp>
        <p:nvSpPr>
          <p:cNvPr id="5" name="Slide Number Placeholder 4"/>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4239895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Innovate, Accelerate, Thrive – The Air Force at 75</a:t>
            </a:r>
          </a:p>
        </p:txBody>
      </p:sp>
      <p:sp>
        <p:nvSpPr>
          <p:cNvPr id="4" name="Slide Number Placeholder 3"/>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38419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5681" cy="914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64608" y="1389888"/>
            <a:ext cx="6812280" cy="48371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2064" y="2304288"/>
            <a:ext cx="4305681"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607210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6824" cy="914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864608" y="1389888"/>
            <a:ext cx="6812280" cy="4837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12064" y="2304288"/>
            <a:ext cx="4306824"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781277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65447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62488" y="1389888"/>
            <a:ext cx="914400" cy="4837176"/>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512064" y="1389888"/>
            <a:ext cx="10204704" cy="4837176"/>
          </a:xfrm>
        </p:spPr>
        <p:txBody>
          <a:bodyPr vert="eaVert" lIns="45720" tIns="91440" rIns="45720" b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925775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592121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12002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997914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39725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e n c e</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pic>
        <p:nvPicPr>
          <p:cNvPr id="10" name="Picture 9"/>
          <p:cNvPicPr>
            <a:picLocks noChangeAspect="1"/>
          </p:cNvPicPr>
          <p:nvPr userDrawn="1"/>
        </p:nvPicPr>
        <p:blipFill>
          <a:blip r:embed="rId2"/>
          <a:stretch>
            <a:fillRect/>
          </a:stretch>
        </p:blipFill>
        <p:spPr>
          <a:xfrm>
            <a:off x="381001" y="3562352"/>
            <a:ext cx="2829008" cy="2756453"/>
          </a:xfrm>
          <a:prstGeom prst="rect">
            <a:avLst/>
          </a:prstGeom>
        </p:spPr>
      </p:pic>
    </p:spTree>
    <p:extLst>
      <p:ext uri="{BB962C8B-B14F-4D97-AF65-F5344CB8AC3E}">
        <p14:creationId xmlns:p14="http://schemas.microsoft.com/office/powerpoint/2010/main" val="449559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714" y="76200"/>
            <a:ext cx="8908824" cy="1143000"/>
          </a:xfrm>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pic>
        <p:nvPicPr>
          <p:cNvPr id="6" name="Picture 5"/>
          <p:cNvPicPr>
            <a:picLocks noChangeAspect="1"/>
          </p:cNvPicPr>
          <p:nvPr userDrawn="1"/>
        </p:nvPicPr>
        <p:blipFill>
          <a:blip r:embed="rId2"/>
          <a:stretch>
            <a:fillRect/>
          </a:stretch>
        </p:blipFill>
        <p:spPr>
          <a:xfrm>
            <a:off x="10650538" y="137910"/>
            <a:ext cx="1046417" cy="1019580"/>
          </a:xfrm>
          <a:prstGeom prst="rect">
            <a:avLst/>
          </a:prstGeom>
        </p:spPr>
      </p:pic>
    </p:spTree>
    <p:extLst>
      <p:ext uri="{BB962C8B-B14F-4D97-AF65-F5344CB8AC3E}">
        <p14:creationId xmlns:p14="http://schemas.microsoft.com/office/powerpoint/2010/main" val="1750918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09478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78964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766333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44731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286178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449153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37069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8751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9A3755-1974-4613-A0A3-8BC2550487C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9066-7515-4CBD-BD86-F157E6EE5067}" type="slidenum">
              <a:rPr lang="en-US" smtClean="0"/>
              <a:t>‹#›</a:t>
            </a:fld>
            <a:endParaRPr lang="en-US"/>
          </a:p>
        </p:txBody>
      </p:sp>
    </p:spTree>
    <p:extLst>
      <p:ext uri="{BB962C8B-B14F-4D97-AF65-F5344CB8AC3E}">
        <p14:creationId xmlns:p14="http://schemas.microsoft.com/office/powerpoint/2010/main" val="3467588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7" name="Text Box 14"/>
          <p:cNvSpPr txBox="1">
            <a:spLocks noChangeArrowheads="1"/>
          </p:cNvSpPr>
          <p:nvPr/>
        </p:nvSpPr>
        <p:spPr bwMode="auto">
          <a:xfrm>
            <a:off x="2926248" y="500063"/>
            <a:ext cx="6271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i="1">
                <a:solidFill>
                  <a:srgbClr val="000000"/>
                </a:solidFill>
              </a:rPr>
              <a:t>Department</a:t>
            </a:r>
            <a:r>
              <a:rPr lang="en-US" altLang="en-US" sz="3600" b="1" i="1" baseline="0">
                <a:solidFill>
                  <a:srgbClr val="000000"/>
                </a:solidFill>
              </a:rPr>
              <a:t> of the </a:t>
            </a:r>
            <a:r>
              <a:rPr lang="en-US" altLang="en-US" sz="3600" b="1" i="1">
                <a:solidFill>
                  <a:srgbClr val="000000"/>
                </a:solidFill>
              </a:rPr>
              <a:t>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smtClean="0"/>
            </a:lvl1pPr>
          </a:lstStyle>
          <a:p>
            <a:pPr>
              <a:defRPr/>
            </a:pPr>
            <a:fld id="{34D879B2-A8CE-47E4-8C0F-C34C37B38E7A}" type="slidenum">
              <a:rPr lang="en-US" altLang="en-US"/>
              <a:pPr>
                <a:defRPr/>
              </a:pPr>
              <a:t>‹#›</a:t>
            </a:fld>
            <a:endParaRPr lang="en-US" altLang="en-US">
              <a:solidFill>
                <a:srgbClr val="808080"/>
              </a:solidFill>
            </a:endParaRPr>
          </a:p>
        </p:txBody>
      </p:sp>
      <p:pic>
        <p:nvPicPr>
          <p:cNvPr id="10" name="Picture 9">
            <a:extLst>
              <a:ext uri="{FF2B5EF4-FFF2-40B4-BE49-F238E27FC236}">
                <a16:creationId xmlns:a16="http://schemas.microsoft.com/office/drawing/2014/main" id="{EAF7792D-6E81-4107-BD79-13928B974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876" y="3598861"/>
            <a:ext cx="2743203" cy="2743203"/>
          </a:xfrm>
          <a:prstGeom prst="rect">
            <a:avLst/>
          </a:prstGeom>
        </p:spPr>
      </p:pic>
    </p:spTree>
    <p:extLst>
      <p:ext uri="{BB962C8B-B14F-4D97-AF65-F5344CB8AC3E}">
        <p14:creationId xmlns:p14="http://schemas.microsoft.com/office/powerpoint/2010/main" val="102947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2D6B8161-4748-421D-B24F-4A212AE6640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012424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1EEF379A-8515-4C0C-82EE-2F424A95D38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1653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082141F6-2B99-41B5-A17A-70FF9FC2BE1B}"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78983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smtClean="0"/>
            </a:lvl1pPr>
          </a:lstStyle>
          <a:p>
            <a:pPr>
              <a:defRPr/>
            </a:pPr>
            <a:fld id="{E6B97DB2-72B1-45C4-B1B3-D678E21A19DB}"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71196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smtClean="0"/>
            </a:lvl1pPr>
          </a:lstStyle>
          <a:p>
            <a:pPr>
              <a:defRPr/>
            </a:pPr>
            <a:fld id="{D7A39C78-2E08-4FC5-9CEA-C63AF87FC6D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089356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smtClean="0"/>
            </a:lvl1pPr>
          </a:lstStyle>
          <a:p>
            <a:pPr>
              <a:defRPr/>
            </a:pPr>
            <a:fld id="{E8A3A1FD-13C6-4408-9813-7286328F641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19953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C7EF6ABF-DB21-4F9A-9EA0-7C1D4593796F}"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842590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06843585-EEED-432B-B9C3-F0F11381B35E}"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5020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31691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3E60A94C-C9B2-4D59-BCA9-A171F31FFCF5}"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78784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32CA8CD2-9847-4245-845A-2CD68B9FA8E5}"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977711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803405"/>
            <a:ext cx="10363200" cy="1470025"/>
          </a:xfrm>
          <a:prstGeom prst="rect">
            <a:avLst/>
          </a:prstGeom>
        </p:spPr>
        <p:txBody>
          <a:bodyPr>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508000" y="3429000"/>
            <a:ext cx="8534400" cy="1752600"/>
          </a:xfrm>
          <a:prstGeom prst="rect">
            <a:avLst/>
          </a:prstGeom>
        </p:spPr>
        <p:txBody>
          <a:bodyPr/>
          <a:lstStyle>
            <a:lvl1pPr marL="0" indent="0" algn="l">
              <a:buNone/>
              <a:defRPr>
                <a:solidFill>
                  <a:srgbClr val="A6A6A6"/>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144000" y="6435730"/>
            <a:ext cx="2844800" cy="365125"/>
          </a:xfrm>
          <a:prstGeom prst="rect">
            <a:avLst/>
          </a:prstGeom>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110684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
        <p:nvSpPr>
          <p:cNvPr id="5" name="Title 1">
            <a:extLst>
              <a:ext uri="{FF2B5EF4-FFF2-40B4-BE49-F238E27FC236}">
                <a16:creationId xmlns:a16="http://schemas.microsoft.com/office/drawing/2014/main" id="{223E897C-F5D1-4D6B-9D7C-1DFF83F60605}"/>
              </a:ext>
            </a:extLst>
          </p:cNvPr>
          <p:cNvSpPr txBox="1">
            <a:spLocks/>
          </p:cNvSpPr>
          <p:nvPr userDrawn="1"/>
        </p:nvSpPr>
        <p:spPr>
          <a:xfrm>
            <a:off x="812800" y="1803401"/>
            <a:ext cx="10363200" cy="1470025"/>
          </a:xfrm>
          <a:prstGeom prst="rect">
            <a:avLst/>
          </a:prstGeom>
        </p:spPr>
        <p:txBody>
          <a:bodyPr>
            <a:normAutofit/>
          </a:bodyPr>
          <a:lstStyle>
            <a:lvl1pPr algn="l" defTabSz="457200" rtl="0" eaLnBrk="1" latinLnBrk="0" hangingPunct="1">
              <a:spcBef>
                <a:spcPct val="0"/>
              </a:spcBef>
              <a:buNone/>
              <a:defRPr sz="3600" b="1" kern="1200">
                <a:solidFill>
                  <a:srgbClr val="1E2358"/>
                </a:solidFill>
                <a:latin typeface="Arial"/>
                <a:ea typeface="+mj-ea"/>
                <a:cs typeface="Arial"/>
              </a:defRPr>
            </a:lvl1pPr>
          </a:lstStyle>
          <a:p>
            <a:r>
              <a:rPr lang="en-US" sz="4800">
                <a:solidFill>
                  <a:srgbClr val="011847"/>
                </a:solidFill>
              </a:rPr>
              <a:t>Click to edit Master title style</a:t>
            </a:r>
          </a:p>
        </p:txBody>
      </p:sp>
      <p:sp>
        <p:nvSpPr>
          <p:cNvPr id="7" name="Subtitle 2">
            <a:extLst>
              <a:ext uri="{FF2B5EF4-FFF2-40B4-BE49-F238E27FC236}">
                <a16:creationId xmlns:a16="http://schemas.microsoft.com/office/drawing/2014/main" id="{69B2B993-C03C-4FB3-BB2B-FA9E16776EB6}"/>
              </a:ext>
            </a:extLst>
          </p:cNvPr>
          <p:cNvSpPr txBox="1">
            <a:spLocks/>
          </p:cNvSpPr>
          <p:nvPr userDrawn="1"/>
        </p:nvSpPr>
        <p:spPr>
          <a:xfrm>
            <a:off x="812800" y="3429000"/>
            <a:ext cx="8534400" cy="1752600"/>
          </a:xfrm>
          <a:prstGeom prst="rect">
            <a:avLst/>
          </a:prstGeom>
        </p:spPr>
        <p:txBody>
          <a:bodyPr/>
          <a:lstStyle>
            <a:lvl1pPr marL="0" indent="0" algn="l" defTabSz="457200" rtl="0" eaLnBrk="1" latinLnBrk="0" hangingPunct="1">
              <a:spcBef>
                <a:spcPct val="20000"/>
              </a:spcBef>
              <a:buClr>
                <a:srgbClr val="C20000"/>
              </a:buClr>
              <a:buSzPct val="80000"/>
              <a:buFont typeface="Wingdings" panose="05000000000000000000" pitchFamily="2" charset="2"/>
              <a:buNone/>
              <a:defRPr sz="2000" kern="1200">
                <a:solidFill>
                  <a:srgbClr val="A6A6A6"/>
                </a:solidFill>
                <a:latin typeface="Arial"/>
                <a:ea typeface="+mn-ea"/>
                <a:cs typeface="Arial"/>
              </a:defRPr>
            </a:lvl1pPr>
            <a:lvl2pPr marL="457200" indent="0" algn="ctr" defTabSz="457200" rtl="0" eaLnBrk="1" latinLnBrk="0" hangingPunct="1">
              <a:spcBef>
                <a:spcPct val="20000"/>
              </a:spcBef>
              <a:buClr>
                <a:srgbClr val="03319F"/>
              </a:buClr>
              <a:buSzPct val="120000"/>
              <a:buFont typeface="Arial" panose="020B0604020202020204" pitchFamily="34" charset="0"/>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CA5120"/>
              </a:buClr>
              <a:buSzPct val="120000"/>
              <a:buFont typeface="Arial" panose="020B0604020202020204" pitchFamily="34" charset="0"/>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5A8DBD"/>
              </a:buClr>
              <a:buSzPct val="120000"/>
              <a:buFont typeface="Wingdings" charset="2"/>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5A8DBD"/>
              </a:buClr>
              <a:buSzPct val="120000"/>
              <a:buFont typeface="Wingdings" charset="2"/>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67"/>
              <a:t>Click to edit Master subtitle style</a:t>
            </a:r>
          </a:p>
        </p:txBody>
      </p:sp>
    </p:spTree>
    <p:extLst>
      <p:ext uri="{BB962C8B-B14F-4D97-AF65-F5344CB8AC3E}">
        <p14:creationId xmlns:p14="http://schemas.microsoft.com/office/powerpoint/2010/main" val="2679288"/>
      </p:ext>
    </p:extLst>
  </p:cSld>
  <p:clrMapOvr>
    <a:masterClrMapping/>
  </p:clrMapOvr>
  <p:extLst>
    <p:ext uri="{DCECCB84-F9BA-43D5-87BE-67443E8EF086}">
      <p15:sldGuideLst xmlns:p15="http://schemas.microsoft.com/office/powerpoint/2012/main">
        <p15:guide id="1" pos="5520">
          <p15:clr>
            <a:srgbClr val="FBAE40"/>
          </p15:clr>
        </p15:guide>
        <p15:guide id="2" pos="2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80999"/>
            <a:ext cx="9423400" cy="1036639"/>
          </a:xfrm>
          <a:prstGeom prst="rect">
            <a:avLst/>
          </a:prstGeom>
        </p:spPr>
        <p:txBody>
          <a:bodyPr/>
          <a:lstStyle>
            <a:lvl1pPr>
              <a:defRPr>
                <a:solidFill>
                  <a:srgbClr val="011847"/>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
        <p:nvSpPr>
          <p:cNvPr id="5" name="Content Placeholder 2">
            <a:extLst>
              <a:ext uri="{FF2B5EF4-FFF2-40B4-BE49-F238E27FC236}">
                <a16:creationId xmlns:a16="http://schemas.microsoft.com/office/drawing/2014/main" id="{8133C3F8-BEC8-461B-9985-9C9EE489CBA0}"/>
              </a:ext>
            </a:extLst>
          </p:cNvPr>
          <p:cNvSpPr>
            <a:spLocks noGrp="1"/>
          </p:cNvSpPr>
          <p:nvPr>
            <p:ph idx="1" hasCustomPrompt="1"/>
          </p:nvPr>
        </p:nvSpPr>
        <p:spPr>
          <a:xfrm>
            <a:off x="508000" y="1600201"/>
            <a:ext cx="11176000" cy="4571999"/>
          </a:xfrm>
          <a:prstGeom prst="rect">
            <a:avLst/>
          </a:prstGeom>
        </p:spPr>
        <p:txBody>
          <a:bodyPr/>
          <a:lstStyle>
            <a:lvl1pPr marL="457189" indent="-457189">
              <a:buClr>
                <a:srgbClr val="0071BC"/>
              </a:buClr>
              <a:buSzPct val="80000"/>
              <a:buFont typeface="Wingdings" panose="05000000000000000000" pitchFamily="2" charset="2"/>
              <a:buChar char="n"/>
              <a:defRPr lang="en-US" sz="2667" kern="1200" dirty="0">
                <a:solidFill>
                  <a:srgbClr val="011847"/>
                </a:solidFill>
                <a:latin typeface="Arial"/>
                <a:ea typeface="+mn-ea"/>
                <a:cs typeface="Arial"/>
              </a:defRPr>
            </a:lvl1pPr>
            <a:lvl2pPr marL="1066773" indent="-457189">
              <a:buClr>
                <a:srgbClr val="B3B3B3"/>
              </a:buClr>
              <a:buFont typeface="Arial" panose="020B0604020202020204" pitchFamily="34" charset="0"/>
              <a:buChar char="•"/>
              <a:defRPr>
                <a:solidFill>
                  <a:srgbClr val="011847"/>
                </a:solidFill>
              </a:defRPr>
            </a:lvl2pPr>
            <a:lvl3pPr marL="1676358" indent="-457189">
              <a:buClr>
                <a:srgbClr val="E74F47"/>
              </a:buClr>
              <a:buFont typeface="Arial" panose="020B0604020202020204" pitchFamily="34" charset="0"/>
              <a:buChar char="–"/>
              <a:defRPr>
                <a:solidFill>
                  <a:srgbClr val="011847"/>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026566"/>
      </p:ext>
    </p:extLst>
  </p:cSld>
  <p:clrMapOvr>
    <a:masterClrMapping/>
  </p:clrMapOvr>
  <p:extLst>
    <p:ext uri="{DCECCB84-F9BA-43D5-87BE-67443E8EF086}">
      <p15:sldGuideLst xmlns:p15="http://schemas.microsoft.com/office/powerpoint/2012/main">
        <p15:guide id="1" pos="240">
          <p15:clr>
            <a:srgbClr val="FBAE40"/>
          </p15:clr>
        </p15:guide>
        <p15:guide id="2" pos="55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80999"/>
            <a:ext cx="9423400" cy="1036639"/>
          </a:xfrm>
          <a:prstGeom prst="rect">
            <a:avLst/>
          </a:prstGeom>
        </p:spPr>
        <p:txBody>
          <a:bodyPr/>
          <a:lstStyle>
            <a:lvl1pPr>
              <a:defRPr>
                <a:solidFill>
                  <a:srgbClr val="011847"/>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079186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207088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Department of the Air Force</a:t>
            </a:r>
          </a:p>
        </p:txBody>
      </p:sp>
      <p:sp>
        <p:nvSpPr>
          <p:cNvPr id="7" name="Text Box 1029"/>
          <p:cNvSpPr txBox="1">
            <a:spLocks noChangeArrowheads="1"/>
          </p:cNvSpPr>
          <p:nvPr userDrawn="1"/>
        </p:nvSpPr>
        <p:spPr bwMode="auto">
          <a:xfrm>
            <a:off x="508001" y="1271588"/>
            <a:ext cx="111759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I n t e g r i t y  -  S e r v i c e  -  E x c e l </a:t>
            </a:r>
            <a:r>
              <a:rPr kumimoji="0" lang="en-US" altLang="en-US" sz="1600" b="1" i="1" u="none" strike="noStrike" kern="1200" cap="none" spc="0" normalizeH="0" baseline="0" noProof="0" err="1">
                <a:ln>
                  <a:noFill/>
                </a:ln>
                <a:solidFill>
                  <a:srgbClr val="000000"/>
                </a:solidFill>
                <a:effectLst/>
                <a:uLnTx/>
                <a:uFillTx/>
                <a:latin typeface="Century Schoolbook" panose="02040604050505020304" pitchFamily="18" charset="0"/>
                <a:ea typeface="+mn-ea"/>
                <a:cs typeface="+mn-cs"/>
              </a:rPr>
              <a:t>l</a:t>
            </a: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 e n c 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ea typeface="+mn-ea"/>
              </a:rPr>
              <a:t>As of:</a:t>
            </a:r>
          </a:p>
        </p:txBody>
      </p:sp>
      <p:sp>
        <p:nvSpPr>
          <p:cNvPr id="9" name="Slide Number Placeholder 7"/>
          <p:cNvSpPr>
            <a:spLocks noGrp="1" noChangeArrowheads="1"/>
          </p:cNvSpPr>
          <p:nvPr>
            <p:ph type="sldNum" sz="quarter" idx="11"/>
          </p:nvPr>
        </p:nvSpPr>
        <p:spPr/>
        <p:txBody>
          <a:bodyPr/>
          <a:lstStyle>
            <a:lvl1pPr>
              <a:defRPr/>
            </a:lvl1pPr>
          </a:lstStyle>
          <a:p>
            <a:pPr>
              <a:defRPr/>
            </a:pPr>
            <a:fld id="{BFC03CE4-37F0-4065-8B91-37122744BD37}" type="slidenum">
              <a:rPr lang="en-US" altLang="en-US" smtClean="0"/>
              <a:pPr>
                <a:defRPr/>
              </a:pPr>
              <a:t>‹#›</a:t>
            </a:fld>
            <a:endParaRPr lang="en-US" altLang="en-US">
              <a:solidFill>
                <a:srgbClr val="808080"/>
              </a:solidFill>
            </a:endParaRPr>
          </a:p>
        </p:txBody>
      </p:sp>
      <p:pic>
        <p:nvPicPr>
          <p:cNvPr id="10" name="Picture 3" descr="AFSClogo"/>
          <p:cNvPicPr>
            <a:picLocks noChangeAspect="1" noChangeArrowheads="1"/>
          </p:cNvPicPr>
          <p:nvPr userDrawn="1"/>
        </p:nvPicPr>
        <p:blipFill>
          <a:blip r:embed="rId2" cstate="print"/>
          <a:srcRect b="3630"/>
          <a:stretch>
            <a:fillRect/>
          </a:stretch>
        </p:blipFill>
        <p:spPr bwMode="auto">
          <a:xfrm>
            <a:off x="979685" y="3562351"/>
            <a:ext cx="3798401" cy="2744577"/>
          </a:xfrm>
          <a:prstGeom prst="rect">
            <a:avLst/>
          </a:prstGeom>
          <a:noFill/>
          <a:ln w="9525">
            <a:noFill/>
            <a:miter lim="800000"/>
            <a:headEnd/>
            <a:tailEnd/>
          </a:ln>
        </p:spPr>
      </p:pic>
    </p:spTree>
    <p:extLst>
      <p:ext uri="{BB962C8B-B14F-4D97-AF65-F5344CB8AC3E}">
        <p14:creationId xmlns:p14="http://schemas.microsoft.com/office/powerpoint/2010/main" val="1889438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CBDF859-B77C-4932-B7B0-12C49A93E314}"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1189594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214614F-2FCB-48B4-A899-0A8F737AAE3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25774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31596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4"/>
          </p:nvPr>
        </p:nvSpPr>
        <p:spPr bwMode="auto">
          <a:xfrm>
            <a:off x="10065259" y="6607459"/>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a:defRPr/>
            </a:pPr>
            <a:fld id="{B5E6CACA-09AB-49BC-8429-8308382B75D4}" type="slidenum">
              <a:rPr lang="en-US">
                <a:solidFill>
                  <a:srgbClr val="FFFFFF">
                    <a:lumMod val="50000"/>
                  </a:srgbClr>
                </a:solidFill>
              </a:rPr>
              <a:pPr>
                <a:defRPr/>
              </a:pPr>
              <a:t>‹#›</a:t>
            </a:fld>
            <a:endParaRPr lang="en-US">
              <a:solidFill>
                <a:srgbClr val="FFFFFF">
                  <a:lumMod val="50000"/>
                </a:srgbClr>
              </a:solidFill>
            </a:endParaRPr>
          </a:p>
        </p:txBody>
      </p:sp>
      <p:sp>
        <p:nvSpPr>
          <p:cNvPr id="5" name="TextBox 4"/>
          <p:cNvSpPr txBox="1"/>
          <p:nvPr userDrawn="1"/>
        </p:nvSpPr>
        <p:spPr>
          <a:xfrm>
            <a:off x="368301" y="6509054"/>
            <a:ext cx="2208297" cy="307777"/>
          </a:xfrm>
          <a:prstGeom prst="rect">
            <a:avLst/>
          </a:prstGeom>
          <a:noFill/>
        </p:spPr>
        <p:txBody>
          <a:bodyPr wrap="square" rtlCol="0">
            <a:spAutoFit/>
          </a:bodyPr>
          <a:lstStyle/>
          <a:p>
            <a:r>
              <a:rPr lang="en-US" sz="1400" b="1" i="1">
                <a:solidFill>
                  <a:srgbClr val="151C77"/>
                </a:solidFill>
                <a:latin typeface="+mj-lt"/>
                <a:ea typeface="MS PGothic" pitchFamily="34" charset="-128"/>
                <a:cs typeface="ＭＳ Ｐゴシック" charset="0"/>
              </a:rPr>
              <a:t>CAO: </a:t>
            </a:r>
            <a:r>
              <a:rPr lang="en-US" sz="1400" b="1" i="1" baseline="0">
                <a:solidFill>
                  <a:srgbClr val="151C77"/>
                </a:solidFill>
                <a:latin typeface="+mj-lt"/>
                <a:ea typeface="MS PGothic" pitchFamily="34" charset="-128"/>
                <a:cs typeface="ＭＳ Ｐゴシック" charset="0"/>
              </a:rPr>
              <a:t> 26 Sep 22</a:t>
            </a:r>
            <a:endParaRPr lang="en-US" sz="1400" b="1" i="1">
              <a:solidFill>
                <a:srgbClr val="151C77"/>
              </a:solidFill>
              <a:latin typeface="+mj-lt"/>
              <a:ea typeface="MS PGothic" pitchFamily="34" charset="-128"/>
              <a:cs typeface="ＭＳ Ｐゴシック" charset="0"/>
            </a:endParaRPr>
          </a:p>
        </p:txBody>
      </p:sp>
    </p:spTree>
    <p:extLst>
      <p:ext uri="{BB962C8B-B14F-4D97-AF65-F5344CB8AC3E}">
        <p14:creationId xmlns:p14="http://schemas.microsoft.com/office/powerpoint/2010/main" val="656822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F0DC89D1-1446-43A7-BCF8-D75B768C2A3E}"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695248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812045D1-F7E2-4784-B96A-3083355E63F6}"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07286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29D94A65-A6BF-4DB1-9332-206B8E06E0A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838223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F32FE5BA-3D1F-4E41-B33A-6823FE30DE8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5317396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9E577705-F1D6-448C-8D9C-74FCF151C57C}"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152509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A10A9CA-2EB0-4F34-A8FB-1542A3BF9965}"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39351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9801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37754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9268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7.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8.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0.png"/><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3.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8.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a:t>
            </a:r>
            <a:r>
              <a:rPr lang="en-US" altLang="en-US" sz="1600" b="1" i="1" err="1">
                <a:latin typeface="Century Schoolbook" panose="02040604050505020304" pitchFamily="18" charset="0"/>
              </a:rPr>
              <a:t>l</a:t>
            </a:r>
            <a:r>
              <a:rPr lang="en-US" altLang="en-US" sz="1600" b="1" i="1">
                <a:latin typeface="Century Schoolbook" panose="02040604050505020304" pitchFamily="18" charset="0"/>
              </a:rPr>
              <a:t> e n c e</a:t>
            </a:r>
          </a:p>
        </p:txBody>
      </p:sp>
    </p:spTree>
    <p:extLst>
      <p:ext uri="{BB962C8B-B14F-4D97-AF65-F5344CB8AC3E}">
        <p14:creationId xmlns:p14="http://schemas.microsoft.com/office/powerpoint/2010/main" val="2430099775"/>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309" r:id="rId10"/>
    <p:sldLayoutId id="2147484453" r:id="rId11"/>
    <p:sldLayoutId id="2147484562" r:id="rId12"/>
    <p:sldLayoutId id="2147484563" r:id="rId13"/>
    <p:sldLayoutId id="2147484564" r:id="rId14"/>
    <p:sldLayoutId id="2147484609" r:id="rId15"/>
    <p:sldLayoutId id="2147484610" r:id="rId16"/>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7008" y="402336"/>
            <a:ext cx="9738360" cy="704088"/>
          </a:xfrm>
          <a:prstGeom prst="rect">
            <a:avLst/>
          </a:prstGeom>
        </p:spPr>
        <p:txBody>
          <a:bodyPr vert="horz" lIns="91440" tIns="0" rIns="91440" bIns="0" rtlCol="0" anchor="ctr">
            <a:normAutofit/>
          </a:bodyPr>
          <a:lstStyle/>
          <a:p>
            <a:r>
              <a:rPr lang="en-US"/>
              <a:t>Click to edit Master title style</a:t>
            </a:r>
          </a:p>
        </p:txBody>
      </p:sp>
      <p:sp>
        <p:nvSpPr>
          <p:cNvPr id="3" name="Text Placeholder 2"/>
          <p:cNvSpPr>
            <a:spLocks noGrp="1"/>
          </p:cNvSpPr>
          <p:nvPr>
            <p:ph type="body" idx="1"/>
          </p:nvPr>
        </p:nvSpPr>
        <p:spPr>
          <a:xfrm>
            <a:off x="512064" y="1389888"/>
            <a:ext cx="11164824" cy="48371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p:cNvSpPr>
            <a:spLocks noGrp="1"/>
          </p:cNvSpPr>
          <p:nvPr>
            <p:ph type="ftr" sz="quarter" idx="3"/>
          </p:nvPr>
        </p:nvSpPr>
        <p:spPr>
          <a:xfrm>
            <a:off x="2324130" y="6510528"/>
            <a:ext cx="7016023" cy="246221"/>
          </a:xfrm>
          <a:prstGeom prst="rect">
            <a:avLst/>
          </a:prstGeom>
        </p:spPr>
        <p:txBody>
          <a:bodyPr vert="horz" wrap="none" lIns="91440" tIns="0" rIns="91440" bIns="0" rtlCol="0" anchor="ctr">
            <a:spAutoFit/>
          </a:bodyPr>
          <a:lstStyle>
            <a:lvl1pPr algn="ctr">
              <a:defRPr sz="1600" b="1" i="1" spc="400" baseline="0">
                <a:solidFill>
                  <a:schemeClr val="tx1"/>
                </a:solidFill>
                <a:latin typeface="Franklin Gothic Book" panose="020B0503020102020204" pitchFamily="34" charset="0"/>
              </a:defRPr>
            </a:lvl1pPr>
          </a:lstStyle>
          <a:p>
            <a:r>
              <a:rPr lang="en-US"/>
              <a:t>Innovate, Accelerate, Thrive – The Air Force at 75</a:t>
            </a:r>
          </a:p>
        </p:txBody>
      </p:sp>
      <p:sp>
        <p:nvSpPr>
          <p:cNvPr id="6" name="Slide Number Placeholder 5"/>
          <p:cNvSpPr>
            <a:spLocks noGrp="1"/>
          </p:cNvSpPr>
          <p:nvPr>
            <p:ph type="sldNum" sz="quarter" idx="4"/>
          </p:nvPr>
        </p:nvSpPr>
        <p:spPr>
          <a:xfrm>
            <a:off x="11603736" y="6510528"/>
            <a:ext cx="530352" cy="246221"/>
          </a:xfrm>
          <a:prstGeom prst="rect">
            <a:avLst/>
          </a:prstGeom>
        </p:spPr>
        <p:txBody>
          <a:bodyPr vert="horz" wrap="none" lIns="91440" tIns="0" rIns="91440" bIns="0" rtlCol="0" anchor="ctr">
            <a:normAutofit/>
          </a:bodyPr>
          <a:lstStyle>
            <a:lvl1pPr algn="r">
              <a:defRPr sz="1600" b="1">
                <a:solidFill>
                  <a:schemeClr val="tx1">
                    <a:tint val="75000"/>
                  </a:schemeClr>
                </a:solidFill>
              </a:defRPr>
            </a:lvl1pPr>
          </a:lstStyle>
          <a:p>
            <a:fld id="{C1A15DF3-B9AF-4EC4-A69C-2370B628607D}" type="slidenum">
              <a:rPr lang="en-US" smtClean="0"/>
              <a:pPr/>
              <a:t>‹#›</a:t>
            </a:fld>
            <a:endParaRPr lang="en-US"/>
          </a:p>
        </p:txBody>
      </p:sp>
      <p:sp>
        <p:nvSpPr>
          <p:cNvPr id="8" name="TextBox 7"/>
          <p:cNvSpPr txBox="1"/>
          <p:nvPr userDrawn="1"/>
        </p:nvSpPr>
        <p:spPr>
          <a:xfrm>
            <a:off x="54864" y="6510528"/>
            <a:ext cx="824265" cy="246221"/>
          </a:xfrm>
          <a:prstGeom prst="rect">
            <a:avLst/>
          </a:prstGeom>
          <a:noFill/>
        </p:spPr>
        <p:txBody>
          <a:bodyPr wrap="none" lIns="91440" tIns="0" bIns="0" rtlCol="0">
            <a:spAutoFit/>
          </a:bodyPr>
          <a:lstStyle/>
          <a:p>
            <a:r>
              <a:rPr lang="en-US" sz="1600" b="1">
                <a:solidFill>
                  <a:schemeClr val="bg2">
                    <a:lumMod val="50000"/>
                  </a:schemeClr>
                </a:solidFill>
              </a:rPr>
              <a:t>As of: </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 y="45720"/>
            <a:ext cx="1115568" cy="1115568"/>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91672" y="146304"/>
            <a:ext cx="952093" cy="914400"/>
          </a:xfrm>
          <a:prstGeom prst="rect">
            <a:avLst/>
          </a:prstGeom>
        </p:spPr>
      </p:pic>
      <p:cxnSp>
        <p:nvCxnSpPr>
          <p:cNvPr id="13" name="Straight Connector 12"/>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07008" y="100584"/>
            <a:ext cx="1696298" cy="246221"/>
          </a:xfrm>
          <a:prstGeom prst="rect">
            <a:avLst/>
          </a:prstGeom>
          <a:noFill/>
        </p:spPr>
        <p:txBody>
          <a:bodyPr wrap="none" lIns="91440" tIns="0" bIns="0" rtlCol="0">
            <a:spAutoFit/>
          </a:bodyPr>
          <a:lstStyle/>
          <a:p>
            <a:r>
              <a:rPr lang="en-US" sz="1600" b="1">
                <a:solidFill>
                  <a:srgbClr val="007A33"/>
                </a:solidFill>
              </a:rPr>
              <a:t>UNCLASSIFIED</a:t>
            </a:r>
          </a:p>
        </p:txBody>
      </p:sp>
      <p:sp>
        <p:nvSpPr>
          <p:cNvPr id="15" name="TextBox 14"/>
          <p:cNvSpPr txBox="1"/>
          <p:nvPr userDrawn="1"/>
        </p:nvSpPr>
        <p:spPr>
          <a:xfrm>
            <a:off x="9596945"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spTree>
    <p:extLst>
      <p:ext uri="{BB962C8B-B14F-4D97-AF65-F5344CB8AC3E}">
        <p14:creationId xmlns:p14="http://schemas.microsoft.com/office/powerpoint/2010/main" val="243526464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hf hdr="0" dt="0"/>
  <p:txStyles>
    <p:title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Tree>
    <p:extLst>
      <p:ext uri="{BB962C8B-B14F-4D97-AF65-F5344CB8AC3E}">
        <p14:creationId xmlns:p14="http://schemas.microsoft.com/office/powerpoint/2010/main" val="3630570682"/>
      </p:ext>
    </p:extLst>
  </p:cSld>
  <p:clrMap bg1="lt1" tx1="dk1" bg2="lt2" tx2="dk2" accent1="accent1" accent2="accent2" accent3="accent3" accent4="accent4" accent5="accent5" accent6="accent6" hlink="hlink" folHlink="folHlink"/>
  <p:sldLayoutIdLst>
    <p:sldLayoutId id="2147484467" r:id="rId1"/>
    <p:sldLayoutId id="2147484471" r:id="rId2"/>
    <p:sldLayoutId id="2147484472"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1750744" y="76200"/>
            <a:ext cx="889979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9"/>
          <p:cNvPicPr>
            <a:picLocks noChangeAspect="1"/>
          </p:cNvPicPr>
          <p:nvPr userDrawn="1"/>
        </p:nvPicPr>
        <p:blipFill>
          <a:blip r:embed="rId13"/>
          <a:stretch>
            <a:fillRect/>
          </a:stretch>
        </p:blipFill>
        <p:spPr>
          <a:xfrm>
            <a:off x="10650538" y="137910"/>
            <a:ext cx="1046417" cy="1019580"/>
          </a:xfrm>
          <a:prstGeom prst="rect">
            <a:avLst/>
          </a:prstGeom>
        </p:spPr>
      </p:pic>
    </p:spTree>
    <p:extLst>
      <p:ext uri="{BB962C8B-B14F-4D97-AF65-F5344CB8AC3E}">
        <p14:creationId xmlns:p14="http://schemas.microsoft.com/office/powerpoint/2010/main" val="1278051339"/>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Lst>
  <p:hf hdr="0" ftr="0" dt="0"/>
  <p:txStyles>
    <p:titleStyle>
      <a:lvl1pPr algn="ct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eaLnBrk="1" hangingPunct="1">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7F7F7F"/>
                </a:solidFill>
              </a:defRPr>
            </a:lvl1pPr>
          </a:lstStyle>
          <a:p>
            <a:pPr eaLnBrk="1" hangingPunct="1">
              <a:defRPr/>
            </a:pPr>
            <a:fld id="{37179837-79CF-4B51-9446-EF461C02723F}" type="slidenum">
              <a:rPr lang="en-US" altLang="en-US">
                <a:latin typeface="Arial" charset="0"/>
              </a:rPr>
              <a:pPr eaLnBrk="1" hangingPunct="1">
                <a:defRPr/>
              </a:pPr>
              <a:t>‹#›</a:t>
            </a:fld>
            <a:endParaRPr lang="en-US" altLang="en-US">
              <a:latin typeface="Arial" charset="0"/>
            </a:endParaRPr>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9">
            <a:extLst>
              <a:ext uri="{FF2B5EF4-FFF2-40B4-BE49-F238E27FC236}">
                <a16:creationId xmlns:a16="http://schemas.microsoft.com/office/drawing/2014/main" id="{EAF7792D-6E81-4107-BD79-13928B9748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8000" y="101367"/>
            <a:ext cx="1011182" cy="1011182"/>
          </a:xfrm>
          <a:prstGeom prst="rect">
            <a:avLst/>
          </a:prstGeom>
        </p:spPr>
      </p:pic>
    </p:spTree>
    <p:extLst>
      <p:ext uri="{BB962C8B-B14F-4D97-AF65-F5344CB8AC3E}">
        <p14:creationId xmlns:p14="http://schemas.microsoft.com/office/powerpoint/2010/main" val="284819951"/>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2117" y="0"/>
            <a:ext cx="1218988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a:spLocks noChangeArrowheads="1"/>
          </p:cNvSpPr>
          <p:nvPr userDrawn="1"/>
        </p:nvSpPr>
        <p:spPr bwMode="auto">
          <a:xfrm>
            <a:off x="203201" y="279400"/>
            <a:ext cx="11785600" cy="6197600"/>
          </a:xfrm>
          <a:prstGeom prst="rect">
            <a:avLst/>
          </a:prstGeom>
          <a:solidFill>
            <a:srgbClr val="001F5A"/>
          </a:solidFill>
          <a:ln>
            <a:noFill/>
          </a:ln>
          <a:effectLst/>
        </p:spPr>
        <p:txBody>
          <a:bodyPr vert="horz" wrap="square" lIns="36576" tIns="36576" rIns="36576" bIns="36576" numCol="1" anchor="t" anchorCtr="0" compatLnSpc="1">
            <a:prstTxWarp prst="textNoShape">
              <a:avLst/>
            </a:prstTxWarp>
          </a:bodyPr>
          <a:lstStyle/>
          <a:p>
            <a:endParaRPr lang="en-US" sz="1800"/>
          </a:p>
        </p:txBody>
      </p:sp>
      <p:sp>
        <p:nvSpPr>
          <p:cNvPr id="19" name="Rectangle 18"/>
          <p:cNvSpPr/>
          <p:nvPr userDrawn="1"/>
        </p:nvSpPr>
        <p:spPr>
          <a:xfrm>
            <a:off x="10363200" y="76200"/>
            <a:ext cx="1320800" cy="1193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4032973" y="6483352"/>
            <a:ext cx="4071457" cy="323851"/>
          </a:xfrm>
          <a:prstGeom prst="rect">
            <a:avLst/>
          </a:prstGeom>
          <a:noFill/>
        </p:spPr>
        <p:txBody>
          <a:bodyPr wrap="none" rtlCol="0">
            <a:noAutofit/>
          </a:bodyPr>
          <a:lstStyle/>
          <a:p>
            <a:r>
              <a:rPr lang="en-US" sz="1200" b="1">
                <a:solidFill>
                  <a:srgbClr val="001F5A"/>
                </a:solidFill>
                <a:latin typeface="Arial" panose="020B0604020202020204" pitchFamily="34" charset="0"/>
                <a:cs typeface="Arial" panose="020B0604020202020204" pitchFamily="34" charset="0"/>
              </a:rPr>
              <a:t>THE VOICE OF TOMORROW’S AIRMEN</a:t>
            </a:r>
          </a:p>
        </p:txBody>
      </p:sp>
      <p:sp>
        <p:nvSpPr>
          <p:cNvPr id="11" name="Isosceles Triangle 10"/>
          <p:cNvSpPr/>
          <p:nvPr userDrawn="1"/>
        </p:nvSpPr>
        <p:spPr>
          <a:xfrm rot="5400000">
            <a:off x="8077333" y="6608388"/>
            <a:ext cx="101600" cy="101600"/>
          </a:xfrm>
          <a:prstGeom prst="triangle">
            <a:avLst/>
          </a:prstGeom>
          <a:solidFill>
            <a:srgbClr val="CA512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solidFill>
                <a:srgbClr val="001F5A"/>
              </a:solidFill>
            </a:endParaRPr>
          </a:p>
        </p:txBody>
      </p:sp>
      <p:sp>
        <p:nvSpPr>
          <p:cNvPr id="12" name="Isosceles Triangle 11"/>
          <p:cNvSpPr/>
          <p:nvPr userDrawn="1"/>
        </p:nvSpPr>
        <p:spPr>
          <a:xfrm rot="16200000" flipH="1">
            <a:off x="3907663" y="6615111"/>
            <a:ext cx="101600" cy="101600"/>
          </a:xfrm>
          <a:prstGeom prst="triangle">
            <a:avLst/>
          </a:prstGeom>
          <a:solidFill>
            <a:srgbClr val="CA512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solidFill>
                <a:srgbClr val="001F5A"/>
              </a:solidFill>
            </a:endParaRPr>
          </a:p>
        </p:txBody>
      </p:sp>
      <p:pic>
        <p:nvPicPr>
          <p:cNvPr id="13" name="Picture 12" descr="Logo&#10;&#10;Description automatically generated">
            <a:extLst>
              <a:ext uri="{FF2B5EF4-FFF2-40B4-BE49-F238E27FC236}">
                <a16:creationId xmlns:a16="http://schemas.microsoft.com/office/drawing/2014/main" id="{7AFAC69A-65CF-4F62-B1E6-FDD47B43939A}"/>
              </a:ext>
            </a:extLst>
          </p:cNvPr>
          <p:cNvPicPr>
            <a:picLocks noChangeAspect="1"/>
          </p:cNvPicPr>
          <p:nvPr userDrawn="1"/>
        </p:nvPicPr>
        <p:blipFill>
          <a:blip r:embed="rId3"/>
          <a:stretch>
            <a:fillRect/>
          </a:stretch>
        </p:blipFill>
        <p:spPr>
          <a:xfrm>
            <a:off x="10496915" y="382099"/>
            <a:ext cx="1053371" cy="786092"/>
          </a:xfrm>
          <a:prstGeom prst="rect">
            <a:avLst/>
          </a:prstGeom>
        </p:spPr>
      </p:pic>
    </p:spTree>
    <p:extLst>
      <p:ext uri="{BB962C8B-B14F-4D97-AF65-F5344CB8AC3E}">
        <p14:creationId xmlns:p14="http://schemas.microsoft.com/office/powerpoint/2010/main" val="3457202488"/>
      </p:ext>
    </p:extLst>
  </p:cSld>
  <p:clrMap bg1="lt1" tx1="dk1" bg2="lt2" tx2="dk2" accent1="accent1" accent2="accent2" accent3="accent3" accent4="accent4" accent5="accent5" accent6="accent6" hlink="hlink" folHlink="folHlink"/>
  <p:sldLayoutIdLst>
    <p:sldLayoutId id="2147484596" r:id="rId1"/>
  </p:sldLayoutIdLst>
  <p:hf hdr="0" ftr="0" dt="0"/>
  <p:txStyles>
    <p:titleStyle>
      <a:lvl1pPr algn="l" defTabSz="457189" rtl="0" eaLnBrk="1" latinLnBrk="0" hangingPunct="1">
        <a:spcBef>
          <a:spcPct val="0"/>
        </a:spcBef>
        <a:buNone/>
        <a:defRPr sz="3200" b="1" kern="1200">
          <a:solidFill>
            <a:schemeClr val="bg1"/>
          </a:solidFill>
          <a:latin typeface="Arial"/>
          <a:ea typeface="+mj-ea"/>
          <a:cs typeface="Arial"/>
        </a:defRPr>
      </a:lvl1pPr>
    </p:titleStyle>
    <p:bodyStyle>
      <a:lvl1pPr marL="342892"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1pPr>
      <a:lvl2pPr marL="800080"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2pPr>
      <a:lvl3pPr marL="1257269"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3pPr>
      <a:lvl4pPr marL="1714457"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4pPr>
      <a:lvl5pPr marL="2171646"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40">
          <p15:clr>
            <a:srgbClr val="F26B43"/>
          </p15:clr>
        </p15:guide>
        <p15:guide id="2" pos="1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2117" y="0"/>
            <a:ext cx="12189883" cy="6858000"/>
          </a:xfrm>
          <a:prstGeom prst="rect">
            <a:avLst/>
          </a:prstGeom>
          <a:solidFill>
            <a:srgbClr val="011847"/>
          </a:solidFill>
          <a:ln>
            <a:noFill/>
          </a:ln>
          <a:effectLst/>
        </p:spPr>
        <p:txBody>
          <a:bodyPr vert="horz" wrap="square" lIns="48768" tIns="48768" rIns="48768" bIns="48768" numCol="1" anchor="t" anchorCtr="0" compatLnSpc="1">
            <a:prstTxWarp prst="textNoShape">
              <a:avLst/>
            </a:prstTxWarp>
          </a:bodyPr>
          <a:lstStyle/>
          <a:p>
            <a:endParaRPr lang="en-US" sz="1867"/>
          </a:p>
        </p:txBody>
      </p:sp>
      <p:sp>
        <p:nvSpPr>
          <p:cNvPr id="16" name="Rectangle 15"/>
          <p:cNvSpPr/>
          <p:nvPr userDrawn="1"/>
        </p:nvSpPr>
        <p:spPr>
          <a:xfrm>
            <a:off x="203201" y="279400"/>
            <a:ext cx="11785600" cy="619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7" name="Rectangle 16"/>
          <p:cNvSpPr/>
          <p:nvPr userDrawn="1"/>
        </p:nvSpPr>
        <p:spPr>
          <a:xfrm>
            <a:off x="10363200" y="76200"/>
            <a:ext cx="1320800" cy="1193800"/>
          </a:xfrm>
          <a:prstGeom prst="rect">
            <a:avLst/>
          </a:prstGeom>
          <a:solidFill>
            <a:srgbClr val="011847"/>
          </a:solidFill>
          <a:ln>
            <a:noFill/>
          </a:ln>
          <a:effectLst/>
        </p:spPr>
        <p:txBody>
          <a:bodyPr vert="horz" wrap="square" lIns="48768" tIns="48768" rIns="48768" bIns="48768" numCol="1" anchor="t" anchorCtr="0" compatLnSpc="1">
            <a:prstTxWarp prst="textNoShape">
              <a:avLst/>
            </a:prstTxWarp>
          </a:bodyPr>
          <a:lstStyle/>
          <a:p>
            <a:endParaRPr lang="en-US" sz="1867">
              <a:solidFill>
                <a:schemeClr val="tx1"/>
              </a:solidFill>
            </a:endParaRPr>
          </a:p>
        </p:txBody>
      </p:sp>
      <p:sp>
        <p:nvSpPr>
          <p:cNvPr id="18" name="TextBox 17"/>
          <p:cNvSpPr txBox="1"/>
          <p:nvPr userDrawn="1"/>
        </p:nvSpPr>
        <p:spPr>
          <a:xfrm>
            <a:off x="4032970" y="6483348"/>
            <a:ext cx="4071457" cy="323851"/>
          </a:xfrm>
          <a:prstGeom prst="rect">
            <a:avLst/>
          </a:prstGeom>
          <a:noFill/>
        </p:spPr>
        <p:txBody>
          <a:bodyPr wrap="none" rtlCol="0">
            <a:noAutofit/>
          </a:bodyPr>
          <a:lstStyle/>
          <a:p>
            <a:r>
              <a:rPr lang="en-US" sz="1600" b="1">
                <a:solidFill>
                  <a:schemeClr val="bg1"/>
                </a:solidFill>
                <a:latin typeface="Arial" panose="020B0604020202020204" pitchFamily="34" charset="0"/>
                <a:cs typeface="Arial" panose="020B0604020202020204" pitchFamily="34" charset="0"/>
              </a:rPr>
              <a:t>THE VOICE OF TOMORROW’S AIRMEN</a:t>
            </a:r>
          </a:p>
        </p:txBody>
      </p:sp>
      <p:sp>
        <p:nvSpPr>
          <p:cNvPr id="6" name="Slide Number Placeholder 5"/>
          <p:cNvSpPr>
            <a:spLocks noGrp="1"/>
          </p:cNvSpPr>
          <p:nvPr>
            <p:ph type="sldNum" sz="quarter" idx="4"/>
          </p:nvPr>
        </p:nvSpPr>
        <p:spPr>
          <a:xfrm>
            <a:off x="9144000" y="6483348"/>
            <a:ext cx="28448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5A203BF4-68F7-904F-B24D-ABFFD4FAAE29}" type="slidenum">
              <a:rPr lang="en-US" smtClean="0"/>
              <a:pPr/>
              <a:t>‹#›</a:t>
            </a:fld>
            <a:endParaRPr lang="en-US"/>
          </a:p>
        </p:txBody>
      </p:sp>
      <p:sp>
        <p:nvSpPr>
          <p:cNvPr id="4" name="Isosceles Triangle 3"/>
          <p:cNvSpPr/>
          <p:nvPr userDrawn="1"/>
        </p:nvSpPr>
        <p:spPr>
          <a:xfrm rot="5400000">
            <a:off x="8077333" y="6608388"/>
            <a:ext cx="101600" cy="101600"/>
          </a:xfrm>
          <a:prstGeom prst="triangle">
            <a:avLst/>
          </a:prstGeom>
          <a:solidFill>
            <a:srgbClr val="0071BC"/>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67"/>
          </a:p>
        </p:txBody>
      </p:sp>
      <p:sp>
        <p:nvSpPr>
          <p:cNvPr id="23" name="Isosceles Triangle 22"/>
          <p:cNvSpPr/>
          <p:nvPr userDrawn="1"/>
        </p:nvSpPr>
        <p:spPr>
          <a:xfrm rot="16200000" flipH="1">
            <a:off x="3907663" y="6615111"/>
            <a:ext cx="101600" cy="101600"/>
          </a:xfrm>
          <a:prstGeom prst="triangle">
            <a:avLst/>
          </a:prstGeom>
          <a:solidFill>
            <a:srgbClr val="0071BC"/>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67"/>
          </a:p>
        </p:txBody>
      </p:sp>
      <p:pic>
        <p:nvPicPr>
          <p:cNvPr id="12" name="Picture 11" descr="Logo&#10;&#10;Description automatically generated">
            <a:extLst>
              <a:ext uri="{FF2B5EF4-FFF2-40B4-BE49-F238E27FC236}">
                <a16:creationId xmlns:a16="http://schemas.microsoft.com/office/drawing/2014/main" id="{D2638A43-A676-4BAF-BDB3-073152843901}"/>
              </a:ext>
            </a:extLst>
          </p:cNvPr>
          <p:cNvPicPr>
            <a:picLocks noChangeAspect="1"/>
          </p:cNvPicPr>
          <p:nvPr userDrawn="1"/>
        </p:nvPicPr>
        <p:blipFill>
          <a:blip r:embed="rId6"/>
          <a:stretch>
            <a:fillRect/>
          </a:stretch>
        </p:blipFill>
        <p:spPr>
          <a:xfrm>
            <a:off x="10496915" y="149039"/>
            <a:ext cx="1053371" cy="1048123"/>
          </a:xfrm>
          <a:prstGeom prst="rect">
            <a:avLst/>
          </a:prstGeom>
        </p:spPr>
      </p:pic>
    </p:spTree>
    <p:extLst>
      <p:ext uri="{BB962C8B-B14F-4D97-AF65-F5344CB8AC3E}">
        <p14:creationId xmlns:p14="http://schemas.microsoft.com/office/powerpoint/2010/main" val="2903169749"/>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Lst>
  <p:hf hdr="0" ftr="0" dt="0"/>
  <p:txStyles>
    <p:titleStyle>
      <a:lvl1pPr algn="l" defTabSz="609585" rtl="0" eaLnBrk="1" latinLnBrk="0" hangingPunct="1">
        <a:spcBef>
          <a:spcPct val="0"/>
        </a:spcBef>
        <a:buNone/>
        <a:defRPr sz="4267" b="1" kern="1200">
          <a:solidFill>
            <a:srgbClr val="1E2358"/>
          </a:solidFill>
          <a:latin typeface="Arial"/>
          <a:ea typeface="+mj-ea"/>
          <a:cs typeface="Arial"/>
        </a:defRPr>
      </a:lvl1pPr>
    </p:titleStyle>
    <p:bodyStyle>
      <a:lvl1pPr marL="457189" indent="-457189" algn="l" defTabSz="609585" rtl="0" eaLnBrk="1" latinLnBrk="0" hangingPunct="1">
        <a:spcBef>
          <a:spcPct val="20000"/>
        </a:spcBef>
        <a:buClr>
          <a:srgbClr val="C20000"/>
        </a:buClr>
        <a:buSzPct val="80000"/>
        <a:buFont typeface="Wingdings" panose="05000000000000000000" pitchFamily="2" charset="2"/>
        <a:buChar char="n"/>
        <a:defRPr sz="2667" kern="1200">
          <a:solidFill>
            <a:srgbClr val="1E2358"/>
          </a:solidFill>
          <a:latin typeface="Arial"/>
          <a:ea typeface="+mn-ea"/>
          <a:cs typeface="Arial"/>
        </a:defRPr>
      </a:lvl1pPr>
      <a:lvl2pPr marL="1066773" indent="-457189" algn="l" defTabSz="609585" rtl="0" eaLnBrk="1" latinLnBrk="0" hangingPunct="1">
        <a:spcBef>
          <a:spcPct val="20000"/>
        </a:spcBef>
        <a:buClr>
          <a:srgbClr val="03319F"/>
        </a:buClr>
        <a:buSzPct val="120000"/>
        <a:buFont typeface="Arial" panose="020B0604020202020204" pitchFamily="34" charset="0"/>
        <a:buChar char="•"/>
        <a:defRPr sz="2667" kern="1200">
          <a:solidFill>
            <a:srgbClr val="1E2358"/>
          </a:solidFill>
          <a:latin typeface="Arial"/>
          <a:ea typeface="+mn-ea"/>
          <a:cs typeface="Arial"/>
        </a:defRPr>
      </a:lvl2pPr>
      <a:lvl3pPr marL="1676358" indent="-457189" algn="l" defTabSz="609585" rtl="0" eaLnBrk="1" latinLnBrk="0" hangingPunct="1">
        <a:spcBef>
          <a:spcPct val="20000"/>
        </a:spcBef>
        <a:buClr>
          <a:srgbClr val="CA5120"/>
        </a:buClr>
        <a:buSzPct val="120000"/>
        <a:buFont typeface="Arial" panose="020B0604020202020204" pitchFamily="34" charset="0"/>
        <a:buChar char="–"/>
        <a:defRPr sz="2667" kern="1200">
          <a:solidFill>
            <a:srgbClr val="1E2358"/>
          </a:solidFill>
          <a:latin typeface="Arial"/>
          <a:ea typeface="+mn-ea"/>
          <a:cs typeface="Arial"/>
        </a:defRPr>
      </a:lvl3pPr>
      <a:lvl4pPr marL="2285943" indent="-457189" algn="l" defTabSz="609585" rtl="0" eaLnBrk="1" latinLnBrk="0" hangingPunct="1">
        <a:spcBef>
          <a:spcPct val="20000"/>
        </a:spcBef>
        <a:buClr>
          <a:srgbClr val="5A8DBD"/>
        </a:buClr>
        <a:buSzPct val="120000"/>
        <a:buFont typeface="Wingdings" charset="2"/>
        <a:buChar char="§"/>
        <a:defRPr sz="2667" kern="1200">
          <a:solidFill>
            <a:srgbClr val="1E2358"/>
          </a:solidFill>
          <a:latin typeface="Arial"/>
          <a:ea typeface="+mn-ea"/>
          <a:cs typeface="Arial"/>
        </a:defRPr>
      </a:lvl4pPr>
      <a:lvl5pPr marL="2895528" indent="-457189" algn="l" defTabSz="609585" rtl="0" eaLnBrk="1" latinLnBrk="0" hangingPunct="1">
        <a:spcBef>
          <a:spcPct val="20000"/>
        </a:spcBef>
        <a:buClr>
          <a:srgbClr val="5A8DBD"/>
        </a:buClr>
        <a:buSzPct val="120000"/>
        <a:buFont typeface="Wingdings" charset="2"/>
        <a:buChar char="§"/>
        <a:defRPr sz="2667" kern="1200">
          <a:solidFill>
            <a:srgbClr val="1E2358"/>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ea typeface="+mn-ea"/>
              </a:rPr>
              <a:t>As of:</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C7A9835-7AA7-4292-8277-77514909CEE7}" type="slidenum">
              <a:rPr lang="en-US" altLang="en-US" smtClean="0"/>
              <a:pPr>
                <a:defRPr/>
              </a:pPr>
              <a:t>‹#›</a:t>
            </a:fld>
            <a:endParaRPr lang="en-US" altLang="en-US"/>
          </a:p>
        </p:txBody>
      </p:sp>
      <p:sp>
        <p:nvSpPr>
          <p:cNvPr id="1028"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31" name="Picture 103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47440" y="90488"/>
            <a:ext cx="13456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I n t e g r i t y  -  S e r v i c e  -  E x c e l </a:t>
            </a:r>
            <a:r>
              <a:rPr kumimoji="0" lang="en-US" altLang="en-US" sz="1600" b="1" i="1" u="none" strike="noStrike" kern="1200" cap="none" spc="0" normalizeH="0" baseline="0" noProof="0" err="1">
                <a:ln>
                  <a:noFill/>
                </a:ln>
                <a:solidFill>
                  <a:srgbClr val="000000"/>
                </a:solidFill>
                <a:effectLst/>
                <a:uLnTx/>
                <a:uFillTx/>
                <a:latin typeface="Century Schoolbook" panose="02040604050505020304" pitchFamily="18" charset="0"/>
                <a:ea typeface="+mn-ea"/>
                <a:cs typeface="+mn-cs"/>
              </a:rPr>
              <a:t>l</a:t>
            </a: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 e n c e</a:t>
            </a:r>
          </a:p>
        </p:txBody>
      </p:sp>
    </p:spTree>
    <p:extLst>
      <p:ext uri="{BB962C8B-B14F-4D97-AF65-F5344CB8AC3E}">
        <p14:creationId xmlns:p14="http://schemas.microsoft.com/office/powerpoint/2010/main" val="1066294334"/>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slideLayout" Target="../slideLayouts/slideLayout16.xml"/><Relationship Id="rId3" Type="http://schemas.openxmlformats.org/officeDocument/2006/relationships/tags" Target="../tags/tag13.xml"/><Relationship Id="rId21" Type="http://schemas.openxmlformats.org/officeDocument/2006/relationships/tags" Target="../tags/tag31.xml"/><Relationship Id="rId34" Type="http://schemas.openxmlformats.org/officeDocument/2006/relationships/image" Target="../media/image27.pn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image" Target="../media/image26.sv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22.emf"/><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image" Target="../media/image25.png"/><Relationship Id="rId37" Type="http://schemas.openxmlformats.org/officeDocument/2006/relationships/image" Target="../media/image30.sv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oleObject" Target="../embeddings/oleObject2.bin"/><Relationship Id="rId36" Type="http://schemas.openxmlformats.org/officeDocument/2006/relationships/image" Target="../media/image29.pn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24.sv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notesSlide" Target="../notesSlides/notesSlide8.xml"/><Relationship Id="rId30" Type="http://schemas.openxmlformats.org/officeDocument/2006/relationships/image" Target="../media/image23.png"/><Relationship Id="rId35"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image" Target="../media/image22.emf"/><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oleObject" Target="../embeddings/oleObject3.bin"/><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notesSlide" Target="../notesSlides/notesSlide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slideLayout" Target="../slideLayouts/slideLayout1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666888" y="4552275"/>
            <a:ext cx="5107522" cy="93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dirty="0"/>
              <a:t>STEPHEN M. MOUNTS, SES, USAF</a:t>
            </a:r>
          </a:p>
          <a:p>
            <a:pPr algn="r">
              <a:spcBef>
                <a:spcPct val="0"/>
              </a:spcBef>
              <a:buClrTx/>
              <a:buSzTx/>
              <a:buFontTx/>
              <a:buNone/>
            </a:pPr>
            <a:r>
              <a:rPr lang="en-US" altLang="en-US" dirty="0"/>
              <a:t>Associate Deputy Surgeon General</a:t>
            </a:r>
          </a:p>
          <a:p>
            <a:pPr algn="r">
              <a:spcBef>
                <a:spcPct val="0"/>
              </a:spcBef>
              <a:buClrTx/>
              <a:buSzTx/>
              <a:buFontTx/>
              <a:buNone/>
            </a:pPr>
            <a:endParaRPr lang="en-US" altLang="en-US" dirty="0"/>
          </a:p>
          <a:p>
            <a:pPr algn="r">
              <a:spcBef>
                <a:spcPct val="0"/>
              </a:spcBef>
              <a:buClrTx/>
              <a:buSzTx/>
              <a:buFontTx/>
              <a:buNone/>
            </a:pPr>
            <a:r>
              <a:rPr lang="en-US" altLang="en-US" dirty="0"/>
              <a:t>MICHAEL J. FEA, Col, USAF, BSC</a:t>
            </a:r>
          </a:p>
          <a:p>
            <a:pPr algn="r">
              <a:spcBef>
                <a:spcPct val="0"/>
              </a:spcBef>
              <a:buClrTx/>
              <a:buSzTx/>
              <a:buFontTx/>
              <a:buNone/>
            </a:pPr>
            <a:r>
              <a:rPr lang="en-US" altLang="en-US" dirty="0"/>
              <a:t>Deputy Director, Medical Ops (SG3/4)</a:t>
            </a:r>
          </a:p>
          <a:p>
            <a:pPr algn="r">
              <a:spcBef>
                <a:spcPct val="0"/>
              </a:spcBef>
              <a:buClrTx/>
              <a:buSzTx/>
              <a:buFontTx/>
              <a:buNone/>
            </a:pPr>
            <a:r>
              <a:rPr lang="en-US" altLang="en-US" dirty="0">
                <a:latin typeface="Arial"/>
                <a:cs typeface="Arial"/>
              </a:rPr>
              <a:t>14 Feb 24</a:t>
            </a:r>
          </a:p>
        </p:txBody>
      </p:sp>
      <p:sp>
        <p:nvSpPr>
          <p:cNvPr id="9" name="Rectangle 3"/>
          <p:cNvSpPr>
            <a:spLocks noChangeArrowheads="1"/>
          </p:cNvSpPr>
          <p:nvPr/>
        </p:nvSpPr>
        <p:spPr bwMode="auto">
          <a:xfrm>
            <a:off x="3330575" y="1933575"/>
            <a:ext cx="8305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4400" dirty="0">
                <a:solidFill>
                  <a:srgbClr val="151C77"/>
                </a:solidFill>
              </a:rPr>
              <a:t>Air Force Medical Command (AFMED) – Where We Are </a:t>
            </a:r>
          </a:p>
          <a:p>
            <a:pPr algn="r">
              <a:spcBef>
                <a:spcPct val="0"/>
              </a:spcBef>
              <a:buClrTx/>
              <a:buSzTx/>
              <a:buFontTx/>
              <a:buNone/>
            </a:pPr>
            <a:r>
              <a:rPr lang="en-US" altLang="en-US" sz="4400" dirty="0">
                <a:solidFill>
                  <a:srgbClr val="151C77"/>
                </a:solidFill>
              </a:rPr>
              <a:t>and the Road Ahead</a:t>
            </a:r>
            <a:br>
              <a:rPr lang="en-US" altLang="en-US" sz="4400" dirty="0">
                <a:solidFill>
                  <a:srgbClr val="151C77"/>
                </a:solidFill>
              </a:rPr>
            </a:br>
            <a:endParaRPr lang="en-US" altLang="en-US" sz="4400" dirty="0">
              <a:latin typeface="Times New Roman" panose="02020603050405020304" pitchFamily="18" charset="0"/>
            </a:endParaRPr>
          </a:p>
        </p:txBody>
      </p:sp>
    </p:spTree>
    <p:extLst>
      <p:ext uri="{BB962C8B-B14F-4D97-AF65-F5344CB8AC3E}">
        <p14:creationId xmlns:p14="http://schemas.microsoft.com/office/powerpoint/2010/main" val="282554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2DA26-30E8-393D-571B-5294C0EA8A38}"/>
              </a:ext>
            </a:extLst>
          </p:cNvPr>
          <p:cNvSpPr>
            <a:spLocks noGrp="1"/>
          </p:cNvSpPr>
          <p:nvPr>
            <p:ph type="title"/>
          </p:nvPr>
        </p:nvSpPr>
        <p:spPr>
          <a:xfrm>
            <a:off x="1692998" y="293530"/>
            <a:ext cx="9944266" cy="731520"/>
          </a:xfrm>
        </p:spPr>
        <p:txBody>
          <a:bodyPr/>
          <a:lstStyle/>
          <a:p>
            <a:pPr algn="r"/>
            <a:r>
              <a:rPr lang="en-US" dirty="0"/>
              <a:t>COMREL Decision Points</a:t>
            </a:r>
          </a:p>
        </p:txBody>
      </p:sp>
      <p:sp>
        <p:nvSpPr>
          <p:cNvPr id="5" name="TextBox 4">
            <a:extLst>
              <a:ext uri="{FF2B5EF4-FFF2-40B4-BE49-F238E27FC236}">
                <a16:creationId xmlns:a16="http://schemas.microsoft.com/office/drawing/2014/main" id="{BBBF7A02-B110-939F-1F04-C81FCC99199C}"/>
              </a:ext>
            </a:extLst>
          </p:cNvPr>
          <p:cNvSpPr txBox="1">
            <a:spLocks/>
          </p:cNvSpPr>
          <p:nvPr>
            <p:custDataLst>
              <p:tags r:id="rId1"/>
            </p:custDataLst>
          </p:nvPr>
        </p:nvSpPr>
        <p:spPr>
          <a:xfrm>
            <a:off x="727586" y="3536336"/>
            <a:ext cx="9985441" cy="56972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buNone/>
            </a:pPr>
            <a:r>
              <a:rPr lang="en-US" sz="1400" b="1" dirty="0">
                <a:solidFill>
                  <a:srgbClr val="000000"/>
                </a:solidFill>
                <a:latin typeface="+mn-lt"/>
                <a:sym typeface="Wingdings" panose="05000000000000000000" pitchFamily="2" charset="2"/>
              </a:rPr>
              <a:t>Decision Point 1: Sense of urgency driven by inability to offer 2 regional med commanders as DHA Network Directors</a:t>
            </a:r>
          </a:p>
          <a:p>
            <a:pPr marL="285750" indent="-285750" algn="l">
              <a:buFont typeface="Arial" panose="020B0604020202020204" pitchFamily="34" charset="0"/>
              <a:buChar char="•"/>
            </a:pPr>
            <a:r>
              <a:rPr lang="en-US" sz="1400" b="1" dirty="0">
                <a:solidFill>
                  <a:srgbClr val="000000"/>
                </a:solidFill>
                <a:latin typeface="+mn-lt"/>
                <a:sym typeface="Wingdings" panose="05000000000000000000" pitchFamily="2" charset="2"/>
              </a:rPr>
              <a:t>DHA Director socialized new Network structure February 2022; already 1 year out and it is not fully developed due to the lack of an Air Force medical command structure w/ C2 of medics at installation</a:t>
            </a:r>
          </a:p>
          <a:p>
            <a:pPr marL="285750" indent="-285750" algn="l">
              <a:buFont typeface="Arial" panose="020B0604020202020204" pitchFamily="34" charset="0"/>
              <a:buChar char="•"/>
            </a:pPr>
            <a:r>
              <a:rPr lang="en-US" sz="1400" b="1" dirty="0">
                <a:solidFill>
                  <a:srgbClr val="000000"/>
                </a:solidFill>
                <a:latin typeface="+mn-lt"/>
                <a:sym typeface="Wingdings" panose="05000000000000000000" pitchFamily="2" charset="2"/>
              </a:rPr>
              <a:t>DHA Network Advancement IOC 1 Oct 23; AFMED IOC not adequate to fully accept delegated DHA authorities for DAF installation MTFs; 59 MDW/CC granted authorities for DHN Central*</a:t>
            </a:r>
          </a:p>
          <a:p>
            <a:pPr marL="285750" indent="-285750" algn="l">
              <a:buFont typeface="Arial" panose="020B0604020202020204" pitchFamily="34" charset="0"/>
              <a:buChar char="•"/>
            </a:pPr>
            <a:r>
              <a:rPr lang="en-US" sz="1400" b="1" dirty="0">
                <a:solidFill>
                  <a:srgbClr val="000000"/>
                </a:solidFill>
                <a:latin typeface="+mn-lt"/>
                <a:sym typeface="Wingdings" panose="05000000000000000000" pitchFamily="2" charset="2"/>
              </a:rPr>
              <a:t>Further delays add additional risk that DHA Director decides to align 76 AF-led MTFs under Army/Navy leadership</a:t>
            </a:r>
          </a:p>
          <a:p>
            <a:pPr marL="285750" indent="-285750">
              <a:buFont typeface="Arial" panose="020B0604020202020204" pitchFamily="34" charset="0"/>
              <a:buChar char="•"/>
            </a:pPr>
            <a:endParaRPr lang="en-US" sz="1400" b="1" dirty="0">
              <a:solidFill>
                <a:srgbClr val="000000"/>
              </a:solidFill>
              <a:latin typeface="+mn-lt"/>
              <a:sym typeface="Wingdings" panose="05000000000000000000" pitchFamily="2" charset="2"/>
            </a:endParaRPr>
          </a:p>
          <a:p>
            <a:pPr marL="285750" indent="-285750">
              <a:buFont typeface="Arial" panose="020B0604020202020204" pitchFamily="34" charset="0"/>
              <a:buChar char="•"/>
            </a:pPr>
            <a:endParaRPr lang="en-US" sz="1400" b="1" dirty="0">
              <a:solidFill>
                <a:srgbClr val="000000"/>
              </a:solidFill>
              <a:sym typeface="Wingdings" panose="05000000000000000000" pitchFamily="2" charset="2"/>
            </a:endParaRPr>
          </a:p>
        </p:txBody>
      </p:sp>
      <p:sp>
        <p:nvSpPr>
          <p:cNvPr id="6" name="TextBox 5">
            <a:extLst>
              <a:ext uri="{FF2B5EF4-FFF2-40B4-BE49-F238E27FC236}">
                <a16:creationId xmlns:a16="http://schemas.microsoft.com/office/drawing/2014/main" id="{35A745BA-5739-9E07-029D-ACFBC82FC3C4}"/>
              </a:ext>
            </a:extLst>
          </p:cNvPr>
          <p:cNvSpPr txBox="1">
            <a:spLocks/>
          </p:cNvSpPr>
          <p:nvPr>
            <p:custDataLst>
              <p:tags r:id="rId2"/>
            </p:custDataLst>
          </p:nvPr>
        </p:nvSpPr>
        <p:spPr>
          <a:xfrm>
            <a:off x="727585" y="4577308"/>
            <a:ext cx="10671241" cy="1150374"/>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buNone/>
            </a:pPr>
            <a:r>
              <a:rPr lang="en-US" sz="1400" b="1" dirty="0">
                <a:solidFill>
                  <a:srgbClr val="000000"/>
                </a:solidFill>
                <a:latin typeface="+mn-lt"/>
                <a:sym typeface="Wingdings" panose="05000000000000000000" pitchFamily="2" charset="2"/>
              </a:rPr>
              <a:t>Decision Point 2: Need to meet the needs of the Line in supporting their power projection platforms </a:t>
            </a:r>
          </a:p>
          <a:p>
            <a:pPr lvl="1" algn="l">
              <a:buFont typeface="Arial" panose="020B0604020202020204" pitchFamily="34" charset="0"/>
              <a:buChar char="•"/>
            </a:pPr>
            <a:r>
              <a:rPr lang="en-US" sz="1400" b="1" dirty="0">
                <a:solidFill>
                  <a:srgbClr val="000000"/>
                </a:solidFill>
                <a:latin typeface="+mn-lt"/>
                <a:sym typeface="Wingdings" panose="05000000000000000000" pitchFamily="2" charset="2"/>
              </a:rPr>
              <a:t>Operational requirement still in development with Line</a:t>
            </a:r>
          </a:p>
          <a:p>
            <a:pPr lvl="1" algn="l">
              <a:buFont typeface="Arial" panose="020B0604020202020204" pitchFamily="34" charset="0"/>
              <a:buChar char="•"/>
            </a:pPr>
            <a:r>
              <a:rPr lang="en-US" sz="1400" b="1" dirty="0">
                <a:solidFill>
                  <a:srgbClr val="000000"/>
                </a:solidFill>
                <a:latin typeface="+mn-lt"/>
                <a:sym typeface="Wingdings" panose="05000000000000000000" pitchFamily="2" charset="2"/>
              </a:rPr>
              <a:t>Once requirement defined, requires socializing (Financial Management (FM), Legislative Liaison (LL), DHA/OSD/Congress)</a:t>
            </a:r>
          </a:p>
          <a:p>
            <a:pPr lvl="4">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6FE72A19-3CDE-488B-3F36-82957AAF36D4}"/>
              </a:ext>
            </a:extLst>
          </p:cNvPr>
          <p:cNvSpPr txBox="1">
            <a:spLocks/>
          </p:cNvSpPr>
          <p:nvPr>
            <p:custDataLst>
              <p:tags r:id="rId3"/>
            </p:custDataLst>
          </p:nvPr>
        </p:nvSpPr>
        <p:spPr>
          <a:xfrm>
            <a:off x="727586" y="1549173"/>
            <a:ext cx="10550013" cy="731520"/>
          </a:xfrm>
          <a:prstGeom prst="rect">
            <a:avLst/>
          </a:prstGeom>
          <a:solidFill>
            <a:srgbClr val="F2F2F2"/>
          </a:solidFill>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solidFill>
                  <a:srgbClr val="000000"/>
                </a:solidFill>
                <a:sym typeface="Wingdings" panose="05000000000000000000" pitchFamily="2" charset="2"/>
              </a:rPr>
              <a:t>Decision Point 1: AFMED COMREL to enable AFMED PAD approval and implementation (getting close)</a:t>
            </a:r>
          </a:p>
          <a:p>
            <a:r>
              <a:rPr lang="en-US" sz="1400" b="1" dirty="0">
                <a:solidFill>
                  <a:srgbClr val="000000"/>
                </a:solidFill>
                <a:sym typeface="Wingdings" panose="05000000000000000000" pitchFamily="2" charset="2"/>
              </a:rPr>
              <a:t>Decision Point 2: Optimizing Operational Medical Support to DAF (op </a:t>
            </a:r>
            <a:r>
              <a:rPr lang="en-US" sz="1400" b="1" dirty="0" err="1">
                <a:solidFill>
                  <a:srgbClr val="000000"/>
                </a:solidFill>
                <a:sym typeface="Wingdings" panose="05000000000000000000" pitchFamily="2" charset="2"/>
              </a:rPr>
              <a:t>reqt</a:t>
            </a:r>
            <a:r>
              <a:rPr lang="en-US" sz="1400" b="1" dirty="0">
                <a:solidFill>
                  <a:srgbClr val="000000"/>
                </a:solidFill>
                <a:sym typeface="Wingdings" panose="05000000000000000000" pitchFamily="2" charset="2"/>
              </a:rPr>
              <a:t> not well defined nor socialized) </a:t>
            </a:r>
            <a:endParaRPr lang="en-US" sz="1400" dirty="0"/>
          </a:p>
        </p:txBody>
      </p:sp>
    </p:spTree>
    <p:extLst>
      <p:ext uri="{BB962C8B-B14F-4D97-AF65-F5344CB8AC3E}">
        <p14:creationId xmlns:p14="http://schemas.microsoft.com/office/powerpoint/2010/main" val="218557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BA94E52-7343-569B-1FC6-C7FC614611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592" imgH="595" progId="TCLayout.ActiveDocument.1">
                  <p:embed/>
                </p:oleObj>
              </mc:Choice>
              <mc:Fallback>
                <p:oleObj name="think-cell Slide" r:id="rId28" imgW="592" imgH="595" progId="TCLayout.ActiveDocument.1">
                  <p:embed/>
                  <p:pic>
                    <p:nvPicPr>
                      <p:cNvPr id="4" name="think-cell data - do not delete" hidden="1">
                        <a:extLst>
                          <a:ext uri="{FF2B5EF4-FFF2-40B4-BE49-F238E27FC236}">
                            <a16:creationId xmlns:a16="http://schemas.microsoft.com/office/drawing/2014/main" id="{0BA94E52-7343-569B-1FC6-C7FC6146112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B38A2EE9-915A-908A-9928-ED8B07E99FA4}"/>
              </a:ext>
            </a:extLst>
          </p:cNvPr>
          <p:cNvSpPr>
            <a:spLocks noGrp="1"/>
          </p:cNvSpPr>
          <p:nvPr>
            <p:ph type="title"/>
          </p:nvPr>
        </p:nvSpPr>
        <p:spPr>
          <a:xfrm>
            <a:off x="1697149" y="210996"/>
            <a:ext cx="9944266" cy="731520"/>
          </a:xfrm>
        </p:spPr>
        <p:txBody>
          <a:bodyPr vert="horz"/>
          <a:lstStyle/>
          <a:p>
            <a:pPr algn="r"/>
            <a:r>
              <a:rPr lang="en-US" b="1" dirty="0"/>
              <a:t>Decision Point 1</a:t>
            </a:r>
          </a:p>
        </p:txBody>
      </p:sp>
      <p:sp>
        <p:nvSpPr>
          <p:cNvPr id="11" name="TextBox 10">
            <a:extLst>
              <a:ext uri="{FF2B5EF4-FFF2-40B4-BE49-F238E27FC236}">
                <a16:creationId xmlns:a16="http://schemas.microsoft.com/office/drawing/2014/main" id="{AD04F9F1-A862-CDC1-1986-8BB80DCF6AE0}"/>
              </a:ext>
            </a:extLst>
          </p:cNvPr>
          <p:cNvSpPr txBox="1">
            <a:spLocks/>
          </p:cNvSpPr>
          <p:nvPr/>
        </p:nvSpPr>
        <p:spPr>
          <a:xfrm>
            <a:off x="622599" y="1695532"/>
            <a:ext cx="8521401" cy="31097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Potential levers for responsiveness and recourse</a:t>
            </a:r>
            <a:r>
              <a:rPr lang="en-US" b="1" baseline="30000" dirty="0"/>
              <a:t>1</a:t>
            </a:r>
            <a:r>
              <a:rPr lang="en-US" b="1" dirty="0"/>
              <a:t>  </a:t>
            </a:r>
          </a:p>
        </p:txBody>
      </p:sp>
      <p:cxnSp>
        <p:nvCxnSpPr>
          <p:cNvPr id="22" name="VerticalLine4 20">
            <a:extLst>
              <a:ext uri="{FF2B5EF4-FFF2-40B4-BE49-F238E27FC236}">
                <a16:creationId xmlns:a16="http://schemas.microsoft.com/office/drawing/2014/main" id="{9AF10E83-4CDB-694E-8E8D-E4CA29B29392}"/>
              </a:ext>
            </a:extLst>
          </p:cNvPr>
          <p:cNvCxnSpPr>
            <a:cxnSpLocks/>
          </p:cNvCxnSpPr>
          <p:nvPr>
            <p:custDataLst>
              <p:tags r:id="rId2"/>
            </p:custDataLst>
          </p:nvPr>
        </p:nvCxnSpPr>
        <p:spPr>
          <a:xfrm flipH="1">
            <a:off x="622599" y="1942265"/>
            <a:ext cx="10972800" cy="0"/>
          </a:xfrm>
          <a:prstGeom prst="line">
            <a:avLst/>
          </a:prstGeom>
          <a:ln w="3175" cap="flat">
            <a:solidFill>
              <a:srgbClr val="BFBFB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Sticker">
            <a:extLst>
              <a:ext uri="{FF2B5EF4-FFF2-40B4-BE49-F238E27FC236}">
                <a16:creationId xmlns:a16="http://schemas.microsoft.com/office/drawing/2014/main" id="{EE481BA5-6658-4379-8C50-2D05F9226FFF}"/>
              </a:ext>
            </a:extLst>
          </p:cNvPr>
          <p:cNvSpPr txBox="1"/>
          <p:nvPr/>
        </p:nvSpPr>
        <p:spPr>
          <a:xfrm>
            <a:off x="542268" y="1314673"/>
            <a:ext cx="70692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PRELIMINARY</a:t>
            </a:r>
          </a:p>
        </p:txBody>
      </p:sp>
      <p:sp>
        <p:nvSpPr>
          <p:cNvPr id="24" name="TextBox 23">
            <a:extLst>
              <a:ext uri="{FF2B5EF4-FFF2-40B4-BE49-F238E27FC236}">
                <a16:creationId xmlns:a16="http://schemas.microsoft.com/office/drawing/2014/main" id="{8DE64D86-54DE-2416-A348-CF4B3BCD70C4}"/>
              </a:ext>
            </a:extLst>
          </p:cNvPr>
          <p:cNvSpPr txBox="1">
            <a:spLocks/>
          </p:cNvSpPr>
          <p:nvPr>
            <p:custDataLst>
              <p:tags r:id="rId3"/>
            </p:custDataLst>
          </p:nvPr>
        </p:nvSpPr>
        <p:spPr>
          <a:xfrm>
            <a:off x="9721850" y="1695532"/>
            <a:ext cx="1918515" cy="310978"/>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dirty="0"/>
              <a:t>Adjudication level</a:t>
            </a:r>
            <a:endParaRPr lang="en-US" dirty="0"/>
          </a:p>
        </p:txBody>
      </p:sp>
      <p:grpSp>
        <p:nvGrpSpPr>
          <p:cNvPr id="162" name="Group 161">
            <a:extLst>
              <a:ext uri="{FF2B5EF4-FFF2-40B4-BE49-F238E27FC236}">
                <a16:creationId xmlns:a16="http://schemas.microsoft.com/office/drawing/2014/main" id="{4386CE52-AB2C-A76F-9EA5-B987B551DFA4}"/>
              </a:ext>
            </a:extLst>
          </p:cNvPr>
          <p:cNvGrpSpPr/>
          <p:nvPr/>
        </p:nvGrpSpPr>
        <p:grpSpPr>
          <a:xfrm>
            <a:off x="631134" y="2006510"/>
            <a:ext cx="321428" cy="3996911"/>
            <a:chOff x="577804" y="1914046"/>
            <a:chExt cx="386365" cy="4456525"/>
          </a:xfrm>
        </p:grpSpPr>
        <p:sp>
          <p:nvSpPr>
            <p:cNvPr id="13" name="Right Triangle 12">
              <a:extLst>
                <a:ext uri="{FF2B5EF4-FFF2-40B4-BE49-F238E27FC236}">
                  <a16:creationId xmlns:a16="http://schemas.microsoft.com/office/drawing/2014/main" id="{01C2BC6D-12C4-EBF9-EDAA-424E1BFACC14}"/>
                </a:ext>
              </a:extLst>
            </p:cNvPr>
            <p:cNvSpPr/>
            <p:nvPr/>
          </p:nvSpPr>
          <p:spPr>
            <a:xfrm flipH="1">
              <a:off x="577804" y="1914046"/>
              <a:ext cx="386365" cy="4456525"/>
            </a:xfrm>
            <a:prstGeom prst="rtTriangle">
              <a:avLst/>
            </a:prstGeom>
            <a:gradFill flip="none" rotWithShape="1">
              <a:gsLst>
                <a:gs pos="0">
                  <a:schemeClr val="bg1"/>
                </a:gs>
                <a:gs pos="96000">
                  <a:srgbClr val="0C2D83"/>
                </a:gs>
                <a:gs pos="100000">
                  <a:srgbClr val="0C2D83">
                    <a:alpha val="87000"/>
                  </a:srgbClr>
                </a:gs>
              </a:gsLst>
              <a:lin ang="5400000" scaled="1"/>
              <a:tileRect/>
            </a:gra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27" name="TextBox 26">
              <a:extLst>
                <a:ext uri="{FF2B5EF4-FFF2-40B4-BE49-F238E27FC236}">
                  <a16:creationId xmlns:a16="http://schemas.microsoft.com/office/drawing/2014/main" id="{B7670F34-EACC-F16C-D094-99A530F0464B}"/>
                </a:ext>
              </a:extLst>
            </p:cNvPr>
            <p:cNvSpPr txBox="1"/>
            <p:nvPr/>
          </p:nvSpPr>
          <p:spPr>
            <a:xfrm rot="16200000">
              <a:off x="153064" y="5514398"/>
              <a:ext cx="1313078" cy="19422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050" b="1" dirty="0">
                  <a:solidFill>
                    <a:schemeClr val="bg1"/>
                  </a:solidFill>
                </a:rPr>
                <a:t>Level of recourse</a:t>
              </a:r>
            </a:p>
          </p:txBody>
        </p:sp>
      </p:grpSp>
      <p:grpSp>
        <p:nvGrpSpPr>
          <p:cNvPr id="23" name="Group 22">
            <a:extLst>
              <a:ext uri="{FF2B5EF4-FFF2-40B4-BE49-F238E27FC236}">
                <a16:creationId xmlns:a16="http://schemas.microsoft.com/office/drawing/2014/main" id="{002312E0-A006-13CF-9E65-EA77D9475D13}"/>
              </a:ext>
            </a:extLst>
          </p:cNvPr>
          <p:cNvGrpSpPr/>
          <p:nvPr/>
        </p:nvGrpSpPr>
        <p:grpSpPr>
          <a:xfrm>
            <a:off x="7820991" y="1290300"/>
            <a:ext cx="3804452" cy="274320"/>
            <a:chOff x="7820991" y="1290300"/>
            <a:chExt cx="3804452" cy="274320"/>
          </a:xfrm>
        </p:grpSpPr>
        <p:sp>
          <p:nvSpPr>
            <p:cNvPr id="41" name="TextBox 40">
              <a:extLst>
                <a:ext uri="{FF2B5EF4-FFF2-40B4-BE49-F238E27FC236}">
                  <a16:creationId xmlns:a16="http://schemas.microsoft.com/office/drawing/2014/main" id="{9753E3D7-EEA6-81D9-BAC8-E2999A0592B4}"/>
                </a:ext>
              </a:extLst>
            </p:cNvPr>
            <p:cNvSpPr txBox="1">
              <a:spLocks/>
            </p:cNvSpPr>
            <p:nvPr>
              <p:custDataLst>
                <p:tags r:id="rId23"/>
              </p:custDataLst>
            </p:nvPr>
          </p:nvSpPr>
          <p:spPr>
            <a:xfrm>
              <a:off x="10053451" y="1385808"/>
              <a:ext cx="826650" cy="83304"/>
            </a:xfrm>
            <a:prstGeom prst="rect">
              <a:avLst/>
            </a:prstGeom>
          </p:spPr>
          <p:txBody>
            <a:bodyPr vert="horz" wrap="square" lIns="0" tIns="0" rIns="0" bIns="0" rtlCol="0" anchor="t"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sz="160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sz="160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sz="160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dirty="0"/>
                <a:t>Policy</a:t>
              </a:r>
            </a:p>
          </p:txBody>
        </p:sp>
        <p:sp>
          <p:nvSpPr>
            <p:cNvPr id="43" name="TextBox 42">
              <a:extLst>
                <a:ext uri="{FF2B5EF4-FFF2-40B4-BE49-F238E27FC236}">
                  <a16:creationId xmlns:a16="http://schemas.microsoft.com/office/drawing/2014/main" id="{D5991C6A-9FAD-54EE-070C-3E6D59B63806}"/>
                </a:ext>
              </a:extLst>
            </p:cNvPr>
            <p:cNvSpPr txBox="1"/>
            <p:nvPr>
              <p:custDataLst>
                <p:tags r:id="rId24"/>
              </p:custDataLst>
            </p:nvPr>
          </p:nvSpPr>
          <p:spPr>
            <a:xfrm>
              <a:off x="10919864" y="1368506"/>
              <a:ext cx="705579" cy="117909"/>
            </a:xfrm>
            <a:prstGeom prst="rect">
              <a:avLst/>
            </a:prstGeom>
          </p:spPr>
          <p:txBody>
            <a:bodyPr vert="horz" wrap="square" lIns="0" tIns="0" rIns="0" bIns="0" rtlCol="0" anchor="t" anchorCtr="0">
              <a:noAutofit/>
            </a:bodyPr>
            <a:lstStyle>
              <a:defPPr>
                <a:defRPr lang="en-US"/>
              </a:defPPr>
              <a:lvl1pPr lvl="0"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sz="160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sz="160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sz="160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900" dirty="0"/>
                <a:t>Operations</a:t>
              </a:r>
            </a:p>
          </p:txBody>
        </p:sp>
        <p:grpSp>
          <p:nvGrpSpPr>
            <p:cNvPr id="185" name="Group 184">
              <a:extLst>
                <a:ext uri="{FF2B5EF4-FFF2-40B4-BE49-F238E27FC236}">
                  <a16:creationId xmlns:a16="http://schemas.microsoft.com/office/drawing/2014/main" id="{990FF1DE-4EC3-128D-03AB-8644411580C8}"/>
                </a:ext>
              </a:extLst>
            </p:cNvPr>
            <p:cNvGrpSpPr/>
            <p:nvPr/>
          </p:nvGrpSpPr>
          <p:grpSpPr>
            <a:xfrm>
              <a:off x="9731645" y="1290300"/>
              <a:ext cx="274320" cy="274320"/>
              <a:chOff x="8648755" y="1302746"/>
              <a:chExt cx="274320" cy="274320"/>
            </a:xfrm>
          </p:grpSpPr>
          <p:sp>
            <p:nvSpPr>
              <p:cNvPr id="145" name="Oval 144">
                <a:extLst>
                  <a:ext uri="{FF2B5EF4-FFF2-40B4-BE49-F238E27FC236}">
                    <a16:creationId xmlns:a16="http://schemas.microsoft.com/office/drawing/2014/main" id="{5292FED8-0FCD-AA53-247A-142C30C30372}"/>
                  </a:ext>
                </a:extLst>
              </p:cNvPr>
              <p:cNvSpPr>
                <a:spLocks noChangeAspect="1"/>
              </p:cNvSpPr>
              <p:nvPr/>
            </p:nvSpPr>
            <p:spPr>
              <a:xfrm>
                <a:off x="8648755" y="1302746"/>
                <a:ext cx="274320" cy="274320"/>
              </a:xfrm>
              <a:prstGeom prst="ellipse">
                <a:avLst/>
              </a:prstGeom>
              <a:solidFill>
                <a:schemeClr val="lt1"/>
              </a:solidFill>
              <a:ln w="9525" cap="sq">
                <a:solidFill>
                  <a:srgbClr val="03B5B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46" name="Graphic 145">
                <a:extLst>
                  <a:ext uri="{FF2B5EF4-FFF2-40B4-BE49-F238E27FC236}">
                    <a16:creationId xmlns:a16="http://schemas.microsoft.com/office/drawing/2014/main" id="{05F7173A-F92F-DE6C-CB2D-20B6B27720EE}"/>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703926" y="1357917"/>
                <a:ext cx="163977" cy="163977"/>
              </a:xfrm>
              <a:prstGeom prst="rect">
                <a:avLst/>
              </a:prstGeom>
            </p:spPr>
          </p:pic>
        </p:grpSp>
        <p:grpSp>
          <p:nvGrpSpPr>
            <p:cNvPr id="150" name="CustomIcon">
              <a:extLst>
                <a:ext uri="{FF2B5EF4-FFF2-40B4-BE49-F238E27FC236}">
                  <a16:creationId xmlns:a16="http://schemas.microsoft.com/office/drawing/2014/main" id="{51A82A8C-2D6F-F64C-5613-B16867DDF564}"/>
                </a:ext>
              </a:extLst>
            </p:cNvPr>
            <p:cNvGrpSpPr>
              <a:grpSpLocks noChangeAspect="1"/>
            </p:cNvGrpSpPr>
            <p:nvPr>
              <p:custDataLst>
                <p:tags r:id="rId25"/>
              </p:custDataLst>
            </p:nvPr>
          </p:nvGrpSpPr>
          <p:grpSpPr>
            <a:xfrm>
              <a:off x="10586700" y="1290300"/>
              <a:ext cx="274320" cy="274320"/>
              <a:chOff x="-205105" y="-205105"/>
              <a:chExt cx="1019810" cy="1019810"/>
            </a:xfrm>
          </p:grpSpPr>
          <p:sp>
            <p:nvSpPr>
              <p:cNvPr id="151" name="Oval 150">
                <a:extLst>
                  <a:ext uri="{FF2B5EF4-FFF2-40B4-BE49-F238E27FC236}">
                    <a16:creationId xmlns:a16="http://schemas.microsoft.com/office/drawing/2014/main" id="{A639A340-0CCC-E2C4-D9E2-DB68C06B85FA}"/>
                  </a:ext>
                </a:extLst>
              </p:cNvPr>
              <p:cNvSpPr>
                <a:spLocks noChangeAspect="1"/>
              </p:cNvSpPr>
              <p:nvPr/>
            </p:nvSpPr>
            <p:spPr>
              <a:xfrm>
                <a:off x="-205105" y="-205105"/>
                <a:ext cx="1019810" cy="1019810"/>
              </a:xfrm>
              <a:prstGeom prst="ellipse">
                <a:avLst/>
              </a:prstGeom>
              <a:solidFill>
                <a:schemeClr val="lt1"/>
              </a:solidFill>
              <a:ln w="9525"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52" name="Graphic 151">
                <a:extLst>
                  <a:ext uri="{FF2B5EF4-FFF2-40B4-BE49-F238E27FC236}">
                    <a16:creationId xmlns:a16="http://schemas.microsoft.com/office/drawing/2014/main" id="{E884FB5F-758B-27FC-9C83-A8A0F8B74E25}"/>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0" y="0"/>
                <a:ext cx="609600" cy="609600"/>
              </a:xfrm>
              <a:prstGeom prst="rect">
                <a:avLst/>
              </a:prstGeom>
            </p:spPr>
          </p:pic>
        </p:grpSp>
        <p:grpSp>
          <p:nvGrpSpPr>
            <p:cNvPr id="63" name="Group 62">
              <a:extLst>
                <a:ext uri="{FF2B5EF4-FFF2-40B4-BE49-F238E27FC236}">
                  <a16:creationId xmlns:a16="http://schemas.microsoft.com/office/drawing/2014/main" id="{DE25F21E-9C5B-8722-3FB2-BE6AEA9C6AFA}"/>
                </a:ext>
              </a:extLst>
            </p:cNvPr>
            <p:cNvGrpSpPr/>
            <p:nvPr/>
          </p:nvGrpSpPr>
          <p:grpSpPr>
            <a:xfrm>
              <a:off x="8649024" y="1319973"/>
              <a:ext cx="977190" cy="214974"/>
              <a:chOff x="7350041" y="1357717"/>
              <a:chExt cx="977190" cy="214974"/>
            </a:xfrm>
          </p:grpSpPr>
          <p:sp>
            <p:nvSpPr>
              <p:cNvPr id="64" name="Rectangle 63">
                <a:extLst>
                  <a:ext uri="{FF2B5EF4-FFF2-40B4-BE49-F238E27FC236}">
                    <a16:creationId xmlns:a16="http://schemas.microsoft.com/office/drawing/2014/main" id="{A8A8D408-C553-FCCA-0A6E-5398837C126D}"/>
                  </a:ext>
                </a:extLst>
              </p:cNvPr>
              <p:cNvSpPr/>
              <p:nvPr/>
            </p:nvSpPr>
            <p:spPr>
              <a:xfrm>
                <a:off x="7350041" y="1357717"/>
                <a:ext cx="75961" cy="214974"/>
              </a:xfrm>
              <a:prstGeom prst="rect">
                <a:avLst/>
              </a:prstGeom>
              <a:solidFill>
                <a:srgbClr val="FFC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sp>
            <p:nvSpPr>
              <p:cNvPr id="65" name="TextBox 64">
                <a:extLst>
                  <a:ext uri="{FF2B5EF4-FFF2-40B4-BE49-F238E27FC236}">
                    <a16:creationId xmlns:a16="http://schemas.microsoft.com/office/drawing/2014/main" id="{5D3AC89D-69FB-B3D3-8F36-8D100F415123}"/>
                  </a:ext>
                </a:extLst>
              </p:cNvPr>
              <p:cNvSpPr txBox="1"/>
              <p:nvPr/>
            </p:nvSpPr>
            <p:spPr>
              <a:xfrm>
                <a:off x="7473632" y="1395955"/>
                <a:ext cx="853599" cy="1384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300"/>
                  </a:spcBef>
                  <a:spcAft>
                    <a:spcPts val="300"/>
                  </a:spcAft>
                </a:pPr>
                <a:r>
                  <a:rPr lang="en-US" sz="900" b="1" dirty="0">
                    <a:solidFill>
                      <a:schemeClr val="tx1"/>
                    </a:solidFill>
                  </a:rPr>
                  <a:t>In discussion</a:t>
                </a:r>
              </a:p>
            </p:txBody>
          </p:sp>
        </p:grpSp>
        <p:grpSp>
          <p:nvGrpSpPr>
            <p:cNvPr id="75" name="Group 74">
              <a:extLst>
                <a:ext uri="{FF2B5EF4-FFF2-40B4-BE49-F238E27FC236}">
                  <a16:creationId xmlns:a16="http://schemas.microsoft.com/office/drawing/2014/main" id="{6B73D157-F040-C784-AEE1-391C4465555F}"/>
                </a:ext>
              </a:extLst>
            </p:cNvPr>
            <p:cNvGrpSpPr/>
            <p:nvPr/>
          </p:nvGrpSpPr>
          <p:grpSpPr>
            <a:xfrm>
              <a:off x="7820991" y="1319973"/>
              <a:ext cx="977190" cy="214974"/>
              <a:chOff x="7350041" y="1357717"/>
              <a:chExt cx="977190" cy="214974"/>
            </a:xfrm>
          </p:grpSpPr>
          <p:sp>
            <p:nvSpPr>
              <p:cNvPr id="76" name="Rectangle 75">
                <a:extLst>
                  <a:ext uri="{FF2B5EF4-FFF2-40B4-BE49-F238E27FC236}">
                    <a16:creationId xmlns:a16="http://schemas.microsoft.com/office/drawing/2014/main" id="{BEB8EC25-E4D3-175C-D705-ECC1826753F1}"/>
                  </a:ext>
                </a:extLst>
              </p:cNvPr>
              <p:cNvSpPr/>
              <p:nvPr/>
            </p:nvSpPr>
            <p:spPr>
              <a:xfrm>
                <a:off x="7350041" y="1357717"/>
                <a:ext cx="75961" cy="214974"/>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sp>
            <p:nvSpPr>
              <p:cNvPr id="77" name="TextBox 76">
                <a:extLst>
                  <a:ext uri="{FF2B5EF4-FFF2-40B4-BE49-F238E27FC236}">
                    <a16:creationId xmlns:a16="http://schemas.microsoft.com/office/drawing/2014/main" id="{825C9C8B-777C-B7AD-E4E0-61ADB623A67C}"/>
                  </a:ext>
                </a:extLst>
              </p:cNvPr>
              <p:cNvSpPr txBox="1"/>
              <p:nvPr/>
            </p:nvSpPr>
            <p:spPr>
              <a:xfrm>
                <a:off x="7473632" y="1395955"/>
                <a:ext cx="853599" cy="1384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300"/>
                  </a:spcBef>
                  <a:spcAft>
                    <a:spcPts val="300"/>
                  </a:spcAft>
                </a:pPr>
                <a:r>
                  <a:rPr lang="en-US" sz="900" b="1" dirty="0">
                    <a:solidFill>
                      <a:schemeClr val="tx1"/>
                    </a:solidFill>
                  </a:rPr>
                  <a:t>Planned</a:t>
                </a:r>
              </a:p>
            </p:txBody>
          </p:sp>
        </p:grpSp>
      </p:grpSp>
      <p:cxnSp>
        <p:nvCxnSpPr>
          <p:cNvPr id="92" name="Straight Connector 91">
            <a:extLst>
              <a:ext uri="{FF2B5EF4-FFF2-40B4-BE49-F238E27FC236}">
                <a16:creationId xmlns:a16="http://schemas.microsoft.com/office/drawing/2014/main" id="{DE27B96D-2AAA-6573-DEC4-99A39C047D27}"/>
              </a:ext>
            </a:extLst>
          </p:cNvPr>
          <p:cNvCxnSpPr>
            <a:cxnSpLocks/>
          </p:cNvCxnSpPr>
          <p:nvPr>
            <p:custDataLst>
              <p:tags r:id="rId4"/>
            </p:custDataLst>
          </p:nvPr>
        </p:nvCxnSpPr>
        <p:spPr>
          <a:xfrm>
            <a:off x="1047108" y="3362980"/>
            <a:ext cx="10507052" cy="0"/>
          </a:xfrm>
          <a:prstGeom prst="line">
            <a:avLst/>
          </a:prstGeom>
          <a:ln w="6350" cap="flat">
            <a:solidFill>
              <a:schemeClr val="bg1">
                <a:lumMod val="8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0E963E-04C2-9ACF-637B-D8E87F75455E}"/>
              </a:ext>
            </a:extLst>
          </p:cNvPr>
          <p:cNvCxnSpPr>
            <a:cxnSpLocks/>
          </p:cNvCxnSpPr>
          <p:nvPr>
            <p:custDataLst>
              <p:tags r:id="rId5"/>
            </p:custDataLst>
          </p:nvPr>
        </p:nvCxnSpPr>
        <p:spPr>
          <a:xfrm>
            <a:off x="1047108" y="4053922"/>
            <a:ext cx="10507052" cy="0"/>
          </a:xfrm>
          <a:prstGeom prst="line">
            <a:avLst/>
          </a:prstGeom>
          <a:ln w="6350" cap="flat">
            <a:solidFill>
              <a:schemeClr val="bg1">
                <a:lumMod val="8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85EA2B-A698-A54A-E7E1-7FD77D590F48}"/>
              </a:ext>
            </a:extLst>
          </p:cNvPr>
          <p:cNvCxnSpPr>
            <a:cxnSpLocks/>
          </p:cNvCxnSpPr>
          <p:nvPr>
            <p:custDataLst>
              <p:tags r:id="rId6"/>
            </p:custDataLst>
          </p:nvPr>
        </p:nvCxnSpPr>
        <p:spPr>
          <a:xfrm>
            <a:off x="1047108" y="4744864"/>
            <a:ext cx="10507052" cy="0"/>
          </a:xfrm>
          <a:prstGeom prst="line">
            <a:avLst/>
          </a:prstGeom>
          <a:ln w="6350" cap="flat">
            <a:solidFill>
              <a:schemeClr val="bg1">
                <a:lumMod val="8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F25009-DA11-05F3-5938-4CE20409E045}"/>
              </a:ext>
            </a:extLst>
          </p:cNvPr>
          <p:cNvCxnSpPr>
            <a:cxnSpLocks/>
          </p:cNvCxnSpPr>
          <p:nvPr>
            <p:custDataLst>
              <p:tags r:id="rId7"/>
            </p:custDataLst>
          </p:nvPr>
        </p:nvCxnSpPr>
        <p:spPr>
          <a:xfrm>
            <a:off x="1047108" y="2672038"/>
            <a:ext cx="10507052" cy="0"/>
          </a:xfrm>
          <a:prstGeom prst="line">
            <a:avLst/>
          </a:prstGeom>
          <a:ln w="6350" cap="flat">
            <a:solidFill>
              <a:schemeClr val="bg1">
                <a:lumMod val="8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1C6A205-4DC8-FD7F-6537-5770120B9B9B}"/>
              </a:ext>
            </a:extLst>
          </p:cNvPr>
          <p:cNvGrpSpPr>
            <a:grpSpLocks/>
          </p:cNvGrpSpPr>
          <p:nvPr/>
        </p:nvGrpSpPr>
        <p:grpSpPr>
          <a:xfrm>
            <a:off x="1047108" y="2795359"/>
            <a:ext cx="451796" cy="444300"/>
            <a:chOff x="227395" y="2522068"/>
            <a:chExt cx="328110" cy="320040"/>
          </a:xfrm>
        </p:grpSpPr>
        <p:sp>
          <p:nvSpPr>
            <p:cNvPr id="120" name="Oval 119">
              <a:extLst>
                <a:ext uri="{FF2B5EF4-FFF2-40B4-BE49-F238E27FC236}">
                  <a16:creationId xmlns:a16="http://schemas.microsoft.com/office/drawing/2014/main" id="{5B5E6CFF-EE1C-8884-F5CF-C47A86AD8052}"/>
                </a:ext>
              </a:extLst>
            </p:cNvPr>
            <p:cNvSpPr>
              <a:spLocks noChangeAspect="1"/>
            </p:cNvSpPr>
            <p:nvPr/>
          </p:nvSpPr>
          <p:spPr>
            <a:xfrm>
              <a:off x="227395" y="2522068"/>
              <a:ext cx="328110" cy="320040"/>
            </a:xfrm>
            <a:prstGeom prst="ellipse">
              <a:avLst/>
            </a:prstGeom>
            <a:solidFill>
              <a:schemeClr val="lt1"/>
            </a:solidFill>
            <a:ln w="9525"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122" name="Graphic 121">
              <a:extLst>
                <a:ext uri="{FF2B5EF4-FFF2-40B4-BE49-F238E27FC236}">
                  <a16:creationId xmlns:a16="http://schemas.microsoft.com/office/drawing/2014/main" id="{7FDD28FF-72D2-9265-B015-ADF8D155C265}"/>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93385" y="2586435"/>
              <a:ext cx="196131" cy="191307"/>
            </a:xfrm>
            <a:prstGeom prst="rect">
              <a:avLst/>
            </a:prstGeom>
          </p:spPr>
        </p:pic>
      </p:grpSp>
      <p:sp>
        <p:nvSpPr>
          <p:cNvPr id="60" name="TextBox 59">
            <a:extLst>
              <a:ext uri="{FF2B5EF4-FFF2-40B4-BE49-F238E27FC236}">
                <a16:creationId xmlns:a16="http://schemas.microsoft.com/office/drawing/2014/main" id="{12603261-61F1-0E5A-D05F-8E5EAF01BDA1}"/>
              </a:ext>
            </a:extLst>
          </p:cNvPr>
          <p:cNvSpPr txBox="1">
            <a:spLocks/>
          </p:cNvSpPr>
          <p:nvPr>
            <p:custDataLst>
              <p:tags r:id="rId8"/>
            </p:custDataLst>
          </p:nvPr>
        </p:nvSpPr>
        <p:spPr>
          <a:xfrm>
            <a:off x="1697149" y="2873379"/>
            <a:ext cx="7803169"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Codify AFMED MDG/CC presence at Wing/Delta leader forums in DAFI </a:t>
            </a:r>
            <a:r>
              <a:rPr lang="en-US" sz="1400" dirty="0"/>
              <a:t>to preserve unity of effort at installation</a:t>
            </a:r>
          </a:p>
        </p:txBody>
      </p:sp>
      <p:sp>
        <p:nvSpPr>
          <p:cNvPr id="16" name="TextBox 15">
            <a:extLst>
              <a:ext uri="{FF2B5EF4-FFF2-40B4-BE49-F238E27FC236}">
                <a16:creationId xmlns:a16="http://schemas.microsoft.com/office/drawing/2014/main" id="{80E88FF5-4272-05B3-932D-3308DC0734CF}"/>
              </a:ext>
            </a:extLst>
          </p:cNvPr>
          <p:cNvSpPr txBox="1">
            <a:spLocks/>
          </p:cNvSpPr>
          <p:nvPr>
            <p:custDataLst>
              <p:tags r:id="rId9"/>
            </p:custDataLst>
          </p:nvPr>
        </p:nvSpPr>
        <p:spPr>
          <a:xfrm>
            <a:off x="9994844" y="2873379"/>
            <a:ext cx="1372527"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Wing/MDG</a:t>
            </a:r>
            <a:endParaRPr lang="en-US" sz="1400" dirty="0"/>
          </a:p>
        </p:txBody>
      </p:sp>
      <p:sp>
        <p:nvSpPr>
          <p:cNvPr id="69" name="Rectangle 68">
            <a:extLst>
              <a:ext uri="{FF2B5EF4-FFF2-40B4-BE49-F238E27FC236}">
                <a16:creationId xmlns:a16="http://schemas.microsoft.com/office/drawing/2014/main" id="{E6E63D1C-EDD0-5806-B553-5B9F6CDC4228}"/>
              </a:ext>
            </a:extLst>
          </p:cNvPr>
          <p:cNvSpPr>
            <a:spLocks/>
          </p:cNvSpPr>
          <p:nvPr/>
        </p:nvSpPr>
        <p:spPr>
          <a:xfrm>
            <a:off x="1576468" y="2795359"/>
            <a:ext cx="75343" cy="444300"/>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grpSp>
        <p:nvGrpSpPr>
          <p:cNvPr id="26" name="CustomIcon">
            <a:extLst>
              <a:ext uri="{FF2B5EF4-FFF2-40B4-BE49-F238E27FC236}">
                <a16:creationId xmlns:a16="http://schemas.microsoft.com/office/drawing/2014/main" id="{01F31216-033A-046B-7037-08DFAC8E28E3}"/>
              </a:ext>
            </a:extLst>
          </p:cNvPr>
          <p:cNvGrpSpPr>
            <a:grpSpLocks/>
          </p:cNvGrpSpPr>
          <p:nvPr>
            <p:custDataLst>
              <p:tags r:id="rId10"/>
            </p:custDataLst>
          </p:nvPr>
        </p:nvGrpSpPr>
        <p:grpSpPr>
          <a:xfrm>
            <a:off x="1047108" y="3486301"/>
            <a:ext cx="451712" cy="444300"/>
            <a:chOff x="-205105" y="-205105"/>
            <a:chExt cx="1019810" cy="1019810"/>
          </a:xfrm>
        </p:grpSpPr>
        <p:sp>
          <p:nvSpPr>
            <p:cNvPr id="37" name="Oval 36">
              <a:extLst>
                <a:ext uri="{FF2B5EF4-FFF2-40B4-BE49-F238E27FC236}">
                  <a16:creationId xmlns:a16="http://schemas.microsoft.com/office/drawing/2014/main" id="{2567F89E-0E57-EF6E-8384-D032ACFC5970}"/>
                </a:ext>
              </a:extLst>
            </p:cNvPr>
            <p:cNvSpPr>
              <a:spLocks noChangeAspect="1"/>
            </p:cNvSpPr>
            <p:nvPr/>
          </p:nvSpPr>
          <p:spPr>
            <a:xfrm>
              <a:off x="-205105" y="-205105"/>
              <a:ext cx="1019810" cy="1019810"/>
            </a:xfrm>
            <a:prstGeom prst="ellipse">
              <a:avLst/>
            </a:prstGeom>
            <a:solidFill>
              <a:schemeClr val="lt1"/>
            </a:solidFill>
            <a:ln w="9525"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39" name="Graphic 38">
              <a:extLst>
                <a:ext uri="{FF2B5EF4-FFF2-40B4-BE49-F238E27FC236}">
                  <a16:creationId xmlns:a16="http://schemas.microsoft.com/office/drawing/2014/main" id="{44A5C7F6-8CBB-25AE-AEBA-89564830CA0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25" name="TextBox 24">
            <a:extLst>
              <a:ext uri="{FF2B5EF4-FFF2-40B4-BE49-F238E27FC236}">
                <a16:creationId xmlns:a16="http://schemas.microsoft.com/office/drawing/2014/main" id="{36CB5F30-2861-0F40-8DA0-CEB6E5BB4D90}"/>
              </a:ext>
            </a:extLst>
          </p:cNvPr>
          <p:cNvSpPr txBox="1">
            <a:spLocks/>
          </p:cNvSpPr>
          <p:nvPr>
            <p:custDataLst>
              <p:tags r:id="rId11"/>
            </p:custDataLst>
          </p:nvPr>
        </p:nvSpPr>
        <p:spPr>
          <a:xfrm>
            <a:off x="1698996" y="3564321"/>
            <a:ext cx="7801708"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Establish/encourage a regular </a:t>
            </a:r>
            <a:r>
              <a:rPr lang="en-US" sz="1400" b="1" dirty="0"/>
              <a:t>MAJCOM/NAF or FLDCOM-level battle rhythm for performance review of AFMED</a:t>
            </a:r>
            <a:endParaRPr lang="en-US" sz="1400" dirty="0"/>
          </a:p>
        </p:txBody>
      </p:sp>
      <p:sp>
        <p:nvSpPr>
          <p:cNvPr id="36" name="TextBox 35">
            <a:extLst>
              <a:ext uri="{FF2B5EF4-FFF2-40B4-BE49-F238E27FC236}">
                <a16:creationId xmlns:a16="http://schemas.microsoft.com/office/drawing/2014/main" id="{BEBF7931-4B02-64A5-B7A5-8D7F16499363}"/>
              </a:ext>
            </a:extLst>
          </p:cNvPr>
          <p:cNvSpPr txBox="1">
            <a:spLocks/>
          </p:cNvSpPr>
          <p:nvPr>
            <p:custDataLst>
              <p:tags r:id="rId12"/>
            </p:custDataLst>
          </p:nvPr>
        </p:nvSpPr>
        <p:spPr>
          <a:xfrm>
            <a:off x="9994973" y="3564321"/>
            <a:ext cx="1372269"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MAJCOM / NAF &amp; FLDCOM</a:t>
            </a:r>
            <a:endParaRPr lang="en-US" sz="1400" dirty="0"/>
          </a:p>
        </p:txBody>
      </p:sp>
      <p:sp>
        <p:nvSpPr>
          <p:cNvPr id="73" name="Rectangle 72">
            <a:extLst>
              <a:ext uri="{FF2B5EF4-FFF2-40B4-BE49-F238E27FC236}">
                <a16:creationId xmlns:a16="http://schemas.microsoft.com/office/drawing/2014/main" id="{242EAD4B-D52E-ECF1-F567-A8554070946C}"/>
              </a:ext>
            </a:extLst>
          </p:cNvPr>
          <p:cNvSpPr>
            <a:spLocks/>
          </p:cNvSpPr>
          <p:nvPr/>
        </p:nvSpPr>
        <p:spPr>
          <a:xfrm>
            <a:off x="1576375" y="3486301"/>
            <a:ext cx="75329" cy="444300"/>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grpSp>
        <p:nvGrpSpPr>
          <p:cNvPr id="18" name="Group 17">
            <a:extLst>
              <a:ext uri="{FF2B5EF4-FFF2-40B4-BE49-F238E27FC236}">
                <a16:creationId xmlns:a16="http://schemas.microsoft.com/office/drawing/2014/main" id="{896ED10A-6505-C884-BBD6-FD038C51A859}"/>
              </a:ext>
            </a:extLst>
          </p:cNvPr>
          <p:cNvGrpSpPr>
            <a:grpSpLocks/>
          </p:cNvGrpSpPr>
          <p:nvPr/>
        </p:nvGrpSpPr>
        <p:grpSpPr>
          <a:xfrm>
            <a:off x="1047108" y="5559128"/>
            <a:ext cx="451796" cy="444300"/>
            <a:chOff x="233326" y="5933702"/>
            <a:chExt cx="328110" cy="320040"/>
          </a:xfrm>
        </p:grpSpPr>
        <p:sp>
          <p:nvSpPr>
            <p:cNvPr id="58" name="Oval 57">
              <a:extLst>
                <a:ext uri="{FF2B5EF4-FFF2-40B4-BE49-F238E27FC236}">
                  <a16:creationId xmlns:a16="http://schemas.microsoft.com/office/drawing/2014/main" id="{3627E236-0BC2-E86A-7719-E83EC7AA6960}"/>
                </a:ext>
              </a:extLst>
            </p:cNvPr>
            <p:cNvSpPr>
              <a:spLocks noChangeAspect="1"/>
            </p:cNvSpPr>
            <p:nvPr/>
          </p:nvSpPr>
          <p:spPr>
            <a:xfrm>
              <a:off x="233326" y="5933702"/>
              <a:ext cx="328110" cy="320040"/>
            </a:xfrm>
            <a:prstGeom prst="ellipse">
              <a:avLst/>
            </a:prstGeom>
            <a:solidFill>
              <a:schemeClr val="lt1"/>
            </a:solidFill>
            <a:ln w="9525" cap="sq">
              <a:solidFill>
                <a:srgbClr val="03B5B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59" name="Graphic 58">
              <a:extLst>
                <a:ext uri="{FF2B5EF4-FFF2-40B4-BE49-F238E27FC236}">
                  <a16:creationId xmlns:a16="http://schemas.microsoft.com/office/drawing/2014/main" id="{AA4E6E4D-3F30-1AD0-066A-55BAD58D0C9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18846" y="5998069"/>
              <a:ext cx="196131" cy="191307"/>
            </a:xfrm>
            <a:prstGeom prst="rect">
              <a:avLst/>
            </a:prstGeom>
          </p:spPr>
        </p:pic>
      </p:grpSp>
      <p:sp>
        <p:nvSpPr>
          <p:cNvPr id="131" name="TextBox 130">
            <a:extLst>
              <a:ext uri="{FF2B5EF4-FFF2-40B4-BE49-F238E27FC236}">
                <a16:creationId xmlns:a16="http://schemas.microsoft.com/office/drawing/2014/main" id="{EFEA013D-60D3-97B4-4EEB-8F2D2902D4FB}"/>
              </a:ext>
            </a:extLst>
          </p:cNvPr>
          <p:cNvSpPr txBox="1">
            <a:spLocks/>
          </p:cNvSpPr>
          <p:nvPr>
            <p:custDataLst>
              <p:tags r:id="rId13"/>
            </p:custDataLst>
          </p:nvPr>
        </p:nvSpPr>
        <p:spPr>
          <a:xfrm>
            <a:off x="1703155" y="5637148"/>
            <a:ext cx="7804641"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Delineate support elements clearly </a:t>
            </a:r>
            <a:r>
              <a:rPr lang="en-US" sz="1400" dirty="0"/>
              <a:t>within DAFI, </a:t>
            </a:r>
            <a:r>
              <a:rPr lang="en-US" sz="1400" b="1" dirty="0"/>
              <a:t>inspectable via UEI</a:t>
            </a:r>
          </a:p>
        </p:txBody>
      </p:sp>
      <p:sp>
        <p:nvSpPr>
          <p:cNvPr id="133" name="TextBox 132">
            <a:extLst>
              <a:ext uri="{FF2B5EF4-FFF2-40B4-BE49-F238E27FC236}">
                <a16:creationId xmlns:a16="http://schemas.microsoft.com/office/drawing/2014/main" id="{239594F8-D85E-DAEE-A51E-72B88776EC79}"/>
              </a:ext>
            </a:extLst>
          </p:cNvPr>
          <p:cNvSpPr txBox="1">
            <a:spLocks/>
          </p:cNvSpPr>
          <p:nvPr>
            <p:custDataLst>
              <p:tags r:id="rId14"/>
            </p:custDataLst>
          </p:nvPr>
        </p:nvSpPr>
        <p:spPr>
          <a:xfrm>
            <a:off x="9994844" y="5637148"/>
            <a:ext cx="1372527"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CSAF</a:t>
            </a:r>
            <a:endParaRPr lang="en-US" sz="1400" dirty="0"/>
          </a:p>
        </p:txBody>
      </p:sp>
      <p:sp>
        <p:nvSpPr>
          <p:cNvPr id="128" name="Rectangle 127">
            <a:extLst>
              <a:ext uri="{FF2B5EF4-FFF2-40B4-BE49-F238E27FC236}">
                <a16:creationId xmlns:a16="http://schemas.microsoft.com/office/drawing/2014/main" id="{96BE5B98-B7A4-3A20-5685-19B33EE24705}"/>
              </a:ext>
            </a:extLst>
          </p:cNvPr>
          <p:cNvSpPr>
            <a:spLocks/>
          </p:cNvSpPr>
          <p:nvPr/>
        </p:nvSpPr>
        <p:spPr>
          <a:xfrm>
            <a:off x="1582413" y="5559128"/>
            <a:ext cx="75343" cy="44430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grpSp>
        <p:nvGrpSpPr>
          <p:cNvPr id="71" name="Group 70">
            <a:extLst>
              <a:ext uri="{FF2B5EF4-FFF2-40B4-BE49-F238E27FC236}">
                <a16:creationId xmlns:a16="http://schemas.microsoft.com/office/drawing/2014/main" id="{75A41265-FD59-D6B0-5ACB-874B7215691D}"/>
              </a:ext>
            </a:extLst>
          </p:cNvPr>
          <p:cNvGrpSpPr>
            <a:grpSpLocks/>
          </p:cNvGrpSpPr>
          <p:nvPr/>
        </p:nvGrpSpPr>
        <p:grpSpPr>
          <a:xfrm>
            <a:off x="1047108" y="4177243"/>
            <a:ext cx="451965" cy="444300"/>
            <a:chOff x="1101591" y="4417324"/>
            <a:chExt cx="328172" cy="320040"/>
          </a:xfrm>
        </p:grpSpPr>
        <p:sp>
          <p:nvSpPr>
            <p:cNvPr id="142" name="Oval 141">
              <a:extLst>
                <a:ext uri="{FF2B5EF4-FFF2-40B4-BE49-F238E27FC236}">
                  <a16:creationId xmlns:a16="http://schemas.microsoft.com/office/drawing/2014/main" id="{7F3AAFC7-03F9-1A83-916C-8C5B68C01FFC}"/>
                </a:ext>
              </a:extLst>
            </p:cNvPr>
            <p:cNvSpPr>
              <a:spLocks noChangeAspect="1"/>
            </p:cNvSpPr>
            <p:nvPr/>
          </p:nvSpPr>
          <p:spPr>
            <a:xfrm>
              <a:off x="1101591" y="4417324"/>
              <a:ext cx="328172" cy="320040"/>
            </a:xfrm>
            <a:prstGeom prst="ellipse">
              <a:avLst/>
            </a:prstGeom>
            <a:solidFill>
              <a:schemeClr val="lt1"/>
            </a:solidFill>
            <a:ln w="9525" cap="sq">
              <a:solidFill>
                <a:srgbClr val="03B5B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143" name="Graphic 142">
              <a:extLst>
                <a:ext uri="{FF2B5EF4-FFF2-40B4-BE49-F238E27FC236}">
                  <a16:creationId xmlns:a16="http://schemas.microsoft.com/office/drawing/2014/main" id="{5BFA0117-1552-D1E6-57A1-9D8B544A5272}"/>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87128" y="4481691"/>
              <a:ext cx="196168" cy="191307"/>
            </a:xfrm>
            <a:prstGeom prst="rect">
              <a:avLst/>
            </a:prstGeom>
          </p:spPr>
        </p:pic>
      </p:grpSp>
      <p:sp>
        <p:nvSpPr>
          <p:cNvPr id="35" name="TextBox 34">
            <a:extLst>
              <a:ext uri="{FF2B5EF4-FFF2-40B4-BE49-F238E27FC236}">
                <a16:creationId xmlns:a16="http://schemas.microsoft.com/office/drawing/2014/main" id="{13A374E7-ED0D-82ED-7E16-83609E6BA19C}"/>
              </a:ext>
            </a:extLst>
          </p:cNvPr>
          <p:cNvSpPr txBox="1">
            <a:spLocks/>
          </p:cNvSpPr>
          <p:nvPr>
            <p:custDataLst>
              <p:tags r:id="rId15"/>
            </p:custDataLst>
          </p:nvPr>
        </p:nvSpPr>
        <p:spPr>
          <a:xfrm>
            <a:off x="1697454" y="4255263"/>
            <a:ext cx="7807551"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Formalize MOA Service Level Agreements </a:t>
            </a:r>
            <a:r>
              <a:rPr lang="en-US" sz="1400" dirty="0"/>
              <a:t>between DAF Line, installation, and AFMED</a:t>
            </a:r>
            <a:endParaRPr lang="en-US" sz="1400" i="1" dirty="0"/>
          </a:p>
        </p:txBody>
      </p:sp>
      <p:sp>
        <p:nvSpPr>
          <p:cNvPr id="21" name="TextBox 20">
            <a:extLst>
              <a:ext uri="{FF2B5EF4-FFF2-40B4-BE49-F238E27FC236}">
                <a16:creationId xmlns:a16="http://schemas.microsoft.com/office/drawing/2014/main" id="{875C8FAC-97B1-545D-E90A-02F8D91715E8}"/>
              </a:ext>
            </a:extLst>
          </p:cNvPr>
          <p:cNvSpPr txBox="1">
            <a:spLocks/>
          </p:cNvSpPr>
          <p:nvPr>
            <p:custDataLst>
              <p:tags r:id="rId16"/>
            </p:custDataLst>
          </p:nvPr>
        </p:nvSpPr>
        <p:spPr>
          <a:xfrm>
            <a:off x="9994588" y="4255263"/>
            <a:ext cx="1373038"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DAF, AFMED/SG</a:t>
            </a:r>
            <a:endParaRPr lang="en-US" sz="1400" i="1" dirty="0"/>
          </a:p>
        </p:txBody>
      </p:sp>
      <p:sp>
        <p:nvSpPr>
          <p:cNvPr id="83" name="Rectangle 82">
            <a:extLst>
              <a:ext uri="{FF2B5EF4-FFF2-40B4-BE49-F238E27FC236}">
                <a16:creationId xmlns:a16="http://schemas.microsoft.com/office/drawing/2014/main" id="{E1FDE05E-7200-BC8F-383D-EA475108F877}"/>
              </a:ext>
            </a:extLst>
          </p:cNvPr>
          <p:cNvSpPr>
            <a:spLocks/>
          </p:cNvSpPr>
          <p:nvPr/>
        </p:nvSpPr>
        <p:spPr>
          <a:xfrm>
            <a:off x="1576655" y="4177243"/>
            <a:ext cx="75371" cy="44430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cxnSp>
        <p:nvCxnSpPr>
          <p:cNvPr id="50" name="Straight Connector 49">
            <a:extLst>
              <a:ext uri="{FF2B5EF4-FFF2-40B4-BE49-F238E27FC236}">
                <a16:creationId xmlns:a16="http://schemas.microsoft.com/office/drawing/2014/main" id="{BEE1C0C4-F45E-9990-F12B-25943EFD2623}"/>
              </a:ext>
            </a:extLst>
          </p:cNvPr>
          <p:cNvCxnSpPr>
            <a:cxnSpLocks/>
          </p:cNvCxnSpPr>
          <p:nvPr>
            <p:custDataLst>
              <p:tags r:id="rId17"/>
            </p:custDataLst>
          </p:nvPr>
        </p:nvCxnSpPr>
        <p:spPr>
          <a:xfrm>
            <a:off x="1047108" y="5435806"/>
            <a:ext cx="10507052" cy="0"/>
          </a:xfrm>
          <a:prstGeom prst="line">
            <a:avLst/>
          </a:prstGeom>
          <a:ln w="6350" cap="flat">
            <a:solidFill>
              <a:schemeClr val="bg1">
                <a:lumMod val="8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9AF8D942-BE0D-4087-2085-8D92005E86ED}"/>
              </a:ext>
            </a:extLst>
          </p:cNvPr>
          <p:cNvGrpSpPr>
            <a:grpSpLocks/>
          </p:cNvGrpSpPr>
          <p:nvPr/>
        </p:nvGrpSpPr>
        <p:grpSpPr>
          <a:xfrm>
            <a:off x="1047108" y="4868185"/>
            <a:ext cx="451628" cy="444300"/>
            <a:chOff x="1101592" y="3464803"/>
            <a:chExt cx="320040" cy="320040"/>
          </a:xfrm>
        </p:grpSpPr>
        <p:sp>
          <p:nvSpPr>
            <p:cNvPr id="129" name="Oval 128">
              <a:extLst>
                <a:ext uri="{FF2B5EF4-FFF2-40B4-BE49-F238E27FC236}">
                  <a16:creationId xmlns:a16="http://schemas.microsoft.com/office/drawing/2014/main" id="{CD5A5478-23A1-7F5C-8F64-D81F89B8868C}"/>
                </a:ext>
              </a:extLst>
            </p:cNvPr>
            <p:cNvSpPr>
              <a:spLocks noChangeAspect="1"/>
            </p:cNvSpPr>
            <p:nvPr/>
          </p:nvSpPr>
          <p:spPr>
            <a:xfrm>
              <a:off x="1101592" y="3464803"/>
              <a:ext cx="320040" cy="320040"/>
            </a:xfrm>
            <a:prstGeom prst="ellipse">
              <a:avLst/>
            </a:prstGeom>
            <a:solidFill>
              <a:schemeClr val="lt1"/>
            </a:solidFill>
            <a:ln w="9525" cap="sq">
              <a:solidFill>
                <a:srgbClr val="03B5B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130" name="Graphic 129">
              <a:extLst>
                <a:ext uri="{FF2B5EF4-FFF2-40B4-BE49-F238E27FC236}">
                  <a16:creationId xmlns:a16="http://schemas.microsoft.com/office/drawing/2014/main" id="{C3AD3319-9625-2361-1A69-ECCAB90BB1D4}"/>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85009" y="3529170"/>
              <a:ext cx="191307" cy="191307"/>
            </a:xfrm>
            <a:prstGeom prst="rect">
              <a:avLst/>
            </a:prstGeom>
          </p:spPr>
        </p:pic>
      </p:grpSp>
      <p:sp>
        <p:nvSpPr>
          <p:cNvPr id="32" name="TextBox 31">
            <a:extLst>
              <a:ext uri="{FF2B5EF4-FFF2-40B4-BE49-F238E27FC236}">
                <a16:creationId xmlns:a16="http://schemas.microsoft.com/office/drawing/2014/main" id="{86A3F462-3E7A-1152-AB40-E6DD5C2944F6}"/>
              </a:ext>
            </a:extLst>
          </p:cNvPr>
          <p:cNvSpPr txBox="1">
            <a:spLocks/>
          </p:cNvSpPr>
          <p:nvPr>
            <p:custDataLst>
              <p:tags r:id="rId18"/>
            </p:custDataLst>
          </p:nvPr>
        </p:nvSpPr>
        <p:spPr>
          <a:xfrm>
            <a:off x="1700884" y="4930315"/>
            <a:ext cx="7801734" cy="32004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Address installation support </a:t>
            </a:r>
            <a:r>
              <a:rPr lang="en-US" sz="1400" dirty="0"/>
              <a:t>via policy directive (direct support – urgent/emergent, general support– all other)</a:t>
            </a:r>
          </a:p>
        </p:txBody>
      </p:sp>
      <p:sp>
        <p:nvSpPr>
          <p:cNvPr id="17" name="TextBox 16">
            <a:extLst>
              <a:ext uri="{FF2B5EF4-FFF2-40B4-BE49-F238E27FC236}">
                <a16:creationId xmlns:a16="http://schemas.microsoft.com/office/drawing/2014/main" id="{3060FD6F-5DC4-7740-451E-B015AE59A987}"/>
              </a:ext>
            </a:extLst>
          </p:cNvPr>
          <p:cNvSpPr txBox="1">
            <a:spLocks/>
          </p:cNvSpPr>
          <p:nvPr>
            <p:custDataLst>
              <p:tags r:id="rId19"/>
            </p:custDataLst>
          </p:nvPr>
        </p:nvSpPr>
        <p:spPr>
          <a:xfrm>
            <a:off x="9995099" y="4930315"/>
            <a:ext cx="1372016" cy="320040"/>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SECAF, DAF/SG, coord A3 &amp; JA</a:t>
            </a:r>
            <a:endParaRPr lang="en-US" sz="1400" dirty="0"/>
          </a:p>
        </p:txBody>
      </p:sp>
      <p:sp>
        <p:nvSpPr>
          <p:cNvPr id="81" name="Rectangle 80">
            <a:extLst>
              <a:ext uri="{FF2B5EF4-FFF2-40B4-BE49-F238E27FC236}">
                <a16:creationId xmlns:a16="http://schemas.microsoft.com/office/drawing/2014/main" id="{ACB03D23-DE8D-FB8A-CD8F-3F1A33E98770}"/>
              </a:ext>
            </a:extLst>
          </p:cNvPr>
          <p:cNvSpPr>
            <a:spLocks/>
          </p:cNvSpPr>
          <p:nvPr/>
        </p:nvSpPr>
        <p:spPr>
          <a:xfrm>
            <a:off x="1580195" y="4868185"/>
            <a:ext cx="75315" cy="44430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grpSp>
        <p:nvGrpSpPr>
          <p:cNvPr id="14" name="Group 13">
            <a:extLst>
              <a:ext uri="{FF2B5EF4-FFF2-40B4-BE49-F238E27FC236}">
                <a16:creationId xmlns:a16="http://schemas.microsoft.com/office/drawing/2014/main" id="{BEFEB6FF-7E31-FF3D-1482-28CD8576BE63}"/>
              </a:ext>
            </a:extLst>
          </p:cNvPr>
          <p:cNvGrpSpPr>
            <a:grpSpLocks/>
          </p:cNvGrpSpPr>
          <p:nvPr/>
        </p:nvGrpSpPr>
        <p:grpSpPr>
          <a:xfrm>
            <a:off x="1047108" y="2104417"/>
            <a:ext cx="451796" cy="444300"/>
            <a:chOff x="227395" y="2034692"/>
            <a:chExt cx="328110" cy="320040"/>
          </a:xfrm>
        </p:grpSpPr>
        <p:sp>
          <p:nvSpPr>
            <p:cNvPr id="89" name="Oval 88">
              <a:extLst>
                <a:ext uri="{FF2B5EF4-FFF2-40B4-BE49-F238E27FC236}">
                  <a16:creationId xmlns:a16="http://schemas.microsoft.com/office/drawing/2014/main" id="{6B5F321A-924A-534A-AAB8-FDB83128C46A}"/>
                </a:ext>
              </a:extLst>
            </p:cNvPr>
            <p:cNvSpPr>
              <a:spLocks noChangeAspect="1"/>
            </p:cNvSpPr>
            <p:nvPr/>
          </p:nvSpPr>
          <p:spPr>
            <a:xfrm>
              <a:off x="227395" y="2034692"/>
              <a:ext cx="328110" cy="320040"/>
            </a:xfrm>
            <a:prstGeom prst="ellipse">
              <a:avLst/>
            </a:prstGeom>
            <a:solidFill>
              <a:schemeClr val="lt1"/>
            </a:solidFill>
            <a:ln w="9525"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bg1"/>
                </a:solidFill>
              </a:endParaRPr>
            </a:p>
          </p:txBody>
        </p:sp>
        <p:pic>
          <p:nvPicPr>
            <p:cNvPr id="90" name="Graphic 89">
              <a:extLst>
                <a:ext uri="{FF2B5EF4-FFF2-40B4-BE49-F238E27FC236}">
                  <a16:creationId xmlns:a16="http://schemas.microsoft.com/office/drawing/2014/main" id="{1E0C304F-456C-506C-96AC-965E3AC81E9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93385" y="2099059"/>
              <a:ext cx="196131" cy="191307"/>
            </a:xfrm>
            <a:prstGeom prst="rect">
              <a:avLst/>
            </a:prstGeom>
          </p:spPr>
        </p:pic>
      </p:grpSp>
      <p:sp>
        <p:nvSpPr>
          <p:cNvPr id="86" name="TextBox 85">
            <a:extLst>
              <a:ext uri="{FF2B5EF4-FFF2-40B4-BE49-F238E27FC236}">
                <a16:creationId xmlns:a16="http://schemas.microsoft.com/office/drawing/2014/main" id="{164356E6-6EF4-FB6A-E48D-EE495B409359}"/>
              </a:ext>
            </a:extLst>
          </p:cNvPr>
          <p:cNvSpPr txBox="1">
            <a:spLocks/>
          </p:cNvSpPr>
          <p:nvPr>
            <p:custDataLst>
              <p:tags r:id="rId20"/>
            </p:custDataLst>
          </p:nvPr>
        </p:nvSpPr>
        <p:spPr>
          <a:xfrm>
            <a:off x="1697149" y="2182437"/>
            <a:ext cx="7803169"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solidFill>
                  <a:srgbClr val="000000"/>
                </a:solidFill>
                <a:sym typeface="Wingdings" panose="05000000000000000000" pitchFamily="2" charset="2"/>
              </a:rPr>
              <a:t>Codify process in DAFI for DAF Line Commanders (all levels) to publish priorities </a:t>
            </a:r>
            <a:r>
              <a:rPr lang="en-US" sz="1400" dirty="0">
                <a:solidFill>
                  <a:srgbClr val="000000"/>
                </a:solidFill>
                <a:sym typeface="Wingdings" panose="05000000000000000000" pitchFamily="2" charset="2"/>
              </a:rPr>
              <a:t>for AFMED support</a:t>
            </a:r>
            <a:endParaRPr lang="en-US" sz="1400" dirty="0"/>
          </a:p>
        </p:txBody>
      </p:sp>
      <p:sp>
        <p:nvSpPr>
          <p:cNvPr id="88" name="TextBox 87">
            <a:extLst>
              <a:ext uri="{FF2B5EF4-FFF2-40B4-BE49-F238E27FC236}">
                <a16:creationId xmlns:a16="http://schemas.microsoft.com/office/drawing/2014/main" id="{BCC64E7B-1FA8-EF57-48D4-AE2744BB45CA}"/>
              </a:ext>
            </a:extLst>
          </p:cNvPr>
          <p:cNvSpPr txBox="1">
            <a:spLocks/>
          </p:cNvSpPr>
          <p:nvPr>
            <p:custDataLst>
              <p:tags r:id="rId21"/>
            </p:custDataLst>
          </p:nvPr>
        </p:nvSpPr>
        <p:spPr>
          <a:xfrm>
            <a:off x="9994844" y="2182437"/>
            <a:ext cx="1372527" cy="288261"/>
          </a:xfrm>
          <a:prstGeom prst="rect">
            <a:avLst/>
          </a:prstGeom>
        </p:spPr>
        <p:txBody>
          <a:bodyPr vert="horz" wrap="square"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t>MAJCOM / NAF &amp; FLDCOM / Wing &amp; Delta</a:t>
            </a:r>
            <a:endParaRPr lang="en-US" sz="1400" dirty="0"/>
          </a:p>
        </p:txBody>
      </p:sp>
      <p:sp>
        <p:nvSpPr>
          <p:cNvPr id="6" name="Rectangle 5">
            <a:extLst>
              <a:ext uri="{FF2B5EF4-FFF2-40B4-BE49-F238E27FC236}">
                <a16:creationId xmlns:a16="http://schemas.microsoft.com/office/drawing/2014/main" id="{CBDEDB87-1B08-EFC1-B72C-F87A443EA53D}"/>
              </a:ext>
            </a:extLst>
          </p:cNvPr>
          <p:cNvSpPr>
            <a:spLocks/>
          </p:cNvSpPr>
          <p:nvPr/>
        </p:nvSpPr>
        <p:spPr>
          <a:xfrm>
            <a:off x="1574500" y="2104417"/>
            <a:ext cx="75343" cy="444300"/>
          </a:xfrm>
          <a:prstGeom prst="rect">
            <a:avLst/>
          </a:prstGeom>
          <a:solidFill>
            <a:srgbClr val="FFC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i="1" dirty="0">
              <a:solidFill>
                <a:schemeClr val="tx1"/>
              </a:solidFill>
            </a:endParaRPr>
          </a:p>
        </p:txBody>
      </p:sp>
      <p:sp>
        <p:nvSpPr>
          <p:cNvPr id="7" name="5. Source">
            <a:extLst>
              <a:ext uri="{FF2B5EF4-FFF2-40B4-BE49-F238E27FC236}">
                <a16:creationId xmlns:a16="http://schemas.microsoft.com/office/drawing/2014/main" id="{9A3E61D2-5AEB-C580-A740-EF074E803C1B}"/>
              </a:ext>
            </a:extLst>
          </p:cNvPr>
          <p:cNvSpPr txBox="1">
            <a:spLocks/>
          </p:cNvSpPr>
          <p:nvPr>
            <p:custDataLst>
              <p:tags r:id="rId22"/>
            </p:custDataLst>
          </p:nvPr>
        </p:nvSpPr>
        <p:spPr>
          <a:xfrm>
            <a:off x="547687" y="6082063"/>
            <a:ext cx="5155996" cy="2846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0"/>
              </a:spcBef>
              <a:buNone/>
              <a:tabLst>
                <a:tab pos="114300" algn="l"/>
              </a:tabLst>
            </a:pPr>
            <a:r>
              <a:rPr lang="en-US" dirty="0"/>
              <a:t>1	Pending policy and law review</a:t>
            </a:r>
          </a:p>
          <a:p>
            <a:pPr lvl="0">
              <a:spcBef>
                <a:spcPct val="0"/>
              </a:spcBef>
            </a:pPr>
            <a:r>
              <a:rPr lang="en-US" dirty="0"/>
              <a:t>Source: Working sessions with AF/SG and interviews with Line DAF leadership (MAJCOM / NAF / Wing)</a:t>
            </a:r>
          </a:p>
        </p:txBody>
      </p:sp>
    </p:spTree>
    <p:extLst>
      <p:ext uri="{BB962C8B-B14F-4D97-AF65-F5344CB8AC3E}">
        <p14:creationId xmlns:p14="http://schemas.microsoft.com/office/powerpoint/2010/main" val="300784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969C7A01-31A4-0839-C606-4818059687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595" progId="TCLayout.ActiveDocument.1">
                  <p:embed/>
                </p:oleObj>
              </mc:Choice>
              <mc:Fallback>
                <p:oleObj name="think-cell Slide" r:id="rId33" imgW="592" imgH="595" progId="TCLayout.ActiveDocument.1">
                  <p:embed/>
                  <p:pic>
                    <p:nvPicPr>
                      <p:cNvPr id="9" name="Object 6" hidden="1">
                        <a:extLst>
                          <a:ext uri="{FF2B5EF4-FFF2-40B4-BE49-F238E27FC236}">
                            <a16:creationId xmlns:a16="http://schemas.microsoft.com/office/drawing/2014/main" id="{969C7A01-31A4-0839-C606-481805968732}"/>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FE9DF08F-257E-2700-EB81-813562CAC385}"/>
              </a:ext>
            </a:extLst>
          </p:cNvPr>
          <p:cNvSpPr>
            <a:spLocks noGrp="1"/>
          </p:cNvSpPr>
          <p:nvPr>
            <p:ph type="title"/>
          </p:nvPr>
        </p:nvSpPr>
        <p:spPr>
          <a:xfrm>
            <a:off x="1705869" y="242095"/>
            <a:ext cx="9944266" cy="731520"/>
          </a:xfrm>
        </p:spPr>
        <p:txBody>
          <a:bodyPr vert="horz"/>
          <a:lstStyle/>
          <a:p>
            <a:pPr algn="r"/>
            <a:r>
              <a:rPr lang="en-US" dirty="0"/>
              <a:t>Decision Point 2</a:t>
            </a:r>
          </a:p>
        </p:txBody>
      </p:sp>
      <p:sp>
        <p:nvSpPr>
          <p:cNvPr id="45" name="4. Footnote">
            <a:extLst>
              <a:ext uri="{FF2B5EF4-FFF2-40B4-BE49-F238E27FC236}">
                <a16:creationId xmlns:a16="http://schemas.microsoft.com/office/drawing/2014/main" id="{22392995-BEE1-5FB1-98D4-960E1A4288FD}"/>
              </a:ext>
            </a:extLst>
          </p:cNvPr>
          <p:cNvSpPr txBox="1">
            <a:spLocks/>
          </p:cNvSpPr>
          <p:nvPr>
            <p:custDataLst>
              <p:tags r:id="rId2"/>
            </p:custDataLst>
          </p:nvPr>
        </p:nvSpPr>
        <p:spPr>
          <a:xfrm>
            <a:off x="547688" y="5973912"/>
            <a:ext cx="2410410"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104775" lvl="0" indent="-104775"/>
            <a:r>
              <a:rPr lang="pt-BR" dirty="0"/>
              <a:t>1	NDAA 2019, Sec. 712 e.1.A</a:t>
            </a:r>
          </a:p>
          <a:p>
            <a:pPr marL="104775" lvl="0" indent="-104775"/>
            <a:r>
              <a:rPr lang="pt-BR" dirty="0"/>
              <a:t>2	NDAA 2020, Sec. 712 b.3.A</a:t>
            </a:r>
            <a:endParaRPr lang="pl-PL" dirty="0"/>
          </a:p>
          <a:p>
            <a:pPr marL="104775" lvl="0" indent="-104775"/>
            <a:r>
              <a:rPr lang="pl-PL" dirty="0"/>
              <a:t>3	DoDD 5136.13 6.b.3-5</a:t>
            </a:r>
            <a:endParaRPr lang="en-US" dirty="0"/>
          </a:p>
        </p:txBody>
      </p:sp>
      <p:sp>
        <p:nvSpPr>
          <p:cNvPr id="46" name="TextBox 45">
            <a:extLst>
              <a:ext uri="{FF2B5EF4-FFF2-40B4-BE49-F238E27FC236}">
                <a16:creationId xmlns:a16="http://schemas.microsoft.com/office/drawing/2014/main" id="{FFB3B01B-8AA6-5AEF-1E86-EFF5F40D70FE}"/>
              </a:ext>
            </a:extLst>
          </p:cNvPr>
          <p:cNvSpPr txBox="1"/>
          <p:nvPr>
            <p:custDataLst>
              <p:tags r:id="rId3"/>
            </p:custDataLst>
          </p:nvPr>
        </p:nvSpPr>
        <p:spPr>
          <a:xfrm>
            <a:off x="2333199" y="5977328"/>
            <a:ext cx="123867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ct val="0"/>
              </a:spcBef>
              <a:spcAft>
                <a:spcPts val="0"/>
              </a:spcAft>
              <a:buNone/>
            </a:pPr>
            <a:r>
              <a:rPr lang="it-IT" sz="800" dirty="0"/>
              <a:t>    4 DoDI 6000.19 3.2.a</a:t>
            </a:r>
          </a:p>
          <a:p>
            <a:pPr marL="104775" lvl="0" indent="-104775">
              <a:spcBef>
                <a:spcPct val="0"/>
              </a:spcBef>
              <a:spcAft>
                <a:spcPts val="0"/>
              </a:spcAft>
            </a:pPr>
            <a:r>
              <a:rPr lang="it-IT" sz="800" dirty="0"/>
              <a:t>5 DoDI 6000.19 3.3.a</a:t>
            </a:r>
            <a:endParaRPr lang="en-US" sz="1050" dirty="0"/>
          </a:p>
        </p:txBody>
      </p:sp>
      <p:sp>
        <p:nvSpPr>
          <p:cNvPr id="41" name="Rectangle: Rounded Corners 40">
            <a:extLst>
              <a:ext uri="{FF2B5EF4-FFF2-40B4-BE49-F238E27FC236}">
                <a16:creationId xmlns:a16="http://schemas.microsoft.com/office/drawing/2014/main" id="{1B421471-B444-FC14-0210-0E20F72B07E3}"/>
              </a:ext>
            </a:extLst>
          </p:cNvPr>
          <p:cNvSpPr>
            <a:spLocks/>
          </p:cNvSpPr>
          <p:nvPr/>
        </p:nvSpPr>
        <p:spPr>
          <a:xfrm>
            <a:off x="4307952" y="3271970"/>
            <a:ext cx="3530678" cy="1780014"/>
          </a:xfrm>
          <a:prstGeom prst="roundRect">
            <a:avLst>
              <a:gd name="adj" fmla="val 3191"/>
            </a:avLst>
          </a:prstGeom>
          <a:solidFill>
            <a:srgbClr val="D9D9D9"/>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mj-lt"/>
            </a:endParaRPr>
          </a:p>
        </p:txBody>
      </p:sp>
      <p:sp>
        <p:nvSpPr>
          <p:cNvPr id="11" name="TextBox 10">
            <a:extLst>
              <a:ext uri="{FF2B5EF4-FFF2-40B4-BE49-F238E27FC236}">
                <a16:creationId xmlns:a16="http://schemas.microsoft.com/office/drawing/2014/main" id="{44656D67-E479-6B12-ACC7-74519CA500BF}"/>
              </a:ext>
            </a:extLst>
          </p:cNvPr>
          <p:cNvSpPr txBox="1">
            <a:spLocks/>
          </p:cNvSpPr>
          <p:nvPr>
            <p:custDataLst>
              <p:tags r:id="rId4"/>
            </p:custDataLst>
          </p:nvPr>
        </p:nvSpPr>
        <p:spPr>
          <a:xfrm>
            <a:off x="4415443" y="1652917"/>
            <a:ext cx="3263294" cy="156897"/>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b="1" dirty="0">
                <a:latin typeface="+mj-lt"/>
              </a:rPr>
              <a:t>DEPSECDEF Memo</a:t>
            </a:r>
          </a:p>
        </p:txBody>
      </p:sp>
      <p:sp>
        <p:nvSpPr>
          <p:cNvPr id="12" name="TextBox 11">
            <a:extLst>
              <a:ext uri="{FF2B5EF4-FFF2-40B4-BE49-F238E27FC236}">
                <a16:creationId xmlns:a16="http://schemas.microsoft.com/office/drawing/2014/main" id="{960C1500-7712-0CF2-B368-A79922468B7D}"/>
              </a:ext>
            </a:extLst>
          </p:cNvPr>
          <p:cNvSpPr txBox="1">
            <a:spLocks/>
          </p:cNvSpPr>
          <p:nvPr>
            <p:custDataLst>
              <p:tags r:id="rId5"/>
            </p:custDataLst>
          </p:nvPr>
        </p:nvSpPr>
        <p:spPr>
          <a:xfrm>
            <a:off x="4415443" y="2006013"/>
            <a:ext cx="3263294"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buFont typeface="Arial" panose="020B0604020202020204" pitchFamily="34" charset="0"/>
              <a:buChar char="•"/>
            </a:pPr>
            <a:r>
              <a:rPr lang="en-US" dirty="0">
                <a:latin typeface="+mj-lt"/>
              </a:rPr>
              <a:t>Signed Dec 2023</a:t>
            </a:r>
          </a:p>
        </p:txBody>
      </p:sp>
      <p:sp>
        <p:nvSpPr>
          <p:cNvPr id="13" name="TextBox 12">
            <a:extLst>
              <a:ext uri="{FF2B5EF4-FFF2-40B4-BE49-F238E27FC236}">
                <a16:creationId xmlns:a16="http://schemas.microsoft.com/office/drawing/2014/main" id="{055DA782-EECD-1B16-528C-90094FC960E1}"/>
              </a:ext>
            </a:extLst>
          </p:cNvPr>
          <p:cNvSpPr txBox="1">
            <a:spLocks/>
          </p:cNvSpPr>
          <p:nvPr>
            <p:custDataLst>
              <p:tags r:id="rId6"/>
            </p:custDataLst>
          </p:nvPr>
        </p:nvSpPr>
        <p:spPr>
          <a:xfrm>
            <a:off x="4415444" y="3334584"/>
            <a:ext cx="3263294"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ct val="0"/>
              </a:spcBef>
              <a:buFont typeface="Arial" panose="020B0604020202020204" pitchFamily="34" charset="0"/>
              <a:buChar char="•"/>
            </a:pPr>
            <a:r>
              <a:rPr lang="en-US" dirty="0">
                <a:latin typeface="+mj-lt"/>
              </a:rPr>
              <a:t>Medic </a:t>
            </a:r>
            <a:r>
              <a:rPr lang="en-US" b="1" dirty="0">
                <a:latin typeface="+mj-lt"/>
              </a:rPr>
              <a:t>time must primarily support MTF</a:t>
            </a:r>
          </a:p>
          <a:p>
            <a:pPr marL="285750" indent="-285750">
              <a:spcBef>
                <a:spcPct val="0"/>
              </a:spcBef>
              <a:buFont typeface="Arial" panose="020B0604020202020204" pitchFamily="34" charset="0"/>
              <a:buChar char="•"/>
            </a:pPr>
            <a:r>
              <a:rPr lang="en-US" b="1" dirty="0">
                <a:latin typeface="+mj-lt"/>
              </a:rPr>
              <a:t>Must enable recapture </a:t>
            </a:r>
            <a:r>
              <a:rPr lang="en-US" b="1">
                <a:latin typeface="+mj-lt"/>
              </a:rPr>
              <a:t>of Medics </a:t>
            </a:r>
            <a:r>
              <a:rPr lang="en-US" dirty="0">
                <a:latin typeface="+mj-lt"/>
              </a:rPr>
              <a:t>by 2026 </a:t>
            </a:r>
          </a:p>
          <a:p>
            <a:pPr marL="285750" indent="-285750">
              <a:spcBef>
                <a:spcPct val="0"/>
              </a:spcBef>
              <a:buFont typeface="Arial" panose="020B0604020202020204" pitchFamily="34" charset="0"/>
              <a:buChar char="•"/>
            </a:pPr>
            <a:r>
              <a:rPr lang="en-US" b="1" dirty="0">
                <a:latin typeface="+mj-lt"/>
              </a:rPr>
              <a:t>Sets deadlines </a:t>
            </a:r>
            <a:r>
              <a:rPr lang="en-US" dirty="0">
                <a:latin typeface="+mj-lt"/>
              </a:rPr>
              <a:t>for implementation</a:t>
            </a:r>
          </a:p>
        </p:txBody>
      </p:sp>
      <p:cxnSp>
        <p:nvCxnSpPr>
          <p:cNvPr id="18" name="Straight Connector 17">
            <a:extLst>
              <a:ext uri="{FF2B5EF4-FFF2-40B4-BE49-F238E27FC236}">
                <a16:creationId xmlns:a16="http://schemas.microsoft.com/office/drawing/2014/main" id="{21D5F68E-E302-B36B-0056-360D26D4D729}"/>
              </a:ext>
            </a:extLst>
          </p:cNvPr>
          <p:cNvCxnSpPr>
            <a:cxnSpLocks/>
          </p:cNvCxnSpPr>
          <p:nvPr>
            <p:custDataLst>
              <p:tags r:id="rId7"/>
            </p:custDataLst>
          </p:nvPr>
        </p:nvCxnSpPr>
        <p:spPr>
          <a:xfrm>
            <a:off x="4415444" y="1871882"/>
            <a:ext cx="3263294" cy="0"/>
          </a:xfrm>
          <a:prstGeom prst="line">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999CCF1-7E5E-BA10-D01E-5E9586BA05A4}"/>
              </a:ext>
            </a:extLst>
          </p:cNvPr>
          <p:cNvSpPr>
            <a:spLocks/>
          </p:cNvSpPr>
          <p:nvPr/>
        </p:nvSpPr>
        <p:spPr>
          <a:xfrm>
            <a:off x="554734" y="3271970"/>
            <a:ext cx="3524454" cy="1780014"/>
          </a:xfrm>
          <a:prstGeom prst="roundRect">
            <a:avLst>
              <a:gd name="adj" fmla="val 3191"/>
            </a:avLst>
          </a:prstGeom>
          <a:solidFill>
            <a:srgbClr val="D9D9D9"/>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mj-lt"/>
            </a:endParaRPr>
          </a:p>
        </p:txBody>
      </p:sp>
      <p:sp>
        <p:nvSpPr>
          <p:cNvPr id="3" name="TextBox 2">
            <a:extLst>
              <a:ext uri="{FF2B5EF4-FFF2-40B4-BE49-F238E27FC236}">
                <a16:creationId xmlns:a16="http://schemas.microsoft.com/office/drawing/2014/main" id="{DBF90CC5-AA76-2387-E757-9AB3E893AE59}"/>
              </a:ext>
            </a:extLst>
          </p:cNvPr>
          <p:cNvSpPr txBox="1">
            <a:spLocks/>
          </p:cNvSpPr>
          <p:nvPr>
            <p:custDataLst>
              <p:tags r:id="rId8"/>
            </p:custDataLst>
          </p:nvPr>
        </p:nvSpPr>
        <p:spPr>
          <a:xfrm>
            <a:off x="658194" y="1652917"/>
            <a:ext cx="3259426" cy="156897"/>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mj-lt"/>
              </a:rPr>
              <a:t>Statutory Requirements</a:t>
            </a:r>
          </a:p>
        </p:txBody>
      </p:sp>
      <p:sp>
        <p:nvSpPr>
          <p:cNvPr id="4" name="TextBox 3">
            <a:extLst>
              <a:ext uri="{FF2B5EF4-FFF2-40B4-BE49-F238E27FC236}">
                <a16:creationId xmlns:a16="http://schemas.microsoft.com/office/drawing/2014/main" id="{A621A18F-3CFF-7041-4C78-F2E9D7FA2311}"/>
              </a:ext>
            </a:extLst>
          </p:cNvPr>
          <p:cNvSpPr txBox="1">
            <a:spLocks/>
          </p:cNvSpPr>
          <p:nvPr>
            <p:custDataLst>
              <p:tags r:id="rId9"/>
            </p:custDataLst>
          </p:nvPr>
        </p:nvSpPr>
        <p:spPr>
          <a:xfrm>
            <a:off x="658194" y="2006013"/>
            <a:ext cx="3259426"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lvl="2" indent="-285750">
              <a:spcBef>
                <a:spcPct val="50000"/>
              </a:spcBef>
              <a:buSzPct val="100000"/>
              <a:buFont typeface="Arial" panose="020B0604020202020204" pitchFamily="34" charset="0"/>
              <a:buChar char="•"/>
            </a:pPr>
            <a:r>
              <a:rPr lang="en-US" dirty="0">
                <a:latin typeface="+mj-lt"/>
                <a:cs typeface="Arial" panose="020B0604020202020204" pitchFamily="34" charset="0"/>
              </a:rPr>
              <a:t>NDAA 2019 &amp; NDAA 2020</a:t>
            </a:r>
          </a:p>
          <a:p>
            <a:pPr marL="285750" lvl="2" indent="-285750">
              <a:spcBef>
                <a:spcPct val="50000"/>
              </a:spcBef>
              <a:buSzPct val="100000"/>
              <a:buFont typeface="Arial" panose="020B0604020202020204" pitchFamily="34" charset="0"/>
              <a:buChar char="•"/>
            </a:pPr>
            <a:r>
              <a:rPr lang="en-US" dirty="0">
                <a:latin typeface="+mj-lt"/>
                <a:cs typeface="Arial" panose="020B0604020202020204" pitchFamily="34" charset="0"/>
              </a:rPr>
              <a:t>DoDD 5136.13 (Sept 2023)</a:t>
            </a:r>
          </a:p>
          <a:p>
            <a:pPr marL="285750" lvl="2" indent="-285750">
              <a:spcBef>
                <a:spcPct val="50000"/>
              </a:spcBef>
              <a:buSzPct val="100000"/>
              <a:buFont typeface="Arial" panose="020B0604020202020204" pitchFamily="34" charset="0"/>
              <a:buChar char="•"/>
            </a:pPr>
            <a:r>
              <a:rPr lang="en-US" dirty="0">
                <a:latin typeface="+mj-lt"/>
                <a:cs typeface="Arial" panose="020B0604020202020204" pitchFamily="34" charset="0"/>
              </a:rPr>
              <a:t>DoDI 6000.19 (Feb 2020)</a:t>
            </a:r>
          </a:p>
        </p:txBody>
      </p:sp>
      <p:sp>
        <p:nvSpPr>
          <p:cNvPr id="10" name="TextBox 9">
            <a:extLst>
              <a:ext uri="{FF2B5EF4-FFF2-40B4-BE49-F238E27FC236}">
                <a16:creationId xmlns:a16="http://schemas.microsoft.com/office/drawing/2014/main" id="{3A3D0183-1A48-A7C5-A433-B9E12C5CC69C}"/>
              </a:ext>
            </a:extLst>
          </p:cNvPr>
          <p:cNvSpPr txBox="1">
            <a:spLocks/>
          </p:cNvSpPr>
          <p:nvPr>
            <p:custDataLst>
              <p:tags r:id="rId10"/>
            </p:custDataLst>
          </p:nvPr>
        </p:nvSpPr>
        <p:spPr>
          <a:xfrm>
            <a:off x="694779" y="3334584"/>
            <a:ext cx="3259426"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ct val="100000"/>
              </a:spcBef>
              <a:buFont typeface="Arial" panose="020B0604020202020204" pitchFamily="34" charset="0"/>
              <a:buChar char="•"/>
            </a:pPr>
            <a:r>
              <a:rPr lang="en-US" dirty="0">
                <a:latin typeface="+mj-lt"/>
              </a:rPr>
              <a:t>Medics </a:t>
            </a:r>
            <a:r>
              <a:rPr lang="en-US" b="1" dirty="0">
                <a:latin typeface="+mj-lt"/>
              </a:rPr>
              <a:t>must spend time in MTF</a:t>
            </a:r>
            <a:r>
              <a:rPr lang="en-US" baseline="30000" dirty="0">
                <a:latin typeface="+mj-lt"/>
              </a:rPr>
              <a:t>1,2,4,5</a:t>
            </a:r>
            <a:r>
              <a:rPr lang="en-US" dirty="0">
                <a:latin typeface="+mj-lt"/>
              </a:rPr>
              <a:t> and shall primarily be assigned (with duties at) MTF</a:t>
            </a:r>
          </a:p>
          <a:p>
            <a:pPr marL="171450" indent="-171450">
              <a:spcBef>
                <a:spcPct val="100000"/>
              </a:spcBef>
              <a:buFont typeface="Arial" panose="020B0604020202020204" pitchFamily="34" charset="0"/>
              <a:buChar char="•"/>
            </a:pPr>
            <a:r>
              <a:rPr lang="en-US" b="1" dirty="0">
                <a:latin typeface="+mj-lt"/>
              </a:rPr>
              <a:t>MILDEPS retain C2 of wartime and operational requirements</a:t>
            </a:r>
            <a:r>
              <a:rPr lang="en-US" baseline="30000" dirty="0">
                <a:latin typeface="+mj-lt"/>
              </a:rPr>
              <a:t>3</a:t>
            </a:r>
          </a:p>
        </p:txBody>
      </p:sp>
      <p:cxnSp>
        <p:nvCxnSpPr>
          <p:cNvPr id="17" name="Straight Connector 16">
            <a:extLst>
              <a:ext uri="{FF2B5EF4-FFF2-40B4-BE49-F238E27FC236}">
                <a16:creationId xmlns:a16="http://schemas.microsoft.com/office/drawing/2014/main" id="{B995D415-120A-E47C-4AEA-B7CDCDDEDECC}"/>
              </a:ext>
            </a:extLst>
          </p:cNvPr>
          <p:cNvCxnSpPr>
            <a:cxnSpLocks/>
          </p:cNvCxnSpPr>
          <p:nvPr>
            <p:custDataLst>
              <p:tags r:id="rId11"/>
            </p:custDataLst>
          </p:nvPr>
        </p:nvCxnSpPr>
        <p:spPr>
          <a:xfrm>
            <a:off x="658194" y="1871882"/>
            <a:ext cx="3259426" cy="0"/>
          </a:xfrm>
          <a:prstGeom prst="line">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0E133-CCA1-A882-EE00-1F9E3F43C11D}"/>
              </a:ext>
            </a:extLst>
          </p:cNvPr>
          <p:cNvCxnSpPr>
            <a:cxnSpLocks/>
          </p:cNvCxnSpPr>
          <p:nvPr>
            <p:custDataLst>
              <p:tags r:id="rId12"/>
            </p:custDataLst>
          </p:nvPr>
        </p:nvCxnSpPr>
        <p:spPr>
          <a:xfrm>
            <a:off x="4199953" y="1916145"/>
            <a:ext cx="0" cy="3203875"/>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737C31-F1B6-053A-61F2-AF9D39E872BB}"/>
              </a:ext>
            </a:extLst>
          </p:cNvPr>
          <p:cNvCxnSpPr>
            <a:cxnSpLocks/>
          </p:cNvCxnSpPr>
          <p:nvPr>
            <p:custDataLst>
              <p:tags r:id="rId13"/>
            </p:custDataLst>
          </p:nvPr>
        </p:nvCxnSpPr>
        <p:spPr>
          <a:xfrm>
            <a:off x="7954747" y="1916145"/>
            <a:ext cx="0" cy="3959562"/>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B26AAF5-51BB-81B4-AF7F-D3A756B741D1}"/>
              </a:ext>
            </a:extLst>
          </p:cNvPr>
          <p:cNvSpPr>
            <a:spLocks/>
          </p:cNvSpPr>
          <p:nvPr/>
        </p:nvSpPr>
        <p:spPr>
          <a:xfrm>
            <a:off x="8070864" y="3271970"/>
            <a:ext cx="3530678" cy="1780014"/>
          </a:xfrm>
          <a:prstGeom prst="roundRect">
            <a:avLst>
              <a:gd name="adj" fmla="val 3191"/>
            </a:avLst>
          </a:prstGeom>
          <a:solidFill>
            <a:srgbClr val="D9D9D9"/>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mj-lt"/>
            </a:endParaRPr>
          </a:p>
        </p:txBody>
      </p:sp>
      <p:sp>
        <p:nvSpPr>
          <p:cNvPr id="14" name="TextBox 13">
            <a:extLst>
              <a:ext uri="{FF2B5EF4-FFF2-40B4-BE49-F238E27FC236}">
                <a16:creationId xmlns:a16="http://schemas.microsoft.com/office/drawing/2014/main" id="{4D7136BC-7E87-7F18-0BC8-8DA3B4AA5491}"/>
              </a:ext>
            </a:extLst>
          </p:cNvPr>
          <p:cNvSpPr txBox="1">
            <a:spLocks/>
          </p:cNvSpPr>
          <p:nvPr>
            <p:custDataLst>
              <p:tags r:id="rId14"/>
            </p:custDataLst>
          </p:nvPr>
        </p:nvSpPr>
        <p:spPr>
          <a:xfrm>
            <a:off x="8042979" y="1631651"/>
            <a:ext cx="3843338" cy="192111"/>
          </a:xfrm>
          <a:prstGeom prst="rect">
            <a:avLst/>
          </a:prstGeom>
        </p:spPr>
        <p:txBody>
          <a:bodyPr vert="horz" wrap="square" lIns="0" tIns="0" rIns="0" bIns="0" rtlCol="0" anchor="b">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mj-lt"/>
              </a:rPr>
              <a:t>SECDEF Program Decision Memo</a:t>
            </a:r>
          </a:p>
        </p:txBody>
      </p:sp>
      <p:sp>
        <p:nvSpPr>
          <p:cNvPr id="15" name="TextBox 14">
            <a:extLst>
              <a:ext uri="{FF2B5EF4-FFF2-40B4-BE49-F238E27FC236}">
                <a16:creationId xmlns:a16="http://schemas.microsoft.com/office/drawing/2014/main" id="{C6880E3D-C4C7-C8BE-DFC5-C00F9E925FF5}"/>
              </a:ext>
            </a:extLst>
          </p:cNvPr>
          <p:cNvSpPr txBox="1">
            <a:spLocks/>
          </p:cNvSpPr>
          <p:nvPr>
            <p:custDataLst>
              <p:tags r:id="rId15"/>
            </p:custDataLst>
          </p:nvPr>
        </p:nvSpPr>
        <p:spPr>
          <a:xfrm>
            <a:off x="8074878" y="2006013"/>
            <a:ext cx="3393823"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SzPct val="100000"/>
              <a:buFont typeface="Arial" panose="020B0604020202020204" pitchFamily="34" charset="0"/>
              <a:buChar char="•"/>
            </a:pPr>
            <a:r>
              <a:rPr lang="en-US" dirty="0">
                <a:solidFill>
                  <a:srgbClr val="000000"/>
                </a:solidFill>
                <a:latin typeface="+mj-lt"/>
              </a:rPr>
              <a:t>Signed Dec 2023</a:t>
            </a:r>
            <a:endParaRPr lang="en-US" dirty="0">
              <a:latin typeface="+mj-lt"/>
            </a:endParaRPr>
          </a:p>
        </p:txBody>
      </p:sp>
      <p:cxnSp>
        <p:nvCxnSpPr>
          <p:cNvPr id="19" name="Straight Connector 18">
            <a:extLst>
              <a:ext uri="{FF2B5EF4-FFF2-40B4-BE49-F238E27FC236}">
                <a16:creationId xmlns:a16="http://schemas.microsoft.com/office/drawing/2014/main" id="{5C48FF04-6F87-A837-B7CD-B152A5AE6DE6}"/>
              </a:ext>
            </a:extLst>
          </p:cNvPr>
          <p:cNvCxnSpPr>
            <a:cxnSpLocks/>
          </p:cNvCxnSpPr>
          <p:nvPr>
            <p:custDataLst>
              <p:tags r:id="rId16"/>
            </p:custDataLst>
          </p:nvPr>
        </p:nvCxnSpPr>
        <p:spPr>
          <a:xfrm>
            <a:off x="8074878" y="1871882"/>
            <a:ext cx="3559910" cy="0"/>
          </a:xfrm>
          <a:prstGeom prst="line">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7BAC58-2B77-F6EE-1B95-8A3FD95D082B}"/>
              </a:ext>
            </a:extLst>
          </p:cNvPr>
          <p:cNvSpPr txBox="1">
            <a:spLocks/>
          </p:cNvSpPr>
          <p:nvPr>
            <p:custDataLst>
              <p:tags r:id="rId17"/>
            </p:custDataLst>
          </p:nvPr>
        </p:nvSpPr>
        <p:spPr>
          <a:xfrm>
            <a:off x="8181208" y="3308457"/>
            <a:ext cx="3551194" cy="12885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2200"/>
              </a:spcBef>
              <a:buNone/>
            </a:pPr>
            <a:r>
              <a:rPr lang="en-US" b="1" dirty="0">
                <a:latin typeface="+mj-lt"/>
              </a:rPr>
              <a:t>Sets</a:t>
            </a:r>
            <a:r>
              <a:rPr lang="en-US" dirty="0">
                <a:latin typeface="+mj-lt"/>
              </a:rPr>
              <a:t> </a:t>
            </a:r>
            <a:r>
              <a:rPr lang="en-US" b="1" dirty="0">
                <a:latin typeface="+mj-lt"/>
              </a:rPr>
              <a:t>min MTF time </a:t>
            </a:r>
            <a:r>
              <a:rPr lang="en-US" dirty="0">
                <a:latin typeface="+mj-lt"/>
              </a:rPr>
              <a:t>requirement</a:t>
            </a:r>
          </a:p>
        </p:txBody>
      </p:sp>
      <p:sp>
        <p:nvSpPr>
          <p:cNvPr id="37" name="Rectangle: Rounded Corners 36">
            <a:extLst>
              <a:ext uri="{FF2B5EF4-FFF2-40B4-BE49-F238E27FC236}">
                <a16:creationId xmlns:a16="http://schemas.microsoft.com/office/drawing/2014/main" id="{632ADAC0-86C4-F43D-47D7-0892D874E16F}"/>
              </a:ext>
            </a:extLst>
          </p:cNvPr>
          <p:cNvSpPr>
            <a:spLocks/>
          </p:cNvSpPr>
          <p:nvPr/>
        </p:nvSpPr>
        <p:spPr>
          <a:xfrm>
            <a:off x="8181208" y="3627730"/>
            <a:ext cx="76200" cy="1335528"/>
          </a:xfrm>
          <a:prstGeom prst="roundRect">
            <a:avLst>
              <a:gd name="adj" fmla="val 7110"/>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mj-lt"/>
            </a:endParaRPr>
          </a:p>
        </p:txBody>
      </p:sp>
      <p:sp>
        <p:nvSpPr>
          <p:cNvPr id="24" name="TextBox 23">
            <a:extLst>
              <a:ext uri="{FF2B5EF4-FFF2-40B4-BE49-F238E27FC236}">
                <a16:creationId xmlns:a16="http://schemas.microsoft.com/office/drawing/2014/main" id="{C9D22494-417D-6BD3-B246-7E88C6C69B89}"/>
              </a:ext>
            </a:extLst>
          </p:cNvPr>
          <p:cNvSpPr txBox="1"/>
          <p:nvPr>
            <p:custDataLst>
              <p:tags r:id="rId18"/>
            </p:custDataLst>
          </p:nvPr>
        </p:nvSpPr>
        <p:spPr>
          <a:xfrm>
            <a:off x="8388151" y="3588354"/>
            <a:ext cx="141337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b="1" dirty="0">
                <a:latin typeface="+mj-lt"/>
              </a:rPr>
              <a:t>Funding</a:t>
            </a:r>
          </a:p>
        </p:txBody>
      </p:sp>
      <p:sp>
        <p:nvSpPr>
          <p:cNvPr id="25" name="TextBox 24">
            <a:extLst>
              <a:ext uri="{FF2B5EF4-FFF2-40B4-BE49-F238E27FC236}">
                <a16:creationId xmlns:a16="http://schemas.microsoft.com/office/drawing/2014/main" id="{0401BDE0-E813-F097-3635-115167FBC36D}"/>
              </a:ext>
            </a:extLst>
          </p:cNvPr>
          <p:cNvSpPr txBox="1"/>
          <p:nvPr>
            <p:custDataLst>
              <p:tags r:id="rId19"/>
            </p:custDataLst>
          </p:nvPr>
        </p:nvSpPr>
        <p:spPr>
          <a:xfrm>
            <a:off x="8388151" y="3886857"/>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dirty="0">
                <a:latin typeface="+mj-lt"/>
              </a:rPr>
              <a:t>DHP</a:t>
            </a:r>
          </a:p>
        </p:txBody>
      </p:sp>
      <p:sp>
        <p:nvSpPr>
          <p:cNvPr id="26" name="TextBox 25">
            <a:extLst>
              <a:ext uri="{FF2B5EF4-FFF2-40B4-BE49-F238E27FC236}">
                <a16:creationId xmlns:a16="http://schemas.microsoft.com/office/drawing/2014/main" id="{D690C9EE-5398-B720-9235-894B3253638C}"/>
              </a:ext>
            </a:extLst>
          </p:cNvPr>
          <p:cNvSpPr txBox="1"/>
          <p:nvPr>
            <p:custDataLst>
              <p:tags r:id="rId20"/>
            </p:custDataLst>
          </p:nvPr>
        </p:nvSpPr>
        <p:spPr>
          <a:xfrm>
            <a:off x="8388151" y="4217674"/>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dirty="0">
                <a:latin typeface="+mj-lt"/>
              </a:rPr>
              <a:t>Line - MAP</a:t>
            </a:r>
            <a:r>
              <a:rPr lang="en-US" baseline="30000" dirty="0">
                <a:latin typeface="+mj-lt"/>
              </a:rPr>
              <a:t>6</a:t>
            </a:r>
            <a:r>
              <a:rPr lang="en-US" dirty="0">
                <a:latin typeface="+mj-lt"/>
              </a:rPr>
              <a:t> </a:t>
            </a:r>
          </a:p>
        </p:txBody>
      </p:sp>
      <p:sp>
        <p:nvSpPr>
          <p:cNvPr id="27" name="TextBox 26">
            <a:extLst>
              <a:ext uri="{FF2B5EF4-FFF2-40B4-BE49-F238E27FC236}">
                <a16:creationId xmlns:a16="http://schemas.microsoft.com/office/drawing/2014/main" id="{E11FA5A6-D536-9A80-373C-A1412C75BC8A}"/>
              </a:ext>
            </a:extLst>
          </p:cNvPr>
          <p:cNvSpPr txBox="1"/>
          <p:nvPr>
            <p:custDataLst>
              <p:tags r:id="rId21"/>
            </p:custDataLst>
          </p:nvPr>
        </p:nvSpPr>
        <p:spPr>
          <a:xfrm>
            <a:off x="8388151" y="4592432"/>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dirty="0">
                <a:latin typeface="+mj-lt"/>
              </a:rPr>
              <a:t>Line – BMM</a:t>
            </a:r>
            <a:r>
              <a:rPr lang="en-US" baseline="30000" dirty="0">
                <a:latin typeface="+mj-lt"/>
              </a:rPr>
              <a:t>7</a:t>
            </a:r>
            <a:endParaRPr lang="en-US" dirty="0">
              <a:latin typeface="+mj-lt"/>
            </a:endParaRPr>
          </a:p>
        </p:txBody>
      </p:sp>
      <p:sp>
        <p:nvSpPr>
          <p:cNvPr id="28" name="TextBox 27">
            <a:extLst>
              <a:ext uri="{FF2B5EF4-FFF2-40B4-BE49-F238E27FC236}">
                <a16:creationId xmlns:a16="http://schemas.microsoft.com/office/drawing/2014/main" id="{9364D093-B510-E3C5-77C1-CA59CACFA314}"/>
              </a:ext>
            </a:extLst>
          </p:cNvPr>
          <p:cNvSpPr txBox="1"/>
          <p:nvPr>
            <p:custDataLst>
              <p:tags r:id="rId22"/>
            </p:custDataLst>
          </p:nvPr>
        </p:nvSpPr>
        <p:spPr>
          <a:xfrm>
            <a:off x="9863453" y="3588354"/>
            <a:ext cx="141337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b="1" dirty="0">
                <a:latin typeface="+mj-lt"/>
              </a:rPr>
              <a:t>Time to MTF</a:t>
            </a:r>
            <a:r>
              <a:rPr lang="en-US" b="1" baseline="30000" dirty="0">
                <a:latin typeface="+mj-lt"/>
              </a:rPr>
              <a:t>8</a:t>
            </a:r>
            <a:r>
              <a:rPr lang="en-US" b="1" dirty="0">
                <a:latin typeface="+mj-lt"/>
              </a:rPr>
              <a:t> </a:t>
            </a:r>
          </a:p>
        </p:txBody>
      </p:sp>
      <p:sp>
        <p:nvSpPr>
          <p:cNvPr id="29" name="TextBox 28">
            <a:extLst>
              <a:ext uri="{FF2B5EF4-FFF2-40B4-BE49-F238E27FC236}">
                <a16:creationId xmlns:a16="http://schemas.microsoft.com/office/drawing/2014/main" id="{B219C62C-F045-2351-2C8C-12BE3F33E6FA}"/>
              </a:ext>
            </a:extLst>
          </p:cNvPr>
          <p:cNvSpPr txBox="1"/>
          <p:nvPr>
            <p:custDataLst>
              <p:tags r:id="rId23"/>
            </p:custDataLst>
          </p:nvPr>
        </p:nvSpPr>
        <p:spPr>
          <a:xfrm>
            <a:off x="9863453" y="3886857"/>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dirty="0">
                <a:latin typeface="+mj-lt"/>
              </a:rPr>
              <a:t>100%</a:t>
            </a:r>
          </a:p>
        </p:txBody>
      </p:sp>
      <p:sp>
        <p:nvSpPr>
          <p:cNvPr id="30" name="TextBox 29">
            <a:extLst>
              <a:ext uri="{FF2B5EF4-FFF2-40B4-BE49-F238E27FC236}">
                <a16:creationId xmlns:a16="http://schemas.microsoft.com/office/drawing/2014/main" id="{02313518-E801-BB0C-D368-71FC105187DF}"/>
              </a:ext>
            </a:extLst>
          </p:cNvPr>
          <p:cNvSpPr txBox="1"/>
          <p:nvPr>
            <p:custDataLst>
              <p:tags r:id="rId24"/>
            </p:custDataLst>
          </p:nvPr>
        </p:nvSpPr>
        <p:spPr>
          <a:xfrm>
            <a:off x="9863453" y="4217674"/>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u="sng" dirty="0">
                <a:latin typeface="+mj-lt"/>
              </a:rPr>
              <a:t>&gt;</a:t>
            </a:r>
            <a:r>
              <a:rPr lang="en-US" dirty="0">
                <a:latin typeface="+mj-lt"/>
              </a:rPr>
              <a:t> 88%</a:t>
            </a:r>
          </a:p>
        </p:txBody>
      </p:sp>
      <p:sp>
        <p:nvSpPr>
          <p:cNvPr id="31" name="TextBox 30">
            <a:extLst>
              <a:ext uri="{FF2B5EF4-FFF2-40B4-BE49-F238E27FC236}">
                <a16:creationId xmlns:a16="http://schemas.microsoft.com/office/drawing/2014/main" id="{1A07EE38-29DC-4580-8F84-75D1A1EE0695}"/>
              </a:ext>
            </a:extLst>
          </p:cNvPr>
          <p:cNvSpPr txBox="1"/>
          <p:nvPr>
            <p:custDataLst>
              <p:tags r:id="rId25"/>
            </p:custDataLst>
          </p:nvPr>
        </p:nvSpPr>
        <p:spPr>
          <a:xfrm>
            <a:off x="9863453" y="4592432"/>
            <a:ext cx="1413379" cy="451150"/>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u="sng" dirty="0">
                <a:latin typeface="+mj-lt"/>
              </a:rPr>
              <a:t>&gt;</a:t>
            </a:r>
            <a:r>
              <a:rPr lang="en-US" dirty="0">
                <a:latin typeface="+mj-lt"/>
              </a:rPr>
              <a:t> 10%</a:t>
            </a:r>
          </a:p>
        </p:txBody>
      </p:sp>
      <p:cxnSp>
        <p:nvCxnSpPr>
          <p:cNvPr id="32" name="Straight Connector 31">
            <a:extLst>
              <a:ext uri="{FF2B5EF4-FFF2-40B4-BE49-F238E27FC236}">
                <a16:creationId xmlns:a16="http://schemas.microsoft.com/office/drawing/2014/main" id="{F4DD852B-7E67-36B4-114A-16808BAF1E2C}"/>
              </a:ext>
            </a:extLst>
          </p:cNvPr>
          <p:cNvCxnSpPr/>
          <p:nvPr>
            <p:custDataLst>
              <p:tags r:id="rId26"/>
            </p:custDataLst>
          </p:nvPr>
        </p:nvCxnSpPr>
        <p:spPr>
          <a:xfrm>
            <a:off x="8388151" y="3865071"/>
            <a:ext cx="1413379"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18E5A1-3940-CAC0-93E7-C5F779706993}"/>
              </a:ext>
            </a:extLst>
          </p:cNvPr>
          <p:cNvCxnSpPr/>
          <p:nvPr>
            <p:custDataLst>
              <p:tags r:id="rId27"/>
            </p:custDataLst>
          </p:nvPr>
        </p:nvCxnSpPr>
        <p:spPr>
          <a:xfrm>
            <a:off x="9863453" y="3865071"/>
            <a:ext cx="1413379"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CDC5FE-0F69-11E4-DA8B-B1157330A10A}"/>
              </a:ext>
            </a:extLst>
          </p:cNvPr>
          <p:cNvCxnSpPr/>
          <p:nvPr>
            <p:custDataLst>
              <p:tags r:id="rId28"/>
            </p:custDataLst>
          </p:nvPr>
        </p:nvCxnSpPr>
        <p:spPr>
          <a:xfrm>
            <a:off x="8388151" y="4204596"/>
            <a:ext cx="2888681" cy="0"/>
          </a:xfrm>
          <a:prstGeom prst="line">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8C35A45-458B-561B-C45E-BCB1F0666B6F}"/>
              </a:ext>
            </a:extLst>
          </p:cNvPr>
          <p:cNvCxnSpPr/>
          <p:nvPr>
            <p:custDataLst>
              <p:tags r:id="rId29"/>
            </p:custDataLst>
          </p:nvPr>
        </p:nvCxnSpPr>
        <p:spPr>
          <a:xfrm>
            <a:off x="8388151" y="4579358"/>
            <a:ext cx="2888681" cy="0"/>
          </a:xfrm>
          <a:prstGeom prst="line">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1EBA391-B334-13F1-02AF-848F944EFF4A}"/>
              </a:ext>
            </a:extLst>
          </p:cNvPr>
          <p:cNvSpPr txBox="1"/>
          <p:nvPr>
            <p:custDataLst>
              <p:tags r:id="rId30"/>
            </p:custDataLst>
          </p:nvPr>
        </p:nvSpPr>
        <p:spPr>
          <a:xfrm>
            <a:off x="3753970" y="5977328"/>
            <a:ext cx="7123579" cy="5078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14300" indent="-114300">
              <a:spcBef>
                <a:spcPct val="0"/>
              </a:spcBef>
              <a:spcAft>
                <a:spcPts val="0"/>
              </a:spcAft>
              <a:buNone/>
              <a:tabLst>
                <a:tab pos="114300" algn="l"/>
              </a:tabLst>
            </a:pPr>
            <a:r>
              <a:rPr lang="it-IT" sz="800" dirty="0"/>
              <a:t>6	</a:t>
            </a:r>
            <a:r>
              <a:rPr lang="en-US" sz="800" dirty="0"/>
              <a:t>Only up to 8% of people</a:t>
            </a:r>
            <a:r>
              <a:rPr lang="it-IT" sz="800" dirty="0"/>
              <a:t>    </a:t>
            </a:r>
          </a:p>
          <a:p>
            <a:pPr marL="117475" lvl="0" indent="-117475">
              <a:spcBef>
                <a:spcPct val="0"/>
              </a:spcBef>
              <a:spcAft>
                <a:spcPts val="0"/>
              </a:spcAft>
              <a:buAutoNum type="arabicPlain" startAt="7"/>
              <a:tabLst>
                <a:tab pos="114300" algn="l"/>
              </a:tabLst>
            </a:pPr>
            <a:r>
              <a:rPr lang="en-US" sz="800" dirty="0"/>
              <a:t>BMM are line-funded with duties to the line.  Others like MTOE for US Army are Line-Funded / Line-C2 with duties in the MTF 88% of time.</a:t>
            </a:r>
          </a:p>
          <a:p>
            <a:pPr marL="117475" lvl="0" indent="-117475">
              <a:spcBef>
                <a:spcPct val="0"/>
              </a:spcBef>
              <a:spcAft>
                <a:spcPts val="0"/>
              </a:spcAft>
              <a:buAutoNum type="arabicPlain" startAt="7"/>
              <a:tabLst>
                <a:tab pos="114300" algn="l"/>
              </a:tabLst>
            </a:pPr>
            <a:r>
              <a:rPr lang="en-US" sz="800" dirty="0"/>
              <a:t>% excludes time for leave, required MDG meetings, AFMS training, and ancillary training.</a:t>
            </a:r>
          </a:p>
          <a:p>
            <a:pPr marL="114300" lvl="0" indent="-114300">
              <a:spcBef>
                <a:spcPct val="0"/>
              </a:spcBef>
              <a:spcAft>
                <a:spcPts val="0"/>
              </a:spcAft>
              <a:buNone/>
              <a:tabLst>
                <a:tab pos="114300" algn="l"/>
              </a:tabLst>
            </a:pPr>
            <a:endParaRPr lang="it-IT" sz="800" dirty="0"/>
          </a:p>
        </p:txBody>
      </p:sp>
      <p:sp>
        <p:nvSpPr>
          <p:cNvPr id="7" name="TextBox 6">
            <a:extLst>
              <a:ext uri="{FF2B5EF4-FFF2-40B4-BE49-F238E27FC236}">
                <a16:creationId xmlns:a16="http://schemas.microsoft.com/office/drawing/2014/main" id="{DD96689A-D255-D727-EBFF-0FFAFF860A69}"/>
              </a:ext>
            </a:extLst>
          </p:cNvPr>
          <p:cNvSpPr txBox="1">
            <a:spLocks/>
          </p:cNvSpPr>
          <p:nvPr/>
        </p:nvSpPr>
        <p:spPr>
          <a:xfrm>
            <a:off x="554734" y="5288735"/>
            <a:ext cx="7283896" cy="594360"/>
          </a:xfrm>
          <a:prstGeom prst="rect">
            <a:avLst/>
          </a:prstGeom>
          <a:noFill/>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dirty="0"/>
              <a:t>Decreases political viability </a:t>
            </a:r>
            <a:r>
              <a:rPr lang="en-US" dirty="0"/>
              <a:t>of COAs which retain </a:t>
            </a:r>
            <a:r>
              <a:rPr lang="en-US" b="1" dirty="0"/>
              <a:t>large number of Line </a:t>
            </a:r>
            <a:r>
              <a:rPr lang="en-US" dirty="0"/>
              <a:t>C2/Line-funded </a:t>
            </a:r>
            <a:r>
              <a:rPr lang="en-US" b="1" dirty="0"/>
              <a:t>medics</a:t>
            </a:r>
          </a:p>
        </p:txBody>
      </p:sp>
      <p:sp>
        <p:nvSpPr>
          <p:cNvPr id="8" name="TextBox 7">
            <a:extLst>
              <a:ext uri="{FF2B5EF4-FFF2-40B4-BE49-F238E27FC236}">
                <a16:creationId xmlns:a16="http://schemas.microsoft.com/office/drawing/2014/main" id="{D812B316-6FC5-2D18-8679-C0579DF70EF3}"/>
              </a:ext>
            </a:extLst>
          </p:cNvPr>
          <p:cNvSpPr txBox="1">
            <a:spLocks/>
          </p:cNvSpPr>
          <p:nvPr/>
        </p:nvSpPr>
        <p:spPr>
          <a:xfrm>
            <a:off x="8043031" y="5288735"/>
            <a:ext cx="3508890" cy="591087"/>
          </a:xfrm>
          <a:prstGeom prst="rect">
            <a:avLst/>
          </a:prstGeom>
          <a:noFill/>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dirty="0"/>
              <a:t>Limits # of days (0 - 220) outside MTF for line support </a:t>
            </a:r>
            <a:r>
              <a:rPr lang="en-US" dirty="0"/>
              <a:t>within COAs</a:t>
            </a:r>
          </a:p>
        </p:txBody>
      </p:sp>
      <p:sp>
        <p:nvSpPr>
          <p:cNvPr id="50" name="Rectangle: Rounded Corners 49">
            <a:extLst>
              <a:ext uri="{FF2B5EF4-FFF2-40B4-BE49-F238E27FC236}">
                <a16:creationId xmlns:a16="http://schemas.microsoft.com/office/drawing/2014/main" id="{7E90A618-028B-C8BA-BD8A-89FEFA77C1C7}"/>
              </a:ext>
            </a:extLst>
          </p:cNvPr>
          <p:cNvSpPr/>
          <p:nvPr/>
        </p:nvSpPr>
        <p:spPr>
          <a:xfrm>
            <a:off x="541380" y="5193238"/>
            <a:ext cx="7311992" cy="529390"/>
          </a:xfrm>
          <a:prstGeom prst="round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1" name="Rectangle: Rounded Corners 50">
            <a:extLst>
              <a:ext uri="{FF2B5EF4-FFF2-40B4-BE49-F238E27FC236}">
                <a16:creationId xmlns:a16="http://schemas.microsoft.com/office/drawing/2014/main" id="{4CFBF9A9-A198-09CE-B023-1F425B767907}"/>
              </a:ext>
            </a:extLst>
          </p:cNvPr>
          <p:cNvSpPr>
            <a:spLocks/>
          </p:cNvSpPr>
          <p:nvPr/>
        </p:nvSpPr>
        <p:spPr>
          <a:xfrm>
            <a:off x="568090" y="5216955"/>
            <a:ext cx="7285282" cy="648444"/>
          </a:xfrm>
          <a:prstGeom prst="roundRect">
            <a:avLst/>
          </a:prstGeom>
          <a:noFill/>
          <a:ln w="17780" cap="sq">
            <a:solidFill>
              <a:srgbClr val="0055A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2" name="Rectangle: Rounded Corners 51">
            <a:extLst>
              <a:ext uri="{FF2B5EF4-FFF2-40B4-BE49-F238E27FC236}">
                <a16:creationId xmlns:a16="http://schemas.microsoft.com/office/drawing/2014/main" id="{5FA6B314-FAF5-4829-8415-C408CEF2F2E8}"/>
              </a:ext>
            </a:extLst>
          </p:cNvPr>
          <p:cNvSpPr>
            <a:spLocks/>
          </p:cNvSpPr>
          <p:nvPr/>
        </p:nvSpPr>
        <p:spPr>
          <a:xfrm>
            <a:off x="8070864" y="5216955"/>
            <a:ext cx="3579271" cy="648444"/>
          </a:xfrm>
          <a:prstGeom prst="roundRect">
            <a:avLst/>
          </a:prstGeom>
          <a:noFill/>
          <a:ln w="17780" cap="sq">
            <a:solidFill>
              <a:srgbClr val="0055A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60" name="Group 59">
            <a:extLst>
              <a:ext uri="{FF2B5EF4-FFF2-40B4-BE49-F238E27FC236}">
                <a16:creationId xmlns:a16="http://schemas.microsoft.com/office/drawing/2014/main" id="{919C9160-F48E-115E-3EFD-BF025D54DE17}"/>
              </a:ext>
            </a:extLst>
          </p:cNvPr>
          <p:cNvGrpSpPr/>
          <p:nvPr/>
        </p:nvGrpSpPr>
        <p:grpSpPr>
          <a:xfrm>
            <a:off x="8229329" y="1310242"/>
            <a:ext cx="3420807" cy="192112"/>
            <a:chOff x="8229329" y="1310242"/>
            <a:chExt cx="3420807" cy="192112"/>
          </a:xfrm>
        </p:grpSpPr>
        <p:sp>
          <p:nvSpPr>
            <p:cNvPr id="22" name="Rectangle: Rounded Corners 21">
              <a:extLst>
                <a:ext uri="{FF2B5EF4-FFF2-40B4-BE49-F238E27FC236}">
                  <a16:creationId xmlns:a16="http://schemas.microsoft.com/office/drawing/2014/main" id="{2E506B2E-3D74-9A04-377A-053EAC03FA19}"/>
                </a:ext>
              </a:extLst>
            </p:cNvPr>
            <p:cNvSpPr>
              <a:spLocks/>
            </p:cNvSpPr>
            <p:nvPr/>
          </p:nvSpPr>
          <p:spPr>
            <a:xfrm>
              <a:off x="8229329" y="1310242"/>
              <a:ext cx="1621146" cy="192112"/>
            </a:xfrm>
            <a:prstGeom prst="roundRect">
              <a:avLst/>
            </a:prstGeom>
            <a:solidFill>
              <a:schemeClr val="bg1">
                <a:lumMod val="85000"/>
              </a:schemeClr>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050" dirty="0">
                <a:solidFill>
                  <a:schemeClr val="bg1"/>
                </a:solidFill>
              </a:endParaRPr>
            </a:p>
          </p:txBody>
        </p:sp>
        <p:sp>
          <p:nvSpPr>
            <p:cNvPr id="23" name="TextBox 22">
              <a:extLst>
                <a:ext uri="{FF2B5EF4-FFF2-40B4-BE49-F238E27FC236}">
                  <a16:creationId xmlns:a16="http://schemas.microsoft.com/office/drawing/2014/main" id="{D5E24431-1ED7-5EF9-9819-B04180503867}"/>
                </a:ext>
              </a:extLst>
            </p:cNvPr>
            <p:cNvSpPr txBox="1"/>
            <p:nvPr/>
          </p:nvSpPr>
          <p:spPr>
            <a:xfrm>
              <a:off x="8427580" y="1339777"/>
              <a:ext cx="1329027"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dirty="0"/>
                <a:t>COA shaping factors</a:t>
              </a:r>
            </a:p>
          </p:txBody>
        </p:sp>
        <p:sp>
          <p:nvSpPr>
            <p:cNvPr id="53" name="Rectangle: Rounded Corners 52">
              <a:extLst>
                <a:ext uri="{FF2B5EF4-FFF2-40B4-BE49-F238E27FC236}">
                  <a16:creationId xmlns:a16="http://schemas.microsoft.com/office/drawing/2014/main" id="{4F38359E-A89E-86AF-1758-669309C260D7}"/>
                </a:ext>
              </a:extLst>
            </p:cNvPr>
            <p:cNvSpPr>
              <a:spLocks/>
            </p:cNvSpPr>
            <p:nvPr/>
          </p:nvSpPr>
          <p:spPr>
            <a:xfrm>
              <a:off x="10028990" y="1310242"/>
              <a:ext cx="1621146" cy="192112"/>
            </a:xfrm>
            <a:prstGeom prst="roundRect">
              <a:avLst/>
            </a:prstGeom>
            <a:noFill/>
            <a:ln w="17780" cap="sq">
              <a:solidFill>
                <a:srgbClr val="0055A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6" name="TextBox 55">
              <a:extLst>
                <a:ext uri="{FF2B5EF4-FFF2-40B4-BE49-F238E27FC236}">
                  <a16:creationId xmlns:a16="http://schemas.microsoft.com/office/drawing/2014/main" id="{4F4D4E67-C9FF-0180-905E-DD9145AB627D}"/>
                </a:ext>
              </a:extLst>
            </p:cNvPr>
            <p:cNvSpPr txBox="1"/>
            <p:nvPr/>
          </p:nvSpPr>
          <p:spPr>
            <a:xfrm>
              <a:off x="10281764" y="1336252"/>
              <a:ext cx="1329027"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rgbClr val="000000"/>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rgbClr val="000000"/>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rgbClr val="000000"/>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rgbClr val="000000"/>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dirty="0"/>
                <a:t>Implications on COA</a:t>
              </a:r>
            </a:p>
          </p:txBody>
        </p:sp>
      </p:grpSp>
    </p:spTree>
    <p:extLst>
      <p:ext uri="{BB962C8B-B14F-4D97-AF65-F5344CB8AC3E}">
        <p14:creationId xmlns:p14="http://schemas.microsoft.com/office/powerpoint/2010/main" val="241191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B0A8-7C8B-8B1C-520C-50B6FCD25857}"/>
              </a:ext>
            </a:extLst>
          </p:cNvPr>
          <p:cNvSpPr>
            <a:spLocks noGrp="1"/>
          </p:cNvSpPr>
          <p:nvPr>
            <p:ph type="title"/>
          </p:nvPr>
        </p:nvSpPr>
        <p:spPr>
          <a:xfrm>
            <a:off x="2228889" y="76200"/>
            <a:ext cx="9525000" cy="1143000"/>
          </a:xfrm>
        </p:spPr>
        <p:txBody>
          <a:bodyPr/>
          <a:lstStyle/>
          <a:p>
            <a:r>
              <a:rPr lang="en-US" dirty="0"/>
              <a:t>What Does AFMED FOC Mean?</a:t>
            </a:r>
            <a:endParaRPr lang="en-US" dirty="0">
              <a:solidFill>
                <a:srgbClr val="FF0000"/>
              </a:solidFill>
            </a:endParaRPr>
          </a:p>
        </p:txBody>
      </p:sp>
      <p:sp>
        <p:nvSpPr>
          <p:cNvPr id="3" name="Content Placeholder 2">
            <a:extLst>
              <a:ext uri="{FF2B5EF4-FFF2-40B4-BE49-F238E27FC236}">
                <a16:creationId xmlns:a16="http://schemas.microsoft.com/office/drawing/2014/main" id="{DC167056-6FB8-D3FE-7261-266322A553E9}"/>
              </a:ext>
            </a:extLst>
          </p:cNvPr>
          <p:cNvSpPr>
            <a:spLocks noGrp="1"/>
          </p:cNvSpPr>
          <p:nvPr>
            <p:ph idx="1"/>
          </p:nvPr>
        </p:nvSpPr>
        <p:spPr>
          <a:xfrm>
            <a:off x="178421" y="1504950"/>
            <a:ext cx="11809140" cy="4743450"/>
          </a:xfrm>
        </p:spPr>
        <p:txBody>
          <a:bodyPr/>
          <a:lstStyle/>
          <a:p>
            <a:r>
              <a:rPr lang="en-US" dirty="0"/>
              <a:t>AFMED at FOC will have more DAF influence on:</a:t>
            </a:r>
          </a:p>
          <a:p>
            <a:pPr lvl="1"/>
            <a:r>
              <a:rPr lang="en-US" dirty="0"/>
              <a:t>Balance of healthcare delivery and readiness</a:t>
            </a:r>
          </a:p>
          <a:p>
            <a:pPr lvl="2"/>
            <a:r>
              <a:rPr lang="en-US" dirty="0"/>
              <a:t>Align Service C2 and DHA authorities to advance readiness and support of healthcare</a:t>
            </a:r>
          </a:p>
          <a:p>
            <a:pPr lvl="2"/>
            <a:r>
              <a:rPr lang="en-US" dirty="0"/>
              <a:t>Support to DAF-unique installations/missions (PRAP, PH, Fly, occupational health, </a:t>
            </a:r>
            <a:r>
              <a:rPr lang="en-US" dirty="0" err="1"/>
              <a:t>etc</a:t>
            </a:r>
            <a:r>
              <a:rPr lang="en-US" dirty="0"/>
              <a:t>)</a:t>
            </a:r>
          </a:p>
          <a:p>
            <a:pPr lvl="3"/>
            <a:r>
              <a:rPr lang="en-US" dirty="0"/>
              <a:t>Enhanced partnerships with TRICARE / direct comms with DHA Director</a:t>
            </a:r>
          </a:p>
          <a:p>
            <a:pPr lvl="2"/>
            <a:r>
              <a:rPr lang="en-US" dirty="0"/>
              <a:t>Continued partnership with HAF/A1 for EFMP</a:t>
            </a:r>
          </a:p>
          <a:p>
            <a:pPr lvl="2"/>
            <a:r>
              <a:rPr lang="en-US" dirty="0"/>
              <a:t>Better inclusion of DAF priorities for the base / support for installation requirements</a:t>
            </a:r>
          </a:p>
          <a:p>
            <a:r>
              <a:rPr lang="en-US" dirty="0"/>
              <a:t>AFMED at FOC does NOT:</a:t>
            </a:r>
          </a:p>
          <a:p>
            <a:pPr lvl="1"/>
            <a:r>
              <a:rPr lang="en-US" dirty="0"/>
              <a:t>Eliminate DHA authority, direction, and control of the MTFs and healthcare delivery</a:t>
            </a:r>
          </a:p>
          <a:p>
            <a:pPr lvl="1"/>
            <a:r>
              <a:rPr lang="en-US" dirty="0"/>
              <a:t>Change the fundamental nature of AF/SG and AFMS support of our Services’ missions</a:t>
            </a:r>
          </a:p>
          <a:p>
            <a:pPr lvl="1"/>
            <a:r>
              <a:rPr lang="en-US" dirty="0"/>
              <a:t>Change AF/SG and AFMS support of MTF operations</a:t>
            </a:r>
          </a:p>
          <a:p>
            <a:pPr lvl="2"/>
            <a:r>
              <a:rPr lang="en-US" dirty="0"/>
              <a:t>Beneficiaries will be seen in the same MTFs, by same staff, using same health records</a:t>
            </a:r>
          </a:p>
          <a:p>
            <a:pPr lvl="2"/>
            <a:endParaRPr lang="en-US" dirty="0"/>
          </a:p>
        </p:txBody>
      </p:sp>
      <p:sp>
        <p:nvSpPr>
          <p:cNvPr id="4" name="Slide Number Placeholder 3">
            <a:extLst>
              <a:ext uri="{FF2B5EF4-FFF2-40B4-BE49-F238E27FC236}">
                <a16:creationId xmlns:a16="http://schemas.microsoft.com/office/drawing/2014/main" id="{74245C08-5134-AB8D-6DB4-DEDDA6170069}"/>
              </a:ext>
            </a:extLst>
          </p:cNvPr>
          <p:cNvSpPr>
            <a:spLocks noGrp="1"/>
          </p:cNvSpPr>
          <p:nvPr>
            <p:ph type="sldNum" sz="quarter" idx="11"/>
          </p:nvPr>
        </p:nvSpPr>
        <p:spPr>
          <a:xfrm>
            <a:off x="10484362" y="6534150"/>
            <a:ext cx="1524000" cy="304800"/>
          </a:xfrm>
        </p:spPr>
        <p:txBody>
          <a:bodyPr/>
          <a:lstStyle/>
          <a:p>
            <a:pPr>
              <a:defRPr/>
            </a:pPr>
            <a:fld id="{47256DB1-98A0-4C5B-B461-C003FBFE3B06}" type="slidenum">
              <a:rPr lang="en-US" altLang="en-US" smtClean="0"/>
              <a:pPr>
                <a:defRPr/>
              </a:pPr>
              <a:t>13</a:t>
            </a:fld>
            <a:endParaRPr lang="en-US" altLang="en-US" dirty="0">
              <a:solidFill>
                <a:schemeClr val="bg2"/>
              </a:solidFill>
            </a:endParaRPr>
          </a:p>
        </p:txBody>
      </p:sp>
    </p:spTree>
    <p:extLst>
      <p:ext uri="{BB962C8B-B14F-4D97-AF65-F5344CB8AC3E}">
        <p14:creationId xmlns:p14="http://schemas.microsoft.com/office/powerpoint/2010/main" val="194312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9392"/>
            <a:ext cx="9144000" cy="2387600"/>
          </a:xfrm>
        </p:spPr>
        <p:txBody>
          <a:bodyPr/>
          <a:lstStyle/>
          <a:p>
            <a:r>
              <a:rPr lang="en-US" dirty="0"/>
              <a:t>Back-Ups</a:t>
            </a:r>
          </a:p>
        </p:txBody>
      </p:sp>
    </p:spTree>
    <p:extLst>
      <p:ext uri="{BB962C8B-B14F-4D97-AF65-F5344CB8AC3E}">
        <p14:creationId xmlns:p14="http://schemas.microsoft.com/office/powerpoint/2010/main" val="301962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E76E-92CD-DFF4-EB6C-347AF266D458}"/>
              </a:ext>
            </a:extLst>
          </p:cNvPr>
          <p:cNvSpPr>
            <a:spLocks noGrp="1"/>
          </p:cNvSpPr>
          <p:nvPr>
            <p:ph type="title"/>
          </p:nvPr>
        </p:nvSpPr>
        <p:spPr>
          <a:xfrm>
            <a:off x="284746" y="1128162"/>
            <a:ext cx="4011084" cy="1162050"/>
          </a:xfrm>
        </p:spPr>
        <p:txBody>
          <a:bodyPr/>
          <a:lstStyle/>
          <a:p>
            <a:pPr algn="ctr"/>
            <a:r>
              <a:rPr lang="en-US" dirty="0"/>
              <a:t>Air Force Medical Command (AFMED) – Program Action Directive Initiation, 16 Jul 23</a:t>
            </a:r>
          </a:p>
        </p:txBody>
      </p:sp>
      <p:sp>
        <p:nvSpPr>
          <p:cNvPr id="3" name="Content Placeholder 2">
            <a:extLst>
              <a:ext uri="{FF2B5EF4-FFF2-40B4-BE49-F238E27FC236}">
                <a16:creationId xmlns:a16="http://schemas.microsoft.com/office/drawing/2014/main" id="{C7360BE7-4A9D-9FA3-0AAE-8B9217B47D90}"/>
              </a:ext>
            </a:extLst>
          </p:cNvPr>
          <p:cNvSpPr>
            <a:spLocks noGrp="1"/>
          </p:cNvSpPr>
          <p:nvPr>
            <p:ph idx="1"/>
          </p:nvPr>
        </p:nvSpPr>
        <p:spPr>
          <a:xfrm>
            <a:off x="4172607" y="1324301"/>
            <a:ext cx="7734647" cy="4875433"/>
          </a:xfrm>
        </p:spPr>
        <p:txBody>
          <a:bodyPr/>
          <a:lstStyle/>
          <a:p>
            <a:r>
              <a:rPr lang="en-US" sz="2200" dirty="0"/>
              <a:t>“To effectively meet the challenges of today and prepare for tomorrow…”</a:t>
            </a:r>
          </a:p>
          <a:p>
            <a:r>
              <a:rPr lang="en-US" sz="2200" dirty="0"/>
              <a:t>“The establishment of AFMED will: </a:t>
            </a:r>
          </a:p>
          <a:p>
            <a:pPr lvl="1"/>
            <a:r>
              <a:rPr lang="en-US" sz="1800" dirty="0"/>
              <a:t>Provide medical command authority needed to organize, train, and equip for the future fight;</a:t>
            </a:r>
            <a:br>
              <a:rPr lang="en-US" sz="1800" dirty="0"/>
            </a:br>
            <a:endParaRPr lang="en-US" sz="1800" dirty="0"/>
          </a:p>
          <a:p>
            <a:pPr lvl="1"/>
            <a:r>
              <a:rPr lang="en-US" sz="1800" dirty="0"/>
              <a:t>Maximize AFMS focus on AF Generation medical support;</a:t>
            </a:r>
            <a:br>
              <a:rPr lang="en-US" sz="1800" dirty="0"/>
            </a:br>
            <a:endParaRPr lang="en-US" sz="1800" dirty="0"/>
          </a:p>
          <a:p>
            <a:pPr lvl="1"/>
            <a:r>
              <a:rPr lang="en-US" sz="1800" dirty="0"/>
              <a:t>Provide the DHA an Air Force-led intermediate management structure to exercise authority, direction, and control over Military Treatment Facilities; and</a:t>
            </a:r>
            <a:br>
              <a:rPr lang="en-US" sz="1800" dirty="0"/>
            </a:br>
            <a:endParaRPr lang="en-US" sz="1800" dirty="0"/>
          </a:p>
          <a:p>
            <a:pPr lvl="1"/>
            <a:r>
              <a:rPr lang="en-US" sz="1800" dirty="0"/>
              <a:t>Improve deconfliction and prioritization of complex healthcare delivery and readiness priorities”</a:t>
            </a:r>
          </a:p>
        </p:txBody>
      </p:sp>
      <p:pic>
        <p:nvPicPr>
          <p:cNvPr id="6" name="Picture 5">
            <a:extLst>
              <a:ext uri="{FF2B5EF4-FFF2-40B4-BE49-F238E27FC236}">
                <a16:creationId xmlns:a16="http://schemas.microsoft.com/office/drawing/2014/main" id="{2C0820A9-2119-9B75-5151-DBD2D0F67921}"/>
              </a:ext>
            </a:extLst>
          </p:cNvPr>
          <p:cNvPicPr>
            <a:picLocks noChangeAspect="1"/>
          </p:cNvPicPr>
          <p:nvPr/>
        </p:nvPicPr>
        <p:blipFill>
          <a:blip r:embed="rId3"/>
          <a:stretch>
            <a:fillRect/>
          </a:stretch>
        </p:blipFill>
        <p:spPr>
          <a:xfrm>
            <a:off x="786343" y="2279920"/>
            <a:ext cx="3007891" cy="3866563"/>
          </a:xfrm>
          <a:prstGeom prst="rect">
            <a:avLst/>
          </a:prstGeom>
        </p:spPr>
      </p:pic>
      <p:sp>
        <p:nvSpPr>
          <p:cNvPr id="5" name="TextBox 4">
            <a:extLst>
              <a:ext uri="{FF2B5EF4-FFF2-40B4-BE49-F238E27FC236}">
                <a16:creationId xmlns:a16="http://schemas.microsoft.com/office/drawing/2014/main" id="{421CF775-329E-4AEF-2732-B4B2825203AD}"/>
              </a:ext>
            </a:extLst>
          </p:cNvPr>
          <p:cNvSpPr txBox="1"/>
          <p:nvPr/>
        </p:nvSpPr>
        <p:spPr>
          <a:xfrm>
            <a:off x="2070538" y="336328"/>
            <a:ext cx="9836716" cy="646331"/>
          </a:xfrm>
          <a:prstGeom prst="rect">
            <a:avLst/>
          </a:prstGeom>
          <a:noFill/>
        </p:spPr>
        <p:txBody>
          <a:bodyPr wrap="square" rtlCol="0">
            <a:spAutoFit/>
          </a:bodyPr>
          <a:lstStyle/>
          <a:p>
            <a:pPr algn="r"/>
            <a:r>
              <a:rPr lang="en-US" sz="3600" b="1" i="1" dirty="0">
                <a:solidFill>
                  <a:schemeClr val="accent6">
                    <a:lumMod val="75000"/>
                  </a:schemeClr>
                </a:solidFill>
              </a:rPr>
              <a:t>CSAF directed Program Action Directive</a:t>
            </a:r>
          </a:p>
        </p:txBody>
      </p:sp>
    </p:spTree>
    <p:extLst>
      <p:ext uri="{BB962C8B-B14F-4D97-AF65-F5344CB8AC3E}">
        <p14:creationId xmlns:p14="http://schemas.microsoft.com/office/powerpoint/2010/main" val="340950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ADD9-C968-31E5-F70D-013B6CB40CB8}"/>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40237CA-7980-F034-1A5D-F45404D055C8}"/>
              </a:ext>
            </a:extLst>
          </p:cNvPr>
          <p:cNvSpPr>
            <a:spLocks noGrp="1"/>
          </p:cNvSpPr>
          <p:nvPr>
            <p:ph idx="1"/>
          </p:nvPr>
        </p:nvSpPr>
        <p:spPr/>
        <p:txBody>
          <a:bodyPr/>
          <a:lstStyle/>
          <a:p>
            <a:r>
              <a:rPr lang="en-US" dirty="0" err="1"/>
              <a:t>Mr</a:t>
            </a:r>
            <a:r>
              <a:rPr lang="en-US" dirty="0"/>
              <a:t> Mounts and Col Fea have no relevant financial or non-financial interests to disclose.</a:t>
            </a:r>
          </a:p>
          <a:p>
            <a:r>
              <a:rPr lang="en-US" dirty="0"/>
              <a:t>Disclosure will be made when a product is discussed for an unapproved use.</a:t>
            </a:r>
          </a:p>
          <a:p>
            <a:r>
              <a:rPr lang="en-US" dirty="0"/>
              <a:t>This continuing education activity is managed and accredited by </a:t>
            </a:r>
            <a:r>
              <a:rPr lang="en-US" dirty="0" err="1"/>
              <a:t>AffinityCE</a:t>
            </a:r>
            <a:r>
              <a:rPr lang="en-US" dirty="0"/>
              <a:t>, in collaboration with AMSUS. </a:t>
            </a:r>
            <a:r>
              <a:rPr lang="en-US" dirty="0" err="1"/>
              <a:t>AffinityCE</a:t>
            </a:r>
            <a:r>
              <a:rPr lang="en-US" dirty="0"/>
              <a:t> and AMSUS staff, as well as planners and reviewers, have no relevant financial interests to disclose. </a:t>
            </a:r>
            <a:r>
              <a:rPr lang="en-US" dirty="0" err="1"/>
              <a:t>AffinityCE</a:t>
            </a:r>
            <a:r>
              <a:rPr lang="en-US" dirty="0"/>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r>
              <a:rPr lang="en-US" dirty="0"/>
              <a:t>Commercial support was not provided for this activity.  </a:t>
            </a:r>
          </a:p>
        </p:txBody>
      </p:sp>
      <p:sp>
        <p:nvSpPr>
          <p:cNvPr id="4" name="Slide Number Placeholder 3">
            <a:extLst>
              <a:ext uri="{FF2B5EF4-FFF2-40B4-BE49-F238E27FC236}">
                <a16:creationId xmlns:a16="http://schemas.microsoft.com/office/drawing/2014/main" id="{58F4322E-D52E-24CA-D233-0D95CBF9FC71}"/>
              </a:ext>
            </a:extLst>
          </p:cNvPr>
          <p:cNvSpPr>
            <a:spLocks noGrp="1"/>
          </p:cNvSpPr>
          <p:nvPr>
            <p:ph type="sldNum" sz="quarter" idx="11"/>
          </p:nvPr>
        </p:nvSpPr>
        <p:spPr/>
        <p:txBody>
          <a:bodyPr/>
          <a:lstStyle/>
          <a:p>
            <a:pPr>
              <a:defRPr/>
            </a:pPr>
            <a:fld id="{47256DB1-98A0-4C5B-B461-C003FBFE3B06}" type="slidenum">
              <a:rPr lang="en-US" altLang="en-US" smtClean="0"/>
              <a:pPr>
                <a:defRPr/>
              </a:pPr>
              <a:t>2</a:t>
            </a:fld>
            <a:endParaRPr lang="en-US" altLang="en-US">
              <a:solidFill>
                <a:schemeClr val="bg2"/>
              </a:solidFill>
            </a:endParaRPr>
          </a:p>
        </p:txBody>
      </p:sp>
    </p:spTree>
    <p:extLst>
      <p:ext uri="{BB962C8B-B14F-4D97-AF65-F5344CB8AC3E}">
        <p14:creationId xmlns:p14="http://schemas.microsoft.com/office/powerpoint/2010/main" val="169685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F1DD-F9B6-6068-28A1-4E987B539993}"/>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AC0A84A2-8DC8-E7C8-16DC-8CA36DA6C85D}"/>
              </a:ext>
            </a:extLst>
          </p:cNvPr>
          <p:cNvSpPr>
            <a:spLocks noGrp="1"/>
          </p:cNvSpPr>
          <p:nvPr>
            <p:ph idx="1"/>
          </p:nvPr>
        </p:nvSpPr>
        <p:spPr/>
        <p:txBody>
          <a:bodyPr/>
          <a:lstStyle/>
          <a:p>
            <a:r>
              <a:rPr lang="en-US" dirty="0"/>
              <a:t>At the conclusion of this activity, participants will be able to: </a:t>
            </a:r>
          </a:p>
          <a:p>
            <a:pPr lvl="1"/>
            <a:r>
              <a:rPr lang="en-US" dirty="0"/>
              <a:t>Summarize the major historical events and reasons leading AFMS to create AFMED</a:t>
            </a:r>
          </a:p>
          <a:p>
            <a:pPr lvl="1"/>
            <a:r>
              <a:rPr lang="en-US" dirty="0"/>
              <a:t>Describe the Initial &amp; Full Operational Capability organizational structure and the benefits of AFMED</a:t>
            </a:r>
          </a:p>
          <a:p>
            <a:pPr lvl="1"/>
            <a:r>
              <a:rPr lang="en-US" dirty="0"/>
              <a:t>Describe how AFMED enables the Department of the Air Force’s focus on Great Power </a:t>
            </a:r>
            <a:r>
              <a:rPr lang="en-US" dirty="0" err="1"/>
              <a:t>Compeition</a:t>
            </a:r>
            <a:endParaRPr lang="en-US" dirty="0"/>
          </a:p>
        </p:txBody>
      </p:sp>
      <p:sp>
        <p:nvSpPr>
          <p:cNvPr id="4" name="Slide Number Placeholder 3">
            <a:extLst>
              <a:ext uri="{FF2B5EF4-FFF2-40B4-BE49-F238E27FC236}">
                <a16:creationId xmlns:a16="http://schemas.microsoft.com/office/drawing/2014/main" id="{47B1D318-B572-ACF6-7E25-FF146FFCD071}"/>
              </a:ext>
            </a:extLst>
          </p:cNvPr>
          <p:cNvSpPr>
            <a:spLocks noGrp="1"/>
          </p:cNvSpPr>
          <p:nvPr>
            <p:ph type="sldNum" sz="quarter" idx="11"/>
          </p:nvPr>
        </p:nvSpPr>
        <p:spPr/>
        <p:txBody>
          <a:bodyPr/>
          <a:lstStyle/>
          <a:p>
            <a:pPr>
              <a:defRPr/>
            </a:pPr>
            <a:fld id="{47256DB1-98A0-4C5B-B461-C003FBFE3B06}" type="slidenum">
              <a:rPr lang="en-US" altLang="en-US" smtClean="0"/>
              <a:pPr>
                <a:defRPr/>
              </a:pPr>
              <a:t>3</a:t>
            </a:fld>
            <a:endParaRPr lang="en-US" altLang="en-US">
              <a:solidFill>
                <a:schemeClr val="bg2"/>
              </a:solidFill>
            </a:endParaRPr>
          </a:p>
        </p:txBody>
      </p:sp>
    </p:spTree>
    <p:extLst>
      <p:ext uri="{BB962C8B-B14F-4D97-AF65-F5344CB8AC3E}">
        <p14:creationId xmlns:p14="http://schemas.microsoft.com/office/powerpoint/2010/main" val="87366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2DDB1E0-7644-B12D-2384-09D8E6C17176}"/>
              </a:ext>
            </a:extLst>
          </p:cNvPr>
          <p:cNvSpPr/>
          <p:nvPr/>
        </p:nvSpPr>
        <p:spPr bwMode="auto">
          <a:xfrm>
            <a:off x="449262" y="1404938"/>
            <a:ext cx="6384592" cy="4831020"/>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DB900C46-4EF5-6925-E2B6-B1B1FE1DCBFF}"/>
              </a:ext>
            </a:extLst>
          </p:cNvPr>
          <p:cNvSpPr>
            <a:spLocks noGrp="1"/>
          </p:cNvSpPr>
          <p:nvPr>
            <p:ph type="title"/>
          </p:nvPr>
        </p:nvSpPr>
        <p:spPr/>
        <p:txBody>
          <a:bodyPr/>
          <a:lstStyle/>
          <a:p>
            <a:r>
              <a:rPr lang="en-US" dirty="0"/>
              <a:t>Great Power Competition</a:t>
            </a:r>
          </a:p>
        </p:txBody>
      </p:sp>
      <p:pic>
        <p:nvPicPr>
          <p:cNvPr id="1026" name="Picture 2" descr="World map with chess pieces with flags of Russia, China, and the United States, photo by theasis/Getty Images">
            <a:extLst>
              <a:ext uri="{FF2B5EF4-FFF2-40B4-BE49-F238E27FC236}">
                <a16:creationId xmlns:a16="http://schemas.microsoft.com/office/drawing/2014/main" id="{2F5C5729-7708-8886-1760-FF7A7D5AAE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980238" y="1404937"/>
            <a:ext cx="4918869" cy="43338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28852C9-A22B-161D-A705-45E57B993415}"/>
              </a:ext>
            </a:extLst>
          </p:cNvPr>
          <p:cNvSpPr>
            <a:spLocks noGrp="1"/>
          </p:cNvSpPr>
          <p:nvPr>
            <p:ph type="sldNum" sz="quarter" idx="11"/>
          </p:nvPr>
        </p:nvSpPr>
        <p:spPr/>
        <p:txBody>
          <a:bodyPr/>
          <a:lstStyle/>
          <a:p>
            <a:pPr>
              <a:defRPr/>
            </a:pPr>
            <a:fld id="{47256DB1-98A0-4C5B-B461-C003FBFE3B06}" type="slidenum">
              <a:rPr lang="en-US" altLang="en-US" smtClean="0"/>
              <a:pPr>
                <a:defRPr/>
              </a:pPr>
              <a:t>4</a:t>
            </a:fld>
            <a:endParaRPr lang="en-US" altLang="en-US">
              <a:solidFill>
                <a:schemeClr val="bg2"/>
              </a:solidFill>
            </a:endParaRPr>
          </a:p>
        </p:txBody>
      </p:sp>
      <p:sp>
        <p:nvSpPr>
          <p:cNvPr id="6" name="TextBox 5">
            <a:extLst>
              <a:ext uri="{FF2B5EF4-FFF2-40B4-BE49-F238E27FC236}">
                <a16:creationId xmlns:a16="http://schemas.microsoft.com/office/drawing/2014/main" id="{3E86F8DA-121F-F048-8E12-C08DBFE75355}"/>
              </a:ext>
            </a:extLst>
          </p:cNvPr>
          <p:cNvSpPr txBox="1"/>
          <p:nvPr/>
        </p:nvSpPr>
        <p:spPr>
          <a:xfrm>
            <a:off x="574160" y="1835289"/>
            <a:ext cx="6014296" cy="4247317"/>
          </a:xfrm>
          <a:prstGeom prst="rect">
            <a:avLst/>
          </a:prstGeom>
          <a:noFill/>
        </p:spPr>
        <p:txBody>
          <a:bodyPr wrap="square">
            <a:spAutoFit/>
          </a:bodyPr>
          <a:lstStyle/>
          <a:p>
            <a:pPr algn="l" fontAlgn="base"/>
            <a:r>
              <a:rPr lang="en-US" sz="1800" b="0" i="0" dirty="0">
                <a:solidFill>
                  <a:srgbClr val="333333"/>
                </a:solidFill>
                <a:effectLst/>
                <a:latin typeface="Helvetica Neue"/>
              </a:rPr>
              <a:t>“China and Russia challenge American power, influence, and interests, attempting to erode American security and prosperity. They are determined to make economies less free and less fair, to grow their militaries, and to control information and data to repress their societies and expand their influence. . . . These competitions require the United States to rethink the policies of the past two decades—policies based on the assumption that engagement with rivals and their inclusion in international institutions and global commerce would turn them into benign actors and trustworthy partners. For the most part, this premise turned out to be false.”</a:t>
            </a:r>
          </a:p>
          <a:p>
            <a:pPr algn="l" fontAlgn="base"/>
            <a:endParaRPr lang="en-US" sz="1800" b="0" i="0" dirty="0">
              <a:solidFill>
                <a:srgbClr val="333333"/>
              </a:solidFill>
              <a:effectLst/>
              <a:latin typeface="Helvetica Neue"/>
            </a:endParaRPr>
          </a:p>
          <a:p>
            <a:pPr algn="r" fontAlgn="base"/>
            <a:r>
              <a:rPr lang="en-US" sz="1800" b="0" i="0" dirty="0">
                <a:solidFill>
                  <a:srgbClr val="333333"/>
                </a:solidFill>
                <a:effectLst/>
                <a:latin typeface="Helvetica Neue"/>
              </a:rPr>
              <a:t>—National Security Strategy of the </a:t>
            </a:r>
          </a:p>
          <a:p>
            <a:pPr algn="r" fontAlgn="base"/>
            <a:r>
              <a:rPr lang="en-US" sz="1800" b="0" i="0" dirty="0">
                <a:solidFill>
                  <a:srgbClr val="333333"/>
                </a:solidFill>
                <a:effectLst/>
                <a:latin typeface="Helvetica Neue"/>
              </a:rPr>
              <a:t>United States of America (Dec 17)</a:t>
            </a:r>
          </a:p>
        </p:txBody>
      </p:sp>
      <p:sp>
        <p:nvSpPr>
          <p:cNvPr id="8" name="TextBox 7">
            <a:extLst>
              <a:ext uri="{FF2B5EF4-FFF2-40B4-BE49-F238E27FC236}">
                <a16:creationId xmlns:a16="http://schemas.microsoft.com/office/drawing/2014/main" id="{9305D1D8-423A-5798-C2DB-5937F54BD7DB}"/>
              </a:ext>
            </a:extLst>
          </p:cNvPr>
          <p:cNvSpPr txBox="1"/>
          <p:nvPr/>
        </p:nvSpPr>
        <p:spPr>
          <a:xfrm>
            <a:off x="6980238" y="5756512"/>
            <a:ext cx="4762500" cy="584775"/>
          </a:xfrm>
          <a:prstGeom prst="rect">
            <a:avLst/>
          </a:prstGeom>
          <a:noFill/>
        </p:spPr>
        <p:txBody>
          <a:bodyPr wrap="square" rtlCol="0">
            <a:spAutoFit/>
          </a:bodyPr>
          <a:lstStyle/>
          <a:p>
            <a:r>
              <a:rPr lang="en-US" sz="1600" b="1" dirty="0"/>
              <a:t>China = Pacing Challenge</a:t>
            </a:r>
          </a:p>
          <a:p>
            <a:r>
              <a:rPr lang="en-US" sz="1600" b="1" dirty="0"/>
              <a:t>Russia = Acute Challenge</a:t>
            </a:r>
          </a:p>
        </p:txBody>
      </p:sp>
    </p:spTree>
    <p:extLst>
      <p:ext uri="{BB962C8B-B14F-4D97-AF65-F5344CB8AC3E}">
        <p14:creationId xmlns:p14="http://schemas.microsoft.com/office/powerpoint/2010/main" val="390110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66BE-E673-F360-FF69-3226EA1DB9CD}"/>
              </a:ext>
            </a:extLst>
          </p:cNvPr>
          <p:cNvSpPr>
            <a:spLocks noGrp="1"/>
          </p:cNvSpPr>
          <p:nvPr>
            <p:ph type="title"/>
          </p:nvPr>
        </p:nvSpPr>
        <p:spPr/>
        <p:txBody>
          <a:bodyPr/>
          <a:lstStyle/>
          <a:p>
            <a:r>
              <a:rPr lang="en-US" dirty="0"/>
              <a:t>Great Power Competition</a:t>
            </a:r>
          </a:p>
        </p:txBody>
      </p:sp>
      <p:sp>
        <p:nvSpPr>
          <p:cNvPr id="3" name="Content Placeholder 2">
            <a:extLst>
              <a:ext uri="{FF2B5EF4-FFF2-40B4-BE49-F238E27FC236}">
                <a16:creationId xmlns:a16="http://schemas.microsoft.com/office/drawing/2014/main" id="{E6CBE32F-44FF-D657-587F-11B549DE6BC6}"/>
              </a:ext>
            </a:extLst>
          </p:cNvPr>
          <p:cNvSpPr>
            <a:spLocks noGrp="1"/>
          </p:cNvSpPr>
          <p:nvPr>
            <p:ph idx="1"/>
          </p:nvPr>
        </p:nvSpPr>
        <p:spPr/>
        <p:txBody>
          <a:bodyPr/>
          <a:lstStyle/>
          <a:p>
            <a:r>
              <a:rPr lang="en-US" dirty="0"/>
              <a:t>After the 1st Gulf War, the Air Force transitioned away from Great Power Competition</a:t>
            </a:r>
          </a:p>
          <a:p>
            <a:pPr lvl="1"/>
            <a:r>
              <a:rPr lang="en-US" dirty="0"/>
              <a:t>Congress wanted efficiency: 510K active duty personnel in 1991 vs 322K today</a:t>
            </a:r>
          </a:p>
          <a:p>
            <a:pPr lvl="1"/>
            <a:r>
              <a:rPr lang="en-US" dirty="0"/>
              <a:t>Air Expeditionary Force (AEF) from late 1990s to today</a:t>
            </a:r>
          </a:p>
          <a:p>
            <a:pPr lvl="2"/>
            <a:r>
              <a:rPr lang="en-US" dirty="0"/>
              <a:t>Air superiority allowed us to move away from unit of action (e.g., composite Wing)</a:t>
            </a:r>
          </a:p>
          <a:p>
            <a:pPr lvl="2"/>
            <a:r>
              <a:rPr lang="en-US" dirty="0"/>
              <a:t>Unit Type Codes (UTCs) were used to source deployed units (107K UTCs today)</a:t>
            </a:r>
          </a:p>
          <a:p>
            <a:pPr lvl="1"/>
            <a:r>
              <a:rPr lang="en-US" dirty="0"/>
              <a:t>Units on base became more garrison focused than deployment focused</a:t>
            </a:r>
          </a:p>
          <a:p>
            <a:pPr lvl="1"/>
            <a:endParaRPr lang="en-US" dirty="0"/>
          </a:p>
          <a:p>
            <a:r>
              <a:rPr lang="en-US" dirty="0"/>
              <a:t>DAF enterprise isn’t optimized for current/future strategic and operational environments</a:t>
            </a:r>
          </a:p>
          <a:p>
            <a:pPr lvl="1"/>
            <a:r>
              <a:rPr lang="en-US" dirty="0"/>
              <a:t>Moving towards effectiveness vice efficiency</a:t>
            </a:r>
          </a:p>
          <a:p>
            <a:pPr lvl="1"/>
            <a:r>
              <a:rPr lang="en-US" dirty="0"/>
              <a:t>Focus: develop people, develop capabilities, generate readiness </a:t>
            </a:r>
            <a:r>
              <a:rPr lang="en-US" dirty="0">
                <a:sym typeface="Wingdings" panose="05000000000000000000" pitchFamily="2" charset="2"/>
              </a:rPr>
              <a:t> </a:t>
            </a:r>
            <a:r>
              <a:rPr lang="en-US" dirty="0"/>
              <a:t>project power </a:t>
            </a:r>
          </a:p>
          <a:p>
            <a:pPr lvl="1"/>
            <a:r>
              <a:rPr lang="en-US" dirty="0"/>
              <a:t>Defining the Unit of Action and refining the installation organization </a:t>
            </a:r>
          </a:p>
          <a:p>
            <a:pPr marL="803275" lvl="2"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AD034DB7-EA94-98D0-50B7-2022ED4A4885}"/>
              </a:ext>
            </a:extLst>
          </p:cNvPr>
          <p:cNvSpPr>
            <a:spLocks noGrp="1"/>
          </p:cNvSpPr>
          <p:nvPr>
            <p:ph type="sldNum" sz="quarter" idx="11"/>
          </p:nvPr>
        </p:nvSpPr>
        <p:spPr/>
        <p:txBody>
          <a:bodyPr/>
          <a:lstStyle/>
          <a:p>
            <a:pPr>
              <a:defRPr/>
            </a:pPr>
            <a:fld id="{47256DB1-98A0-4C5B-B461-C003FBFE3B06}" type="slidenum">
              <a:rPr lang="en-US" altLang="en-US" smtClean="0"/>
              <a:pPr>
                <a:defRPr/>
              </a:pPr>
              <a:t>5</a:t>
            </a:fld>
            <a:endParaRPr lang="en-US" altLang="en-US">
              <a:solidFill>
                <a:schemeClr val="bg2"/>
              </a:solidFill>
            </a:endParaRPr>
          </a:p>
        </p:txBody>
      </p:sp>
    </p:spTree>
    <p:extLst>
      <p:ext uri="{BB962C8B-B14F-4D97-AF65-F5344CB8AC3E}">
        <p14:creationId xmlns:p14="http://schemas.microsoft.com/office/powerpoint/2010/main" val="375153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0190-9D66-6D2B-36B4-A19ACEB2A0AB}"/>
              </a:ext>
            </a:extLst>
          </p:cNvPr>
          <p:cNvSpPr>
            <a:spLocks noGrp="1"/>
          </p:cNvSpPr>
          <p:nvPr>
            <p:ph type="title"/>
          </p:nvPr>
        </p:nvSpPr>
        <p:spPr/>
        <p:txBody>
          <a:bodyPr/>
          <a:lstStyle/>
          <a:p>
            <a:r>
              <a:rPr lang="en-US" dirty="0"/>
              <a:t>AFMED Opening Thoughts</a:t>
            </a:r>
          </a:p>
        </p:txBody>
      </p:sp>
      <p:sp>
        <p:nvSpPr>
          <p:cNvPr id="3" name="Content Placeholder 2">
            <a:extLst>
              <a:ext uri="{FF2B5EF4-FFF2-40B4-BE49-F238E27FC236}">
                <a16:creationId xmlns:a16="http://schemas.microsoft.com/office/drawing/2014/main" id="{9B58B0EE-57B6-516A-62AD-8240176EDCBF}"/>
              </a:ext>
            </a:extLst>
          </p:cNvPr>
          <p:cNvSpPr>
            <a:spLocks noGrp="1"/>
          </p:cNvSpPr>
          <p:nvPr>
            <p:ph idx="1"/>
          </p:nvPr>
        </p:nvSpPr>
        <p:spPr>
          <a:xfrm>
            <a:off x="431675" y="1404936"/>
            <a:ext cx="11196638" cy="4919663"/>
          </a:xfrm>
        </p:spPr>
        <p:txBody>
          <a:bodyPr/>
          <a:lstStyle/>
          <a:p>
            <a:r>
              <a:rPr lang="en-US" sz="1800" dirty="0"/>
              <a:t>Current/emerging threats require an agile, flexible, responsive AFMS organizational structure</a:t>
            </a:r>
          </a:p>
          <a:p>
            <a:endParaRPr lang="en-US" sz="1800" dirty="0"/>
          </a:p>
          <a:p>
            <a:r>
              <a:rPr lang="en-US" sz="1800" dirty="0" err="1"/>
              <a:t>SecAF</a:t>
            </a:r>
            <a:r>
              <a:rPr lang="en-US" sz="1800" dirty="0"/>
              <a:t>, CSAF and CSO all support optimizing the AFMS organization</a:t>
            </a:r>
          </a:p>
          <a:p>
            <a:pPr marL="0" indent="0">
              <a:buNone/>
            </a:pPr>
            <a:endParaRPr lang="en-US" sz="1800" dirty="0"/>
          </a:p>
          <a:p>
            <a:r>
              <a:rPr lang="en-US" sz="1800" dirty="0"/>
              <a:t>AFMED best postures AFMS for alignment to Great Power Competition</a:t>
            </a:r>
          </a:p>
          <a:p>
            <a:pPr marL="406400" lvl="1" indent="0">
              <a:buNone/>
            </a:pPr>
            <a:endParaRPr lang="en-US" sz="1800" dirty="0"/>
          </a:p>
          <a:p>
            <a:pPr marL="406400" lvl="1" indent="0">
              <a:buNone/>
            </a:pPr>
            <a:r>
              <a:rPr lang="en-US" sz="1800" dirty="0"/>
              <a:t>1) Prioritization and execution of Department of the Air Force </a:t>
            </a:r>
          </a:p>
          <a:p>
            <a:pPr marL="406400" lvl="1" indent="0">
              <a:buNone/>
            </a:pPr>
            <a:r>
              <a:rPr lang="en-US" sz="1800" dirty="0"/>
              <a:t>    medical readiness and mission support across the enterprise</a:t>
            </a:r>
          </a:p>
          <a:p>
            <a:pPr marL="406400" lvl="1" indent="0">
              <a:buNone/>
            </a:pPr>
            <a:endParaRPr lang="en-US" sz="1800" dirty="0"/>
          </a:p>
          <a:p>
            <a:pPr marL="406400" lvl="1" indent="0">
              <a:buNone/>
            </a:pPr>
            <a:r>
              <a:rPr lang="en-US" sz="1800" dirty="0"/>
              <a:t>2) Enhanced partnership with the Defense Health Agency (DHA) </a:t>
            </a:r>
          </a:p>
          <a:p>
            <a:pPr marL="406400" lvl="1" indent="0">
              <a:buNone/>
            </a:pPr>
            <a:r>
              <a:rPr lang="en-US" sz="1800" dirty="0"/>
              <a:t>    for improved support of DHA MTFs and our patients</a:t>
            </a:r>
          </a:p>
        </p:txBody>
      </p:sp>
      <p:sp>
        <p:nvSpPr>
          <p:cNvPr id="4" name="Slide Number Placeholder 3">
            <a:extLst>
              <a:ext uri="{FF2B5EF4-FFF2-40B4-BE49-F238E27FC236}">
                <a16:creationId xmlns:a16="http://schemas.microsoft.com/office/drawing/2014/main" id="{A5ECADCB-BE4D-633A-C64B-BB6AD3A2A362}"/>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6DB1-98A0-4C5B-B461-C003FBFE3B06}"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DAEB6495-8B47-1A24-7D94-0D62CC6E83F0}"/>
              </a:ext>
            </a:extLst>
          </p:cNvPr>
          <p:cNvPicPr>
            <a:picLocks noChangeAspect="1"/>
          </p:cNvPicPr>
          <p:nvPr/>
        </p:nvPicPr>
        <p:blipFill>
          <a:blip r:embed="rId3"/>
          <a:stretch>
            <a:fillRect/>
          </a:stretch>
        </p:blipFill>
        <p:spPr>
          <a:xfrm>
            <a:off x="8620422" y="2161077"/>
            <a:ext cx="3007891" cy="3407380"/>
          </a:xfrm>
          <a:prstGeom prst="rect">
            <a:avLst/>
          </a:prstGeom>
        </p:spPr>
      </p:pic>
      <p:pic>
        <p:nvPicPr>
          <p:cNvPr id="7" name="Picture 6">
            <a:extLst>
              <a:ext uri="{FF2B5EF4-FFF2-40B4-BE49-F238E27FC236}">
                <a16:creationId xmlns:a16="http://schemas.microsoft.com/office/drawing/2014/main" id="{16AFAF40-4013-973A-F584-D8177E2DEB7F}"/>
              </a:ext>
            </a:extLst>
          </p:cNvPr>
          <p:cNvPicPr>
            <a:picLocks noChangeAspect="1"/>
          </p:cNvPicPr>
          <p:nvPr/>
        </p:nvPicPr>
        <p:blipFill>
          <a:blip r:embed="rId4"/>
          <a:stretch>
            <a:fillRect/>
          </a:stretch>
        </p:blipFill>
        <p:spPr>
          <a:xfrm>
            <a:off x="8407851" y="5441804"/>
            <a:ext cx="3392839" cy="1082821"/>
          </a:xfrm>
          <a:prstGeom prst="rect">
            <a:avLst/>
          </a:prstGeom>
        </p:spPr>
      </p:pic>
    </p:spTree>
    <p:extLst>
      <p:ext uri="{BB962C8B-B14F-4D97-AF65-F5344CB8AC3E}">
        <p14:creationId xmlns:p14="http://schemas.microsoft.com/office/powerpoint/2010/main" val="421686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9BF68D-DE48-8959-A68B-6799A273C1C8}"/>
              </a:ext>
            </a:extLst>
          </p:cNvPr>
          <p:cNvSpPr>
            <a:spLocks noGrp="1"/>
          </p:cNvSpPr>
          <p:nvPr>
            <p:ph type="sldNum" sz="quarter" idx="11"/>
          </p:nvPr>
        </p:nvSpPr>
        <p:spPr/>
        <p:txBody>
          <a:bodyPr/>
          <a:lstStyle/>
          <a:p>
            <a:pPr>
              <a:defRPr/>
            </a:pPr>
            <a:fld id="{47256DB1-98A0-4C5B-B461-C003FBFE3B06}" type="slidenum">
              <a:rPr lang="en-US" altLang="en-US" smtClean="0"/>
              <a:pPr>
                <a:defRPr/>
              </a:pPr>
              <a:t>7</a:t>
            </a:fld>
            <a:endParaRPr lang="en-US" altLang="en-US">
              <a:solidFill>
                <a:schemeClr val="bg2"/>
              </a:solidFill>
            </a:endParaRPr>
          </a:p>
        </p:txBody>
      </p:sp>
      <p:sp>
        <p:nvSpPr>
          <p:cNvPr id="5" name="TextBox 4">
            <a:extLst>
              <a:ext uri="{FF2B5EF4-FFF2-40B4-BE49-F238E27FC236}">
                <a16:creationId xmlns:a16="http://schemas.microsoft.com/office/drawing/2014/main" id="{E1A33871-2E58-2265-0E4F-E660309E2159}"/>
              </a:ext>
            </a:extLst>
          </p:cNvPr>
          <p:cNvSpPr txBox="1"/>
          <p:nvPr/>
        </p:nvSpPr>
        <p:spPr>
          <a:xfrm>
            <a:off x="6884617" y="3178486"/>
            <a:ext cx="4116891" cy="276396"/>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Nov 23 – Corona Fall / PAD &amp; DAFI Draft Begins / COMREL Working </a:t>
            </a:r>
            <a:r>
              <a:rPr kumimoji="0" lang="en-US" sz="900" b="1" i="0" u="none" strike="noStrike" kern="0" cap="none" spc="0" normalizeH="0" baseline="0" noProof="0" dirty="0" err="1">
                <a:ln>
                  <a:noFill/>
                </a:ln>
                <a:solidFill>
                  <a:prstClr val="black"/>
                </a:solidFill>
                <a:effectLst/>
                <a:uLnTx/>
                <a:uFillTx/>
                <a:latin typeface="Arial" panose="020B0604020202020204"/>
              </a:rPr>
              <a:t>Gp</a:t>
            </a:r>
            <a:endParaRPr kumimoji="0" lang="en-US" sz="900" b="1" i="0" u="none" strike="noStrike" kern="0" cap="none" spc="0" normalizeH="0" baseline="0" noProof="0" dirty="0">
              <a:ln>
                <a:noFill/>
              </a:ln>
              <a:solidFill>
                <a:prstClr val="black"/>
              </a:solidFill>
              <a:effectLst/>
              <a:uLnTx/>
              <a:uFillTx/>
              <a:latin typeface="Arial" panose="020B0604020202020204"/>
            </a:endParaRPr>
          </a:p>
        </p:txBody>
      </p:sp>
      <p:sp>
        <p:nvSpPr>
          <p:cNvPr id="6" name="Arrow: Right 5">
            <a:extLst>
              <a:ext uri="{FF2B5EF4-FFF2-40B4-BE49-F238E27FC236}">
                <a16:creationId xmlns:a16="http://schemas.microsoft.com/office/drawing/2014/main" id="{011FFAF5-AF81-5250-25DB-AB597A8E24C1}"/>
              </a:ext>
            </a:extLst>
          </p:cNvPr>
          <p:cNvSpPr/>
          <p:nvPr/>
        </p:nvSpPr>
        <p:spPr>
          <a:xfrm rot="20180437">
            <a:off x="-171419" y="3317193"/>
            <a:ext cx="10633449" cy="470637"/>
          </a:xfrm>
          <a:prstGeom prst="rightArrow">
            <a:avLst>
              <a:gd name="adj1" fmla="val 50000"/>
              <a:gd name="adj2" fmla="val 95621"/>
            </a:avLst>
          </a:prstGeom>
          <a:solidFill>
            <a:sysClr val="window" lastClr="FFFFFF"/>
          </a:solidFill>
          <a:ln w="12700" cap="flat" cmpd="sng" algn="ctr">
            <a:solidFill>
              <a:srgbClr val="2E4986"/>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7" name="Connector: Elbow 6">
            <a:extLst>
              <a:ext uri="{FF2B5EF4-FFF2-40B4-BE49-F238E27FC236}">
                <a16:creationId xmlns:a16="http://schemas.microsoft.com/office/drawing/2014/main" id="{3E250AC7-77A3-FE14-7E86-30BCD1958629}"/>
              </a:ext>
            </a:extLst>
          </p:cNvPr>
          <p:cNvCxnSpPr>
            <a:cxnSpLocks/>
            <a:stCxn id="18" idx="1"/>
            <a:endCxn id="40" idx="4"/>
          </p:cNvCxnSpPr>
          <p:nvPr/>
        </p:nvCxnSpPr>
        <p:spPr>
          <a:xfrm rot="10800000">
            <a:off x="7966664" y="2400795"/>
            <a:ext cx="196840" cy="242382"/>
          </a:xfrm>
          <a:prstGeom prst="bentConnector2">
            <a:avLst/>
          </a:prstGeom>
          <a:noFill/>
          <a:ln w="6350" cap="flat" cmpd="sng" algn="ctr">
            <a:solidFill>
              <a:srgbClr val="A5A5A5"/>
            </a:solidFill>
            <a:prstDash val="solid"/>
            <a:miter lim="800000"/>
          </a:ln>
          <a:effectLst/>
        </p:spPr>
      </p:cxnSp>
      <p:cxnSp>
        <p:nvCxnSpPr>
          <p:cNvPr id="8" name="Connector: Elbow 7">
            <a:extLst>
              <a:ext uri="{FF2B5EF4-FFF2-40B4-BE49-F238E27FC236}">
                <a16:creationId xmlns:a16="http://schemas.microsoft.com/office/drawing/2014/main" id="{FB01BD31-2612-1A18-1F1A-341810C2CBB3}"/>
              </a:ext>
            </a:extLst>
          </p:cNvPr>
          <p:cNvCxnSpPr>
            <a:cxnSpLocks/>
            <a:endCxn id="39" idx="4"/>
          </p:cNvCxnSpPr>
          <p:nvPr/>
        </p:nvCxnSpPr>
        <p:spPr>
          <a:xfrm rot="10800000">
            <a:off x="8579135" y="2131468"/>
            <a:ext cx="242766" cy="221552"/>
          </a:xfrm>
          <a:prstGeom prst="bentConnector2">
            <a:avLst/>
          </a:prstGeom>
          <a:noFill/>
          <a:ln w="6350" cap="flat" cmpd="sng" algn="ctr">
            <a:solidFill>
              <a:srgbClr val="A5A5A5"/>
            </a:solidFill>
            <a:prstDash val="solid"/>
            <a:miter lim="800000"/>
          </a:ln>
          <a:effectLst/>
        </p:spPr>
      </p:cxnSp>
      <p:cxnSp>
        <p:nvCxnSpPr>
          <p:cNvPr id="9" name="Connector: Elbow 8">
            <a:extLst>
              <a:ext uri="{FF2B5EF4-FFF2-40B4-BE49-F238E27FC236}">
                <a16:creationId xmlns:a16="http://schemas.microsoft.com/office/drawing/2014/main" id="{BEC58BC2-6962-BB03-D170-B3AA1505A2C6}"/>
              </a:ext>
            </a:extLst>
          </p:cNvPr>
          <p:cNvCxnSpPr>
            <a:cxnSpLocks/>
            <a:stCxn id="17" idx="1"/>
            <a:endCxn id="35" idx="3"/>
          </p:cNvCxnSpPr>
          <p:nvPr/>
        </p:nvCxnSpPr>
        <p:spPr>
          <a:xfrm rot="10800000">
            <a:off x="1772910" y="5096025"/>
            <a:ext cx="243670" cy="867724"/>
          </a:xfrm>
          <a:prstGeom prst="bentConnector2">
            <a:avLst/>
          </a:prstGeom>
          <a:noFill/>
          <a:ln w="6350" cap="flat" cmpd="sng" algn="ctr">
            <a:solidFill>
              <a:srgbClr val="A5A5A5"/>
            </a:solidFill>
            <a:prstDash val="solid"/>
            <a:miter lim="800000"/>
          </a:ln>
          <a:effectLst/>
        </p:spPr>
      </p:cxnSp>
      <p:cxnSp>
        <p:nvCxnSpPr>
          <p:cNvPr id="10" name="Connector: Elbow 9">
            <a:extLst>
              <a:ext uri="{FF2B5EF4-FFF2-40B4-BE49-F238E27FC236}">
                <a16:creationId xmlns:a16="http://schemas.microsoft.com/office/drawing/2014/main" id="{BDBDEB08-5284-3334-86C4-ED795F6ED633}"/>
              </a:ext>
            </a:extLst>
          </p:cNvPr>
          <p:cNvCxnSpPr>
            <a:cxnSpLocks/>
            <a:stCxn id="19" idx="1"/>
            <a:endCxn id="34" idx="4"/>
          </p:cNvCxnSpPr>
          <p:nvPr/>
        </p:nvCxnSpPr>
        <p:spPr>
          <a:xfrm rot="10800000">
            <a:off x="1229478" y="5363399"/>
            <a:ext cx="40258" cy="908244"/>
          </a:xfrm>
          <a:prstGeom prst="bentConnector2">
            <a:avLst/>
          </a:prstGeom>
          <a:noFill/>
          <a:ln w="6350" cap="flat" cmpd="sng" algn="ctr">
            <a:solidFill>
              <a:srgbClr val="A5A5A5"/>
            </a:solidFill>
            <a:prstDash val="solid"/>
            <a:miter lim="800000"/>
          </a:ln>
          <a:effectLst/>
        </p:spPr>
      </p:cxnSp>
      <p:cxnSp>
        <p:nvCxnSpPr>
          <p:cNvPr id="11" name="Connector: Elbow 10">
            <a:extLst>
              <a:ext uri="{FF2B5EF4-FFF2-40B4-BE49-F238E27FC236}">
                <a16:creationId xmlns:a16="http://schemas.microsoft.com/office/drawing/2014/main" id="{E6E98FDB-5B7C-45D5-AF36-25FC223203E1}"/>
              </a:ext>
            </a:extLst>
          </p:cNvPr>
          <p:cNvCxnSpPr>
            <a:cxnSpLocks/>
            <a:endCxn id="38" idx="4"/>
          </p:cNvCxnSpPr>
          <p:nvPr/>
        </p:nvCxnSpPr>
        <p:spPr>
          <a:xfrm rot="10800000">
            <a:off x="3679364" y="4286089"/>
            <a:ext cx="134172" cy="712046"/>
          </a:xfrm>
          <a:prstGeom prst="bentConnector2">
            <a:avLst/>
          </a:prstGeom>
          <a:noFill/>
          <a:ln w="6350" cap="flat" cmpd="sng" algn="ctr">
            <a:solidFill>
              <a:srgbClr val="A5A5A5"/>
            </a:solidFill>
            <a:prstDash val="solid"/>
            <a:miter lim="800000"/>
          </a:ln>
          <a:effectLst/>
        </p:spPr>
      </p:cxnSp>
      <p:cxnSp>
        <p:nvCxnSpPr>
          <p:cNvPr id="12" name="Connector: Elbow 11">
            <a:extLst>
              <a:ext uri="{FF2B5EF4-FFF2-40B4-BE49-F238E27FC236}">
                <a16:creationId xmlns:a16="http://schemas.microsoft.com/office/drawing/2014/main" id="{BE879954-C167-FC8E-1289-79BE9829AF1B}"/>
              </a:ext>
            </a:extLst>
          </p:cNvPr>
          <p:cNvCxnSpPr>
            <a:cxnSpLocks/>
            <a:endCxn id="42" idx="3"/>
          </p:cNvCxnSpPr>
          <p:nvPr/>
        </p:nvCxnSpPr>
        <p:spPr>
          <a:xfrm rot="10800000">
            <a:off x="6060211" y="3210732"/>
            <a:ext cx="290869" cy="502651"/>
          </a:xfrm>
          <a:prstGeom prst="bentConnector2">
            <a:avLst/>
          </a:prstGeom>
          <a:noFill/>
          <a:ln w="6350" cap="flat" cmpd="sng" algn="ctr">
            <a:solidFill>
              <a:srgbClr val="A5A5A5"/>
            </a:solidFill>
            <a:prstDash val="solid"/>
            <a:miter lim="800000"/>
          </a:ln>
          <a:effectLst/>
        </p:spPr>
      </p:cxnSp>
      <p:cxnSp>
        <p:nvCxnSpPr>
          <p:cNvPr id="13" name="Connector: Elbow 12">
            <a:extLst>
              <a:ext uri="{FF2B5EF4-FFF2-40B4-BE49-F238E27FC236}">
                <a16:creationId xmlns:a16="http://schemas.microsoft.com/office/drawing/2014/main" id="{B0D9EB3A-4F2C-D39E-C7C6-51B9C5533658}"/>
              </a:ext>
            </a:extLst>
          </p:cNvPr>
          <p:cNvCxnSpPr>
            <a:cxnSpLocks/>
            <a:endCxn id="44" idx="4"/>
          </p:cNvCxnSpPr>
          <p:nvPr/>
        </p:nvCxnSpPr>
        <p:spPr>
          <a:xfrm rot="10800000">
            <a:off x="7354192" y="2670124"/>
            <a:ext cx="311760" cy="303559"/>
          </a:xfrm>
          <a:prstGeom prst="bentConnector2">
            <a:avLst/>
          </a:prstGeom>
          <a:noFill/>
          <a:ln w="6350" cap="flat" cmpd="sng" algn="ctr">
            <a:solidFill>
              <a:srgbClr val="A5A5A5"/>
            </a:solidFill>
            <a:prstDash val="solid"/>
            <a:miter lim="800000"/>
          </a:ln>
          <a:effectLst/>
        </p:spPr>
      </p:cxnSp>
      <p:cxnSp>
        <p:nvCxnSpPr>
          <p:cNvPr id="14" name="Connector: Elbow 13">
            <a:extLst>
              <a:ext uri="{FF2B5EF4-FFF2-40B4-BE49-F238E27FC236}">
                <a16:creationId xmlns:a16="http://schemas.microsoft.com/office/drawing/2014/main" id="{1820512A-A258-DFE8-DA34-83BFCA7032A3}"/>
              </a:ext>
            </a:extLst>
          </p:cNvPr>
          <p:cNvCxnSpPr>
            <a:cxnSpLocks/>
            <a:stCxn id="59" idx="1"/>
            <a:endCxn id="37" idx="3"/>
          </p:cNvCxnSpPr>
          <p:nvPr/>
        </p:nvCxnSpPr>
        <p:spPr>
          <a:xfrm rot="10800000">
            <a:off x="5447740" y="3480060"/>
            <a:ext cx="246249" cy="556591"/>
          </a:xfrm>
          <a:prstGeom prst="bentConnector2">
            <a:avLst/>
          </a:prstGeom>
          <a:noFill/>
          <a:ln w="6350" cap="flat" cmpd="sng" algn="ctr">
            <a:solidFill>
              <a:srgbClr val="A5A5A5"/>
            </a:solidFill>
            <a:prstDash val="solid"/>
            <a:miter lim="800000"/>
          </a:ln>
          <a:effectLst/>
        </p:spPr>
      </p:cxnSp>
      <p:cxnSp>
        <p:nvCxnSpPr>
          <p:cNvPr id="15" name="Connector: Elbow 14">
            <a:extLst>
              <a:ext uri="{FF2B5EF4-FFF2-40B4-BE49-F238E27FC236}">
                <a16:creationId xmlns:a16="http://schemas.microsoft.com/office/drawing/2014/main" id="{832C45AD-DE1E-5D32-E7A8-9C8094F7A6F2}"/>
              </a:ext>
            </a:extLst>
          </p:cNvPr>
          <p:cNvCxnSpPr>
            <a:cxnSpLocks/>
            <a:endCxn id="36" idx="3"/>
          </p:cNvCxnSpPr>
          <p:nvPr/>
        </p:nvCxnSpPr>
        <p:spPr>
          <a:xfrm rot="10800000">
            <a:off x="4835268" y="3749387"/>
            <a:ext cx="266550" cy="577330"/>
          </a:xfrm>
          <a:prstGeom prst="bentConnector2">
            <a:avLst/>
          </a:prstGeom>
          <a:noFill/>
          <a:ln w="6350" cap="flat" cmpd="sng" algn="ctr">
            <a:solidFill>
              <a:srgbClr val="A5A5A5"/>
            </a:solidFill>
            <a:prstDash val="solid"/>
            <a:miter lim="800000"/>
          </a:ln>
          <a:effectLst/>
        </p:spPr>
      </p:cxnSp>
      <p:sp>
        <p:nvSpPr>
          <p:cNvPr id="16" name="Title 1">
            <a:extLst>
              <a:ext uri="{FF2B5EF4-FFF2-40B4-BE49-F238E27FC236}">
                <a16:creationId xmlns:a16="http://schemas.microsoft.com/office/drawing/2014/main" id="{8899402A-B999-8A4A-077D-542B442007C1}"/>
              </a:ext>
            </a:extLst>
          </p:cNvPr>
          <p:cNvSpPr txBox="1">
            <a:spLocks/>
          </p:cNvSpPr>
          <p:nvPr/>
        </p:nvSpPr>
        <p:spPr>
          <a:xfrm>
            <a:off x="1207008" y="369285"/>
            <a:ext cx="10464435" cy="704088"/>
          </a:xfrm>
          <a:prstGeom prst="rect">
            <a:avLst/>
          </a:prstGeom>
        </p:spPr>
        <p:txBody>
          <a:bodyPr vert="horz" lIns="91440" tIns="0" rIns="91440" bIns="0" rtlCol="0" anchor="ctr">
            <a:normAutofit/>
          </a:bodyPr>
          <a:lst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2E4986"/>
                </a:solidFill>
                <a:effectLst/>
                <a:uLnTx/>
                <a:uFillTx/>
                <a:latin typeface="Arial" panose="020B0604020202020204"/>
                <a:ea typeface="+mj-ea"/>
                <a:cs typeface="+mj-cs"/>
              </a:rPr>
              <a:t>AFMED POAM</a:t>
            </a:r>
          </a:p>
        </p:txBody>
      </p:sp>
      <p:sp>
        <p:nvSpPr>
          <p:cNvPr id="17" name="TextBox 16">
            <a:extLst>
              <a:ext uri="{FF2B5EF4-FFF2-40B4-BE49-F238E27FC236}">
                <a16:creationId xmlns:a16="http://schemas.microsoft.com/office/drawing/2014/main" id="{D202F881-3F90-D9FB-6043-1FB9AA5E236A}"/>
              </a:ext>
            </a:extLst>
          </p:cNvPr>
          <p:cNvSpPr txBox="1"/>
          <p:nvPr/>
        </p:nvSpPr>
        <p:spPr>
          <a:xfrm>
            <a:off x="2016580" y="5850386"/>
            <a:ext cx="3345887" cy="226725"/>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14-18 Aug 23 – AFMED Strategic Planning Conference</a:t>
            </a:r>
          </a:p>
        </p:txBody>
      </p:sp>
      <p:sp>
        <p:nvSpPr>
          <p:cNvPr id="18" name="TextBox 17">
            <a:extLst>
              <a:ext uri="{FF2B5EF4-FFF2-40B4-BE49-F238E27FC236}">
                <a16:creationId xmlns:a16="http://schemas.microsoft.com/office/drawing/2014/main" id="{0EA6D163-39DC-1D28-14D5-D59FA5FBCEF1}"/>
              </a:ext>
            </a:extLst>
          </p:cNvPr>
          <p:cNvSpPr txBox="1"/>
          <p:nvPr/>
        </p:nvSpPr>
        <p:spPr>
          <a:xfrm>
            <a:off x="8163504" y="2513799"/>
            <a:ext cx="2447523" cy="258756"/>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Jan 24 – AFMED PAD Coordination</a:t>
            </a:r>
          </a:p>
        </p:txBody>
      </p:sp>
      <p:sp>
        <p:nvSpPr>
          <p:cNvPr id="19" name="TextBox 18">
            <a:extLst>
              <a:ext uri="{FF2B5EF4-FFF2-40B4-BE49-F238E27FC236}">
                <a16:creationId xmlns:a16="http://schemas.microsoft.com/office/drawing/2014/main" id="{F6EBEC19-9C18-5A8F-9F62-0EF76AEBD109}"/>
              </a:ext>
            </a:extLst>
          </p:cNvPr>
          <p:cNvSpPr txBox="1"/>
          <p:nvPr/>
        </p:nvSpPr>
        <p:spPr>
          <a:xfrm>
            <a:off x="1269736" y="6177626"/>
            <a:ext cx="3355709" cy="188033"/>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16 Jul 23 – CSAF AFMED “Go Do” Memo Signed</a:t>
            </a:r>
          </a:p>
        </p:txBody>
      </p:sp>
      <p:pic>
        <p:nvPicPr>
          <p:cNvPr id="20" name="Picture 2" descr="Satellite Icon Black Minimalist Icon Isolated On White Background Stock  Illustration - Download Image Now - iStock">
            <a:extLst>
              <a:ext uri="{FF2B5EF4-FFF2-40B4-BE49-F238E27FC236}">
                <a16:creationId xmlns:a16="http://schemas.microsoft.com/office/drawing/2014/main" id="{593B65F5-5C15-4364-A9E8-1963D4DDF2C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980" y="1146323"/>
            <a:ext cx="807990" cy="80799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Elbow 20">
            <a:extLst>
              <a:ext uri="{FF2B5EF4-FFF2-40B4-BE49-F238E27FC236}">
                <a16:creationId xmlns:a16="http://schemas.microsoft.com/office/drawing/2014/main" id="{6B63E6A6-7FAA-6DE5-2802-0B84C99EC230}"/>
              </a:ext>
            </a:extLst>
          </p:cNvPr>
          <p:cNvCxnSpPr>
            <a:cxnSpLocks/>
            <a:endCxn id="43" idx="3"/>
          </p:cNvCxnSpPr>
          <p:nvPr/>
        </p:nvCxnSpPr>
        <p:spPr>
          <a:xfrm rot="10800000">
            <a:off x="6672682" y="2941405"/>
            <a:ext cx="475584" cy="434505"/>
          </a:xfrm>
          <a:prstGeom prst="bentConnector2">
            <a:avLst/>
          </a:prstGeom>
          <a:noFill/>
          <a:ln w="6350" cap="flat" cmpd="sng" algn="ctr">
            <a:solidFill>
              <a:srgbClr val="A5A5A5"/>
            </a:solidFill>
            <a:prstDash val="solid"/>
            <a:miter lim="800000"/>
          </a:ln>
          <a:effectLst/>
        </p:spPr>
      </p:cxnSp>
      <p:pic>
        <p:nvPicPr>
          <p:cNvPr id="22" name="Picture 2" descr="Satellite Icon Black Minimalist Icon Isolated On White Background Stock  Illustration - Download Image Now - iStock">
            <a:extLst>
              <a:ext uri="{FF2B5EF4-FFF2-40B4-BE49-F238E27FC236}">
                <a16:creationId xmlns:a16="http://schemas.microsoft.com/office/drawing/2014/main" id="{72C4F39A-1EEE-623C-9D63-220FCFF2368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996656">
            <a:off x="7842072" y="1288219"/>
            <a:ext cx="321094" cy="321094"/>
          </a:xfrm>
          <a:prstGeom prst="rect">
            <a:avLst/>
          </a:prstGeom>
          <a:noFill/>
          <a:extLst>
            <a:ext uri="{909E8E84-426E-40DD-AFC4-6F175D3DCCD1}">
              <a14:hiddenFill xmlns:a14="http://schemas.microsoft.com/office/drawing/2010/main">
                <a:solidFill>
                  <a:srgbClr val="FFFFFF"/>
                </a:solidFill>
              </a14:hiddenFill>
            </a:ext>
          </a:extLst>
        </p:spPr>
      </p:pic>
      <p:sp>
        <p:nvSpPr>
          <p:cNvPr id="23" name="Star: 5 Points 22">
            <a:extLst>
              <a:ext uri="{FF2B5EF4-FFF2-40B4-BE49-F238E27FC236}">
                <a16:creationId xmlns:a16="http://schemas.microsoft.com/office/drawing/2014/main" id="{0EEA97B6-33AF-B582-01DE-39BE535E52BE}"/>
              </a:ext>
            </a:extLst>
          </p:cNvPr>
          <p:cNvSpPr/>
          <p:nvPr/>
        </p:nvSpPr>
        <p:spPr>
          <a:xfrm>
            <a:off x="10026983" y="5491592"/>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 name="Star: 5 Points 23">
            <a:extLst>
              <a:ext uri="{FF2B5EF4-FFF2-40B4-BE49-F238E27FC236}">
                <a16:creationId xmlns:a16="http://schemas.microsoft.com/office/drawing/2014/main" id="{32CB1A1B-D346-2946-BFFB-C38915EF30F6}"/>
              </a:ext>
            </a:extLst>
          </p:cNvPr>
          <p:cNvSpPr/>
          <p:nvPr/>
        </p:nvSpPr>
        <p:spPr>
          <a:xfrm>
            <a:off x="10022838" y="5040238"/>
            <a:ext cx="271347" cy="293124"/>
          </a:xfrm>
          <a:prstGeom prst="star5">
            <a:avLst/>
          </a:prstGeom>
          <a:solidFill>
            <a:srgbClr val="280EEB"/>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5" name="Star: 5 Points 24">
            <a:extLst>
              <a:ext uri="{FF2B5EF4-FFF2-40B4-BE49-F238E27FC236}">
                <a16:creationId xmlns:a16="http://schemas.microsoft.com/office/drawing/2014/main" id="{0ECE1114-AA02-12BA-033B-5B9A4672EFF1}"/>
              </a:ext>
            </a:extLst>
          </p:cNvPr>
          <p:cNvSpPr/>
          <p:nvPr/>
        </p:nvSpPr>
        <p:spPr>
          <a:xfrm>
            <a:off x="10039475" y="5917241"/>
            <a:ext cx="271347" cy="293124"/>
          </a:xfrm>
          <a:prstGeom prst="star5">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36843801-9C17-FD4B-C4B6-15BC7C30E139}"/>
              </a:ext>
            </a:extLst>
          </p:cNvPr>
          <p:cNvSpPr txBox="1"/>
          <p:nvPr/>
        </p:nvSpPr>
        <p:spPr>
          <a:xfrm>
            <a:off x="10352820" y="5515044"/>
            <a:ext cx="1702619" cy="307777"/>
          </a:xfrm>
          <a:prstGeom prst="rect">
            <a:avLst/>
          </a:prstGeom>
          <a:noFill/>
        </p:spPr>
        <p:txBody>
          <a:bodyPr wrap="square" rtlCol="0">
            <a:spAutoFit/>
          </a:bodyPr>
          <a:lstStyle/>
          <a:p>
            <a:pPr algn="l" eaLnBrk="1" fontAlgn="auto" hangingPunct="1">
              <a:spcBef>
                <a:spcPts val="0"/>
              </a:spcBef>
              <a:spcAft>
                <a:spcPts val="0"/>
              </a:spcAft>
              <a:defRPr/>
            </a:pPr>
            <a:r>
              <a:rPr lang="en-US" b="1" dirty="0">
                <a:solidFill>
                  <a:prstClr val="black"/>
                </a:solidFill>
                <a:latin typeface="Arial" panose="020B0604020202020204"/>
              </a:rPr>
              <a:t>AF/SG </a:t>
            </a:r>
          </a:p>
        </p:txBody>
      </p:sp>
      <p:sp>
        <p:nvSpPr>
          <p:cNvPr id="27" name="TextBox 26">
            <a:extLst>
              <a:ext uri="{FF2B5EF4-FFF2-40B4-BE49-F238E27FC236}">
                <a16:creationId xmlns:a16="http://schemas.microsoft.com/office/drawing/2014/main" id="{01F2D5F0-A123-931B-F5DB-D6096FF63C86}"/>
              </a:ext>
            </a:extLst>
          </p:cNvPr>
          <p:cNvSpPr txBox="1"/>
          <p:nvPr/>
        </p:nvSpPr>
        <p:spPr>
          <a:xfrm>
            <a:off x="10345373" y="5063690"/>
            <a:ext cx="1702619" cy="307777"/>
          </a:xfrm>
          <a:prstGeom prst="rect">
            <a:avLst/>
          </a:prstGeom>
          <a:noFill/>
        </p:spPr>
        <p:txBody>
          <a:bodyPr wrap="square" rtlCol="0">
            <a:spAutoFit/>
          </a:bodyPr>
          <a:lstStyle/>
          <a:p>
            <a:pPr algn="l" eaLnBrk="1" fontAlgn="auto" hangingPunct="1">
              <a:spcBef>
                <a:spcPts val="0"/>
              </a:spcBef>
              <a:spcAft>
                <a:spcPts val="0"/>
              </a:spcAft>
              <a:defRPr/>
            </a:pPr>
            <a:r>
              <a:rPr lang="en-US" b="1" dirty="0" err="1">
                <a:solidFill>
                  <a:prstClr val="black"/>
                </a:solidFill>
                <a:latin typeface="Arial" panose="020B0604020202020204"/>
              </a:rPr>
              <a:t>SecAF</a:t>
            </a:r>
            <a:r>
              <a:rPr lang="en-US" b="1" dirty="0">
                <a:solidFill>
                  <a:prstClr val="black"/>
                </a:solidFill>
                <a:latin typeface="Arial" panose="020B0604020202020204"/>
              </a:rPr>
              <a:t> / CSAF </a:t>
            </a:r>
          </a:p>
        </p:txBody>
      </p:sp>
      <p:sp>
        <p:nvSpPr>
          <p:cNvPr id="28" name="TextBox 27">
            <a:extLst>
              <a:ext uri="{FF2B5EF4-FFF2-40B4-BE49-F238E27FC236}">
                <a16:creationId xmlns:a16="http://schemas.microsoft.com/office/drawing/2014/main" id="{3A269F6A-30EF-E68B-1571-44D5E35EB742}"/>
              </a:ext>
            </a:extLst>
          </p:cNvPr>
          <p:cNvSpPr txBox="1"/>
          <p:nvPr/>
        </p:nvSpPr>
        <p:spPr>
          <a:xfrm>
            <a:off x="10363661" y="5940693"/>
            <a:ext cx="1702619" cy="307777"/>
          </a:xfrm>
          <a:prstGeom prst="rect">
            <a:avLst/>
          </a:prstGeom>
          <a:noFill/>
        </p:spPr>
        <p:txBody>
          <a:bodyPr wrap="square" rtlCol="0">
            <a:spAutoFit/>
          </a:bodyPr>
          <a:lstStyle/>
          <a:p>
            <a:pPr algn="l" eaLnBrk="1" fontAlgn="auto" hangingPunct="1">
              <a:spcBef>
                <a:spcPts val="0"/>
              </a:spcBef>
              <a:spcAft>
                <a:spcPts val="0"/>
              </a:spcAft>
              <a:defRPr/>
            </a:pPr>
            <a:r>
              <a:rPr lang="en-US" b="1" dirty="0">
                <a:solidFill>
                  <a:prstClr val="black"/>
                </a:solidFill>
                <a:latin typeface="Arial" panose="020B0604020202020204"/>
              </a:rPr>
              <a:t>DHA Director</a:t>
            </a:r>
          </a:p>
        </p:txBody>
      </p:sp>
      <p:sp>
        <p:nvSpPr>
          <p:cNvPr id="29" name="Star: 5 Points 28">
            <a:extLst>
              <a:ext uri="{FF2B5EF4-FFF2-40B4-BE49-F238E27FC236}">
                <a16:creationId xmlns:a16="http://schemas.microsoft.com/office/drawing/2014/main" id="{A04AA8C8-E401-E328-0552-2163DEFC7E28}"/>
              </a:ext>
            </a:extLst>
          </p:cNvPr>
          <p:cNvSpPr/>
          <p:nvPr/>
        </p:nvSpPr>
        <p:spPr>
          <a:xfrm>
            <a:off x="7461643" y="4479215"/>
            <a:ext cx="271347" cy="293124"/>
          </a:xfrm>
          <a:prstGeom prst="star5">
            <a:avLst/>
          </a:prstGeom>
          <a:solidFill>
            <a:srgbClr val="280EEB"/>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0" name="Star: 5 Points 29">
            <a:extLst>
              <a:ext uri="{FF2B5EF4-FFF2-40B4-BE49-F238E27FC236}">
                <a16:creationId xmlns:a16="http://schemas.microsoft.com/office/drawing/2014/main" id="{E592576B-94E6-F07A-7FB3-F79A55C77612}"/>
              </a:ext>
            </a:extLst>
          </p:cNvPr>
          <p:cNvSpPr/>
          <p:nvPr/>
        </p:nvSpPr>
        <p:spPr>
          <a:xfrm>
            <a:off x="10993698" y="2212237"/>
            <a:ext cx="271347" cy="293124"/>
          </a:xfrm>
          <a:prstGeom prst="star5">
            <a:avLst/>
          </a:prstGeom>
          <a:solidFill>
            <a:srgbClr val="280EEB"/>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1" name="Star: 5 Points 30">
            <a:extLst>
              <a:ext uri="{FF2B5EF4-FFF2-40B4-BE49-F238E27FC236}">
                <a16:creationId xmlns:a16="http://schemas.microsoft.com/office/drawing/2014/main" id="{23772200-23B5-2615-23EA-23E863D2D301}"/>
              </a:ext>
            </a:extLst>
          </p:cNvPr>
          <p:cNvSpPr/>
          <p:nvPr/>
        </p:nvSpPr>
        <p:spPr>
          <a:xfrm>
            <a:off x="7548087" y="4829394"/>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94353327-0C75-CB99-0D99-8FE6EA6438B7}"/>
              </a:ext>
            </a:extLst>
          </p:cNvPr>
          <p:cNvSpPr txBox="1"/>
          <p:nvPr/>
        </p:nvSpPr>
        <p:spPr>
          <a:xfrm>
            <a:off x="2529332" y="5523144"/>
            <a:ext cx="3852979" cy="265138"/>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Sep 23 – AFMED Recommended COA </a:t>
            </a:r>
            <a:r>
              <a:rPr kumimoji="0" lang="en-US" sz="900" b="1" i="0" u="none" strike="noStrike" kern="0" cap="none" spc="0" normalizeH="0" baseline="0" noProof="0" dirty="0" err="1">
                <a:ln>
                  <a:noFill/>
                </a:ln>
                <a:solidFill>
                  <a:prstClr val="black"/>
                </a:solidFill>
                <a:effectLst/>
                <a:uLnTx/>
                <a:uFillTx/>
                <a:latin typeface="Arial" panose="020B0604020202020204"/>
              </a:rPr>
              <a:t>coord</a:t>
            </a:r>
            <a:r>
              <a:rPr kumimoji="0" lang="en-US" sz="900" b="1" i="0" u="none" strike="noStrike" kern="0" cap="none" spc="0" normalizeH="0" baseline="0" noProof="0" dirty="0">
                <a:ln>
                  <a:noFill/>
                </a:ln>
                <a:solidFill>
                  <a:prstClr val="black"/>
                </a:solidFill>
                <a:effectLst/>
                <a:uLnTx/>
                <a:uFillTx/>
                <a:latin typeface="Arial" panose="020B0604020202020204"/>
              </a:rPr>
              <a:t> w/HAF Senior Leaders</a:t>
            </a:r>
          </a:p>
        </p:txBody>
      </p:sp>
      <p:grpSp>
        <p:nvGrpSpPr>
          <p:cNvPr id="33" name="Group 32">
            <a:extLst>
              <a:ext uri="{FF2B5EF4-FFF2-40B4-BE49-F238E27FC236}">
                <a16:creationId xmlns:a16="http://schemas.microsoft.com/office/drawing/2014/main" id="{9C2923A6-A4AA-932C-5527-DB778F2E4255}"/>
              </a:ext>
            </a:extLst>
          </p:cNvPr>
          <p:cNvGrpSpPr/>
          <p:nvPr/>
        </p:nvGrpSpPr>
        <p:grpSpPr>
          <a:xfrm rot="20175782">
            <a:off x="735342" y="3442719"/>
            <a:ext cx="8878918" cy="177563"/>
            <a:chOff x="479213" y="-315069"/>
            <a:chExt cx="8878918" cy="177563"/>
          </a:xfrm>
        </p:grpSpPr>
        <p:sp>
          <p:nvSpPr>
            <p:cNvPr id="34" name="Oval 33">
              <a:extLst>
                <a:ext uri="{FF2B5EF4-FFF2-40B4-BE49-F238E27FC236}">
                  <a16:creationId xmlns:a16="http://schemas.microsoft.com/office/drawing/2014/main" id="{74EA9ECF-081A-EDE2-EF1C-B53E197A67D3}"/>
                </a:ext>
              </a:extLst>
            </p:cNvPr>
            <p:cNvSpPr/>
            <p:nvPr/>
          </p:nvSpPr>
          <p:spPr>
            <a:xfrm>
              <a:off x="479213"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5F3E5D80-3376-70C2-181E-4DDB94D7AAC9}"/>
                </a:ext>
              </a:extLst>
            </p:cNvPr>
            <p:cNvSpPr/>
            <p:nvPr/>
          </p:nvSpPr>
          <p:spPr>
            <a:xfrm>
              <a:off x="1148286"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3C5042D9-EA6E-3256-E315-B4A8C9AA0AF3}"/>
                </a:ext>
              </a:extLst>
            </p:cNvPr>
            <p:cNvSpPr/>
            <p:nvPr/>
          </p:nvSpPr>
          <p:spPr>
            <a:xfrm>
              <a:off x="4493651" y="-315069"/>
              <a:ext cx="180975" cy="177563"/>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5C1DDD1B-B02E-2391-66D3-20F44004C363}"/>
                </a:ext>
              </a:extLst>
            </p:cNvPr>
            <p:cNvSpPr/>
            <p:nvPr/>
          </p:nvSpPr>
          <p:spPr>
            <a:xfrm>
              <a:off x="5162724"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DA293E94-113F-84F4-8643-90BE7130B4C5}"/>
                </a:ext>
              </a:extLst>
            </p:cNvPr>
            <p:cNvSpPr/>
            <p:nvPr/>
          </p:nvSpPr>
          <p:spPr>
            <a:xfrm>
              <a:off x="3155505"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9" name="Oval 38">
              <a:extLst>
                <a:ext uri="{FF2B5EF4-FFF2-40B4-BE49-F238E27FC236}">
                  <a16:creationId xmlns:a16="http://schemas.microsoft.com/office/drawing/2014/main" id="{1D279189-862E-8EA5-66C9-C8073B9A97F9}"/>
                </a:ext>
              </a:extLst>
            </p:cNvPr>
            <p:cNvSpPr/>
            <p:nvPr/>
          </p:nvSpPr>
          <p:spPr>
            <a:xfrm>
              <a:off x="8508089" y="-315069"/>
              <a:ext cx="180975" cy="177563"/>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63174492-5B0F-30A8-56FC-9045781035BF}"/>
                </a:ext>
              </a:extLst>
            </p:cNvPr>
            <p:cNvSpPr/>
            <p:nvPr/>
          </p:nvSpPr>
          <p:spPr>
            <a:xfrm>
              <a:off x="7839016"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585F6C38-290A-BE2B-A86F-143800FAFD1D}"/>
                </a:ext>
              </a:extLst>
            </p:cNvPr>
            <p:cNvSpPr/>
            <p:nvPr/>
          </p:nvSpPr>
          <p:spPr>
            <a:xfrm>
              <a:off x="3824578"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2" name="Oval 41">
              <a:extLst>
                <a:ext uri="{FF2B5EF4-FFF2-40B4-BE49-F238E27FC236}">
                  <a16:creationId xmlns:a16="http://schemas.microsoft.com/office/drawing/2014/main" id="{5678E21F-2050-82ED-D9ED-60A6B1EA2DD6}"/>
                </a:ext>
              </a:extLst>
            </p:cNvPr>
            <p:cNvSpPr/>
            <p:nvPr/>
          </p:nvSpPr>
          <p:spPr>
            <a:xfrm>
              <a:off x="5831797"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id="{BF0D0A78-4D55-53CD-6BDE-83835E4E2269}"/>
                </a:ext>
              </a:extLst>
            </p:cNvPr>
            <p:cNvSpPr/>
            <p:nvPr/>
          </p:nvSpPr>
          <p:spPr>
            <a:xfrm>
              <a:off x="6500870" y="-315069"/>
              <a:ext cx="180975" cy="177563"/>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47D990D8-BE22-4A35-AB5D-EFDE55A925FA}"/>
                </a:ext>
              </a:extLst>
            </p:cNvPr>
            <p:cNvSpPr/>
            <p:nvPr/>
          </p:nvSpPr>
          <p:spPr>
            <a:xfrm>
              <a:off x="7169943" y="-315069"/>
              <a:ext cx="180975" cy="177563"/>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A1C80EC-7587-C549-328A-883424C2EF35}"/>
                </a:ext>
              </a:extLst>
            </p:cNvPr>
            <p:cNvSpPr/>
            <p:nvPr/>
          </p:nvSpPr>
          <p:spPr>
            <a:xfrm>
              <a:off x="1817359"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BFC476E5-D0FD-23E4-C508-72B91B60F6D6}"/>
                </a:ext>
              </a:extLst>
            </p:cNvPr>
            <p:cNvSpPr/>
            <p:nvPr/>
          </p:nvSpPr>
          <p:spPr>
            <a:xfrm>
              <a:off x="2486432" y="-315069"/>
              <a:ext cx="180975" cy="177563"/>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EFF90C20-F9B5-1A6A-13F6-0C5DBE99CEB8}"/>
                </a:ext>
              </a:extLst>
            </p:cNvPr>
            <p:cNvSpPr/>
            <p:nvPr/>
          </p:nvSpPr>
          <p:spPr>
            <a:xfrm>
              <a:off x="9177156" y="-315069"/>
              <a:ext cx="180975" cy="177563"/>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48" name="TextBox 47">
            <a:extLst>
              <a:ext uri="{FF2B5EF4-FFF2-40B4-BE49-F238E27FC236}">
                <a16:creationId xmlns:a16="http://schemas.microsoft.com/office/drawing/2014/main" id="{EFF60A16-123A-2FC6-913F-0C586E1D13C2}"/>
              </a:ext>
            </a:extLst>
          </p:cNvPr>
          <p:cNvSpPr txBox="1"/>
          <p:nvPr/>
        </p:nvSpPr>
        <p:spPr>
          <a:xfrm>
            <a:off x="9530350" y="1923482"/>
            <a:ext cx="1915061" cy="20047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1 Oct 24 – AFMED FOC &amp; beyond</a:t>
            </a:r>
          </a:p>
        </p:txBody>
      </p:sp>
      <p:cxnSp>
        <p:nvCxnSpPr>
          <p:cNvPr id="49" name="Connector: Elbow 48">
            <a:extLst>
              <a:ext uri="{FF2B5EF4-FFF2-40B4-BE49-F238E27FC236}">
                <a16:creationId xmlns:a16="http://schemas.microsoft.com/office/drawing/2014/main" id="{E7DC765F-BB7E-6493-2E4C-3E61242CF0B4}"/>
              </a:ext>
            </a:extLst>
          </p:cNvPr>
          <p:cNvCxnSpPr>
            <a:cxnSpLocks/>
            <a:stCxn id="32" idx="1"/>
            <a:endCxn id="45" idx="4"/>
          </p:cNvCxnSpPr>
          <p:nvPr/>
        </p:nvCxnSpPr>
        <p:spPr>
          <a:xfrm rot="10800000">
            <a:off x="2454422" y="4824745"/>
            <a:ext cx="74911" cy="830969"/>
          </a:xfrm>
          <a:prstGeom prst="bentConnector2">
            <a:avLst/>
          </a:prstGeom>
          <a:noFill/>
          <a:ln w="6350" cap="flat" cmpd="sng" algn="ctr">
            <a:solidFill>
              <a:srgbClr val="A5A5A5"/>
            </a:solidFill>
            <a:prstDash val="solid"/>
            <a:miter lim="800000"/>
          </a:ln>
          <a:effectLst/>
        </p:spPr>
      </p:cxnSp>
      <p:cxnSp>
        <p:nvCxnSpPr>
          <p:cNvPr id="50" name="Connector: Elbow 49">
            <a:extLst>
              <a:ext uri="{FF2B5EF4-FFF2-40B4-BE49-F238E27FC236}">
                <a16:creationId xmlns:a16="http://schemas.microsoft.com/office/drawing/2014/main" id="{484A89C1-54D5-598F-0897-20837F850262}"/>
              </a:ext>
            </a:extLst>
          </p:cNvPr>
          <p:cNvCxnSpPr>
            <a:cxnSpLocks/>
            <a:stCxn id="67" idx="1"/>
            <a:endCxn id="46" idx="3"/>
          </p:cNvCxnSpPr>
          <p:nvPr/>
        </p:nvCxnSpPr>
        <p:spPr>
          <a:xfrm rot="10800000">
            <a:off x="2997854" y="4557369"/>
            <a:ext cx="220321" cy="738866"/>
          </a:xfrm>
          <a:prstGeom prst="bentConnector2">
            <a:avLst/>
          </a:prstGeom>
          <a:noFill/>
          <a:ln w="6350" cap="flat" cmpd="sng" algn="ctr">
            <a:solidFill>
              <a:srgbClr val="A5A5A5"/>
            </a:solidFill>
            <a:prstDash val="solid"/>
            <a:miter lim="800000"/>
          </a:ln>
          <a:effectLst/>
        </p:spPr>
      </p:cxnSp>
      <p:cxnSp>
        <p:nvCxnSpPr>
          <p:cNvPr id="51" name="Connector: Elbow 50">
            <a:extLst>
              <a:ext uri="{FF2B5EF4-FFF2-40B4-BE49-F238E27FC236}">
                <a16:creationId xmlns:a16="http://schemas.microsoft.com/office/drawing/2014/main" id="{6E352281-52E1-A101-AEF1-91CF7F080811}"/>
              </a:ext>
            </a:extLst>
          </p:cNvPr>
          <p:cNvCxnSpPr>
            <a:cxnSpLocks/>
            <a:endCxn id="41" idx="4"/>
          </p:cNvCxnSpPr>
          <p:nvPr/>
        </p:nvCxnSpPr>
        <p:spPr>
          <a:xfrm rot="10800000">
            <a:off x="4291836" y="4016761"/>
            <a:ext cx="224139" cy="621382"/>
          </a:xfrm>
          <a:prstGeom prst="bentConnector2">
            <a:avLst/>
          </a:prstGeom>
          <a:noFill/>
          <a:ln w="6350" cap="flat" cmpd="sng" algn="ctr">
            <a:solidFill>
              <a:srgbClr val="A5A5A5"/>
            </a:solidFill>
            <a:prstDash val="solid"/>
            <a:miter lim="800000"/>
          </a:ln>
          <a:effectLst/>
        </p:spPr>
      </p:cxnSp>
      <p:cxnSp>
        <p:nvCxnSpPr>
          <p:cNvPr id="52" name="Connector: Elbow 51">
            <a:extLst>
              <a:ext uri="{FF2B5EF4-FFF2-40B4-BE49-F238E27FC236}">
                <a16:creationId xmlns:a16="http://schemas.microsoft.com/office/drawing/2014/main" id="{0B69ACCA-6D8A-524B-E1EC-587445F145D1}"/>
              </a:ext>
            </a:extLst>
          </p:cNvPr>
          <p:cNvCxnSpPr>
            <a:cxnSpLocks/>
            <a:stCxn id="48" idx="1"/>
            <a:endCxn id="47" idx="4"/>
          </p:cNvCxnSpPr>
          <p:nvPr/>
        </p:nvCxnSpPr>
        <p:spPr>
          <a:xfrm rot="10800000">
            <a:off x="9191602" y="1862144"/>
            <a:ext cx="338749" cy="161579"/>
          </a:xfrm>
          <a:prstGeom prst="bentConnector2">
            <a:avLst/>
          </a:prstGeom>
          <a:noFill/>
          <a:ln w="6350" cap="flat" cmpd="sng" algn="ctr">
            <a:solidFill>
              <a:srgbClr val="A5A5A5"/>
            </a:solidFill>
            <a:prstDash val="solid"/>
            <a:miter lim="800000"/>
          </a:ln>
          <a:effectLst/>
        </p:spPr>
      </p:cxnSp>
      <p:sp>
        <p:nvSpPr>
          <p:cNvPr id="53" name="Star: 5 Points 52">
            <a:extLst>
              <a:ext uri="{FF2B5EF4-FFF2-40B4-BE49-F238E27FC236}">
                <a16:creationId xmlns:a16="http://schemas.microsoft.com/office/drawing/2014/main" id="{C8181B8C-EECE-06A1-22E9-B5E6157732DE}"/>
              </a:ext>
            </a:extLst>
          </p:cNvPr>
          <p:cNvSpPr/>
          <p:nvPr/>
        </p:nvSpPr>
        <p:spPr>
          <a:xfrm>
            <a:off x="7225552" y="4829394"/>
            <a:ext cx="271347" cy="293124"/>
          </a:xfrm>
          <a:prstGeom prst="star5">
            <a:avLst/>
          </a:prstGeom>
          <a:solidFill>
            <a:srgbClr val="280EEB"/>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4" name="Star: 5 Points 53">
            <a:extLst>
              <a:ext uri="{FF2B5EF4-FFF2-40B4-BE49-F238E27FC236}">
                <a16:creationId xmlns:a16="http://schemas.microsoft.com/office/drawing/2014/main" id="{BD0BAEBF-4007-29E5-32A5-0B3C2B5FDC4B}"/>
              </a:ext>
            </a:extLst>
          </p:cNvPr>
          <p:cNvSpPr/>
          <p:nvPr/>
        </p:nvSpPr>
        <p:spPr>
          <a:xfrm>
            <a:off x="5376593" y="5800005"/>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5" name="Star: 5 Points 54">
            <a:extLst>
              <a:ext uri="{FF2B5EF4-FFF2-40B4-BE49-F238E27FC236}">
                <a16:creationId xmlns:a16="http://schemas.microsoft.com/office/drawing/2014/main" id="{28CF77A5-DE00-EE53-442F-C1A72200F78E}"/>
              </a:ext>
            </a:extLst>
          </p:cNvPr>
          <p:cNvSpPr/>
          <p:nvPr/>
        </p:nvSpPr>
        <p:spPr>
          <a:xfrm>
            <a:off x="4625445" y="3356227"/>
            <a:ext cx="462925" cy="531125"/>
          </a:xfrm>
          <a:prstGeom prst="star5">
            <a:avLst/>
          </a:prstGeom>
          <a:solidFill>
            <a:sysClr val="window" lastClr="FFFFFF"/>
          </a:solidFill>
          <a:ln w="38100" cap="flat" cmpd="sng" algn="ctr">
            <a:solidFill>
              <a:srgbClr val="2E4986"/>
            </a:solidFill>
            <a:prstDash val="solid"/>
            <a:miter lim="800000"/>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a:ea typeface="+mn-ea"/>
                <a:cs typeface="+mn-cs"/>
              </a:rPr>
              <a:t>IOC</a:t>
            </a:r>
          </a:p>
        </p:txBody>
      </p:sp>
      <p:sp>
        <p:nvSpPr>
          <p:cNvPr id="56" name="Star: 5 Points 55">
            <a:extLst>
              <a:ext uri="{FF2B5EF4-FFF2-40B4-BE49-F238E27FC236}">
                <a16:creationId xmlns:a16="http://schemas.microsoft.com/office/drawing/2014/main" id="{6C8D4EDF-F7DF-4E04-0D4F-9EF7BD2EA3BF}"/>
              </a:ext>
            </a:extLst>
          </p:cNvPr>
          <p:cNvSpPr/>
          <p:nvPr/>
        </p:nvSpPr>
        <p:spPr>
          <a:xfrm>
            <a:off x="8922847" y="1457227"/>
            <a:ext cx="462925" cy="531125"/>
          </a:xfrm>
          <a:prstGeom prst="star5">
            <a:avLst/>
          </a:prstGeom>
          <a:solidFill>
            <a:sysClr val="window" lastClr="FFFFFF"/>
          </a:solidFill>
          <a:ln w="38100" cap="flat" cmpd="sng" algn="ctr">
            <a:solidFill>
              <a:srgbClr val="2E4986"/>
            </a:solidFill>
            <a:prstDash val="solid"/>
            <a:miter lim="800000"/>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prstClr val="black"/>
                </a:solidFill>
                <a:effectLst/>
                <a:uLnTx/>
                <a:uFillTx/>
                <a:latin typeface="Arial" panose="020B0604020202020204"/>
                <a:ea typeface="+mn-ea"/>
                <a:cs typeface="+mn-cs"/>
              </a:rPr>
              <a:t>FOC</a:t>
            </a:r>
          </a:p>
        </p:txBody>
      </p:sp>
      <p:sp>
        <p:nvSpPr>
          <p:cNvPr id="57" name="TextBox 56">
            <a:extLst>
              <a:ext uri="{FF2B5EF4-FFF2-40B4-BE49-F238E27FC236}">
                <a16:creationId xmlns:a16="http://schemas.microsoft.com/office/drawing/2014/main" id="{C76F6464-087F-7B0D-729B-2027E091EE5F}"/>
              </a:ext>
            </a:extLst>
          </p:cNvPr>
          <p:cNvSpPr txBox="1"/>
          <p:nvPr/>
        </p:nvSpPr>
        <p:spPr>
          <a:xfrm>
            <a:off x="4501560" y="4543285"/>
            <a:ext cx="2935464" cy="19537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Sep 23 – Program Guidance Letter (PGL) Approval</a:t>
            </a:r>
          </a:p>
        </p:txBody>
      </p:sp>
      <p:sp>
        <p:nvSpPr>
          <p:cNvPr id="58" name="TextBox 57">
            <a:extLst>
              <a:ext uri="{FF2B5EF4-FFF2-40B4-BE49-F238E27FC236}">
                <a16:creationId xmlns:a16="http://schemas.microsoft.com/office/drawing/2014/main" id="{8FDDEC6C-CE22-7D7A-1E0E-99F83D3818B9}"/>
              </a:ext>
            </a:extLst>
          </p:cNvPr>
          <p:cNvSpPr txBox="1"/>
          <p:nvPr/>
        </p:nvSpPr>
        <p:spPr>
          <a:xfrm>
            <a:off x="5077539" y="4267718"/>
            <a:ext cx="2598488" cy="20360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01 Oct 23 – AFMED &amp; DHA Networks IOC </a:t>
            </a:r>
          </a:p>
        </p:txBody>
      </p:sp>
      <p:sp>
        <p:nvSpPr>
          <p:cNvPr id="59" name="TextBox 58">
            <a:extLst>
              <a:ext uri="{FF2B5EF4-FFF2-40B4-BE49-F238E27FC236}">
                <a16:creationId xmlns:a16="http://schemas.microsoft.com/office/drawing/2014/main" id="{A0FFD0CF-99F9-D307-293E-B33899ED01DD}"/>
              </a:ext>
            </a:extLst>
          </p:cNvPr>
          <p:cNvSpPr txBox="1"/>
          <p:nvPr/>
        </p:nvSpPr>
        <p:spPr>
          <a:xfrm>
            <a:off x="5693988" y="3882124"/>
            <a:ext cx="3627248" cy="309052"/>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Oct 23 – Air Force Medical Service (AFMS) Strategy</a:t>
            </a:r>
          </a:p>
        </p:txBody>
      </p:sp>
      <p:sp>
        <p:nvSpPr>
          <p:cNvPr id="60" name="TextBox 59">
            <a:extLst>
              <a:ext uri="{FF2B5EF4-FFF2-40B4-BE49-F238E27FC236}">
                <a16:creationId xmlns:a16="http://schemas.microsoft.com/office/drawing/2014/main" id="{8B2E2979-2032-7C14-B744-189B2794C98B}"/>
              </a:ext>
            </a:extLst>
          </p:cNvPr>
          <p:cNvSpPr txBox="1"/>
          <p:nvPr/>
        </p:nvSpPr>
        <p:spPr>
          <a:xfrm>
            <a:off x="6331232" y="3580713"/>
            <a:ext cx="3370552" cy="237308"/>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Oct 23 – Colonels Gameplan &amp; Chief’s Group Assignments </a:t>
            </a:r>
          </a:p>
        </p:txBody>
      </p:sp>
      <p:sp>
        <p:nvSpPr>
          <p:cNvPr id="61" name="TextBox 60">
            <a:extLst>
              <a:ext uri="{FF2B5EF4-FFF2-40B4-BE49-F238E27FC236}">
                <a16:creationId xmlns:a16="http://schemas.microsoft.com/office/drawing/2014/main" id="{FD7DD834-4F93-F860-65A6-960306CF5A57}"/>
              </a:ext>
            </a:extLst>
          </p:cNvPr>
          <p:cNvSpPr txBox="1"/>
          <p:nvPr/>
        </p:nvSpPr>
        <p:spPr>
          <a:xfrm>
            <a:off x="7485003" y="2819962"/>
            <a:ext cx="3126024" cy="293123"/>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Dec 23 – NOVA &amp; AFMS Senior Leadership Workshop </a:t>
            </a:r>
          </a:p>
        </p:txBody>
      </p:sp>
      <p:sp>
        <p:nvSpPr>
          <p:cNvPr id="62" name="TextBox 61">
            <a:extLst>
              <a:ext uri="{FF2B5EF4-FFF2-40B4-BE49-F238E27FC236}">
                <a16:creationId xmlns:a16="http://schemas.microsoft.com/office/drawing/2014/main" id="{58215B99-A06B-1FAB-CC5A-483FFF389493}"/>
              </a:ext>
            </a:extLst>
          </p:cNvPr>
          <p:cNvSpPr txBox="1"/>
          <p:nvPr/>
        </p:nvSpPr>
        <p:spPr>
          <a:xfrm>
            <a:off x="8822841" y="2225644"/>
            <a:ext cx="2122526" cy="24038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Spring 24– Begin AFMED Transition</a:t>
            </a:r>
          </a:p>
        </p:txBody>
      </p:sp>
      <p:sp>
        <p:nvSpPr>
          <p:cNvPr id="63" name="Star: 5 Points 62">
            <a:extLst>
              <a:ext uri="{FF2B5EF4-FFF2-40B4-BE49-F238E27FC236}">
                <a16:creationId xmlns:a16="http://schemas.microsoft.com/office/drawing/2014/main" id="{84A47477-B49C-BE6F-321F-D052CB883C97}"/>
              </a:ext>
            </a:extLst>
          </p:cNvPr>
          <p:cNvSpPr/>
          <p:nvPr/>
        </p:nvSpPr>
        <p:spPr>
          <a:xfrm>
            <a:off x="7982934" y="4217436"/>
            <a:ext cx="271347" cy="293124"/>
          </a:xfrm>
          <a:prstGeom prst="star5">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4" name="Star: 5 Points 63">
            <a:extLst>
              <a:ext uri="{FF2B5EF4-FFF2-40B4-BE49-F238E27FC236}">
                <a16:creationId xmlns:a16="http://schemas.microsoft.com/office/drawing/2014/main" id="{F609485D-6511-31C7-96D7-03C9FE4CEA61}"/>
              </a:ext>
            </a:extLst>
          </p:cNvPr>
          <p:cNvSpPr/>
          <p:nvPr/>
        </p:nvSpPr>
        <p:spPr>
          <a:xfrm>
            <a:off x="7716681" y="4223075"/>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5" name="Star: 5 Points 64">
            <a:extLst>
              <a:ext uri="{FF2B5EF4-FFF2-40B4-BE49-F238E27FC236}">
                <a16:creationId xmlns:a16="http://schemas.microsoft.com/office/drawing/2014/main" id="{D68D9879-2343-37C9-6FAB-D883AED8BDE2}"/>
              </a:ext>
            </a:extLst>
          </p:cNvPr>
          <p:cNvSpPr/>
          <p:nvPr/>
        </p:nvSpPr>
        <p:spPr>
          <a:xfrm>
            <a:off x="10672671" y="2797087"/>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6" name="Star: 5 Points 65">
            <a:extLst>
              <a:ext uri="{FF2B5EF4-FFF2-40B4-BE49-F238E27FC236}">
                <a16:creationId xmlns:a16="http://schemas.microsoft.com/office/drawing/2014/main" id="{3D7F7B52-C24D-47A0-76D9-09D372637932}"/>
              </a:ext>
            </a:extLst>
          </p:cNvPr>
          <p:cNvSpPr/>
          <p:nvPr/>
        </p:nvSpPr>
        <p:spPr>
          <a:xfrm>
            <a:off x="11515373" y="1862143"/>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1364512A-1970-922F-BB72-83645F6415AD}"/>
              </a:ext>
            </a:extLst>
          </p:cNvPr>
          <p:cNvSpPr txBox="1"/>
          <p:nvPr/>
        </p:nvSpPr>
        <p:spPr>
          <a:xfrm>
            <a:off x="3218174" y="5174962"/>
            <a:ext cx="3648107" cy="242545"/>
          </a:xfrm>
          <a:prstGeom prst="rect">
            <a:avLst/>
          </a:prstGeom>
          <a:solidFill>
            <a:srgbClr val="4472C4">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a:rPr>
              <a:t>13 Sep 23 – Air Force Association (AFA): Wing CC Conference</a:t>
            </a:r>
          </a:p>
        </p:txBody>
      </p:sp>
      <p:sp>
        <p:nvSpPr>
          <p:cNvPr id="68" name="TextBox 67">
            <a:extLst>
              <a:ext uri="{FF2B5EF4-FFF2-40B4-BE49-F238E27FC236}">
                <a16:creationId xmlns:a16="http://schemas.microsoft.com/office/drawing/2014/main" id="{220EF31E-7F33-77F3-8EF4-8423E5401B34}"/>
              </a:ext>
            </a:extLst>
          </p:cNvPr>
          <p:cNvSpPr txBox="1"/>
          <p:nvPr/>
        </p:nvSpPr>
        <p:spPr>
          <a:xfrm>
            <a:off x="3824022" y="4876568"/>
            <a:ext cx="3338109" cy="22672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rtlCol="0" anchor="ctr">
            <a:noAutofit/>
          </a:bodyPr>
          <a:lstStyle/>
          <a:p>
            <a:pPr algn="l" eaLnBrk="1" fontAlgn="auto" hangingPunct="1">
              <a:spcBef>
                <a:spcPts val="0"/>
              </a:spcBef>
              <a:spcAft>
                <a:spcPts val="0"/>
              </a:spcAft>
              <a:defRPr/>
            </a:pPr>
            <a:r>
              <a:rPr lang="en-US" sz="900" b="1" dirty="0">
                <a:solidFill>
                  <a:prstClr val="black"/>
                </a:solidFill>
                <a:latin typeface="Arial" panose="020B0604020202020204"/>
              </a:rPr>
              <a:t>18 Sep 23 – AFMED CSAF COA Brief</a:t>
            </a:r>
          </a:p>
        </p:txBody>
      </p:sp>
      <p:sp>
        <p:nvSpPr>
          <p:cNvPr id="69" name="Star: 5 Points 68">
            <a:extLst>
              <a:ext uri="{FF2B5EF4-FFF2-40B4-BE49-F238E27FC236}">
                <a16:creationId xmlns:a16="http://schemas.microsoft.com/office/drawing/2014/main" id="{531EA608-8B5F-3E66-F1C0-11350C9E3143}"/>
              </a:ext>
            </a:extLst>
          </p:cNvPr>
          <p:cNvSpPr/>
          <p:nvPr/>
        </p:nvSpPr>
        <p:spPr>
          <a:xfrm>
            <a:off x="11285171" y="2199272"/>
            <a:ext cx="271347" cy="293124"/>
          </a:xfrm>
          <a:prstGeom prst="star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6523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4C2C36C4-0CE0-25FE-0A8E-1077477A74E8}"/>
              </a:ext>
            </a:extLst>
          </p:cNvPr>
          <p:cNvCxnSpPr>
            <a:cxnSpLocks/>
          </p:cNvCxnSpPr>
          <p:nvPr/>
        </p:nvCxnSpPr>
        <p:spPr>
          <a:xfrm>
            <a:off x="5917065" y="5650268"/>
            <a:ext cx="393356" cy="0"/>
          </a:xfrm>
          <a:prstGeom prst="line">
            <a:avLst/>
          </a:prstGeom>
          <a:ln w="31750">
            <a:solidFill>
              <a:srgbClr val="065DB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265D4A4-2375-37BC-575B-65B79BDA0284}"/>
              </a:ext>
            </a:extLst>
          </p:cNvPr>
          <p:cNvCxnSpPr>
            <a:cxnSpLocks/>
          </p:cNvCxnSpPr>
          <p:nvPr/>
        </p:nvCxnSpPr>
        <p:spPr>
          <a:xfrm flipH="1">
            <a:off x="2930473" y="4793511"/>
            <a:ext cx="318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Elbow Connector 12">
            <a:extLst>
              <a:ext uri="{FF2B5EF4-FFF2-40B4-BE49-F238E27FC236}">
                <a16:creationId xmlns:a16="http://schemas.microsoft.com/office/drawing/2014/main" id="{2EBB5EB0-40D4-DD42-0014-B03362BD0002}"/>
              </a:ext>
            </a:extLst>
          </p:cNvPr>
          <p:cNvCxnSpPr>
            <a:cxnSpLocks noChangeShapeType="1"/>
            <a:stCxn id="98" idx="2"/>
          </p:cNvCxnSpPr>
          <p:nvPr/>
        </p:nvCxnSpPr>
        <p:spPr bwMode="auto">
          <a:xfrm rot="16200000" flipH="1">
            <a:off x="3461822" y="3771334"/>
            <a:ext cx="2472194" cy="981132"/>
          </a:xfrm>
          <a:prstGeom prst="bentConnector3">
            <a:avLst>
              <a:gd name="adj1" fmla="val 97362"/>
            </a:avLst>
          </a:prstGeom>
          <a:noFill/>
          <a:ln w="31750" algn="ctr">
            <a:solidFill>
              <a:srgbClr val="0070C0"/>
            </a:solidFill>
            <a:prstDash val="sysDot"/>
            <a:round/>
            <a:headEnd/>
            <a:tailEnd/>
          </a:ln>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24AAFF5A-0DB1-EC2B-4797-2CF8DCB4FC01}"/>
              </a:ext>
            </a:extLst>
          </p:cNvPr>
          <p:cNvCxnSpPr>
            <a:cxnSpLocks/>
            <a:stCxn id="98" idx="3"/>
          </p:cNvCxnSpPr>
          <p:nvPr/>
        </p:nvCxnSpPr>
        <p:spPr>
          <a:xfrm flipV="1">
            <a:off x="4663547" y="2803825"/>
            <a:ext cx="891831" cy="8018"/>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99B1680E-9D27-5DFD-2146-7591644A3133}"/>
              </a:ext>
            </a:extLst>
          </p:cNvPr>
          <p:cNvCxnSpPr>
            <a:cxnSpLocks/>
          </p:cNvCxnSpPr>
          <p:nvPr/>
        </p:nvCxnSpPr>
        <p:spPr>
          <a:xfrm rot="16200000" flipH="1">
            <a:off x="3918393" y="3535905"/>
            <a:ext cx="2083519" cy="1063310"/>
          </a:xfrm>
          <a:prstGeom prst="bentConnector3">
            <a:avLst>
              <a:gd name="adj1" fmla="val 76225"/>
            </a:avLst>
          </a:prstGeom>
          <a:ln w="31750">
            <a:solidFill>
              <a:srgbClr val="055DB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7E5806E-1CBA-F035-1CAE-9FDCBBEC19CE}"/>
              </a:ext>
            </a:extLst>
          </p:cNvPr>
          <p:cNvCxnSpPr>
            <a:cxnSpLocks/>
            <a:stCxn id="71" idx="2"/>
            <a:endCxn id="52" idx="0"/>
          </p:cNvCxnSpPr>
          <p:nvPr/>
        </p:nvCxnSpPr>
        <p:spPr>
          <a:xfrm>
            <a:off x="2425393" y="3608498"/>
            <a:ext cx="41594" cy="23565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598E1F-CF02-BE1A-D932-B0A3262D8232}"/>
              </a:ext>
            </a:extLst>
          </p:cNvPr>
          <p:cNvSpPr>
            <a:spLocks noGrp="1"/>
          </p:cNvSpPr>
          <p:nvPr>
            <p:ph type="title"/>
          </p:nvPr>
        </p:nvSpPr>
        <p:spPr/>
        <p:txBody>
          <a:bodyPr>
            <a:normAutofit/>
          </a:bodyPr>
          <a:lstStyle/>
          <a:p>
            <a:r>
              <a:rPr lang="en-US" dirty="0">
                <a:latin typeface="Arial"/>
              </a:rPr>
              <a:t>AFMED at FOC</a:t>
            </a:r>
            <a:br>
              <a:rPr lang="en-US" dirty="0">
                <a:latin typeface="Arial"/>
              </a:rPr>
            </a:br>
            <a:r>
              <a:rPr lang="en-US" sz="2400" dirty="0">
                <a:latin typeface="Arial"/>
              </a:rPr>
              <a:t>1 Oct 24</a:t>
            </a:r>
            <a:endParaRPr lang="en-US" dirty="0"/>
          </a:p>
        </p:txBody>
      </p:sp>
      <p:sp>
        <p:nvSpPr>
          <p:cNvPr id="4" name="Slide Number Placeholder 3">
            <a:extLst>
              <a:ext uri="{FF2B5EF4-FFF2-40B4-BE49-F238E27FC236}">
                <a16:creationId xmlns:a16="http://schemas.microsoft.com/office/drawing/2014/main" id="{B26790A3-A8FD-FC7C-EE36-FB36D14E3AF3}"/>
              </a:ext>
            </a:extLst>
          </p:cNvPr>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DF859-B77C-4932-B7B0-12C49A93E314}" type="slidenum">
              <a:rPr lang="en-US" altLang="en-US" smtClean="0"/>
              <a:pPr>
                <a:defRPr/>
              </a:pPr>
              <a:t>8</a:t>
            </a:fld>
            <a:endParaRPr lang="en-US" altLang="en-US" dirty="0">
              <a:solidFill>
                <a:schemeClr val="bg2"/>
              </a:solidFill>
            </a:endParaRPr>
          </a:p>
        </p:txBody>
      </p:sp>
      <p:cxnSp>
        <p:nvCxnSpPr>
          <p:cNvPr id="5" name="Straight Connector 4">
            <a:extLst>
              <a:ext uri="{FF2B5EF4-FFF2-40B4-BE49-F238E27FC236}">
                <a16:creationId xmlns:a16="http://schemas.microsoft.com/office/drawing/2014/main" id="{CB1F6C7C-30F8-8C0B-F890-D82AC3CB6675}"/>
              </a:ext>
            </a:extLst>
          </p:cNvPr>
          <p:cNvCxnSpPr>
            <a:cxnSpLocks noChangeShapeType="1"/>
          </p:cNvCxnSpPr>
          <p:nvPr/>
        </p:nvCxnSpPr>
        <p:spPr bwMode="auto">
          <a:xfrm>
            <a:off x="6893824" y="4325912"/>
            <a:ext cx="0" cy="1188720"/>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76F61508-68DD-67E5-2FA9-1E7B14F23541}"/>
              </a:ext>
            </a:extLst>
          </p:cNvPr>
          <p:cNvCxnSpPr>
            <a:cxnSpLocks noChangeShapeType="1"/>
          </p:cNvCxnSpPr>
          <p:nvPr/>
        </p:nvCxnSpPr>
        <p:spPr bwMode="auto">
          <a:xfrm>
            <a:off x="5623269" y="4334166"/>
            <a:ext cx="0" cy="1188720"/>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7" name="Straight Connector 48">
            <a:extLst>
              <a:ext uri="{FF2B5EF4-FFF2-40B4-BE49-F238E27FC236}">
                <a16:creationId xmlns:a16="http://schemas.microsoft.com/office/drawing/2014/main" id="{083BA1E8-015D-EC52-FE2E-474808817F3C}"/>
              </a:ext>
            </a:extLst>
          </p:cNvPr>
          <p:cNvCxnSpPr>
            <a:cxnSpLocks noChangeShapeType="1"/>
          </p:cNvCxnSpPr>
          <p:nvPr/>
        </p:nvCxnSpPr>
        <p:spPr bwMode="auto">
          <a:xfrm flipV="1">
            <a:off x="6719442" y="4138226"/>
            <a:ext cx="1" cy="1188720"/>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cxnSp>
        <p:nvCxnSpPr>
          <p:cNvPr id="8" name="Straight Connector 48">
            <a:extLst>
              <a:ext uri="{FF2B5EF4-FFF2-40B4-BE49-F238E27FC236}">
                <a16:creationId xmlns:a16="http://schemas.microsoft.com/office/drawing/2014/main" id="{38E35068-3CCD-EE29-6663-444C13DD6007}"/>
              </a:ext>
            </a:extLst>
          </p:cNvPr>
          <p:cNvCxnSpPr>
            <a:cxnSpLocks noChangeShapeType="1"/>
          </p:cNvCxnSpPr>
          <p:nvPr/>
        </p:nvCxnSpPr>
        <p:spPr bwMode="auto">
          <a:xfrm flipV="1">
            <a:off x="5487227" y="4138226"/>
            <a:ext cx="1" cy="1188720"/>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9" name="Rounded Rectangle 46">
            <a:extLst>
              <a:ext uri="{FF2B5EF4-FFF2-40B4-BE49-F238E27FC236}">
                <a16:creationId xmlns:a16="http://schemas.microsoft.com/office/drawing/2014/main" id="{AB9C1C0F-25E8-E032-F2F3-24612537CE09}"/>
              </a:ext>
            </a:extLst>
          </p:cNvPr>
          <p:cNvSpPr/>
          <p:nvPr/>
        </p:nvSpPr>
        <p:spPr bwMode="auto">
          <a:xfrm>
            <a:off x="5061508" y="4475344"/>
            <a:ext cx="1024923" cy="663419"/>
          </a:xfrm>
          <a:prstGeom prst="roundRect">
            <a:avLst/>
          </a:prstGeom>
          <a:gradFill flip="none" rotWithShape="1">
            <a:gsLst>
              <a:gs pos="0">
                <a:srgbClr val="055DB0"/>
              </a:gs>
              <a:gs pos="98000">
                <a:srgbClr val="7030A0"/>
              </a:gs>
              <a:gs pos="44000">
                <a:srgbClr val="055DB0"/>
              </a:gs>
              <a:gs pos="66000">
                <a:srgbClr val="7030A0"/>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AFMED Alpha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Arial"/>
              </a:rPr>
              <a:t>DHA Network 4</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Rounded Rectangle 46">
            <a:extLst>
              <a:ext uri="{FF2B5EF4-FFF2-40B4-BE49-F238E27FC236}">
                <a16:creationId xmlns:a16="http://schemas.microsoft.com/office/drawing/2014/main" id="{922542E3-62CE-0CD6-A324-9BE1F79C81CE}"/>
              </a:ext>
            </a:extLst>
          </p:cNvPr>
          <p:cNvSpPr/>
          <p:nvPr/>
        </p:nvSpPr>
        <p:spPr bwMode="auto">
          <a:xfrm>
            <a:off x="6223350" y="4486682"/>
            <a:ext cx="1045585" cy="641131"/>
          </a:xfrm>
          <a:prstGeom prst="roundRect">
            <a:avLst/>
          </a:prstGeom>
          <a:gradFill flip="none" rotWithShape="1">
            <a:gsLst>
              <a:gs pos="0">
                <a:srgbClr val="055DB0"/>
              </a:gs>
              <a:gs pos="98000">
                <a:srgbClr val="7030A0"/>
              </a:gs>
              <a:gs pos="44000">
                <a:srgbClr val="055DB0"/>
              </a:gs>
              <a:gs pos="64000">
                <a:srgbClr val="7030A0"/>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AMFED Bravo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Arial"/>
              </a:rPr>
              <a:t>DHA Network 9</a:t>
            </a:r>
            <a:endParaRPr kumimoji="0" lang="en-US" sz="6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Straight Connector 48">
            <a:extLst>
              <a:ext uri="{FF2B5EF4-FFF2-40B4-BE49-F238E27FC236}">
                <a16:creationId xmlns:a16="http://schemas.microsoft.com/office/drawing/2014/main" id="{816901D5-8DD9-529D-A152-0169AA0D3DD8}"/>
              </a:ext>
            </a:extLst>
          </p:cNvPr>
          <p:cNvCxnSpPr>
            <a:cxnSpLocks noChangeShapeType="1"/>
            <a:endCxn id="13" idx="2"/>
          </p:cNvCxnSpPr>
          <p:nvPr/>
        </p:nvCxnSpPr>
        <p:spPr bwMode="auto">
          <a:xfrm flipV="1">
            <a:off x="6042382" y="3124585"/>
            <a:ext cx="0" cy="1012341"/>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cxnSp>
        <p:nvCxnSpPr>
          <p:cNvPr id="12" name="Straight Connector 43">
            <a:extLst>
              <a:ext uri="{FF2B5EF4-FFF2-40B4-BE49-F238E27FC236}">
                <a16:creationId xmlns:a16="http://schemas.microsoft.com/office/drawing/2014/main" id="{32D310EE-4771-546A-D337-E9F54F6C1369}"/>
              </a:ext>
            </a:extLst>
          </p:cNvPr>
          <p:cNvCxnSpPr>
            <a:cxnSpLocks noChangeShapeType="1"/>
          </p:cNvCxnSpPr>
          <p:nvPr/>
        </p:nvCxnSpPr>
        <p:spPr bwMode="auto">
          <a:xfrm>
            <a:off x="6042382" y="2030262"/>
            <a:ext cx="0" cy="284452"/>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13" name="Rounded Rectangle 26">
            <a:extLst>
              <a:ext uri="{FF2B5EF4-FFF2-40B4-BE49-F238E27FC236}">
                <a16:creationId xmlns:a16="http://schemas.microsoft.com/office/drawing/2014/main" id="{54F1CFA8-AF4B-9EF9-8A4E-6527CD2E5541}"/>
              </a:ext>
            </a:extLst>
          </p:cNvPr>
          <p:cNvSpPr/>
          <p:nvPr/>
        </p:nvSpPr>
        <p:spPr bwMode="auto">
          <a:xfrm>
            <a:off x="5483340" y="2461610"/>
            <a:ext cx="1118083" cy="662975"/>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ea typeface="+mn-ea"/>
                <a:cs typeface="+mn-cs"/>
              </a:rPr>
              <a:t>AF/SG &amp; 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mn-cs"/>
              </a:rPr>
              <a:t>Surgeon General &amp; AFMED/CC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14" name="Group 59">
            <a:extLst>
              <a:ext uri="{FF2B5EF4-FFF2-40B4-BE49-F238E27FC236}">
                <a16:creationId xmlns:a16="http://schemas.microsoft.com/office/drawing/2014/main" id="{D1483850-CDA7-A3FF-00D1-DA05B11EAEE0}"/>
              </a:ext>
            </a:extLst>
          </p:cNvPr>
          <p:cNvGrpSpPr>
            <a:grpSpLocks/>
          </p:cNvGrpSpPr>
          <p:nvPr/>
        </p:nvGrpSpPr>
        <p:grpSpPr bwMode="auto">
          <a:xfrm>
            <a:off x="5838479" y="2908481"/>
            <a:ext cx="407804" cy="161698"/>
            <a:chOff x="5013990" y="1649799"/>
            <a:chExt cx="466459" cy="133573"/>
          </a:xfrm>
        </p:grpSpPr>
        <p:sp>
          <p:nvSpPr>
            <p:cNvPr id="15" name="5-Point Star 51">
              <a:extLst>
                <a:ext uri="{FF2B5EF4-FFF2-40B4-BE49-F238E27FC236}">
                  <a16:creationId xmlns:a16="http://schemas.microsoft.com/office/drawing/2014/main" id="{43E1DFC4-E379-CDD0-9662-97397D1F3919}"/>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5-Point Star 52">
              <a:extLst>
                <a:ext uri="{FF2B5EF4-FFF2-40B4-BE49-F238E27FC236}">
                  <a16:creationId xmlns:a16="http://schemas.microsoft.com/office/drawing/2014/main" id="{E072377F-34BA-C695-B2B9-2A831FE98F84}"/>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5-Point Star 53">
              <a:extLst>
                <a:ext uri="{FF2B5EF4-FFF2-40B4-BE49-F238E27FC236}">
                  <a16:creationId xmlns:a16="http://schemas.microsoft.com/office/drawing/2014/main" id="{E7678CF3-F486-F183-CFBF-82B426CE2315}"/>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18" name="Straight Connector 48">
            <a:extLst>
              <a:ext uri="{FF2B5EF4-FFF2-40B4-BE49-F238E27FC236}">
                <a16:creationId xmlns:a16="http://schemas.microsoft.com/office/drawing/2014/main" id="{1C90EC3D-40A5-C333-81F0-3B65C0F7A8AA}"/>
              </a:ext>
            </a:extLst>
          </p:cNvPr>
          <p:cNvCxnSpPr>
            <a:cxnSpLocks noChangeShapeType="1"/>
            <a:stCxn id="13" idx="0"/>
            <a:endCxn id="27" idx="2"/>
          </p:cNvCxnSpPr>
          <p:nvPr/>
        </p:nvCxnSpPr>
        <p:spPr bwMode="auto">
          <a:xfrm flipV="1">
            <a:off x="6042382" y="2114545"/>
            <a:ext cx="1" cy="347065"/>
          </a:xfrm>
          <a:prstGeom prst="line">
            <a:avLst/>
          </a:prstGeom>
          <a:noFill/>
          <a:ln w="19050" algn="ctr">
            <a:solidFill>
              <a:srgbClr val="055DB0"/>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F52838F1-CAEB-1920-C9FB-9FAEDA694F85}"/>
              </a:ext>
            </a:extLst>
          </p:cNvPr>
          <p:cNvCxnSpPr>
            <a:cxnSpLocks/>
          </p:cNvCxnSpPr>
          <p:nvPr/>
        </p:nvCxnSpPr>
        <p:spPr bwMode="auto">
          <a:xfrm flipV="1">
            <a:off x="5488954" y="4136926"/>
            <a:ext cx="1234440" cy="6291"/>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grpSp>
        <p:nvGrpSpPr>
          <p:cNvPr id="20" name="Group 59">
            <a:extLst>
              <a:ext uri="{FF2B5EF4-FFF2-40B4-BE49-F238E27FC236}">
                <a16:creationId xmlns:a16="http://schemas.microsoft.com/office/drawing/2014/main" id="{4331E5D6-CA5C-5BAB-2689-02F3EAB0E29C}"/>
              </a:ext>
            </a:extLst>
          </p:cNvPr>
          <p:cNvGrpSpPr>
            <a:grpSpLocks/>
          </p:cNvGrpSpPr>
          <p:nvPr/>
        </p:nvGrpSpPr>
        <p:grpSpPr bwMode="auto">
          <a:xfrm>
            <a:off x="6586055" y="4852984"/>
            <a:ext cx="266774" cy="161698"/>
            <a:chOff x="5175304" y="1649799"/>
            <a:chExt cx="305145" cy="133573"/>
          </a:xfrm>
        </p:grpSpPr>
        <p:sp>
          <p:nvSpPr>
            <p:cNvPr id="21" name="5-Point Star 52">
              <a:extLst>
                <a:ext uri="{FF2B5EF4-FFF2-40B4-BE49-F238E27FC236}">
                  <a16:creationId xmlns:a16="http://schemas.microsoft.com/office/drawing/2014/main" id="{74B8F01E-C951-86D4-793B-C1B25DFB7FC1}"/>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5-Point Star 53">
              <a:extLst>
                <a:ext uri="{FF2B5EF4-FFF2-40B4-BE49-F238E27FC236}">
                  <a16:creationId xmlns:a16="http://schemas.microsoft.com/office/drawing/2014/main" id="{1BC4B187-A3D2-0708-5E8F-7C76E81F1010}"/>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3" name="Group 59">
            <a:extLst>
              <a:ext uri="{FF2B5EF4-FFF2-40B4-BE49-F238E27FC236}">
                <a16:creationId xmlns:a16="http://schemas.microsoft.com/office/drawing/2014/main" id="{F00D5859-50D8-3D4C-1B81-AD53D92F81FF}"/>
              </a:ext>
            </a:extLst>
          </p:cNvPr>
          <p:cNvGrpSpPr>
            <a:grpSpLocks/>
          </p:cNvGrpSpPr>
          <p:nvPr/>
        </p:nvGrpSpPr>
        <p:grpSpPr bwMode="auto">
          <a:xfrm>
            <a:off x="5440582" y="4863704"/>
            <a:ext cx="266774" cy="161698"/>
            <a:chOff x="5175304" y="1649799"/>
            <a:chExt cx="305145" cy="133573"/>
          </a:xfrm>
        </p:grpSpPr>
        <p:sp>
          <p:nvSpPr>
            <p:cNvPr id="24" name="5-Point Star 52">
              <a:extLst>
                <a:ext uri="{FF2B5EF4-FFF2-40B4-BE49-F238E27FC236}">
                  <a16:creationId xmlns:a16="http://schemas.microsoft.com/office/drawing/2014/main" id="{66E8AC98-300C-8E6D-B4B8-C51E35ADE1BE}"/>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5-Point Star 53">
              <a:extLst>
                <a:ext uri="{FF2B5EF4-FFF2-40B4-BE49-F238E27FC236}">
                  <a16:creationId xmlns:a16="http://schemas.microsoft.com/office/drawing/2014/main" id="{FF58195E-4D5E-5304-1CEB-24FACBFA16C0}"/>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26" name="Straight Connector 25">
            <a:extLst>
              <a:ext uri="{FF2B5EF4-FFF2-40B4-BE49-F238E27FC236}">
                <a16:creationId xmlns:a16="http://schemas.microsoft.com/office/drawing/2014/main" id="{606A408E-8789-2BAA-6B88-FF73B2FEB79C}"/>
              </a:ext>
            </a:extLst>
          </p:cNvPr>
          <p:cNvCxnSpPr>
            <a:cxnSpLocks noChangeShapeType="1"/>
          </p:cNvCxnSpPr>
          <p:nvPr/>
        </p:nvCxnSpPr>
        <p:spPr bwMode="auto">
          <a:xfrm flipV="1">
            <a:off x="5623269" y="4315181"/>
            <a:ext cx="1280160" cy="11114"/>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sp>
        <p:nvSpPr>
          <p:cNvPr id="27" name="Rounded Rectangle 15">
            <a:extLst>
              <a:ext uri="{FF2B5EF4-FFF2-40B4-BE49-F238E27FC236}">
                <a16:creationId xmlns:a16="http://schemas.microsoft.com/office/drawing/2014/main" id="{4A986051-1720-1F82-1EDB-470BE83EA27E}"/>
              </a:ext>
            </a:extLst>
          </p:cNvPr>
          <p:cNvSpPr/>
          <p:nvPr/>
        </p:nvSpPr>
        <p:spPr bwMode="auto">
          <a:xfrm>
            <a:off x="5445567" y="1782393"/>
            <a:ext cx="1193631" cy="332152"/>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CSAF</a:t>
            </a:r>
            <a:endParaRPr kumimoji="0" lang="en-US" sz="700" b="1" i="0" u="none" strike="noStrike" kern="0" cap="none" spc="0" normalizeH="0" baseline="0" noProof="0" dirty="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D88F78E5-E12E-8D59-B915-D87CBB399F29}"/>
              </a:ext>
            </a:extLst>
          </p:cNvPr>
          <p:cNvSpPr txBox="1"/>
          <p:nvPr/>
        </p:nvSpPr>
        <p:spPr>
          <a:xfrm>
            <a:off x="8621646" y="4008799"/>
            <a:ext cx="3093078" cy="338554"/>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Primary Rater: DHA Director</a:t>
            </a:r>
          </a:p>
        </p:txBody>
      </p:sp>
      <p:sp>
        <p:nvSpPr>
          <p:cNvPr id="31" name="TextBox 30">
            <a:extLst>
              <a:ext uri="{FF2B5EF4-FFF2-40B4-BE49-F238E27FC236}">
                <a16:creationId xmlns:a16="http://schemas.microsoft.com/office/drawing/2014/main" id="{510ABAFF-7F61-3F1A-40A1-ACE72DE128A8}"/>
              </a:ext>
            </a:extLst>
          </p:cNvPr>
          <p:cNvSpPr txBox="1"/>
          <p:nvPr/>
        </p:nvSpPr>
        <p:spPr>
          <a:xfrm>
            <a:off x="8147794" y="3139508"/>
            <a:ext cx="4052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Intermediate Medical Commander</a:t>
            </a:r>
          </a:p>
        </p:txBody>
      </p:sp>
      <p:sp>
        <p:nvSpPr>
          <p:cNvPr id="32" name="TextBox 31">
            <a:extLst>
              <a:ext uri="{FF2B5EF4-FFF2-40B4-BE49-F238E27FC236}">
                <a16:creationId xmlns:a16="http://schemas.microsoft.com/office/drawing/2014/main" id="{F1BD560B-25F1-FE95-27BE-36C183EFECA8}"/>
              </a:ext>
            </a:extLst>
          </p:cNvPr>
          <p:cNvSpPr txBox="1"/>
          <p:nvPr/>
        </p:nvSpPr>
        <p:spPr>
          <a:xfrm>
            <a:off x="8373439" y="3604371"/>
            <a:ext cx="3423392" cy="338554"/>
          </a:xfrm>
          <a:prstGeom prst="rect">
            <a:avLst/>
          </a:prstGeom>
          <a:no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Higher Level Reviewer</a:t>
            </a:r>
            <a:r>
              <a:rPr kumimoji="0" lang="en-US" sz="1600" b="0" i="0" u="none" strike="noStrike" kern="1200" cap="none" spc="0" normalizeH="0" baseline="0" noProof="0" dirty="0">
                <a:ln>
                  <a:noFill/>
                </a:ln>
                <a:solidFill>
                  <a:srgbClr val="000000"/>
                </a:solidFill>
                <a:effectLst/>
                <a:uLnTx/>
                <a:uFillTx/>
                <a:latin typeface="Arial"/>
                <a:ea typeface="+mn-ea"/>
                <a:cs typeface="+mn-cs"/>
              </a:rPr>
              <a:t>: AFMED CC</a:t>
            </a:r>
          </a:p>
        </p:txBody>
      </p:sp>
      <p:cxnSp>
        <p:nvCxnSpPr>
          <p:cNvPr id="33" name="Straight Connector 32">
            <a:extLst>
              <a:ext uri="{FF2B5EF4-FFF2-40B4-BE49-F238E27FC236}">
                <a16:creationId xmlns:a16="http://schemas.microsoft.com/office/drawing/2014/main" id="{40D12037-0B59-985D-A7E7-62E1201AD188}"/>
              </a:ext>
            </a:extLst>
          </p:cNvPr>
          <p:cNvCxnSpPr>
            <a:cxnSpLocks noChangeShapeType="1"/>
            <a:stCxn id="30" idx="1"/>
          </p:cNvCxnSpPr>
          <p:nvPr/>
        </p:nvCxnSpPr>
        <p:spPr bwMode="auto">
          <a:xfrm flipH="1">
            <a:off x="6893824" y="4178076"/>
            <a:ext cx="1727822" cy="137105"/>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34" name="Straight Connector 48">
            <a:extLst>
              <a:ext uri="{FF2B5EF4-FFF2-40B4-BE49-F238E27FC236}">
                <a16:creationId xmlns:a16="http://schemas.microsoft.com/office/drawing/2014/main" id="{F3D0C783-DE81-8D1E-34EC-364298CC9591}"/>
              </a:ext>
            </a:extLst>
          </p:cNvPr>
          <p:cNvCxnSpPr>
            <a:cxnSpLocks noChangeShapeType="1"/>
            <a:endCxn id="32" idx="1"/>
          </p:cNvCxnSpPr>
          <p:nvPr/>
        </p:nvCxnSpPr>
        <p:spPr bwMode="auto">
          <a:xfrm flipV="1">
            <a:off x="6719442" y="3773648"/>
            <a:ext cx="1653997" cy="363278"/>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79A68835-83A0-A3DB-5609-D6163B42EA60}"/>
              </a:ext>
            </a:extLst>
          </p:cNvPr>
          <p:cNvSpPr txBox="1"/>
          <p:nvPr/>
        </p:nvSpPr>
        <p:spPr>
          <a:xfrm>
            <a:off x="7683479" y="5338220"/>
            <a:ext cx="4419017" cy="338554"/>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Primary Rater: Med Division CC or Network Dir</a:t>
            </a:r>
          </a:p>
        </p:txBody>
      </p:sp>
      <p:sp>
        <p:nvSpPr>
          <p:cNvPr id="36" name="TextBox 35">
            <a:extLst>
              <a:ext uri="{FF2B5EF4-FFF2-40B4-BE49-F238E27FC236}">
                <a16:creationId xmlns:a16="http://schemas.microsoft.com/office/drawing/2014/main" id="{1D27C6C7-5E70-727C-F3AA-F9C422B0F345}"/>
              </a:ext>
            </a:extLst>
          </p:cNvPr>
          <p:cNvSpPr txBox="1"/>
          <p:nvPr/>
        </p:nvSpPr>
        <p:spPr>
          <a:xfrm>
            <a:off x="7581926" y="4830016"/>
            <a:ext cx="4339557" cy="338554"/>
          </a:xfrm>
          <a:prstGeom prst="rect">
            <a:avLst/>
          </a:prstGeom>
          <a:no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Higher Level Reviewer</a:t>
            </a:r>
            <a:r>
              <a:rPr kumimoji="0" lang="en-US" sz="1600" b="0" i="0" u="none" strike="noStrike" kern="1200" cap="none" spc="0" normalizeH="0" baseline="0" noProof="0" dirty="0">
                <a:ln>
                  <a:noFill/>
                </a:ln>
                <a:solidFill>
                  <a:srgbClr val="000000"/>
                </a:solidFill>
                <a:effectLst/>
                <a:uLnTx/>
                <a:uFillTx/>
                <a:latin typeface="Arial"/>
                <a:ea typeface="+mn-ea"/>
                <a:cs typeface="+mn-cs"/>
              </a:rPr>
              <a:t>: Intermediate Med CC</a:t>
            </a:r>
          </a:p>
        </p:txBody>
      </p:sp>
      <p:cxnSp>
        <p:nvCxnSpPr>
          <p:cNvPr id="37" name="Straight Connector 36">
            <a:extLst>
              <a:ext uri="{FF2B5EF4-FFF2-40B4-BE49-F238E27FC236}">
                <a16:creationId xmlns:a16="http://schemas.microsoft.com/office/drawing/2014/main" id="{FCAE3185-B6CD-50AA-6B22-A90986CC13AD}"/>
              </a:ext>
            </a:extLst>
          </p:cNvPr>
          <p:cNvCxnSpPr>
            <a:cxnSpLocks noChangeShapeType="1"/>
          </p:cNvCxnSpPr>
          <p:nvPr/>
        </p:nvCxnSpPr>
        <p:spPr bwMode="auto">
          <a:xfrm>
            <a:off x="6903429" y="5233000"/>
            <a:ext cx="780051" cy="148585"/>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38" name="Straight Connector 48">
            <a:extLst>
              <a:ext uri="{FF2B5EF4-FFF2-40B4-BE49-F238E27FC236}">
                <a16:creationId xmlns:a16="http://schemas.microsoft.com/office/drawing/2014/main" id="{F3A05B34-F645-537F-AC35-56A8D36EAEA1}"/>
              </a:ext>
            </a:extLst>
          </p:cNvPr>
          <p:cNvCxnSpPr>
            <a:cxnSpLocks noChangeShapeType="1"/>
          </p:cNvCxnSpPr>
          <p:nvPr/>
        </p:nvCxnSpPr>
        <p:spPr bwMode="auto">
          <a:xfrm flipH="1">
            <a:off x="6731527" y="5138763"/>
            <a:ext cx="850399" cy="65464"/>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grpSp>
        <p:nvGrpSpPr>
          <p:cNvPr id="39" name="Group 38">
            <a:extLst>
              <a:ext uri="{FF2B5EF4-FFF2-40B4-BE49-F238E27FC236}">
                <a16:creationId xmlns:a16="http://schemas.microsoft.com/office/drawing/2014/main" id="{CFC74D8E-CDA1-E41E-6F94-176A482E661A}"/>
              </a:ext>
            </a:extLst>
          </p:cNvPr>
          <p:cNvGrpSpPr/>
          <p:nvPr/>
        </p:nvGrpSpPr>
        <p:grpSpPr>
          <a:xfrm>
            <a:off x="6945707" y="2467449"/>
            <a:ext cx="1118083" cy="662975"/>
            <a:chOff x="7569250" y="2361356"/>
            <a:chExt cx="1118083" cy="662975"/>
          </a:xfrm>
        </p:grpSpPr>
        <p:sp>
          <p:nvSpPr>
            <p:cNvPr id="40" name="Rounded Rectangle 26">
              <a:extLst>
                <a:ext uri="{FF2B5EF4-FFF2-40B4-BE49-F238E27FC236}">
                  <a16:creationId xmlns:a16="http://schemas.microsoft.com/office/drawing/2014/main" id="{E8A08BA4-DB9F-D944-9A56-3D7A102805DA}"/>
                </a:ext>
              </a:extLst>
            </p:cNvPr>
            <p:cNvSpPr/>
            <p:nvPr/>
          </p:nvSpPr>
          <p:spPr bwMode="auto">
            <a:xfrm>
              <a:off x="7569250" y="2361356"/>
              <a:ext cx="1118083" cy="662975"/>
            </a:xfrm>
            <a:prstGeom prst="roundRect">
              <a:avLst/>
            </a:prstGeom>
            <a:solidFill>
              <a:srgbClr val="7837AA"/>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lstStyle/>
            <a:p>
              <a:pPr algn="ctr">
                <a:defRPr/>
              </a:pPr>
              <a:r>
                <a:rPr lang="en-US" sz="1050" b="1" kern="0" dirty="0">
                  <a:solidFill>
                    <a:srgbClr val="FFFFFF"/>
                  </a:solidFill>
                </a:rPr>
                <a:t>Defense Health Agency</a:t>
              </a:r>
            </a:p>
            <a:p>
              <a:pPr algn="ctr">
                <a:defRPr/>
              </a:pPr>
              <a:endParaRPr lang="en-US" sz="500" b="1" kern="0" dirty="0">
                <a:solidFill>
                  <a:srgbClr val="FFFFFF"/>
                </a:solidFill>
              </a:endParaRPr>
            </a:p>
            <a:p>
              <a:pPr algn="ctr">
                <a:defRPr/>
              </a:pPr>
              <a:endParaRPr lang="en-US" sz="500" b="1" kern="0" dirty="0">
                <a:solidFill>
                  <a:srgbClr val="FFFFFF"/>
                </a:solidFill>
              </a:endParaRPr>
            </a:p>
            <a:p>
              <a:pPr algn="ctr">
                <a:defRPr/>
              </a:pPr>
              <a:endParaRPr lang="en-US" sz="500" b="1" kern="0" dirty="0">
                <a:solidFill>
                  <a:srgbClr val="FFFFFF"/>
                </a:solidFill>
              </a:endParaRPr>
            </a:p>
            <a:p>
              <a:pPr algn="ctr">
                <a:defRPr/>
              </a:pPr>
              <a:endParaRPr lang="en-US" sz="100" b="1" kern="0" dirty="0">
                <a:solidFill>
                  <a:srgbClr val="FFFFFF"/>
                </a:solidFill>
              </a:endParaRPr>
            </a:p>
          </p:txBody>
        </p:sp>
        <p:grpSp>
          <p:nvGrpSpPr>
            <p:cNvPr id="41" name="Group 59">
              <a:extLst>
                <a:ext uri="{FF2B5EF4-FFF2-40B4-BE49-F238E27FC236}">
                  <a16:creationId xmlns:a16="http://schemas.microsoft.com/office/drawing/2014/main" id="{41046E04-04A2-2646-306B-A34948B8DFC2}"/>
                </a:ext>
              </a:extLst>
            </p:cNvPr>
            <p:cNvGrpSpPr>
              <a:grpSpLocks/>
            </p:cNvGrpSpPr>
            <p:nvPr/>
          </p:nvGrpSpPr>
          <p:grpSpPr bwMode="auto">
            <a:xfrm>
              <a:off x="7924389" y="2808227"/>
              <a:ext cx="407804" cy="161698"/>
              <a:chOff x="5013990" y="1649799"/>
              <a:chExt cx="466459" cy="133573"/>
            </a:xfrm>
            <a:solidFill>
              <a:srgbClr val="FFFF00"/>
            </a:solidFill>
          </p:grpSpPr>
          <p:sp>
            <p:nvSpPr>
              <p:cNvPr id="42" name="5-Point Star 51">
                <a:extLst>
                  <a:ext uri="{FF2B5EF4-FFF2-40B4-BE49-F238E27FC236}">
                    <a16:creationId xmlns:a16="http://schemas.microsoft.com/office/drawing/2014/main" id="{67FF5675-1B69-3762-7F7C-0C00693D2280}"/>
                  </a:ext>
                </a:extLst>
              </p:cNvPr>
              <p:cNvSpPr/>
              <p:nvPr/>
            </p:nvSpPr>
            <p:spPr bwMode="auto">
              <a:xfrm>
                <a:off x="5013990" y="1649799"/>
                <a:ext cx="151602"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sp>
            <p:nvSpPr>
              <p:cNvPr id="43" name="5-Point Star 52">
                <a:extLst>
                  <a:ext uri="{FF2B5EF4-FFF2-40B4-BE49-F238E27FC236}">
                    <a16:creationId xmlns:a16="http://schemas.microsoft.com/office/drawing/2014/main" id="{AFA5CCC6-2EEB-E13A-9DA1-141C3316FA8B}"/>
                  </a:ext>
                </a:extLst>
              </p:cNvPr>
              <p:cNvSpPr/>
              <p:nvPr/>
            </p:nvSpPr>
            <p:spPr bwMode="auto">
              <a:xfrm>
                <a:off x="5175304" y="1649799"/>
                <a:ext cx="153547"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sp>
            <p:nvSpPr>
              <p:cNvPr id="44" name="5-Point Star 53">
                <a:extLst>
                  <a:ext uri="{FF2B5EF4-FFF2-40B4-BE49-F238E27FC236}">
                    <a16:creationId xmlns:a16="http://schemas.microsoft.com/office/drawing/2014/main" id="{D0609BBF-B714-826D-464C-D7BEBD3C198A}"/>
                  </a:ext>
                </a:extLst>
              </p:cNvPr>
              <p:cNvSpPr/>
              <p:nvPr/>
            </p:nvSpPr>
            <p:spPr bwMode="auto">
              <a:xfrm>
                <a:off x="5328846" y="1649799"/>
                <a:ext cx="151603"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grpSp>
      </p:grpSp>
      <p:cxnSp>
        <p:nvCxnSpPr>
          <p:cNvPr id="45" name="Connector: Elbow 44">
            <a:extLst>
              <a:ext uri="{FF2B5EF4-FFF2-40B4-BE49-F238E27FC236}">
                <a16:creationId xmlns:a16="http://schemas.microsoft.com/office/drawing/2014/main" id="{B8CC38A7-9D83-CE6B-96CD-CDE94AB23C96}"/>
              </a:ext>
            </a:extLst>
          </p:cNvPr>
          <p:cNvCxnSpPr>
            <a:cxnSpLocks/>
            <a:stCxn id="43" idx="2"/>
          </p:cNvCxnSpPr>
          <p:nvPr/>
        </p:nvCxnSpPr>
        <p:spPr bwMode="auto">
          <a:xfrm rot="5400000">
            <a:off x="6216357" y="3083012"/>
            <a:ext cx="1258150" cy="1244163"/>
          </a:xfrm>
          <a:prstGeom prst="bentConnector3">
            <a:avLst/>
          </a:prstGeom>
          <a:ln w="25400">
            <a:solidFill>
              <a:srgbClr val="813DB6"/>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Rounded Rectangle 40">
            <a:extLst>
              <a:ext uri="{FF2B5EF4-FFF2-40B4-BE49-F238E27FC236}">
                <a16:creationId xmlns:a16="http://schemas.microsoft.com/office/drawing/2014/main" id="{2BB56E0E-478D-DFAE-26B8-964786431325}"/>
              </a:ext>
            </a:extLst>
          </p:cNvPr>
          <p:cNvSpPr/>
          <p:nvPr/>
        </p:nvSpPr>
        <p:spPr bwMode="auto">
          <a:xfrm>
            <a:off x="1844202" y="5424711"/>
            <a:ext cx="1193631" cy="453681"/>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Wings &amp; Deltas</a:t>
            </a:r>
            <a:endParaRPr lang="en-US" sz="700" b="1" kern="0" dirty="0">
              <a:solidFill>
                <a:srgbClr val="FFFFFF"/>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198865D3-21B5-5FF5-ED7A-D8DC9E89CDED}"/>
              </a:ext>
            </a:extLst>
          </p:cNvPr>
          <p:cNvCxnSpPr>
            <a:cxnSpLocks/>
          </p:cNvCxnSpPr>
          <p:nvPr/>
        </p:nvCxnSpPr>
        <p:spPr>
          <a:xfrm flipV="1">
            <a:off x="3037833" y="5630390"/>
            <a:ext cx="2077086" cy="1161"/>
          </a:xfrm>
          <a:prstGeom prst="line">
            <a:avLst/>
          </a:prstGeom>
          <a:ln w="31750">
            <a:solidFill>
              <a:srgbClr val="065DB1"/>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9A34CDA8-D96D-4593-F1C4-15346C9C46C5}"/>
              </a:ext>
            </a:extLst>
          </p:cNvPr>
          <p:cNvGrpSpPr/>
          <p:nvPr/>
        </p:nvGrpSpPr>
        <p:grpSpPr>
          <a:xfrm>
            <a:off x="7230904" y="1288197"/>
            <a:ext cx="4944161" cy="761288"/>
            <a:chOff x="379653" y="5466314"/>
            <a:chExt cx="2900008" cy="761288"/>
          </a:xfrm>
        </p:grpSpPr>
        <p:grpSp>
          <p:nvGrpSpPr>
            <p:cNvPr id="58" name="Group 57">
              <a:extLst>
                <a:ext uri="{FF2B5EF4-FFF2-40B4-BE49-F238E27FC236}">
                  <a16:creationId xmlns:a16="http://schemas.microsoft.com/office/drawing/2014/main" id="{31C5B8C7-4CCC-0846-33F9-5A8DF14F58F8}"/>
                </a:ext>
              </a:extLst>
            </p:cNvPr>
            <p:cNvGrpSpPr/>
            <p:nvPr/>
          </p:nvGrpSpPr>
          <p:grpSpPr>
            <a:xfrm>
              <a:off x="379653" y="5466314"/>
              <a:ext cx="2751272" cy="598957"/>
              <a:chOff x="6010113" y="5770778"/>
              <a:chExt cx="2850156" cy="598957"/>
            </a:xfrm>
          </p:grpSpPr>
          <p:cxnSp>
            <p:nvCxnSpPr>
              <p:cNvPr id="61" name="Straight Connector 60">
                <a:extLst>
                  <a:ext uri="{FF2B5EF4-FFF2-40B4-BE49-F238E27FC236}">
                    <a16:creationId xmlns:a16="http://schemas.microsoft.com/office/drawing/2014/main" id="{240F8851-A270-74EB-44E8-4432F6C84516}"/>
                  </a:ext>
                </a:extLst>
              </p:cNvPr>
              <p:cNvCxnSpPr>
                <a:cxnSpLocks/>
              </p:cNvCxnSpPr>
              <p:nvPr/>
            </p:nvCxnSpPr>
            <p:spPr bwMode="auto">
              <a:xfrm>
                <a:off x="6010114" y="5890627"/>
                <a:ext cx="378906" cy="7109"/>
              </a:xfrm>
              <a:prstGeom prst="line">
                <a:avLst/>
              </a:prstGeom>
              <a:solidFill>
                <a:srgbClr val="00CC99"/>
              </a:solidFill>
              <a:ln w="28575" cap="flat" cmpd="sng" algn="ctr">
                <a:solidFill>
                  <a:srgbClr val="9933FF"/>
                </a:solidFill>
                <a:prstDash val="solid"/>
                <a:round/>
                <a:headEnd type="none" w="med" len="med"/>
                <a:tailEnd type="none" w="med" len="med"/>
              </a:ln>
              <a:effectLst/>
            </p:spPr>
          </p:cxnSp>
          <p:sp>
            <p:nvSpPr>
              <p:cNvPr id="62" name="TextBox 61">
                <a:extLst>
                  <a:ext uri="{FF2B5EF4-FFF2-40B4-BE49-F238E27FC236}">
                    <a16:creationId xmlns:a16="http://schemas.microsoft.com/office/drawing/2014/main" id="{851A093D-97DF-F778-2DF0-0DCE5A2CE2AE}"/>
                  </a:ext>
                </a:extLst>
              </p:cNvPr>
              <p:cNvSpPr txBox="1"/>
              <p:nvPr/>
            </p:nvSpPr>
            <p:spPr>
              <a:xfrm>
                <a:off x="6455209" y="5770778"/>
                <a:ext cx="2405060"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Authority, Direction, and Control</a:t>
                </a:r>
              </a:p>
            </p:txBody>
          </p:sp>
          <p:cxnSp>
            <p:nvCxnSpPr>
              <p:cNvPr id="63" name="Straight Connector 62">
                <a:extLst>
                  <a:ext uri="{FF2B5EF4-FFF2-40B4-BE49-F238E27FC236}">
                    <a16:creationId xmlns:a16="http://schemas.microsoft.com/office/drawing/2014/main" id="{EE06F3F6-7364-759A-3D5A-8B6C6EB1684B}"/>
                  </a:ext>
                </a:extLst>
              </p:cNvPr>
              <p:cNvCxnSpPr>
                <a:cxnSpLocks/>
              </p:cNvCxnSpPr>
              <p:nvPr/>
            </p:nvCxnSpPr>
            <p:spPr bwMode="auto">
              <a:xfrm>
                <a:off x="6010113" y="6069207"/>
                <a:ext cx="378906" cy="4109"/>
              </a:xfrm>
              <a:prstGeom prst="line">
                <a:avLst/>
              </a:prstGeom>
              <a:solidFill>
                <a:srgbClr val="00CC99"/>
              </a:solidFill>
              <a:ln w="28575" cap="flat" cmpd="sng" algn="ctr">
                <a:solidFill>
                  <a:srgbClr val="0070C0"/>
                </a:solidFill>
                <a:prstDash val="solid"/>
                <a:round/>
                <a:headEnd type="none" w="med" len="med"/>
                <a:tailEnd type="none" w="med" len="med"/>
              </a:ln>
              <a:effectLst/>
            </p:spPr>
          </p:cxnSp>
          <p:sp>
            <p:nvSpPr>
              <p:cNvPr id="64" name="TextBox 63">
                <a:extLst>
                  <a:ext uri="{FF2B5EF4-FFF2-40B4-BE49-F238E27FC236}">
                    <a16:creationId xmlns:a16="http://schemas.microsoft.com/office/drawing/2014/main" id="{04B6AE8E-197B-2056-2AB6-8EF6454DCC57}"/>
                  </a:ext>
                </a:extLst>
              </p:cNvPr>
              <p:cNvSpPr txBox="1"/>
              <p:nvPr/>
            </p:nvSpPr>
            <p:spPr>
              <a:xfrm>
                <a:off x="6455212" y="5955067"/>
                <a:ext cx="2329313"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rPr>
                  <a:t>Command Authority; ADCON</a:t>
                </a:r>
                <a:endParaRPr lang="en-US" sz="1050" kern="0" dirty="0">
                  <a:solidFill>
                    <a:srgbClr val="000000"/>
                  </a:solidFill>
                  <a:latin typeface="Arial" panose="020B0604020202020204" pitchFamily="34" charset="0"/>
                </a:endParaRPr>
              </a:p>
            </p:txBody>
          </p:sp>
          <p:cxnSp>
            <p:nvCxnSpPr>
              <p:cNvPr id="65" name="Straight Connector 64">
                <a:extLst>
                  <a:ext uri="{FF2B5EF4-FFF2-40B4-BE49-F238E27FC236}">
                    <a16:creationId xmlns:a16="http://schemas.microsoft.com/office/drawing/2014/main" id="{8553D92A-6C59-4E28-C2B1-0DCB4FC5B596}"/>
                  </a:ext>
                </a:extLst>
              </p:cNvPr>
              <p:cNvCxnSpPr>
                <a:cxnSpLocks/>
              </p:cNvCxnSpPr>
              <p:nvPr/>
            </p:nvCxnSpPr>
            <p:spPr bwMode="auto">
              <a:xfrm>
                <a:off x="6014851" y="6252024"/>
                <a:ext cx="378906" cy="0"/>
              </a:xfrm>
              <a:prstGeom prst="line">
                <a:avLst/>
              </a:prstGeom>
              <a:solidFill>
                <a:srgbClr val="00CC99"/>
              </a:solidFill>
              <a:ln w="28575" cap="flat" cmpd="sng" algn="ctr">
                <a:solidFill>
                  <a:srgbClr val="0070C0"/>
                </a:solidFill>
                <a:prstDash val="sysDot"/>
                <a:round/>
                <a:headEnd type="none" w="med" len="med"/>
                <a:tailEnd type="none" w="med" len="med"/>
              </a:ln>
              <a:effectLst/>
            </p:spPr>
          </p:cxnSp>
          <p:sp>
            <p:nvSpPr>
              <p:cNvPr id="66" name="TextBox 65">
                <a:extLst>
                  <a:ext uri="{FF2B5EF4-FFF2-40B4-BE49-F238E27FC236}">
                    <a16:creationId xmlns:a16="http://schemas.microsoft.com/office/drawing/2014/main" id="{E94124D9-5E22-93C8-C35B-5DC346E0890E}"/>
                  </a:ext>
                </a:extLst>
              </p:cNvPr>
              <p:cNvSpPr txBox="1"/>
              <p:nvPr/>
            </p:nvSpPr>
            <p:spPr>
              <a:xfrm>
                <a:off x="6455212" y="6115819"/>
                <a:ext cx="2329313"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Coordination (non-command)</a:t>
                </a:r>
              </a:p>
            </p:txBody>
          </p:sp>
        </p:grpSp>
        <p:sp>
          <p:nvSpPr>
            <p:cNvPr id="59" name="TextBox 58">
              <a:extLst>
                <a:ext uri="{FF2B5EF4-FFF2-40B4-BE49-F238E27FC236}">
                  <a16:creationId xmlns:a16="http://schemas.microsoft.com/office/drawing/2014/main" id="{41496E61-6F5B-FF85-82FC-5DF28D9E4E6C}"/>
                </a:ext>
              </a:extLst>
            </p:cNvPr>
            <p:cNvSpPr txBox="1"/>
            <p:nvPr/>
          </p:nvSpPr>
          <p:spPr>
            <a:xfrm>
              <a:off x="809306" y="5973686"/>
              <a:ext cx="2470355"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rPr>
                <a:t>Installation Response, Exercise, and Deployment Support</a:t>
              </a:r>
              <a:endParaRPr lang="en-US" sz="1050" kern="0" dirty="0">
                <a:solidFill>
                  <a:srgbClr val="000000"/>
                </a:solidFill>
                <a:latin typeface="Arial" panose="020B0604020202020204" pitchFamily="34" charset="0"/>
              </a:endParaRPr>
            </a:p>
          </p:txBody>
        </p:sp>
        <p:cxnSp>
          <p:nvCxnSpPr>
            <p:cNvPr id="60" name="Straight Connector 59">
              <a:extLst>
                <a:ext uri="{FF2B5EF4-FFF2-40B4-BE49-F238E27FC236}">
                  <a16:creationId xmlns:a16="http://schemas.microsoft.com/office/drawing/2014/main" id="{14BED9A7-F493-26BB-04D5-57B66A65DFC7}"/>
                </a:ext>
              </a:extLst>
            </p:cNvPr>
            <p:cNvCxnSpPr/>
            <p:nvPr/>
          </p:nvCxnSpPr>
          <p:spPr bwMode="auto">
            <a:xfrm>
              <a:off x="386104" y="6100645"/>
              <a:ext cx="365760" cy="0"/>
            </a:xfrm>
            <a:prstGeom prst="line">
              <a:avLst/>
            </a:prstGeom>
            <a:ln w="19050">
              <a:solidFill>
                <a:srgbClr val="065DB1"/>
              </a:solidFill>
              <a:prstDash val="lg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67" name="Rectangle 66">
            <a:extLst>
              <a:ext uri="{FF2B5EF4-FFF2-40B4-BE49-F238E27FC236}">
                <a16:creationId xmlns:a16="http://schemas.microsoft.com/office/drawing/2014/main" id="{2C93CBC2-1EF1-D421-A999-BAAADC1E27E0}"/>
              </a:ext>
            </a:extLst>
          </p:cNvPr>
          <p:cNvSpPr/>
          <p:nvPr/>
        </p:nvSpPr>
        <p:spPr bwMode="auto">
          <a:xfrm>
            <a:off x="7004938" y="1279798"/>
            <a:ext cx="5097559" cy="9514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ndParaRPr>
          </a:p>
        </p:txBody>
      </p:sp>
      <p:sp>
        <p:nvSpPr>
          <p:cNvPr id="68" name="TextBox 67">
            <a:extLst>
              <a:ext uri="{FF2B5EF4-FFF2-40B4-BE49-F238E27FC236}">
                <a16:creationId xmlns:a16="http://schemas.microsoft.com/office/drawing/2014/main" id="{0B029BCD-FB17-C2D2-7A61-E4FC84824EF5}"/>
              </a:ext>
            </a:extLst>
          </p:cNvPr>
          <p:cNvSpPr txBox="1"/>
          <p:nvPr/>
        </p:nvSpPr>
        <p:spPr>
          <a:xfrm>
            <a:off x="3263888" y="5688035"/>
            <a:ext cx="1542262" cy="276999"/>
          </a:xfrm>
          <a:prstGeom prst="rect">
            <a:avLst/>
          </a:prstGeom>
          <a:noFill/>
          <a:ln>
            <a:solidFill>
              <a:schemeClr val="tx1"/>
            </a:solidFill>
          </a:ln>
        </p:spPr>
        <p:txBody>
          <a:bodyPr wrap="square" rtlCol="0" anchor="ctr">
            <a:spAutoFit/>
          </a:bodyPr>
          <a:lstStyle/>
          <a:p>
            <a:pPr algn="ctr" eaLnBrk="0" fontAlgn="base" hangingPunct="0">
              <a:spcBef>
                <a:spcPct val="0"/>
              </a:spcBef>
              <a:spcAft>
                <a:spcPct val="0"/>
              </a:spcAft>
            </a:pPr>
            <a:r>
              <a:rPr lang="en-US" sz="1200" b="1" dirty="0">
                <a:solidFill>
                  <a:srgbClr val="000000"/>
                </a:solidFill>
                <a:latin typeface="Arial" panose="020B0604020202020204" pitchFamily="34" charset="0"/>
              </a:rPr>
              <a:t>COMREL</a:t>
            </a:r>
          </a:p>
        </p:txBody>
      </p:sp>
      <p:cxnSp>
        <p:nvCxnSpPr>
          <p:cNvPr id="69" name="Elbow Connector 12">
            <a:extLst>
              <a:ext uri="{FF2B5EF4-FFF2-40B4-BE49-F238E27FC236}">
                <a16:creationId xmlns:a16="http://schemas.microsoft.com/office/drawing/2014/main" id="{4D2A3D9B-3F5A-ACB8-0F6E-1CDB622051B7}"/>
              </a:ext>
            </a:extLst>
          </p:cNvPr>
          <p:cNvCxnSpPr>
            <a:cxnSpLocks noChangeShapeType="1"/>
            <a:endCxn id="71" idx="0"/>
          </p:cNvCxnSpPr>
          <p:nvPr/>
        </p:nvCxnSpPr>
        <p:spPr bwMode="auto">
          <a:xfrm rot="10800000" flipV="1">
            <a:off x="2425394" y="1948657"/>
            <a:ext cx="3011555" cy="502329"/>
          </a:xfrm>
          <a:prstGeom prst="bentConnector2">
            <a:avLst/>
          </a:prstGeom>
          <a:noFill/>
          <a:ln w="25400" algn="ctr">
            <a:solidFill>
              <a:schemeClr val="tx1"/>
            </a:solidFill>
            <a:prstDash val="solid"/>
            <a:round/>
            <a:headEnd/>
            <a:tailEnd/>
          </a:ln>
          <a:extLst>
            <a:ext uri="{909E8E84-426E-40DD-AFC4-6F175D3DCCD1}">
              <a14:hiddenFill xmlns:a14="http://schemas.microsoft.com/office/drawing/2010/main">
                <a:noFill/>
              </a14:hiddenFill>
            </a:ext>
          </a:extLst>
        </p:spPr>
      </p:cxnSp>
      <p:grpSp>
        <p:nvGrpSpPr>
          <p:cNvPr id="70" name="Group 69">
            <a:extLst>
              <a:ext uri="{FF2B5EF4-FFF2-40B4-BE49-F238E27FC236}">
                <a16:creationId xmlns:a16="http://schemas.microsoft.com/office/drawing/2014/main" id="{F8C66F0C-93E1-3087-103B-DBF01053BEFC}"/>
              </a:ext>
            </a:extLst>
          </p:cNvPr>
          <p:cNvGrpSpPr/>
          <p:nvPr/>
        </p:nvGrpSpPr>
        <p:grpSpPr>
          <a:xfrm>
            <a:off x="1828577" y="2450987"/>
            <a:ext cx="1193631" cy="1157511"/>
            <a:chOff x="2983525" y="2644766"/>
            <a:chExt cx="1193631" cy="1157511"/>
          </a:xfrm>
        </p:grpSpPr>
        <p:sp>
          <p:nvSpPr>
            <p:cNvPr id="71" name="Rounded Rectangle 16">
              <a:extLst>
                <a:ext uri="{FF2B5EF4-FFF2-40B4-BE49-F238E27FC236}">
                  <a16:creationId xmlns:a16="http://schemas.microsoft.com/office/drawing/2014/main" id="{74A037CC-4AFE-8800-8CAB-80C838B9756E}"/>
                </a:ext>
              </a:extLst>
            </p:cNvPr>
            <p:cNvSpPr/>
            <p:nvPr/>
          </p:nvSpPr>
          <p:spPr bwMode="auto">
            <a:xfrm>
              <a:off x="2983525" y="2644766"/>
              <a:ext cx="1193631" cy="1157511"/>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t"/>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Major Commands &amp; Field Commands</a:t>
              </a:r>
              <a:endParaRPr lang="en-US" sz="700" b="1" kern="0" dirty="0">
                <a:solidFill>
                  <a:srgbClr val="FFFFFF"/>
                </a:solidFill>
                <a:latin typeface="Arial" panose="020B0604020202020204" pitchFamily="34" charset="0"/>
              </a:endParaRPr>
            </a:p>
          </p:txBody>
        </p:sp>
        <p:grpSp>
          <p:nvGrpSpPr>
            <p:cNvPr id="72" name="Group 71">
              <a:extLst>
                <a:ext uri="{FF2B5EF4-FFF2-40B4-BE49-F238E27FC236}">
                  <a16:creationId xmlns:a16="http://schemas.microsoft.com/office/drawing/2014/main" id="{04372C5A-DE5E-430E-3DDC-FAB99B8CF9BE}"/>
                </a:ext>
              </a:extLst>
            </p:cNvPr>
            <p:cNvGrpSpPr/>
            <p:nvPr/>
          </p:nvGrpSpPr>
          <p:grpSpPr>
            <a:xfrm>
              <a:off x="3284195" y="3223176"/>
              <a:ext cx="549326" cy="462347"/>
              <a:chOff x="3284195" y="3223176"/>
              <a:chExt cx="549326" cy="462347"/>
            </a:xfrm>
          </p:grpSpPr>
          <p:grpSp>
            <p:nvGrpSpPr>
              <p:cNvPr id="73" name="Group 72">
                <a:extLst>
                  <a:ext uri="{FF2B5EF4-FFF2-40B4-BE49-F238E27FC236}">
                    <a16:creationId xmlns:a16="http://schemas.microsoft.com/office/drawing/2014/main" id="{7207E8F8-06D9-BE38-DBD2-E933499920B5}"/>
                  </a:ext>
                </a:extLst>
              </p:cNvPr>
              <p:cNvGrpSpPr/>
              <p:nvPr/>
            </p:nvGrpSpPr>
            <p:grpSpPr>
              <a:xfrm>
                <a:off x="3284195" y="3223176"/>
                <a:ext cx="549326" cy="164866"/>
                <a:chOff x="3284195" y="3223176"/>
                <a:chExt cx="549326" cy="164866"/>
              </a:xfrm>
            </p:grpSpPr>
            <p:grpSp>
              <p:nvGrpSpPr>
                <p:cNvPr id="75" name="Group 59">
                  <a:extLst>
                    <a:ext uri="{FF2B5EF4-FFF2-40B4-BE49-F238E27FC236}">
                      <a16:creationId xmlns:a16="http://schemas.microsoft.com/office/drawing/2014/main" id="{604C6703-AF88-A34C-CB6D-5C18137D3CB0}"/>
                    </a:ext>
                  </a:extLst>
                </p:cNvPr>
                <p:cNvGrpSpPr>
                  <a:grpSpLocks/>
                </p:cNvGrpSpPr>
                <p:nvPr/>
              </p:nvGrpSpPr>
              <p:grpSpPr bwMode="auto">
                <a:xfrm>
                  <a:off x="3284195" y="3226344"/>
                  <a:ext cx="407804" cy="161698"/>
                  <a:chOff x="5013990" y="1649799"/>
                  <a:chExt cx="466459" cy="133573"/>
                </a:xfrm>
              </p:grpSpPr>
              <p:sp>
                <p:nvSpPr>
                  <p:cNvPr id="77" name="5-Point Star 51">
                    <a:extLst>
                      <a:ext uri="{FF2B5EF4-FFF2-40B4-BE49-F238E27FC236}">
                        <a16:creationId xmlns:a16="http://schemas.microsoft.com/office/drawing/2014/main" id="{B1F0FA8E-8812-78D8-163A-294E4A20E32A}"/>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78" name="5-Point Star 52">
                    <a:extLst>
                      <a:ext uri="{FF2B5EF4-FFF2-40B4-BE49-F238E27FC236}">
                        <a16:creationId xmlns:a16="http://schemas.microsoft.com/office/drawing/2014/main" id="{0413AA31-028C-295C-514A-95AD06266176}"/>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79" name="5-Point Star 53">
                    <a:extLst>
                      <a:ext uri="{FF2B5EF4-FFF2-40B4-BE49-F238E27FC236}">
                        <a16:creationId xmlns:a16="http://schemas.microsoft.com/office/drawing/2014/main" id="{B5996682-14CA-738B-36B0-6D3620ECE94B}"/>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sp>
              <p:nvSpPr>
                <p:cNvPr id="76" name="5-Point Star 52">
                  <a:extLst>
                    <a:ext uri="{FF2B5EF4-FFF2-40B4-BE49-F238E27FC236}">
                      <a16:creationId xmlns:a16="http://schemas.microsoft.com/office/drawing/2014/main" id="{8FE02A3B-7DB7-4688-7A53-972A146AD335}"/>
                    </a:ext>
                  </a:extLst>
                </p:cNvPr>
                <p:cNvSpPr/>
                <p:nvPr/>
              </p:nvSpPr>
              <p:spPr bwMode="auto">
                <a:xfrm>
                  <a:off x="3685310" y="3223176"/>
                  <a:ext cx="148211"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grpSp>
          <p:pic>
            <p:nvPicPr>
              <p:cNvPr id="74" name="Picture 73">
                <a:extLst>
                  <a:ext uri="{FF2B5EF4-FFF2-40B4-BE49-F238E27FC236}">
                    <a16:creationId xmlns:a16="http://schemas.microsoft.com/office/drawing/2014/main" id="{FABED0AF-4D7A-54E9-DCE2-273A19B39CBB}"/>
                  </a:ext>
                </a:extLst>
              </p:cNvPr>
              <p:cNvPicPr>
                <a:picLocks noChangeAspect="1"/>
              </p:cNvPicPr>
              <p:nvPr/>
            </p:nvPicPr>
            <p:blipFill>
              <a:blip r:embed="rId3"/>
              <a:stretch>
                <a:fillRect/>
              </a:stretch>
            </p:blipFill>
            <p:spPr>
              <a:xfrm>
                <a:off x="3368365" y="3466048"/>
                <a:ext cx="445047" cy="219475"/>
              </a:xfrm>
              <a:prstGeom prst="rect">
                <a:avLst/>
              </a:prstGeom>
            </p:spPr>
          </p:pic>
        </p:grpSp>
      </p:grpSp>
      <p:grpSp>
        <p:nvGrpSpPr>
          <p:cNvPr id="80" name="Group 79">
            <a:extLst>
              <a:ext uri="{FF2B5EF4-FFF2-40B4-BE49-F238E27FC236}">
                <a16:creationId xmlns:a16="http://schemas.microsoft.com/office/drawing/2014/main" id="{1F848F42-06C0-D475-3983-58FF9C54CFF5}"/>
              </a:ext>
            </a:extLst>
          </p:cNvPr>
          <p:cNvGrpSpPr/>
          <p:nvPr/>
        </p:nvGrpSpPr>
        <p:grpSpPr>
          <a:xfrm>
            <a:off x="1870171" y="4397723"/>
            <a:ext cx="1113960" cy="755086"/>
            <a:chOff x="967718" y="4208355"/>
            <a:chExt cx="1113960" cy="755086"/>
          </a:xfrm>
        </p:grpSpPr>
        <p:sp>
          <p:nvSpPr>
            <p:cNvPr id="81" name="Rounded Rectangle 46">
              <a:extLst>
                <a:ext uri="{FF2B5EF4-FFF2-40B4-BE49-F238E27FC236}">
                  <a16:creationId xmlns:a16="http://schemas.microsoft.com/office/drawing/2014/main" id="{FD5CA21C-CE11-D32B-B0C7-4721053B90C4}"/>
                </a:ext>
              </a:extLst>
            </p:cNvPr>
            <p:cNvSpPr/>
            <p:nvPr/>
          </p:nvSpPr>
          <p:spPr bwMode="auto">
            <a:xfrm>
              <a:off x="967718" y="4208355"/>
              <a:ext cx="1113960" cy="755086"/>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t"/>
            <a:lstStyle/>
            <a:p>
              <a:pPr algn="ctr" eaLnBrk="0" fontAlgn="base" hangingPunct="0">
                <a:spcBef>
                  <a:spcPct val="0"/>
                </a:spcBef>
                <a:spcAft>
                  <a:spcPct val="0"/>
                </a:spcAft>
                <a:defRPr/>
              </a:pPr>
              <a:r>
                <a:rPr lang="en-US" sz="900" b="1" kern="0" dirty="0">
                  <a:solidFill>
                    <a:srgbClr val="FFFFFF"/>
                  </a:solidFill>
                  <a:latin typeface="Arial" panose="020B0604020202020204" pitchFamily="34" charset="0"/>
                </a:rPr>
                <a:t>Numbered AF (NAF)</a:t>
              </a:r>
              <a:endParaRPr lang="en-US" sz="600" b="1" kern="0" dirty="0">
                <a:solidFill>
                  <a:srgbClr val="FFFFFF"/>
                </a:solidFill>
                <a:latin typeface="Arial" panose="020B0604020202020204" pitchFamily="34" charset="0"/>
              </a:endParaRPr>
            </a:p>
          </p:txBody>
        </p:sp>
        <p:grpSp>
          <p:nvGrpSpPr>
            <p:cNvPr id="82" name="Group 59">
              <a:extLst>
                <a:ext uri="{FF2B5EF4-FFF2-40B4-BE49-F238E27FC236}">
                  <a16:creationId xmlns:a16="http://schemas.microsoft.com/office/drawing/2014/main" id="{C2E834CB-A850-248B-4199-6F8EAD738EDF}"/>
                </a:ext>
              </a:extLst>
            </p:cNvPr>
            <p:cNvGrpSpPr>
              <a:grpSpLocks/>
            </p:cNvGrpSpPr>
            <p:nvPr/>
          </p:nvGrpSpPr>
          <p:grpSpPr bwMode="auto">
            <a:xfrm>
              <a:off x="1310964" y="4555045"/>
              <a:ext cx="407804" cy="161698"/>
              <a:chOff x="5013990" y="1649799"/>
              <a:chExt cx="466459" cy="133573"/>
            </a:xfrm>
          </p:grpSpPr>
          <p:sp>
            <p:nvSpPr>
              <p:cNvPr id="86" name="5-Point Star 51">
                <a:extLst>
                  <a:ext uri="{FF2B5EF4-FFF2-40B4-BE49-F238E27FC236}">
                    <a16:creationId xmlns:a16="http://schemas.microsoft.com/office/drawing/2014/main" id="{469F8766-8F00-3698-DDDE-9072079CFAA0}"/>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7" name="5-Point Star 52">
                <a:extLst>
                  <a:ext uri="{FF2B5EF4-FFF2-40B4-BE49-F238E27FC236}">
                    <a16:creationId xmlns:a16="http://schemas.microsoft.com/office/drawing/2014/main" id="{E6C6DA20-3220-EC43-E8CC-F175DDBD2F8C}"/>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8" name="5-Point Star 53">
                <a:extLst>
                  <a:ext uri="{FF2B5EF4-FFF2-40B4-BE49-F238E27FC236}">
                    <a16:creationId xmlns:a16="http://schemas.microsoft.com/office/drawing/2014/main" id="{1C6F00F4-DE5A-679A-7223-1025CAA59333}"/>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grpSp>
          <p:nvGrpSpPr>
            <p:cNvPr id="83" name="Group 82">
              <a:extLst>
                <a:ext uri="{FF2B5EF4-FFF2-40B4-BE49-F238E27FC236}">
                  <a16:creationId xmlns:a16="http://schemas.microsoft.com/office/drawing/2014/main" id="{8C4C8ADE-F0CD-A87C-2E2E-21F3BF8AF0C4}"/>
                </a:ext>
              </a:extLst>
            </p:cNvPr>
            <p:cNvGrpSpPr/>
            <p:nvPr/>
          </p:nvGrpSpPr>
          <p:grpSpPr>
            <a:xfrm>
              <a:off x="1373787" y="4728917"/>
              <a:ext cx="275269" cy="161698"/>
              <a:chOff x="8018764" y="4039208"/>
              <a:chExt cx="275269" cy="161698"/>
            </a:xfrm>
          </p:grpSpPr>
          <p:sp>
            <p:nvSpPr>
              <p:cNvPr id="84" name="5-Point Star 78">
                <a:extLst>
                  <a:ext uri="{FF2B5EF4-FFF2-40B4-BE49-F238E27FC236}">
                    <a16:creationId xmlns:a16="http://schemas.microsoft.com/office/drawing/2014/main" id="{98EFFC0D-2052-1096-2F95-EEB32FDA6AAB}"/>
                  </a:ext>
                </a:extLst>
              </p:cNvPr>
              <p:cNvSpPr/>
              <p:nvPr/>
            </p:nvSpPr>
            <p:spPr bwMode="auto">
              <a:xfrm>
                <a:off x="8018764" y="4039208"/>
                <a:ext cx="132539"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5" name="5-Point Star 79">
                <a:extLst>
                  <a:ext uri="{FF2B5EF4-FFF2-40B4-BE49-F238E27FC236}">
                    <a16:creationId xmlns:a16="http://schemas.microsoft.com/office/drawing/2014/main" id="{B7C0C30E-7B35-7285-35D6-C8326BC59078}"/>
                  </a:ext>
                </a:extLst>
              </p:cNvPr>
              <p:cNvSpPr/>
              <p:nvPr/>
            </p:nvSpPr>
            <p:spPr bwMode="auto">
              <a:xfrm>
                <a:off x="8159794" y="4039208"/>
                <a:ext cx="134239"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grpSp>
      <p:cxnSp>
        <p:nvCxnSpPr>
          <p:cNvPr id="92" name="Straight Connector 91">
            <a:extLst>
              <a:ext uri="{FF2B5EF4-FFF2-40B4-BE49-F238E27FC236}">
                <a16:creationId xmlns:a16="http://schemas.microsoft.com/office/drawing/2014/main" id="{3E7EEC86-3BB8-6A89-7356-88C2194096C9}"/>
              </a:ext>
            </a:extLst>
          </p:cNvPr>
          <p:cNvCxnSpPr>
            <a:cxnSpLocks/>
          </p:cNvCxnSpPr>
          <p:nvPr/>
        </p:nvCxnSpPr>
        <p:spPr bwMode="auto">
          <a:xfrm>
            <a:off x="7234337" y="2084709"/>
            <a:ext cx="623577" cy="4109"/>
          </a:xfrm>
          <a:prstGeom prst="line">
            <a:avLst/>
          </a:prstGeom>
          <a:solidFill>
            <a:srgbClr val="00CC99"/>
          </a:solidFill>
          <a:ln w="28575" cap="flat" cmpd="sng" algn="ctr">
            <a:solidFill>
              <a:schemeClr val="tx1"/>
            </a:solidFill>
            <a:prstDash val="solid"/>
            <a:round/>
            <a:headEnd type="none" w="med" len="med"/>
            <a:tailEnd type="none" w="med" len="med"/>
          </a:ln>
          <a:effectLst/>
        </p:spPr>
      </p:cxnSp>
      <p:sp>
        <p:nvSpPr>
          <p:cNvPr id="93" name="TextBox 92">
            <a:extLst>
              <a:ext uri="{FF2B5EF4-FFF2-40B4-BE49-F238E27FC236}">
                <a16:creationId xmlns:a16="http://schemas.microsoft.com/office/drawing/2014/main" id="{616112F2-ED90-03FA-0EB3-A37759FEB2BD}"/>
              </a:ext>
            </a:extLst>
          </p:cNvPr>
          <p:cNvSpPr txBox="1"/>
          <p:nvPr/>
        </p:nvSpPr>
        <p:spPr>
          <a:xfrm>
            <a:off x="7959698" y="1947969"/>
            <a:ext cx="3691220"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LAF Command Authority</a:t>
            </a:r>
          </a:p>
        </p:txBody>
      </p:sp>
      <p:sp>
        <p:nvSpPr>
          <p:cNvPr id="98" name="Rounded Rectangle 18">
            <a:extLst>
              <a:ext uri="{FF2B5EF4-FFF2-40B4-BE49-F238E27FC236}">
                <a16:creationId xmlns:a16="http://schemas.microsoft.com/office/drawing/2014/main" id="{86A5D3BD-5381-53AE-C68A-4662010CAB6F}"/>
              </a:ext>
            </a:extLst>
          </p:cNvPr>
          <p:cNvSpPr/>
          <p:nvPr/>
        </p:nvSpPr>
        <p:spPr bwMode="auto">
          <a:xfrm>
            <a:off x="3751158" y="2597883"/>
            <a:ext cx="912389"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rPr>
              <a:t>MAJCOM/SGs</a:t>
            </a:r>
            <a:endParaRPr lang="en-US" sz="700" b="1" kern="0" dirty="0">
              <a:solidFill>
                <a:srgbClr val="FFFFFF"/>
              </a:solidFill>
              <a:latin typeface="Arial" panose="020B0604020202020204" pitchFamily="34" charset="0"/>
            </a:endParaRPr>
          </a:p>
        </p:txBody>
      </p:sp>
      <p:sp>
        <p:nvSpPr>
          <p:cNvPr id="100" name="Rounded Rectangle 18">
            <a:extLst>
              <a:ext uri="{FF2B5EF4-FFF2-40B4-BE49-F238E27FC236}">
                <a16:creationId xmlns:a16="http://schemas.microsoft.com/office/drawing/2014/main" id="{AAF28FC4-C694-762F-EBA1-4518D4786DF7}"/>
              </a:ext>
            </a:extLst>
          </p:cNvPr>
          <p:cNvSpPr/>
          <p:nvPr/>
        </p:nvSpPr>
        <p:spPr bwMode="auto">
          <a:xfrm>
            <a:off x="3203435" y="4574778"/>
            <a:ext cx="692685"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rPr>
              <a:t>NAF/SGs</a:t>
            </a:r>
            <a:endParaRPr lang="en-US" sz="700" b="1" kern="0" dirty="0">
              <a:solidFill>
                <a:srgbClr val="FFFFFF"/>
              </a:solidFill>
              <a:latin typeface="Arial" panose="020B0604020202020204" pitchFamily="34" charset="0"/>
            </a:endParaRPr>
          </a:p>
        </p:txBody>
      </p:sp>
      <p:cxnSp>
        <p:nvCxnSpPr>
          <p:cNvPr id="109" name="Straight Connector 108">
            <a:extLst>
              <a:ext uri="{FF2B5EF4-FFF2-40B4-BE49-F238E27FC236}">
                <a16:creationId xmlns:a16="http://schemas.microsoft.com/office/drawing/2014/main" id="{4D6CD7D7-7294-8A03-4E79-D7D820D109F6}"/>
              </a:ext>
            </a:extLst>
          </p:cNvPr>
          <p:cNvCxnSpPr>
            <a:stCxn id="98" idx="1"/>
          </p:cNvCxnSpPr>
          <p:nvPr/>
        </p:nvCxnSpPr>
        <p:spPr>
          <a:xfrm flipH="1">
            <a:off x="3022208" y="2811843"/>
            <a:ext cx="728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B73B603-511E-B545-F361-0D661DC22AE3}"/>
              </a:ext>
            </a:extLst>
          </p:cNvPr>
          <p:cNvCxnSpPr>
            <a:stCxn id="100" idx="3"/>
          </p:cNvCxnSpPr>
          <p:nvPr/>
        </p:nvCxnSpPr>
        <p:spPr>
          <a:xfrm flipV="1">
            <a:off x="3896120" y="3040491"/>
            <a:ext cx="138670" cy="1748247"/>
          </a:xfrm>
          <a:prstGeom prst="bentConnector2">
            <a:avLst/>
          </a:prstGeom>
          <a:ln w="31750">
            <a:solidFill>
              <a:srgbClr val="055DB0"/>
            </a:solidFill>
            <a:prstDash val="sysDot"/>
          </a:ln>
        </p:spPr>
        <p:style>
          <a:lnRef idx="1">
            <a:schemeClr val="accent1"/>
          </a:lnRef>
          <a:fillRef idx="0">
            <a:schemeClr val="accent1"/>
          </a:fillRef>
          <a:effectRef idx="0">
            <a:schemeClr val="accent1"/>
          </a:effectRef>
          <a:fontRef idx="minor">
            <a:schemeClr val="tx1"/>
          </a:fontRef>
        </p:style>
      </p:cxnSp>
      <p:sp>
        <p:nvSpPr>
          <p:cNvPr id="3" name="Rounded Rectangle 46">
            <a:extLst>
              <a:ext uri="{FF2B5EF4-FFF2-40B4-BE49-F238E27FC236}">
                <a16:creationId xmlns:a16="http://schemas.microsoft.com/office/drawing/2014/main" id="{CBACB322-1AA6-16B6-E1A2-2BA667B6E407}"/>
              </a:ext>
            </a:extLst>
          </p:cNvPr>
          <p:cNvSpPr/>
          <p:nvPr/>
        </p:nvSpPr>
        <p:spPr bwMode="auto">
          <a:xfrm>
            <a:off x="5079059" y="5333052"/>
            <a:ext cx="1006665" cy="839524"/>
          </a:xfrm>
          <a:prstGeom prst="roundRect">
            <a:avLst/>
          </a:prstGeom>
          <a:gradFill flip="none" rotWithShape="1">
            <a:gsLst>
              <a:gs pos="100000">
                <a:srgbClr val="055DB0"/>
              </a:gs>
              <a:gs pos="100000">
                <a:srgbClr val="7030A0"/>
              </a:gs>
              <a:gs pos="100000">
                <a:srgbClr val="055DB0"/>
              </a:gs>
              <a:gs pos="22000">
                <a:srgbClr val="7030A0"/>
              </a:gs>
            </a:gsLst>
            <a:lin ang="108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AETC, AFGSC, AMC*, PACAF* Med Units</a:t>
            </a:r>
            <a:endParaRPr kumimoji="0" lang="en-US" sz="600" b="1" i="0" u="none" strike="noStrike" kern="0" cap="none" spc="0" normalizeH="0" baseline="0" noProof="0" dirty="0">
              <a:ln>
                <a:noFill/>
              </a:ln>
              <a:solidFill>
                <a:srgbClr val="FFFFFF"/>
              </a:solidFill>
              <a:effectLst/>
              <a:uLnTx/>
              <a:uFillTx/>
              <a:latin typeface="Arial"/>
              <a:ea typeface="+mn-ea"/>
              <a:cs typeface="+mn-cs"/>
            </a:endParaRPr>
          </a:p>
        </p:txBody>
      </p:sp>
      <p:sp>
        <p:nvSpPr>
          <p:cNvPr id="47" name="Rounded Rectangle 46">
            <a:extLst>
              <a:ext uri="{FF2B5EF4-FFF2-40B4-BE49-F238E27FC236}">
                <a16:creationId xmlns:a16="http://schemas.microsoft.com/office/drawing/2014/main" id="{2D20B2D0-AD28-DD00-00C1-C6AB5960E68E}"/>
              </a:ext>
            </a:extLst>
          </p:cNvPr>
          <p:cNvSpPr/>
          <p:nvPr/>
        </p:nvSpPr>
        <p:spPr bwMode="auto">
          <a:xfrm>
            <a:off x="6293316" y="5333846"/>
            <a:ext cx="1018765" cy="822156"/>
          </a:xfrm>
          <a:prstGeom prst="roundRect">
            <a:avLst/>
          </a:prstGeom>
          <a:gradFill flip="none" rotWithShape="1">
            <a:gsLst>
              <a:gs pos="100000">
                <a:srgbClr val="055DB0"/>
              </a:gs>
              <a:gs pos="100000">
                <a:srgbClr val="7030A0"/>
              </a:gs>
              <a:gs pos="82000">
                <a:srgbClr val="055DB0"/>
              </a:gs>
              <a:gs pos="23000">
                <a:srgbClr val="7030A0"/>
              </a:gs>
            </a:gsLst>
            <a:lin ang="108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ACC*, AFDW*, AFMC, AFSOC, USAFA, USAFE*, USSF Med Units</a:t>
            </a:r>
          </a:p>
        </p:txBody>
      </p:sp>
      <p:sp>
        <p:nvSpPr>
          <p:cNvPr id="48" name="TextBox 47">
            <a:extLst>
              <a:ext uri="{FF2B5EF4-FFF2-40B4-BE49-F238E27FC236}">
                <a16:creationId xmlns:a16="http://schemas.microsoft.com/office/drawing/2014/main" id="{8BD3E040-0293-DE5C-5A76-71858C7D4ED9}"/>
              </a:ext>
            </a:extLst>
          </p:cNvPr>
          <p:cNvSpPr txBox="1"/>
          <p:nvPr/>
        </p:nvSpPr>
        <p:spPr>
          <a:xfrm>
            <a:off x="7708650" y="5803177"/>
            <a:ext cx="3942267" cy="523220"/>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Arial"/>
                <a:ea typeface="+mn-ea"/>
                <a:cs typeface="+mn-cs"/>
              </a:rPr>
              <a:t>* In Other Networks: Andrews, Bolling, Hickam, McChord, </a:t>
            </a:r>
            <a:r>
              <a:rPr lang="en-US" sz="1400" dirty="0">
                <a:latin typeface="Arial"/>
              </a:rPr>
              <a:t>Langley, Pope, USAFE</a:t>
            </a:r>
            <a:endParaRPr kumimoji="0" lang="en-US" sz="1400" u="none" strike="noStrike" kern="1200" cap="none" spc="0" normalizeH="0" baseline="0" noProof="0" dirty="0">
              <a:ln>
                <a:noFill/>
              </a:ln>
              <a:effectLst/>
              <a:uLnTx/>
              <a:uFillTx/>
              <a:latin typeface="Arial"/>
              <a:ea typeface="+mn-ea"/>
              <a:cs typeface="+mn-cs"/>
            </a:endParaRPr>
          </a:p>
        </p:txBody>
      </p:sp>
      <p:pic>
        <p:nvPicPr>
          <p:cNvPr id="29" name="Picture 4" descr="Command Chief Master Sergeant, CMSgt Stripes (Metallic)">
            <a:extLst>
              <a:ext uri="{FF2B5EF4-FFF2-40B4-BE49-F238E27FC236}">
                <a16:creationId xmlns:a16="http://schemas.microsoft.com/office/drawing/2014/main" id="{8FB4DA13-9459-7E32-ADD4-399616603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356989" y="2818273"/>
            <a:ext cx="145785" cy="23162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ommand Chief Master Sergeant, CMSgt Stripes (Metallic)">
            <a:extLst>
              <a:ext uri="{FF2B5EF4-FFF2-40B4-BE49-F238E27FC236}">
                <a16:creationId xmlns:a16="http://schemas.microsoft.com/office/drawing/2014/main" id="{BC371C2B-F7AF-C2C8-115D-81D40EA7D2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4919" y="4837800"/>
            <a:ext cx="145785" cy="2316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ommand Chief Master Sergeant, CMSgt Stripes (Metallic)">
            <a:extLst>
              <a:ext uri="{FF2B5EF4-FFF2-40B4-BE49-F238E27FC236}">
                <a16:creationId xmlns:a16="http://schemas.microsoft.com/office/drawing/2014/main" id="{84B6CC31-9EF1-F5A2-D08B-90A8E8282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7491" y="4852758"/>
            <a:ext cx="145785" cy="231621"/>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18">
            <a:extLst>
              <a:ext uri="{FF2B5EF4-FFF2-40B4-BE49-F238E27FC236}">
                <a16:creationId xmlns:a16="http://schemas.microsoft.com/office/drawing/2014/main" id="{D96B6FFC-EE84-6A1D-D942-6931C09EA5F2}"/>
              </a:ext>
            </a:extLst>
          </p:cNvPr>
          <p:cNvSpPr/>
          <p:nvPr/>
        </p:nvSpPr>
        <p:spPr bwMode="auto">
          <a:xfrm>
            <a:off x="1870171" y="5965034"/>
            <a:ext cx="1193631"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Line embedded medics (SME, </a:t>
            </a:r>
            <a:r>
              <a:rPr lang="en-US" sz="1000" b="1" kern="0" dirty="0" err="1">
                <a:solidFill>
                  <a:srgbClr val="FFFFFF"/>
                </a:solidFill>
                <a:latin typeface="Arial" panose="020B0604020202020204" pitchFamily="34" charset="0"/>
              </a:rPr>
              <a:t>etc</a:t>
            </a:r>
            <a:r>
              <a:rPr lang="en-US" sz="1000" b="1" kern="0" dirty="0">
                <a:solidFill>
                  <a:srgbClr val="FFFFFF"/>
                </a:solidFill>
                <a:latin typeface="Arial" panose="020B0604020202020204" pitchFamily="34" charset="0"/>
              </a:rPr>
              <a:t>)</a:t>
            </a:r>
            <a:endParaRPr lang="en-US" sz="700" b="1" kern="0" dirty="0">
              <a:solidFill>
                <a:srgbClr val="FFFFFF"/>
              </a:solidFill>
              <a:latin typeface="Arial" panose="020B0604020202020204" pitchFamily="34" charset="0"/>
            </a:endParaRPr>
          </a:p>
        </p:txBody>
      </p:sp>
    </p:spTree>
    <p:extLst>
      <p:ext uri="{BB962C8B-B14F-4D97-AF65-F5344CB8AC3E}">
        <p14:creationId xmlns:p14="http://schemas.microsoft.com/office/powerpoint/2010/main" val="237280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4C2C36C4-0CE0-25FE-0A8E-1077477A74E8}"/>
              </a:ext>
            </a:extLst>
          </p:cNvPr>
          <p:cNvCxnSpPr>
            <a:cxnSpLocks/>
          </p:cNvCxnSpPr>
          <p:nvPr/>
        </p:nvCxnSpPr>
        <p:spPr>
          <a:xfrm>
            <a:off x="5917065" y="5650268"/>
            <a:ext cx="393356" cy="0"/>
          </a:xfrm>
          <a:prstGeom prst="line">
            <a:avLst/>
          </a:prstGeom>
          <a:ln w="31750">
            <a:solidFill>
              <a:srgbClr val="065DB1"/>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265D4A4-2375-37BC-575B-65B79BDA0284}"/>
              </a:ext>
            </a:extLst>
          </p:cNvPr>
          <p:cNvCxnSpPr>
            <a:cxnSpLocks/>
          </p:cNvCxnSpPr>
          <p:nvPr/>
        </p:nvCxnSpPr>
        <p:spPr>
          <a:xfrm flipH="1">
            <a:off x="2930473" y="4793511"/>
            <a:ext cx="318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Elbow Connector 12">
            <a:extLst>
              <a:ext uri="{FF2B5EF4-FFF2-40B4-BE49-F238E27FC236}">
                <a16:creationId xmlns:a16="http://schemas.microsoft.com/office/drawing/2014/main" id="{2EBB5EB0-40D4-DD42-0014-B03362BD0002}"/>
              </a:ext>
            </a:extLst>
          </p:cNvPr>
          <p:cNvCxnSpPr>
            <a:cxnSpLocks noChangeShapeType="1"/>
            <a:stCxn id="98" idx="2"/>
          </p:cNvCxnSpPr>
          <p:nvPr/>
        </p:nvCxnSpPr>
        <p:spPr bwMode="auto">
          <a:xfrm rot="16200000" flipH="1">
            <a:off x="3461822" y="3771334"/>
            <a:ext cx="2472194" cy="981132"/>
          </a:xfrm>
          <a:prstGeom prst="bentConnector3">
            <a:avLst>
              <a:gd name="adj1" fmla="val 97362"/>
            </a:avLst>
          </a:prstGeom>
          <a:noFill/>
          <a:ln w="31750" algn="ctr">
            <a:solidFill>
              <a:srgbClr val="0070C0"/>
            </a:solidFill>
            <a:prstDash val="sysDot"/>
            <a:round/>
            <a:headEnd/>
            <a:tailEnd/>
          </a:ln>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24AAFF5A-0DB1-EC2B-4797-2CF8DCB4FC01}"/>
              </a:ext>
            </a:extLst>
          </p:cNvPr>
          <p:cNvCxnSpPr>
            <a:cxnSpLocks/>
            <a:stCxn id="98" idx="3"/>
          </p:cNvCxnSpPr>
          <p:nvPr/>
        </p:nvCxnSpPr>
        <p:spPr>
          <a:xfrm flipV="1">
            <a:off x="4663547" y="2803825"/>
            <a:ext cx="891831" cy="8018"/>
          </a:xfrm>
          <a:prstGeom prst="line">
            <a:avLst/>
          </a:prstGeom>
          <a:ln w="317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99B1680E-9D27-5DFD-2146-7591644A3133}"/>
              </a:ext>
            </a:extLst>
          </p:cNvPr>
          <p:cNvCxnSpPr>
            <a:cxnSpLocks/>
          </p:cNvCxnSpPr>
          <p:nvPr/>
        </p:nvCxnSpPr>
        <p:spPr>
          <a:xfrm rot="16200000" flipH="1">
            <a:off x="3918393" y="3535905"/>
            <a:ext cx="2083519" cy="1063310"/>
          </a:xfrm>
          <a:prstGeom prst="bentConnector3">
            <a:avLst>
              <a:gd name="adj1" fmla="val 76225"/>
            </a:avLst>
          </a:prstGeom>
          <a:ln w="31750">
            <a:solidFill>
              <a:srgbClr val="055DB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7E5806E-1CBA-F035-1CAE-9FDCBBEC19CE}"/>
              </a:ext>
            </a:extLst>
          </p:cNvPr>
          <p:cNvCxnSpPr>
            <a:cxnSpLocks/>
            <a:stCxn id="71" idx="2"/>
            <a:endCxn id="52" idx="0"/>
          </p:cNvCxnSpPr>
          <p:nvPr/>
        </p:nvCxnSpPr>
        <p:spPr>
          <a:xfrm>
            <a:off x="2425393" y="3608498"/>
            <a:ext cx="41594" cy="23565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598E1F-CF02-BE1A-D932-B0A3262D8232}"/>
              </a:ext>
            </a:extLst>
          </p:cNvPr>
          <p:cNvSpPr>
            <a:spLocks noGrp="1"/>
          </p:cNvSpPr>
          <p:nvPr>
            <p:ph type="title"/>
          </p:nvPr>
        </p:nvSpPr>
        <p:spPr/>
        <p:txBody>
          <a:bodyPr>
            <a:normAutofit/>
          </a:bodyPr>
          <a:lstStyle/>
          <a:p>
            <a:r>
              <a:rPr lang="en-US" dirty="0">
                <a:latin typeface="Arial"/>
              </a:rPr>
              <a:t>AFMED at FOC</a:t>
            </a:r>
            <a:br>
              <a:rPr lang="en-US" dirty="0">
                <a:latin typeface="Arial"/>
              </a:rPr>
            </a:br>
            <a:r>
              <a:rPr lang="en-US" sz="2400" dirty="0">
                <a:latin typeface="Arial"/>
              </a:rPr>
              <a:t>1 Oct 24</a:t>
            </a:r>
            <a:endParaRPr lang="en-US" dirty="0"/>
          </a:p>
        </p:txBody>
      </p:sp>
      <p:sp>
        <p:nvSpPr>
          <p:cNvPr id="4" name="Slide Number Placeholder 3">
            <a:extLst>
              <a:ext uri="{FF2B5EF4-FFF2-40B4-BE49-F238E27FC236}">
                <a16:creationId xmlns:a16="http://schemas.microsoft.com/office/drawing/2014/main" id="{B26790A3-A8FD-FC7C-EE36-FB36D14E3AF3}"/>
              </a:ext>
            </a:extLst>
          </p:cNvPr>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BDF859-B77C-4932-B7B0-12C49A93E314}" type="slidenum">
              <a:rPr lang="en-US" altLang="en-US" smtClean="0"/>
              <a:pPr>
                <a:defRPr/>
              </a:pPr>
              <a:t>9</a:t>
            </a:fld>
            <a:endParaRPr lang="en-US" altLang="en-US" dirty="0">
              <a:solidFill>
                <a:schemeClr val="bg2"/>
              </a:solidFill>
            </a:endParaRPr>
          </a:p>
        </p:txBody>
      </p:sp>
      <p:cxnSp>
        <p:nvCxnSpPr>
          <p:cNvPr id="5" name="Straight Connector 4">
            <a:extLst>
              <a:ext uri="{FF2B5EF4-FFF2-40B4-BE49-F238E27FC236}">
                <a16:creationId xmlns:a16="http://schemas.microsoft.com/office/drawing/2014/main" id="{CB1F6C7C-30F8-8C0B-F890-D82AC3CB6675}"/>
              </a:ext>
            </a:extLst>
          </p:cNvPr>
          <p:cNvCxnSpPr>
            <a:cxnSpLocks noChangeShapeType="1"/>
          </p:cNvCxnSpPr>
          <p:nvPr/>
        </p:nvCxnSpPr>
        <p:spPr bwMode="auto">
          <a:xfrm>
            <a:off x="6893824" y="4325912"/>
            <a:ext cx="0" cy="1188720"/>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76F61508-68DD-67E5-2FA9-1E7B14F23541}"/>
              </a:ext>
            </a:extLst>
          </p:cNvPr>
          <p:cNvCxnSpPr>
            <a:cxnSpLocks noChangeShapeType="1"/>
          </p:cNvCxnSpPr>
          <p:nvPr/>
        </p:nvCxnSpPr>
        <p:spPr bwMode="auto">
          <a:xfrm>
            <a:off x="5623269" y="4334166"/>
            <a:ext cx="0" cy="1188720"/>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7" name="Straight Connector 48">
            <a:extLst>
              <a:ext uri="{FF2B5EF4-FFF2-40B4-BE49-F238E27FC236}">
                <a16:creationId xmlns:a16="http://schemas.microsoft.com/office/drawing/2014/main" id="{083BA1E8-015D-EC52-FE2E-474808817F3C}"/>
              </a:ext>
            </a:extLst>
          </p:cNvPr>
          <p:cNvCxnSpPr>
            <a:cxnSpLocks noChangeShapeType="1"/>
          </p:cNvCxnSpPr>
          <p:nvPr/>
        </p:nvCxnSpPr>
        <p:spPr bwMode="auto">
          <a:xfrm flipV="1">
            <a:off x="6719442" y="4138226"/>
            <a:ext cx="1" cy="1188720"/>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cxnSp>
        <p:nvCxnSpPr>
          <p:cNvPr id="8" name="Straight Connector 48">
            <a:extLst>
              <a:ext uri="{FF2B5EF4-FFF2-40B4-BE49-F238E27FC236}">
                <a16:creationId xmlns:a16="http://schemas.microsoft.com/office/drawing/2014/main" id="{38E35068-3CCD-EE29-6663-444C13DD6007}"/>
              </a:ext>
            </a:extLst>
          </p:cNvPr>
          <p:cNvCxnSpPr>
            <a:cxnSpLocks noChangeShapeType="1"/>
          </p:cNvCxnSpPr>
          <p:nvPr/>
        </p:nvCxnSpPr>
        <p:spPr bwMode="auto">
          <a:xfrm flipV="1">
            <a:off x="5487227" y="4138226"/>
            <a:ext cx="1" cy="1188720"/>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9" name="Rounded Rectangle 46">
            <a:extLst>
              <a:ext uri="{FF2B5EF4-FFF2-40B4-BE49-F238E27FC236}">
                <a16:creationId xmlns:a16="http://schemas.microsoft.com/office/drawing/2014/main" id="{AB9C1C0F-25E8-E032-F2F3-24612537CE09}"/>
              </a:ext>
            </a:extLst>
          </p:cNvPr>
          <p:cNvSpPr/>
          <p:nvPr/>
        </p:nvSpPr>
        <p:spPr bwMode="auto">
          <a:xfrm>
            <a:off x="5061508" y="4475344"/>
            <a:ext cx="1024923" cy="663419"/>
          </a:xfrm>
          <a:prstGeom prst="roundRect">
            <a:avLst/>
          </a:prstGeom>
          <a:gradFill flip="none" rotWithShape="1">
            <a:gsLst>
              <a:gs pos="0">
                <a:srgbClr val="055DB0"/>
              </a:gs>
              <a:gs pos="98000">
                <a:srgbClr val="7030A0"/>
              </a:gs>
              <a:gs pos="44000">
                <a:srgbClr val="055DB0"/>
              </a:gs>
              <a:gs pos="66000">
                <a:srgbClr val="7030A0"/>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AFMED Alpha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Arial"/>
              </a:rPr>
              <a:t>DHA Network 4</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Rounded Rectangle 46">
            <a:extLst>
              <a:ext uri="{FF2B5EF4-FFF2-40B4-BE49-F238E27FC236}">
                <a16:creationId xmlns:a16="http://schemas.microsoft.com/office/drawing/2014/main" id="{922542E3-62CE-0CD6-A324-9BE1F79C81CE}"/>
              </a:ext>
            </a:extLst>
          </p:cNvPr>
          <p:cNvSpPr/>
          <p:nvPr/>
        </p:nvSpPr>
        <p:spPr bwMode="auto">
          <a:xfrm>
            <a:off x="6223350" y="4486682"/>
            <a:ext cx="1045585" cy="641131"/>
          </a:xfrm>
          <a:prstGeom prst="roundRect">
            <a:avLst/>
          </a:prstGeom>
          <a:gradFill flip="none" rotWithShape="1">
            <a:gsLst>
              <a:gs pos="0">
                <a:srgbClr val="055DB0"/>
              </a:gs>
              <a:gs pos="98000">
                <a:srgbClr val="7030A0"/>
              </a:gs>
              <a:gs pos="44000">
                <a:srgbClr val="055DB0"/>
              </a:gs>
              <a:gs pos="64000">
                <a:srgbClr val="7030A0"/>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AMFED Bravo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Arial"/>
              </a:rPr>
              <a:t>DHA Network 9</a:t>
            </a:r>
            <a:endParaRPr kumimoji="0" lang="en-US" sz="6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Straight Connector 48">
            <a:extLst>
              <a:ext uri="{FF2B5EF4-FFF2-40B4-BE49-F238E27FC236}">
                <a16:creationId xmlns:a16="http://schemas.microsoft.com/office/drawing/2014/main" id="{816901D5-8DD9-529D-A152-0169AA0D3DD8}"/>
              </a:ext>
            </a:extLst>
          </p:cNvPr>
          <p:cNvCxnSpPr>
            <a:cxnSpLocks noChangeShapeType="1"/>
            <a:endCxn id="13" idx="2"/>
          </p:cNvCxnSpPr>
          <p:nvPr/>
        </p:nvCxnSpPr>
        <p:spPr bwMode="auto">
          <a:xfrm flipV="1">
            <a:off x="6042382" y="3124585"/>
            <a:ext cx="0" cy="1012341"/>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cxnSp>
        <p:nvCxnSpPr>
          <p:cNvPr id="12" name="Straight Connector 43">
            <a:extLst>
              <a:ext uri="{FF2B5EF4-FFF2-40B4-BE49-F238E27FC236}">
                <a16:creationId xmlns:a16="http://schemas.microsoft.com/office/drawing/2014/main" id="{32D310EE-4771-546A-D337-E9F54F6C1369}"/>
              </a:ext>
            </a:extLst>
          </p:cNvPr>
          <p:cNvCxnSpPr>
            <a:cxnSpLocks noChangeShapeType="1"/>
          </p:cNvCxnSpPr>
          <p:nvPr/>
        </p:nvCxnSpPr>
        <p:spPr bwMode="auto">
          <a:xfrm>
            <a:off x="6042382" y="2030262"/>
            <a:ext cx="0" cy="284452"/>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13" name="Rounded Rectangle 26">
            <a:extLst>
              <a:ext uri="{FF2B5EF4-FFF2-40B4-BE49-F238E27FC236}">
                <a16:creationId xmlns:a16="http://schemas.microsoft.com/office/drawing/2014/main" id="{54F1CFA8-AF4B-9EF9-8A4E-6527CD2E5541}"/>
              </a:ext>
            </a:extLst>
          </p:cNvPr>
          <p:cNvSpPr/>
          <p:nvPr/>
        </p:nvSpPr>
        <p:spPr bwMode="auto">
          <a:xfrm>
            <a:off x="5483340" y="2461610"/>
            <a:ext cx="1118083" cy="662975"/>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ea typeface="+mn-ea"/>
                <a:cs typeface="+mn-cs"/>
              </a:rPr>
              <a:t>AF/SG &amp; 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mn-cs"/>
              </a:rPr>
              <a:t>Surgeon General &amp; AFMED/CC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14" name="Group 59">
            <a:extLst>
              <a:ext uri="{FF2B5EF4-FFF2-40B4-BE49-F238E27FC236}">
                <a16:creationId xmlns:a16="http://schemas.microsoft.com/office/drawing/2014/main" id="{D1483850-CDA7-A3FF-00D1-DA05B11EAEE0}"/>
              </a:ext>
            </a:extLst>
          </p:cNvPr>
          <p:cNvGrpSpPr>
            <a:grpSpLocks/>
          </p:cNvGrpSpPr>
          <p:nvPr/>
        </p:nvGrpSpPr>
        <p:grpSpPr bwMode="auto">
          <a:xfrm>
            <a:off x="5838479" y="2908481"/>
            <a:ext cx="407804" cy="161698"/>
            <a:chOff x="5013990" y="1649799"/>
            <a:chExt cx="466459" cy="133573"/>
          </a:xfrm>
        </p:grpSpPr>
        <p:sp>
          <p:nvSpPr>
            <p:cNvPr id="15" name="5-Point Star 51">
              <a:extLst>
                <a:ext uri="{FF2B5EF4-FFF2-40B4-BE49-F238E27FC236}">
                  <a16:creationId xmlns:a16="http://schemas.microsoft.com/office/drawing/2014/main" id="{43E1DFC4-E379-CDD0-9662-97397D1F3919}"/>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5-Point Star 52">
              <a:extLst>
                <a:ext uri="{FF2B5EF4-FFF2-40B4-BE49-F238E27FC236}">
                  <a16:creationId xmlns:a16="http://schemas.microsoft.com/office/drawing/2014/main" id="{E072377F-34BA-C695-B2B9-2A831FE98F84}"/>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5-Point Star 53">
              <a:extLst>
                <a:ext uri="{FF2B5EF4-FFF2-40B4-BE49-F238E27FC236}">
                  <a16:creationId xmlns:a16="http://schemas.microsoft.com/office/drawing/2014/main" id="{E7678CF3-F486-F183-CFBF-82B426CE2315}"/>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18" name="Straight Connector 48">
            <a:extLst>
              <a:ext uri="{FF2B5EF4-FFF2-40B4-BE49-F238E27FC236}">
                <a16:creationId xmlns:a16="http://schemas.microsoft.com/office/drawing/2014/main" id="{1C90EC3D-40A5-C333-81F0-3B65C0F7A8AA}"/>
              </a:ext>
            </a:extLst>
          </p:cNvPr>
          <p:cNvCxnSpPr>
            <a:cxnSpLocks noChangeShapeType="1"/>
            <a:stCxn id="13" idx="0"/>
            <a:endCxn id="27" idx="2"/>
          </p:cNvCxnSpPr>
          <p:nvPr/>
        </p:nvCxnSpPr>
        <p:spPr bwMode="auto">
          <a:xfrm flipV="1">
            <a:off x="6042382" y="2114545"/>
            <a:ext cx="1" cy="347065"/>
          </a:xfrm>
          <a:prstGeom prst="line">
            <a:avLst/>
          </a:prstGeom>
          <a:noFill/>
          <a:ln w="19050" algn="ctr">
            <a:solidFill>
              <a:srgbClr val="055DB0"/>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F52838F1-CAEB-1920-C9FB-9FAEDA694F85}"/>
              </a:ext>
            </a:extLst>
          </p:cNvPr>
          <p:cNvCxnSpPr>
            <a:cxnSpLocks/>
          </p:cNvCxnSpPr>
          <p:nvPr/>
        </p:nvCxnSpPr>
        <p:spPr bwMode="auto">
          <a:xfrm flipV="1">
            <a:off x="5488954" y="4136926"/>
            <a:ext cx="1234440" cy="6291"/>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grpSp>
        <p:nvGrpSpPr>
          <p:cNvPr id="20" name="Group 59">
            <a:extLst>
              <a:ext uri="{FF2B5EF4-FFF2-40B4-BE49-F238E27FC236}">
                <a16:creationId xmlns:a16="http://schemas.microsoft.com/office/drawing/2014/main" id="{4331E5D6-CA5C-5BAB-2689-02F3EAB0E29C}"/>
              </a:ext>
            </a:extLst>
          </p:cNvPr>
          <p:cNvGrpSpPr>
            <a:grpSpLocks/>
          </p:cNvGrpSpPr>
          <p:nvPr/>
        </p:nvGrpSpPr>
        <p:grpSpPr bwMode="auto">
          <a:xfrm>
            <a:off x="6586055" y="4852984"/>
            <a:ext cx="266774" cy="161698"/>
            <a:chOff x="5175304" y="1649799"/>
            <a:chExt cx="305145" cy="133573"/>
          </a:xfrm>
        </p:grpSpPr>
        <p:sp>
          <p:nvSpPr>
            <p:cNvPr id="21" name="5-Point Star 52">
              <a:extLst>
                <a:ext uri="{FF2B5EF4-FFF2-40B4-BE49-F238E27FC236}">
                  <a16:creationId xmlns:a16="http://schemas.microsoft.com/office/drawing/2014/main" id="{74B8F01E-C951-86D4-793B-C1B25DFB7FC1}"/>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5-Point Star 53">
              <a:extLst>
                <a:ext uri="{FF2B5EF4-FFF2-40B4-BE49-F238E27FC236}">
                  <a16:creationId xmlns:a16="http://schemas.microsoft.com/office/drawing/2014/main" id="{1BC4B187-A3D2-0708-5E8F-7C76E81F1010}"/>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3" name="Group 59">
            <a:extLst>
              <a:ext uri="{FF2B5EF4-FFF2-40B4-BE49-F238E27FC236}">
                <a16:creationId xmlns:a16="http://schemas.microsoft.com/office/drawing/2014/main" id="{F00D5859-50D8-3D4C-1B81-AD53D92F81FF}"/>
              </a:ext>
            </a:extLst>
          </p:cNvPr>
          <p:cNvGrpSpPr>
            <a:grpSpLocks/>
          </p:cNvGrpSpPr>
          <p:nvPr/>
        </p:nvGrpSpPr>
        <p:grpSpPr bwMode="auto">
          <a:xfrm>
            <a:off x="5440582" y="4863704"/>
            <a:ext cx="266774" cy="161698"/>
            <a:chOff x="5175304" y="1649799"/>
            <a:chExt cx="305145" cy="133573"/>
          </a:xfrm>
        </p:grpSpPr>
        <p:sp>
          <p:nvSpPr>
            <p:cNvPr id="24" name="5-Point Star 52">
              <a:extLst>
                <a:ext uri="{FF2B5EF4-FFF2-40B4-BE49-F238E27FC236}">
                  <a16:creationId xmlns:a16="http://schemas.microsoft.com/office/drawing/2014/main" id="{66E8AC98-300C-8E6D-B4B8-C51E35ADE1BE}"/>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5-Point Star 53">
              <a:extLst>
                <a:ext uri="{FF2B5EF4-FFF2-40B4-BE49-F238E27FC236}">
                  <a16:creationId xmlns:a16="http://schemas.microsoft.com/office/drawing/2014/main" id="{FF58195E-4D5E-5304-1CEB-24FACBFA16C0}"/>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26" name="Straight Connector 25">
            <a:extLst>
              <a:ext uri="{FF2B5EF4-FFF2-40B4-BE49-F238E27FC236}">
                <a16:creationId xmlns:a16="http://schemas.microsoft.com/office/drawing/2014/main" id="{606A408E-8789-2BAA-6B88-FF73B2FEB79C}"/>
              </a:ext>
            </a:extLst>
          </p:cNvPr>
          <p:cNvCxnSpPr>
            <a:cxnSpLocks noChangeShapeType="1"/>
          </p:cNvCxnSpPr>
          <p:nvPr/>
        </p:nvCxnSpPr>
        <p:spPr bwMode="auto">
          <a:xfrm flipV="1">
            <a:off x="5623269" y="4315181"/>
            <a:ext cx="1280160" cy="11114"/>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sp>
        <p:nvSpPr>
          <p:cNvPr id="27" name="Rounded Rectangle 15">
            <a:extLst>
              <a:ext uri="{FF2B5EF4-FFF2-40B4-BE49-F238E27FC236}">
                <a16:creationId xmlns:a16="http://schemas.microsoft.com/office/drawing/2014/main" id="{4A986051-1720-1F82-1EDB-470BE83EA27E}"/>
              </a:ext>
            </a:extLst>
          </p:cNvPr>
          <p:cNvSpPr/>
          <p:nvPr/>
        </p:nvSpPr>
        <p:spPr bwMode="auto">
          <a:xfrm>
            <a:off x="5445567" y="1782393"/>
            <a:ext cx="1193631" cy="332152"/>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CSAF</a:t>
            </a:r>
            <a:endParaRPr kumimoji="0" lang="en-US" sz="700" b="1" i="0" u="none" strike="noStrike" kern="0" cap="none" spc="0" normalizeH="0" baseline="0" noProof="0" dirty="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D88F78E5-E12E-8D59-B915-D87CBB399F29}"/>
              </a:ext>
            </a:extLst>
          </p:cNvPr>
          <p:cNvSpPr txBox="1"/>
          <p:nvPr/>
        </p:nvSpPr>
        <p:spPr>
          <a:xfrm>
            <a:off x="8621646" y="4008799"/>
            <a:ext cx="3093078" cy="338554"/>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Primary Rater: DHA Director</a:t>
            </a:r>
          </a:p>
        </p:txBody>
      </p:sp>
      <p:sp>
        <p:nvSpPr>
          <p:cNvPr id="31" name="TextBox 30">
            <a:extLst>
              <a:ext uri="{FF2B5EF4-FFF2-40B4-BE49-F238E27FC236}">
                <a16:creationId xmlns:a16="http://schemas.microsoft.com/office/drawing/2014/main" id="{510ABAFF-7F61-3F1A-40A1-ACE72DE128A8}"/>
              </a:ext>
            </a:extLst>
          </p:cNvPr>
          <p:cNvSpPr txBox="1"/>
          <p:nvPr/>
        </p:nvSpPr>
        <p:spPr>
          <a:xfrm>
            <a:off x="8147794" y="3139508"/>
            <a:ext cx="4052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Intermediate Medical Commander</a:t>
            </a:r>
          </a:p>
        </p:txBody>
      </p:sp>
      <p:sp>
        <p:nvSpPr>
          <p:cNvPr id="32" name="TextBox 31">
            <a:extLst>
              <a:ext uri="{FF2B5EF4-FFF2-40B4-BE49-F238E27FC236}">
                <a16:creationId xmlns:a16="http://schemas.microsoft.com/office/drawing/2014/main" id="{F1BD560B-25F1-FE95-27BE-36C183EFECA8}"/>
              </a:ext>
            </a:extLst>
          </p:cNvPr>
          <p:cNvSpPr txBox="1"/>
          <p:nvPr/>
        </p:nvSpPr>
        <p:spPr>
          <a:xfrm>
            <a:off x="8373439" y="3604371"/>
            <a:ext cx="3423392" cy="338554"/>
          </a:xfrm>
          <a:prstGeom prst="rect">
            <a:avLst/>
          </a:prstGeom>
          <a:no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Higher Level Reviewer</a:t>
            </a:r>
            <a:r>
              <a:rPr kumimoji="0" lang="en-US" sz="1600" b="0" i="0" u="none" strike="noStrike" kern="1200" cap="none" spc="0" normalizeH="0" baseline="0" noProof="0" dirty="0">
                <a:ln>
                  <a:noFill/>
                </a:ln>
                <a:solidFill>
                  <a:srgbClr val="000000"/>
                </a:solidFill>
                <a:effectLst/>
                <a:uLnTx/>
                <a:uFillTx/>
                <a:latin typeface="Arial"/>
                <a:ea typeface="+mn-ea"/>
                <a:cs typeface="+mn-cs"/>
              </a:rPr>
              <a:t>: AFMED CC</a:t>
            </a:r>
          </a:p>
        </p:txBody>
      </p:sp>
      <p:cxnSp>
        <p:nvCxnSpPr>
          <p:cNvPr id="33" name="Straight Connector 32">
            <a:extLst>
              <a:ext uri="{FF2B5EF4-FFF2-40B4-BE49-F238E27FC236}">
                <a16:creationId xmlns:a16="http://schemas.microsoft.com/office/drawing/2014/main" id="{40D12037-0B59-985D-A7E7-62E1201AD188}"/>
              </a:ext>
            </a:extLst>
          </p:cNvPr>
          <p:cNvCxnSpPr>
            <a:cxnSpLocks noChangeShapeType="1"/>
            <a:stCxn id="30" idx="1"/>
          </p:cNvCxnSpPr>
          <p:nvPr/>
        </p:nvCxnSpPr>
        <p:spPr bwMode="auto">
          <a:xfrm flipH="1">
            <a:off x="6893824" y="4178076"/>
            <a:ext cx="1727822" cy="137105"/>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34" name="Straight Connector 48">
            <a:extLst>
              <a:ext uri="{FF2B5EF4-FFF2-40B4-BE49-F238E27FC236}">
                <a16:creationId xmlns:a16="http://schemas.microsoft.com/office/drawing/2014/main" id="{F3D0C783-DE81-8D1E-34EC-364298CC9591}"/>
              </a:ext>
            </a:extLst>
          </p:cNvPr>
          <p:cNvCxnSpPr>
            <a:cxnSpLocks noChangeShapeType="1"/>
            <a:endCxn id="32" idx="1"/>
          </p:cNvCxnSpPr>
          <p:nvPr/>
        </p:nvCxnSpPr>
        <p:spPr bwMode="auto">
          <a:xfrm flipV="1">
            <a:off x="6719442" y="3773648"/>
            <a:ext cx="1653997" cy="363278"/>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79A68835-83A0-A3DB-5609-D6163B42EA60}"/>
              </a:ext>
            </a:extLst>
          </p:cNvPr>
          <p:cNvSpPr txBox="1"/>
          <p:nvPr/>
        </p:nvSpPr>
        <p:spPr>
          <a:xfrm>
            <a:off x="7683479" y="5338220"/>
            <a:ext cx="4419017" cy="338554"/>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Primary Rater: Med Division CC or Network Dir</a:t>
            </a:r>
          </a:p>
        </p:txBody>
      </p:sp>
      <p:sp>
        <p:nvSpPr>
          <p:cNvPr id="36" name="TextBox 35">
            <a:extLst>
              <a:ext uri="{FF2B5EF4-FFF2-40B4-BE49-F238E27FC236}">
                <a16:creationId xmlns:a16="http://schemas.microsoft.com/office/drawing/2014/main" id="{1D27C6C7-5E70-727C-F3AA-F9C422B0F345}"/>
              </a:ext>
            </a:extLst>
          </p:cNvPr>
          <p:cNvSpPr txBox="1"/>
          <p:nvPr/>
        </p:nvSpPr>
        <p:spPr>
          <a:xfrm>
            <a:off x="7581926" y="4830016"/>
            <a:ext cx="4339557" cy="338554"/>
          </a:xfrm>
          <a:prstGeom prst="rect">
            <a:avLst/>
          </a:prstGeom>
          <a:no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a:rPr>
              <a:t>Higher Level Reviewer</a:t>
            </a:r>
            <a:r>
              <a:rPr kumimoji="0" lang="en-US" sz="1600" b="0" i="0" u="none" strike="noStrike" kern="1200" cap="none" spc="0" normalizeH="0" baseline="0" noProof="0" dirty="0">
                <a:ln>
                  <a:noFill/>
                </a:ln>
                <a:solidFill>
                  <a:srgbClr val="000000"/>
                </a:solidFill>
                <a:effectLst/>
                <a:uLnTx/>
                <a:uFillTx/>
                <a:latin typeface="Arial"/>
                <a:ea typeface="+mn-ea"/>
                <a:cs typeface="+mn-cs"/>
              </a:rPr>
              <a:t>: Intermediate Med CC</a:t>
            </a:r>
          </a:p>
        </p:txBody>
      </p:sp>
      <p:cxnSp>
        <p:nvCxnSpPr>
          <p:cNvPr id="37" name="Straight Connector 36">
            <a:extLst>
              <a:ext uri="{FF2B5EF4-FFF2-40B4-BE49-F238E27FC236}">
                <a16:creationId xmlns:a16="http://schemas.microsoft.com/office/drawing/2014/main" id="{FCAE3185-B6CD-50AA-6B22-A90986CC13AD}"/>
              </a:ext>
            </a:extLst>
          </p:cNvPr>
          <p:cNvCxnSpPr>
            <a:cxnSpLocks noChangeShapeType="1"/>
          </p:cNvCxnSpPr>
          <p:nvPr/>
        </p:nvCxnSpPr>
        <p:spPr bwMode="auto">
          <a:xfrm>
            <a:off x="6903429" y="5233000"/>
            <a:ext cx="780051" cy="148585"/>
          </a:xfrm>
          <a:prstGeom prst="line">
            <a:avLst/>
          </a:prstGeom>
          <a:noFill/>
          <a:ln w="25400" algn="ctr">
            <a:solidFill>
              <a:srgbClr val="7937AA"/>
            </a:solidFill>
            <a:round/>
            <a:headEnd/>
            <a:tailEnd/>
          </a:ln>
          <a:extLst>
            <a:ext uri="{909E8E84-426E-40DD-AFC4-6F175D3DCCD1}">
              <a14:hiddenFill xmlns:a14="http://schemas.microsoft.com/office/drawing/2010/main">
                <a:noFill/>
              </a14:hiddenFill>
            </a:ext>
          </a:extLst>
        </p:spPr>
      </p:cxnSp>
      <p:cxnSp>
        <p:nvCxnSpPr>
          <p:cNvPr id="38" name="Straight Connector 48">
            <a:extLst>
              <a:ext uri="{FF2B5EF4-FFF2-40B4-BE49-F238E27FC236}">
                <a16:creationId xmlns:a16="http://schemas.microsoft.com/office/drawing/2014/main" id="{F3A05B34-F645-537F-AC35-56A8D36EAEA1}"/>
              </a:ext>
            </a:extLst>
          </p:cNvPr>
          <p:cNvCxnSpPr>
            <a:cxnSpLocks noChangeShapeType="1"/>
          </p:cNvCxnSpPr>
          <p:nvPr/>
        </p:nvCxnSpPr>
        <p:spPr bwMode="auto">
          <a:xfrm flipH="1">
            <a:off x="6731527" y="5138763"/>
            <a:ext cx="850399" cy="65464"/>
          </a:xfrm>
          <a:prstGeom prst="line">
            <a:avLst/>
          </a:prstGeom>
          <a:noFill/>
          <a:ln w="25400" algn="ctr">
            <a:solidFill>
              <a:srgbClr val="0070C0"/>
            </a:solidFill>
            <a:prstDash val="solid"/>
            <a:round/>
            <a:headEnd/>
            <a:tailEnd/>
          </a:ln>
          <a:extLst>
            <a:ext uri="{909E8E84-426E-40DD-AFC4-6F175D3DCCD1}">
              <a14:hiddenFill xmlns:a14="http://schemas.microsoft.com/office/drawing/2010/main">
                <a:noFill/>
              </a14:hiddenFill>
            </a:ext>
          </a:extLst>
        </p:spPr>
      </p:cxnSp>
      <p:grpSp>
        <p:nvGrpSpPr>
          <p:cNvPr id="39" name="Group 38">
            <a:extLst>
              <a:ext uri="{FF2B5EF4-FFF2-40B4-BE49-F238E27FC236}">
                <a16:creationId xmlns:a16="http://schemas.microsoft.com/office/drawing/2014/main" id="{CFC74D8E-CDA1-E41E-6F94-176A482E661A}"/>
              </a:ext>
            </a:extLst>
          </p:cNvPr>
          <p:cNvGrpSpPr/>
          <p:nvPr/>
        </p:nvGrpSpPr>
        <p:grpSpPr>
          <a:xfrm>
            <a:off x="6945707" y="2467449"/>
            <a:ext cx="1118083" cy="662975"/>
            <a:chOff x="7569250" y="2361356"/>
            <a:chExt cx="1118083" cy="662975"/>
          </a:xfrm>
        </p:grpSpPr>
        <p:sp>
          <p:nvSpPr>
            <p:cNvPr id="40" name="Rounded Rectangle 26">
              <a:extLst>
                <a:ext uri="{FF2B5EF4-FFF2-40B4-BE49-F238E27FC236}">
                  <a16:creationId xmlns:a16="http://schemas.microsoft.com/office/drawing/2014/main" id="{E8A08BA4-DB9F-D944-9A56-3D7A102805DA}"/>
                </a:ext>
              </a:extLst>
            </p:cNvPr>
            <p:cNvSpPr/>
            <p:nvPr/>
          </p:nvSpPr>
          <p:spPr bwMode="auto">
            <a:xfrm>
              <a:off x="7569250" y="2361356"/>
              <a:ext cx="1118083" cy="662975"/>
            </a:xfrm>
            <a:prstGeom prst="roundRect">
              <a:avLst/>
            </a:prstGeom>
            <a:solidFill>
              <a:srgbClr val="7837AA"/>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lstStyle/>
            <a:p>
              <a:pPr algn="ctr">
                <a:defRPr/>
              </a:pPr>
              <a:r>
                <a:rPr lang="en-US" sz="1050" b="1" kern="0" dirty="0">
                  <a:solidFill>
                    <a:srgbClr val="FFFFFF"/>
                  </a:solidFill>
                </a:rPr>
                <a:t>Defense Health Agency</a:t>
              </a:r>
            </a:p>
            <a:p>
              <a:pPr algn="ctr">
                <a:defRPr/>
              </a:pPr>
              <a:endParaRPr lang="en-US" sz="500" b="1" kern="0" dirty="0">
                <a:solidFill>
                  <a:srgbClr val="FFFFFF"/>
                </a:solidFill>
              </a:endParaRPr>
            </a:p>
            <a:p>
              <a:pPr algn="ctr">
                <a:defRPr/>
              </a:pPr>
              <a:endParaRPr lang="en-US" sz="500" b="1" kern="0" dirty="0">
                <a:solidFill>
                  <a:srgbClr val="FFFFFF"/>
                </a:solidFill>
              </a:endParaRPr>
            </a:p>
            <a:p>
              <a:pPr algn="ctr">
                <a:defRPr/>
              </a:pPr>
              <a:endParaRPr lang="en-US" sz="500" b="1" kern="0" dirty="0">
                <a:solidFill>
                  <a:srgbClr val="FFFFFF"/>
                </a:solidFill>
              </a:endParaRPr>
            </a:p>
            <a:p>
              <a:pPr algn="ctr">
                <a:defRPr/>
              </a:pPr>
              <a:endParaRPr lang="en-US" sz="100" b="1" kern="0" dirty="0">
                <a:solidFill>
                  <a:srgbClr val="FFFFFF"/>
                </a:solidFill>
              </a:endParaRPr>
            </a:p>
          </p:txBody>
        </p:sp>
        <p:grpSp>
          <p:nvGrpSpPr>
            <p:cNvPr id="41" name="Group 59">
              <a:extLst>
                <a:ext uri="{FF2B5EF4-FFF2-40B4-BE49-F238E27FC236}">
                  <a16:creationId xmlns:a16="http://schemas.microsoft.com/office/drawing/2014/main" id="{41046E04-04A2-2646-306B-A34948B8DFC2}"/>
                </a:ext>
              </a:extLst>
            </p:cNvPr>
            <p:cNvGrpSpPr>
              <a:grpSpLocks/>
            </p:cNvGrpSpPr>
            <p:nvPr/>
          </p:nvGrpSpPr>
          <p:grpSpPr bwMode="auto">
            <a:xfrm>
              <a:off x="7924389" y="2808227"/>
              <a:ext cx="407804" cy="161698"/>
              <a:chOff x="5013990" y="1649799"/>
              <a:chExt cx="466459" cy="133573"/>
            </a:xfrm>
            <a:solidFill>
              <a:srgbClr val="FFFF00"/>
            </a:solidFill>
          </p:grpSpPr>
          <p:sp>
            <p:nvSpPr>
              <p:cNvPr id="42" name="5-Point Star 51">
                <a:extLst>
                  <a:ext uri="{FF2B5EF4-FFF2-40B4-BE49-F238E27FC236}">
                    <a16:creationId xmlns:a16="http://schemas.microsoft.com/office/drawing/2014/main" id="{67FF5675-1B69-3762-7F7C-0C00693D2280}"/>
                  </a:ext>
                </a:extLst>
              </p:cNvPr>
              <p:cNvSpPr/>
              <p:nvPr/>
            </p:nvSpPr>
            <p:spPr bwMode="auto">
              <a:xfrm>
                <a:off x="5013990" y="1649799"/>
                <a:ext cx="151602"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sp>
            <p:nvSpPr>
              <p:cNvPr id="43" name="5-Point Star 52">
                <a:extLst>
                  <a:ext uri="{FF2B5EF4-FFF2-40B4-BE49-F238E27FC236}">
                    <a16:creationId xmlns:a16="http://schemas.microsoft.com/office/drawing/2014/main" id="{AFA5CCC6-2EEB-E13A-9DA1-141C3316FA8B}"/>
                  </a:ext>
                </a:extLst>
              </p:cNvPr>
              <p:cNvSpPr/>
              <p:nvPr/>
            </p:nvSpPr>
            <p:spPr bwMode="auto">
              <a:xfrm>
                <a:off x="5175304" y="1649799"/>
                <a:ext cx="153547"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sp>
            <p:nvSpPr>
              <p:cNvPr id="44" name="5-Point Star 53">
                <a:extLst>
                  <a:ext uri="{FF2B5EF4-FFF2-40B4-BE49-F238E27FC236}">
                    <a16:creationId xmlns:a16="http://schemas.microsoft.com/office/drawing/2014/main" id="{D0609BBF-B714-826D-464C-D7BEBD3C198A}"/>
                  </a:ext>
                </a:extLst>
              </p:cNvPr>
              <p:cNvSpPr/>
              <p:nvPr/>
            </p:nvSpPr>
            <p:spPr bwMode="auto">
              <a:xfrm>
                <a:off x="5328846" y="1649799"/>
                <a:ext cx="151603" cy="133573"/>
              </a:xfrm>
              <a:prstGeom prst="star5">
                <a:avLst/>
              </a:prstGeom>
              <a:grp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grpSp>
      </p:grpSp>
      <p:cxnSp>
        <p:nvCxnSpPr>
          <p:cNvPr id="45" name="Connector: Elbow 44">
            <a:extLst>
              <a:ext uri="{FF2B5EF4-FFF2-40B4-BE49-F238E27FC236}">
                <a16:creationId xmlns:a16="http://schemas.microsoft.com/office/drawing/2014/main" id="{B8CC38A7-9D83-CE6B-96CD-CDE94AB23C96}"/>
              </a:ext>
            </a:extLst>
          </p:cNvPr>
          <p:cNvCxnSpPr>
            <a:cxnSpLocks/>
            <a:stCxn id="43" idx="2"/>
          </p:cNvCxnSpPr>
          <p:nvPr/>
        </p:nvCxnSpPr>
        <p:spPr bwMode="auto">
          <a:xfrm rot="5400000">
            <a:off x="6216357" y="3083012"/>
            <a:ext cx="1258150" cy="1244163"/>
          </a:xfrm>
          <a:prstGeom prst="bentConnector3">
            <a:avLst/>
          </a:prstGeom>
          <a:ln w="25400">
            <a:solidFill>
              <a:srgbClr val="813DB6"/>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Rounded Rectangle 40">
            <a:extLst>
              <a:ext uri="{FF2B5EF4-FFF2-40B4-BE49-F238E27FC236}">
                <a16:creationId xmlns:a16="http://schemas.microsoft.com/office/drawing/2014/main" id="{2BB56E0E-478D-DFAE-26B8-964786431325}"/>
              </a:ext>
            </a:extLst>
          </p:cNvPr>
          <p:cNvSpPr/>
          <p:nvPr/>
        </p:nvSpPr>
        <p:spPr bwMode="auto">
          <a:xfrm>
            <a:off x="1844202" y="5424711"/>
            <a:ext cx="1193631" cy="453681"/>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Wings &amp; Deltas</a:t>
            </a:r>
            <a:endParaRPr lang="en-US" sz="700" b="1" kern="0" dirty="0">
              <a:solidFill>
                <a:srgbClr val="FFFFFF"/>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198865D3-21B5-5FF5-ED7A-D8DC9E89CDED}"/>
              </a:ext>
            </a:extLst>
          </p:cNvPr>
          <p:cNvCxnSpPr>
            <a:cxnSpLocks/>
          </p:cNvCxnSpPr>
          <p:nvPr/>
        </p:nvCxnSpPr>
        <p:spPr>
          <a:xfrm flipV="1">
            <a:off x="3037833" y="5630390"/>
            <a:ext cx="2077086" cy="1161"/>
          </a:xfrm>
          <a:prstGeom prst="line">
            <a:avLst/>
          </a:prstGeom>
          <a:ln w="31750">
            <a:solidFill>
              <a:srgbClr val="065DB1"/>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9A34CDA8-D96D-4593-F1C4-15346C9C46C5}"/>
              </a:ext>
            </a:extLst>
          </p:cNvPr>
          <p:cNvGrpSpPr/>
          <p:nvPr/>
        </p:nvGrpSpPr>
        <p:grpSpPr>
          <a:xfrm>
            <a:off x="7230904" y="1288197"/>
            <a:ext cx="4944161" cy="761288"/>
            <a:chOff x="379653" y="5466314"/>
            <a:chExt cx="2900008" cy="761288"/>
          </a:xfrm>
        </p:grpSpPr>
        <p:grpSp>
          <p:nvGrpSpPr>
            <p:cNvPr id="58" name="Group 57">
              <a:extLst>
                <a:ext uri="{FF2B5EF4-FFF2-40B4-BE49-F238E27FC236}">
                  <a16:creationId xmlns:a16="http://schemas.microsoft.com/office/drawing/2014/main" id="{31C5B8C7-4CCC-0846-33F9-5A8DF14F58F8}"/>
                </a:ext>
              </a:extLst>
            </p:cNvPr>
            <p:cNvGrpSpPr/>
            <p:nvPr/>
          </p:nvGrpSpPr>
          <p:grpSpPr>
            <a:xfrm>
              <a:off x="379653" y="5466314"/>
              <a:ext cx="2751272" cy="598957"/>
              <a:chOff x="6010113" y="5770778"/>
              <a:chExt cx="2850156" cy="598957"/>
            </a:xfrm>
          </p:grpSpPr>
          <p:cxnSp>
            <p:nvCxnSpPr>
              <p:cNvPr id="61" name="Straight Connector 60">
                <a:extLst>
                  <a:ext uri="{FF2B5EF4-FFF2-40B4-BE49-F238E27FC236}">
                    <a16:creationId xmlns:a16="http://schemas.microsoft.com/office/drawing/2014/main" id="{240F8851-A270-74EB-44E8-4432F6C84516}"/>
                  </a:ext>
                </a:extLst>
              </p:cNvPr>
              <p:cNvCxnSpPr>
                <a:cxnSpLocks/>
              </p:cNvCxnSpPr>
              <p:nvPr/>
            </p:nvCxnSpPr>
            <p:spPr bwMode="auto">
              <a:xfrm>
                <a:off x="6010114" y="5890627"/>
                <a:ext cx="378906" cy="7109"/>
              </a:xfrm>
              <a:prstGeom prst="line">
                <a:avLst/>
              </a:prstGeom>
              <a:solidFill>
                <a:srgbClr val="00CC99"/>
              </a:solidFill>
              <a:ln w="28575" cap="flat" cmpd="sng" algn="ctr">
                <a:solidFill>
                  <a:srgbClr val="9933FF"/>
                </a:solidFill>
                <a:prstDash val="solid"/>
                <a:round/>
                <a:headEnd type="none" w="med" len="med"/>
                <a:tailEnd type="none" w="med" len="med"/>
              </a:ln>
              <a:effectLst/>
            </p:spPr>
          </p:cxnSp>
          <p:sp>
            <p:nvSpPr>
              <p:cNvPr id="62" name="TextBox 61">
                <a:extLst>
                  <a:ext uri="{FF2B5EF4-FFF2-40B4-BE49-F238E27FC236}">
                    <a16:creationId xmlns:a16="http://schemas.microsoft.com/office/drawing/2014/main" id="{851A093D-97DF-F778-2DF0-0DCE5A2CE2AE}"/>
                  </a:ext>
                </a:extLst>
              </p:cNvPr>
              <p:cNvSpPr txBox="1"/>
              <p:nvPr/>
            </p:nvSpPr>
            <p:spPr>
              <a:xfrm>
                <a:off x="6455209" y="5770778"/>
                <a:ext cx="2405060"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Authority, Direction, and Control</a:t>
                </a:r>
              </a:p>
            </p:txBody>
          </p:sp>
          <p:cxnSp>
            <p:nvCxnSpPr>
              <p:cNvPr id="63" name="Straight Connector 62">
                <a:extLst>
                  <a:ext uri="{FF2B5EF4-FFF2-40B4-BE49-F238E27FC236}">
                    <a16:creationId xmlns:a16="http://schemas.microsoft.com/office/drawing/2014/main" id="{EE06F3F6-7364-759A-3D5A-8B6C6EB1684B}"/>
                  </a:ext>
                </a:extLst>
              </p:cNvPr>
              <p:cNvCxnSpPr>
                <a:cxnSpLocks/>
              </p:cNvCxnSpPr>
              <p:nvPr/>
            </p:nvCxnSpPr>
            <p:spPr bwMode="auto">
              <a:xfrm>
                <a:off x="6010113" y="6069207"/>
                <a:ext cx="378906" cy="4109"/>
              </a:xfrm>
              <a:prstGeom prst="line">
                <a:avLst/>
              </a:prstGeom>
              <a:solidFill>
                <a:srgbClr val="00CC99"/>
              </a:solidFill>
              <a:ln w="28575" cap="flat" cmpd="sng" algn="ctr">
                <a:solidFill>
                  <a:srgbClr val="0070C0"/>
                </a:solidFill>
                <a:prstDash val="solid"/>
                <a:round/>
                <a:headEnd type="none" w="med" len="med"/>
                <a:tailEnd type="none" w="med" len="med"/>
              </a:ln>
              <a:effectLst/>
            </p:spPr>
          </p:cxnSp>
          <p:sp>
            <p:nvSpPr>
              <p:cNvPr id="64" name="TextBox 63">
                <a:extLst>
                  <a:ext uri="{FF2B5EF4-FFF2-40B4-BE49-F238E27FC236}">
                    <a16:creationId xmlns:a16="http://schemas.microsoft.com/office/drawing/2014/main" id="{04B6AE8E-197B-2056-2AB6-8EF6454DCC57}"/>
                  </a:ext>
                </a:extLst>
              </p:cNvPr>
              <p:cNvSpPr txBox="1"/>
              <p:nvPr/>
            </p:nvSpPr>
            <p:spPr>
              <a:xfrm>
                <a:off x="6455212" y="5955067"/>
                <a:ext cx="2329313"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rPr>
                  <a:t>Command Authority; ADCON</a:t>
                </a:r>
                <a:endParaRPr lang="en-US" sz="1050" kern="0" dirty="0">
                  <a:solidFill>
                    <a:srgbClr val="000000"/>
                  </a:solidFill>
                  <a:latin typeface="Arial" panose="020B0604020202020204" pitchFamily="34" charset="0"/>
                </a:endParaRPr>
              </a:p>
            </p:txBody>
          </p:sp>
          <p:cxnSp>
            <p:nvCxnSpPr>
              <p:cNvPr id="65" name="Straight Connector 64">
                <a:extLst>
                  <a:ext uri="{FF2B5EF4-FFF2-40B4-BE49-F238E27FC236}">
                    <a16:creationId xmlns:a16="http://schemas.microsoft.com/office/drawing/2014/main" id="{8553D92A-6C59-4E28-C2B1-0DCB4FC5B596}"/>
                  </a:ext>
                </a:extLst>
              </p:cNvPr>
              <p:cNvCxnSpPr>
                <a:cxnSpLocks/>
              </p:cNvCxnSpPr>
              <p:nvPr/>
            </p:nvCxnSpPr>
            <p:spPr bwMode="auto">
              <a:xfrm>
                <a:off x="6014851" y="6252024"/>
                <a:ext cx="378906" cy="0"/>
              </a:xfrm>
              <a:prstGeom prst="line">
                <a:avLst/>
              </a:prstGeom>
              <a:solidFill>
                <a:srgbClr val="00CC99"/>
              </a:solidFill>
              <a:ln w="28575" cap="flat" cmpd="sng" algn="ctr">
                <a:solidFill>
                  <a:srgbClr val="0070C0"/>
                </a:solidFill>
                <a:prstDash val="sysDot"/>
                <a:round/>
                <a:headEnd type="none" w="med" len="med"/>
                <a:tailEnd type="none" w="med" len="med"/>
              </a:ln>
              <a:effectLst/>
            </p:spPr>
          </p:cxnSp>
          <p:sp>
            <p:nvSpPr>
              <p:cNvPr id="66" name="TextBox 65">
                <a:extLst>
                  <a:ext uri="{FF2B5EF4-FFF2-40B4-BE49-F238E27FC236}">
                    <a16:creationId xmlns:a16="http://schemas.microsoft.com/office/drawing/2014/main" id="{E94124D9-5E22-93C8-C35B-5DC346E0890E}"/>
                  </a:ext>
                </a:extLst>
              </p:cNvPr>
              <p:cNvSpPr txBox="1"/>
              <p:nvPr/>
            </p:nvSpPr>
            <p:spPr>
              <a:xfrm>
                <a:off x="6455212" y="6115819"/>
                <a:ext cx="2329313"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Coordination (non-command)</a:t>
                </a:r>
              </a:p>
            </p:txBody>
          </p:sp>
        </p:grpSp>
        <p:sp>
          <p:nvSpPr>
            <p:cNvPr id="59" name="TextBox 58">
              <a:extLst>
                <a:ext uri="{FF2B5EF4-FFF2-40B4-BE49-F238E27FC236}">
                  <a16:creationId xmlns:a16="http://schemas.microsoft.com/office/drawing/2014/main" id="{41496E61-6F5B-FF85-82FC-5DF28D9E4E6C}"/>
                </a:ext>
              </a:extLst>
            </p:cNvPr>
            <p:cNvSpPr txBox="1"/>
            <p:nvPr/>
          </p:nvSpPr>
          <p:spPr>
            <a:xfrm>
              <a:off x="809306" y="5973686"/>
              <a:ext cx="2470355"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rPr>
                <a:t>Installation Response, Exercise, and Deployment Support</a:t>
              </a:r>
              <a:endParaRPr lang="en-US" sz="1050" kern="0" dirty="0">
                <a:solidFill>
                  <a:srgbClr val="000000"/>
                </a:solidFill>
                <a:latin typeface="Arial" panose="020B0604020202020204" pitchFamily="34" charset="0"/>
              </a:endParaRPr>
            </a:p>
          </p:txBody>
        </p:sp>
        <p:cxnSp>
          <p:nvCxnSpPr>
            <p:cNvPr id="60" name="Straight Connector 59">
              <a:extLst>
                <a:ext uri="{FF2B5EF4-FFF2-40B4-BE49-F238E27FC236}">
                  <a16:creationId xmlns:a16="http://schemas.microsoft.com/office/drawing/2014/main" id="{14BED9A7-F493-26BB-04D5-57B66A65DFC7}"/>
                </a:ext>
              </a:extLst>
            </p:cNvPr>
            <p:cNvCxnSpPr/>
            <p:nvPr/>
          </p:nvCxnSpPr>
          <p:spPr bwMode="auto">
            <a:xfrm>
              <a:off x="386104" y="6100645"/>
              <a:ext cx="365760" cy="0"/>
            </a:xfrm>
            <a:prstGeom prst="line">
              <a:avLst/>
            </a:prstGeom>
            <a:ln w="19050">
              <a:solidFill>
                <a:srgbClr val="065DB1"/>
              </a:solidFill>
              <a:prstDash val="lg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67" name="Rectangle 66">
            <a:extLst>
              <a:ext uri="{FF2B5EF4-FFF2-40B4-BE49-F238E27FC236}">
                <a16:creationId xmlns:a16="http://schemas.microsoft.com/office/drawing/2014/main" id="{2C93CBC2-1EF1-D421-A999-BAAADC1E27E0}"/>
              </a:ext>
            </a:extLst>
          </p:cNvPr>
          <p:cNvSpPr/>
          <p:nvPr/>
        </p:nvSpPr>
        <p:spPr bwMode="auto">
          <a:xfrm>
            <a:off x="7004938" y="1279798"/>
            <a:ext cx="5097559" cy="9514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ndParaRPr>
          </a:p>
        </p:txBody>
      </p:sp>
      <p:sp>
        <p:nvSpPr>
          <p:cNvPr id="68" name="TextBox 67">
            <a:extLst>
              <a:ext uri="{FF2B5EF4-FFF2-40B4-BE49-F238E27FC236}">
                <a16:creationId xmlns:a16="http://schemas.microsoft.com/office/drawing/2014/main" id="{0B029BCD-FB17-C2D2-7A61-E4FC84824EF5}"/>
              </a:ext>
            </a:extLst>
          </p:cNvPr>
          <p:cNvSpPr txBox="1"/>
          <p:nvPr/>
        </p:nvSpPr>
        <p:spPr>
          <a:xfrm>
            <a:off x="3263888" y="5688035"/>
            <a:ext cx="1542262" cy="276999"/>
          </a:xfrm>
          <a:prstGeom prst="rect">
            <a:avLst/>
          </a:prstGeom>
          <a:noFill/>
          <a:ln>
            <a:solidFill>
              <a:schemeClr val="tx1"/>
            </a:solidFill>
          </a:ln>
        </p:spPr>
        <p:txBody>
          <a:bodyPr wrap="square" rtlCol="0" anchor="ctr">
            <a:spAutoFit/>
          </a:bodyPr>
          <a:lstStyle/>
          <a:p>
            <a:pPr algn="ctr" eaLnBrk="0" fontAlgn="base" hangingPunct="0">
              <a:spcBef>
                <a:spcPct val="0"/>
              </a:spcBef>
              <a:spcAft>
                <a:spcPct val="0"/>
              </a:spcAft>
            </a:pPr>
            <a:r>
              <a:rPr lang="en-US" sz="1200" b="1" dirty="0">
                <a:solidFill>
                  <a:srgbClr val="000000"/>
                </a:solidFill>
                <a:latin typeface="Arial" panose="020B0604020202020204" pitchFamily="34" charset="0"/>
              </a:rPr>
              <a:t>COMREL</a:t>
            </a:r>
          </a:p>
        </p:txBody>
      </p:sp>
      <p:cxnSp>
        <p:nvCxnSpPr>
          <p:cNvPr id="69" name="Elbow Connector 12">
            <a:extLst>
              <a:ext uri="{FF2B5EF4-FFF2-40B4-BE49-F238E27FC236}">
                <a16:creationId xmlns:a16="http://schemas.microsoft.com/office/drawing/2014/main" id="{4D2A3D9B-3F5A-ACB8-0F6E-1CDB622051B7}"/>
              </a:ext>
            </a:extLst>
          </p:cNvPr>
          <p:cNvCxnSpPr>
            <a:cxnSpLocks noChangeShapeType="1"/>
            <a:endCxn id="71" idx="0"/>
          </p:cNvCxnSpPr>
          <p:nvPr/>
        </p:nvCxnSpPr>
        <p:spPr bwMode="auto">
          <a:xfrm rot="10800000" flipV="1">
            <a:off x="2425394" y="1948657"/>
            <a:ext cx="3011555" cy="502329"/>
          </a:xfrm>
          <a:prstGeom prst="bentConnector2">
            <a:avLst/>
          </a:prstGeom>
          <a:noFill/>
          <a:ln w="25400" algn="ctr">
            <a:solidFill>
              <a:schemeClr val="tx1"/>
            </a:solidFill>
            <a:prstDash val="solid"/>
            <a:round/>
            <a:headEnd/>
            <a:tailEnd/>
          </a:ln>
          <a:extLst>
            <a:ext uri="{909E8E84-426E-40DD-AFC4-6F175D3DCCD1}">
              <a14:hiddenFill xmlns:a14="http://schemas.microsoft.com/office/drawing/2010/main">
                <a:noFill/>
              </a14:hiddenFill>
            </a:ext>
          </a:extLst>
        </p:spPr>
      </p:cxnSp>
      <p:grpSp>
        <p:nvGrpSpPr>
          <p:cNvPr id="70" name="Group 69">
            <a:extLst>
              <a:ext uri="{FF2B5EF4-FFF2-40B4-BE49-F238E27FC236}">
                <a16:creationId xmlns:a16="http://schemas.microsoft.com/office/drawing/2014/main" id="{F8C66F0C-93E1-3087-103B-DBF01053BEFC}"/>
              </a:ext>
            </a:extLst>
          </p:cNvPr>
          <p:cNvGrpSpPr/>
          <p:nvPr/>
        </p:nvGrpSpPr>
        <p:grpSpPr>
          <a:xfrm>
            <a:off x="1828577" y="2450987"/>
            <a:ext cx="1193631" cy="1157511"/>
            <a:chOff x="2983525" y="2644766"/>
            <a:chExt cx="1193631" cy="1157511"/>
          </a:xfrm>
        </p:grpSpPr>
        <p:sp>
          <p:nvSpPr>
            <p:cNvPr id="71" name="Rounded Rectangle 16">
              <a:extLst>
                <a:ext uri="{FF2B5EF4-FFF2-40B4-BE49-F238E27FC236}">
                  <a16:creationId xmlns:a16="http://schemas.microsoft.com/office/drawing/2014/main" id="{74A037CC-4AFE-8800-8CAB-80C838B9756E}"/>
                </a:ext>
              </a:extLst>
            </p:cNvPr>
            <p:cNvSpPr/>
            <p:nvPr/>
          </p:nvSpPr>
          <p:spPr bwMode="auto">
            <a:xfrm>
              <a:off x="2983525" y="2644766"/>
              <a:ext cx="1193631" cy="1157511"/>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t"/>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Major Commands &amp; Field Commands</a:t>
              </a:r>
              <a:endParaRPr lang="en-US" sz="700" b="1" kern="0" dirty="0">
                <a:solidFill>
                  <a:srgbClr val="FFFFFF"/>
                </a:solidFill>
                <a:latin typeface="Arial" panose="020B0604020202020204" pitchFamily="34" charset="0"/>
              </a:endParaRPr>
            </a:p>
          </p:txBody>
        </p:sp>
        <p:grpSp>
          <p:nvGrpSpPr>
            <p:cNvPr id="72" name="Group 71">
              <a:extLst>
                <a:ext uri="{FF2B5EF4-FFF2-40B4-BE49-F238E27FC236}">
                  <a16:creationId xmlns:a16="http://schemas.microsoft.com/office/drawing/2014/main" id="{04372C5A-DE5E-430E-3DDC-FAB99B8CF9BE}"/>
                </a:ext>
              </a:extLst>
            </p:cNvPr>
            <p:cNvGrpSpPr/>
            <p:nvPr/>
          </p:nvGrpSpPr>
          <p:grpSpPr>
            <a:xfrm>
              <a:off x="3284195" y="3223176"/>
              <a:ext cx="549326" cy="462347"/>
              <a:chOff x="3284195" y="3223176"/>
              <a:chExt cx="549326" cy="462347"/>
            </a:xfrm>
          </p:grpSpPr>
          <p:grpSp>
            <p:nvGrpSpPr>
              <p:cNvPr id="73" name="Group 72">
                <a:extLst>
                  <a:ext uri="{FF2B5EF4-FFF2-40B4-BE49-F238E27FC236}">
                    <a16:creationId xmlns:a16="http://schemas.microsoft.com/office/drawing/2014/main" id="{7207E8F8-06D9-BE38-DBD2-E933499920B5}"/>
                  </a:ext>
                </a:extLst>
              </p:cNvPr>
              <p:cNvGrpSpPr/>
              <p:nvPr/>
            </p:nvGrpSpPr>
            <p:grpSpPr>
              <a:xfrm>
                <a:off x="3284195" y="3223176"/>
                <a:ext cx="549326" cy="164866"/>
                <a:chOff x="3284195" y="3223176"/>
                <a:chExt cx="549326" cy="164866"/>
              </a:xfrm>
            </p:grpSpPr>
            <p:grpSp>
              <p:nvGrpSpPr>
                <p:cNvPr id="75" name="Group 59">
                  <a:extLst>
                    <a:ext uri="{FF2B5EF4-FFF2-40B4-BE49-F238E27FC236}">
                      <a16:creationId xmlns:a16="http://schemas.microsoft.com/office/drawing/2014/main" id="{604C6703-AF88-A34C-CB6D-5C18137D3CB0}"/>
                    </a:ext>
                  </a:extLst>
                </p:cNvPr>
                <p:cNvGrpSpPr>
                  <a:grpSpLocks/>
                </p:cNvGrpSpPr>
                <p:nvPr/>
              </p:nvGrpSpPr>
              <p:grpSpPr bwMode="auto">
                <a:xfrm>
                  <a:off x="3284195" y="3226344"/>
                  <a:ext cx="407804" cy="161698"/>
                  <a:chOff x="5013990" y="1649799"/>
                  <a:chExt cx="466459" cy="133573"/>
                </a:xfrm>
              </p:grpSpPr>
              <p:sp>
                <p:nvSpPr>
                  <p:cNvPr id="77" name="5-Point Star 51">
                    <a:extLst>
                      <a:ext uri="{FF2B5EF4-FFF2-40B4-BE49-F238E27FC236}">
                        <a16:creationId xmlns:a16="http://schemas.microsoft.com/office/drawing/2014/main" id="{B1F0FA8E-8812-78D8-163A-294E4A20E32A}"/>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78" name="5-Point Star 52">
                    <a:extLst>
                      <a:ext uri="{FF2B5EF4-FFF2-40B4-BE49-F238E27FC236}">
                        <a16:creationId xmlns:a16="http://schemas.microsoft.com/office/drawing/2014/main" id="{0413AA31-028C-295C-514A-95AD06266176}"/>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79" name="5-Point Star 53">
                    <a:extLst>
                      <a:ext uri="{FF2B5EF4-FFF2-40B4-BE49-F238E27FC236}">
                        <a16:creationId xmlns:a16="http://schemas.microsoft.com/office/drawing/2014/main" id="{B5996682-14CA-738B-36B0-6D3620ECE94B}"/>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sp>
              <p:nvSpPr>
                <p:cNvPr id="76" name="5-Point Star 52">
                  <a:extLst>
                    <a:ext uri="{FF2B5EF4-FFF2-40B4-BE49-F238E27FC236}">
                      <a16:creationId xmlns:a16="http://schemas.microsoft.com/office/drawing/2014/main" id="{8FE02A3B-7DB7-4688-7A53-972A146AD335}"/>
                    </a:ext>
                  </a:extLst>
                </p:cNvPr>
                <p:cNvSpPr/>
                <p:nvPr/>
              </p:nvSpPr>
              <p:spPr bwMode="auto">
                <a:xfrm>
                  <a:off x="3685310" y="3223176"/>
                  <a:ext cx="148211"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a:defRPr/>
                  </a:pPr>
                  <a:endParaRPr lang="en-US" sz="1050" kern="0" dirty="0">
                    <a:solidFill>
                      <a:srgbClr val="FFFFFF"/>
                    </a:solidFill>
                  </a:endParaRPr>
                </a:p>
              </p:txBody>
            </p:sp>
          </p:grpSp>
          <p:pic>
            <p:nvPicPr>
              <p:cNvPr id="74" name="Picture 73">
                <a:extLst>
                  <a:ext uri="{FF2B5EF4-FFF2-40B4-BE49-F238E27FC236}">
                    <a16:creationId xmlns:a16="http://schemas.microsoft.com/office/drawing/2014/main" id="{FABED0AF-4D7A-54E9-DCE2-273A19B39CBB}"/>
                  </a:ext>
                </a:extLst>
              </p:cNvPr>
              <p:cNvPicPr>
                <a:picLocks noChangeAspect="1"/>
              </p:cNvPicPr>
              <p:nvPr/>
            </p:nvPicPr>
            <p:blipFill>
              <a:blip r:embed="rId3"/>
              <a:stretch>
                <a:fillRect/>
              </a:stretch>
            </p:blipFill>
            <p:spPr>
              <a:xfrm>
                <a:off x="3368365" y="3466048"/>
                <a:ext cx="445047" cy="219475"/>
              </a:xfrm>
              <a:prstGeom prst="rect">
                <a:avLst/>
              </a:prstGeom>
            </p:spPr>
          </p:pic>
        </p:grpSp>
      </p:grpSp>
      <p:grpSp>
        <p:nvGrpSpPr>
          <p:cNvPr id="80" name="Group 79">
            <a:extLst>
              <a:ext uri="{FF2B5EF4-FFF2-40B4-BE49-F238E27FC236}">
                <a16:creationId xmlns:a16="http://schemas.microsoft.com/office/drawing/2014/main" id="{1F848F42-06C0-D475-3983-58FF9C54CFF5}"/>
              </a:ext>
            </a:extLst>
          </p:cNvPr>
          <p:cNvGrpSpPr/>
          <p:nvPr/>
        </p:nvGrpSpPr>
        <p:grpSpPr>
          <a:xfrm>
            <a:off x="1870171" y="4397723"/>
            <a:ext cx="1113960" cy="755086"/>
            <a:chOff x="967718" y="4208355"/>
            <a:chExt cx="1113960" cy="755086"/>
          </a:xfrm>
        </p:grpSpPr>
        <p:sp>
          <p:nvSpPr>
            <p:cNvPr id="81" name="Rounded Rectangle 46">
              <a:extLst>
                <a:ext uri="{FF2B5EF4-FFF2-40B4-BE49-F238E27FC236}">
                  <a16:creationId xmlns:a16="http://schemas.microsoft.com/office/drawing/2014/main" id="{FD5CA21C-CE11-D32B-B0C7-4721053B90C4}"/>
                </a:ext>
              </a:extLst>
            </p:cNvPr>
            <p:cNvSpPr/>
            <p:nvPr/>
          </p:nvSpPr>
          <p:spPr bwMode="auto">
            <a:xfrm>
              <a:off x="967718" y="4208355"/>
              <a:ext cx="1113960" cy="755086"/>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t"/>
            <a:lstStyle/>
            <a:p>
              <a:pPr algn="ctr" eaLnBrk="0" fontAlgn="base" hangingPunct="0">
                <a:spcBef>
                  <a:spcPct val="0"/>
                </a:spcBef>
                <a:spcAft>
                  <a:spcPct val="0"/>
                </a:spcAft>
                <a:defRPr/>
              </a:pPr>
              <a:r>
                <a:rPr lang="en-US" sz="900" b="1" kern="0" dirty="0">
                  <a:solidFill>
                    <a:srgbClr val="FFFFFF"/>
                  </a:solidFill>
                  <a:latin typeface="Arial" panose="020B0604020202020204" pitchFamily="34" charset="0"/>
                </a:rPr>
                <a:t>Numbered AF (NAF)</a:t>
              </a:r>
              <a:endParaRPr lang="en-US" sz="600" b="1" kern="0" dirty="0">
                <a:solidFill>
                  <a:srgbClr val="FFFFFF"/>
                </a:solidFill>
                <a:latin typeface="Arial" panose="020B0604020202020204" pitchFamily="34" charset="0"/>
              </a:endParaRPr>
            </a:p>
          </p:txBody>
        </p:sp>
        <p:grpSp>
          <p:nvGrpSpPr>
            <p:cNvPr id="82" name="Group 59">
              <a:extLst>
                <a:ext uri="{FF2B5EF4-FFF2-40B4-BE49-F238E27FC236}">
                  <a16:creationId xmlns:a16="http://schemas.microsoft.com/office/drawing/2014/main" id="{C2E834CB-A850-248B-4199-6F8EAD738EDF}"/>
                </a:ext>
              </a:extLst>
            </p:cNvPr>
            <p:cNvGrpSpPr>
              <a:grpSpLocks/>
            </p:cNvGrpSpPr>
            <p:nvPr/>
          </p:nvGrpSpPr>
          <p:grpSpPr bwMode="auto">
            <a:xfrm>
              <a:off x="1310964" y="4555045"/>
              <a:ext cx="407804" cy="161698"/>
              <a:chOff x="5013990" y="1649799"/>
              <a:chExt cx="466459" cy="133573"/>
            </a:xfrm>
          </p:grpSpPr>
          <p:sp>
            <p:nvSpPr>
              <p:cNvPr id="86" name="5-Point Star 51">
                <a:extLst>
                  <a:ext uri="{FF2B5EF4-FFF2-40B4-BE49-F238E27FC236}">
                    <a16:creationId xmlns:a16="http://schemas.microsoft.com/office/drawing/2014/main" id="{469F8766-8F00-3698-DDDE-9072079CFAA0}"/>
                  </a:ext>
                </a:extLst>
              </p:cNvPr>
              <p:cNvSpPr/>
              <p:nvPr/>
            </p:nvSpPr>
            <p:spPr bwMode="auto">
              <a:xfrm>
                <a:off x="5013990" y="1649799"/>
                <a:ext cx="151602"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7" name="5-Point Star 52">
                <a:extLst>
                  <a:ext uri="{FF2B5EF4-FFF2-40B4-BE49-F238E27FC236}">
                    <a16:creationId xmlns:a16="http://schemas.microsoft.com/office/drawing/2014/main" id="{E6C6DA20-3220-EC43-E8CC-F175DDBD2F8C}"/>
                  </a:ext>
                </a:extLst>
              </p:cNvPr>
              <p:cNvSpPr/>
              <p:nvPr/>
            </p:nvSpPr>
            <p:spPr bwMode="auto">
              <a:xfrm>
                <a:off x="5175304" y="1649799"/>
                <a:ext cx="153547"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8" name="5-Point Star 53">
                <a:extLst>
                  <a:ext uri="{FF2B5EF4-FFF2-40B4-BE49-F238E27FC236}">
                    <a16:creationId xmlns:a16="http://schemas.microsoft.com/office/drawing/2014/main" id="{1C6F00F4-DE5A-679A-7223-1025CAA59333}"/>
                  </a:ext>
                </a:extLst>
              </p:cNvPr>
              <p:cNvSpPr/>
              <p:nvPr/>
            </p:nvSpPr>
            <p:spPr bwMode="auto">
              <a:xfrm>
                <a:off x="5328846" y="1649799"/>
                <a:ext cx="151603" cy="133573"/>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grpSp>
          <p:nvGrpSpPr>
            <p:cNvPr id="83" name="Group 82">
              <a:extLst>
                <a:ext uri="{FF2B5EF4-FFF2-40B4-BE49-F238E27FC236}">
                  <a16:creationId xmlns:a16="http://schemas.microsoft.com/office/drawing/2014/main" id="{8C4C8ADE-F0CD-A87C-2E2E-21F3BF8AF0C4}"/>
                </a:ext>
              </a:extLst>
            </p:cNvPr>
            <p:cNvGrpSpPr/>
            <p:nvPr/>
          </p:nvGrpSpPr>
          <p:grpSpPr>
            <a:xfrm>
              <a:off x="1373787" y="4728917"/>
              <a:ext cx="275269" cy="161698"/>
              <a:chOff x="8018764" y="4039208"/>
              <a:chExt cx="275269" cy="161698"/>
            </a:xfrm>
          </p:grpSpPr>
          <p:sp>
            <p:nvSpPr>
              <p:cNvPr id="84" name="5-Point Star 78">
                <a:extLst>
                  <a:ext uri="{FF2B5EF4-FFF2-40B4-BE49-F238E27FC236}">
                    <a16:creationId xmlns:a16="http://schemas.microsoft.com/office/drawing/2014/main" id="{98EFFC0D-2052-1096-2F95-EEB32FDA6AAB}"/>
                  </a:ext>
                </a:extLst>
              </p:cNvPr>
              <p:cNvSpPr/>
              <p:nvPr/>
            </p:nvSpPr>
            <p:spPr bwMode="auto">
              <a:xfrm>
                <a:off x="8018764" y="4039208"/>
                <a:ext cx="132539"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sp>
            <p:nvSpPr>
              <p:cNvPr id="85" name="5-Point Star 79">
                <a:extLst>
                  <a:ext uri="{FF2B5EF4-FFF2-40B4-BE49-F238E27FC236}">
                    <a16:creationId xmlns:a16="http://schemas.microsoft.com/office/drawing/2014/main" id="{B7C0C30E-7B35-7285-35D6-C8326BC59078}"/>
                  </a:ext>
                </a:extLst>
              </p:cNvPr>
              <p:cNvSpPr/>
              <p:nvPr/>
            </p:nvSpPr>
            <p:spPr bwMode="auto">
              <a:xfrm>
                <a:off x="8159794" y="4039208"/>
                <a:ext cx="134239" cy="161698"/>
              </a:xfrm>
              <a:prstGeom prst="star5">
                <a:avLst/>
              </a:prstGeom>
              <a:solidFill>
                <a:srgbClr val="FFFF00"/>
              </a:solidFill>
              <a:ln w="12700" cap="flat" cmpd="sng" algn="ctr">
                <a:solidFill>
                  <a:srgbClr val="000000"/>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1050" kern="0" dirty="0">
                  <a:solidFill>
                    <a:srgbClr val="FFFFFF"/>
                  </a:solidFill>
                  <a:latin typeface="Arial" panose="020B0604020202020204" pitchFamily="34" charset="0"/>
                </a:endParaRPr>
              </a:p>
            </p:txBody>
          </p:sp>
        </p:grpSp>
      </p:grpSp>
      <p:cxnSp>
        <p:nvCxnSpPr>
          <p:cNvPr id="92" name="Straight Connector 91">
            <a:extLst>
              <a:ext uri="{FF2B5EF4-FFF2-40B4-BE49-F238E27FC236}">
                <a16:creationId xmlns:a16="http://schemas.microsoft.com/office/drawing/2014/main" id="{3E7EEC86-3BB8-6A89-7356-88C2194096C9}"/>
              </a:ext>
            </a:extLst>
          </p:cNvPr>
          <p:cNvCxnSpPr>
            <a:cxnSpLocks/>
          </p:cNvCxnSpPr>
          <p:nvPr/>
        </p:nvCxnSpPr>
        <p:spPr bwMode="auto">
          <a:xfrm>
            <a:off x="7234337" y="2084709"/>
            <a:ext cx="623577" cy="4109"/>
          </a:xfrm>
          <a:prstGeom prst="line">
            <a:avLst/>
          </a:prstGeom>
          <a:solidFill>
            <a:srgbClr val="00CC99"/>
          </a:solidFill>
          <a:ln w="28575" cap="flat" cmpd="sng" algn="ctr">
            <a:solidFill>
              <a:schemeClr val="tx1"/>
            </a:solidFill>
            <a:prstDash val="solid"/>
            <a:round/>
            <a:headEnd type="none" w="med" len="med"/>
            <a:tailEnd type="none" w="med" len="med"/>
          </a:ln>
          <a:effectLst/>
        </p:spPr>
      </p:cxnSp>
      <p:sp>
        <p:nvSpPr>
          <p:cNvPr id="93" name="TextBox 92">
            <a:extLst>
              <a:ext uri="{FF2B5EF4-FFF2-40B4-BE49-F238E27FC236}">
                <a16:creationId xmlns:a16="http://schemas.microsoft.com/office/drawing/2014/main" id="{616112F2-ED90-03FA-0EB3-A37759FEB2BD}"/>
              </a:ext>
            </a:extLst>
          </p:cNvPr>
          <p:cNvSpPr txBox="1"/>
          <p:nvPr/>
        </p:nvSpPr>
        <p:spPr>
          <a:xfrm>
            <a:off x="7959698" y="1947969"/>
            <a:ext cx="3691220" cy="253916"/>
          </a:xfrm>
          <a:prstGeom prst="rect">
            <a:avLst/>
          </a:prstGeom>
          <a:noFill/>
        </p:spPr>
        <p:txBody>
          <a:bodyPr wrap="square" rtlCol="0">
            <a:spAutoFit/>
          </a:bodyPr>
          <a:lstStyle/>
          <a:p>
            <a:pPr eaLnBrk="0" fontAlgn="base" hangingPunct="0">
              <a:spcBef>
                <a:spcPct val="0"/>
              </a:spcBef>
              <a:spcAft>
                <a:spcPct val="0"/>
              </a:spcAft>
              <a:defRPr/>
            </a:pPr>
            <a:r>
              <a:rPr lang="en-US" sz="1050" kern="0" dirty="0">
                <a:solidFill>
                  <a:srgbClr val="000000"/>
                </a:solidFill>
                <a:latin typeface="Arial" panose="020B0604020202020204" pitchFamily="34" charset="0"/>
              </a:rPr>
              <a:t>LAF Command Authority</a:t>
            </a:r>
          </a:p>
        </p:txBody>
      </p:sp>
      <p:sp>
        <p:nvSpPr>
          <p:cNvPr id="98" name="Rounded Rectangle 18">
            <a:extLst>
              <a:ext uri="{FF2B5EF4-FFF2-40B4-BE49-F238E27FC236}">
                <a16:creationId xmlns:a16="http://schemas.microsoft.com/office/drawing/2014/main" id="{86A5D3BD-5381-53AE-C68A-4662010CAB6F}"/>
              </a:ext>
            </a:extLst>
          </p:cNvPr>
          <p:cNvSpPr/>
          <p:nvPr/>
        </p:nvSpPr>
        <p:spPr bwMode="auto">
          <a:xfrm>
            <a:off x="3751158" y="2597883"/>
            <a:ext cx="912389"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rPr>
              <a:t>MAJCOM/SGs</a:t>
            </a:r>
            <a:endParaRPr lang="en-US" sz="700" b="1" kern="0" dirty="0">
              <a:solidFill>
                <a:srgbClr val="FFFFFF"/>
              </a:solidFill>
              <a:latin typeface="Arial" panose="020B0604020202020204" pitchFamily="34" charset="0"/>
            </a:endParaRPr>
          </a:p>
        </p:txBody>
      </p:sp>
      <p:sp>
        <p:nvSpPr>
          <p:cNvPr id="100" name="Rounded Rectangle 18">
            <a:extLst>
              <a:ext uri="{FF2B5EF4-FFF2-40B4-BE49-F238E27FC236}">
                <a16:creationId xmlns:a16="http://schemas.microsoft.com/office/drawing/2014/main" id="{AAF28FC4-C694-762F-EBA1-4518D4786DF7}"/>
              </a:ext>
            </a:extLst>
          </p:cNvPr>
          <p:cNvSpPr/>
          <p:nvPr/>
        </p:nvSpPr>
        <p:spPr bwMode="auto">
          <a:xfrm>
            <a:off x="3203435" y="4574778"/>
            <a:ext cx="692685"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rPr>
              <a:t>NAF/SGs</a:t>
            </a:r>
            <a:endParaRPr lang="en-US" sz="700" b="1" kern="0" dirty="0">
              <a:solidFill>
                <a:srgbClr val="FFFFFF"/>
              </a:solidFill>
              <a:latin typeface="Arial" panose="020B0604020202020204" pitchFamily="34" charset="0"/>
            </a:endParaRPr>
          </a:p>
        </p:txBody>
      </p:sp>
      <p:cxnSp>
        <p:nvCxnSpPr>
          <p:cNvPr id="109" name="Straight Connector 108">
            <a:extLst>
              <a:ext uri="{FF2B5EF4-FFF2-40B4-BE49-F238E27FC236}">
                <a16:creationId xmlns:a16="http://schemas.microsoft.com/office/drawing/2014/main" id="{4D6CD7D7-7294-8A03-4E79-D7D820D109F6}"/>
              </a:ext>
            </a:extLst>
          </p:cNvPr>
          <p:cNvCxnSpPr>
            <a:stCxn id="98" idx="1"/>
          </p:cNvCxnSpPr>
          <p:nvPr/>
        </p:nvCxnSpPr>
        <p:spPr>
          <a:xfrm flipH="1">
            <a:off x="3022208" y="2811843"/>
            <a:ext cx="728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B73B603-511E-B545-F361-0D661DC22AE3}"/>
              </a:ext>
            </a:extLst>
          </p:cNvPr>
          <p:cNvCxnSpPr>
            <a:stCxn id="100" idx="3"/>
          </p:cNvCxnSpPr>
          <p:nvPr/>
        </p:nvCxnSpPr>
        <p:spPr>
          <a:xfrm flipV="1">
            <a:off x="3896120" y="3040491"/>
            <a:ext cx="138670" cy="1748247"/>
          </a:xfrm>
          <a:prstGeom prst="bentConnector2">
            <a:avLst/>
          </a:prstGeom>
          <a:ln w="31750">
            <a:solidFill>
              <a:srgbClr val="055DB0"/>
            </a:solidFill>
            <a:prstDash val="sysDot"/>
          </a:ln>
        </p:spPr>
        <p:style>
          <a:lnRef idx="1">
            <a:schemeClr val="accent1"/>
          </a:lnRef>
          <a:fillRef idx="0">
            <a:schemeClr val="accent1"/>
          </a:fillRef>
          <a:effectRef idx="0">
            <a:schemeClr val="accent1"/>
          </a:effectRef>
          <a:fontRef idx="minor">
            <a:schemeClr val="tx1"/>
          </a:fontRef>
        </p:style>
      </p:cxnSp>
      <p:sp>
        <p:nvSpPr>
          <p:cNvPr id="3" name="Rounded Rectangle 46">
            <a:extLst>
              <a:ext uri="{FF2B5EF4-FFF2-40B4-BE49-F238E27FC236}">
                <a16:creationId xmlns:a16="http://schemas.microsoft.com/office/drawing/2014/main" id="{CBACB322-1AA6-16B6-E1A2-2BA667B6E407}"/>
              </a:ext>
            </a:extLst>
          </p:cNvPr>
          <p:cNvSpPr/>
          <p:nvPr/>
        </p:nvSpPr>
        <p:spPr bwMode="auto">
          <a:xfrm>
            <a:off x="5079059" y="5333052"/>
            <a:ext cx="1006665" cy="839524"/>
          </a:xfrm>
          <a:prstGeom prst="roundRect">
            <a:avLst/>
          </a:prstGeom>
          <a:gradFill flip="none" rotWithShape="1">
            <a:gsLst>
              <a:gs pos="100000">
                <a:srgbClr val="055DB0"/>
              </a:gs>
              <a:gs pos="100000">
                <a:srgbClr val="7030A0"/>
              </a:gs>
              <a:gs pos="100000">
                <a:srgbClr val="055DB0"/>
              </a:gs>
              <a:gs pos="22000">
                <a:srgbClr val="7030A0"/>
              </a:gs>
            </a:gsLst>
            <a:lin ang="108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AETC, AFGSC, AMC*, PACAF* Med Units</a:t>
            </a:r>
            <a:endParaRPr kumimoji="0" lang="en-US" sz="600" b="1" i="0" u="none" strike="noStrike" kern="0" cap="none" spc="0" normalizeH="0" baseline="0" noProof="0" dirty="0">
              <a:ln>
                <a:noFill/>
              </a:ln>
              <a:solidFill>
                <a:srgbClr val="FFFFFF"/>
              </a:solidFill>
              <a:effectLst/>
              <a:uLnTx/>
              <a:uFillTx/>
              <a:latin typeface="Arial"/>
              <a:ea typeface="+mn-ea"/>
              <a:cs typeface="+mn-cs"/>
            </a:endParaRPr>
          </a:p>
        </p:txBody>
      </p:sp>
      <p:sp>
        <p:nvSpPr>
          <p:cNvPr id="47" name="Rounded Rectangle 46">
            <a:extLst>
              <a:ext uri="{FF2B5EF4-FFF2-40B4-BE49-F238E27FC236}">
                <a16:creationId xmlns:a16="http://schemas.microsoft.com/office/drawing/2014/main" id="{2D20B2D0-AD28-DD00-00C1-C6AB5960E68E}"/>
              </a:ext>
            </a:extLst>
          </p:cNvPr>
          <p:cNvSpPr/>
          <p:nvPr/>
        </p:nvSpPr>
        <p:spPr bwMode="auto">
          <a:xfrm>
            <a:off x="6293316" y="5333846"/>
            <a:ext cx="1018765" cy="822156"/>
          </a:xfrm>
          <a:prstGeom prst="roundRect">
            <a:avLst/>
          </a:prstGeom>
          <a:gradFill flip="none" rotWithShape="1">
            <a:gsLst>
              <a:gs pos="100000">
                <a:srgbClr val="055DB0"/>
              </a:gs>
              <a:gs pos="100000">
                <a:srgbClr val="7030A0"/>
              </a:gs>
              <a:gs pos="82000">
                <a:srgbClr val="055DB0"/>
              </a:gs>
              <a:gs pos="23000">
                <a:srgbClr val="7030A0"/>
              </a:gs>
            </a:gsLst>
            <a:lin ang="10800000" scaled="1"/>
            <a:tileRect/>
          </a:gradFill>
          <a:ln w="12700"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n-ea"/>
                <a:cs typeface="+mn-cs"/>
              </a:rPr>
              <a:t>ACC*, AFDW*, AFMC, AFSOC, USAFA, USAFE*, USSF Med Units</a:t>
            </a:r>
          </a:p>
        </p:txBody>
      </p:sp>
      <p:sp>
        <p:nvSpPr>
          <p:cNvPr id="48" name="TextBox 47">
            <a:extLst>
              <a:ext uri="{FF2B5EF4-FFF2-40B4-BE49-F238E27FC236}">
                <a16:creationId xmlns:a16="http://schemas.microsoft.com/office/drawing/2014/main" id="{8BD3E040-0293-DE5C-5A76-71858C7D4ED9}"/>
              </a:ext>
            </a:extLst>
          </p:cNvPr>
          <p:cNvSpPr txBox="1"/>
          <p:nvPr/>
        </p:nvSpPr>
        <p:spPr>
          <a:xfrm>
            <a:off x="7708650" y="5803177"/>
            <a:ext cx="3942267" cy="523220"/>
          </a:xfrm>
          <a:prstGeom prst="rect">
            <a:avLst/>
          </a:prstGeom>
          <a:noFill/>
          <a:ln w="28575">
            <a:solidFill>
              <a:srgbClr val="7937A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In Other Networks: Andrews, Bolling, Hickam, McChord, </a:t>
            </a:r>
            <a:r>
              <a:rPr lang="en-US" sz="1400" dirty="0">
                <a:solidFill>
                  <a:srgbClr val="000000"/>
                </a:solidFill>
                <a:latin typeface="Arial"/>
              </a:rPr>
              <a:t>Langley, Pope, </a:t>
            </a:r>
            <a:r>
              <a:rPr lang="en-US" sz="1400" b="1" i="1" dirty="0">
                <a:solidFill>
                  <a:srgbClr val="2D2DB9"/>
                </a:solidFill>
                <a:latin typeface="Arial"/>
              </a:rPr>
              <a:t>USAFE**</a:t>
            </a:r>
            <a:endParaRPr kumimoji="0" lang="en-US" sz="1400" b="1" i="1" u="none" strike="noStrike" kern="1200" cap="none" spc="0" normalizeH="0" baseline="0" noProof="0" dirty="0">
              <a:ln>
                <a:noFill/>
              </a:ln>
              <a:solidFill>
                <a:srgbClr val="2D2DB9"/>
              </a:solidFill>
              <a:effectLst/>
              <a:uLnTx/>
              <a:uFillTx/>
              <a:latin typeface="Arial"/>
              <a:ea typeface="+mn-ea"/>
              <a:cs typeface="+mn-cs"/>
            </a:endParaRPr>
          </a:p>
        </p:txBody>
      </p:sp>
      <p:pic>
        <p:nvPicPr>
          <p:cNvPr id="29" name="Picture 4" descr="Command Chief Master Sergeant, CMSgt Stripes (Metallic)">
            <a:extLst>
              <a:ext uri="{FF2B5EF4-FFF2-40B4-BE49-F238E27FC236}">
                <a16:creationId xmlns:a16="http://schemas.microsoft.com/office/drawing/2014/main" id="{8FB4DA13-9459-7E32-ADD4-399616603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356989" y="2818273"/>
            <a:ext cx="145785" cy="23162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ommand Chief Master Sergeant, CMSgt Stripes (Metallic)">
            <a:extLst>
              <a:ext uri="{FF2B5EF4-FFF2-40B4-BE49-F238E27FC236}">
                <a16:creationId xmlns:a16="http://schemas.microsoft.com/office/drawing/2014/main" id="{BC371C2B-F7AF-C2C8-115D-81D40EA7D2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4919" y="4837800"/>
            <a:ext cx="145785" cy="2316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ommand Chief Master Sergeant, CMSgt Stripes (Metallic)">
            <a:extLst>
              <a:ext uri="{FF2B5EF4-FFF2-40B4-BE49-F238E27FC236}">
                <a16:creationId xmlns:a16="http://schemas.microsoft.com/office/drawing/2014/main" id="{84B6CC31-9EF1-F5A2-D08B-90A8E8282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7491" y="4852758"/>
            <a:ext cx="145785" cy="231621"/>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18">
            <a:extLst>
              <a:ext uri="{FF2B5EF4-FFF2-40B4-BE49-F238E27FC236}">
                <a16:creationId xmlns:a16="http://schemas.microsoft.com/office/drawing/2014/main" id="{D96B6FFC-EE84-6A1D-D942-6931C09EA5F2}"/>
              </a:ext>
            </a:extLst>
          </p:cNvPr>
          <p:cNvSpPr/>
          <p:nvPr/>
        </p:nvSpPr>
        <p:spPr bwMode="auto">
          <a:xfrm>
            <a:off x="1870171" y="5965034"/>
            <a:ext cx="1193631" cy="427920"/>
          </a:xfrm>
          <a:prstGeom prst="roundRect">
            <a:avLst/>
          </a:prstGeom>
          <a:solidFill>
            <a:srgbClr val="0055A5"/>
          </a:solidFill>
          <a:ln w="12700" cap="flat" cmpd="sng" algn="ctr">
            <a:noFill/>
            <a:prstDash val="solid"/>
            <a:round/>
            <a:headEnd type="none" w="med" len="med"/>
            <a:tailEnd type="none" w="med" len="med"/>
          </a:ln>
          <a:effectLst/>
          <a:scene3d>
            <a:camera prst="orthographicFront"/>
            <a:lightRig rig="threePt" dir="t"/>
          </a:scene3d>
          <a:sp3d>
            <a:bevelT/>
          </a:sp3d>
        </p:spPr>
        <p:txBody>
          <a:bodyPr lIns="0" tIns="18288" rIns="0" bIns="0" anchor="ctr"/>
          <a:lstStyle/>
          <a:p>
            <a:pPr algn="ctr" eaLnBrk="0" fontAlgn="base" hangingPunct="0">
              <a:spcBef>
                <a:spcPct val="0"/>
              </a:spcBef>
              <a:spcAft>
                <a:spcPct val="0"/>
              </a:spcAft>
              <a:defRPr/>
            </a:pPr>
            <a:r>
              <a:rPr lang="en-US" sz="1000" b="1" kern="0" dirty="0">
                <a:solidFill>
                  <a:srgbClr val="FFFFFF"/>
                </a:solidFill>
                <a:latin typeface="Arial" panose="020B0604020202020204" pitchFamily="34" charset="0"/>
              </a:rPr>
              <a:t>Line embedded medics (SME, </a:t>
            </a:r>
            <a:r>
              <a:rPr lang="en-US" sz="1000" b="1" kern="0" dirty="0" err="1">
                <a:solidFill>
                  <a:srgbClr val="FFFFFF"/>
                </a:solidFill>
                <a:latin typeface="Arial" panose="020B0604020202020204" pitchFamily="34" charset="0"/>
              </a:rPr>
              <a:t>etc</a:t>
            </a:r>
            <a:r>
              <a:rPr lang="en-US" sz="1000" b="1" kern="0" dirty="0">
                <a:solidFill>
                  <a:srgbClr val="FFFFFF"/>
                </a:solidFill>
                <a:latin typeface="Arial" panose="020B0604020202020204" pitchFamily="34" charset="0"/>
              </a:rPr>
              <a:t>)</a:t>
            </a:r>
            <a:endParaRPr lang="en-US" sz="700" b="1" kern="0" dirty="0">
              <a:solidFill>
                <a:srgbClr val="FFFFFF"/>
              </a:solidFill>
              <a:latin typeface="Arial" panose="020B0604020202020204" pitchFamily="34" charset="0"/>
            </a:endParaRPr>
          </a:p>
        </p:txBody>
      </p:sp>
      <p:sp>
        <p:nvSpPr>
          <p:cNvPr id="53" name="Oval 52">
            <a:extLst>
              <a:ext uri="{FF2B5EF4-FFF2-40B4-BE49-F238E27FC236}">
                <a16:creationId xmlns:a16="http://schemas.microsoft.com/office/drawing/2014/main" id="{7423A4EC-684F-F4E8-FACE-CE0CCD25CF8C}"/>
              </a:ext>
            </a:extLst>
          </p:cNvPr>
          <p:cNvSpPr/>
          <p:nvPr/>
        </p:nvSpPr>
        <p:spPr bwMode="auto">
          <a:xfrm>
            <a:off x="3152014" y="5426030"/>
            <a:ext cx="1846145" cy="82502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23656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VerticalLine4"/>
</p:tagLst>
</file>

<file path=ppt/tags/tag13.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14.xml><?xml version="1.0" encoding="utf-8"?>
<p:tagLst xmlns:a="http://schemas.openxmlformats.org/drawingml/2006/main" xmlns:r="http://schemas.openxmlformats.org/officeDocument/2006/relationships" xmlns:p="http://schemas.openxmlformats.org/presentationml/2006/main">
  <p:tag name="MTTABLE" val="HDiv"/>
  <p:tag name="MTNUMBER" val="0.180832792157695"/>
</p:tagLst>
</file>

<file path=ppt/tags/tag15.xml><?xml version="1.0" encoding="utf-8"?>
<p:tagLst xmlns:a="http://schemas.openxmlformats.org/drawingml/2006/main" xmlns:r="http://schemas.openxmlformats.org/officeDocument/2006/relationships" xmlns:p="http://schemas.openxmlformats.org/presentationml/2006/main">
  <p:tag name="MTTABLE" val="HDiv"/>
  <p:tag name="MTNUMBER" val="0.180832792157695"/>
</p:tagLst>
</file>

<file path=ppt/tags/tag16.xml><?xml version="1.0" encoding="utf-8"?>
<p:tagLst xmlns:a="http://schemas.openxmlformats.org/drawingml/2006/main" xmlns:r="http://schemas.openxmlformats.org/officeDocument/2006/relationships" xmlns:p="http://schemas.openxmlformats.org/presentationml/2006/main">
  <p:tag name="MTTABLE" val="HDiv"/>
  <p:tag name="MTNUMBER" val="0.180832792157695"/>
</p:tagLst>
</file>

<file path=ppt/tags/tag17.xml><?xml version="1.0" encoding="utf-8"?>
<p:tagLst xmlns:a="http://schemas.openxmlformats.org/drawingml/2006/main" xmlns:r="http://schemas.openxmlformats.org/officeDocument/2006/relationships" xmlns:p="http://schemas.openxmlformats.org/presentationml/2006/main">
  <p:tag name="MTTABLE" val="HDiv"/>
  <p:tag name="MTNUMBER" val="0.180832792157695"/>
</p:tagLst>
</file>

<file path=ppt/tags/tag18.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19.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NAME" val="CustomIcon"/>
</p:tagLst>
</file>

<file path=ppt/tags/tag21.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22.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23.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173.5099"/>
  <p:tag name="HEIGHT" val="54.12247"/>
</p:tagLst>
</file>

<file path=ppt/tags/tag24.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173.5099"/>
  <p:tag name="HEIGHT" val="54.12247"/>
</p:tagLst>
</file>

<file path=ppt/tags/tag25.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365.8772"/>
  <p:tag name="HEIGHT" val="54.12247"/>
</p:tagLst>
</file>

<file path=ppt/tags/tag26.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365.8772"/>
  <p:tag name="HEIGHT" val="54.12247"/>
</p:tagLst>
</file>

<file path=ppt/tags/tag27.xml><?xml version="1.0" encoding="utf-8"?>
<p:tagLst xmlns:a="http://schemas.openxmlformats.org/drawingml/2006/main" xmlns:r="http://schemas.openxmlformats.org/officeDocument/2006/relationships" xmlns:p="http://schemas.openxmlformats.org/presentationml/2006/main">
  <p:tag name="MTTABLE" val="HDiv"/>
  <p:tag name="MTNUMBER" val="0.180832792157695"/>
</p:tagLst>
</file>

<file path=ppt/tags/tag28.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173.5099"/>
  <p:tag name="HEIGHT" val="54.12247"/>
</p:tagLst>
</file>

<file path=ppt/tags/tag29.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173.5099"/>
  <p:tag name="HEIGHT" val="54.12247"/>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31.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 name="1LEVEL" val="0"/>
  <p:tag name="2LEVEL" val="0"/>
  <p:tag name="3LEVEL" val="0"/>
  <p:tag name="4LEVEL" val="0"/>
  <p:tag name="5LEVEL" val="0"/>
</p:tagLst>
</file>

<file path=ppt/tags/tag33.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9.375039"/>
  <p:tag name="TOP" val="109.3875"/>
  <p:tag name="HEIGHT" val="54.12244"/>
</p:tagLst>
</file>

<file path=ppt/tags/tag34.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9.375039"/>
  <p:tag name="TOP" val="365.8773"/>
  <p:tag name="HEIGHT" val="54.12244"/>
</p:tagLst>
</file>

<file path=ppt/tags/tag35.xml><?xml version="1.0" encoding="utf-8"?>
<p:tagLst xmlns:a="http://schemas.openxmlformats.org/drawingml/2006/main" xmlns:r="http://schemas.openxmlformats.org/officeDocument/2006/relationships" xmlns:p="http://schemas.openxmlformats.org/presentationml/2006/main">
  <p:tag name="NAME" val="CustomIc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9.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16.4308"/>
  <p:tag name="TOP" val="4.347402"/>
  <p:tag name="HEIGHT" val="38.77504"/>
  <p:tag name="1LEVEL" val="0"/>
  <p:tag name="2LEVEL" val="0"/>
  <p:tag name="3LEVEL" val="0"/>
  <p:tag name="4LEVEL" val="0"/>
  <p:tag name="5LEVEL" val="0"/>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16.4308"/>
  <p:tag name="TOP" val="53.12244"/>
  <p:tag name="HEIGHT" val="48.03441"/>
  <p:tag name="1LEVEL" val="0"/>
  <p:tag name="2LEVEL" val="0"/>
  <p:tag name="3LEVEL" val="0"/>
  <p:tag name="4LEVEL" val="0"/>
  <p:tag name="5LEVEL" val="0"/>
</p:tagLst>
</file>

<file path=ppt/tags/tag41.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16.4308"/>
  <p:tag name="TOP" val="111.1568"/>
  <p:tag name="HEIGHT" val="48.03441"/>
  <p:tag name="1LEVEL" val="0"/>
  <p:tag name="2LEVEL" val="0"/>
  <p:tag name="3LEVEL" val="0"/>
  <p:tag name="4LEVEL" val="0"/>
  <p:tag name="5LEVEL" val="0"/>
</p:tagLst>
</file>

<file path=ppt/tags/tag42.xml><?xml version="1.0" encoding="utf-8"?>
<p:tagLst xmlns:a="http://schemas.openxmlformats.org/drawingml/2006/main" xmlns:r="http://schemas.openxmlformats.org/officeDocument/2006/relationships" xmlns:p="http://schemas.openxmlformats.org/presentationml/2006/main">
  <p:tag name="MTTABLE" val="HTitleDiv"/>
  <p:tag name="MTNUMBER" val="0.0355791286731042"/>
</p:tagLst>
</file>

<file path=ppt/tags/tag43.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466.4308"/>
  <p:tag name="TOP" val="4.347402"/>
  <p:tag name="HEIGHT" val="38.77504"/>
</p:tagLst>
</file>

<file path=ppt/tags/tag44.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466.4308"/>
  <p:tag name="TOP" val="53.12244"/>
  <p:tag name="HEIGHT" val="48.03441"/>
  <p:tag name="1LEVEL" val="2"/>
  <p:tag name="2LEVEL" val="1"/>
  <p:tag name="3LEVEL" val="0.5"/>
  <p:tag name="4LEVEL" val="0.25"/>
  <p:tag name="5LEVEL" val="0.12"/>
</p:tagLst>
</file>

<file path=ppt/tags/tag45.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466.4308"/>
  <p:tag name="TOP" val="111.1568"/>
  <p:tag name="HEIGHT" val="48.03441"/>
  <p:tag name="1LEVEL" val="1"/>
  <p:tag name="2LEVEL" val="0.5"/>
  <p:tag name="3LEVEL" val="0.25"/>
  <p:tag name="4LEVEL" val="0.12"/>
  <p:tag name="5LEVEL" val="0.06"/>
</p:tagLst>
</file>

<file path=ppt/tags/tag46.xml><?xml version="1.0" encoding="utf-8"?>
<p:tagLst xmlns:a="http://schemas.openxmlformats.org/drawingml/2006/main" xmlns:r="http://schemas.openxmlformats.org/officeDocument/2006/relationships" xmlns:p="http://schemas.openxmlformats.org/presentationml/2006/main">
  <p:tag name="MTTABLE" val="HTitleDiv"/>
  <p:tag name="MTNUMBER" val="0.0355791286731042"/>
</p:tagLst>
</file>

<file path=ppt/tags/tag47.xml><?xml version="1.0" encoding="utf-8"?>
<p:tagLst xmlns:a="http://schemas.openxmlformats.org/drawingml/2006/main" xmlns:r="http://schemas.openxmlformats.org/officeDocument/2006/relationships" xmlns:p="http://schemas.openxmlformats.org/presentationml/2006/main">
  <p:tag name="MTTABLE" val="VDiv"/>
  <p:tag name="MTNUMBER" val="0.0355791286731042"/>
</p:tagLst>
</file>

<file path=ppt/tags/tag48.xml><?xml version="1.0" encoding="utf-8"?>
<p:tagLst xmlns:a="http://schemas.openxmlformats.org/drawingml/2006/main" xmlns:r="http://schemas.openxmlformats.org/officeDocument/2006/relationships" xmlns:p="http://schemas.openxmlformats.org/presentationml/2006/main">
  <p:tag name="MTTABLE" val="VDiv"/>
  <p:tag name="MTNUMBER" val="0.0355791286731042"/>
</p:tagLst>
</file>

<file path=ppt/tags/tag49.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66.4308"/>
  <p:tag name="TOP" val="4.347402"/>
  <p:tag name="HEIGHT" val="38.77504"/>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50.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66.4308"/>
  <p:tag name="TOP" val="53.12244"/>
  <p:tag name="HEIGHT" val="48.03441"/>
</p:tagLst>
</file>

<file path=ppt/tags/tag51.xml><?xml version="1.0" encoding="utf-8"?>
<p:tagLst xmlns:a="http://schemas.openxmlformats.org/drawingml/2006/main" xmlns:r="http://schemas.openxmlformats.org/officeDocument/2006/relationships" xmlns:p="http://schemas.openxmlformats.org/presentationml/2006/main">
  <p:tag name="MTTABLE" val="HTitleDiv"/>
  <p:tag name="MTNUMBER" val="0.0355791286731042"/>
</p:tagLst>
</file>

<file path=ppt/tags/tag52.xml><?xml version="1.0" encoding="utf-8"?>
<p:tagLst xmlns:a="http://schemas.openxmlformats.org/drawingml/2006/main" xmlns:r="http://schemas.openxmlformats.org/officeDocument/2006/relationships" xmlns:p="http://schemas.openxmlformats.org/presentationml/2006/main">
  <p:tag name="WIDTH" val="30"/>
  <p:tag name="MTTABLE" val="Cell"/>
  <p:tag name="MTNUMBER" val="0.0355791286731042"/>
  <p:tag name="LEFT" val="566.4308"/>
  <p:tag name="TOP" val="111.1568"/>
  <p:tag name="HEIGHT" val="48.03441"/>
  <p:tag name="1LEVEL" val="22"/>
  <p:tag name="2LEVEL" val="11"/>
  <p:tag name="3LEVEL" val="5.5"/>
  <p:tag name="4LEVEL" val="2.75"/>
  <p:tag name="5LEVEL" val="1.38"/>
</p:tagLst>
</file>

<file path=ppt/tags/tag53.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9.375039"/>
  <p:tag name="TOP" val="80"/>
  <p:tag name="HEIGHT" val="19.38748"/>
</p:tagLst>
</file>

<file path=ppt/tags/tag54.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9.375039"/>
  <p:tag name="TOP" val="109.3875"/>
  <p:tag name="HEIGHT" val="103.5375"/>
</p:tagLst>
</file>

<file path=ppt/tags/tag55.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9.375039"/>
  <p:tag name="TOP" val="222.925"/>
  <p:tag name="HEIGHT" val="103.5375"/>
</p:tagLst>
</file>

<file path=ppt/tags/tag56.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9.375039"/>
  <p:tag name="TOP" val="336.4624"/>
  <p:tag name="HEIGHT" val="103.5375"/>
</p:tagLst>
</file>

<file path=ppt/tags/tag57.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485.875"/>
  <p:tag name="TOP" val="80"/>
  <p:tag name="HEIGHT" val="19.38748"/>
</p:tagLst>
</file>

<file path=ppt/tags/tag58.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485.875"/>
  <p:tag name="TOP" val="109.3875"/>
  <p:tag name="HEIGHT" val="103.5375"/>
</p:tagLst>
</file>

<file path=ppt/tags/tag59.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485.875"/>
  <p:tag name="TOP" val="222.925"/>
  <p:tag name="HEIGHT" val="103.5375"/>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586630104848477"/>
  <p:tag name="LEFT" val="485.875"/>
  <p:tag name="TOP" val="336.4624"/>
  <p:tag name="HEIGHT" val="103.5375"/>
</p:tagLst>
</file>

<file path=ppt/tags/tag61.xml><?xml version="1.0" encoding="utf-8"?>
<p:tagLst xmlns:a="http://schemas.openxmlformats.org/drawingml/2006/main" xmlns:r="http://schemas.openxmlformats.org/officeDocument/2006/relationships" xmlns:p="http://schemas.openxmlformats.org/presentationml/2006/main">
  <p:tag name="MTTABLE" val="HTitleDiv"/>
  <p:tag name="MTNUMBER" val="0.586630104848477"/>
</p:tagLst>
</file>

<file path=ppt/tags/tag62.xml><?xml version="1.0" encoding="utf-8"?>
<p:tagLst xmlns:a="http://schemas.openxmlformats.org/drawingml/2006/main" xmlns:r="http://schemas.openxmlformats.org/officeDocument/2006/relationships" xmlns:p="http://schemas.openxmlformats.org/presentationml/2006/main">
  <p:tag name="MTTABLE" val="HTitleDiv"/>
  <p:tag name="MTNUMBER" val="0.586630104848477"/>
</p:tagLst>
</file>

<file path=ppt/tags/tag63.xml><?xml version="1.0" encoding="utf-8"?>
<p:tagLst xmlns:a="http://schemas.openxmlformats.org/drawingml/2006/main" xmlns:r="http://schemas.openxmlformats.org/officeDocument/2006/relationships" xmlns:p="http://schemas.openxmlformats.org/presentationml/2006/main">
  <p:tag name="MTTABLE" val="HDiv"/>
  <p:tag name="MTNUMBER" val="0.586630104848477"/>
</p:tagLst>
</file>

<file path=ppt/tags/tag64.xml><?xml version="1.0" encoding="utf-8"?>
<p:tagLst xmlns:a="http://schemas.openxmlformats.org/drawingml/2006/main" xmlns:r="http://schemas.openxmlformats.org/officeDocument/2006/relationships" xmlns:p="http://schemas.openxmlformats.org/presentationml/2006/main">
  <p:tag name="MTTABLE" val="HDiv"/>
  <p:tag name="MTNUMBER" val="0.586630104848477"/>
</p:tagLst>
</file>

<file path=ppt/tags/tag6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ags/tag9.xml><?xml version="1.0" encoding="utf-8"?>
<p:tagLst xmlns:a="http://schemas.openxmlformats.org/drawingml/2006/main" xmlns:r="http://schemas.openxmlformats.org/officeDocument/2006/relationships" xmlns:p="http://schemas.openxmlformats.org/presentationml/2006/main">
  <p:tag name="WIDTH" val="456.5"/>
  <p:tag name="MTTABLE" val="Cell"/>
  <p:tag name="MTNUMBER" val="0.180832792157695"/>
  <p:tag name="LEFT" val="485.875"/>
  <p:tag name="TOP" val="237.6324"/>
  <p:tag name="HEIGHT" val="54.12247"/>
</p:tagLst>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75 Anniversary">
      <a:dk1>
        <a:sysClr val="windowText" lastClr="000000"/>
      </a:dk1>
      <a:lt1>
        <a:sysClr val="window" lastClr="FFFFFF"/>
      </a:lt1>
      <a:dk2>
        <a:srgbClr val="2E498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 update" id="{09F9C048-8DD8-4A13-949C-1EAE561F2648}" vid="{B7C3B5B9-963C-476B-89B1-7F315FF8CC90}"/>
    </a:ext>
  </a:extLst>
</a:theme>
</file>

<file path=ppt/theme/theme3.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BAA6A5E-D252-495B-8C4D-E4FD044FE086}"/>
</file>

<file path=customXml/itemProps2.xml><?xml version="1.0" encoding="utf-8"?>
<ds:datastoreItem xmlns:ds="http://schemas.openxmlformats.org/officeDocument/2006/customXml" ds:itemID="{D418BFBA-0491-4864-A178-E8BE02523C4A}">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86be6928-66f1-4eb3-9187-d41763285ba9"/>
    <ds:schemaRef ds:uri="http://schemas.microsoft.com/office/2006/metadata/properties"/>
    <ds:schemaRef ds:uri="53f90cd1-9fdd-4879-8d71-f3d9d843b427"/>
    <ds:schemaRef ds:uri="http://www.w3.org/XML/1998/namespace"/>
    <ds:schemaRef ds:uri="http://purl.org/dc/dcmitype/"/>
    <ds:schemaRef ds:uri="8d0194cb-f794-4e5f-8d18-a712e2c46400"/>
    <ds:schemaRef ds:uri="b0195f92-c6ea-490d-92f6-16bed5e99521"/>
  </ds:schemaRefs>
</ds:datastoreItem>
</file>

<file path=customXml/itemProps3.xml><?xml version="1.0" encoding="utf-8"?>
<ds:datastoreItem xmlns:ds="http://schemas.openxmlformats.org/officeDocument/2006/customXml" ds:itemID="{CB735D54-B6C0-472A-9FF7-E9037BE8ABA2}">
  <ds:schemaRefs>
    <ds:schemaRef ds:uri="http://schemas.microsoft.com/sharepoint/v3/contenttype/forms"/>
  </ds:schemaRefs>
</ds:datastoreItem>
</file>

<file path=customXml/itemProps4.xml><?xml version="1.0" encoding="utf-8"?>
<ds:datastoreItem xmlns:ds="http://schemas.openxmlformats.org/officeDocument/2006/customXml" ds:itemID="{22B76427-5C8E-433F-BDD4-18B3134AE9E8}">
  <ds:schemaRefs>
    <ds:schemaRef ds:uri="http://schemas.microsoft.com/office/2006/metadata/longProperties"/>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536</TotalTime>
  <Words>2709</Words>
  <Application>Microsoft Office PowerPoint</Application>
  <PresentationFormat>Widescreen</PresentationFormat>
  <Paragraphs>269</Paragraphs>
  <Slides>15</Slides>
  <Notes>11</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15</vt:i4>
      </vt:variant>
    </vt:vector>
  </HeadingPairs>
  <TitlesOfParts>
    <vt:vector size="34" baseType="lpstr">
      <vt:lpstr>Arial</vt:lpstr>
      <vt:lpstr>Arial Narrow</vt:lpstr>
      <vt:lpstr>Calibri</vt:lpstr>
      <vt:lpstr>Cambria</vt:lpstr>
      <vt:lpstr>Century Schoolbook</vt:lpstr>
      <vt:lpstr>Franklin Gothic Book</vt:lpstr>
      <vt:lpstr>Helvetica Neue</vt:lpstr>
      <vt:lpstr>Symbol</vt:lpstr>
      <vt:lpstr>Times New Roman</vt:lpstr>
      <vt:lpstr>Wingdings</vt:lpstr>
      <vt:lpstr>USAF(Unclas)</vt:lpstr>
      <vt:lpstr>Office Theme</vt:lpstr>
      <vt:lpstr>2_USAF(Unclas)</vt:lpstr>
      <vt:lpstr>1_USAF(Unclas)</vt:lpstr>
      <vt:lpstr>4_USAF(Unclas)</vt:lpstr>
      <vt:lpstr>3_Office Theme</vt:lpstr>
      <vt:lpstr>2_Office Theme</vt:lpstr>
      <vt:lpstr>3_USAF(Unclas)</vt:lpstr>
      <vt:lpstr>think-cell Slide</vt:lpstr>
      <vt:lpstr>PowerPoint Presentation</vt:lpstr>
      <vt:lpstr>Disclosures</vt:lpstr>
      <vt:lpstr>Learning Outcomes</vt:lpstr>
      <vt:lpstr>Great Power Competition</vt:lpstr>
      <vt:lpstr>Great Power Competition</vt:lpstr>
      <vt:lpstr>AFMED Opening Thoughts</vt:lpstr>
      <vt:lpstr>PowerPoint Presentation</vt:lpstr>
      <vt:lpstr>AFMED at FOC 1 Oct 24</vt:lpstr>
      <vt:lpstr>AFMED at FOC 1 Oct 24</vt:lpstr>
      <vt:lpstr>COMREL Decision Points</vt:lpstr>
      <vt:lpstr>Decision Point 1</vt:lpstr>
      <vt:lpstr>Decision Point 2</vt:lpstr>
      <vt:lpstr>What Does AFMED FOC Mean?</vt:lpstr>
      <vt:lpstr>Back-Ups</vt:lpstr>
      <vt:lpstr>Air Force Medical Command (AFMED) – Program Action Directive Initiation, 16 Jul 23</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Meeting Slides</dc:title>
  <dc:creator>kristine.poblete@us.af.mil</dc:creator>
  <cp:lastModifiedBy>Lori Lawrence</cp:lastModifiedBy>
  <cp:revision>20</cp:revision>
  <cp:lastPrinted>2022-10-14T11:25:16Z</cp:lastPrinted>
  <dcterms:created xsi:type="dcterms:W3CDTF">2000-04-26T18:38:01Z</dcterms:created>
  <dcterms:modified xsi:type="dcterms:W3CDTF">2024-01-26T20:06:21Z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BOLAND, PAUL S CTR US Air Force HAF SAF/AAIE</vt:lpwstr>
  </property>
  <property fmtid="{D5CDD505-2E9C-101B-9397-08002B2CF9AE}" pid="4" name="display_urn:schemas-microsoft-com:office:office#Author">
    <vt:lpwstr>BOLAND, PAUL S CTR US Air Force HAF SAF/AAIE</vt:lpwstr>
  </property>
  <property fmtid="{D5CDD505-2E9C-101B-9397-08002B2CF9AE}" pid="5" name="ContentTypeId">
    <vt:lpwstr>0x0101004E8D398BABD7B14B8E6CF8EA13DAA0AC</vt:lpwstr>
  </property>
  <property fmtid="{D5CDD505-2E9C-101B-9397-08002B2CF9AE}" pid="6" name="_dlc_DocIdItemGuid">
    <vt:lpwstr>7214ff14-9e77-46f7-a600-24b980e720fc</vt:lpwstr>
  </property>
  <property fmtid="{D5CDD505-2E9C-101B-9397-08002B2CF9AE}" pid="7" name="KJDocumentType">
    <vt:lpwstr>1340;#Unassigned|d054cf79-2c29-46ee-bf9f-7056f668b8e6</vt:lpwstr>
  </property>
  <property fmtid="{D5CDD505-2E9C-101B-9397-08002B2CF9AE}" pid="8" name="Classification">
    <vt:lpwstr/>
  </property>
  <property fmtid="{D5CDD505-2E9C-101B-9397-08002B2CF9AE}" pid="9" name="MediaServiceImageTags">
    <vt:lpwstr/>
  </property>
</Properties>
</file>