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3"/>
  </p:notesMasterIdLst>
  <p:handoutMasterIdLst>
    <p:handoutMasterId r:id="rId24"/>
  </p:handoutMasterIdLst>
  <p:sldIdLst>
    <p:sldId id="256" r:id="rId5"/>
    <p:sldId id="264" r:id="rId6"/>
    <p:sldId id="2147479191" r:id="rId7"/>
    <p:sldId id="2147479197" r:id="rId8"/>
    <p:sldId id="2147479194" r:id="rId9"/>
    <p:sldId id="278" r:id="rId10"/>
    <p:sldId id="267" r:id="rId11"/>
    <p:sldId id="298" r:id="rId12"/>
    <p:sldId id="2147479199" r:id="rId13"/>
    <p:sldId id="2147376183" r:id="rId14"/>
    <p:sldId id="2147479200" r:id="rId15"/>
    <p:sldId id="2147376185" r:id="rId16"/>
    <p:sldId id="279" r:id="rId17"/>
    <p:sldId id="2147376182" r:id="rId18"/>
    <p:sldId id="2147479198" r:id="rId19"/>
    <p:sldId id="2147479201" r:id="rId20"/>
    <p:sldId id="262" r:id="rId21"/>
    <p:sldId id="2147479187" r:id="rId2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92068"/>
    <a:srgbClr val="780000"/>
    <a:srgbClr val="414042"/>
    <a:srgbClr val="582831"/>
    <a:srgbClr val="FFD03F"/>
    <a:srgbClr val="5AAB46"/>
    <a:srgbClr val="5991CA"/>
    <a:srgbClr val="84322C"/>
    <a:srgbClr val="051C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8" autoAdjust="0"/>
    <p:restoredTop sz="59498" autoAdjust="0"/>
  </p:normalViewPr>
  <p:slideViewPr>
    <p:cSldViewPr>
      <p:cViewPr varScale="1">
        <p:scale>
          <a:sx n="88" d="100"/>
          <a:sy n="88" d="100"/>
        </p:scale>
        <p:origin x="488" y="6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47" d="100"/>
          <a:sy n="47" d="100"/>
        </p:scale>
        <p:origin x="241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0C2118-BCE0-43A9-A04D-CC30E17F9899}" type="doc">
      <dgm:prSet loTypeId="urn:microsoft.com/office/officeart/2005/8/layout/cycle1" loCatId="cycle" qsTypeId="urn:microsoft.com/office/officeart/2005/8/quickstyle/simple1" qsCatId="simple" csTypeId="urn:microsoft.com/office/officeart/2005/8/colors/accent3_1" csCatId="accent3" phldr="1"/>
      <dgm:spPr/>
      <dgm:t>
        <a:bodyPr/>
        <a:lstStyle/>
        <a:p>
          <a:endParaRPr lang="en-US"/>
        </a:p>
      </dgm:t>
    </dgm:pt>
    <dgm:pt modelId="{E951869D-ADB9-4805-BBB2-8195EA6ECC1C}">
      <dgm:prSet phldrT="[Text]"/>
      <dgm:spPr/>
      <dgm:t>
        <a:bodyPr/>
        <a:lstStyle/>
        <a:p>
          <a:r>
            <a:rPr lang="en-US" dirty="0"/>
            <a:t> </a:t>
          </a:r>
        </a:p>
      </dgm:t>
    </dgm:pt>
    <dgm:pt modelId="{A6C76602-DAC0-4BF2-8520-1F6CCF37E393}" type="parTrans" cxnId="{784F87BD-E1B2-4881-89E8-6F4489AB3A58}">
      <dgm:prSet/>
      <dgm:spPr/>
      <dgm:t>
        <a:bodyPr/>
        <a:lstStyle/>
        <a:p>
          <a:endParaRPr lang="en-US"/>
        </a:p>
      </dgm:t>
    </dgm:pt>
    <dgm:pt modelId="{5F9DE7BA-E1DF-4A86-A492-F71D917758AD}" type="sibTrans" cxnId="{784F87BD-E1B2-4881-89E8-6F4489AB3A58}">
      <dgm:prSet/>
      <dgm:spPr/>
      <dgm:t>
        <a:bodyPr/>
        <a:lstStyle/>
        <a:p>
          <a:endParaRPr lang="en-US"/>
        </a:p>
      </dgm:t>
    </dgm:pt>
    <dgm:pt modelId="{4B3946C9-05BF-4706-9199-37363E0DF32A}">
      <dgm:prSet phldrT="[Text]"/>
      <dgm:spPr/>
      <dgm:t>
        <a:bodyPr/>
        <a:lstStyle/>
        <a:p>
          <a:r>
            <a:rPr lang="en-US" dirty="0"/>
            <a:t> </a:t>
          </a:r>
        </a:p>
      </dgm:t>
    </dgm:pt>
    <dgm:pt modelId="{3CFCCAC4-D84E-4F8B-B1C3-2AE972DEEB1E}" type="parTrans" cxnId="{B300ADB0-A6C3-4EA2-BF25-CA792A9F6DF6}">
      <dgm:prSet/>
      <dgm:spPr/>
      <dgm:t>
        <a:bodyPr/>
        <a:lstStyle/>
        <a:p>
          <a:endParaRPr lang="en-US"/>
        </a:p>
      </dgm:t>
    </dgm:pt>
    <dgm:pt modelId="{B6A8AF25-AB2F-41CE-9066-FB2B0338704B}" type="sibTrans" cxnId="{B300ADB0-A6C3-4EA2-BF25-CA792A9F6DF6}">
      <dgm:prSet/>
      <dgm:spPr/>
      <dgm:t>
        <a:bodyPr/>
        <a:lstStyle/>
        <a:p>
          <a:endParaRPr lang="en-US"/>
        </a:p>
      </dgm:t>
    </dgm:pt>
    <dgm:pt modelId="{FE66740F-AC1E-4E75-8D48-DE7A906E521F}">
      <dgm:prSet phldrT="[Text]"/>
      <dgm:spPr/>
      <dgm:t>
        <a:bodyPr/>
        <a:lstStyle/>
        <a:p>
          <a:r>
            <a:rPr lang="en-US" dirty="0"/>
            <a:t> </a:t>
          </a:r>
        </a:p>
      </dgm:t>
    </dgm:pt>
    <dgm:pt modelId="{B1A7E9E8-A585-489B-A8E7-89CB3D3A1526}" type="parTrans" cxnId="{53160CBC-FC6C-4E28-8819-C024A3D62B64}">
      <dgm:prSet/>
      <dgm:spPr/>
      <dgm:t>
        <a:bodyPr/>
        <a:lstStyle/>
        <a:p>
          <a:endParaRPr lang="en-US"/>
        </a:p>
      </dgm:t>
    </dgm:pt>
    <dgm:pt modelId="{3AC08B1E-A95C-4764-B27B-BFD6F8BAE390}" type="sibTrans" cxnId="{53160CBC-FC6C-4E28-8819-C024A3D62B64}">
      <dgm:prSet/>
      <dgm:spPr/>
      <dgm:t>
        <a:bodyPr/>
        <a:lstStyle/>
        <a:p>
          <a:endParaRPr lang="en-US"/>
        </a:p>
      </dgm:t>
    </dgm:pt>
    <dgm:pt modelId="{4C4C04E9-468E-4F92-B128-9B3B6B2DB61E}">
      <dgm:prSet phldrT="[Text]"/>
      <dgm:spPr/>
      <dgm:t>
        <a:bodyPr/>
        <a:lstStyle/>
        <a:p>
          <a:r>
            <a:rPr lang="en-US" dirty="0"/>
            <a:t> </a:t>
          </a:r>
        </a:p>
      </dgm:t>
    </dgm:pt>
    <dgm:pt modelId="{E55B5EEB-2DB1-4F58-BA07-08393012BB4C}" type="parTrans" cxnId="{FFAC20AC-A9AF-48A2-8FEC-DA2F0132B333}">
      <dgm:prSet/>
      <dgm:spPr/>
      <dgm:t>
        <a:bodyPr/>
        <a:lstStyle/>
        <a:p>
          <a:endParaRPr lang="en-US"/>
        </a:p>
      </dgm:t>
    </dgm:pt>
    <dgm:pt modelId="{EF1D6CFD-CBA9-42F3-803D-801A24467522}" type="sibTrans" cxnId="{FFAC20AC-A9AF-48A2-8FEC-DA2F0132B333}">
      <dgm:prSet/>
      <dgm:spPr/>
      <dgm:t>
        <a:bodyPr/>
        <a:lstStyle/>
        <a:p>
          <a:endParaRPr lang="en-US"/>
        </a:p>
      </dgm:t>
    </dgm:pt>
    <dgm:pt modelId="{C3A7C1D6-2458-4936-B6F7-DF049C51DB70}">
      <dgm:prSet phldrT="[Text]"/>
      <dgm:spPr/>
      <dgm:t>
        <a:bodyPr/>
        <a:lstStyle/>
        <a:p>
          <a:r>
            <a:rPr lang="en-US" dirty="0"/>
            <a:t> </a:t>
          </a:r>
        </a:p>
      </dgm:t>
    </dgm:pt>
    <dgm:pt modelId="{B30C2342-5935-48B3-A2CC-DB9C34FF7A0B}" type="parTrans" cxnId="{29F45A39-732C-45FA-A2D2-707B79300584}">
      <dgm:prSet/>
      <dgm:spPr/>
      <dgm:t>
        <a:bodyPr/>
        <a:lstStyle/>
        <a:p>
          <a:endParaRPr lang="en-US"/>
        </a:p>
      </dgm:t>
    </dgm:pt>
    <dgm:pt modelId="{DE5E0C65-51DF-42C0-915A-317B69F31C6C}" type="sibTrans" cxnId="{29F45A39-732C-45FA-A2D2-707B79300584}">
      <dgm:prSet/>
      <dgm:spPr/>
      <dgm:t>
        <a:bodyPr/>
        <a:lstStyle/>
        <a:p>
          <a:endParaRPr lang="en-US"/>
        </a:p>
      </dgm:t>
    </dgm:pt>
    <dgm:pt modelId="{48B19F68-3FDA-4589-ACD6-E760613A3154}" type="pres">
      <dgm:prSet presAssocID="{CD0C2118-BCE0-43A9-A04D-CC30E17F9899}" presName="cycle" presStyleCnt="0">
        <dgm:presLayoutVars>
          <dgm:dir/>
          <dgm:resizeHandles val="exact"/>
        </dgm:presLayoutVars>
      </dgm:prSet>
      <dgm:spPr/>
    </dgm:pt>
    <dgm:pt modelId="{6861744B-8BCC-4F08-A50D-4F8F5FF2A27E}" type="pres">
      <dgm:prSet presAssocID="{E951869D-ADB9-4805-BBB2-8195EA6ECC1C}" presName="dummy" presStyleCnt="0"/>
      <dgm:spPr/>
    </dgm:pt>
    <dgm:pt modelId="{FBF25A6B-838C-44AA-8D6B-8934D9564106}" type="pres">
      <dgm:prSet presAssocID="{E951869D-ADB9-4805-BBB2-8195EA6ECC1C}" presName="node" presStyleLbl="revTx" presStyleIdx="0" presStyleCnt="5">
        <dgm:presLayoutVars>
          <dgm:bulletEnabled val="1"/>
        </dgm:presLayoutVars>
      </dgm:prSet>
      <dgm:spPr/>
    </dgm:pt>
    <dgm:pt modelId="{30D40D6A-EC35-4D8E-903D-EAB214699E36}" type="pres">
      <dgm:prSet presAssocID="{5F9DE7BA-E1DF-4A86-A492-F71D917758AD}" presName="sibTrans" presStyleLbl="node1" presStyleIdx="0" presStyleCnt="5"/>
      <dgm:spPr/>
    </dgm:pt>
    <dgm:pt modelId="{69CB9B5C-A4C4-4B05-95E8-833845D9E19C}" type="pres">
      <dgm:prSet presAssocID="{4B3946C9-05BF-4706-9199-37363E0DF32A}" presName="dummy" presStyleCnt="0"/>
      <dgm:spPr/>
    </dgm:pt>
    <dgm:pt modelId="{D678A801-7DB3-4F03-87B4-FDB4CF652A65}" type="pres">
      <dgm:prSet presAssocID="{4B3946C9-05BF-4706-9199-37363E0DF32A}" presName="node" presStyleLbl="revTx" presStyleIdx="1" presStyleCnt="5">
        <dgm:presLayoutVars>
          <dgm:bulletEnabled val="1"/>
        </dgm:presLayoutVars>
      </dgm:prSet>
      <dgm:spPr/>
    </dgm:pt>
    <dgm:pt modelId="{25A21C54-9E8A-40EF-B1C2-15A650D1BE3B}" type="pres">
      <dgm:prSet presAssocID="{B6A8AF25-AB2F-41CE-9066-FB2B0338704B}" presName="sibTrans" presStyleLbl="node1" presStyleIdx="1" presStyleCnt="5"/>
      <dgm:spPr/>
    </dgm:pt>
    <dgm:pt modelId="{3935A872-5F08-4E68-9B46-7CE5BA58B2DD}" type="pres">
      <dgm:prSet presAssocID="{FE66740F-AC1E-4E75-8D48-DE7A906E521F}" presName="dummy" presStyleCnt="0"/>
      <dgm:spPr/>
    </dgm:pt>
    <dgm:pt modelId="{37C8AED8-876B-424D-81FA-C3AC191B3E49}" type="pres">
      <dgm:prSet presAssocID="{FE66740F-AC1E-4E75-8D48-DE7A906E521F}" presName="node" presStyleLbl="revTx" presStyleIdx="2" presStyleCnt="5">
        <dgm:presLayoutVars>
          <dgm:bulletEnabled val="1"/>
        </dgm:presLayoutVars>
      </dgm:prSet>
      <dgm:spPr/>
    </dgm:pt>
    <dgm:pt modelId="{0A386F5A-1F62-400A-B7A2-7F99862B8F18}" type="pres">
      <dgm:prSet presAssocID="{3AC08B1E-A95C-4764-B27B-BFD6F8BAE390}" presName="sibTrans" presStyleLbl="node1" presStyleIdx="2" presStyleCnt="5"/>
      <dgm:spPr/>
    </dgm:pt>
    <dgm:pt modelId="{DBD44CC4-C252-4565-A9D6-87D9A763FFE3}" type="pres">
      <dgm:prSet presAssocID="{4C4C04E9-468E-4F92-B128-9B3B6B2DB61E}" presName="dummy" presStyleCnt="0"/>
      <dgm:spPr/>
    </dgm:pt>
    <dgm:pt modelId="{BC5C756B-D058-4C18-950A-E56BCD69989F}" type="pres">
      <dgm:prSet presAssocID="{4C4C04E9-468E-4F92-B128-9B3B6B2DB61E}" presName="node" presStyleLbl="revTx" presStyleIdx="3" presStyleCnt="5">
        <dgm:presLayoutVars>
          <dgm:bulletEnabled val="1"/>
        </dgm:presLayoutVars>
      </dgm:prSet>
      <dgm:spPr/>
    </dgm:pt>
    <dgm:pt modelId="{95A0A829-46F5-4EA9-AAB1-261D5848AB95}" type="pres">
      <dgm:prSet presAssocID="{EF1D6CFD-CBA9-42F3-803D-801A24467522}" presName="sibTrans" presStyleLbl="node1" presStyleIdx="3" presStyleCnt="5" custScaleY="146410" custLinFactNeighborX="9" custLinFactNeighborY="-1092"/>
      <dgm:spPr/>
    </dgm:pt>
    <dgm:pt modelId="{8B1BA326-1133-4F5A-9D33-95D30E6EB66B}" type="pres">
      <dgm:prSet presAssocID="{C3A7C1D6-2458-4936-B6F7-DF049C51DB70}" presName="dummy" presStyleCnt="0"/>
      <dgm:spPr/>
    </dgm:pt>
    <dgm:pt modelId="{EA970AE5-FA9E-44D9-AE26-EE4555925258}" type="pres">
      <dgm:prSet presAssocID="{C3A7C1D6-2458-4936-B6F7-DF049C51DB70}" presName="node" presStyleLbl="revTx" presStyleIdx="4" presStyleCnt="5">
        <dgm:presLayoutVars>
          <dgm:bulletEnabled val="1"/>
        </dgm:presLayoutVars>
      </dgm:prSet>
      <dgm:spPr/>
    </dgm:pt>
    <dgm:pt modelId="{D9A125F7-BC42-4859-AC53-C9ACBD69235A}" type="pres">
      <dgm:prSet presAssocID="{DE5E0C65-51DF-42C0-915A-317B69F31C6C}" presName="sibTrans" presStyleLbl="node1" presStyleIdx="4" presStyleCnt="5"/>
      <dgm:spPr/>
    </dgm:pt>
  </dgm:ptLst>
  <dgm:cxnLst>
    <dgm:cxn modelId="{3B83080B-ECF8-45EE-94CF-500533BA96A4}" type="presOf" srcId="{5F9DE7BA-E1DF-4A86-A492-F71D917758AD}" destId="{30D40D6A-EC35-4D8E-903D-EAB214699E36}" srcOrd="0" destOrd="0" presId="urn:microsoft.com/office/officeart/2005/8/layout/cycle1"/>
    <dgm:cxn modelId="{DB93A60D-ABB7-49FB-BB3A-2943229C5AC7}" type="presOf" srcId="{4C4C04E9-468E-4F92-B128-9B3B6B2DB61E}" destId="{BC5C756B-D058-4C18-950A-E56BCD69989F}" srcOrd="0" destOrd="0" presId="urn:microsoft.com/office/officeart/2005/8/layout/cycle1"/>
    <dgm:cxn modelId="{29F45A39-732C-45FA-A2D2-707B79300584}" srcId="{CD0C2118-BCE0-43A9-A04D-CC30E17F9899}" destId="{C3A7C1D6-2458-4936-B6F7-DF049C51DB70}" srcOrd="4" destOrd="0" parTransId="{B30C2342-5935-48B3-A2CC-DB9C34FF7A0B}" sibTransId="{DE5E0C65-51DF-42C0-915A-317B69F31C6C}"/>
    <dgm:cxn modelId="{24D2545C-5148-49B6-A8E5-6070C547E9FB}" type="presOf" srcId="{E951869D-ADB9-4805-BBB2-8195EA6ECC1C}" destId="{FBF25A6B-838C-44AA-8D6B-8934D9564106}" srcOrd="0" destOrd="0" presId="urn:microsoft.com/office/officeart/2005/8/layout/cycle1"/>
    <dgm:cxn modelId="{2A3B1E4A-B72E-4D5E-A683-0B65C2E7ED6E}" type="presOf" srcId="{B6A8AF25-AB2F-41CE-9066-FB2B0338704B}" destId="{25A21C54-9E8A-40EF-B1C2-15A650D1BE3B}" srcOrd="0" destOrd="0" presId="urn:microsoft.com/office/officeart/2005/8/layout/cycle1"/>
    <dgm:cxn modelId="{AEF4D55A-20E8-4332-84E3-827338D82F84}" type="presOf" srcId="{C3A7C1D6-2458-4936-B6F7-DF049C51DB70}" destId="{EA970AE5-FA9E-44D9-AE26-EE4555925258}" srcOrd="0" destOrd="0" presId="urn:microsoft.com/office/officeart/2005/8/layout/cycle1"/>
    <dgm:cxn modelId="{4B744896-CDBC-4935-BDB9-54E87057E917}" type="presOf" srcId="{3AC08B1E-A95C-4764-B27B-BFD6F8BAE390}" destId="{0A386F5A-1F62-400A-B7A2-7F99862B8F18}" srcOrd="0" destOrd="0" presId="urn:microsoft.com/office/officeart/2005/8/layout/cycle1"/>
    <dgm:cxn modelId="{256B6299-AB3D-478F-9276-0EE4D9818A9F}" type="presOf" srcId="{CD0C2118-BCE0-43A9-A04D-CC30E17F9899}" destId="{48B19F68-3FDA-4589-ACD6-E760613A3154}" srcOrd="0" destOrd="0" presId="urn:microsoft.com/office/officeart/2005/8/layout/cycle1"/>
    <dgm:cxn modelId="{FFAC20AC-A9AF-48A2-8FEC-DA2F0132B333}" srcId="{CD0C2118-BCE0-43A9-A04D-CC30E17F9899}" destId="{4C4C04E9-468E-4F92-B128-9B3B6B2DB61E}" srcOrd="3" destOrd="0" parTransId="{E55B5EEB-2DB1-4F58-BA07-08393012BB4C}" sibTransId="{EF1D6CFD-CBA9-42F3-803D-801A24467522}"/>
    <dgm:cxn modelId="{B300ADB0-A6C3-4EA2-BF25-CA792A9F6DF6}" srcId="{CD0C2118-BCE0-43A9-A04D-CC30E17F9899}" destId="{4B3946C9-05BF-4706-9199-37363E0DF32A}" srcOrd="1" destOrd="0" parTransId="{3CFCCAC4-D84E-4F8B-B1C3-2AE972DEEB1E}" sibTransId="{B6A8AF25-AB2F-41CE-9066-FB2B0338704B}"/>
    <dgm:cxn modelId="{53160CBC-FC6C-4E28-8819-C024A3D62B64}" srcId="{CD0C2118-BCE0-43A9-A04D-CC30E17F9899}" destId="{FE66740F-AC1E-4E75-8D48-DE7A906E521F}" srcOrd="2" destOrd="0" parTransId="{B1A7E9E8-A585-489B-A8E7-89CB3D3A1526}" sibTransId="{3AC08B1E-A95C-4764-B27B-BFD6F8BAE390}"/>
    <dgm:cxn modelId="{784F87BD-E1B2-4881-89E8-6F4489AB3A58}" srcId="{CD0C2118-BCE0-43A9-A04D-CC30E17F9899}" destId="{E951869D-ADB9-4805-BBB2-8195EA6ECC1C}" srcOrd="0" destOrd="0" parTransId="{A6C76602-DAC0-4BF2-8520-1F6CCF37E393}" sibTransId="{5F9DE7BA-E1DF-4A86-A492-F71D917758AD}"/>
    <dgm:cxn modelId="{4AA916CE-A5AD-434C-9CB1-4CB99486DC1B}" type="presOf" srcId="{4B3946C9-05BF-4706-9199-37363E0DF32A}" destId="{D678A801-7DB3-4F03-87B4-FDB4CF652A65}" srcOrd="0" destOrd="0" presId="urn:microsoft.com/office/officeart/2005/8/layout/cycle1"/>
    <dgm:cxn modelId="{1C3A84DB-994B-4162-80BD-7B4412CD133E}" type="presOf" srcId="{EF1D6CFD-CBA9-42F3-803D-801A24467522}" destId="{95A0A829-46F5-4EA9-AAB1-261D5848AB95}" srcOrd="0" destOrd="0" presId="urn:microsoft.com/office/officeart/2005/8/layout/cycle1"/>
    <dgm:cxn modelId="{72CC96E6-3A07-4321-896F-CE7DA0D15FDE}" type="presOf" srcId="{FE66740F-AC1E-4E75-8D48-DE7A906E521F}" destId="{37C8AED8-876B-424D-81FA-C3AC191B3E49}" srcOrd="0" destOrd="0" presId="urn:microsoft.com/office/officeart/2005/8/layout/cycle1"/>
    <dgm:cxn modelId="{E6E21BE7-1BDD-423C-95AE-6B444F776FE6}" type="presOf" srcId="{DE5E0C65-51DF-42C0-915A-317B69F31C6C}" destId="{D9A125F7-BC42-4859-AC53-C9ACBD69235A}" srcOrd="0" destOrd="0" presId="urn:microsoft.com/office/officeart/2005/8/layout/cycle1"/>
    <dgm:cxn modelId="{0DBD13B3-8BEA-4CAD-BF6D-7B6A1CE596AF}" type="presParOf" srcId="{48B19F68-3FDA-4589-ACD6-E760613A3154}" destId="{6861744B-8BCC-4F08-A50D-4F8F5FF2A27E}" srcOrd="0" destOrd="0" presId="urn:microsoft.com/office/officeart/2005/8/layout/cycle1"/>
    <dgm:cxn modelId="{843D405C-1351-40AF-81EA-921DE7AA7418}" type="presParOf" srcId="{48B19F68-3FDA-4589-ACD6-E760613A3154}" destId="{FBF25A6B-838C-44AA-8D6B-8934D9564106}" srcOrd="1" destOrd="0" presId="urn:microsoft.com/office/officeart/2005/8/layout/cycle1"/>
    <dgm:cxn modelId="{326DBD1E-AF79-49E8-8B02-C5A956FF602E}" type="presParOf" srcId="{48B19F68-3FDA-4589-ACD6-E760613A3154}" destId="{30D40D6A-EC35-4D8E-903D-EAB214699E36}" srcOrd="2" destOrd="0" presId="urn:microsoft.com/office/officeart/2005/8/layout/cycle1"/>
    <dgm:cxn modelId="{2933B63B-B214-4916-934A-870FB2354106}" type="presParOf" srcId="{48B19F68-3FDA-4589-ACD6-E760613A3154}" destId="{69CB9B5C-A4C4-4B05-95E8-833845D9E19C}" srcOrd="3" destOrd="0" presId="urn:microsoft.com/office/officeart/2005/8/layout/cycle1"/>
    <dgm:cxn modelId="{6393A736-2730-4E3F-B55E-AA42F7EB4DB5}" type="presParOf" srcId="{48B19F68-3FDA-4589-ACD6-E760613A3154}" destId="{D678A801-7DB3-4F03-87B4-FDB4CF652A65}" srcOrd="4" destOrd="0" presId="urn:microsoft.com/office/officeart/2005/8/layout/cycle1"/>
    <dgm:cxn modelId="{6CF92081-1995-49FC-AF63-544AFF9EECF4}" type="presParOf" srcId="{48B19F68-3FDA-4589-ACD6-E760613A3154}" destId="{25A21C54-9E8A-40EF-B1C2-15A650D1BE3B}" srcOrd="5" destOrd="0" presId="urn:microsoft.com/office/officeart/2005/8/layout/cycle1"/>
    <dgm:cxn modelId="{9AABF78F-7831-4FEC-B1C3-741585082A9B}" type="presParOf" srcId="{48B19F68-3FDA-4589-ACD6-E760613A3154}" destId="{3935A872-5F08-4E68-9B46-7CE5BA58B2DD}" srcOrd="6" destOrd="0" presId="urn:microsoft.com/office/officeart/2005/8/layout/cycle1"/>
    <dgm:cxn modelId="{E61E5CD7-2987-438C-B933-68720371E8FA}" type="presParOf" srcId="{48B19F68-3FDA-4589-ACD6-E760613A3154}" destId="{37C8AED8-876B-424D-81FA-C3AC191B3E49}" srcOrd="7" destOrd="0" presId="urn:microsoft.com/office/officeart/2005/8/layout/cycle1"/>
    <dgm:cxn modelId="{C929D500-7A44-433C-94B7-75C672DCB825}" type="presParOf" srcId="{48B19F68-3FDA-4589-ACD6-E760613A3154}" destId="{0A386F5A-1F62-400A-B7A2-7F99862B8F18}" srcOrd="8" destOrd="0" presId="urn:microsoft.com/office/officeart/2005/8/layout/cycle1"/>
    <dgm:cxn modelId="{4E1D2667-ED6F-4E98-8069-EE57DD56CAD5}" type="presParOf" srcId="{48B19F68-3FDA-4589-ACD6-E760613A3154}" destId="{DBD44CC4-C252-4565-A9D6-87D9A763FFE3}" srcOrd="9" destOrd="0" presId="urn:microsoft.com/office/officeart/2005/8/layout/cycle1"/>
    <dgm:cxn modelId="{6989FC3E-D119-4AC3-966A-A6BA2EF819D4}" type="presParOf" srcId="{48B19F68-3FDA-4589-ACD6-E760613A3154}" destId="{BC5C756B-D058-4C18-950A-E56BCD69989F}" srcOrd="10" destOrd="0" presId="urn:microsoft.com/office/officeart/2005/8/layout/cycle1"/>
    <dgm:cxn modelId="{0AB93405-21AA-4D97-8DE8-0D3312B6107B}" type="presParOf" srcId="{48B19F68-3FDA-4589-ACD6-E760613A3154}" destId="{95A0A829-46F5-4EA9-AAB1-261D5848AB95}" srcOrd="11" destOrd="0" presId="urn:microsoft.com/office/officeart/2005/8/layout/cycle1"/>
    <dgm:cxn modelId="{4AD2479C-55C7-4E23-9BA0-28A9C3C613E9}" type="presParOf" srcId="{48B19F68-3FDA-4589-ACD6-E760613A3154}" destId="{8B1BA326-1133-4F5A-9D33-95D30E6EB66B}" srcOrd="12" destOrd="0" presId="urn:microsoft.com/office/officeart/2005/8/layout/cycle1"/>
    <dgm:cxn modelId="{FE7273E2-4C4D-443D-B81C-EA92F2178157}" type="presParOf" srcId="{48B19F68-3FDA-4589-ACD6-E760613A3154}" destId="{EA970AE5-FA9E-44D9-AE26-EE4555925258}" srcOrd="13" destOrd="0" presId="urn:microsoft.com/office/officeart/2005/8/layout/cycle1"/>
    <dgm:cxn modelId="{28FC3C8E-6ECB-44E7-9BEB-CA84876DC664}" type="presParOf" srcId="{48B19F68-3FDA-4589-ACD6-E760613A3154}" destId="{D9A125F7-BC42-4859-AC53-C9ACBD69235A}" srcOrd="14" destOrd="0" presId="urn:microsoft.com/office/officeart/2005/8/layout/cycle1"/>
  </dgm:cxnLst>
  <dgm:bg/>
  <dgm:whole>
    <a:ln w="57150"/>
  </dgm:whole>
  <dgm:extLst>
    <a:ext uri="http://schemas.microsoft.com/office/drawing/2008/diagram">
      <dsp:dataModelExt xmlns:dsp="http://schemas.microsoft.com/office/drawing/2008/diagram" relId="rId1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F25A6B-838C-44AA-8D6B-8934D9564106}">
      <dsp:nvSpPr>
        <dsp:cNvPr id="0" name=""/>
        <dsp:cNvSpPr/>
      </dsp:nvSpPr>
      <dsp:spPr>
        <a:xfrm>
          <a:off x="1400985" y="11966"/>
          <a:ext cx="391712" cy="391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 </a:t>
          </a:r>
        </a:p>
      </dsp:txBody>
      <dsp:txXfrm>
        <a:off x="1400985" y="11966"/>
        <a:ext cx="391712" cy="391712"/>
      </dsp:txXfrm>
    </dsp:sp>
    <dsp:sp modelId="{30D40D6A-EC35-4D8E-903D-EAB214699E36}">
      <dsp:nvSpPr>
        <dsp:cNvPr id="0" name=""/>
        <dsp:cNvSpPr/>
      </dsp:nvSpPr>
      <dsp:spPr>
        <a:xfrm>
          <a:off x="478994" y="568"/>
          <a:ext cx="1469324" cy="1469324"/>
        </a:xfrm>
        <a:prstGeom prst="circularArrow">
          <a:avLst>
            <a:gd name="adj1" fmla="val 5199"/>
            <a:gd name="adj2" fmla="val 335798"/>
            <a:gd name="adj3" fmla="val 21293712"/>
            <a:gd name="adj4" fmla="val 19765827"/>
            <a:gd name="adj5" fmla="val 6065"/>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78A801-7DB3-4F03-87B4-FDB4CF652A65}">
      <dsp:nvSpPr>
        <dsp:cNvPr id="0" name=""/>
        <dsp:cNvSpPr/>
      </dsp:nvSpPr>
      <dsp:spPr>
        <a:xfrm>
          <a:off x="1637806" y="740827"/>
          <a:ext cx="391712" cy="391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 </a:t>
          </a:r>
        </a:p>
      </dsp:txBody>
      <dsp:txXfrm>
        <a:off x="1637806" y="740827"/>
        <a:ext cx="391712" cy="391712"/>
      </dsp:txXfrm>
    </dsp:sp>
    <dsp:sp modelId="{25A21C54-9E8A-40EF-B1C2-15A650D1BE3B}">
      <dsp:nvSpPr>
        <dsp:cNvPr id="0" name=""/>
        <dsp:cNvSpPr/>
      </dsp:nvSpPr>
      <dsp:spPr>
        <a:xfrm>
          <a:off x="478994" y="568"/>
          <a:ext cx="1469324" cy="1469324"/>
        </a:xfrm>
        <a:prstGeom prst="circularArrow">
          <a:avLst>
            <a:gd name="adj1" fmla="val 5199"/>
            <a:gd name="adj2" fmla="val 335798"/>
            <a:gd name="adj3" fmla="val 4015185"/>
            <a:gd name="adj4" fmla="val 2252985"/>
            <a:gd name="adj5" fmla="val 6065"/>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C8AED8-876B-424D-81FA-C3AC191B3E49}">
      <dsp:nvSpPr>
        <dsp:cNvPr id="0" name=""/>
        <dsp:cNvSpPr/>
      </dsp:nvSpPr>
      <dsp:spPr>
        <a:xfrm>
          <a:off x="1017800" y="1191287"/>
          <a:ext cx="391712" cy="391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 </a:t>
          </a:r>
        </a:p>
      </dsp:txBody>
      <dsp:txXfrm>
        <a:off x="1017800" y="1191287"/>
        <a:ext cx="391712" cy="391712"/>
      </dsp:txXfrm>
    </dsp:sp>
    <dsp:sp modelId="{0A386F5A-1F62-400A-B7A2-7F99862B8F18}">
      <dsp:nvSpPr>
        <dsp:cNvPr id="0" name=""/>
        <dsp:cNvSpPr/>
      </dsp:nvSpPr>
      <dsp:spPr>
        <a:xfrm>
          <a:off x="478994" y="568"/>
          <a:ext cx="1469324" cy="1469324"/>
        </a:xfrm>
        <a:prstGeom prst="circularArrow">
          <a:avLst>
            <a:gd name="adj1" fmla="val 5199"/>
            <a:gd name="adj2" fmla="val 335798"/>
            <a:gd name="adj3" fmla="val 8211217"/>
            <a:gd name="adj4" fmla="val 6449017"/>
            <a:gd name="adj5" fmla="val 6065"/>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5C756B-D058-4C18-950A-E56BCD69989F}">
      <dsp:nvSpPr>
        <dsp:cNvPr id="0" name=""/>
        <dsp:cNvSpPr/>
      </dsp:nvSpPr>
      <dsp:spPr>
        <a:xfrm>
          <a:off x="397794" y="740827"/>
          <a:ext cx="391712" cy="391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 </a:t>
          </a:r>
        </a:p>
      </dsp:txBody>
      <dsp:txXfrm>
        <a:off x="397794" y="740827"/>
        <a:ext cx="391712" cy="391712"/>
      </dsp:txXfrm>
    </dsp:sp>
    <dsp:sp modelId="{95A0A829-46F5-4EA9-AAB1-261D5848AB95}">
      <dsp:nvSpPr>
        <dsp:cNvPr id="0" name=""/>
        <dsp:cNvSpPr/>
      </dsp:nvSpPr>
      <dsp:spPr>
        <a:xfrm>
          <a:off x="479126" y="-356432"/>
          <a:ext cx="1469324" cy="2151238"/>
        </a:xfrm>
        <a:prstGeom prst="circularArrow">
          <a:avLst>
            <a:gd name="adj1" fmla="val 5199"/>
            <a:gd name="adj2" fmla="val 335798"/>
            <a:gd name="adj3" fmla="val 12298375"/>
            <a:gd name="adj4" fmla="val 10770490"/>
            <a:gd name="adj5" fmla="val 6065"/>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970AE5-FA9E-44D9-AE26-EE4555925258}">
      <dsp:nvSpPr>
        <dsp:cNvPr id="0" name=""/>
        <dsp:cNvSpPr/>
      </dsp:nvSpPr>
      <dsp:spPr>
        <a:xfrm>
          <a:off x="634615" y="11966"/>
          <a:ext cx="391712" cy="391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 </a:t>
          </a:r>
        </a:p>
      </dsp:txBody>
      <dsp:txXfrm>
        <a:off x="634615" y="11966"/>
        <a:ext cx="391712" cy="391712"/>
      </dsp:txXfrm>
    </dsp:sp>
    <dsp:sp modelId="{D9A125F7-BC42-4859-AC53-C9ACBD69235A}">
      <dsp:nvSpPr>
        <dsp:cNvPr id="0" name=""/>
        <dsp:cNvSpPr/>
      </dsp:nvSpPr>
      <dsp:spPr>
        <a:xfrm>
          <a:off x="478994" y="568"/>
          <a:ext cx="1469324" cy="1469324"/>
        </a:xfrm>
        <a:prstGeom prst="circularArrow">
          <a:avLst>
            <a:gd name="adj1" fmla="val 5199"/>
            <a:gd name="adj2" fmla="val 335798"/>
            <a:gd name="adj3" fmla="val 16866172"/>
            <a:gd name="adj4" fmla="val 15198030"/>
            <a:gd name="adj5" fmla="val 6065"/>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D8F377-1D4D-4E55-BA23-B4C88B08AE04}" type="datetimeFigureOut">
              <a:rPr lang="en-US" smtClean="0"/>
              <a:t>2/8/2024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5D02E8-D589-462B-8871-E4027AEEAA39}" type="slidenum">
              <a:rPr lang="en-US" smtClean="0"/>
              <a:t>‹#›</a:t>
            </a:fld>
            <a:endParaRPr lang="en-US"/>
          </a:p>
        </p:txBody>
      </p:sp>
    </p:spTree>
    <p:extLst>
      <p:ext uri="{BB962C8B-B14F-4D97-AF65-F5344CB8AC3E}">
        <p14:creationId xmlns:p14="http://schemas.microsoft.com/office/powerpoint/2010/main" val="8494876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1C232C-A669-41A2-B224-8DB9E51725EC}" type="datetimeFigureOut">
              <a:rPr lang="en-US" smtClean="0"/>
              <a:t>2/8/2024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C72B32-1A00-43DB-BBB8-B81738A4878E}" type="slidenum">
              <a:rPr lang="en-US" smtClean="0"/>
              <a:t>‹#›</a:t>
            </a:fld>
            <a:endParaRPr lang="en-US"/>
          </a:p>
        </p:txBody>
      </p:sp>
    </p:spTree>
    <p:extLst>
      <p:ext uri="{BB962C8B-B14F-4D97-AF65-F5344CB8AC3E}">
        <p14:creationId xmlns:p14="http://schemas.microsoft.com/office/powerpoint/2010/main" val="346293876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r>
              <a:rPr lang="en-US" baseline="0" dirty="0"/>
              <a:t> to the new DHA PowerPoint template. Each slide contains helpful information for making the entire presentation user-friendly and accessible to people of all abilities. **Disclaimer** Additional remediation is required after you add content to this template to ensure 508 compliance.</a:t>
            </a:r>
          </a:p>
          <a:p>
            <a:endParaRPr lang="en-US" baseline="0" dirty="0"/>
          </a:p>
          <a:p>
            <a:r>
              <a:rPr lang="en-US" baseline="0" dirty="0"/>
              <a:t>Please note: if your presentation is being presented online, the PowerPoint file must be converted and remediated as a PDF.</a:t>
            </a:r>
          </a:p>
          <a:p>
            <a:endParaRPr lang="en-US" baseline="0" dirty="0"/>
          </a:p>
          <a:p>
            <a:r>
              <a:rPr lang="en-US" baseline="0" dirty="0"/>
              <a:t>A NOTE ABOUT CONTROL MARKINGS: Once you determine if your presentation needs security markings, please delete the irrelevant marking and re-center the box. This marking should be in the top center of each slide. To put it in the same place ever time, simply copy (Ctrl + C) from one slide and paste (Ctrl + V) on the next slide. There is no need to position a cursor to have it paste in the correct location. </a:t>
            </a:r>
            <a:endParaRPr lang="en-US" dirty="0"/>
          </a:p>
        </p:txBody>
      </p:sp>
    </p:spTree>
    <p:extLst>
      <p:ext uri="{BB962C8B-B14F-4D97-AF65-F5344CB8AC3E}">
        <p14:creationId xmlns:p14="http://schemas.microsoft.com/office/powerpoint/2010/main" val="1315152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E2E06E-ACEC-4659-836E-36C8B01C008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6044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Calibri" panose="020F0502020204030204" pitchFamily="34" charset="0"/>
              <a:buChar char="-"/>
            </a:pPr>
            <a:r>
              <a:rPr lang="en-US" sz="1100" dirty="0">
                <a:effectLst/>
                <a:latin typeface="Calibri" panose="020F0502020204030204" pitchFamily="34" charset="0"/>
                <a:ea typeface="Times New Roman" panose="02020603050405020304" pitchFamily="18" charset="0"/>
              </a:rPr>
              <a:t>The hard work of deployment is just about done but now the hard work really begins</a:t>
            </a: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Calibri" panose="020F0502020204030204" pitchFamily="34" charset="0"/>
              <a:buChar char="-"/>
            </a:pPr>
            <a:endParaRPr lang="en-US" sz="11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Calibri" panose="020F0502020204030204" pitchFamily="34" charset="0"/>
              <a:buChar char="-"/>
            </a:pPr>
            <a:r>
              <a:rPr lang="en-US" sz="1100" dirty="0">
                <a:effectLst/>
                <a:latin typeface="Calibri" panose="020F0502020204030204" pitchFamily="34" charset="0"/>
                <a:ea typeface="Times New Roman" panose="02020603050405020304" pitchFamily="18" charset="0"/>
              </a:rPr>
              <a:t>The three big challenges:</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rPr>
              <a:t>Adoption – ensuring our users fully understand how to use this powerful tool correctly</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rPr>
              <a:t>System optimization – “cleaning up” the configuration to make the adoption of the system easier</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rPr>
              <a:t>Technical debt – we were on our legacy systems for decades and fell behind and while MHS GENESIS fills in some of it we have a long way to go</a:t>
            </a: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Calibri" panose="020F0502020204030204" pitchFamily="34" charset="0"/>
              <a:buChar char="-"/>
            </a:pPr>
            <a:endParaRPr lang="en-US" sz="11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Calibri" panose="020F0502020204030204" pitchFamily="34" charset="0"/>
              <a:buChar char="-"/>
            </a:pPr>
            <a:r>
              <a:rPr lang="en-US" sz="1100" dirty="0">
                <a:effectLst/>
                <a:latin typeface="Calibri" panose="020F0502020204030204" pitchFamily="34" charset="0"/>
                <a:ea typeface="Times New Roman" panose="02020603050405020304" pitchFamily="18" charset="0"/>
              </a:rPr>
              <a:t>The BAMC project helped us categorize the problems and showed the majority of our hard work is in the first 2 lanes</a:t>
            </a: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Calibri" panose="020F0502020204030204" pitchFamily="34" charset="0"/>
              <a:buChar char="-"/>
            </a:pPr>
            <a:r>
              <a:rPr lang="en-US" sz="1100" dirty="0">
                <a:effectLst/>
                <a:latin typeface="Calibri" panose="020F0502020204030204" pitchFamily="34" charset="0"/>
                <a:ea typeface="Times New Roman" panose="02020603050405020304" pitchFamily="18" charset="0"/>
              </a:rPr>
              <a:t>From this work we need to scale across all product line (BAMC looked at 10% of our workflows in one major product, ortho, and touched others)</a:t>
            </a: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Calibri" panose="020F0502020204030204" pitchFamily="34" charset="0"/>
              <a:buChar char="-"/>
            </a:pPr>
            <a:r>
              <a:rPr lang="en-US" sz="1100" dirty="0">
                <a:effectLst/>
                <a:latin typeface="Calibri" panose="020F0502020204030204" pitchFamily="34" charset="0"/>
                <a:ea typeface="Times New Roman" panose="02020603050405020304" pitchFamily="18" charset="0"/>
              </a:rPr>
              <a:t>We need to scale the lessons learned to be adopted across the entire enterprise</a:t>
            </a: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Calibri" panose="020F0502020204030204" pitchFamily="34" charset="0"/>
              <a:buChar char="-"/>
            </a:pPr>
            <a:r>
              <a:rPr lang="en-US" sz="1100" dirty="0">
                <a:effectLst/>
                <a:latin typeface="Calibri" panose="020F0502020204030204" pitchFamily="34" charset="0"/>
                <a:ea typeface="Times New Roman" panose="02020603050405020304" pitchFamily="18" charset="0"/>
              </a:rPr>
              <a:t>We also need to put tools in place to monitor compliance to identify problem areas as early as possible.</a:t>
            </a:r>
            <a:endParaRPr lang="en-US" sz="1100" dirty="0">
              <a:effectLst/>
              <a:latin typeface="Calibri" panose="020F0502020204030204" pitchFamily="34" charset="0"/>
              <a:ea typeface="Calibri" panose="020F0502020204030204" pitchFamily="34" charset="0"/>
            </a:endParaRPr>
          </a:p>
          <a:p>
            <a:endParaRPr lang="en-US" dirty="0">
              <a:cs typeface="Calibri"/>
            </a:endParaRPr>
          </a:p>
        </p:txBody>
      </p:sp>
    </p:spTree>
    <p:extLst>
      <p:ext uri="{BB962C8B-B14F-4D97-AF65-F5344CB8AC3E}">
        <p14:creationId xmlns:p14="http://schemas.microsoft.com/office/powerpoint/2010/main" val="371503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privileging authority has several responsibilities for this program as they ultimately have oversight of the program.  They will render a decision regarding any recommendations regarding the individual’s clinical practice.  In cases where an enrolled prover will be transferring they must provide written notification to the gaining facility so the individual can be picked in that MTF program.  The PA also must notify DHA of any providers who are ending their affiliation with the DHA and require continued monitoring. The PA also must notify DHA of any providers who fail to successful complete the program. We have a duty to notify the regulatory agency of any providers who require continued monitoring or fail to complete the program of the impairment so they can be picked up in their state program.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C72B32-1A00-43DB-BBB8-B81738A4878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22562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privileging authority has several responsibilities for this program as they ultimately have oversight of the program.  They will render a decision regarding any recommendations regarding the individual’s clinical practice.  In cases where an enrolled prover will be transferring they must provide written notification to the gaining facility so the individual can be picked in that MTF program.  The PA also must notify DHA of any providers who are ending their affiliation with the DHA and require continued monitoring. The PA also must notify DHA of any providers who fail to successful complete the program. We have a duty to notify the regulatory agency of any providers who require continued monitoring or fail to complete the program of the impairment so they can be picked up in their state program.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C72B32-1A00-43DB-BBB8-B81738A4878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0961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Remember to set the reading order “backwards” so the</a:t>
            </a:r>
            <a:r>
              <a:rPr lang="en-US" baseline="0" dirty="0"/>
              <a:t> content on each slide is read aloud by assistive technology in the correct order. Select the Home tab, then Arrange and open the Selection pane. Re-order items using the arrows at the bottom of the pane.</a:t>
            </a:r>
          </a:p>
          <a:p>
            <a:pPr marL="857250" lvl="1" indent="-457200">
              <a:buFont typeface="+mj-lt"/>
              <a:buAutoNum type="arabicPeriod"/>
            </a:pPr>
            <a:r>
              <a:rPr lang="en-US" dirty="0"/>
              <a:t>Arrange the content on a slide in reverse order (backward from top to bottom) so they are read in the correct order (top to bottom) by assistive technology.</a:t>
            </a:r>
          </a:p>
          <a:p>
            <a:pPr marL="857250" lvl="1" indent="-457200">
              <a:buFont typeface="+mj-lt"/>
              <a:buAutoNum type="arabicPeriod"/>
            </a:pPr>
            <a:r>
              <a:rPr lang="en-US" dirty="0"/>
              <a:t>Select the </a:t>
            </a:r>
            <a:r>
              <a:rPr lang="en-US" i="1" dirty="0"/>
              <a:t>Home</a:t>
            </a:r>
            <a:r>
              <a:rPr lang="en-US" dirty="0"/>
              <a:t> tab, then select </a:t>
            </a:r>
            <a:r>
              <a:rPr lang="en-US" i="1" dirty="0"/>
              <a:t>Arrange</a:t>
            </a:r>
            <a:r>
              <a:rPr lang="en-US" dirty="0"/>
              <a:t>.</a:t>
            </a:r>
          </a:p>
          <a:p>
            <a:pPr marL="857250" lvl="1" indent="-457200">
              <a:buFont typeface="+mj-lt"/>
              <a:buAutoNum type="arabicPeriod"/>
            </a:pPr>
            <a:r>
              <a:rPr lang="en-US" dirty="0"/>
              <a:t>Open the </a:t>
            </a:r>
            <a:r>
              <a:rPr lang="en-US" i="1" dirty="0"/>
              <a:t>Selection</a:t>
            </a:r>
            <a:r>
              <a:rPr lang="en-US" dirty="0"/>
              <a:t> pane.</a:t>
            </a:r>
          </a:p>
          <a:p>
            <a:pPr marL="857250" lvl="1" indent="-457200">
              <a:buFont typeface="+mj-lt"/>
              <a:buAutoNum type="arabicPeriod"/>
            </a:pPr>
            <a:r>
              <a:rPr lang="en-US" dirty="0"/>
              <a:t>Order the content from bottom to top.</a:t>
            </a:r>
          </a:p>
          <a:p>
            <a:pPr marL="857250" lvl="1" indent="-457200">
              <a:buFont typeface="+mj-lt"/>
              <a:buAutoNum type="arabicPeriod"/>
            </a:pPr>
            <a:r>
              <a:rPr lang="en-US" dirty="0"/>
              <a:t>Close the </a:t>
            </a:r>
            <a:r>
              <a:rPr lang="en-US" i="1" dirty="0"/>
              <a:t>Selection</a:t>
            </a:r>
            <a:r>
              <a:rPr lang="en-US" dirty="0"/>
              <a:t> and </a:t>
            </a:r>
            <a:r>
              <a:rPr lang="en-US" i="1" dirty="0"/>
              <a:t>Visibility</a:t>
            </a:r>
            <a:r>
              <a:rPr lang="en-US" dirty="0"/>
              <a:t> pane.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a:p>
          <a:p>
            <a:pPr marL="171450" indent="-171450">
              <a:buFont typeface="Arial" panose="020B0604020202020204" pitchFamily="34" charset="0"/>
              <a:buChar char="•"/>
            </a:pPr>
            <a:r>
              <a:rPr lang="en-US" dirty="0"/>
              <a:t>Perform a last-minute check of your presentation using the built-in PowerPoint accessibility tool.</a:t>
            </a:r>
            <a:r>
              <a:rPr lang="en-US" baseline="0" dirty="0"/>
              <a:t> </a:t>
            </a:r>
            <a:r>
              <a:rPr lang="en-US" dirty="0"/>
              <a:t>Remember that the built-in accessibility check should be used </a:t>
            </a:r>
            <a:r>
              <a:rPr lang="en-US" u="sng" dirty="0"/>
              <a:t>only</a:t>
            </a:r>
            <a:r>
              <a:rPr lang="en-US" dirty="0"/>
              <a:t> as a convenience tool for locating potential problem areas in the document. It </a:t>
            </a:r>
            <a:r>
              <a:rPr lang="en-US" u="sng" dirty="0"/>
              <a:t>does not </a:t>
            </a:r>
            <a:r>
              <a:rPr lang="en-US" dirty="0"/>
              <a:t>scan the document for compliance with all Section 508 standards and should not be used as a replacement for DHA guidance on creating accessible documents.</a:t>
            </a:r>
          </a:p>
        </p:txBody>
      </p:sp>
    </p:spTree>
    <p:extLst>
      <p:ext uri="{BB962C8B-B14F-4D97-AF65-F5344CB8AC3E}">
        <p14:creationId xmlns:p14="http://schemas.microsoft.com/office/powerpoint/2010/main" val="1355021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Remember to set the reading order “backwards” so the</a:t>
            </a:r>
            <a:r>
              <a:rPr lang="en-US" baseline="0" dirty="0"/>
              <a:t> content on each slide is read aloud by assistive technology in the correct order. Select the Home tab, then Arrange and open the Selection pane. Re-order items using the arrows at the bottom of the pane.</a:t>
            </a:r>
          </a:p>
          <a:p>
            <a:pPr marL="857250" lvl="1" indent="-457200">
              <a:buFont typeface="+mj-lt"/>
              <a:buAutoNum type="arabicPeriod"/>
            </a:pPr>
            <a:r>
              <a:rPr lang="en-US" dirty="0"/>
              <a:t>Arrange the content on a slide in reverse order (backward from top to bottom) so they are read in the correct order (top to bottom) by assistive technology.</a:t>
            </a:r>
          </a:p>
          <a:p>
            <a:pPr marL="857250" lvl="1" indent="-457200">
              <a:buFont typeface="+mj-lt"/>
              <a:buAutoNum type="arabicPeriod"/>
            </a:pPr>
            <a:r>
              <a:rPr lang="en-US" dirty="0"/>
              <a:t>Select the </a:t>
            </a:r>
            <a:r>
              <a:rPr lang="en-US" i="1" dirty="0"/>
              <a:t>Home</a:t>
            </a:r>
            <a:r>
              <a:rPr lang="en-US" dirty="0"/>
              <a:t> tab, then select </a:t>
            </a:r>
            <a:r>
              <a:rPr lang="en-US" i="1" dirty="0"/>
              <a:t>Arrange</a:t>
            </a:r>
            <a:r>
              <a:rPr lang="en-US" dirty="0"/>
              <a:t>.</a:t>
            </a:r>
          </a:p>
          <a:p>
            <a:pPr marL="857250" lvl="1" indent="-457200">
              <a:buFont typeface="+mj-lt"/>
              <a:buAutoNum type="arabicPeriod"/>
            </a:pPr>
            <a:r>
              <a:rPr lang="en-US" dirty="0"/>
              <a:t>Open the </a:t>
            </a:r>
            <a:r>
              <a:rPr lang="en-US" i="1" dirty="0"/>
              <a:t>Selection</a:t>
            </a:r>
            <a:r>
              <a:rPr lang="en-US" dirty="0"/>
              <a:t> pane.</a:t>
            </a:r>
          </a:p>
          <a:p>
            <a:pPr marL="857250" lvl="1" indent="-457200">
              <a:buFont typeface="+mj-lt"/>
              <a:buAutoNum type="arabicPeriod"/>
            </a:pPr>
            <a:r>
              <a:rPr lang="en-US" dirty="0"/>
              <a:t>Order the content from bottom to top.</a:t>
            </a:r>
          </a:p>
          <a:p>
            <a:pPr marL="857250" lvl="1" indent="-457200">
              <a:buFont typeface="+mj-lt"/>
              <a:buAutoNum type="arabicPeriod"/>
            </a:pPr>
            <a:r>
              <a:rPr lang="en-US" dirty="0"/>
              <a:t>Close the </a:t>
            </a:r>
            <a:r>
              <a:rPr lang="en-US" i="1" dirty="0"/>
              <a:t>Selection</a:t>
            </a:r>
            <a:r>
              <a:rPr lang="en-US" dirty="0"/>
              <a:t> and </a:t>
            </a:r>
            <a:r>
              <a:rPr lang="en-US" i="1" dirty="0"/>
              <a:t>Visibility</a:t>
            </a:r>
            <a:r>
              <a:rPr lang="en-US" dirty="0"/>
              <a:t> pane.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a:p>
          <a:p>
            <a:pPr marL="171450" indent="-171450">
              <a:buFont typeface="Arial" panose="020B0604020202020204" pitchFamily="34" charset="0"/>
              <a:buChar char="•"/>
            </a:pPr>
            <a:r>
              <a:rPr lang="en-US" dirty="0"/>
              <a:t>Perform a last-minute check of your presentation using the built-in PowerPoint accessibility tool.</a:t>
            </a:r>
            <a:r>
              <a:rPr lang="en-US" baseline="0" dirty="0"/>
              <a:t> </a:t>
            </a:r>
            <a:r>
              <a:rPr lang="en-US" dirty="0"/>
              <a:t>Remember that the built-in accessibility check should be used </a:t>
            </a:r>
            <a:r>
              <a:rPr lang="en-US" u="sng" dirty="0"/>
              <a:t>only</a:t>
            </a:r>
            <a:r>
              <a:rPr lang="en-US" dirty="0"/>
              <a:t> as a convenience tool for locating potential problem areas in the document. It </a:t>
            </a:r>
            <a:r>
              <a:rPr lang="en-US" u="sng" dirty="0"/>
              <a:t>does not </a:t>
            </a:r>
            <a:r>
              <a:rPr lang="en-US" dirty="0"/>
              <a:t>scan the document for compliance with all Section 508 standards and should not be used as a replacement for DHA guidance on creating accessible documents.</a:t>
            </a:r>
          </a:p>
        </p:txBody>
      </p:sp>
    </p:spTree>
    <p:extLst>
      <p:ext uri="{BB962C8B-B14F-4D97-AF65-F5344CB8AC3E}">
        <p14:creationId xmlns:p14="http://schemas.microsoft.com/office/powerpoint/2010/main" val="8173254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099" y="2536031"/>
            <a:ext cx="7543800" cy="1102519"/>
          </a:xfrm>
        </p:spPr>
        <p:txBody>
          <a:bodyPr>
            <a:normAutofit/>
          </a:bodyPr>
          <a:lstStyle>
            <a:lvl1pPr>
              <a:defRPr sz="3200" b="1" baseline="0">
                <a:solidFill>
                  <a:srgbClr val="092068"/>
                </a:solidFill>
                <a:latin typeface="Franklin Gothic Medium" panose="020B0603020102020204" pitchFamily="34" charset="0"/>
              </a:defRPr>
            </a:lvl1pPr>
          </a:lstStyle>
          <a:p>
            <a:r>
              <a:rPr lang="en-US" dirty="0"/>
              <a:t>Title, Franklin Gothic Medium, 32pt</a:t>
            </a:r>
          </a:p>
        </p:txBody>
      </p:sp>
      <p:sp>
        <p:nvSpPr>
          <p:cNvPr id="3" name="Subtitle 2"/>
          <p:cNvSpPr>
            <a:spLocks noGrp="1"/>
          </p:cNvSpPr>
          <p:nvPr>
            <p:ph type="subTitle" idx="1" hasCustomPrompt="1"/>
          </p:nvPr>
        </p:nvSpPr>
        <p:spPr>
          <a:xfrm>
            <a:off x="1371599" y="3638550"/>
            <a:ext cx="6400800" cy="914400"/>
          </a:xfrm>
        </p:spPr>
        <p:txBody>
          <a:bodyPr>
            <a:normAutofit/>
          </a:bodyPr>
          <a:lstStyle>
            <a:lvl1pPr marL="0" indent="0" algn="ctr">
              <a:buNone/>
              <a:defRPr sz="2400" b="1" baseline="0">
                <a:solidFill>
                  <a:srgbClr val="454545"/>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a:t>
            </a:r>
            <a:br>
              <a:rPr lang="en-US" dirty="0"/>
            </a:br>
            <a:r>
              <a:rPr lang="en-US" dirty="0"/>
              <a:t>Month DD, YYYY</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49265" y="557961"/>
            <a:ext cx="1845469" cy="1845469"/>
          </a:xfrm>
          <a:prstGeom prst="rect">
            <a:avLst/>
          </a:prstGeom>
        </p:spPr>
      </p:pic>
    </p:spTree>
    <p:extLst>
      <p:ext uri="{BB962C8B-B14F-4D97-AF65-F5344CB8AC3E}">
        <p14:creationId xmlns:p14="http://schemas.microsoft.com/office/powerpoint/2010/main" val="8115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2800" b="1" baseline="0">
                <a:solidFill>
                  <a:srgbClr val="092068"/>
                </a:solidFill>
              </a:defRPr>
            </a:lvl1pPr>
          </a:lstStyle>
          <a:p>
            <a:r>
              <a:rPr lang="en-US" dirty="0"/>
              <a:t>Different title per slide, Franklin Gothic Medium 28pt</a:t>
            </a:r>
          </a:p>
        </p:txBody>
      </p:sp>
      <p:sp>
        <p:nvSpPr>
          <p:cNvPr id="3" name="Content Placeholder 2"/>
          <p:cNvSpPr>
            <a:spLocks noGrp="1"/>
          </p:cNvSpPr>
          <p:nvPr>
            <p:ph idx="1" hasCustomPrompt="1"/>
          </p:nvPr>
        </p:nvSpPr>
        <p:spPr>
          <a:xfrm>
            <a:off x="457200" y="1123950"/>
            <a:ext cx="8229600" cy="3276599"/>
          </a:xfrm>
        </p:spPr>
        <p:txBody>
          <a:bodyPr/>
          <a:lstStyle>
            <a:lvl1pPr marL="342900" indent="-342900">
              <a:buClr>
                <a:srgbClr val="582831"/>
              </a:buClr>
              <a:buSzPct val="125000"/>
              <a:buFont typeface="Arial" panose="020B0604020202020204" pitchFamily="34" charset="0"/>
              <a:buChar char="•"/>
              <a:defRPr sz="2200">
                <a:solidFill>
                  <a:srgbClr val="454545"/>
                </a:solidFill>
                <a:latin typeface="Franklin Gothic Book" panose="020B0503020102020204" pitchFamily="34" charset="0"/>
              </a:defRPr>
            </a:lvl1pPr>
            <a:lvl2pPr marL="742950" indent="-285750">
              <a:buClr>
                <a:srgbClr val="092068"/>
              </a:buClr>
              <a:buFont typeface="Wingdings" panose="05000000000000000000" pitchFamily="2" charset="2"/>
              <a:buChar char="§"/>
              <a:defRPr sz="2000">
                <a:solidFill>
                  <a:srgbClr val="454545"/>
                </a:solidFill>
                <a:latin typeface="Franklin Gothic Book" panose="020B0503020102020204" pitchFamily="34" charset="0"/>
              </a:defRPr>
            </a:lvl2pPr>
            <a:lvl3pPr marL="1143000" indent="-228600">
              <a:buClr>
                <a:srgbClr val="6C82A7"/>
              </a:buClr>
              <a:buFont typeface="Wingdings" panose="05000000000000000000" pitchFamily="2" charset="2"/>
              <a:buChar char="ü"/>
              <a:defRPr sz="1800">
                <a:solidFill>
                  <a:srgbClr val="454545"/>
                </a:solidFill>
                <a:latin typeface="Franklin Gothic Book" panose="020B0503020102020204" pitchFamily="34" charset="0"/>
              </a:defRPr>
            </a:lvl3pPr>
          </a:lstStyle>
          <a:p>
            <a:pPr lvl="0"/>
            <a:r>
              <a:rPr lang="en-US" dirty="0"/>
              <a:t>Click to edit Master text styles</a:t>
            </a:r>
          </a:p>
          <a:p>
            <a:pPr lvl="1"/>
            <a:r>
              <a:rPr lang="en-US" dirty="0"/>
              <a:t>Second level</a:t>
            </a:r>
          </a:p>
          <a:p>
            <a:pPr lvl="2"/>
            <a:r>
              <a:rPr lang="en-US" dirty="0"/>
              <a:t>Third level</a:t>
            </a:r>
          </a:p>
          <a:p>
            <a:pPr lvl="0"/>
            <a:endParaRPr lang="en-US" dirty="0"/>
          </a:p>
          <a:p>
            <a:pPr lvl="2"/>
            <a:endParaRPr lang="en-US" dirty="0"/>
          </a:p>
          <a:p>
            <a:pPr lvl="2"/>
            <a:endParaRPr lang="en-US" dirty="0"/>
          </a:p>
        </p:txBody>
      </p:sp>
      <p:sp>
        <p:nvSpPr>
          <p:cNvPr id="4" name="TextBox 3"/>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17" name="Group 16"/>
          <p:cNvGrpSpPr/>
          <p:nvPr userDrawn="1"/>
        </p:nvGrpSpPr>
        <p:grpSpPr>
          <a:xfrm>
            <a:off x="457200" y="895350"/>
            <a:ext cx="8229600" cy="0"/>
            <a:chOff x="457200" y="990600"/>
            <a:chExt cx="8229600" cy="0"/>
          </a:xfrm>
        </p:grpSpPr>
        <p:cxnSp>
          <p:nvCxnSpPr>
            <p:cNvPr id="18" name="Straight Connector 17"/>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5" name="Slide Number Placeholder 5">
            <a:extLst>
              <a:ext uri="{FF2B5EF4-FFF2-40B4-BE49-F238E27FC236}">
                <a16:creationId xmlns:a16="http://schemas.microsoft.com/office/drawing/2014/main" id="{AB9BEDD3-8903-B54C-F3D5-F1AE338A1051}"/>
              </a:ext>
            </a:extLst>
          </p:cNvPr>
          <p:cNvSpPr>
            <a:spLocks noGrp="1"/>
          </p:cNvSpPr>
          <p:nvPr>
            <p:ph type="sldNum" sz="quarter" idx="4"/>
          </p:nvPr>
        </p:nvSpPr>
        <p:spPr>
          <a:xfrm>
            <a:off x="6934200" y="133350"/>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8EC6C1D-B94A-4A9A-BD8D-A546578E37EF}" type="slidenum">
              <a:rPr lang="en-US" smtClean="0"/>
              <a:t>‹#›</a:t>
            </a:fld>
            <a:endParaRPr lang="en-US"/>
          </a:p>
        </p:txBody>
      </p:sp>
    </p:spTree>
    <p:extLst>
      <p:ext uri="{BB962C8B-B14F-4D97-AF65-F5344CB8AC3E}">
        <p14:creationId xmlns:p14="http://schemas.microsoft.com/office/powerpoint/2010/main" val="219607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2800" b="1">
                <a:solidFill>
                  <a:srgbClr val="051C48"/>
                </a:solidFill>
              </a:defRPr>
            </a:lvl1pPr>
          </a:lstStyle>
          <a:p>
            <a:r>
              <a:rPr lang="en-US" dirty="0"/>
              <a:t>Different title per slide, Franklin Gothic Medium 28pt</a:t>
            </a:r>
          </a:p>
        </p:txBody>
      </p:sp>
      <p:sp>
        <p:nvSpPr>
          <p:cNvPr id="3" name="Content Placeholder 2"/>
          <p:cNvSpPr>
            <a:spLocks noGrp="1"/>
          </p:cNvSpPr>
          <p:nvPr>
            <p:ph sz="half" idx="1"/>
          </p:nvPr>
        </p:nvSpPr>
        <p:spPr>
          <a:xfrm>
            <a:off x="457200" y="1123950"/>
            <a:ext cx="4038600" cy="3276600"/>
          </a:xfrm>
        </p:spPr>
        <p:txBody>
          <a:bodyPr/>
          <a:lstStyle>
            <a:lvl1pPr marL="342900" indent="-342900">
              <a:buClr>
                <a:srgbClr val="582831"/>
              </a:buClr>
              <a:buFont typeface="Arial" panose="020B0604020202020204" pitchFamily="34" charset="0"/>
              <a:buChar char="•"/>
              <a:defRPr sz="2200">
                <a:solidFill>
                  <a:srgbClr val="454545"/>
                </a:solidFill>
              </a:defRPr>
            </a:lvl1pPr>
            <a:lvl2pPr marL="742950" indent="-285750">
              <a:buClr>
                <a:srgbClr val="092068"/>
              </a:buClr>
              <a:buFont typeface="Wingdings" panose="05000000000000000000" pitchFamily="2" charset="2"/>
              <a:buChar char="§"/>
              <a:defRPr sz="2000">
                <a:solidFill>
                  <a:srgbClr val="454545"/>
                </a:solidFill>
              </a:defRPr>
            </a:lvl2pPr>
            <a:lvl3pPr marL="1143000" indent="-228600">
              <a:buFont typeface="Wingdings" panose="05000000000000000000" pitchFamily="2" charset="2"/>
              <a:buChar char="ü"/>
              <a:defRPr sz="1800">
                <a:solidFill>
                  <a:srgbClr val="454545"/>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123950"/>
            <a:ext cx="4038600" cy="3276600"/>
          </a:xfrm>
        </p:spPr>
        <p:txBody>
          <a:bodyPr>
            <a:normAutofit/>
          </a:bodyPr>
          <a:lstStyle>
            <a:lvl1pPr marL="342900" indent="-342900" algn="l" defTabSz="914400" rtl="0" eaLnBrk="1" latinLnBrk="0" hangingPunct="1">
              <a:spcBef>
                <a:spcPct val="20000"/>
              </a:spcBef>
              <a:buClr>
                <a:srgbClr val="582831"/>
              </a:buClr>
              <a:buFont typeface="Arial" panose="020B0604020202020204" pitchFamily="34" charset="0"/>
              <a:buChar char="•"/>
              <a:defRPr lang="en-US" sz="2200" kern="1200" dirty="0" smtClean="0">
                <a:solidFill>
                  <a:srgbClr val="454545"/>
                </a:solidFill>
                <a:latin typeface="+mn-lt"/>
                <a:ea typeface="+mn-ea"/>
                <a:cs typeface="+mn-cs"/>
              </a:defRPr>
            </a:lvl1pPr>
            <a:lvl2pPr marL="800100" indent="-342900" algn="l" defTabSz="914400" rtl="0" eaLnBrk="1" latinLnBrk="0" hangingPunct="1">
              <a:spcBef>
                <a:spcPct val="20000"/>
              </a:spcBef>
              <a:buClr>
                <a:srgbClr val="092068"/>
              </a:buClr>
              <a:buFont typeface="Wingdings" panose="05000000000000000000" pitchFamily="2" charset="2"/>
              <a:buChar char="§"/>
              <a:defRPr lang="en-US" sz="2000" kern="1200" dirty="0" smtClean="0">
                <a:solidFill>
                  <a:srgbClr val="454545"/>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ü"/>
              <a:defRPr lang="en-US" sz="1800" kern="1200" dirty="0" smtClean="0">
                <a:solidFill>
                  <a:srgbClr val="454545"/>
                </a:solidFill>
                <a:latin typeface="+mn-lt"/>
                <a:ea typeface="+mn-ea"/>
                <a:cs typeface="+mn-cs"/>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24" name="Picture 2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9" name="Group 8">
            <a:extLst>
              <a:ext uri="{FF2B5EF4-FFF2-40B4-BE49-F238E27FC236}">
                <a16:creationId xmlns:a16="http://schemas.microsoft.com/office/drawing/2014/main" id="{384C336D-EBA9-50C7-E897-D392F41EFD44}"/>
              </a:ext>
            </a:extLst>
          </p:cNvPr>
          <p:cNvGrpSpPr/>
          <p:nvPr userDrawn="1"/>
        </p:nvGrpSpPr>
        <p:grpSpPr>
          <a:xfrm>
            <a:off x="457200" y="895350"/>
            <a:ext cx="8229600" cy="0"/>
            <a:chOff x="457200" y="990600"/>
            <a:chExt cx="8229600" cy="0"/>
          </a:xfrm>
        </p:grpSpPr>
        <p:cxnSp>
          <p:nvCxnSpPr>
            <p:cNvPr id="10" name="Straight Connector 9">
              <a:extLst>
                <a:ext uri="{FF2B5EF4-FFF2-40B4-BE49-F238E27FC236}">
                  <a16:creationId xmlns:a16="http://schemas.microsoft.com/office/drawing/2014/main" id="{DE9CE6FF-DF0A-CEE0-BDE0-85E9336E64B7}"/>
                </a:ext>
              </a:extLst>
            </p:cNvPr>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951B197-3011-6887-B892-453275EA855C}"/>
                </a:ext>
              </a:extLst>
            </p:cNvPr>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3B96308-DA40-CA6B-F6F2-39B24DDA44B0}"/>
                </a:ext>
              </a:extLst>
            </p:cNvPr>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0616D76-979B-236A-893E-52F517D23981}"/>
                </a:ext>
              </a:extLst>
            </p:cNvPr>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DF36A6E-9282-43E8-1E10-C70BF5D11794}"/>
                </a:ext>
              </a:extLst>
            </p:cNvPr>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90408D-0DB0-8CBD-1D05-4E9108AC34C2}"/>
                </a:ext>
              </a:extLst>
            </p:cNvPr>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FEF054D-3DC5-455C-1D58-7592446D714F}"/>
                </a:ext>
              </a:extLst>
            </p:cNvPr>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C05A261-6E2E-FA53-104C-277D1DEC9657}"/>
                </a:ext>
              </a:extLst>
            </p:cNvPr>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D32949F-A91A-38DA-C57A-0D9E557E0FAA}"/>
                </a:ext>
              </a:extLst>
            </p:cNvPr>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245027EB-CF3A-A284-983F-AFB10C561230}"/>
              </a:ext>
            </a:extLst>
          </p:cNvPr>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sp>
        <p:nvSpPr>
          <p:cNvPr id="5" name="Slide Number Placeholder 5">
            <a:extLst>
              <a:ext uri="{FF2B5EF4-FFF2-40B4-BE49-F238E27FC236}">
                <a16:creationId xmlns:a16="http://schemas.microsoft.com/office/drawing/2014/main" id="{1AF2CA99-A7DF-8D51-AB61-FB411238D511}"/>
              </a:ext>
            </a:extLst>
          </p:cNvPr>
          <p:cNvSpPr>
            <a:spLocks noGrp="1"/>
          </p:cNvSpPr>
          <p:nvPr>
            <p:ph type="sldNum" sz="quarter" idx="4"/>
          </p:nvPr>
        </p:nvSpPr>
        <p:spPr>
          <a:xfrm>
            <a:off x="6934200" y="133350"/>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8EC6C1D-B94A-4A9A-BD8D-A546578E37EF}" type="slidenum">
              <a:rPr lang="en-US" smtClean="0"/>
              <a:t>‹#›</a:t>
            </a:fld>
            <a:endParaRPr lang="en-US"/>
          </a:p>
        </p:txBody>
      </p:sp>
    </p:spTree>
    <p:extLst>
      <p:ext uri="{BB962C8B-B14F-4D97-AF65-F5344CB8AC3E}">
        <p14:creationId xmlns:p14="http://schemas.microsoft.com/office/powerpoint/2010/main" val="406373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800" b="1">
                <a:solidFill>
                  <a:srgbClr val="051C48"/>
                </a:solidFill>
              </a:defRPr>
            </a:lvl1pPr>
          </a:lstStyle>
          <a:p>
            <a:r>
              <a:rPr lang="en-US" dirty="0"/>
              <a:t>Different title per slide, Franklin Gothic Medium 28pt</a:t>
            </a:r>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5" name="Group 4">
            <a:extLst>
              <a:ext uri="{FF2B5EF4-FFF2-40B4-BE49-F238E27FC236}">
                <a16:creationId xmlns:a16="http://schemas.microsoft.com/office/drawing/2014/main" id="{392E368C-8BD9-3948-F45D-B1C1D0483385}"/>
              </a:ext>
            </a:extLst>
          </p:cNvPr>
          <p:cNvGrpSpPr/>
          <p:nvPr userDrawn="1"/>
        </p:nvGrpSpPr>
        <p:grpSpPr>
          <a:xfrm>
            <a:off x="457200" y="895350"/>
            <a:ext cx="8229600" cy="0"/>
            <a:chOff x="457200" y="990600"/>
            <a:chExt cx="8229600" cy="0"/>
          </a:xfrm>
        </p:grpSpPr>
        <p:cxnSp>
          <p:nvCxnSpPr>
            <p:cNvPr id="6" name="Straight Connector 5">
              <a:extLst>
                <a:ext uri="{FF2B5EF4-FFF2-40B4-BE49-F238E27FC236}">
                  <a16:creationId xmlns:a16="http://schemas.microsoft.com/office/drawing/2014/main" id="{BAFCBDB1-8BB2-6D28-E6A9-4B9672FDDABD}"/>
                </a:ext>
              </a:extLst>
            </p:cNvPr>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9C4928B-B517-CF6A-2422-17F90192DD3B}"/>
                </a:ext>
              </a:extLst>
            </p:cNvPr>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EA539B0-DEA3-0B97-25F6-57161B439896}"/>
                </a:ext>
              </a:extLst>
            </p:cNvPr>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42816FD-BAB7-8637-A19E-1D4DA94C335B}"/>
                </a:ext>
              </a:extLst>
            </p:cNvPr>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4B48E0C-5E90-4E7C-DFEB-A2CC914D3011}"/>
                </a:ext>
              </a:extLst>
            </p:cNvPr>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D181B70-BDEE-E605-DB24-6EB7838902D2}"/>
                </a:ext>
              </a:extLst>
            </p:cNvPr>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1F4197C-3D57-B14D-00D8-DFEE5C1BC7A9}"/>
                </a:ext>
              </a:extLst>
            </p:cNvPr>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6AEA9F5-B328-E31B-5BFF-C12388D8F88B}"/>
                </a:ext>
              </a:extLst>
            </p:cNvPr>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3E647F0-F308-E92F-BD0F-A4E0581430D0}"/>
                </a:ext>
              </a:extLst>
            </p:cNvPr>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17" name="TextBox 16">
            <a:extLst>
              <a:ext uri="{FF2B5EF4-FFF2-40B4-BE49-F238E27FC236}">
                <a16:creationId xmlns:a16="http://schemas.microsoft.com/office/drawing/2014/main" id="{657C8DEF-050F-78B7-8D4A-A6221C776BA0}"/>
              </a:ext>
            </a:extLst>
          </p:cNvPr>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sp>
        <p:nvSpPr>
          <p:cNvPr id="3" name="Slide Number Placeholder 5">
            <a:extLst>
              <a:ext uri="{FF2B5EF4-FFF2-40B4-BE49-F238E27FC236}">
                <a16:creationId xmlns:a16="http://schemas.microsoft.com/office/drawing/2014/main" id="{5D4743D7-7F66-3B8C-E920-1A68A3F2714D}"/>
              </a:ext>
            </a:extLst>
          </p:cNvPr>
          <p:cNvSpPr>
            <a:spLocks noGrp="1"/>
          </p:cNvSpPr>
          <p:nvPr>
            <p:ph type="sldNum" sz="quarter" idx="4"/>
          </p:nvPr>
        </p:nvSpPr>
        <p:spPr>
          <a:xfrm>
            <a:off x="6934200" y="133350"/>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8EC6C1D-B94A-4A9A-BD8D-A546578E37EF}" type="slidenum">
              <a:rPr lang="en-US" smtClean="0"/>
              <a:t>‹#›</a:t>
            </a:fld>
            <a:endParaRPr lang="en-US"/>
          </a:p>
        </p:txBody>
      </p:sp>
    </p:spTree>
    <p:extLst>
      <p:ext uri="{BB962C8B-B14F-4D97-AF65-F5344CB8AC3E}">
        <p14:creationId xmlns:p14="http://schemas.microsoft.com/office/powerpoint/2010/main" val="163052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sp>
        <p:nvSpPr>
          <p:cNvPr id="4" name="TextBox 3">
            <a:extLst>
              <a:ext uri="{FF2B5EF4-FFF2-40B4-BE49-F238E27FC236}">
                <a16:creationId xmlns:a16="http://schemas.microsoft.com/office/drawing/2014/main" id="{DCEDCEF0-165B-CDD8-FA67-5EA34221BC3D}"/>
              </a:ext>
            </a:extLst>
          </p:cNvPr>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sp>
        <p:nvSpPr>
          <p:cNvPr id="2" name="Slide Number Placeholder 5">
            <a:extLst>
              <a:ext uri="{FF2B5EF4-FFF2-40B4-BE49-F238E27FC236}">
                <a16:creationId xmlns:a16="http://schemas.microsoft.com/office/drawing/2014/main" id="{9EC0B675-7634-1FB8-DD8D-B246CC551ECC}"/>
              </a:ext>
            </a:extLst>
          </p:cNvPr>
          <p:cNvSpPr>
            <a:spLocks noGrp="1"/>
          </p:cNvSpPr>
          <p:nvPr>
            <p:ph type="sldNum" sz="quarter" idx="4"/>
          </p:nvPr>
        </p:nvSpPr>
        <p:spPr>
          <a:xfrm>
            <a:off x="6934200" y="133350"/>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8EC6C1D-B94A-4A9A-BD8D-A546578E37EF}" type="slidenum">
              <a:rPr lang="en-US" smtClean="0"/>
              <a:t>‹#›</a:t>
            </a:fld>
            <a:endParaRPr lang="en-US"/>
          </a:p>
        </p:txBody>
      </p:sp>
    </p:spTree>
    <p:extLst>
      <p:ext uri="{BB962C8B-B14F-4D97-AF65-F5344CB8AC3E}">
        <p14:creationId xmlns:p14="http://schemas.microsoft.com/office/powerpoint/2010/main" val="6209910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3350"/>
            <a:ext cx="8229600" cy="857250"/>
          </a:xfrm>
          <a:prstGeom prst="rect">
            <a:avLst/>
          </a:prstGeom>
        </p:spPr>
        <p:txBody>
          <a:bodyPr vert="horz" lIns="91440" tIns="45720" rIns="91440" bIns="45720" rtlCol="0" anchor="ctr">
            <a:normAutofit/>
          </a:bodyPr>
          <a:lstStyle/>
          <a:p>
            <a:r>
              <a:rPr lang="en-US" dirty="0"/>
              <a:t>Different title per slide, Franklin Gothic Medium 28pt</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Rectangle 3">
            <a:extLst>
              <a:ext uri="{FF2B5EF4-FFF2-40B4-BE49-F238E27FC236}">
                <a16:creationId xmlns:a16="http://schemas.microsoft.com/office/drawing/2014/main" id="{86C191B9-38D4-4329-8F07-1183FAC2EBFC}"/>
              </a:ext>
            </a:extLst>
          </p:cNvPr>
          <p:cNvSpPr/>
          <p:nvPr userDrawn="1"/>
        </p:nvSpPr>
        <p:spPr>
          <a:xfrm>
            <a:off x="0" y="4594623"/>
            <a:ext cx="9144000" cy="555804"/>
          </a:xfrm>
          <a:prstGeom prst="rect">
            <a:avLst/>
          </a:prstGeom>
          <a:solidFill>
            <a:srgbClr val="5828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a:extLst>
              <a:ext uri="{FF2B5EF4-FFF2-40B4-BE49-F238E27FC236}">
                <a16:creationId xmlns:a16="http://schemas.microsoft.com/office/drawing/2014/main" id="{421811A2-995A-F314-7F2D-D1F96F51A658}"/>
              </a:ext>
            </a:extLst>
          </p:cNvPr>
          <p:cNvSpPr>
            <a:spLocks noGrp="1"/>
          </p:cNvSpPr>
          <p:nvPr>
            <p:ph type="sldNum" sz="quarter" idx="4"/>
          </p:nvPr>
        </p:nvSpPr>
        <p:spPr>
          <a:xfrm>
            <a:off x="6934200" y="133350"/>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8EC6C1D-B94A-4A9A-BD8D-A546578E37EF}" type="slidenum">
              <a:rPr lang="en-US" smtClean="0"/>
              <a:t>‹#›</a:t>
            </a:fld>
            <a:endParaRPr lang="en-US"/>
          </a:p>
        </p:txBody>
      </p:sp>
    </p:spTree>
    <p:extLst>
      <p:ext uri="{BB962C8B-B14F-4D97-AF65-F5344CB8AC3E}">
        <p14:creationId xmlns:p14="http://schemas.microsoft.com/office/powerpoint/2010/main" val="2845926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ftr="0" dt="0"/>
  <p:txStyles>
    <p:titleStyle>
      <a:lvl1pPr algn="ctr" defTabSz="914400" rtl="0" eaLnBrk="1" latinLnBrk="0" hangingPunct="1">
        <a:spcBef>
          <a:spcPct val="0"/>
        </a:spcBef>
        <a:buNone/>
        <a:defRPr sz="2800" b="1" kern="1200" baseline="0">
          <a:solidFill>
            <a:srgbClr val="283446"/>
          </a:solidFill>
          <a:latin typeface="+mj-lt"/>
          <a:ea typeface="+mj-ea"/>
          <a:cs typeface="+mj-cs"/>
        </a:defRPr>
      </a:lvl1pPr>
    </p:titleStyle>
    <p:bodyStyle>
      <a:lvl1pPr marL="342900" indent="-342900" algn="l" defTabSz="914400" rtl="0" eaLnBrk="1" latinLnBrk="0" hangingPunct="1">
        <a:spcBef>
          <a:spcPct val="20000"/>
        </a:spcBef>
        <a:buSzPct val="125000"/>
        <a:buFont typeface="Arial" panose="020B0604020202020204" pitchFamily="34" charset="0"/>
        <a:buChar char="•"/>
        <a:defRPr sz="2200" kern="1200">
          <a:solidFill>
            <a:srgbClr val="454545"/>
          </a:solidFill>
          <a:latin typeface="Franklin Gothic Book" panose="020B0503020102020204" pitchFamily="34" charset="0"/>
          <a:ea typeface="+mn-ea"/>
          <a:cs typeface="+mn-cs"/>
        </a:defRPr>
      </a:lvl1pPr>
      <a:lvl2pPr marL="742950" indent="-285750" algn="l" defTabSz="914400" rtl="0" eaLnBrk="1" latinLnBrk="0" hangingPunct="1">
        <a:spcBef>
          <a:spcPct val="20000"/>
        </a:spcBef>
        <a:buFont typeface="Wingdings" panose="05000000000000000000" pitchFamily="2" charset="2"/>
        <a:buChar char="§"/>
        <a:defRPr sz="2000" kern="1200">
          <a:solidFill>
            <a:srgbClr val="454545"/>
          </a:solidFill>
          <a:latin typeface="Franklin Gothic Book" panose="020B0503020102020204" pitchFamily="34" charset="0"/>
          <a:ea typeface="+mn-ea"/>
          <a:cs typeface="+mn-cs"/>
        </a:defRPr>
      </a:lvl2pPr>
      <a:lvl3pPr marL="1143000" indent="-228600" algn="l" defTabSz="914400" rtl="0" eaLnBrk="1" latinLnBrk="0" hangingPunct="1">
        <a:spcBef>
          <a:spcPct val="20000"/>
        </a:spcBef>
        <a:buFont typeface="Wingdings" panose="05000000000000000000" pitchFamily="2" charset="2"/>
        <a:buChar char="ü"/>
        <a:defRPr sz="1800" kern="1200">
          <a:solidFill>
            <a:srgbClr val="454545"/>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brian.c.lein.civ@health.mil" TargetMode="External"/><Relationship Id="rId7" Type="http://schemas.openxmlformats.org/officeDocument/2006/relationships/hyperlink" Target="https://www.health.mil/About-MHS/OASDHA/Defense-Health-Agenc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facebook.com/DefenseHealthAgency" TargetMode="External"/><Relationship Id="rId5" Type="http://schemas.openxmlformats.org/officeDocument/2006/relationships/hyperlink" Target="https://www.linkedin.com/company/defense-health-agency" TargetMode="External"/><Relationship Id="rId4" Type="http://schemas.openxmlformats.org/officeDocument/2006/relationships/hyperlink" Target="https://twitter.com/DoD_DHA"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https://info.health.mil/HCA/Pages/Health-Care-Operations.aspx" TargetMode="External"/><Relationship Id="rId4" Type="http://schemas.openxmlformats.org/officeDocument/2006/relationships/hyperlink" Target="https://info.health.mil/sites/DADMA/Pages/Home.aspx"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18" Type="http://schemas.openxmlformats.org/officeDocument/2006/relationships/diagramColors" Target="../diagrams/colors1.xml"/><Relationship Id="rId26" Type="http://schemas.openxmlformats.org/officeDocument/2006/relationships/image" Target="../media/image25.jpeg"/><Relationship Id="rId3" Type="http://schemas.openxmlformats.org/officeDocument/2006/relationships/image" Target="../media/image7.png"/><Relationship Id="rId21" Type="http://schemas.openxmlformats.org/officeDocument/2006/relationships/image" Target="../media/image20.svg"/><Relationship Id="rId7" Type="http://schemas.openxmlformats.org/officeDocument/2006/relationships/image" Target="../media/image11.png"/><Relationship Id="rId12" Type="http://schemas.openxmlformats.org/officeDocument/2006/relationships/image" Target="../media/image16.svg"/><Relationship Id="rId17" Type="http://schemas.openxmlformats.org/officeDocument/2006/relationships/diagramQuickStyle" Target="../diagrams/quickStyle1.xml"/><Relationship Id="rId25" Type="http://schemas.openxmlformats.org/officeDocument/2006/relationships/image" Target="../media/image24.svg"/><Relationship Id="rId2" Type="http://schemas.openxmlformats.org/officeDocument/2006/relationships/notesSlide" Target="../notesSlides/notesSlide3.xml"/><Relationship Id="rId16" Type="http://schemas.openxmlformats.org/officeDocument/2006/relationships/diagramLayout" Target="../diagrams/layout1.xml"/><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10.svg"/><Relationship Id="rId11" Type="http://schemas.openxmlformats.org/officeDocument/2006/relationships/image" Target="../media/image15.png"/><Relationship Id="rId24" Type="http://schemas.openxmlformats.org/officeDocument/2006/relationships/image" Target="../media/image23.png"/><Relationship Id="rId5" Type="http://schemas.openxmlformats.org/officeDocument/2006/relationships/image" Target="../media/image9.png"/><Relationship Id="rId15" Type="http://schemas.openxmlformats.org/officeDocument/2006/relationships/diagramData" Target="../diagrams/data1.xml"/><Relationship Id="rId23" Type="http://schemas.openxmlformats.org/officeDocument/2006/relationships/image" Target="../media/image22.svg"/><Relationship Id="rId28" Type="http://schemas.openxmlformats.org/officeDocument/2006/relationships/image" Target="../media/image27.svg"/><Relationship Id="rId10" Type="http://schemas.openxmlformats.org/officeDocument/2006/relationships/image" Target="../media/image14.svg"/><Relationship Id="rId19" Type="http://schemas.microsoft.com/office/2007/relationships/diagramDrawing" Target="../diagrams/drawing1.xml"/><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 Id="rId22" Type="http://schemas.openxmlformats.org/officeDocument/2006/relationships/image" Target="../media/image21.png"/><Relationship Id="rId27" Type="http://schemas.openxmlformats.org/officeDocument/2006/relationships/image" Target="../media/image2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200" b="1" dirty="0">
                <a:latin typeface="Arial" panose="020B0604020202020204" pitchFamily="34" charset="0"/>
                <a:cs typeface="Arial" panose="020B0604020202020204" pitchFamily="34" charset="0"/>
              </a:rPr>
              <a:t>Stabilizing the Core</a:t>
            </a:r>
          </a:p>
        </p:txBody>
      </p:sp>
      <p:sp>
        <p:nvSpPr>
          <p:cNvPr id="3" name="Subtitle 2"/>
          <p:cNvSpPr>
            <a:spLocks noGrp="1"/>
          </p:cNvSpPr>
          <p:nvPr>
            <p:ph type="subTitle" idx="1"/>
          </p:nvPr>
        </p:nvSpPr>
        <p:spPr>
          <a:xfrm>
            <a:off x="2743200" y="3638550"/>
            <a:ext cx="3200401" cy="609600"/>
          </a:xfrm>
        </p:spPr>
        <p:txBody>
          <a:bodyPr>
            <a:normAutofit/>
          </a:bodyPr>
          <a:lstStyle/>
          <a:p>
            <a:pPr marL="12700" marR="5080" indent="507365">
              <a:lnSpc>
                <a:spcPct val="100000"/>
              </a:lnSpc>
            </a:pPr>
            <a:r>
              <a:rPr lang="en-US" sz="2400" spc="-35" dirty="0">
                <a:latin typeface="Arial"/>
                <a:cs typeface="Arial"/>
              </a:rPr>
              <a:t>Dr. Brian Lein</a:t>
            </a:r>
          </a:p>
        </p:txBody>
      </p:sp>
    </p:spTree>
    <p:extLst>
      <p:ext uri="{BB962C8B-B14F-4D97-AF65-F5344CB8AC3E}">
        <p14:creationId xmlns:p14="http://schemas.microsoft.com/office/powerpoint/2010/main" val="1314410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0A229-741C-744C-CEA0-BE3F3C7A4891}"/>
              </a:ext>
            </a:extLst>
          </p:cNvPr>
          <p:cNvSpPr>
            <a:spLocks noGrp="1"/>
          </p:cNvSpPr>
          <p:nvPr>
            <p:ph type="title"/>
          </p:nvPr>
        </p:nvSpPr>
        <p:spPr/>
        <p:txBody>
          <a:bodyPr/>
          <a:lstStyle/>
          <a:p>
            <a:pPr algn="l"/>
            <a:r>
              <a:rPr lang="en-US" dirty="0"/>
              <a:t>Schedules and Templates</a:t>
            </a:r>
          </a:p>
        </p:txBody>
      </p:sp>
      <p:sp>
        <p:nvSpPr>
          <p:cNvPr id="3" name="Content Placeholder 2">
            <a:extLst>
              <a:ext uri="{FF2B5EF4-FFF2-40B4-BE49-F238E27FC236}">
                <a16:creationId xmlns:a16="http://schemas.microsoft.com/office/drawing/2014/main" id="{362B2DBA-9FD3-4F11-F05E-E56304FEC028}"/>
              </a:ext>
            </a:extLst>
          </p:cNvPr>
          <p:cNvSpPr>
            <a:spLocks noGrp="1"/>
          </p:cNvSpPr>
          <p:nvPr>
            <p:ph idx="1"/>
          </p:nvPr>
        </p:nvSpPr>
        <p:spPr>
          <a:xfrm>
            <a:off x="457200" y="948593"/>
            <a:ext cx="8229600" cy="3604357"/>
          </a:xfrm>
        </p:spPr>
        <p:txBody>
          <a:bodyPr>
            <a:normAutofit fontScale="85000" lnSpcReduction="10000"/>
          </a:bodyPr>
          <a:lstStyle/>
          <a:p>
            <a:r>
              <a:rPr lang="en-US" dirty="0">
                <a:solidFill>
                  <a:schemeClr val="tx1"/>
                </a:solidFill>
              </a:rPr>
              <a:t>Foundation:  Optimized Supply—providers should be available when they are supposed to be available and see the expected number of appointments.</a:t>
            </a:r>
          </a:p>
          <a:p>
            <a:pPr lvl="1"/>
            <a:r>
              <a:rPr lang="en-US" dirty="0">
                <a:solidFill>
                  <a:schemeClr val="tx1"/>
                </a:solidFill>
              </a:rPr>
              <a:t>MTFs cannot analyze template effectiveness unless they start with the correct number </a:t>
            </a:r>
            <a:r>
              <a:rPr lang="en-US" dirty="0"/>
              <a:t>of appointments</a:t>
            </a:r>
          </a:p>
          <a:p>
            <a:pPr lvl="1"/>
            <a:r>
              <a:rPr lang="en-US" dirty="0"/>
              <a:t>Specialty Care appointment targets are established by the Healthcare Optimization Division and utilize either the median reported encounters from the MGMA encounters survey data or DAD-MA/DAD-HCO established targets (BH and Oncology)</a:t>
            </a:r>
          </a:p>
          <a:p>
            <a:pPr lvl="1"/>
            <a:r>
              <a:rPr lang="en-US" dirty="0"/>
              <a:t>Appointment targets are expected for one (1) Full-Time Equivalent provider</a:t>
            </a:r>
          </a:p>
          <a:p>
            <a:pPr lvl="2"/>
            <a:r>
              <a:rPr lang="en-US" dirty="0"/>
              <a:t>Standardized Deductions are applied, as appropriate, to account for non-clinical administrative requirements that take a provider out of direct patient care</a:t>
            </a:r>
          </a:p>
          <a:p>
            <a:pPr lvl="2"/>
            <a:r>
              <a:rPr lang="en-US" dirty="0"/>
              <a:t>Leadership involvement is crucial to ensure deductions are being applied fairly and equitably</a:t>
            </a:r>
          </a:p>
        </p:txBody>
      </p:sp>
    </p:spTree>
    <p:extLst>
      <p:ext uri="{BB962C8B-B14F-4D97-AF65-F5344CB8AC3E}">
        <p14:creationId xmlns:p14="http://schemas.microsoft.com/office/powerpoint/2010/main" val="4148800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0A229-741C-744C-CEA0-BE3F3C7A4891}"/>
              </a:ext>
            </a:extLst>
          </p:cNvPr>
          <p:cNvSpPr>
            <a:spLocks noGrp="1"/>
          </p:cNvSpPr>
          <p:nvPr>
            <p:ph type="title"/>
          </p:nvPr>
        </p:nvSpPr>
        <p:spPr/>
        <p:txBody>
          <a:bodyPr/>
          <a:lstStyle/>
          <a:p>
            <a:pPr algn="l"/>
            <a:r>
              <a:rPr lang="en-US" dirty="0"/>
              <a:t>Schedules and Templates</a:t>
            </a:r>
          </a:p>
        </p:txBody>
      </p:sp>
      <p:sp>
        <p:nvSpPr>
          <p:cNvPr id="3" name="Content Placeholder 2">
            <a:extLst>
              <a:ext uri="{FF2B5EF4-FFF2-40B4-BE49-F238E27FC236}">
                <a16:creationId xmlns:a16="http://schemas.microsoft.com/office/drawing/2014/main" id="{362B2DBA-9FD3-4F11-F05E-E56304FEC028}"/>
              </a:ext>
            </a:extLst>
          </p:cNvPr>
          <p:cNvSpPr>
            <a:spLocks noGrp="1"/>
          </p:cNvSpPr>
          <p:nvPr>
            <p:ph idx="1"/>
          </p:nvPr>
        </p:nvSpPr>
        <p:spPr>
          <a:xfrm>
            <a:off x="457200" y="971550"/>
            <a:ext cx="8229600" cy="3470673"/>
          </a:xfrm>
        </p:spPr>
        <p:txBody>
          <a:bodyPr>
            <a:normAutofit fontScale="92500" lnSpcReduction="20000"/>
          </a:bodyPr>
          <a:lstStyle/>
          <a:p>
            <a:r>
              <a:rPr lang="en-US" dirty="0">
                <a:solidFill>
                  <a:schemeClr val="tx1"/>
                </a:solidFill>
              </a:rPr>
              <a:t>Active Template Management:  Are MTFs planning appointments on days/times most convenient to patients and </a:t>
            </a:r>
            <a:r>
              <a:rPr lang="en-US" dirty="0"/>
              <a:t>offering the right appointments. </a:t>
            </a:r>
          </a:p>
          <a:p>
            <a:pPr lvl="1"/>
            <a:r>
              <a:rPr lang="en-US" dirty="0"/>
              <a:t>Establish processes for GPMs and clinic leadership to review retrospective utilization to develop or modify templates to meet historical or ideal demand and set the right mix of appointments (initial/follows/procedures)</a:t>
            </a:r>
          </a:p>
          <a:p>
            <a:pPr lvl="1"/>
            <a:r>
              <a:rPr lang="en-US" dirty="0"/>
              <a:t>Schedules should yield an 85% utilization rate with expected completed encounters being 90% to account for walk-ins and working in cancellations/no-shows.</a:t>
            </a:r>
          </a:p>
          <a:p>
            <a:pPr lvl="1"/>
            <a:r>
              <a:rPr lang="en-US" dirty="0"/>
              <a:t>Establish specialty referral guidelines to ensure the right cases are getting through the door</a:t>
            </a:r>
          </a:p>
          <a:p>
            <a:pPr lvl="1"/>
            <a:r>
              <a:rPr lang="en-US" dirty="0"/>
              <a:t>Simplify appointing to the schedules/leverage patient portal booking</a:t>
            </a:r>
          </a:p>
          <a:p>
            <a:pPr marL="457200" lvl="1" indent="0">
              <a:buNone/>
            </a:pPr>
            <a:endParaRPr lang="en-US" dirty="0"/>
          </a:p>
          <a:p>
            <a:pPr lvl="1"/>
            <a:endParaRPr lang="en-US" dirty="0"/>
          </a:p>
        </p:txBody>
      </p:sp>
    </p:spTree>
    <p:extLst>
      <p:ext uri="{BB962C8B-B14F-4D97-AF65-F5344CB8AC3E}">
        <p14:creationId xmlns:p14="http://schemas.microsoft.com/office/powerpoint/2010/main" val="2588910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23D28-56F2-CCC3-301D-27976FAF947B}"/>
              </a:ext>
            </a:extLst>
          </p:cNvPr>
          <p:cNvSpPr>
            <a:spLocks noGrp="1"/>
          </p:cNvSpPr>
          <p:nvPr>
            <p:ph type="title"/>
          </p:nvPr>
        </p:nvSpPr>
        <p:spPr/>
        <p:txBody>
          <a:bodyPr/>
          <a:lstStyle/>
          <a:p>
            <a:pPr algn="l"/>
            <a:r>
              <a:rPr lang="en-US" dirty="0"/>
              <a:t>Key Patient-Centered Care Takeaways</a:t>
            </a:r>
          </a:p>
        </p:txBody>
      </p:sp>
      <p:sp>
        <p:nvSpPr>
          <p:cNvPr id="3" name="Content Placeholder 2">
            <a:extLst>
              <a:ext uri="{FF2B5EF4-FFF2-40B4-BE49-F238E27FC236}">
                <a16:creationId xmlns:a16="http://schemas.microsoft.com/office/drawing/2014/main" id="{FAD49621-E5CF-B8A9-F7A0-19DBC46DBC91}"/>
              </a:ext>
            </a:extLst>
          </p:cNvPr>
          <p:cNvSpPr>
            <a:spLocks noGrp="1"/>
          </p:cNvSpPr>
          <p:nvPr>
            <p:ph idx="1"/>
          </p:nvPr>
        </p:nvSpPr>
        <p:spPr>
          <a:xfrm>
            <a:off x="457200" y="1123950"/>
            <a:ext cx="8001000" cy="3276599"/>
          </a:xfrm>
        </p:spPr>
        <p:txBody>
          <a:bodyPr>
            <a:normAutofit fontScale="92500" lnSpcReduction="20000"/>
          </a:bodyPr>
          <a:lstStyle/>
          <a:p>
            <a:r>
              <a:rPr lang="en-US" dirty="0"/>
              <a:t>By 2028, DHA is an integrated,  highly-reliable healthcare delivery system focused on casualty reception, medically ready force, medical force generation, and delivery of </a:t>
            </a:r>
            <a:r>
              <a:rPr lang="en-US" dirty="0">
                <a:solidFill>
                  <a:schemeClr val="tx1"/>
                </a:solidFill>
              </a:rPr>
              <a:t>excellent patient-centered, evidence-based care.</a:t>
            </a:r>
          </a:p>
          <a:p>
            <a:pPr lvl="1"/>
            <a:r>
              <a:rPr lang="en-US" sz="2200" dirty="0"/>
              <a:t>Patient-centered, evidence-based care starts with patient-centered ATC </a:t>
            </a:r>
          </a:p>
          <a:p>
            <a:pPr lvl="1"/>
            <a:r>
              <a:rPr lang="en-US" sz="2200" dirty="0"/>
              <a:t>Optimized Supply and Active Template Management provides better patient ATC and better opportunities for providers to bring in the right cases</a:t>
            </a:r>
          </a:p>
          <a:p>
            <a:pPr lvl="1"/>
            <a:r>
              <a:rPr lang="en-US" sz="2200" dirty="0"/>
              <a:t>Deference to Expertise:  leverage GPMs and referral/appointing support staff by establishing specialty referral guidelines and booking protocols to reduce administrative burden on clinic teams </a:t>
            </a:r>
          </a:p>
          <a:p>
            <a:pPr lvl="1"/>
            <a:endParaRPr lang="en-US" sz="2200" dirty="0"/>
          </a:p>
          <a:p>
            <a:pPr lvl="1"/>
            <a:endParaRPr lang="en-US" sz="2200" dirty="0"/>
          </a:p>
          <a:p>
            <a:endParaRPr lang="en-US" dirty="0"/>
          </a:p>
        </p:txBody>
      </p:sp>
      <p:sp>
        <p:nvSpPr>
          <p:cNvPr id="4" name="Slide Number Placeholder 3">
            <a:extLst>
              <a:ext uri="{FF2B5EF4-FFF2-40B4-BE49-F238E27FC236}">
                <a16:creationId xmlns:a16="http://schemas.microsoft.com/office/drawing/2014/main" id="{8D259374-3234-C75B-7F55-B264C6AA7066}"/>
              </a:ext>
            </a:extLst>
          </p:cNvPr>
          <p:cNvSpPr>
            <a:spLocks noGrp="1"/>
          </p:cNvSpPr>
          <p:nvPr>
            <p:ph type="sldNum" sz="quarter" idx="10"/>
          </p:nvPr>
        </p:nvSpPr>
        <p:spPr>
          <a:xfrm>
            <a:off x="4972050" y="3239991"/>
            <a:ext cx="1543050" cy="205978"/>
          </a:xfrm>
          <a:prstGeom prst="rect">
            <a:avLst/>
          </a:prstGeom>
        </p:spPr>
        <p:txBody>
          <a:bodyPr vert="horz" lIns="68580" tIns="34290" rIns="68580" bIns="34290" rtlCol="0" anchor="ctr"/>
          <a:lstStyle>
            <a:defPPr>
              <a:defRPr lang="en-US"/>
            </a:defPPr>
            <a:lvl1pPr marL="0" algn="r" defTabSz="685800" rtl="0" eaLnBrk="1" latinLnBrk="0" hangingPunct="1">
              <a:defRPr sz="900" kern="1200">
                <a:solidFill>
                  <a:schemeClr val="tx1">
                    <a:tint val="75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3DF6B1AC-0E49-4D95-83D4-F3E8AF225050}" type="slidenum">
              <a:rPr lang="en-US" smtClean="0"/>
              <a:pPr/>
              <a:t>12</a:t>
            </a:fld>
            <a:endParaRPr lang="en-US"/>
          </a:p>
        </p:txBody>
      </p:sp>
    </p:spTree>
    <p:extLst>
      <p:ext uri="{BB962C8B-B14F-4D97-AF65-F5344CB8AC3E}">
        <p14:creationId xmlns:p14="http://schemas.microsoft.com/office/powerpoint/2010/main" val="1962680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F6DE-896A-AF4E-9873-BC8202AAD0E1}"/>
              </a:ext>
            </a:extLst>
          </p:cNvPr>
          <p:cNvSpPr>
            <a:spLocks noGrp="1"/>
          </p:cNvSpPr>
          <p:nvPr>
            <p:ph type="title"/>
          </p:nvPr>
        </p:nvSpPr>
        <p:spPr/>
        <p:txBody>
          <a:bodyPr/>
          <a:lstStyle/>
          <a:p>
            <a:r>
              <a:rPr lang="en-US" dirty="0"/>
              <a:t>Operating Room (OR) Optimization</a:t>
            </a:r>
          </a:p>
        </p:txBody>
      </p:sp>
      <p:sp>
        <p:nvSpPr>
          <p:cNvPr id="8" name="Content Placeholder 7">
            <a:extLst>
              <a:ext uri="{FF2B5EF4-FFF2-40B4-BE49-F238E27FC236}">
                <a16:creationId xmlns:a16="http://schemas.microsoft.com/office/drawing/2014/main" id="{9B22694A-50D5-62AC-8953-D2ABDFC6438E}"/>
              </a:ext>
            </a:extLst>
          </p:cNvPr>
          <p:cNvSpPr>
            <a:spLocks noGrp="1"/>
          </p:cNvSpPr>
          <p:nvPr>
            <p:ph idx="1"/>
          </p:nvPr>
        </p:nvSpPr>
        <p:spPr>
          <a:xfrm>
            <a:off x="457200" y="1200150"/>
            <a:ext cx="8229600" cy="3048000"/>
          </a:xfrm>
        </p:spPr>
        <p:txBody>
          <a:bodyPr>
            <a:normAutofit fontScale="92500"/>
          </a:bodyPr>
          <a:lstStyle/>
          <a:p>
            <a:r>
              <a:rPr lang="en-US" dirty="0"/>
              <a:t>DHA is prioritizing OR Optimization to strengthen the core</a:t>
            </a:r>
          </a:p>
          <a:p>
            <a:pPr lvl="1"/>
            <a:r>
              <a:rPr lang="en-US" dirty="0"/>
              <a:t>Piloted OR optimization in Colorado Springs and the San Diego-area MTFs</a:t>
            </a:r>
          </a:p>
          <a:p>
            <a:pPr lvl="1"/>
            <a:r>
              <a:rPr lang="en-US" dirty="0"/>
              <a:t>OR specialty leader supported by private sector subject matter experts</a:t>
            </a:r>
          </a:p>
          <a:p>
            <a:pPr lvl="1"/>
            <a:r>
              <a:rPr lang="en-US" dirty="0"/>
              <a:t>Established the Operating Room Executive Committee (OREC) </a:t>
            </a:r>
          </a:p>
          <a:p>
            <a:pPr lvl="2"/>
            <a:r>
              <a:rPr lang="en-US" dirty="0"/>
              <a:t>Identifies metrics, staffing models and resource requirements</a:t>
            </a:r>
          </a:p>
          <a:p>
            <a:pPr lvl="2"/>
            <a:r>
              <a:rPr lang="en-US" dirty="0"/>
              <a:t>Monitors performance and conducts </a:t>
            </a:r>
            <a:r>
              <a:rPr lang="en-US"/>
              <a:t>Staff Assistance </a:t>
            </a:r>
            <a:r>
              <a:rPr lang="en-US" dirty="0"/>
              <a:t>Visits</a:t>
            </a:r>
          </a:p>
          <a:p>
            <a:pPr lvl="2"/>
            <a:r>
              <a:rPr lang="en-US" dirty="0"/>
              <a:t>Codifies leading practices/standard processes in DHA guidance</a:t>
            </a:r>
          </a:p>
          <a:p>
            <a:r>
              <a:rPr lang="en-US" dirty="0"/>
              <a:t>Result is steadily improving OR performance, case load and case acuity</a:t>
            </a:r>
          </a:p>
          <a:p>
            <a:endParaRPr lang="en-US" dirty="0"/>
          </a:p>
          <a:p>
            <a:endParaRPr lang="en-US" dirty="0"/>
          </a:p>
        </p:txBody>
      </p:sp>
    </p:spTree>
    <p:extLst>
      <p:ext uri="{BB962C8B-B14F-4D97-AF65-F5344CB8AC3E}">
        <p14:creationId xmlns:p14="http://schemas.microsoft.com/office/powerpoint/2010/main" val="3606096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E7BD3-A1C9-BCC3-256C-F6CA49BCFA4B}"/>
              </a:ext>
            </a:extLst>
          </p:cNvPr>
          <p:cNvSpPr>
            <a:spLocks noGrp="1"/>
          </p:cNvSpPr>
          <p:nvPr>
            <p:ph type="title"/>
          </p:nvPr>
        </p:nvSpPr>
        <p:spPr/>
        <p:txBody>
          <a:bodyPr>
            <a:normAutofit/>
          </a:bodyPr>
          <a:lstStyle/>
          <a:p>
            <a:pPr algn="l"/>
            <a:r>
              <a:rPr lang="en-US" dirty="0"/>
              <a:t>Centers of Excellence</a:t>
            </a:r>
          </a:p>
        </p:txBody>
      </p:sp>
      <p:sp>
        <p:nvSpPr>
          <p:cNvPr id="5" name="Content Placeholder 4">
            <a:extLst>
              <a:ext uri="{FF2B5EF4-FFF2-40B4-BE49-F238E27FC236}">
                <a16:creationId xmlns:a16="http://schemas.microsoft.com/office/drawing/2014/main" id="{66937068-F493-B329-6343-5F8216B83796}"/>
              </a:ext>
            </a:extLst>
          </p:cNvPr>
          <p:cNvSpPr>
            <a:spLocks noGrp="1"/>
          </p:cNvSpPr>
          <p:nvPr>
            <p:ph idx="1"/>
          </p:nvPr>
        </p:nvSpPr>
        <p:spPr>
          <a:xfrm>
            <a:off x="457199" y="933450"/>
            <a:ext cx="8229600" cy="3276599"/>
          </a:xfrm>
        </p:spPr>
        <p:txBody>
          <a:bodyPr>
            <a:noAutofit/>
          </a:bodyPr>
          <a:lstStyle/>
          <a:p>
            <a:pPr marL="231775" indent="-231775">
              <a:buSzPct val="140000"/>
            </a:pPr>
            <a:r>
              <a:rPr lang="en-US" sz="1800" dirty="0" err="1"/>
              <a:t>CoE</a:t>
            </a:r>
            <a:r>
              <a:rPr lang="en-US" sz="1800" dirty="0"/>
              <a:t> direction: “Secretary shall designate certain major medical centers as regional centers of excellence for the provision of specialty care services.”</a:t>
            </a:r>
          </a:p>
          <a:p>
            <a:pPr marL="231775" indent="-231775">
              <a:buSzPct val="140000"/>
            </a:pPr>
            <a:r>
              <a:rPr lang="en-US" altLang="en-US" sz="1800" dirty="0" err="1"/>
              <a:t>CoE</a:t>
            </a:r>
            <a:r>
              <a:rPr lang="en-US" altLang="en-US" sz="1800" dirty="0"/>
              <a:t> definition: A facility that incorporates all aspects of multidisciplinary care for a specialty with established expertise and resources providing innovative, evidence-based clinical care in a comprehensive, interdisciplinary approach to optimize patient outcomes.</a:t>
            </a:r>
            <a:endParaRPr lang="en-US" altLang="en-US" sz="1800" b="1" dirty="0"/>
          </a:p>
          <a:p>
            <a:pPr marL="231775" indent="-231775">
              <a:buSzPct val="140000"/>
            </a:pPr>
            <a:r>
              <a:rPr lang="en-US" sz="1800" dirty="0"/>
              <a:t>DHA Strategic Plan for </a:t>
            </a:r>
            <a:r>
              <a:rPr lang="en-US" sz="1800" dirty="0" err="1"/>
              <a:t>CoE</a:t>
            </a:r>
            <a:endParaRPr lang="en-US" sz="1800" dirty="0"/>
          </a:p>
          <a:p>
            <a:pPr marL="631825" lvl="1" indent="-231775">
              <a:buSzPct val="140000"/>
            </a:pPr>
            <a:r>
              <a:rPr lang="en-US" sz="1800" dirty="0"/>
              <a:t>Goal to identify, standardize, and resource </a:t>
            </a:r>
            <a:r>
              <a:rPr lang="en-US" sz="1800" dirty="0" err="1"/>
              <a:t>CoEs</a:t>
            </a:r>
            <a:r>
              <a:rPr lang="en-US" sz="1800" dirty="0"/>
              <a:t> in the direct care for high risk and/or high-volume conditions to optimize healthcare outcomes for DoD beneficiaries.</a:t>
            </a:r>
          </a:p>
          <a:p>
            <a:pPr marL="631825" lvl="1" indent="-231775">
              <a:buSzPct val="140000"/>
            </a:pPr>
            <a:r>
              <a:rPr lang="en-US" sz="1800" dirty="0"/>
              <a:t>Opportunity to recapture high KSA cases from the private sector.</a:t>
            </a:r>
          </a:p>
          <a:p>
            <a:pPr marL="231775" indent="-231775">
              <a:buSzPct val="140000"/>
            </a:pPr>
            <a:endParaRPr lang="en-US" sz="1600" dirty="0"/>
          </a:p>
        </p:txBody>
      </p:sp>
      <p:sp>
        <p:nvSpPr>
          <p:cNvPr id="3" name="Slide Number Placeholder 3">
            <a:extLst>
              <a:ext uri="{FF2B5EF4-FFF2-40B4-BE49-F238E27FC236}">
                <a16:creationId xmlns:a16="http://schemas.microsoft.com/office/drawing/2014/main" id="{C3C14A6D-2391-BB83-1BED-14B5FDEC52AE}"/>
              </a:ext>
            </a:extLst>
          </p:cNvPr>
          <p:cNvSpPr txBox="1">
            <a:spLocks/>
          </p:cNvSpPr>
          <p:nvPr/>
        </p:nvSpPr>
        <p:spPr>
          <a:xfrm>
            <a:off x="8301255" y="57150"/>
            <a:ext cx="77108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D22F896-40B5-4ADD-8801-0D06FADFA095}" type="slidenum">
              <a:rPr lang="en-US" sz="1400" smtClean="0"/>
              <a:pPr/>
              <a:t>14</a:t>
            </a:fld>
            <a:endParaRPr lang="en-US" sz="1400" dirty="0"/>
          </a:p>
        </p:txBody>
      </p:sp>
      <p:sp>
        <p:nvSpPr>
          <p:cNvPr id="4" name="Slide Number Placeholder 3">
            <a:extLst>
              <a:ext uri="{FF2B5EF4-FFF2-40B4-BE49-F238E27FC236}">
                <a16:creationId xmlns:a16="http://schemas.microsoft.com/office/drawing/2014/main" id="{1AFE8C1C-5CBF-A361-1D78-2AF9726F2AE9}"/>
              </a:ext>
            </a:extLst>
          </p:cNvPr>
          <p:cNvSpPr>
            <a:spLocks noGrp="1"/>
          </p:cNvSpPr>
          <p:nvPr>
            <p:ph type="sldNum" sz="quarter" idx="10"/>
          </p:nvPr>
        </p:nvSpPr>
        <p:spPr>
          <a:xfrm>
            <a:off x="6629400" y="4319987"/>
            <a:ext cx="2057400" cy="27463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DF6B1AC-0E49-4D95-83D4-F3E8AF225050}" type="slidenum">
              <a:rPr lang="en-US" smtClean="0"/>
              <a:pPr/>
              <a:t>14</a:t>
            </a:fld>
            <a:endParaRPr lang="en-US"/>
          </a:p>
        </p:txBody>
      </p:sp>
    </p:spTree>
    <p:extLst>
      <p:ext uri="{BB962C8B-B14F-4D97-AF65-F5344CB8AC3E}">
        <p14:creationId xmlns:p14="http://schemas.microsoft.com/office/powerpoint/2010/main" val="3865847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683317"/>
          </a:xfrm>
        </p:spPr>
        <p:txBody>
          <a:bodyPr>
            <a:normAutofit/>
          </a:bodyPr>
          <a:lstStyle/>
          <a:p>
            <a:r>
              <a:rPr lang="en-US" dirty="0"/>
              <a:t>DoD and VA Collaboration</a:t>
            </a:r>
          </a:p>
        </p:txBody>
      </p:sp>
      <p:sp>
        <p:nvSpPr>
          <p:cNvPr id="5" name="Content Placeholder 4">
            <a:extLst>
              <a:ext uri="{FF2B5EF4-FFF2-40B4-BE49-F238E27FC236}">
                <a16:creationId xmlns:a16="http://schemas.microsoft.com/office/drawing/2014/main" id="{5F56E81E-5826-EE16-ACA7-EBD4FE5810F7}"/>
              </a:ext>
            </a:extLst>
          </p:cNvPr>
          <p:cNvSpPr>
            <a:spLocks noGrp="1"/>
          </p:cNvSpPr>
          <p:nvPr>
            <p:ph idx="1"/>
          </p:nvPr>
        </p:nvSpPr>
        <p:spPr>
          <a:xfrm>
            <a:off x="457200" y="971550"/>
            <a:ext cx="8229600" cy="4171950"/>
          </a:xfrm>
        </p:spPr>
        <p:txBody>
          <a:bodyPr>
            <a:normAutofit/>
          </a:bodyPr>
          <a:lstStyle/>
          <a:p>
            <a:pPr>
              <a:lnSpc>
                <a:spcPct val="107000"/>
              </a:lnSpc>
              <a:spcBef>
                <a:spcPts val="0"/>
              </a:spcBef>
            </a:pPr>
            <a:r>
              <a:rPr lang="en-US" sz="1800" dirty="0">
                <a:effectLst/>
                <a:latin typeface="+mn-lt"/>
                <a:ea typeface="Calibri" panose="020F0502020204030204" pitchFamily="34" charset="0"/>
                <a:cs typeface="Calibri" panose="020F0502020204030204" pitchFamily="34" charset="0"/>
              </a:rPr>
              <a:t>DoD launching a variety of partnerships with the VA in seven geographic areas.  </a:t>
            </a:r>
            <a:endParaRPr lang="en-US" sz="1800" dirty="0">
              <a:latin typeface="+mn-lt"/>
              <a:ea typeface="Calibri" panose="020F0502020204030204" pitchFamily="34" charset="0"/>
              <a:cs typeface="Calibri" panose="020F0502020204030204" pitchFamily="34" charset="0"/>
            </a:endParaRPr>
          </a:p>
          <a:p>
            <a:pPr>
              <a:lnSpc>
                <a:spcPct val="107000"/>
              </a:lnSpc>
              <a:spcBef>
                <a:spcPts val="0"/>
              </a:spcBef>
            </a:pPr>
            <a:r>
              <a:rPr lang="en-US" sz="1800" dirty="0">
                <a:effectLst/>
                <a:latin typeface="+mn-lt"/>
                <a:ea typeface="Calibri" panose="020F0502020204030204" pitchFamily="34" charset="0"/>
                <a:cs typeface="Calibri" panose="020F0502020204030204" pitchFamily="34" charset="0"/>
              </a:rPr>
              <a:t>VA and DoD providing staff and sharing expertise and clinical training opportunities.</a:t>
            </a:r>
            <a:endParaRPr lang="en-US" sz="1800" dirty="0">
              <a:latin typeface="+mn-lt"/>
              <a:ea typeface="Calibri" panose="020F0502020204030204" pitchFamily="34" charset="0"/>
              <a:cs typeface="Times New Roman" panose="02020603050405020304" pitchFamily="18" charset="0"/>
            </a:endParaRPr>
          </a:p>
          <a:p>
            <a:pPr>
              <a:lnSpc>
                <a:spcPct val="107000"/>
              </a:lnSpc>
              <a:spcBef>
                <a:spcPts val="0"/>
              </a:spcBef>
            </a:pPr>
            <a:r>
              <a:rPr lang="en-US" sz="1800" dirty="0">
                <a:effectLst/>
                <a:latin typeface="+mn-lt"/>
                <a:ea typeface="Calibri" panose="020F0502020204030204" pitchFamily="34" charset="0"/>
                <a:cs typeface="Calibri" panose="020F0502020204030204" pitchFamily="34" charset="0"/>
              </a:rPr>
              <a:t>The agreements in these seven chosen locations will be different. </a:t>
            </a:r>
          </a:p>
          <a:p>
            <a:pPr lvl="1" indent="-342900">
              <a:lnSpc>
                <a:spcPct val="107000"/>
              </a:lnSpc>
              <a:spcBef>
                <a:spcPts val="0"/>
              </a:spcBef>
            </a:pPr>
            <a:r>
              <a:rPr lang="en-US" sz="1800" dirty="0">
                <a:effectLst/>
                <a:latin typeface="+mn-lt"/>
                <a:ea typeface="Calibri" panose="020F0502020204030204" pitchFamily="34" charset="0"/>
                <a:cs typeface="Calibri" panose="020F0502020204030204" pitchFamily="34" charset="0"/>
              </a:rPr>
              <a:t>In some cases, the VA will come into the DoD facilities where there is space for their staff and their patients, and in return DHA providers will receive clinical training and opportunities to keep provider’s clinical skills sharp  </a:t>
            </a:r>
          </a:p>
          <a:p>
            <a:pPr lvl="1" indent="-342900">
              <a:lnSpc>
                <a:spcPct val="107000"/>
              </a:lnSpc>
              <a:spcBef>
                <a:spcPts val="0"/>
              </a:spcBef>
            </a:pPr>
            <a:r>
              <a:rPr lang="en-US" sz="1800" dirty="0">
                <a:effectLst/>
                <a:latin typeface="+mn-lt"/>
                <a:ea typeface="Calibri" panose="020F0502020204030204" pitchFamily="34" charset="0"/>
                <a:cs typeface="Calibri" panose="020F0502020204030204" pitchFamily="34" charset="0"/>
              </a:rPr>
              <a:t>In some cases, DoD may enter lease agreements to use space in VA facilities</a:t>
            </a:r>
            <a:endParaRPr lang="en-US" sz="1800" dirty="0">
              <a:effectLst/>
              <a:latin typeface="+mn-lt"/>
              <a:ea typeface="Calibri" panose="020F0502020204030204" pitchFamily="34" charset="0"/>
              <a:cs typeface="Times New Roman" panose="02020603050405020304" pitchFamily="18" charset="0"/>
            </a:endParaRPr>
          </a:p>
          <a:p>
            <a:pPr marL="400050">
              <a:lnSpc>
                <a:spcPct val="107000"/>
              </a:lnSpc>
              <a:spcBef>
                <a:spcPts val="0"/>
              </a:spcBef>
            </a:pPr>
            <a:r>
              <a:rPr lang="en-US" sz="1800" dirty="0">
                <a:effectLst/>
                <a:latin typeface="+mn-lt"/>
                <a:ea typeface="Calibri" panose="020F0502020204030204" pitchFamily="34" charset="0"/>
              </a:rPr>
              <a:t>These partnerships are going to expand services for both Veterans and DoD beneficiaries. </a:t>
            </a:r>
            <a:endParaRPr lang="en-US" sz="18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673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683317"/>
          </a:xfrm>
        </p:spPr>
        <p:txBody>
          <a:bodyPr>
            <a:normAutofit/>
          </a:bodyPr>
          <a:lstStyle/>
          <a:p>
            <a:r>
              <a:rPr lang="en-US" dirty="0"/>
              <a:t>DoD and VA Collaboration</a:t>
            </a:r>
          </a:p>
        </p:txBody>
      </p:sp>
      <p:sp>
        <p:nvSpPr>
          <p:cNvPr id="5" name="Content Placeholder 4">
            <a:extLst>
              <a:ext uri="{FF2B5EF4-FFF2-40B4-BE49-F238E27FC236}">
                <a16:creationId xmlns:a16="http://schemas.microsoft.com/office/drawing/2014/main" id="{5F56E81E-5826-EE16-ACA7-EBD4FE5810F7}"/>
              </a:ext>
            </a:extLst>
          </p:cNvPr>
          <p:cNvSpPr>
            <a:spLocks noGrp="1"/>
          </p:cNvSpPr>
          <p:nvPr>
            <p:ph idx="1"/>
          </p:nvPr>
        </p:nvSpPr>
        <p:spPr>
          <a:xfrm>
            <a:off x="457200" y="971550"/>
            <a:ext cx="8229600" cy="3505200"/>
          </a:xfrm>
        </p:spPr>
        <p:txBody>
          <a:bodyPr>
            <a:normAutofit fontScale="92500" lnSpcReduction="10000"/>
          </a:bodyPr>
          <a:lstStyle/>
          <a:p>
            <a:pPr>
              <a:lnSpc>
                <a:spcPct val="107000"/>
              </a:lnSpc>
              <a:spcBef>
                <a:spcPts val="0"/>
              </a:spcBef>
            </a:pPr>
            <a:r>
              <a:rPr lang="en-US" sz="2100" dirty="0">
                <a:effectLst/>
                <a:latin typeface="+mn-lt"/>
                <a:ea typeface="Calibri" panose="020F0502020204030204" pitchFamily="34" charset="0"/>
                <a:cs typeface="Calibri" panose="020F0502020204030204" pitchFamily="34" charset="0"/>
              </a:rPr>
              <a:t>The locations currently part of our partnership efforts with the VA include:</a:t>
            </a:r>
            <a:endParaRPr lang="en-US" sz="2100" dirty="0">
              <a:effectLst/>
              <a:latin typeface="+mn-lt"/>
              <a:ea typeface="Calibri" panose="020F0502020204030204" pitchFamily="34" charset="0"/>
              <a:cs typeface="Times New Roman" panose="02020603050405020304" pitchFamily="18" charset="0"/>
            </a:endParaRPr>
          </a:p>
          <a:p>
            <a:pPr lvl="1">
              <a:lnSpc>
                <a:spcPct val="107000"/>
              </a:lnSpc>
              <a:spcBef>
                <a:spcPts val="0"/>
              </a:spcBef>
            </a:pPr>
            <a:r>
              <a:rPr lang="en-US" sz="2100" dirty="0">
                <a:effectLst/>
                <a:latin typeface="+mn-lt"/>
                <a:ea typeface="Calibri" panose="020F0502020204030204" pitchFamily="34" charset="0"/>
                <a:cs typeface="Calibri" panose="020F0502020204030204" pitchFamily="34" charset="0"/>
              </a:rPr>
              <a:t>Joint Base Elmendorf-Richardson and the VA Alaska Health System</a:t>
            </a:r>
            <a:endParaRPr lang="en-US" sz="2100" dirty="0">
              <a:effectLst/>
              <a:latin typeface="+mn-lt"/>
              <a:ea typeface="Calibri" panose="020F0502020204030204" pitchFamily="34" charset="0"/>
              <a:cs typeface="Times New Roman" panose="02020603050405020304" pitchFamily="18" charset="0"/>
            </a:endParaRPr>
          </a:p>
          <a:p>
            <a:pPr lvl="1">
              <a:lnSpc>
                <a:spcPct val="107000"/>
              </a:lnSpc>
              <a:spcBef>
                <a:spcPts val="0"/>
              </a:spcBef>
            </a:pPr>
            <a:r>
              <a:rPr lang="en-US" sz="2100" dirty="0">
                <a:effectLst/>
                <a:latin typeface="+mn-lt"/>
                <a:ea typeface="Calibri" panose="020F0502020204030204" pitchFamily="34" charset="0"/>
                <a:cs typeface="Calibri" panose="020F0502020204030204" pitchFamily="34" charset="0"/>
              </a:rPr>
              <a:t>Naval Medical Center Portsmouth and the Hampton VA Medical Center in Virginia</a:t>
            </a:r>
            <a:endParaRPr lang="en-US" sz="2100" dirty="0">
              <a:effectLst/>
              <a:latin typeface="+mn-lt"/>
              <a:ea typeface="Calibri" panose="020F0502020204030204" pitchFamily="34" charset="0"/>
              <a:cs typeface="Times New Roman" panose="02020603050405020304" pitchFamily="18" charset="0"/>
            </a:endParaRPr>
          </a:p>
          <a:p>
            <a:pPr lvl="1">
              <a:lnSpc>
                <a:spcPct val="107000"/>
              </a:lnSpc>
              <a:spcBef>
                <a:spcPts val="0"/>
              </a:spcBef>
            </a:pPr>
            <a:r>
              <a:rPr lang="en-US" sz="2100" dirty="0">
                <a:effectLst/>
                <a:latin typeface="+mn-lt"/>
                <a:ea typeface="Calibri" panose="020F0502020204030204" pitchFamily="34" charset="0"/>
                <a:cs typeface="Calibri" panose="020F0502020204030204" pitchFamily="34" charset="0"/>
              </a:rPr>
              <a:t>Madigan Army Medical Center and the Seattle VA Medical Center</a:t>
            </a:r>
            <a:endParaRPr lang="en-US" sz="2100" dirty="0">
              <a:effectLst/>
              <a:latin typeface="+mn-lt"/>
              <a:ea typeface="Calibri" panose="020F0502020204030204" pitchFamily="34" charset="0"/>
              <a:cs typeface="Times New Roman" panose="02020603050405020304" pitchFamily="18" charset="0"/>
            </a:endParaRPr>
          </a:p>
          <a:p>
            <a:pPr lvl="1">
              <a:lnSpc>
                <a:spcPct val="107000"/>
              </a:lnSpc>
              <a:spcBef>
                <a:spcPts val="0"/>
              </a:spcBef>
            </a:pPr>
            <a:r>
              <a:rPr lang="en-US" sz="2100" dirty="0">
                <a:effectLst/>
                <a:latin typeface="+mn-lt"/>
                <a:ea typeface="Calibri" panose="020F0502020204030204" pitchFamily="34" charset="0"/>
                <a:cs typeface="Calibri" panose="020F0502020204030204" pitchFamily="34" charset="0"/>
              </a:rPr>
              <a:t>Eglin Air Force Base, Naval Hospital Pensacola and the VA Gulf Coast Health Care System</a:t>
            </a:r>
            <a:endParaRPr lang="en-US" sz="2100" dirty="0">
              <a:effectLst/>
              <a:latin typeface="+mn-lt"/>
              <a:ea typeface="Calibri" panose="020F0502020204030204" pitchFamily="34" charset="0"/>
              <a:cs typeface="Times New Roman" panose="02020603050405020304" pitchFamily="18" charset="0"/>
            </a:endParaRPr>
          </a:p>
          <a:p>
            <a:pPr lvl="1">
              <a:lnSpc>
                <a:spcPct val="107000"/>
              </a:lnSpc>
              <a:spcBef>
                <a:spcPts val="0"/>
              </a:spcBef>
            </a:pPr>
            <a:r>
              <a:rPr lang="en-US" sz="2100" dirty="0">
                <a:effectLst/>
                <a:latin typeface="+mn-lt"/>
                <a:ea typeface="Calibri" panose="020F0502020204030204" pitchFamily="34" charset="0"/>
                <a:cs typeface="Calibri" panose="020F0502020204030204" pitchFamily="34" charset="0"/>
              </a:rPr>
              <a:t>MacDill Air Force Base and VA Tampa Health Care System in Florida</a:t>
            </a:r>
            <a:endParaRPr lang="en-US" sz="2100" dirty="0">
              <a:effectLst/>
              <a:latin typeface="+mn-lt"/>
              <a:ea typeface="Calibri" panose="020F0502020204030204" pitchFamily="34" charset="0"/>
              <a:cs typeface="Times New Roman" panose="02020603050405020304" pitchFamily="18" charset="0"/>
            </a:endParaRPr>
          </a:p>
          <a:p>
            <a:pPr lvl="1">
              <a:lnSpc>
                <a:spcPct val="107000"/>
              </a:lnSpc>
              <a:spcBef>
                <a:spcPts val="0"/>
              </a:spcBef>
            </a:pPr>
            <a:r>
              <a:rPr lang="en-US" sz="2100" dirty="0">
                <a:effectLst/>
                <a:latin typeface="+mn-lt"/>
                <a:ea typeface="Calibri" panose="020F0502020204030204" pitchFamily="34" charset="0"/>
                <a:cs typeface="Calibri" panose="020F0502020204030204" pitchFamily="34" charset="0"/>
              </a:rPr>
              <a:t>Evans Army Community Hospital and the VA Eastern Colorado Health Care System</a:t>
            </a:r>
            <a:endParaRPr lang="en-US" sz="2100" dirty="0">
              <a:effectLst/>
              <a:latin typeface="+mn-lt"/>
              <a:ea typeface="Calibri" panose="020F0502020204030204" pitchFamily="34" charset="0"/>
              <a:cs typeface="Times New Roman" panose="02020603050405020304" pitchFamily="18" charset="0"/>
            </a:endParaRPr>
          </a:p>
          <a:p>
            <a:pPr lvl="1">
              <a:lnSpc>
                <a:spcPct val="107000"/>
              </a:lnSpc>
              <a:spcBef>
                <a:spcPts val="0"/>
              </a:spcBef>
            </a:pPr>
            <a:r>
              <a:rPr lang="en-US" sz="2100" dirty="0" err="1">
                <a:effectLst/>
                <a:latin typeface="+mn-lt"/>
                <a:ea typeface="Calibri" panose="020F0502020204030204" pitchFamily="34" charset="0"/>
                <a:cs typeface="Calibri" panose="020F0502020204030204" pitchFamily="34" charset="0"/>
              </a:rPr>
              <a:t>Blanchfield</a:t>
            </a:r>
            <a:r>
              <a:rPr lang="en-US" sz="2100" dirty="0">
                <a:effectLst/>
                <a:latin typeface="+mn-lt"/>
                <a:ea typeface="Calibri" panose="020F0502020204030204" pitchFamily="34" charset="0"/>
                <a:cs typeface="Calibri" panose="020F0502020204030204" pitchFamily="34" charset="0"/>
              </a:rPr>
              <a:t> Army Community Hospital and the VA Tennessee Valley Health Care System</a:t>
            </a:r>
          </a:p>
          <a:p>
            <a:endParaRPr lang="en-US" dirty="0"/>
          </a:p>
        </p:txBody>
      </p:sp>
    </p:spTree>
    <p:extLst>
      <p:ext uri="{BB962C8B-B14F-4D97-AF65-F5344CB8AC3E}">
        <p14:creationId xmlns:p14="http://schemas.microsoft.com/office/powerpoint/2010/main" val="54355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9A9B507-EA81-D0AB-3E4C-E2AFFE7DC12C}"/>
              </a:ext>
            </a:extLst>
          </p:cNvPr>
          <p:cNvSpPr>
            <a:spLocks noGrp="1"/>
          </p:cNvSpPr>
          <p:nvPr>
            <p:ph type="sldNum" sz="quarter" idx="4"/>
          </p:nvPr>
        </p:nvSpPr>
        <p:spPr/>
        <p:txBody>
          <a:bodyPr/>
          <a:lstStyle/>
          <a:p>
            <a:fld id="{B8EC6C1D-B94A-4A9A-BD8D-A546578E37EF}" type="slidenum">
              <a:rPr lang="en-US" smtClean="0"/>
              <a:t>17</a:t>
            </a:fld>
            <a:endParaRPr lang="en-US"/>
          </a:p>
        </p:txBody>
      </p:sp>
      <p:sp>
        <p:nvSpPr>
          <p:cNvPr id="6" name="TextBox 5">
            <a:extLst>
              <a:ext uri="{FF2B5EF4-FFF2-40B4-BE49-F238E27FC236}">
                <a16:creationId xmlns:a16="http://schemas.microsoft.com/office/drawing/2014/main" id="{3B533210-6D86-4C19-3D42-B7242933C66C}"/>
              </a:ext>
            </a:extLst>
          </p:cNvPr>
          <p:cNvSpPr txBox="1"/>
          <p:nvPr/>
        </p:nvSpPr>
        <p:spPr>
          <a:xfrm flipH="1">
            <a:off x="990600" y="1276350"/>
            <a:ext cx="7841285" cy="2893100"/>
          </a:xfrm>
          <a:prstGeom prst="rect">
            <a:avLst/>
          </a:prstGeom>
          <a:noFill/>
        </p:spPr>
        <p:txBody>
          <a:bodyPr wrap="square" rtlCol="0">
            <a:spAutoFit/>
          </a:bodyPr>
          <a:lstStyle/>
          <a:p>
            <a:pPr>
              <a:buClr>
                <a:srgbClr val="FF0000"/>
              </a:buClr>
            </a:pPr>
            <a:r>
              <a:rPr lang="en-US" dirty="0">
                <a:solidFill>
                  <a:srgbClr val="000000"/>
                </a:solidFill>
                <a:cs typeface="Arial" pitchFamily="34" charset="0"/>
              </a:rPr>
              <a:t>Dr. Brian </a:t>
            </a:r>
            <a:r>
              <a:rPr lang="en-US" dirty="0" err="1">
                <a:solidFill>
                  <a:srgbClr val="000000"/>
                </a:solidFill>
                <a:cs typeface="Arial" pitchFamily="34" charset="0"/>
              </a:rPr>
              <a:t>Lein</a:t>
            </a:r>
            <a:br>
              <a:rPr lang="en-US" dirty="0">
                <a:solidFill>
                  <a:srgbClr val="000000"/>
                </a:solidFill>
                <a:cs typeface="Arial" pitchFamily="34" charset="0"/>
              </a:rPr>
            </a:br>
            <a:r>
              <a:rPr lang="en-US" dirty="0">
                <a:solidFill>
                  <a:srgbClr val="000000"/>
                </a:solidFill>
                <a:cs typeface="Arial" pitchFamily="34" charset="0"/>
              </a:rPr>
              <a:t>Assistant Director, </a:t>
            </a:r>
          </a:p>
          <a:p>
            <a:pPr>
              <a:buClr>
                <a:srgbClr val="FF0000"/>
              </a:buClr>
            </a:pPr>
            <a:r>
              <a:rPr lang="en-US" dirty="0">
                <a:solidFill>
                  <a:srgbClr val="000000"/>
                </a:solidFill>
                <a:cs typeface="Arial" pitchFamily="34" charset="0"/>
              </a:rPr>
              <a:t>Health Care Administration</a:t>
            </a:r>
          </a:p>
          <a:p>
            <a:pPr>
              <a:buClr>
                <a:srgbClr val="FF0000"/>
              </a:buClr>
            </a:pPr>
            <a:r>
              <a:rPr lang="en-US" dirty="0">
                <a:solidFill>
                  <a:srgbClr val="000000"/>
                </a:solidFill>
                <a:cs typeface="Arial" pitchFamily="34" charset="0"/>
              </a:rPr>
              <a:t>Phone: (703) 681-8433</a:t>
            </a:r>
          </a:p>
          <a:p>
            <a:pPr>
              <a:buClr>
                <a:srgbClr val="FF0000"/>
              </a:buClr>
            </a:pPr>
            <a:r>
              <a:rPr lang="en-US" dirty="0">
                <a:solidFill>
                  <a:srgbClr val="000000"/>
                </a:solidFill>
                <a:cs typeface="Arial" pitchFamily="34" charset="0"/>
              </a:rPr>
              <a:t>E-mail:  </a:t>
            </a:r>
            <a:r>
              <a:rPr lang="en-US" dirty="0">
                <a:solidFill>
                  <a:srgbClr val="000000"/>
                </a:solidFill>
                <a:cs typeface="Arial" pitchFamily="34" charset="0"/>
                <a:hlinkClick r:id="rId3">
                  <a:extLst>
                    <a:ext uri="{A12FA001-AC4F-418D-AE19-62706E023703}">
                      <ahyp:hlinkClr xmlns:ahyp="http://schemas.microsoft.com/office/drawing/2018/hyperlinkcolor" val="tx"/>
                    </a:ext>
                  </a:extLst>
                </a:hlinkClick>
              </a:rPr>
              <a:t>brian.c.lein.civ@health.mil</a:t>
            </a:r>
            <a:endParaRPr lang="en-US" dirty="0">
              <a:solidFill>
                <a:srgbClr val="000000"/>
              </a:solidFill>
              <a:cs typeface="Arial" pitchFamily="34" charset="0"/>
            </a:endParaRPr>
          </a:p>
          <a:p>
            <a:pPr>
              <a:buClr>
                <a:srgbClr val="FF0000"/>
              </a:buClr>
            </a:pPr>
            <a:endParaRPr lang="en-US" dirty="0">
              <a:solidFill>
                <a:srgbClr val="000000"/>
              </a:solidFill>
              <a:cs typeface="Arial" pitchFamily="34" charset="0"/>
            </a:endParaRPr>
          </a:p>
          <a:p>
            <a:pPr>
              <a:buClr>
                <a:srgbClr val="FF0000"/>
              </a:buClr>
            </a:pPr>
            <a:r>
              <a:rPr lang="en-US" dirty="0">
                <a:solidFill>
                  <a:srgbClr val="000000"/>
                </a:solidFill>
                <a:cs typeface="Arial" pitchFamily="34" charset="0"/>
              </a:rPr>
              <a:t>Follow DHA on Social Media</a:t>
            </a:r>
          </a:p>
          <a:p>
            <a:pPr lvl="1">
              <a:buClr>
                <a:srgbClr val="FF0000"/>
              </a:buClr>
            </a:pPr>
            <a:r>
              <a:rPr lang="en-US" sz="1400" dirty="0">
                <a:solidFill>
                  <a:srgbClr val="000000"/>
                </a:solidFill>
                <a:cs typeface="Arial" pitchFamily="34" charset="0"/>
              </a:rPr>
              <a:t>Twitter:  </a:t>
            </a:r>
            <a:r>
              <a:rPr lang="en-US" sz="1400" dirty="0">
                <a:solidFill>
                  <a:srgbClr val="000000"/>
                </a:solidFill>
                <a:cs typeface="Arial" pitchFamily="34" charset="0"/>
                <a:hlinkClick r:id="rId4">
                  <a:extLst>
                    <a:ext uri="{A12FA001-AC4F-418D-AE19-62706E023703}">
                      <ahyp:hlinkClr xmlns:ahyp="http://schemas.microsoft.com/office/drawing/2018/hyperlinkcolor" val="tx"/>
                    </a:ext>
                  </a:extLst>
                </a:hlinkClick>
              </a:rPr>
              <a:t>https://twitter.com/DoD_DHA</a:t>
            </a:r>
            <a:endParaRPr lang="en-US" sz="1400" dirty="0">
              <a:solidFill>
                <a:srgbClr val="000000"/>
              </a:solidFill>
              <a:cs typeface="Arial" pitchFamily="34" charset="0"/>
            </a:endParaRPr>
          </a:p>
          <a:p>
            <a:pPr lvl="1">
              <a:buClr>
                <a:srgbClr val="FF0000"/>
              </a:buClr>
            </a:pPr>
            <a:r>
              <a:rPr lang="en-US" sz="1400" dirty="0">
                <a:solidFill>
                  <a:srgbClr val="000000"/>
                </a:solidFill>
                <a:cs typeface="Arial" pitchFamily="34" charset="0"/>
              </a:rPr>
              <a:t>LinkedIn:  </a:t>
            </a:r>
            <a:r>
              <a:rPr lang="en-US" sz="1400" dirty="0">
                <a:solidFill>
                  <a:srgbClr val="000000"/>
                </a:solidFill>
                <a:cs typeface="Arial" pitchFamily="34" charset="0"/>
                <a:hlinkClick r:id="rId5">
                  <a:extLst>
                    <a:ext uri="{A12FA001-AC4F-418D-AE19-62706E023703}">
                      <ahyp:hlinkClr xmlns:ahyp="http://schemas.microsoft.com/office/drawing/2018/hyperlinkcolor" val="tx"/>
                    </a:ext>
                  </a:extLst>
                </a:hlinkClick>
              </a:rPr>
              <a:t>https://www.linkedin.com/company/defense-health-agency</a:t>
            </a:r>
            <a:endParaRPr lang="en-US" sz="1400" dirty="0">
              <a:solidFill>
                <a:srgbClr val="000000"/>
              </a:solidFill>
              <a:cs typeface="Arial" pitchFamily="34" charset="0"/>
            </a:endParaRPr>
          </a:p>
          <a:p>
            <a:pPr lvl="1">
              <a:buClr>
                <a:srgbClr val="FF0000"/>
              </a:buClr>
            </a:pPr>
            <a:r>
              <a:rPr lang="en-US" sz="1400" dirty="0">
                <a:solidFill>
                  <a:srgbClr val="000000"/>
                </a:solidFill>
                <a:cs typeface="Arial" pitchFamily="34" charset="0"/>
              </a:rPr>
              <a:t>Facebook: </a:t>
            </a:r>
            <a:r>
              <a:rPr lang="en-US" sz="1400" dirty="0">
                <a:solidFill>
                  <a:srgbClr val="000000"/>
                </a:solidFill>
                <a:cs typeface="Arial" pitchFamily="34" charset="0"/>
                <a:hlinkClick r:id="rId6">
                  <a:extLst>
                    <a:ext uri="{A12FA001-AC4F-418D-AE19-62706E023703}">
                      <ahyp:hlinkClr xmlns:ahyp="http://schemas.microsoft.com/office/drawing/2018/hyperlinkcolor" val="tx"/>
                    </a:ext>
                  </a:extLst>
                </a:hlinkClick>
              </a:rPr>
              <a:t>https://www.facebook.com/DefenseHealthAgency</a:t>
            </a:r>
            <a:endParaRPr lang="en-US" sz="1400" dirty="0">
              <a:solidFill>
                <a:srgbClr val="000000"/>
              </a:solidFill>
              <a:cs typeface="Arial" pitchFamily="34" charset="0"/>
            </a:endParaRPr>
          </a:p>
          <a:p>
            <a:pPr lvl="1">
              <a:buClr>
                <a:srgbClr val="FF0000"/>
              </a:buClr>
            </a:pPr>
            <a:r>
              <a:rPr lang="en-US" sz="1400" dirty="0">
                <a:solidFill>
                  <a:srgbClr val="000000"/>
                </a:solidFill>
                <a:cs typeface="Arial" pitchFamily="34" charset="0"/>
              </a:rPr>
              <a:t>Website: </a:t>
            </a:r>
            <a:r>
              <a:rPr lang="en-US" sz="1400" dirty="0">
                <a:solidFill>
                  <a:srgbClr val="000000"/>
                </a:solidFill>
                <a:cs typeface="Arial" pitchFamily="34" charset="0"/>
                <a:hlinkClick r:id="rId7">
                  <a:extLst>
                    <a:ext uri="{A12FA001-AC4F-418D-AE19-62706E023703}">
                      <ahyp:hlinkClr xmlns:ahyp="http://schemas.microsoft.com/office/drawing/2018/hyperlinkcolor" val="tx"/>
                    </a:ext>
                  </a:extLst>
                </a:hlinkClick>
              </a:rPr>
              <a:t>https://www.health.mil/About-MHS/OASDHA/Defense-Health-Agency</a:t>
            </a:r>
            <a:endParaRPr lang="en-US" sz="1400" dirty="0">
              <a:solidFill>
                <a:srgbClr val="000000"/>
              </a:solidFill>
              <a:cs typeface="Arial" pitchFamily="34" charset="0"/>
            </a:endParaRPr>
          </a:p>
        </p:txBody>
      </p:sp>
    </p:spTree>
    <p:extLst>
      <p:ext uri="{BB962C8B-B14F-4D97-AF65-F5344CB8AC3E}">
        <p14:creationId xmlns:p14="http://schemas.microsoft.com/office/powerpoint/2010/main" val="2065796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1399" y="2038351"/>
            <a:ext cx="1981200" cy="533399"/>
          </a:xfrm>
        </p:spPr>
        <p:txBody>
          <a:bodyPr>
            <a:normAutofit fontScale="85000" lnSpcReduction="20000"/>
          </a:bodyPr>
          <a:lstStyle/>
          <a:p>
            <a:pPr marL="0" indent="0">
              <a:buNone/>
            </a:pPr>
            <a:r>
              <a:rPr lang="en-US" sz="3900" dirty="0"/>
              <a:t>Questions</a:t>
            </a:r>
            <a:endParaRPr lang="en-US" sz="2800" dirty="0"/>
          </a:p>
          <a:p>
            <a:pPr lvl="1"/>
            <a:endParaRPr lang="en-US" dirty="0"/>
          </a:p>
          <a:p>
            <a:pPr marL="457200" indent="-457200" algn="ctr">
              <a:buFont typeface="+mj-lt"/>
              <a:buAutoNum type="arabicPeriod"/>
            </a:pPr>
            <a:endParaRPr lang="en-US" dirty="0"/>
          </a:p>
          <a:p>
            <a:pPr lvl="1" algn="ctr"/>
            <a:endParaRPr lang="en-US" dirty="0"/>
          </a:p>
        </p:txBody>
      </p:sp>
      <p:sp>
        <p:nvSpPr>
          <p:cNvPr id="4" name="Slide Number Placeholder 3">
            <a:extLst>
              <a:ext uri="{FF2B5EF4-FFF2-40B4-BE49-F238E27FC236}">
                <a16:creationId xmlns:a16="http://schemas.microsoft.com/office/drawing/2014/main" id="{09A9B507-EA81-D0AB-3E4C-E2AFFE7DC12C}"/>
              </a:ext>
            </a:extLst>
          </p:cNvPr>
          <p:cNvSpPr>
            <a:spLocks noGrp="1"/>
          </p:cNvSpPr>
          <p:nvPr>
            <p:ph type="sldNum" sz="quarter" idx="4"/>
          </p:nvPr>
        </p:nvSpPr>
        <p:spPr/>
        <p:txBody>
          <a:bodyPr/>
          <a:lstStyle/>
          <a:p>
            <a:fld id="{B8EC6C1D-B94A-4A9A-BD8D-A546578E37EF}" type="slidenum">
              <a:rPr lang="en-US" smtClean="0"/>
              <a:t>18</a:t>
            </a:fld>
            <a:endParaRPr lang="en-US"/>
          </a:p>
        </p:txBody>
      </p:sp>
    </p:spTree>
    <p:extLst>
      <p:ext uri="{BB962C8B-B14F-4D97-AF65-F5344CB8AC3E}">
        <p14:creationId xmlns:p14="http://schemas.microsoft.com/office/powerpoint/2010/main" val="1441248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Disclosure</a:t>
            </a:r>
          </a:p>
        </p:txBody>
      </p:sp>
      <p:sp>
        <p:nvSpPr>
          <p:cNvPr id="3" name="Content Placeholder 2"/>
          <p:cNvSpPr>
            <a:spLocks noGrp="1"/>
          </p:cNvSpPr>
          <p:nvPr>
            <p:ph idx="1"/>
          </p:nvPr>
        </p:nvSpPr>
        <p:spPr/>
        <p:txBody>
          <a:bodyPr>
            <a:normAutofit/>
          </a:bodyPr>
          <a:lstStyle/>
          <a:p>
            <a:r>
              <a:rPr lang="en-US" sz="2000" dirty="0"/>
              <a:t>The presenter has no conflicts of interests to disclose.</a:t>
            </a:r>
          </a:p>
          <a:p>
            <a:r>
              <a:rPr lang="en-US" sz="2000" dirty="0"/>
              <a:t>The views expressed in this presentation are those of the author and do not necessarily represent the official policy or position of the Department of Defense, Defense Health Agency, or any other U.S. government agency. This work was prepared as part of official duties as U.S. Government employees and, therefore, is defined as U.S. Government work under Title 17 U.S.C.§101. Per Title 17 U.S.C.§105, copyright protection is not available for any work of the U.S. Government.  </a:t>
            </a:r>
          </a:p>
          <a:p>
            <a:pPr marL="0" indent="0">
              <a:buNone/>
            </a:pPr>
            <a:endParaRPr lang="en-US" dirty="0"/>
          </a:p>
        </p:txBody>
      </p:sp>
      <p:sp>
        <p:nvSpPr>
          <p:cNvPr id="4" name="Slide Number Placeholder 3">
            <a:extLst>
              <a:ext uri="{FF2B5EF4-FFF2-40B4-BE49-F238E27FC236}">
                <a16:creationId xmlns:a16="http://schemas.microsoft.com/office/drawing/2014/main" id="{7B6F251B-8544-8D02-C21C-804D6AD489E3}"/>
              </a:ext>
            </a:extLst>
          </p:cNvPr>
          <p:cNvSpPr>
            <a:spLocks noGrp="1"/>
          </p:cNvSpPr>
          <p:nvPr>
            <p:ph type="sldNum" sz="quarter" idx="4"/>
          </p:nvPr>
        </p:nvSpPr>
        <p:spPr/>
        <p:txBody>
          <a:bodyPr/>
          <a:lstStyle/>
          <a:p>
            <a:fld id="{B8EC6C1D-B94A-4A9A-BD8D-A546578E37EF}" type="slidenum">
              <a:rPr lang="en-US" smtClean="0"/>
              <a:t>2</a:t>
            </a:fld>
            <a:endParaRPr lang="en-US"/>
          </a:p>
        </p:txBody>
      </p:sp>
    </p:spTree>
    <p:extLst>
      <p:ext uri="{BB962C8B-B14F-4D97-AF65-F5344CB8AC3E}">
        <p14:creationId xmlns:p14="http://schemas.microsoft.com/office/powerpoint/2010/main" val="3790946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Agenda</a:t>
            </a:r>
          </a:p>
        </p:txBody>
      </p:sp>
      <p:sp>
        <p:nvSpPr>
          <p:cNvPr id="3" name="Content Placeholder 2"/>
          <p:cNvSpPr>
            <a:spLocks noGrp="1"/>
          </p:cNvSpPr>
          <p:nvPr>
            <p:ph idx="1"/>
          </p:nvPr>
        </p:nvSpPr>
        <p:spPr/>
        <p:txBody>
          <a:bodyPr>
            <a:normAutofit fontScale="92500" lnSpcReduction="10000"/>
          </a:bodyPr>
          <a:lstStyle/>
          <a:p>
            <a:r>
              <a:rPr lang="en-US" dirty="0"/>
              <a:t>Defense Health Networks</a:t>
            </a:r>
          </a:p>
          <a:p>
            <a:r>
              <a:rPr lang="en-US" dirty="0"/>
              <a:t>Human Capital Management</a:t>
            </a:r>
          </a:p>
          <a:p>
            <a:r>
              <a:rPr lang="en-US" dirty="0"/>
              <a:t>Manning Model and Staffing</a:t>
            </a:r>
          </a:p>
          <a:p>
            <a:r>
              <a:rPr lang="en-US" dirty="0">
                <a:solidFill>
                  <a:schemeClr val="tx1"/>
                </a:solidFill>
                <a:latin typeface="+mn-lt"/>
              </a:rPr>
              <a:t>Credentialing </a:t>
            </a:r>
            <a:r>
              <a:rPr lang="en-US">
                <a:solidFill>
                  <a:schemeClr val="tx1"/>
                </a:solidFill>
                <a:latin typeface="+mn-lt"/>
              </a:rPr>
              <a:t>and Privileging</a:t>
            </a:r>
            <a:endParaRPr lang="en-US" dirty="0">
              <a:solidFill>
                <a:schemeClr val="tx1"/>
              </a:solidFill>
              <a:latin typeface="+mn-lt"/>
            </a:endParaRPr>
          </a:p>
          <a:p>
            <a:r>
              <a:rPr lang="en-US" dirty="0">
                <a:solidFill>
                  <a:schemeClr val="tx1"/>
                </a:solidFill>
                <a:latin typeface="+mn-lt"/>
                <a:ea typeface="+mj-ea"/>
                <a:cs typeface="+mj-cs"/>
              </a:rPr>
              <a:t>MHS GENESIS Optimization &amp; Adoption </a:t>
            </a:r>
            <a:endParaRPr lang="en-US" dirty="0">
              <a:solidFill>
                <a:schemeClr val="tx1"/>
              </a:solidFill>
              <a:latin typeface="+mn-lt"/>
            </a:endParaRPr>
          </a:p>
          <a:p>
            <a:r>
              <a:rPr lang="en-US" dirty="0">
                <a:solidFill>
                  <a:schemeClr val="tx1"/>
                </a:solidFill>
                <a:latin typeface="+mn-lt"/>
              </a:rPr>
              <a:t>Schedules and </a:t>
            </a:r>
            <a:r>
              <a:rPr lang="en-US" dirty="0"/>
              <a:t>Templates</a:t>
            </a:r>
          </a:p>
          <a:p>
            <a:r>
              <a:rPr lang="en-US" dirty="0"/>
              <a:t>OR Optimization</a:t>
            </a:r>
          </a:p>
          <a:p>
            <a:r>
              <a:rPr lang="en-US" dirty="0"/>
              <a:t>Centers of Excellence</a:t>
            </a:r>
          </a:p>
          <a:p>
            <a:r>
              <a:rPr lang="en-US" dirty="0"/>
              <a:t>DoD and VA Collaboration</a:t>
            </a:r>
          </a:p>
          <a:p>
            <a:pPr marL="0" indent="0">
              <a:buNone/>
            </a:pPr>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B6F251B-8544-8D02-C21C-804D6AD489E3}"/>
              </a:ext>
            </a:extLst>
          </p:cNvPr>
          <p:cNvSpPr>
            <a:spLocks noGrp="1"/>
          </p:cNvSpPr>
          <p:nvPr>
            <p:ph type="sldNum" sz="quarter" idx="4"/>
          </p:nvPr>
        </p:nvSpPr>
        <p:spPr/>
        <p:txBody>
          <a:bodyPr/>
          <a:lstStyle/>
          <a:p>
            <a:fld id="{B8EC6C1D-B94A-4A9A-BD8D-A546578E37EF}" type="slidenum">
              <a:rPr lang="en-US" smtClean="0"/>
              <a:t>3</a:t>
            </a:fld>
            <a:endParaRPr lang="en-US"/>
          </a:p>
        </p:txBody>
      </p:sp>
    </p:spTree>
    <p:extLst>
      <p:ext uri="{BB962C8B-B14F-4D97-AF65-F5344CB8AC3E}">
        <p14:creationId xmlns:p14="http://schemas.microsoft.com/office/powerpoint/2010/main" val="1049849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D182F-5FB9-111C-FFB1-0106E2323AFD}"/>
              </a:ext>
            </a:extLst>
          </p:cNvPr>
          <p:cNvSpPr>
            <a:spLocks noGrp="1"/>
          </p:cNvSpPr>
          <p:nvPr>
            <p:ph type="title"/>
          </p:nvPr>
        </p:nvSpPr>
        <p:spPr/>
        <p:txBody>
          <a:bodyPr/>
          <a:lstStyle/>
          <a:p>
            <a:r>
              <a:rPr lang="en-US" dirty="0"/>
              <a:t> Defense Health Network Structure as of 01 OCT</a:t>
            </a:r>
          </a:p>
        </p:txBody>
      </p:sp>
      <p:sp>
        <p:nvSpPr>
          <p:cNvPr id="3" name="Slide Number Placeholder 2">
            <a:extLst>
              <a:ext uri="{FF2B5EF4-FFF2-40B4-BE49-F238E27FC236}">
                <a16:creationId xmlns:a16="http://schemas.microsoft.com/office/drawing/2014/main" id="{76A1F975-4D90-AD9F-1F47-7B3A9AC37376}"/>
              </a:ext>
            </a:extLst>
          </p:cNvPr>
          <p:cNvSpPr>
            <a:spLocks noGrp="1"/>
          </p:cNvSpPr>
          <p:nvPr>
            <p:ph type="sldNum" sz="quarter" idx="12"/>
          </p:nvPr>
        </p:nvSpPr>
        <p:spPr>
          <a:xfrm>
            <a:off x="7955276" y="6497544"/>
            <a:ext cx="457200" cy="268721"/>
          </a:xfrm>
          <a:prstGeom prst="rect">
            <a:avLst/>
          </a:prstGeom>
        </p:spPr>
        <p:txBody>
          <a:bodyP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1625439" rtl="0" eaLnBrk="1" fontAlgn="auto" latinLnBrk="0" hangingPunct="1">
              <a:lnSpc>
                <a:spcPct val="100000"/>
              </a:lnSpc>
              <a:spcBef>
                <a:spcPts val="0"/>
              </a:spcBef>
              <a:spcAft>
                <a:spcPts val="0"/>
              </a:spcAft>
              <a:buClrTx/>
              <a:buSzTx/>
              <a:buFontTx/>
              <a:buNone/>
              <a:tabLst/>
              <a:defRPr/>
            </a:pPr>
            <a:fld id="{0483E1B3-766A-4D7C-97D4-3898815A8E31}" type="slidenum">
              <a:rPr kumimoji="0" lang="en-US" altLang="en-US" sz="1200" b="0" i="0" u="none" strike="noStrike" kern="1200" cap="none" spc="0" normalizeH="0" baseline="0" noProof="0" smtClean="0">
                <a:ln>
                  <a:noFill/>
                </a:ln>
                <a:solidFill>
                  <a:prstClr val="black">
                    <a:tint val="75000"/>
                  </a:prstClr>
                </a:solidFill>
                <a:effectLst/>
                <a:uLnTx/>
                <a:uFillTx/>
                <a:latin typeface="Franklin Gothic Book" panose="020B0503020102020204"/>
                <a:ea typeface="+mn-ea"/>
                <a:cs typeface="+mn-cs"/>
              </a:rPr>
              <a:pPr marL="0" marR="0" lvl="0" indent="0" algn="r" defTabSz="1625439" rtl="0" eaLnBrk="1" fontAlgn="auto" latinLnBrk="0" hangingPunct="1">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dirty="0">
              <a:ln>
                <a:noFill/>
              </a:ln>
              <a:solidFill>
                <a:prstClr val="black">
                  <a:tint val="75000"/>
                </a:prstClr>
              </a:solidFill>
              <a:effectLst/>
              <a:uLnTx/>
              <a:uFillTx/>
              <a:latin typeface="Franklin Gothic Book" panose="020B0503020102020204"/>
              <a:ea typeface="+mn-ea"/>
              <a:cs typeface="+mn-cs"/>
            </a:endParaRPr>
          </a:p>
        </p:txBody>
      </p:sp>
      <p:pic>
        <p:nvPicPr>
          <p:cNvPr id="4" name="Picture 3">
            <a:extLst>
              <a:ext uri="{FF2B5EF4-FFF2-40B4-BE49-F238E27FC236}">
                <a16:creationId xmlns:a16="http://schemas.microsoft.com/office/drawing/2014/main" id="{DC1F26D0-8499-EE0A-8B3F-6C43742CCF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913021"/>
            <a:ext cx="480060" cy="480060"/>
          </a:xfrm>
          <a:prstGeom prst="rect">
            <a:avLst/>
          </a:prstGeom>
        </p:spPr>
      </p:pic>
      <p:sp>
        <p:nvSpPr>
          <p:cNvPr id="6" name="Rectangle 5">
            <a:extLst>
              <a:ext uri="{FF2B5EF4-FFF2-40B4-BE49-F238E27FC236}">
                <a16:creationId xmlns:a16="http://schemas.microsoft.com/office/drawing/2014/main" id="{BA1A3560-3AE5-405D-B802-BC1BE0BC9CDF}"/>
              </a:ext>
            </a:extLst>
          </p:cNvPr>
          <p:cNvSpPr/>
          <p:nvPr/>
        </p:nvSpPr>
        <p:spPr>
          <a:xfrm>
            <a:off x="6477001" y="1733550"/>
            <a:ext cx="1554480" cy="457200"/>
          </a:xfrm>
          <a:prstGeom prst="rect">
            <a:avLst/>
          </a:prstGeom>
          <a:solidFill>
            <a:schemeClr val="bg1"/>
          </a:solidFill>
          <a:ln>
            <a:solidFill>
              <a:srgbClr val="7030A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marL="0" marR="0" lvl="0" indent="0" algn="ctr" defTabSz="685784"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Defense Health Support Activity Office Pacific</a:t>
            </a:r>
          </a:p>
        </p:txBody>
      </p:sp>
      <p:sp>
        <p:nvSpPr>
          <p:cNvPr id="7" name="Rectangle 6">
            <a:hlinkClick r:id="rId4"/>
            <a:extLst>
              <a:ext uri="{FF2B5EF4-FFF2-40B4-BE49-F238E27FC236}">
                <a16:creationId xmlns:a16="http://schemas.microsoft.com/office/drawing/2014/main" id="{88CBBBF4-2BA0-6B71-19D9-9D71AAB80474}"/>
              </a:ext>
            </a:extLst>
          </p:cNvPr>
          <p:cNvSpPr/>
          <p:nvPr/>
        </p:nvSpPr>
        <p:spPr>
          <a:xfrm>
            <a:off x="6477003" y="3105150"/>
            <a:ext cx="1554480" cy="457200"/>
          </a:xfrm>
          <a:prstGeom prst="rect">
            <a:avLst/>
          </a:prstGeom>
          <a:solidFill>
            <a:schemeClr val="bg1"/>
          </a:solidFill>
          <a:ln>
            <a:solidFill>
              <a:srgbClr val="7030A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marL="0" marR="0" lvl="0" indent="0" algn="ctr" defTabSz="685784"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Defense Health Support Activity Office Atlantic-East</a:t>
            </a:r>
          </a:p>
        </p:txBody>
      </p:sp>
      <p:sp>
        <p:nvSpPr>
          <p:cNvPr id="8" name="Rectangle 7">
            <a:extLst>
              <a:ext uri="{FF2B5EF4-FFF2-40B4-BE49-F238E27FC236}">
                <a16:creationId xmlns:a16="http://schemas.microsoft.com/office/drawing/2014/main" id="{1D2A0105-2A0A-33C0-C3D3-A984F227B4FC}"/>
              </a:ext>
            </a:extLst>
          </p:cNvPr>
          <p:cNvSpPr/>
          <p:nvPr/>
        </p:nvSpPr>
        <p:spPr>
          <a:xfrm>
            <a:off x="6477000" y="3867150"/>
            <a:ext cx="1554480" cy="457200"/>
          </a:xfrm>
          <a:prstGeom prst="rect">
            <a:avLst/>
          </a:prstGeom>
          <a:solidFill>
            <a:schemeClr val="bg1"/>
          </a:solidFill>
          <a:ln>
            <a:solidFill>
              <a:srgbClr val="7030A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marL="0" marR="0" lvl="0" indent="0" algn="ctr" defTabSz="685784"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Defense Health Support Activity Office US-Europe</a:t>
            </a:r>
          </a:p>
        </p:txBody>
      </p:sp>
      <p:sp>
        <p:nvSpPr>
          <p:cNvPr id="9" name="Rectangle 8">
            <a:extLst>
              <a:ext uri="{FF2B5EF4-FFF2-40B4-BE49-F238E27FC236}">
                <a16:creationId xmlns:a16="http://schemas.microsoft.com/office/drawing/2014/main" id="{CFF9D1CE-F67B-CD5A-DC94-98801209815B}"/>
              </a:ext>
            </a:extLst>
          </p:cNvPr>
          <p:cNvSpPr/>
          <p:nvPr/>
        </p:nvSpPr>
        <p:spPr>
          <a:xfrm>
            <a:off x="6477001" y="2419350"/>
            <a:ext cx="1554480" cy="457200"/>
          </a:xfrm>
          <a:prstGeom prst="rect">
            <a:avLst/>
          </a:prstGeom>
          <a:solidFill>
            <a:schemeClr val="bg1"/>
          </a:solidFill>
          <a:ln>
            <a:solidFill>
              <a:srgbClr val="7030A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marL="0" marR="0" lvl="0" indent="0" algn="ctr" defTabSz="685784"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Defense Health Support Activity Office West-Central</a:t>
            </a:r>
          </a:p>
        </p:txBody>
      </p:sp>
      <p:grpSp>
        <p:nvGrpSpPr>
          <p:cNvPr id="149" name="Group 148">
            <a:extLst>
              <a:ext uri="{FF2B5EF4-FFF2-40B4-BE49-F238E27FC236}">
                <a16:creationId xmlns:a16="http://schemas.microsoft.com/office/drawing/2014/main" id="{7F9713CA-3B48-46B4-5287-4B8E239BB9E7}"/>
              </a:ext>
            </a:extLst>
          </p:cNvPr>
          <p:cNvGrpSpPr/>
          <p:nvPr/>
        </p:nvGrpSpPr>
        <p:grpSpPr>
          <a:xfrm>
            <a:off x="2881607" y="986190"/>
            <a:ext cx="1690393" cy="552856"/>
            <a:chOff x="3787158" y="1894676"/>
            <a:chExt cx="1690393" cy="552856"/>
          </a:xfrm>
        </p:grpSpPr>
        <p:sp>
          <p:nvSpPr>
            <p:cNvPr id="49" name="Rectangle 48">
              <a:hlinkClick r:id="rId5"/>
              <a:extLst>
                <a:ext uri="{FF2B5EF4-FFF2-40B4-BE49-F238E27FC236}">
                  <a16:creationId xmlns:a16="http://schemas.microsoft.com/office/drawing/2014/main" id="{C7B5B52E-BA2E-790A-293F-C23F8D7AAC32}"/>
                </a:ext>
              </a:extLst>
            </p:cNvPr>
            <p:cNvSpPr/>
            <p:nvPr/>
          </p:nvSpPr>
          <p:spPr>
            <a:xfrm>
              <a:off x="3831631" y="1990332"/>
              <a:ext cx="1645920" cy="457200"/>
            </a:xfrm>
            <a:prstGeom prst="rect">
              <a:avLst/>
            </a:prstGeom>
            <a:solidFill>
              <a:schemeClr val="bg1"/>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8"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Assistant Director Health Care Administration</a:t>
              </a:r>
            </a:p>
          </p:txBody>
        </p:sp>
        <p:pic>
          <p:nvPicPr>
            <p:cNvPr id="57" name="Picture 56" descr="A picture containing shape&#10;&#10;Description automatically generated">
              <a:extLst>
                <a:ext uri="{FF2B5EF4-FFF2-40B4-BE49-F238E27FC236}">
                  <a16:creationId xmlns:a16="http://schemas.microsoft.com/office/drawing/2014/main" id="{CDBF0D22-9F5B-88B5-A62B-4AB789CA710F}"/>
                </a:ext>
              </a:extLst>
            </p:cNvPr>
            <p:cNvPicPr>
              <a:picLocks noChangeAspect="1"/>
            </p:cNvPicPr>
            <p:nvPr/>
          </p:nvPicPr>
          <p:blipFill>
            <a:blip r:embed="rId6" cstate="print">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a:off x="3787158" y="1894676"/>
              <a:ext cx="135634" cy="137160"/>
            </a:xfrm>
            <a:prstGeom prst="rect">
              <a:avLst/>
            </a:prstGeom>
          </p:spPr>
        </p:pic>
        <p:pic>
          <p:nvPicPr>
            <p:cNvPr id="96" name="Picture 95" descr="A picture containing shape&#10;&#10;Description automatically generated">
              <a:extLst>
                <a:ext uri="{FF2B5EF4-FFF2-40B4-BE49-F238E27FC236}">
                  <a16:creationId xmlns:a16="http://schemas.microsoft.com/office/drawing/2014/main" id="{81FC7A12-F77D-FE5B-FCE5-FD67CE465C41}"/>
                </a:ext>
              </a:extLst>
            </p:cNvPr>
            <p:cNvPicPr>
              <a:picLocks noChangeAspect="1"/>
            </p:cNvPicPr>
            <p:nvPr/>
          </p:nvPicPr>
          <p:blipFill>
            <a:blip r:embed="rId6" cstate="print">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a:off x="3855554" y="1894676"/>
              <a:ext cx="135634" cy="137160"/>
            </a:xfrm>
            <a:prstGeom prst="rect">
              <a:avLst/>
            </a:prstGeom>
          </p:spPr>
        </p:pic>
        <p:pic>
          <p:nvPicPr>
            <p:cNvPr id="97" name="Picture 96" descr="A picture containing shape&#10;&#10;Description automatically generated">
              <a:extLst>
                <a:ext uri="{FF2B5EF4-FFF2-40B4-BE49-F238E27FC236}">
                  <a16:creationId xmlns:a16="http://schemas.microsoft.com/office/drawing/2014/main" id="{1825B4CB-FF87-0B22-F974-0B70E4D18C40}"/>
                </a:ext>
              </a:extLst>
            </p:cNvPr>
            <p:cNvPicPr>
              <a:picLocks noChangeAspect="1"/>
            </p:cNvPicPr>
            <p:nvPr/>
          </p:nvPicPr>
          <p:blipFill>
            <a:blip r:embed="rId6" cstate="print">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a:off x="3923951" y="1894676"/>
              <a:ext cx="135634" cy="137160"/>
            </a:xfrm>
            <a:prstGeom prst="rect">
              <a:avLst/>
            </a:prstGeom>
          </p:spPr>
        </p:pic>
      </p:grpSp>
      <p:sp>
        <p:nvSpPr>
          <p:cNvPr id="104" name="TextBox 103">
            <a:extLst>
              <a:ext uri="{FF2B5EF4-FFF2-40B4-BE49-F238E27FC236}">
                <a16:creationId xmlns:a16="http://schemas.microsoft.com/office/drawing/2014/main" id="{D083F6B8-632F-F4B8-0B5A-EF757CDBD0D3}"/>
              </a:ext>
            </a:extLst>
          </p:cNvPr>
          <p:cNvSpPr txBox="1"/>
          <p:nvPr/>
        </p:nvSpPr>
        <p:spPr>
          <a:xfrm>
            <a:off x="5715000" y="1822815"/>
            <a:ext cx="822960" cy="1828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283446"/>
                </a:solidFill>
                <a:effectLst/>
                <a:uLnTx/>
                <a:uFillTx/>
                <a:latin typeface="Franklin Gothic Book" panose="020B0503020102020204"/>
                <a:ea typeface="+mn-ea"/>
                <a:cs typeface="+mn-cs"/>
              </a:rPr>
              <a:t>7 MTFs</a:t>
            </a:r>
          </a:p>
        </p:txBody>
      </p:sp>
      <p:sp>
        <p:nvSpPr>
          <p:cNvPr id="28" name="Rectangle 27">
            <a:extLst>
              <a:ext uri="{FF2B5EF4-FFF2-40B4-BE49-F238E27FC236}">
                <a16:creationId xmlns:a16="http://schemas.microsoft.com/office/drawing/2014/main" id="{91CFB00D-4EE8-62C0-57DC-39EC7555ED95}"/>
              </a:ext>
            </a:extLst>
          </p:cNvPr>
          <p:cNvSpPr/>
          <p:nvPr/>
        </p:nvSpPr>
        <p:spPr>
          <a:xfrm>
            <a:off x="4495800" y="2084070"/>
            <a:ext cx="1005840" cy="182880"/>
          </a:xfrm>
          <a:prstGeom prst="rect">
            <a:avLst/>
          </a:prstGeom>
          <a:solidFill>
            <a:srgbClr val="9BAAC5"/>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rIns="91440" anchor="ctr"/>
          <a:lstStyle/>
          <a:p>
            <a:pPr marL="0" marR="0" lvl="0" indent="0" algn="r" defTabSz="685784"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Pacific Rim</a:t>
            </a:r>
          </a:p>
        </p:txBody>
      </p:sp>
      <p:sp>
        <p:nvSpPr>
          <p:cNvPr id="36" name="Star: 5 Points 35">
            <a:extLst>
              <a:ext uri="{FF2B5EF4-FFF2-40B4-BE49-F238E27FC236}">
                <a16:creationId xmlns:a16="http://schemas.microsoft.com/office/drawing/2014/main" id="{E12DD029-C5AB-1221-16F7-2D0E3A0B64CA}"/>
              </a:ext>
            </a:extLst>
          </p:cNvPr>
          <p:cNvSpPr/>
          <p:nvPr/>
        </p:nvSpPr>
        <p:spPr>
          <a:xfrm>
            <a:off x="4508482" y="2106930"/>
            <a:ext cx="137160" cy="137160"/>
          </a:xfrm>
          <a:prstGeom prst="star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105" name="TextBox 104">
            <a:extLst>
              <a:ext uri="{FF2B5EF4-FFF2-40B4-BE49-F238E27FC236}">
                <a16:creationId xmlns:a16="http://schemas.microsoft.com/office/drawing/2014/main" id="{7080C58A-D630-5E97-C61F-4F7AE7716A2A}"/>
              </a:ext>
            </a:extLst>
          </p:cNvPr>
          <p:cNvSpPr txBox="1"/>
          <p:nvPr/>
        </p:nvSpPr>
        <p:spPr>
          <a:xfrm>
            <a:off x="5715000" y="2084070"/>
            <a:ext cx="822960" cy="1828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283446"/>
                </a:solidFill>
                <a:effectLst/>
                <a:uLnTx/>
                <a:uFillTx/>
                <a:latin typeface="Franklin Gothic Book" panose="020B0503020102020204"/>
                <a:ea typeface="+mn-ea"/>
                <a:cs typeface="+mn-cs"/>
              </a:rPr>
              <a:t>9 MTFs</a:t>
            </a:r>
          </a:p>
        </p:txBody>
      </p:sp>
      <p:sp>
        <p:nvSpPr>
          <p:cNvPr id="30" name="Rectangle 29">
            <a:extLst>
              <a:ext uri="{FF2B5EF4-FFF2-40B4-BE49-F238E27FC236}">
                <a16:creationId xmlns:a16="http://schemas.microsoft.com/office/drawing/2014/main" id="{E96BCB68-E4F9-8C0B-5356-0401192B6EED}"/>
              </a:ext>
            </a:extLst>
          </p:cNvPr>
          <p:cNvSpPr/>
          <p:nvPr/>
        </p:nvSpPr>
        <p:spPr>
          <a:xfrm>
            <a:off x="4495800" y="2693670"/>
            <a:ext cx="1005840" cy="182880"/>
          </a:xfrm>
          <a:prstGeom prst="rect">
            <a:avLst/>
          </a:prstGeom>
          <a:solidFill>
            <a:schemeClr val="accent2">
              <a:lumMod val="20000"/>
              <a:lumOff val="80000"/>
            </a:schemeClr>
          </a:solidFill>
          <a:ln>
            <a:solidFill>
              <a:schemeClr val="accent2">
                <a:lumMod val="75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rIns="91440" anchor="ctr"/>
          <a:lstStyle/>
          <a:p>
            <a:pPr marL="0" marR="0" lvl="0" indent="0" algn="r" defTabSz="685784"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Central</a:t>
            </a:r>
          </a:p>
        </p:txBody>
      </p:sp>
      <p:sp>
        <p:nvSpPr>
          <p:cNvPr id="38" name="Star: 5 Points 37">
            <a:extLst>
              <a:ext uri="{FF2B5EF4-FFF2-40B4-BE49-F238E27FC236}">
                <a16:creationId xmlns:a16="http://schemas.microsoft.com/office/drawing/2014/main" id="{B55AFD72-C554-7E4B-336D-9AB83FE7E174}"/>
              </a:ext>
            </a:extLst>
          </p:cNvPr>
          <p:cNvSpPr/>
          <p:nvPr/>
        </p:nvSpPr>
        <p:spPr>
          <a:xfrm>
            <a:off x="4505287" y="2716530"/>
            <a:ext cx="137160" cy="137160"/>
          </a:xfrm>
          <a:prstGeom prst="star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22" name="Star: 5 Points 21">
            <a:extLst>
              <a:ext uri="{FF2B5EF4-FFF2-40B4-BE49-F238E27FC236}">
                <a16:creationId xmlns:a16="http://schemas.microsoft.com/office/drawing/2014/main" id="{EDB797A2-0B9A-5690-2483-D959CAF38353}"/>
              </a:ext>
            </a:extLst>
          </p:cNvPr>
          <p:cNvSpPr/>
          <p:nvPr/>
        </p:nvSpPr>
        <p:spPr>
          <a:xfrm>
            <a:off x="4684900" y="2716530"/>
            <a:ext cx="137160" cy="137160"/>
          </a:xfrm>
          <a:prstGeom prst="star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Franklin Gothic Book" panose="020B0503020102020204"/>
              <a:ea typeface="+mn-ea"/>
              <a:cs typeface="+mn-cs"/>
            </a:endParaRPr>
          </a:p>
        </p:txBody>
      </p:sp>
      <p:sp>
        <p:nvSpPr>
          <p:cNvPr id="107" name="TextBox 106">
            <a:extLst>
              <a:ext uri="{FF2B5EF4-FFF2-40B4-BE49-F238E27FC236}">
                <a16:creationId xmlns:a16="http://schemas.microsoft.com/office/drawing/2014/main" id="{647919BB-6774-F561-45BE-CEF3E4078116}"/>
              </a:ext>
            </a:extLst>
          </p:cNvPr>
          <p:cNvSpPr txBox="1"/>
          <p:nvPr/>
        </p:nvSpPr>
        <p:spPr>
          <a:xfrm>
            <a:off x="5706291" y="2693670"/>
            <a:ext cx="822960" cy="1828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283446"/>
                </a:solidFill>
                <a:effectLst/>
                <a:uLnTx/>
                <a:uFillTx/>
                <a:latin typeface="Franklin Gothic Book" panose="020B0503020102020204"/>
                <a:ea typeface="+mn-ea"/>
                <a:cs typeface="+mn-cs"/>
              </a:rPr>
              <a:t>39 MTFs</a:t>
            </a:r>
          </a:p>
        </p:txBody>
      </p:sp>
      <p:sp>
        <p:nvSpPr>
          <p:cNvPr id="31" name="Rectangle 30">
            <a:extLst>
              <a:ext uri="{FF2B5EF4-FFF2-40B4-BE49-F238E27FC236}">
                <a16:creationId xmlns:a16="http://schemas.microsoft.com/office/drawing/2014/main" id="{62533689-EC24-654A-F8EE-807B5827A548}"/>
              </a:ext>
            </a:extLst>
          </p:cNvPr>
          <p:cNvSpPr/>
          <p:nvPr/>
        </p:nvSpPr>
        <p:spPr>
          <a:xfrm>
            <a:off x="4495800" y="3124200"/>
            <a:ext cx="1005840" cy="182880"/>
          </a:xfrm>
          <a:prstGeom prst="rect">
            <a:avLst/>
          </a:prstGeom>
          <a:solidFill>
            <a:srgbClr val="9BAAC5"/>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rIns="91440" anchor="ctr"/>
          <a:lstStyle/>
          <a:p>
            <a:pPr marL="0" marR="0" lvl="0" indent="0" algn="r" defTabSz="685784"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Atlantic</a:t>
            </a:r>
          </a:p>
        </p:txBody>
      </p:sp>
      <p:sp>
        <p:nvSpPr>
          <p:cNvPr id="39" name="Star: 5 Points 38">
            <a:extLst>
              <a:ext uri="{FF2B5EF4-FFF2-40B4-BE49-F238E27FC236}">
                <a16:creationId xmlns:a16="http://schemas.microsoft.com/office/drawing/2014/main" id="{D8D0BD31-BB63-31AC-94A2-C74B01315F6B}"/>
              </a:ext>
            </a:extLst>
          </p:cNvPr>
          <p:cNvSpPr/>
          <p:nvPr/>
        </p:nvSpPr>
        <p:spPr>
          <a:xfrm>
            <a:off x="4525862" y="3147060"/>
            <a:ext cx="137160" cy="137160"/>
          </a:xfrm>
          <a:prstGeom prst="star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108" name="TextBox 107">
            <a:extLst>
              <a:ext uri="{FF2B5EF4-FFF2-40B4-BE49-F238E27FC236}">
                <a16:creationId xmlns:a16="http://schemas.microsoft.com/office/drawing/2014/main" id="{193B8467-3D9A-90C1-B996-9B15D769502E}"/>
              </a:ext>
            </a:extLst>
          </p:cNvPr>
          <p:cNvSpPr txBox="1"/>
          <p:nvPr/>
        </p:nvSpPr>
        <p:spPr>
          <a:xfrm>
            <a:off x="5715000" y="3124200"/>
            <a:ext cx="822960" cy="1828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283446"/>
                </a:solidFill>
                <a:effectLst/>
                <a:uLnTx/>
                <a:uFillTx/>
                <a:latin typeface="Franklin Gothic Book" panose="020B0503020102020204"/>
                <a:ea typeface="+mn-ea"/>
                <a:cs typeface="+mn-cs"/>
              </a:rPr>
              <a:t>13 MTFs</a:t>
            </a:r>
          </a:p>
        </p:txBody>
      </p:sp>
      <p:sp>
        <p:nvSpPr>
          <p:cNvPr id="32" name="Rectangle 31">
            <a:extLst>
              <a:ext uri="{FF2B5EF4-FFF2-40B4-BE49-F238E27FC236}">
                <a16:creationId xmlns:a16="http://schemas.microsoft.com/office/drawing/2014/main" id="{4A329E5D-3C01-7675-8275-45E1E1561E53}"/>
              </a:ext>
            </a:extLst>
          </p:cNvPr>
          <p:cNvSpPr/>
          <p:nvPr/>
        </p:nvSpPr>
        <p:spPr>
          <a:xfrm>
            <a:off x="4495800" y="3398445"/>
            <a:ext cx="1005840" cy="182880"/>
          </a:xfrm>
          <a:prstGeom prst="rect">
            <a:avLst/>
          </a:prstGeom>
          <a:solidFill>
            <a:srgbClr val="CEEAB0"/>
          </a:solidFill>
          <a:ln>
            <a:solidFill>
              <a:srgbClr val="5A8B25"/>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rIns="91440" anchor="ctr"/>
          <a:lstStyle/>
          <a:p>
            <a:pPr marL="0" marR="0" lvl="0" indent="0" algn="r" defTabSz="685784"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East</a:t>
            </a:r>
          </a:p>
        </p:txBody>
      </p:sp>
      <p:sp>
        <p:nvSpPr>
          <p:cNvPr id="40" name="Star: 5 Points 39">
            <a:extLst>
              <a:ext uri="{FF2B5EF4-FFF2-40B4-BE49-F238E27FC236}">
                <a16:creationId xmlns:a16="http://schemas.microsoft.com/office/drawing/2014/main" id="{B654C7DD-71C1-268B-F0CE-4405A730CFEF}"/>
              </a:ext>
            </a:extLst>
          </p:cNvPr>
          <p:cNvSpPr/>
          <p:nvPr/>
        </p:nvSpPr>
        <p:spPr>
          <a:xfrm>
            <a:off x="4515012" y="3421305"/>
            <a:ext cx="137160" cy="137160"/>
          </a:xfrm>
          <a:prstGeom prst="star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Franklin Gothic Book" panose="020B0503020102020204"/>
              <a:ea typeface="+mn-ea"/>
              <a:cs typeface="+mn-cs"/>
            </a:endParaRPr>
          </a:p>
        </p:txBody>
      </p:sp>
      <p:sp>
        <p:nvSpPr>
          <p:cNvPr id="109" name="TextBox 108">
            <a:extLst>
              <a:ext uri="{FF2B5EF4-FFF2-40B4-BE49-F238E27FC236}">
                <a16:creationId xmlns:a16="http://schemas.microsoft.com/office/drawing/2014/main" id="{D7F086B8-B1D2-1EB5-A180-04F1AC3AD8B5}"/>
              </a:ext>
            </a:extLst>
          </p:cNvPr>
          <p:cNvSpPr txBox="1"/>
          <p:nvPr/>
        </p:nvSpPr>
        <p:spPr>
          <a:xfrm>
            <a:off x="5706291" y="3400698"/>
            <a:ext cx="822960" cy="18288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283446"/>
                </a:solidFill>
                <a:effectLst/>
                <a:uLnTx/>
                <a:uFillTx/>
                <a:latin typeface="Franklin Gothic Book" panose="020B0503020102020204"/>
                <a:ea typeface="+mn-ea"/>
                <a:cs typeface="+mn-cs"/>
              </a:rPr>
              <a:t>11 MTFs</a:t>
            </a:r>
          </a:p>
        </p:txBody>
      </p:sp>
      <p:sp>
        <p:nvSpPr>
          <p:cNvPr id="33" name="Rectangle 32">
            <a:extLst>
              <a:ext uri="{FF2B5EF4-FFF2-40B4-BE49-F238E27FC236}">
                <a16:creationId xmlns:a16="http://schemas.microsoft.com/office/drawing/2014/main" id="{95444804-D89A-BA2C-BC7C-4F20F4F1717A}"/>
              </a:ext>
            </a:extLst>
          </p:cNvPr>
          <p:cNvSpPr/>
          <p:nvPr/>
        </p:nvSpPr>
        <p:spPr>
          <a:xfrm>
            <a:off x="4495800" y="3796509"/>
            <a:ext cx="1005840" cy="182880"/>
          </a:xfrm>
          <a:prstGeom prst="rect">
            <a:avLst/>
          </a:prstGeom>
          <a:solidFill>
            <a:srgbClr val="DAC1ED"/>
          </a:solidFill>
          <a:ln>
            <a:solidFill>
              <a:srgbClr val="A162D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rIns="91440" anchor="ctr"/>
          <a:lstStyle/>
          <a:p>
            <a:pPr marL="0" marR="0" lvl="0" indent="0" algn="r" defTabSz="685784"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NCR</a:t>
            </a:r>
          </a:p>
        </p:txBody>
      </p:sp>
      <p:sp>
        <p:nvSpPr>
          <p:cNvPr id="25" name="Star: 5 Points 24">
            <a:extLst>
              <a:ext uri="{FF2B5EF4-FFF2-40B4-BE49-F238E27FC236}">
                <a16:creationId xmlns:a16="http://schemas.microsoft.com/office/drawing/2014/main" id="{8F01C81F-EC81-E8F6-9096-F239E48DFB80}"/>
              </a:ext>
            </a:extLst>
          </p:cNvPr>
          <p:cNvSpPr/>
          <p:nvPr/>
        </p:nvSpPr>
        <p:spPr>
          <a:xfrm>
            <a:off x="4503122" y="3819369"/>
            <a:ext cx="137160" cy="137160"/>
          </a:xfrm>
          <a:prstGeom prst="star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23" name="Star: 5 Points 22">
            <a:extLst>
              <a:ext uri="{FF2B5EF4-FFF2-40B4-BE49-F238E27FC236}">
                <a16:creationId xmlns:a16="http://schemas.microsoft.com/office/drawing/2014/main" id="{9EEB926F-14E0-FA26-5F9A-F20DC7C9020E}"/>
              </a:ext>
            </a:extLst>
          </p:cNvPr>
          <p:cNvSpPr/>
          <p:nvPr/>
        </p:nvSpPr>
        <p:spPr>
          <a:xfrm>
            <a:off x="4682735" y="3819369"/>
            <a:ext cx="137160" cy="137160"/>
          </a:xfrm>
          <a:prstGeom prst="star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110" name="TextBox 109">
            <a:extLst>
              <a:ext uri="{FF2B5EF4-FFF2-40B4-BE49-F238E27FC236}">
                <a16:creationId xmlns:a16="http://schemas.microsoft.com/office/drawing/2014/main" id="{3816AF74-8F5A-111F-33B1-FDD64DC6323A}"/>
              </a:ext>
            </a:extLst>
          </p:cNvPr>
          <p:cNvSpPr txBox="1"/>
          <p:nvPr/>
        </p:nvSpPr>
        <p:spPr>
          <a:xfrm>
            <a:off x="5715000" y="3798307"/>
            <a:ext cx="822960" cy="1828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283446"/>
                </a:solidFill>
                <a:effectLst/>
                <a:uLnTx/>
                <a:uFillTx/>
                <a:latin typeface="Franklin Gothic Book" panose="020B0503020102020204"/>
                <a:ea typeface="+mn-ea"/>
                <a:cs typeface="+mn-cs"/>
              </a:rPr>
              <a:t>7 MTFs</a:t>
            </a:r>
          </a:p>
        </p:txBody>
      </p:sp>
      <p:sp>
        <p:nvSpPr>
          <p:cNvPr id="10" name="Rectangle 9">
            <a:extLst>
              <a:ext uri="{FF2B5EF4-FFF2-40B4-BE49-F238E27FC236}">
                <a16:creationId xmlns:a16="http://schemas.microsoft.com/office/drawing/2014/main" id="{75F71F26-4CE0-D554-F62C-683C7BE1E255}"/>
              </a:ext>
            </a:extLst>
          </p:cNvPr>
          <p:cNvSpPr/>
          <p:nvPr/>
        </p:nvSpPr>
        <p:spPr>
          <a:xfrm>
            <a:off x="4495800" y="4024732"/>
            <a:ext cx="1005840" cy="182880"/>
          </a:xfrm>
          <a:prstGeom prst="rect">
            <a:avLst/>
          </a:prstGeom>
          <a:solidFill>
            <a:srgbClr val="CEEAB0"/>
          </a:solidFill>
          <a:ln>
            <a:solidFill>
              <a:srgbClr val="5C8E26"/>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rIns="91440" anchor="ctr"/>
          <a:lstStyle/>
          <a:p>
            <a:pPr marL="0" marR="0" lvl="0" indent="0" algn="r" defTabSz="685784"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Europe</a:t>
            </a:r>
          </a:p>
        </p:txBody>
      </p:sp>
      <p:sp>
        <p:nvSpPr>
          <p:cNvPr id="43" name="Star: 5 Points 42">
            <a:extLst>
              <a:ext uri="{FF2B5EF4-FFF2-40B4-BE49-F238E27FC236}">
                <a16:creationId xmlns:a16="http://schemas.microsoft.com/office/drawing/2014/main" id="{DB911CFB-52E9-7736-E666-C00417484D03}"/>
              </a:ext>
            </a:extLst>
          </p:cNvPr>
          <p:cNvSpPr/>
          <p:nvPr/>
        </p:nvSpPr>
        <p:spPr>
          <a:xfrm>
            <a:off x="4515012" y="4047592"/>
            <a:ext cx="137160" cy="137160"/>
          </a:xfrm>
          <a:prstGeom prst="star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Franklin Gothic Book" panose="020B0503020102020204"/>
              <a:ea typeface="+mn-ea"/>
              <a:cs typeface="+mn-cs"/>
            </a:endParaRPr>
          </a:p>
        </p:txBody>
      </p:sp>
      <p:sp>
        <p:nvSpPr>
          <p:cNvPr id="111" name="TextBox 110">
            <a:extLst>
              <a:ext uri="{FF2B5EF4-FFF2-40B4-BE49-F238E27FC236}">
                <a16:creationId xmlns:a16="http://schemas.microsoft.com/office/drawing/2014/main" id="{18D077A3-C71C-7E39-E505-8F54C17CD101}"/>
              </a:ext>
            </a:extLst>
          </p:cNvPr>
          <p:cNvSpPr txBox="1"/>
          <p:nvPr/>
        </p:nvSpPr>
        <p:spPr>
          <a:xfrm>
            <a:off x="5715000" y="4024732"/>
            <a:ext cx="822960" cy="1828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283446"/>
                </a:solidFill>
                <a:effectLst/>
                <a:uLnTx/>
                <a:uFillTx/>
                <a:latin typeface="Franklin Gothic Book" panose="020B0503020102020204"/>
                <a:ea typeface="+mn-ea"/>
                <a:cs typeface="+mn-cs"/>
              </a:rPr>
              <a:t>10 MTFs</a:t>
            </a:r>
          </a:p>
        </p:txBody>
      </p:sp>
      <p:sp>
        <p:nvSpPr>
          <p:cNvPr id="34" name="Rectangle 33">
            <a:extLst>
              <a:ext uri="{FF2B5EF4-FFF2-40B4-BE49-F238E27FC236}">
                <a16:creationId xmlns:a16="http://schemas.microsoft.com/office/drawing/2014/main" id="{699E0486-F0FE-0D18-92D6-2F412901CD36}"/>
              </a:ext>
            </a:extLst>
          </p:cNvPr>
          <p:cNvSpPr/>
          <p:nvPr/>
        </p:nvSpPr>
        <p:spPr>
          <a:xfrm>
            <a:off x="4495800" y="4293870"/>
            <a:ext cx="1005840" cy="182880"/>
          </a:xfrm>
          <a:prstGeom prst="rect">
            <a:avLst/>
          </a:prstGeom>
          <a:solidFill>
            <a:schemeClr val="accent2">
              <a:lumMod val="20000"/>
              <a:lumOff val="80000"/>
            </a:schemeClr>
          </a:solidFill>
          <a:ln>
            <a:solidFill>
              <a:schemeClr val="accent2">
                <a:lumMod val="75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rIns="91440" anchor="ctr"/>
          <a:lstStyle/>
          <a:p>
            <a:pPr marL="0" marR="0" lvl="0" indent="0" algn="r" defTabSz="685784"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Continental</a:t>
            </a:r>
          </a:p>
        </p:txBody>
      </p:sp>
      <p:sp>
        <p:nvSpPr>
          <p:cNvPr id="42" name="Star: 5 Points 41">
            <a:extLst>
              <a:ext uri="{FF2B5EF4-FFF2-40B4-BE49-F238E27FC236}">
                <a16:creationId xmlns:a16="http://schemas.microsoft.com/office/drawing/2014/main" id="{69D93F44-F105-D7CB-7773-43C79003DDC6}"/>
              </a:ext>
            </a:extLst>
          </p:cNvPr>
          <p:cNvSpPr/>
          <p:nvPr/>
        </p:nvSpPr>
        <p:spPr>
          <a:xfrm>
            <a:off x="4505287" y="4316730"/>
            <a:ext cx="137160" cy="137160"/>
          </a:xfrm>
          <a:prstGeom prst="star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46" name="Star: 5 Points 45">
            <a:extLst>
              <a:ext uri="{FF2B5EF4-FFF2-40B4-BE49-F238E27FC236}">
                <a16:creationId xmlns:a16="http://schemas.microsoft.com/office/drawing/2014/main" id="{0CC4C483-0267-278F-8AE8-B16236AA3DE7}"/>
              </a:ext>
            </a:extLst>
          </p:cNvPr>
          <p:cNvSpPr/>
          <p:nvPr/>
        </p:nvSpPr>
        <p:spPr>
          <a:xfrm>
            <a:off x="4684900" y="4316730"/>
            <a:ext cx="137160" cy="137160"/>
          </a:xfrm>
          <a:prstGeom prst="star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112" name="TextBox 111">
            <a:extLst>
              <a:ext uri="{FF2B5EF4-FFF2-40B4-BE49-F238E27FC236}">
                <a16:creationId xmlns:a16="http://schemas.microsoft.com/office/drawing/2014/main" id="{6E98A891-6EAF-B206-20E6-63D1B0E3189E}"/>
              </a:ext>
            </a:extLst>
          </p:cNvPr>
          <p:cNvSpPr txBox="1"/>
          <p:nvPr/>
        </p:nvSpPr>
        <p:spPr>
          <a:xfrm>
            <a:off x="5715000" y="4290343"/>
            <a:ext cx="822960" cy="1828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283446"/>
                </a:solidFill>
                <a:effectLst/>
                <a:uLnTx/>
                <a:uFillTx/>
                <a:latin typeface="Franklin Gothic Book" panose="020B0503020102020204"/>
                <a:ea typeface="+mn-ea"/>
                <a:cs typeface="+mn-cs"/>
              </a:rPr>
              <a:t>26 MTFs</a:t>
            </a:r>
          </a:p>
        </p:txBody>
      </p:sp>
      <p:sp>
        <p:nvSpPr>
          <p:cNvPr id="160" name="Rectangle 159">
            <a:extLst>
              <a:ext uri="{FF2B5EF4-FFF2-40B4-BE49-F238E27FC236}">
                <a16:creationId xmlns:a16="http://schemas.microsoft.com/office/drawing/2014/main" id="{DDA87EB1-F758-420B-FD8B-3946B3E9680C}"/>
              </a:ext>
            </a:extLst>
          </p:cNvPr>
          <p:cNvSpPr/>
          <p:nvPr/>
        </p:nvSpPr>
        <p:spPr>
          <a:xfrm>
            <a:off x="4438568" y="1624007"/>
            <a:ext cx="3686886" cy="756289"/>
          </a:xfrm>
          <a:prstGeom prst="rect">
            <a:avLst/>
          </a:prstGeom>
          <a:noFill/>
          <a:ln w="9525">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Franklin Gothic Book" panose="020B0503020102020204"/>
              <a:ea typeface="+mn-ea"/>
              <a:cs typeface="+mn-cs"/>
            </a:endParaRPr>
          </a:p>
        </p:txBody>
      </p:sp>
      <p:grpSp>
        <p:nvGrpSpPr>
          <p:cNvPr id="74" name="Group 73">
            <a:extLst>
              <a:ext uri="{FF2B5EF4-FFF2-40B4-BE49-F238E27FC236}">
                <a16:creationId xmlns:a16="http://schemas.microsoft.com/office/drawing/2014/main" id="{60BF5A8B-4028-8135-C50D-B61CD74AACE6}"/>
              </a:ext>
            </a:extLst>
          </p:cNvPr>
          <p:cNvGrpSpPr/>
          <p:nvPr/>
        </p:nvGrpSpPr>
        <p:grpSpPr>
          <a:xfrm>
            <a:off x="904740" y="995262"/>
            <a:ext cx="1686060" cy="544238"/>
            <a:chOff x="1056834" y="1276540"/>
            <a:chExt cx="2248081" cy="725650"/>
          </a:xfrm>
        </p:grpSpPr>
        <p:sp>
          <p:nvSpPr>
            <p:cNvPr id="5" name="Rectangle 4">
              <a:hlinkClick r:id="rId5"/>
              <a:extLst>
                <a:ext uri="{FF2B5EF4-FFF2-40B4-BE49-F238E27FC236}">
                  <a16:creationId xmlns:a16="http://schemas.microsoft.com/office/drawing/2014/main" id="{EC02742B-F952-CC8A-72C3-16C45D677018}"/>
                </a:ext>
              </a:extLst>
            </p:cNvPr>
            <p:cNvSpPr/>
            <p:nvPr/>
          </p:nvSpPr>
          <p:spPr>
            <a:xfrm>
              <a:off x="1110354" y="1392591"/>
              <a:ext cx="2194561" cy="609599"/>
            </a:xfrm>
            <a:prstGeom prst="rect">
              <a:avLst/>
            </a:prstGeom>
            <a:solidFill>
              <a:schemeClr val="bg1"/>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78"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Director</a:t>
              </a:r>
            </a:p>
            <a:p>
              <a:pPr marL="0" marR="0" lvl="0" indent="0" algn="ctr" defTabSz="914378"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Defense Health Agency</a:t>
              </a:r>
            </a:p>
          </p:txBody>
        </p:sp>
        <p:sp>
          <p:nvSpPr>
            <p:cNvPr id="55" name="Star: 5 Points 54">
              <a:extLst>
                <a:ext uri="{FF2B5EF4-FFF2-40B4-BE49-F238E27FC236}">
                  <a16:creationId xmlns:a16="http://schemas.microsoft.com/office/drawing/2014/main" id="{B75275E2-69C2-E003-17B1-B37E21705268}"/>
                </a:ext>
              </a:extLst>
            </p:cNvPr>
            <p:cNvSpPr/>
            <p:nvPr/>
          </p:nvSpPr>
          <p:spPr>
            <a:xfrm>
              <a:off x="1056834" y="1276540"/>
              <a:ext cx="228600" cy="228600"/>
            </a:xfrm>
            <a:prstGeom prst="star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56" name="Star: 5 Points 55">
              <a:extLst>
                <a:ext uri="{FF2B5EF4-FFF2-40B4-BE49-F238E27FC236}">
                  <a16:creationId xmlns:a16="http://schemas.microsoft.com/office/drawing/2014/main" id="{8D4651BC-A8A4-2F9B-13FA-FB36940A104C}"/>
                </a:ext>
              </a:extLst>
            </p:cNvPr>
            <p:cNvSpPr/>
            <p:nvPr/>
          </p:nvSpPr>
          <p:spPr>
            <a:xfrm>
              <a:off x="1297317" y="1276540"/>
              <a:ext cx="228600" cy="228600"/>
            </a:xfrm>
            <a:prstGeom prst="star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58" name="Star: 5 Points 57">
              <a:extLst>
                <a:ext uri="{FF2B5EF4-FFF2-40B4-BE49-F238E27FC236}">
                  <a16:creationId xmlns:a16="http://schemas.microsoft.com/office/drawing/2014/main" id="{CF4D5D37-6022-F6E3-F6BE-C6487E89576F}"/>
                </a:ext>
              </a:extLst>
            </p:cNvPr>
            <p:cNvSpPr/>
            <p:nvPr/>
          </p:nvSpPr>
          <p:spPr>
            <a:xfrm>
              <a:off x="1541315" y="1276540"/>
              <a:ext cx="228600" cy="228600"/>
            </a:xfrm>
            <a:prstGeom prst="star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grpSp>
      <p:cxnSp>
        <p:nvCxnSpPr>
          <p:cNvPr id="79" name="Straight Connector 78">
            <a:extLst>
              <a:ext uri="{FF2B5EF4-FFF2-40B4-BE49-F238E27FC236}">
                <a16:creationId xmlns:a16="http://schemas.microsoft.com/office/drawing/2014/main" id="{44155EEA-9359-9654-4BA7-8F4D26E157E4}"/>
              </a:ext>
            </a:extLst>
          </p:cNvPr>
          <p:cNvCxnSpPr>
            <a:cxnSpLocks/>
            <a:stCxn id="5" idx="3"/>
            <a:endCxn id="49" idx="1"/>
          </p:cNvCxnSpPr>
          <p:nvPr/>
        </p:nvCxnSpPr>
        <p:spPr>
          <a:xfrm flipV="1">
            <a:off x="2590800" y="1310446"/>
            <a:ext cx="335280" cy="454"/>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7" name="Connector: Elbow 116">
            <a:extLst>
              <a:ext uri="{FF2B5EF4-FFF2-40B4-BE49-F238E27FC236}">
                <a16:creationId xmlns:a16="http://schemas.microsoft.com/office/drawing/2014/main" id="{5BE9DE0E-7267-2B9F-39B2-778D8701F02C}"/>
              </a:ext>
            </a:extLst>
          </p:cNvPr>
          <p:cNvCxnSpPr>
            <a:cxnSpLocks/>
            <a:stCxn id="49" idx="3"/>
            <a:endCxn id="6" idx="3"/>
          </p:cNvCxnSpPr>
          <p:nvPr/>
        </p:nvCxnSpPr>
        <p:spPr>
          <a:xfrm>
            <a:off x="4572000" y="1310446"/>
            <a:ext cx="3459481" cy="651704"/>
          </a:xfrm>
          <a:prstGeom prst="bentConnector3">
            <a:avLst>
              <a:gd name="adj1" fmla="val 106608"/>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4" name="Connector: Elbow 203">
            <a:extLst>
              <a:ext uri="{FF2B5EF4-FFF2-40B4-BE49-F238E27FC236}">
                <a16:creationId xmlns:a16="http://schemas.microsoft.com/office/drawing/2014/main" id="{B64F9C41-05A5-46E7-C190-D0FD4BE6503D}"/>
              </a:ext>
            </a:extLst>
          </p:cNvPr>
          <p:cNvCxnSpPr>
            <a:cxnSpLocks/>
            <a:stCxn id="49" idx="3"/>
            <a:endCxn id="9" idx="3"/>
          </p:cNvCxnSpPr>
          <p:nvPr/>
        </p:nvCxnSpPr>
        <p:spPr>
          <a:xfrm>
            <a:off x="4572000" y="1310446"/>
            <a:ext cx="3459481" cy="1337504"/>
          </a:xfrm>
          <a:prstGeom prst="bentConnector3">
            <a:avLst>
              <a:gd name="adj1" fmla="val 106608"/>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15" name="Connector: Elbow 214">
            <a:extLst>
              <a:ext uri="{FF2B5EF4-FFF2-40B4-BE49-F238E27FC236}">
                <a16:creationId xmlns:a16="http://schemas.microsoft.com/office/drawing/2014/main" id="{B578641E-1AA9-F2CF-580E-FF1838828746}"/>
              </a:ext>
            </a:extLst>
          </p:cNvPr>
          <p:cNvCxnSpPr>
            <a:cxnSpLocks/>
            <a:stCxn id="49" idx="3"/>
            <a:endCxn id="7" idx="3"/>
          </p:cNvCxnSpPr>
          <p:nvPr/>
        </p:nvCxnSpPr>
        <p:spPr>
          <a:xfrm>
            <a:off x="4572000" y="1310446"/>
            <a:ext cx="3459483" cy="2023304"/>
          </a:xfrm>
          <a:prstGeom prst="bentConnector3">
            <a:avLst>
              <a:gd name="adj1" fmla="val 106608"/>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8" name="Connector: Elbow 227">
            <a:extLst>
              <a:ext uri="{FF2B5EF4-FFF2-40B4-BE49-F238E27FC236}">
                <a16:creationId xmlns:a16="http://schemas.microsoft.com/office/drawing/2014/main" id="{930193B6-3332-134B-ABD2-5CFD19E8E259}"/>
              </a:ext>
            </a:extLst>
          </p:cNvPr>
          <p:cNvCxnSpPr>
            <a:cxnSpLocks/>
            <a:stCxn id="49" idx="3"/>
            <a:endCxn id="8" idx="3"/>
          </p:cNvCxnSpPr>
          <p:nvPr/>
        </p:nvCxnSpPr>
        <p:spPr>
          <a:xfrm>
            <a:off x="4572000" y="1310446"/>
            <a:ext cx="3459480" cy="2785304"/>
          </a:xfrm>
          <a:prstGeom prst="bentConnector3">
            <a:avLst>
              <a:gd name="adj1" fmla="val 106608"/>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9734D2DF-E913-FF89-9EA8-CF3419B6829D}"/>
              </a:ext>
            </a:extLst>
          </p:cNvPr>
          <p:cNvSpPr/>
          <p:nvPr/>
        </p:nvSpPr>
        <p:spPr>
          <a:xfrm>
            <a:off x="4495800" y="2465070"/>
            <a:ext cx="1005840" cy="182880"/>
          </a:xfrm>
          <a:prstGeom prst="rect">
            <a:avLst/>
          </a:prstGeom>
          <a:solidFill>
            <a:srgbClr val="CEEAB0"/>
          </a:solidFill>
          <a:ln>
            <a:solidFill>
              <a:srgbClr val="5A8B25"/>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rIns="91440" anchor="ctr"/>
          <a:lstStyle/>
          <a:p>
            <a:pPr marL="0" marR="0" lvl="0" indent="0" algn="r" defTabSz="685784"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West</a:t>
            </a:r>
          </a:p>
        </p:txBody>
      </p:sp>
      <p:sp>
        <p:nvSpPr>
          <p:cNvPr id="37" name="Star: 5 Points 36">
            <a:extLst>
              <a:ext uri="{FF2B5EF4-FFF2-40B4-BE49-F238E27FC236}">
                <a16:creationId xmlns:a16="http://schemas.microsoft.com/office/drawing/2014/main" id="{E5B2CA93-5F90-4D77-378D-E17D47B8B829}"/>
              </a:ext>
            </a:extLst>
          </p:cNvPr>
          <p:cNvSpPr/>
          <p:nvPr/>
        </p:nvSpPr>
        <p:spPr>
          <a:xfrm>
            <a:off x="4515012" y="2487930"/>
            <a:ext cx="137160" cy="137160"/>
          </a:xfrm>
          <a:prstGeom prst="star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106" name="TextBox 105">
            <a:extLst>
              <a:ext uri="{FF2B5EF4-FFF2-40B4-BE49-F238E27FC236}">
                <a16:creationId xmlns:a16="http://schemas.microsoft.com/office/drawing/2014/main" id="{10F289C1-C0EF-7A99-983F-F9808911CCCA}"/>
              </a:ext>
            </a:extLst>
          </p:cNvPr>
          <p:cNvSpPr txBox="1"/>
          <p:nvPr/>
        </p:nvSpPr>
        <p:spPr>
          <a:xfrm>
            <a:off x="5715000" y="2465070"/>
            <a:ext cx="822960" cy="1828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283446"/>
                </a:solidFill>
                <a:effectLst/>
                <a:uLnTx/>
                <a:uFillTx/>
                <a:latin typeface="Franklin Gothic Book" panose="020B0503020102020204"/>
                <a:ea typeface="+mn-ea"/>
                <a:cs typeface="+mn-cs"/>
              </a:rPr>
              <a:t>9 MTFs</a:t>
            </a:r>
          </a:p>
        </p:txBody>
      </p:sp>
      <p:sp>
        <p:nvSpPr>
          <p:cNvPr id="279" name="TextBox 278">
            <a:extLst>
              <a:ext uri="{FF2B5EF4-FFF2-40B4-BE49-F238E27FC236}">
                <a16:creationId xmlns:a16="http://schemas.microsoft.com/office/drawing/2014/main" id="{D61545E9-9952-7FE1-5530-2C0B96859969}"/>
              </a:ext>
            </a:extLst>
          </p:cNvPr>
          <p:cNvSpPr txBox="1"/>
          <p:nvPr/>
        </p:nvSpPr>
        <p:spPr>
          <a:xfrm rot="5400000">
            <a:off x="2890685" y="2858621"/>
            <a:ext cx="1458988"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283446"/>
                </a:solidFill>
                <a:effectLst/>
                <a:uLnTx/>
                <a:uFillTx/>
                <a:latin typeface="Franklin Gothic Book" panose="020B0503020102020204"/>
                <a:ea typeface="+mn-ea"/>
                <a:cs typeface="+mn-cs"/>
              </a:rPr>
              <a:t>ADC of MTFs</a:t>
            </a:r>
          </a:p>
        </p:txBody>
      </p:sp>
      <p:cxnSp>
        <p:nvCxnSpPr>
          <p:cNvPr id="102" name="Connector: Elbow 101">
            <a:extLst>
              <a:ext uri="{FF2B5EF4-FFF2-40B4-BE49-F238E27FC236}">
                <a16:creationId xmlns:a16="http://schemas.microsoft.com/office/drawing/2014/main" id="{34F30F20-0614-C096-EAFA-3BECCAAA8D0E}"/>
              </a:ext>
            </a:extLst>
          </p:cNvPr>
          <p:cNvCxnSpPr>
            <a:cxnSpLocks/>
            <a:stCxn id="49" idx="2"/>
            <a:endCxn id="27" idx="1"/>
          </p:cNvCxnSpPr>
          <p:nvPr/>
        </p:nvCxnSpPr>
        <p:spPr>
          <a:xfrm rot="16200000" flipH="1">
            <a:off x="3934519" y="1353567"/>
            <a:ext cx="375802" cy="746760"/>
          </a:xfrm>
          <a:prstGeom prst="bentConnector2">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8" name="Connector: Elbow 117">
            <a:extLst>
              <a:ext uri="{FF2B5EF4-FFF2-40B4-BE49-F238E27FC236}">
                <a16:creationId xmlns:a16="http://schemas.microsoft.com/office/drawing/2014/main" id="{08FC2E44-F910-2980-0A44-8C00B43556A1}"/>
              </a:ext>
            </a:extLst>
          </p:cNvPr>
          <p:cNvCxnSpPr>
            <a:cxnSpLocks/>
            <a:stCxn id="49" idx="2"/>
            <a:endCxn id="28" idx="1"/>
          </p:cNvCxnSpPr>
          <p:nvPr/>
        </p:nvCxnSpPr>
        <p:spPr>
          <a:xfrm rot="16200000" flipH="1">
            <a:off x="3804188" y="1483898"/>
            <a:ext cx="636464" cy="746760"/>
          </a:xfrm>
          <a:prstGeom prst="bentConnector2">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21" name="Connector: Elbow 120">
            <a:extLst>
              <a:ext uri="{FF2B5EF4-FFF2-40B4-BE49-F238E27FC236}">
                <a16:creationId xmlns:a16="http://schemas.microsoft.com/office/drawing/2014/main" id="{85D43522-AF66-5BA7-6E7F-A6FDB0DE30B2}"/>
              </a:ext>
            </a:extLst>
          </p:cNvPr>
          <p:cNvCxnSpPr>
            <a:cxnSpLocks/>
            <a:stCxn id="49" idx="2"/>
            <a:endCxn id="29" idx="1"/>
          </p:cNvCxnSpPr>
          <p:nvPr/>
        </p:nvCxnSpPr>
        <p:spPr>
          <a:xfrm rot="16200000" flipH="1">
            <a:off x="3613688" y="1674398"/>
            <a:ext cx="1017464" cy="746760"/>
          </a:xfrm>
          <a:prstGeom prst="bentConnector2">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26" name="Connector: Elbow 125">
            <a:extLst>
              <a:ext uri="{FF2B5EF4-FFF2-40B4-BE49-F238E27FC236}">
                <a16:creationId xmlns:a16="http://schemas.microsoft.com/office/drawing/2014/main" id="{4373FCCA-387F-9142-0FFF-6197FC7DE24E}"/>
              </a:ext>
            </a:extLst>
          </p:cNvPr>
          <p:cNvCxnSpPr>
            <a:cxnSpLocks/>
            <a:stCxn id="49" idx="2"/>
            <a:endCxn id="30" idx="1"/>
          </p:cNvCxnSpPr>
          <p:nvPr/>
        </p:nvCxnSpPr>
        <p:spPr>
          <a:xfrm rot="16200000" flipH="1">
            <a:off x="3499388" y="1788698"/>
            <a:ext cx="1246064" cy="746760"/>
          </a:xfrm>
          <a:prstGeom prst="bentConnector2">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29" name="Connector: Elbow 128">
            <a:extLst>
              <a:ext uri="{FF2B5EF4-FFF2-40B4-BE49-F238E27FC236}">
                <a16:creationId xmlns:a16="http://schemas.microsoft.com/office/drawing/2014/main" id="{EAFF1E5F-1D33-A5A4-5550-D8166CF59025}"/>
              </a:ext>
            </a:extLst>
          </p:cNvPr>
          <p:cNvCxnSpPr>
            <a:cxnSpLocks/>
            <a:stCxn id="49" idx="2"/>
            <a:endCxn id="31" idx="1"/>
          </p:cNvCxnSpPr>
          <p:nvPr/>
        </p:nvCxnSpPr>
        <p:spPr>
          <a:xfrm rot="16200000" flipH="1">
            <a:off x="3284123" y="2003963"/>
            <a:ext cx="1676594" cy="746760"/>
          </a:xfrm>
          <a:prstGeom prst="bentConnector2">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32" name="Connector: Elbow 131">
            <a:extLst>
              <a:ext uri="{FF2B5EF4-FFF2-40B4-BE49-F238E27FC236}">
                <a16:creationId xmlns:a16="http://schemas.microsoft.com/office/drawing/2014/main" id="{DF62BD1D-F78E-9B44-91FE-1AFF497418B3}"/>
              </a:ext>
            </a:extLst>
          </p:cNvPr>
          <p:cNvCxnSpPr>
            <a:cxnSpLocks/>
            <a:stCxn id="49" idx="2"/>
            <a:endCxn id="32" idx="1"/>
          </p:cNvCxnSpPr>
          <p:nvPr/>
        </p:nvCxnSpPr>
        <p:spPr>
          <a:xfrm rot="16200000" flipH="1">
            <a:off x="3147001" y="2141085"/>
            <a:ext cx="1950839" cy="746760"/>
          </a:xfrm>
          <a:prstGeom prst="bentConnector2">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35" name="Connector: Elbow 134">
            <a:extLst>
              <a:ext uri="{FF2B5EF4-FFF2-40B4-BE49-F238E27FC236}">
                <a16:creationId xmlns:a16="http://schemas.microsoft.com/office/drawing/2014/main" id="{007B0B0E-3484-9875-735B-7C2FFA6DB126}"/>
              </a:ext>
            </a:extLst>
          </p:cNvPr>
          <p:cNvCxnSpPr>
            <a:cxnSpLocks/>
            <a:stCxn id="49" idx="2"/>
            <a:endCxn id="33" idx="1"/>
          </p:cNvCxnSpPr>
          <p:nvPr/>
        </p:nvCxnSpPr>
        <p:spPr>
          <a:xfrm rot="16200000" flipH="1">
            <a:off x="2947969" y="2340117"/>
            <a:ext cx="2348903" cy="746760"/>
          </a:xfrm>
          <a:prstGeom prst="bentConnector2">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38" name="Connector: Elbow 137">
            <a:extLst>
              <a:ext uri="{FF2B5EF4-FFF2-40B4-BE49-F238E27FC236}">
                <a16:creationId xmlns:a16="http://schemas.microsoft.com/office/drawing/2014/main" id="{ABE7E523-4C96-2557-D24B-44E9FF474657}"/>
              </a:ext>
            </a:extLst>
          </p:cNvPr>
          <p:cNvCxnSpPr>
            <a:cxnSpLocks/>
            <a:stCxn id="49" idx="2"/>
            <a:endCxn id="10" idx="1"/>
          </p:cNvCxnSpPr>
          <p:nvPr/>
        </p:nvCxnSpPr>
        <p:spPr>
          <a:xfrm rot="16200000" flipH="1">
            <a:off x="2833857" y="2454229"/>
            <a:ext cx="2577126" cy="746760"/>
          </a:xfrm>
          <a:prstGeom prst="bentConnector2">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1" name="Connector: Elbow 140">
            <a:extLst>
              <a:ext uri="{FF2B5EF4-FFF2-40B4-BE49-F238E27FC236}">
                <a16:creationId xmlns:a16="http://schemas.microsoft.com/office/drawing/2014/main" id="{E346336C-8C7C-2D50-EB8D-6499843F99AC}"/>
              </a:ext>
            </a:extLst>
          </p:cNvPr>
          <p:cNvCxnSpPr>
            <a:cxnSpLocks/>
            <a:stCxn id="49" idx="2"/>
            <a:endCxn id="34" idx="1"/>
          </p:cNvCxnSpPr>
          <p:nvPr/>
        </p:nvCxnSpPr>
        <p:spPr>
          <a:xfrm rot="16200000" flipH="1">
            <a:off x="2699288" y="2588798"/>
            <a:ext cx="2846264" cy="746760"/>
          </a:xfrm>
          <a:prstGeom prst="bentConnector2">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86" name="Rectangle 185">
            <a:extLst>
              <a:ext uri="{FF2B5EF4-FFF2-40B4-BE49-F238E27FC236}">
                <a16:creationId xmlns:a16="http://schemas.microsoft.com/office/drawing/2014/main" id="{7A7E4FC8-22D6-1CF0-6C8E-2A711286AFD6}"/>
              </a:ext>
            </a:extLst>
          </p:cNvPr>
          <p:cNvSpPr/>
          <p:nvPr/>
        </p:nvSpPr>
        <p:spPr>
          <a:xfrm>
            <a:off x="4437722" y="3737535"/>
            <a:ext cx="3686886" cy="814545"/>
          </a:xfrm>
          <a:prstGeom prst="rect">
            <a:avLst/>
          </a:prstGeom>
          <a:noFill/>
          <a:ln w="9525">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Franklin Gothic Book" panose="020B0503020102020204"/>
              <a:ea typeface="+mn-ea"/>
              <a:cs typeface="+mn-cs"/>
            </a:endParaRPr>
          </a:p>
        </p:txBody>
      </p:sp>
      <p:sp>
        <p:nvSpPr>
          <p:cNvPr id="27" name="Rectangle 26">
            <a:extLst>
              <a:ext uri="{FF2B5EF4-FFF2-40B4-BE49-F238E27FC236}">
                <a16:creationId xmlns:a16="http://schemas.microsoft.com/office/drawing/2014/main" id="{B9418321-5CF1-DD51-3F50-2825101CBF4C}"/>
              </a:ext>
            </a:extLst>
          </p:cNvPr>
          <p:cNvSpPr/>
          <p:nvPr/>
        </p:nvSpPr>
        <p:spPr>
          <a:xfrm>
            <a:off x="4495800" y="1823408"/>
            <a:ext cx="1005840" cy="182880"/>
          </a:xfrm>
          <a:prstGeom prst="rect">
            <a:avLst/>
          </a:prstGeom>
          <a:solidFill>
            <a:srgbClr val="CEEAB0"/>
          </a:solidFill>
          <a:ln>
            <a:solidFill>
              <a:srgbClr val="5A8B25"/>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rIns="91440" anchor="ctr"/>
          <a:lstStyle/>
          <a:p>
            <a:pPr marL="0" marR="0" lvl="0" indent="0" algn="r" defTabSz="685784"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Indo-Pacific</a:t>
            </a:r>
          </a:p>
        </p:txBody>
      </p:sp>
      <p:sp>
        <p:nvSpPr>
          <p:cNvPr id="26" name="Star: 5 Points 25">
            <a:extLst>
              <a:ext uri="{FF2B5EF4-FFF2-40B4-BE49-F238E27FC236}">
                <a16:creationId xmlns:a16="http://schemas.microsoft.com/office/drawing/2014/main" id="{92EA9E07-F48C-A368-2183-9AFE06068DB1}"/>
              </a:ext>
            </a:extLst>
          </p:cNvPr>
          <p:cNvSpPr/>
          <p:nvPr/>
        </p:nvSpPr>
        <p:spPr>
          <a:xfrm>
            <a:off x="4515012" y="1846268"/>
            <a:ext cx="137160" cy="137160"/>
          </a:xfrm>
          <a:prstGeom prst="star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cxnSp>
        <p:nvCxnSpPr>
          <p:cNvPr id="188" name="Straight Connector 187">
            <a:extLst>
              <a:ext uri="{FF2B5EF4-FFF2-40B4-BE49-F238E27FC236}">
                <a16:creationId xmlns:a16="http://schemas.microsoft.com/office/drawing/2014/main" id="{A0FCB139-D24C-D32F-9BFD-A4CAE917AF4C}"/>
              </a:ext>
            </a:extLst>
          </p:cNvPr>
          <p:cNvCxnSpPr>
            <a:cxnSpLocks/>
          </p:cNvCxnSpPr>
          <p:nvPr/>
        </p:nvCxnSpPr>
        <p:spPr>
          <a:xfrm>
            <a:off x="5202067" y="182252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9DBD5072-3969-3EAD-64F3-04155030EC02}"/>
              </a:ext>
            </a:extLst>
          </p:cNvPr>
          <p:cNvCxnSpPr>
            <a:cxnSpLocks/>
            <a:stCxn id="27" idx="3"/>
            <a:endCxn id="104" idx="1"/>
          </p:cNvCxnSpPr>
          <p:nvPr/>
        </p:nvCxnSpPr>
        <p:spPr>
          <a:xfrm flipV="1">
            <a:off x="5501640" y="1914255"/>
            <a:ext cx="213360" cy="5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4DDDC43F-A625-CDD5-D508-124012B68656}"/>
              </a:ext>
            </a:extLst>
          </p:cNvPr>
          <p:cNvCxnSpPr>
            <a:cxnSpLocks/>
            <a:stCxn id="28" idx="3"/>
            <a:endCxn id="105" idx="1"/>
          </p:cNvCxnSpPr>
          <p:nvPr/>
        </p:nvCxnSpPr>
        <p:spPr>
          <a:xfrm>
            <a:off x="5501640" y="2175510"/>
            <a:ext cx="2133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F825D613-94D3-F531-98BD-6CA17CBF44A7}"/>
              </a:ext>
            </a:extLst>
          </p:cNvPr>
          <p:cNvCxnSpPr>
            <a:cxnSpLocks/>
            <a:stCxn id="29" idx="3"/>
            <a:endCxn id="106" idx="1"/>
          </p:cNvCxnSpPr>
          <p:nvPr/>
        </p:nvCxnSpPr>
        <p:spPr>
          <a:xfrm>
            <a:off x="5501640" y="2556510"/>
            <a:ext cx="2133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28303841-1105-1F9F-D10D-3CA11D80F877}"/>
              </a:ext>
            </a:extLst>
          </p:cNvPr>
          <p:cNvCxnSpPr>
            <a:cxnSpLocks/>
            <a:stCxn id="30" idx="3"/>
            <a:endCxn id="107" idx="1"/>
          </p:cNvCxnSpPr>
          <p:nvPr/>
        </p:nvCxnSpPr>
        <p:spPr>
          <a:xfrm>
            <a:off x="5501640" y="2785110"/>
            <a:ext cx="2046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09EF9E1A-3D72-2DA9-1EBA-991055B86FD0}"/>
              </a:ext>
            </a:extLst>
          </p:cNvPr>
          <p:cNvCxnSpPr>
            <a:cxnSpLocks/>
            <a:stCxn id="31" idx="3"/>
            <a:endCxn id="108" idx="1"/>
          </p:cNvCxnSpPr>
          <p:nvPr/>
        </p:nvCxnSpPr>
        <p:spPr>
          <a:xfrm>
            <a:off x="5501640" y="3215640"/>
            <a:ext cx="2133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7EC4E470-7D6D-88D9-5921-A27D1D5ABDCF}"/>
              </a:ext>
            </a:extLst>
          </p:cNvPr>
          <p:cNvCxnSpPr>
            <a:cxnSpLocks/>
            <a:stCxn id="32" idx="3"/>
            <a:endCxn id="109" idx="1"/>
          </p:cNvCxnSpPr>
          <p:nvPr/>
        </p:nvCxnSpPr>
        <p:spPr>
          <a:xfrm>
            <a:off x="5501640" y="3489885"/>
            <a:ext cx="204651" cy="22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88036EB8-F05C-2F99-0C29-35A32F7D507E}"/>
              </a:ext>
            </a:extLst>
          </p:cNvPr>
          <p:cNvCxnSpPr>
            <a:cxnSpLocks/>
            <a:stCxn id="33" idx="3"/>
            <a:endCxn id="110" idx="1"/>
          </p:cNvCxnSpPr>
          <p:nvPr/>
        </p:nvCxnSpPr>
        <p:spPr>
          <a:xfrm>
            <a:off x="5501640" y="3887949"/>
            <a:ext cx="213360" cy="1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49B2B0AE-4337-526E-9637-A91FD6525D23}"/>
              </a:ext>
            </a:extLst>
          </p:cNvPr>
          <p:cNvCxnSpPr>
            <a:cxnSpLocks/>
            <a:stCxn id="10" idx="3"/>
            <a:endCxn id="111" idx="1"/>
          </p:cNvCxnSpPr>
          <p:nvPr/>
        </p:nvCxnSpPr>
        <p:spPr>
          <a:xfrm>
            <a:off x="5501640" y="4116172"/>
            <a:ext cx="2133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2FA26976-B0EA-36DC-6FFF-9ACDA8CC58F8}"/>
              </a:ext>
            </a:extLst>
          </p:cNvPr>
          <p:cNvCxnSpPr>
            <a:cxnSpLocks/>
            <a:stCxn id="34" idx="3"/>
            <a:endCxn id="112" idx="1"/>
          </p:cNvCxnSpPr>
          <p:nvPr/>
        </p:nvCxnSpPr>
        <p:spPr>
          <a:xfrm flipV="1">
            <a:off x="5501640" y="4381783"/>
            <a:ext cx="213360" cy="3527"/>
          </a:xfrm>
          <a:prstGeom prst="line">
            <a:avLst/>
          </a:prstGeom>
        </p:spPr>
        <p:style>
          <a:lnRef idx="1">
            <a:schemeClr val="accent1"/>
          </a:lnRef>
          <a:fillRef idx="0">
            <a:schemeClr val="accent1"/>
          </a:fillRef>
          <a:effectRef idx="0">
            <a:schemeClr val="accent1"/>
          </a:effectRef>
          <a:fontRef idx="minor">
            <a:schemeClr val="tx1"/>
          </a:fontRef>
        </p:style>
      </p:cxnSp>
      <p:sp>
        <p:nvSpPr>
          <p:cNvPr id="229" name="Rectangle 228">
            <a:extLst>
              <a:ext uri="{FF2B5EF4-FFF2-40B4-BE49-F238E27FC236}">
                <a16:creationId xmlns:a16="http://schemas.microsoft.com/office/drawing/2014/main" id="{D5E88EC0-490E-83A9-DDF6-912747F63D9F}"/>
              </a:ext>
            </a:extLst>
          </p:cNvPr>
          <p:cNvSpPr/>
          <p:nvPr/>
        </p:nvSpPr>
        <p:spPr>
          <a:xfrm>
            <a:off x="598939" y="2283843"/>
            <a:ext cx="256729" cy="102870"/>
          </a:xfrm>
          <a:prstGeom prst="rect">
            <a:avLst/>
          </a:prstGeom>
          <a:solidFill>
            <a:srgbClr val="CEEAB0"/>
          </a:solidFill>
          <a:ln>
            <a:solidFill>
              <a:srgbClr val="5A8B25"/>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marL="0" marR="0" lvl="0" indent="0" algn="ctr" defTabSz="685784"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solidFill>
              <a:effectLst/>
              <a:uLnTx/>
              <a:uFillTx/>
              <a:latin typeface="Franklin Gothic Book"/>
              <a:ea typeface="+mn-ea"/>
              <a:cs typeface="Calibri" panose="020F0502020204030204" pitchFamily="34" charset="0"/>
            </a:endParaRPr>
          </a:p>
        </p:txBody>
      </p:sp>
      <p:sp>
        <p:nvSpPr>
          <p:cNvPr id="232" name="Rectangle 231">
            <a:extLst>
              <a:ext uri="{FF2B5EF4-FFF2-40B4-BE49-F238E27FC236}">
                <a16:creationId xmlns:a16="http://schemas.microsoft.com/office/drawing/2014/main" id="{F33248AE-28FE-7BE5-9827-D0660DFE4427}"/>
              </a:ext>
            </a:extLst>
          </p:cNvPr>
          <p:cNvSpPr/>
          <p:nvPr/>
        </p:nvSpPr>
        <p:spPr>
          <a:xfrm>
            <a:off x="598939" y="2492477"/>
            <a:ext cx="256729" cy="102870"/>
          </a:xfrm>
          <a:prstGeom prst="rect">
            <a:avLst/>
          </a:prstGeom>
          <a:solidFill>
            <a:srgbClr val="9BAAC5"/>
          </a:solidFill>
          <a:ln>
            <a:solidFill>
              <a:schemeClr val="accent2">
                <a:lumMod val="75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marL="0" marR="0" lvl="0" indent="0" algn="ctr" defTabSz="685784"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solidFill>
              <a:effectLst/>
              <a:uLnTx/>
              <a:uFillTx/>
              <a:latin typeface="Franklin Gothic Book"/>
              <a:ea typeface="+mn-ea"/>
              <a:cs typeface="Calibri" panose="020F0502020204030204" pitchFamily="34" charset="0"/>
            </a:endParaRPr>
          </a:p>
        </p:txBody>
      </p:sp>
      <p:sp>
        <p:nvSpPr>
          <p:cNvPr id="233" name="Rectangle 232">
            <a:extLst>
              <a:ext uri="{FF2B5EF4-FFF2-40B4-BE49-F238E27FC236}">
                <a16:creationId xmlns:a16="http://schemas.microsoft.com/office/drawing/2014/main" id="{704AC692-7084-E5B1-BD48-104FF3EB5DAB}"/>
              </a:ext>
            </a:extLst>
          </p:cNvPr>
          <p:cNvSpPr/>
          <p:nvPr/>
        </p:nvSpPr>
        <p:spPr>
          <a:xfrm>
            <a:off x="422216" y="2100871"/>
            <a:ext cx="2639159" cy="1617562"/>
          </a:xfrm>
          <a:prstGeom prst="rect">
            <a:avLst/>
          </a:prstGeom>
          <a:no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234" name="TextBox 233">
            <a:extLst>
              <a:ext uri="{FF2B5EF4-FFF2-40B4-BE49-F238E27FC236}">
                <a16:creationId xmlns:a16="http://schemas.microsoft.com/office/drawing/2014/main" id="{BA2BD0CE-B9F5-CB92-0967-81E7255BC2DD}"/>
              </a:ext>
            </a:extLst>
          </p:cNvPr>
          <p:cNvSpPr txBox="1"/>
          <p:nvPr/>
        </p:nvSpPr>
        <p:spPr>
          <a:xfrm>
            <a:off x="1019918" y="2222202"/>
            <a:ext cx="1989649" cy="1336263"/>
          </a:xfrm>
          <a:prstGeom prst="rect">
            <a:avLst/>
          </a:prstGeom>
          <a:noFill/>
        </p:spPr>
        <p:txBody>
          <a:bodyPr wrap="square" lIns="91440" tIns="45720" rIns="91440" bIns="45720" rtlCol="0" anchor="t">
            <a:spAutoFit/>
          </a:bodyPr>
          <a:lstStyle/>
          <a:p>
            <a:pPr marL="0" marR="0" lvl="0" indent="0" algn="l" defTabSz="342900" rtl="0" eaLnBrk="1" fontAlgn="auto" latinLnBrk="0" hangingPunct="1">
              <a:lnSpc>
                <a:spcPct val="100000"/>
              </a:lnSpc>
              <a:spcBef>
                <a:spcPts val="450"/>
              </a:spcBef>
              <a:spcAft>
                <a:spcPts val="0"/>
              </a:spcAft>
              <a:buClrTx/>
              <a:buSzTx/>
              <a:buFontTx/>
              <a:buNone/>
              <a:tabLst/>
              <a:defRPr/>
            </a:pPr>
            <a:r>
              <a:rPr kumimoji="0" lang="en-US" sz="1000" b="0" i="0" u="none" strike="noStrike" kern="1200" cap="none" spc="0" normalizeH="0" baseline="0" noProof="0" dirty="0">
                <a:ln>
                  <a:noFill/>
                </a:ln>
                <a:solidFill>
                  <a:srgbClr val="283446"/>
                </a:solidFill>
                <a:effectLst/>
                <a:uLnTx/>
                <a:uFillTx/>
                <a:latin typeface="Franklin Gothic Book" panose="020B0503020102020204"/>
                <a:ea typeface="+mn-ea"/>
                <a:cs typeface="+mn-cs"/>
              </a:rPr>
              <a:t>Dual-hatted Army FO/GO</a:t>
            </a:r>
          </a:p>
          <a:p>
            <a:pPr marL="0" marR="0" lvl="0" indent="0" algn="l" defTabSz="342900" rtl="0" eaLnBrk="1" fontAlgn="auto" latinLnBrk="0" hangingPunct="1">
              <a:lnSpc>
                <a:spcPct val="100000"/>
              </a:lnSpc>
              <a:spcBef>
                <a:spcPts val="450"/>
              </a:spcBef>
              <a:spcAft>
                <a:spcPts val="0"/>
              </a:spcAft>
              <a:buClrTx/>
              <a:buSzTx/>
              <a:buFontTx/>
              <a:buNone/>
              <a:tabLst/>
              <a:defRPr/>
            </a:pPr>
            <a:r>
              <a:rPr kumimoji="0" lang="en-US" sz="1000" b="0" i="0" u="none" strike="noStrike" kern="1200" cap="none" spc="0" normalizeH="0" baseline="0" noProof="0" dirty="0">
                <a:ln>
                  <a:noFill/>
                </a:ln>
                <a:solidFill>
                  <a:srgbClr val="283446"/>
                </a:solidFill>
                <a:effectLst/>
                <a:uLnTx/>
                <a:uFillTx/>
                <a:latin typeface="Franklin Gothic Book" panose="020B0503020102020204"/>
                <a:ea typeface="+mn-ea"/>
                <a:cs typeface="+mn-cs"/>
              </a:rPr>
              <a:t>Dual-hatted Navy FO/GO</a:t>
            </a:r>
          </a:p>
          <a:p>
            <a:pPr marL="0" marR="0" lvl="0" indent="0" algn="l" defTabSz="342900" rtl="0" eaLnBrk="1" fontAlgn="auto" latinLnBrk="0" hangingPunct="1">
              <a:lnSpc>
                <a:spcPct val="100000"/>
              </a:lnSpc>
              <a:spcBef>
                <a:spcPts val="450"/>
              </a:spcBef>
              <a:spcAft>
                <a:spcPts val="0"/>
              </a:spcAft>
              <a:buClrTx/>
              <a:buSzTx/>
              <a:buFontTx/>
              <a:buNone/>
              <a:tabLst/>
              <a:defRPr/>
            </a:pPr>
            <a:r>
              <a:rPr kumimoji="0" lang="en-US" sz="1000" b="0" i="0" u="none" strike="noStrike" kern="1200" cap="none" spc="0" normalizeH="0" baseline="0" noProof="0" dirty="0">
                <a:ln>
                  <a:noFill/>
                </a:ln>
                <a:solidFill>
                  <a:srgbClr val="283446"/>
                </a:solidFill>
                <a:effectLst/>
                <a:uLnTx/>
                <a:uFillTx/>
                <a:latin typeface="Franklin Gothic Book" panose="020B0503020102020204"/>
                <a:ea typeface="+mn-ea"/>
                <a:cs typeface="+mn-cs"/>
              </a:rPr>
              <a:t>Dual-hatted Air Force FO/GO</a:t>
            </a:r>
          </a:p>
          <a:p>
            <a:pPr marL="0" marR="0" lvl="0" indent="0" algn="l" defTabSz="342900" rtl="0" eaLnBrk="1" fontAlgn="auto" latinLnBrk="0" hangingPunct="1">
              <a:lnSpc>
                <a:spcPct val="100000"/>
              </a:lnSpc>
              <a:spcBef>
                <a:spcPts val="450"/>
              </a:spcBef>
              <a:spcAft>
                <a:spcPts val="0"/>
              </a:spcAft>
              <a:buClrTx/>
              <a:buSzTx/>
              <a:buFontTx/>
              <a:buNone/>
              <a:tabLst/>
              <a:defRPr/>
            </a:pPr>
            <a:r>
              <a:rPr kumimoji="0" lang="en-US" sz="1000" b="0" i="0" u="none" strike="noStrike" kern="1200" cap="none" spc="0" normalizeH="0" baseline="0" noProof="0" dirty="0">
                <a:ln>
                  <a:noFill/>
                </a:ln>
                <a:solidFill>
                  <a:srgbClr val="283446"/>
                </a:solidFill>
                <a:effectLst/>
                <a:uLnTx/>
                <a:uFillTx/>
                <a:latin typeface="Franklin Gothic Book" panose="020B0503020102020204"/>
                <a:ea typeface="+mn-ea"/>
                <a:cs typeface="+mn-cs"/>
              </a:rPr>
              <a:t>Non dual-hatted FO/GO (JDAL)</a:t>
            </a:r>
          </a:p>
          <a:p>
            <a:pPr marL="0" marR="0" lvl="0" indent="0" algn="l" defTabSz="342900" rtl="0" eaLnBrk="1" fontAlgn="auto" latinLnBrk="0" hangingPunct="1">
              <a:lnSpc>
                <a:spcPct val="100000"/>
              </a:lnSpc>
              <a:spcBef>
                <a:spcPts val="450"/>
              </a:spcBef>
              <a:spcAft>
                <a:spcPts val="0"/>
              </a:spcAft>
              <a:buClrTx/>
              <a:buSzTx/>
              <a:buFontTx/>
              <a:buNone/>
              <a:tabLst/>
              <a:defRPr/>
            </a:pPr>
            <a:r>
              <a:rPr kumimoji="0" lang="en-US" sz="1000" b="0" i="0" u="none" strike="noStrike" kern="1200" cap="none" spc="0" normalizeH="0" baseline="0" noProof="0" dirty="0">
                <a:ln>
                  <a:noFill/>
                </a:ln>
                <a:solidFill>
                  <a:srgbClr val="283446"/>
                </a:solidFill>
                <a:effectLst/>
                <a:uLnTx/>
                <a:uFillTx/>
                <a:latin typeface="Franklin Gothic Book" panose="020B0503020102020204"/>
                <a:ea typeface="+mn-ea"/>
                <a:cs typeface="+mn-cs"/>
              </a:rPr>
              <a:t>Reporting Relationship</a:t>
            </a:r>
          </a:p>
          <a:p>
            <a:pPr marL="0" marR="0" lvl="0" indent="0" algn="l" defTabSz="342900" rtl="0" eaLnBrk="1" fontAlgn="auto" latinLnBrk="0" hangingPunct="1">
              <a:lnSpc>
                <a:spcPct val="100000"/>
              </a:lnSpc>
              <a:spcBef>
                <a:spcPts val="450"/>
              </a:spcBef>
              <a:spcAft>
                <a:spcPts val="0"/>
              </a:spcAft>
              <a:buClrTx/>
              <a:buSzTx/>
              <a:buFontTx/>
              <a:buNone/>
              <a:tabLst/>
              <a:defRPr/>
            </a:pPr>
            <a:r>
              <a:rPr kumimoji="0" lang="en-US" sz="1000" b="0" i="0" u="none" strike="noStrike" kern="1200" cap="none" spc="0" normalizeH="0" baseline="0" noProof="0" dirty="0">
                <a:ln>
                  <a:noFill/>
                </a:ln>
                <a:solidFill>
                  <a:srgbClr val="283446"/>
                </a:solidFill>
                <a:effectLst/>
                <a:uLnTx/>
                <a:uFillTx/>
                <a:latin typeface="Franklin Gothic Book" panose="020B0503020102020204"/>
                <a:ea typeface="+mn-ea"/>
                <a:cs typeface="+mn-cs"/>
              </a:rPr>
              <a:t>Support and Coordination</a:t>
            </a:r>
          </a:p>
        </p:txBody>
      </p:sp>
      <p:sp>
        <p:nvSpPr>
          <p:cNvPr id="235" name="Rectangle 234">
            <a:extLst>
              <a:ext uri="{FF2B5EF4-FFF2-40B4-BE49-F238E27FC236}">
                <a16:creationId xmlns:a16="http://schemas.microsoft.com/office/drawing/2014/main" id="{36F8DED6-8CFB-1CF8-0B0F-E6AC21BB6B0C}"/>
              </a:ext>
            </a:extLst>
          </p:cNvPr>
          <p:cNvSpPr/>
          <p:nvPr/>
        </p:nvSpPr>
        <p:spPr>
          <a:xfrm>
            <a:off x="583998" y="2719850"/>
            <a:ext cx="256729" cy="102870"/>
          </a:xfrm>
          <a:prstGeom prst="rect">
            <a:avLst/>
          </a:prstGeom>
          <a:solidFill>
            <a:schemeClr val="tx2">
              <a:lumMod val="20000"/>
              <a:lumOff val="80000"/>
            </a:schemeClr>
          </a:solidFill>
          <a:ln>
            <a:solidFill>
              <a:schemeClr val="accent3">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marL="0" marR="0" lvl="0" indent="0" algn="ctr" defTabSz="685784"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solidFill>
              <a:effectLst/>
              <a:uLnTx/>
              <a:uFillTx/>
              <a:latin typeface="Franklin Gothic Book"/>
              <a:ea typeface="+mn-ea"/>
              <a:cs typeface="Calibri" panose="020F0502020204030204" pitchFamily="34" charset="0"/>
            </a:endParaRPr>
          </a:p>
        </p:txBody>
      </p:sp>
      <p:sp>
        <p:nvSpPr>
          <p:cNvPr id="236" name="Rectangle 235">
            <a:extLst>
              <a:ext uri="{FF2B5EF4-FFF2-40B4-BE49-F238E27FC236}">
                <a16:creationId xmlns:a16="http://schemas.microsoft.com/office/drawing/2014/main" id="{234FAB05-F47D-707B-0A11-077AFA82918E}"/>
              </a:ext>
            </a:extLst>
          </p:cNvPr>
          <p:cNvSpPr/>
          <p:nvPr/>
        </p:nvSpPr>
        <p:spPr>
          <a:xfrm>
            <a:off x="583998" y="2958275"/>
            <a:ext cx="256729" cy="102870"/>
          </a:xfrm>
          <a:prstGeom prst="rect">
            <a:avLst/>
          </a:prstGeom>
          <a:solidFill>
            <a:srgbClr val="DAC1ED"/>
          </a:solidFill>
          <a:ln>
            <a:solidFill>
              <a:srgbClr val="A162D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marL="0" marR="0" lvl="0" indent="0" algn="ctr" defTabSz="685784"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000000"/>
              </a:solidFill>
              <a:effectLst/>
              <a:uLnTx/>
              <a:uFillTx/>
              <a:latin typeface="Franklin Gothic Book"/>
              <a:ea typeface="+mn-ea"/>
              <a:cs typeface="Calibri" panose="020F0502020204030204" pitchFamily="34" charset="0"/>
            </a:endParaRPr>
          </a:p>
        </p:txBody>
      </p:sp>
      <p:cxnSp>
        <p:nvCxnSpPr>
          <p:cNvPr id="237" name="Straight Connector 236">
            <a:extLst>
              <a:ext uri="{FF2B5EF4-FFF2-40B4-BE49-F238E27FC236}">
                <a16:creationId xmlns:a16="http://schemas.microsoft.com/office/drawing/2014/main" id="{E6A7517F-3DB1-9F92-C04D-D0D70AD1ED00}"/>
              </a:ext>
            </a:extLst>
          </p:cNvPr>
          <p:cNvCxnSpPr>
            <a:cxnSpLocks/>
          </p:cNvCxnSpPr>
          <p:nvPr/>
        </p:nvCxnSpPr>
        <p:spPr>
          <a:xfrm flipH="1">
            <a:off x="607340" y="3225355"/>
            <a:ext cx="256729"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1894E267-E64F-769E-3603-4BC13A5DF472}"/>
              </a:ext>
            </a:extLst>
          </p:cNvPr>
          <p:cNvCxnSpPr>
            <a:cxnSpLocks/>
          </p:cNvCxnSpPr>
          <p:nvPr/>
        </p:nvCxnSpPr>
        <p:spPr>
          <a:xfrm flipH="1">
            <a:off x="583998" y="3422828"/>
            <a:ext cx="256729"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1" name="TextBox 240">
            <a:extLst>
              <a:ext uri="{FF2B5EF4-FFF2-40B4-BE49-F238E27FC236}">
                <a16:creationId xmlns:a16="http://schemas.microsoft.com/office/drawing/2014/main" id="{393E8535-DE57-7A72-98DA-F7FF434FB1A6}"/>
              </a:ext>
            </a:extLst>
          </p:cNvPr>
          <p:cNvSpPr txBox="1"/>
          <p:nvPr/>
        </p:nvSpPr>
        <p:spPr>
          <a:xfrm>
            <a:off x="4685314" y="1091534"/>
            <a:ext cx="339230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283446"/>
                </a:solidFill>
                <a:effectLst/>
                <a:uLnTx/>
                <a:uFillTx/>
                <a:latin typeface="Franklin Gothic Book" panose="020B0503020102020204"/>
                <a:ea typeface="+mn-ea"/>
                <a:cs typeface="+mn-cs"/>
              </a:rPr>
              <a:t>DHA HQ Support and Coordination to Networks</a:t>
            </a:r>
          </a:p>
        </p:txBody>
      </p:sp>
      <p:sp>
        <p:nvSpPr>
          <p:cNvPr id="60" name="Rectangle 59">
            <a:extLst>
              <a:ext uri="{FF2B5EF4-FFF2-40B4-BE49-F238E27FC236}">
                <a16:creationId xmlns:a16="http://schemas.microsoft.com/office/drawing/2014/main" id="{EF6D9BE3-33D4-4978-38DB-9F405628F669}"/>
              </a:ext>
            </a:extLst>
          </p:cNvPr>
          <p:cNvSpPr/>
          <p:nvPr/>
        </p:nvSpPr>
        <p:spPr>
          <a:xfrm>
            <a:off x="4429125" y="3026964"/>
            <a:ext cx="3686886" cy="664131"/>
          </a:xfrm>
          <a:prstGeom prst="rect">
            <a:avLst/>
          </a:prstGeom>
          <a:noFill/>
          <a:ln w="9525">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Franklin Gothic Book" panose="020B0503020102020204"/>
              <a:ea typeface="+mn-ea"/>
              <a:cs typeface="+mn-cs"/>
            </a:endParaRPr>
          </a:p>
        </p:txBody>
      </p:sp>
      <p:sp>
        <p:nvSpPr>
          <p:cNvPr id="61" name="Rectangle 60">
            <a:extLst>
              <a:ext uri="{FF2B5EF4-FFF2-40B4-BE49-F238E27FC236}">
                <a16:creationId xmlns:a16="http://schemas.microsoft.com/office/drawing/2014/main" id="{29DD4346-AAD8-6E25-F581-627C6EEE5434}"/>
              </a:ext>
            </a:extLst>
          </p:cNvPr>
          <p:cNvSpPr/>
          <p:nvPr/>
        </p:nvSpPr>
        <p:spPr>
          <a:xfrm>
            <a:off x="4429125" y="2314575"/>
            <a:ext cx="3686886" cy="677393"/>
          </a:xfrm>
          <a:prstGeom prst="rect">
            <a:avLst/>
          </a:prstGeom>
          <a:noFill/>
          <a:ln w="9525">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Franklin Gothic Book" panose="020B0503020102020204"/>
              <a:ea typeface="+mn-ea"/>
              <a:cs typeface="+mn-cs"/>
            </a:endParaRPr>
          </a:p>
        </p:txBody>
      </p:sp>
      <p:sp>
        <p:nvSpPr>
          <p:cNvPr id="11" name="Slide Number Placeholder 2">
            <a:extLst>
              <a:ext uri="{FF2B5EF4-FFF2-40B4-BE49-F238E27FC236}">
                <a16:creationId xmlns:a16="http://schemas.microsoft.com/office/drawing/2014/main" id="{764167A3-1EE1-7563-3B3C-ACFA116152AE}"/>
              </a:ext>
            </a:extLst>
          </p:cNvPr>
          <p:cNvSpPr>
            <a:spLocks noGrp="1"/>
          </p:cNvSpPr>
          <p:nvPr>
            <p:ph type="sldNum" sz="quarter" idx="4"/>
          </p:nvPr>
        </p:nvSpPr>
        <p:spPr>
          <a:xfrm>
            <a:off x="6400800" y="4735513"/>
            <a:ext cx="2057400" cy="27463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EC6C1D-B94A-4A9A-BD8D-A546578E37EF}" type="slidenum">
              <a:rPr kumimoji="0" lang="en-US" sz="1100" b="0" i="0" u="none" strike="noStrike" kern="1200" cap="none" spc="0" normalizeH="0" baseline="0" noProof="0" smtClean="0">
                <a:ln>
                  <a:noFill/>
                </a:ln>
                <a:solidFill>
                  <a:prstClr val="white"/>
                </a:solidFill>
                <a:effectLst/>
                <a:uLnTx/>
                <a:uFillTx/>
                <a:latin typeface="Franklin Gothic Book" panose="020B05030201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prstClr val="white"/>
              </a:solidFill>
              <a:effectLst/>
              <a:uLnTx/>
              <a:uFillTx/>
              <a:latin typeface="Franklin Gothic Book" panose="020B0503020102020204"/>
              <a:ea typeface="+mn-ea"/>
              <a:cs typeface="+mn-cs"/>
            </a:endParaRPr>
          </a:p>
        </p:txBody>
      </p:sp>
      <p:sp>
        <p:nvSpPr>
          <p:cNvPr id="12" name="TextBox 11">
            <a:extLst>
              <a:ext uri="{FF2B5EF4-FFF2-40B4-BE49-F238E27FC236}">
                <a16:creationId xmlns:a16="http://schemas.microsoft.com/office/drawing/2014/main" id="{C67BB949-F727-750A-FFBB-2FFA2CCF13E9}"/>
              </a:ext>
            </a:extLst>
          </p:cNvPr>
          <p:cNvSpPr txBox="1"/>
          <p:nvPr/>
        </p:nvSpPr>
        <p:spPr>
          <a:xfrm rot="5400000">
            <a:off x="7058816" y="2572294"/>
            <a:ext cx="2785302"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000000"/>
                </a:solidFill>
                <a:effectLst/>
                <a:uLnTx/>
                <a:uFillTx/>
                <a:latin typeface="Franklin Gothic Book" panose="020B0503020102020204"/>
                <a:ea typeface="+mn-ea"/>
                <a:cs typeface="+mn-cs"/>
              </a:rPr>
              <a:t> Defense Health Support Activity</a:t>
            </a:r>
          </a:p>
        </p:txBody>
      </p:sp>
    </p:spTree>
    <p:extLst>
      <p:ext uri="{BB962C8B-B14F-4D97-AF65-F5344CB8AC3E}">
        <p14:creationId xmlns:p14="http://schemas.microsoft.com/office/powerpoint/2010/main" val="833817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Amazon.com: Strato Chess : Toys &amp; Games">
            <a:extLst>
              <a:ext uri="{FF2B5EF4-FFF2-40B4-BE49-F238E27FC236}">
                <a16:creationId xmlns:a16="http://schemas.microsoft.com/office/drawing/2014/main" id="{93B5749C-6CB3-C724-48FC-C6AE95AD24D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346584" y="1123950"/>
            <a:ext cx="2791410" cy="307837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l"/>
            <a:r>
              <a:rPr lang="en-US" dirty="0"/>
              <a:t>Human Capital Management</a:t>
            </a:r>
          </a:p>
        </p:txBody>
      </p:sp>
      <p:sp>
        <p:nvSpPr>
          <p:cNvPr id="3" name="Content Placeholder 2"/>
          <p:cNvSpPr>
            <a:spLocks noGrp="1"/>
          </p:cNvSpPr>
          <p:nvPr>
            <p:ph idx="1"/>
          </p:nvPr>
        </p:nvSpPr>
        <p:spPr>
          <a:xfrm>
            <a:off x="457200" y="1200150"/>
            <a:ext cx="5715000" cy="1447800"/>
          </a:xfrm>
        </p:spPr>
        <p:txBody>
          <a:bodyPr>
            <a:noAutofit/>
          </a:bodyPr>
          <a:lstStyle/>
          <a:p>
            <a:pPr marL="285750" marR="0" indent="-285750">
              <a:lnSpc>
                <a:spcPct val="107000"/>
              </a:lnSpc>
              <a:spcBef>
                <a:spcPts val="0"/>
              </a:spcBef>
              <a:spcAft>
                <a:spcPts val="0"/>
              </a:spcAft>
              <a:buFont typeface="Arial" panose="020B0604020202020204" pitchFamily="34" charset="0"/>
              <a:buChar char="•"/>
            </a:pPr>
            <a:r>
              <a:rPr lang="en-US" sz="2400" dirty="0">
                <a:solidFill>
                  <a:srgbClr val="2D3E4B"/>
                </a:solidFill>
                <a:effectLst/>
                <a:ea typeface="Calibri" panose="020F0502020204030204" pitchFamily="34" charset="0"/>
                <a:cs typeface="Times New Roman" panose="02020603050405020304" pitchFamily="18" charset="0"/>
              </a:rPr>
              <a:t>Operational Requirements</a:t>
            </a:r>
          </a:p>
          <a:p>
            <a:pPr marL="285750" marR="0" indent="-285750">
              <a:lnSpc>
                <a:spcPct val="107000"/>
              </a:lnSpc>
              <a:spcBef>
                <a:spcPts val="0"/>
              </a:spcBef>
              <a:spcAft>
                <a:spcPts val="0"/>
              </a:spcAft>
              <a:buFont typeface="Arial" panose="020B0604020202020204" pitchFamily="34" charset="0"/>
              <a:buChar char="•"/>
            </a:pPr>
            <a:r>
              <a:rPr lang="en-US" sz="2400" dirty="0">
                <a:solidFill>
                  <a:srgbClr val="2D3E4B"/>
                </a:solidFill>
                <a:effectLst/>
                <a:ea typeface="Calibri" panose="020F0502020204030204" pitchFamily="34" charset="0"/>
                <a:cs typeface="Times New Roman" panose="02020603050405020304" pitchFamily="18" charset="0"/>
              </a:rPr>
              <a:t>Readiness Recapture</a:t>
            </a:r>
          </a:p>
          <a:p>
            <a:pPr marL="285750" marR="0" indent="-285750">
              <a:lnSpc>
                <a:spcPct val="107000"/>
              </a:lnSpc>
              <a:spcBef>
                <a:spcPts val="0"/>
              </a:spcBef>
              <a:spcAft>
                <a:spcPts val="0"/>
              </a:spcAft>
              <a:buFont typeface="Arial" panose="020B0604020202020204" pitchFamily="34" charset="0"/>
              <a:buChar char="•"/>
            </a:pPr>
            <a:r>
              <a:rPr lang="en-US" sz="2400" dirty="0">
                <a:solidFill>
                  <a:srgbClr val="2D3E4B"/>
                </a:solidFill>
                <a:effectLst/>
                <a:ea typeface="Calibri" panose="020F0502020204030204" pitchFamily="34" charset="0"/>
                <a:cs typeface="Times New Roman" panose="02020603050405020304" pitchFamily="18" charset="0"/>
              </a:rPr>
              <a:t>N of 1</a:t>
            </a:r>
          </a:p>
          <a:p>
            <a:pPr marL="285750" marR="0" indent="-285750">
              <a:lnSpc>
                <a:spcPct val="107000"/>
              </a:lnSpc>
              <a:spcBef>
                <a:spcPts val="0"/>
              </a:spcBef>
              <a:spcAft>
                <a:spcPts val="0"/>
              </a:spcAft>
              <a:buFont typeface="Arial" panose="020B0604020202020204" pitchFamily="34" charset="0"/>
              <a:buChar char="•"/>
            </a:pPr>
            <a:r>
              <a:rPr lang="en-US" sz="2400" dirty="0">
                <a:solidFill>
                  <a:srgbClr val="2D3E4B"/>
                </a:solidFill>
                <a:effectLst/>
                <a:ea typeface="Calibri" panose="020F0502020204030204" pitchFamily="34" charset="0"/>
                <a:cs typeface="Times New Roman" panose="02020603050405020304" pitchFamily="18" charset="0"/>
              </a:rPr>
              <a:t>MIL/CIV/CONT</a:t>
            </a:r>
          </a:p>
          <a:p>
            <a:pPr marL="285750" marR="0" indent="-285750">
              <a:lnSpc>
                <a:spcPct val="107000"/>
              </a:lnSpc>
              <a:spcBef>
                <a:spcPts val="0"/>
              </a:spcBef>
              <a:spcAft>
                <a:spcPts val="0"/>
              </a:spcAft>
              <a:buFont typeface="Arial" panose="020B0604020202020204" pitchFamily="34" charset="0"/>
              <a:buChar char="•"/>
            </a:pPr>
            <a:r>
              <a:rPr lang="en-US" sz="2400" dirty="0">
                <a:solidFill>
                  <a:srgbClr val="2D3E4B"/>
                </a:solidFill>
                <a:effectLst/>
                <a:ea typeface="Calibri" panose="020F0502020204030204" pitchFamily="34" charset="0"/>
                <a:cs typeface="Times New Roman" panose="02020603050405020304" pitchFamily="18" charset="0"/>
              </a:rPr>
              <a:t>Beneficiary density and demand</a:t>
            </a:r>
          </a:p>
          <a:p>
            <a:pPr marL="285750" marR="0" indent="-285750">
              <a:lnSpc>
                <a:spcPct val="107000"/>
              </a:lnSpc>
              <a:spcBef>
                <a:spcPts val="0"/>
              </a:spcBef>
              <a:spcAft>
                <a:spcPts val="0"/>
              </a:spcAft>
              <a:buFont typeface="Arial" panose="020B0604020202020204" pitchFamily="34" charset="0"/>
              <a:buChar char="•"/>
            </a:pPr>
            <a:r>
              <a:rPr lang="en-US" sz="2400" dirty="0">
                <a:solidFill>
                  <a:srgbClr val="2D3E4B"/>
                </a:solidFill>
                <a:effectLst/>
                <a:ea typeface="Calibri" panose="020F0502020204030204" pitchFamily="34" charset="0"/>
                <a:cs typeface="Times New Roman" panose="02020603050405020304" pitchFamily="18" charset="0"/>
              </a:rPr>
              <a:t>Disease density</a:t>
            </a:r>
          </a:p>
          <a:p>
            <a:pPr marL="285750" marR="0" indent="-285750">
              <a:lnSpc>
                <a:spcPct val="107000"/>
              </a:lnSpc>
              <a:spcBef>
                <a:spcPts val="0"/>
              </a:spcBef>
              <a:spcAft>
                <a:spcPts val="0"/>
              </a:spcAft>
              <a:buFont typeface="Arial" panose="020B0604020202020204" pitchFamily="34" charset="0"/>
              <a:buChar char="•"/>
            </a:pPr>
            <a:r>
              <a:rPr lang="en-US" sz="2400" dirty="0">
                <a:solidFill>
                  <a:srgbClr val="2D3E4B"/>
                </a:solidFill>
                <a:effectLst/>
                <a:ea typeface="Calibri" panose="020F0502020204030204" pitchFamily="34" charset="0"/>
                <a:cs typeface="Times New Roman" panose="02020603050405020304" pitchFamily="18" charset="0"/>
              </a:rPr>
              <a:t>Virtual delivery makes PCS irrelevant??</a:t>
            </a:r>
          </a:p>
        </p:txBody>
      </p:sp>
      <p:sp>
        <p:nvSpPr>
          <p:cNvPr id="4" name="Slide Number Placeholder 3">
            <a:extLst>
              <a:ext uri="{FF2B5EF4-FFF2-40B4-BE49-F238E27FC236}">
                <a16:creationId xmlns:a16="http://schemas.microsoft.com/office/drawing/2014/main" id="{7B6F251B-8544-8D02-C21C-804D6AD489E3}"/>
              </a:ext>
            </a:extLst>
          </p:cNvPr>
          <p:cNvSpPr>
            <a:spLocks noGrp="1"/>
          </p:cNvSpPr>
          <p:nvPr>
            <p:ph type="sldNum" sz="quarter" idx="4"/>
          </p:nvPr>
        </p:nvSpPr>
        <p:spPr/>
        <p:txBody>
          <a:bodyPr/>
          <a:lstStyle/>
          <a:p>
            <a:fld id="{B8EC6C1D-B94A-4A9A-BD8D-A546578E37EF}" type="slidenum">
              <a:rPr lang="en-US" smtClean="0"/>
              <a:t>5</a:t>
            </a:fld>
            <a:endParaRPr lang="en-US"/>
          </a:p>
        </p:txBody>
      </p:sp>
    </p:spTree>
    <p:extLst>
      <p:ext uri="{BB962C8B-B14F-4D97-AF65-F5344CB8AC3E}">
        <p14:creationId xmlns:p14="http://schemas.microsoft.com/office/powerpoint/2010/main" val="3715319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F6DE-896A-AF4E-9873-BC8202AAD0E1}"/>
              </a:ext>
            </a:extLst>
          </p:cNvPr>
          <p:cNvSpPr>
            <a:spLocks noGrp="1"/>
          </p:cNvSpPr>
          <p:nvPr>
            <p:ph type="title"/>
          </p:nvPr>
        </p:nvSpPr>
        <p:spPr/>
        <p:txBody>
          <a:bodyPr/>
          <a:lstStyle/>
          <a:p>
            <a:r>
              <a:rPr lang="en-US" dirty="0"/>
              <a:t>Manning Model and Staffing</a:t>
            </a:r>
          </a:p>
        </p:txBody>
      </p:sp>
      <p:sp>
        <p:nvSpPr>
          <p:cNvPr id="8" name="Content Placeholder 7">
            <a:extLst>
              <a:ext uri="{FF2B5EF4-FFF2-40B4-BE49-F238E27FC236}">
                <a16:creationId xmlns:a16="http://schemas.microsoft.com/office/drawing/2014/main" id="{9B22694A-50D5-62AC-8953-D2ABDFC6438E}"/>
              </a:ext>
            </a:extLst>
          </p:cNvPr>
          <p:cNvSpPr>
            <a:spLocks noGrp="1"/>
          </p:cNvSpPr>
          <p:nvPr>
            <p:ph idx="1"/>
          </p:nvPr>
        </p:nvSpPr>
        <p:spPr>
          <a:xfrm>
            <a:off x="457200" y="1200150"/>
            <a:ext cx="8229600" cy="3048000"/>
          </a:xfrm>
        </p:spPr>
        <p:txBody>
          <a:bodyPr>
            <a:normAutofit lnSpcReduction="10000"/>
          </a:bodyPr>
          <a:lstStyle/>
          <a:p>
            <a:r>
              <a:rPr lang="en-US" dirty="0"/>
              <a:t>Developing a standard, requirements and demand-based staffing model by product line informed by:</a:t>
            </a:r>
          </a:p>
          <a:p>
            <a:pPr lvl="1"/>
            <a:r>
              <a:rPr lang="en-US" sz="1700" dirty="0"/>
              <a:t>Productivity standards in DHA guidance – primary care</a:t>
            </a:r>
          </a:p>
          <a:p>
            <a:pPr lvl="1"/>
            <a:r>
              <a:rPr lang="en-US" sz="1700" dirty="0"/>
              <a:t>Industry standards  - inpatient services</a:t>
            </a:r>
          </a:p>
          <a:p>
            <a:pPr lvl="1"/>
            <a:r>
              <a:rPr lang="en-US" sz="1700" dirty="0"/>
              <a:t>Leading practices – operating rooms</a:t>
            </a:r>
          </a:p>
          <a:p>
            <a:r>
              <a:rPr lang="en-US" dirty="0"/>
              <a:t>Creating new MTF Joint Manning Documents to standardize manpower resources by size/scope of MTF </a:t>
            </a:r>
          </a:p>
          <a:p>
            <a:r>
              <a:rPr lang="en-US" dirty="0"/>
              <a:t>Staffing approach – Human Capital Distribution Plan for active duty, civilian personnel funding and contracting</a:t>
            </a:r>
          </a:p>
          <a:p>
            <a:endParaRPr lang="en-US" dirty="0"/>
          </a:p>
        </p:txBody>
      </p:sp>
      <p:sp>
        <p:nvSpPr>
          <p:cNvPr id="4" name="TextBox 3">
            <a:extLst>
              <a:ext uri="{FF2B5EF4-FFF2-40B4-BE49-F238E27FC236}">
                <a16:creationId xmlns:a16="http://schemas.microsoft.com/office/drawing/2014/main" id="{86B8A99D-9EE9-EB1F-D8B5-6584C30896D0}"/>
              </a:ext>
            </a:extLst>
          </p:cNvPr>
          <p:cNvSpPr txBox="1"/>
          <p:nvPr/>
        </p:nvSpPr>
        <p:spPr>
          <a:xfrm>
            <a:off x="5410200" y="4254500"/>
            <a:ext cx="3657600" cy="276999"/>
          </a:xfrm>
          <a:prstGeom prst="rect">
            <a:avLst/>
          </a:prstGeom>
          <a:noFill/>
        </p:spPr>
        <p:txBody>
          <a:bodyPr wrap="square">
            <a:spAutoFit/>
          </a:bodyPr>
          <a:lstStyle/>
          <a:p>
            <a:r>
              <a:rPr lang="en-US" sz="1200" i="1" dirty="0"/>
              <a:t>* Does not affect Service-specific command structure</a:t>
            </a:r>
          </a:p>
        </p:txBody>
      </p:sp>
    </p:spTree>
    <p:extLst>
      <p:ext uri="{BB962C8B-B14F-4D97-AF65-F5344CB8AC3E}">
        <p14:creationId xmlns:p14="http://schemas.microsoft.com/office/powerpoint/2010/main" val="3202584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18C1B-8C26-8D94-E67E-2B63A42FCD77}"/>
              </a:ext>
            </a:extLst>
          </p:cNvPr>
          <p:cNvSpPr>
            <a:spLocks noGrp="1"/>
          </p:cNvSpPr>
          <p:nvPr>
            <p:ph type="title"/>
          </p:nvPr>
        </p:nvSpPr>
        <p:spPr>
          <a:xfrm>
            <a:off x="457200" y="133350"/>
            <a:ext cx="8229600" cy="683317"/>
          </a:xfrm>
        </p:spPr>
        <p:txBody>
          <a:bodyPr/>
          <a:lstStyle/>
          <a:p>
            <a:r>
              <a:rPr lang="en-US" dirty="0"/>
              <a:t>Credentialing and Privileging</a:t>
            </a:r>
          </a:p>
        </p:txBody>
      </p:sp>
      <p:sp>
        <p:nvSpPr>
          <p:cNvPr id="3" name="Content Placeholder 2">
            <a:extLst>
              <a:ext uri="{FF2B5EF4-FFF2-40B4-BE49-F238E27FC236}">
                <a16:creationId xmlns:a16="http://schemas.microsoft.com/office/drawing/2014/main" id="{3683CAFD-B327-D30F-71CD-7B90F4E8B29E}"/>
              </a:ext>
            </a:extLst>
          </p:cNvPr>
          <p:cNvSpPr>
            <a:spLocks noGrp="1"/>
          </p:cNvSpPr>
          <p:nvPr>
            <p:ph idx="1"/>
          </p:nvPr>
        </p:nvSpPr>
        <p:spPr>
          <a:xfrm>
            <a:off x="457200" y="971551"/>
            <a:ext cx="8229600" cy="3276599"/>
          </a:xfrm>
        </p:spPr>
        <p:txBody>
          <a:bodyPr>
            <a:noAutofit/>
          </a:bodyPr>
          <a:lstStyle/>
          <a:p>
            <a:pPr>
              <a:spcBef>
                <a:spcPts val="0"/>
              </a:spcBef>
            </a:pPr>
            <a:r>
              <a:rPr lang="en-US" sz="2000" dirty="0">
                <a:solidFill>
                  <a:schemeClr val="tx1"/>
                </a:solidFill>
                <a:latin typeface="+mn-lt"/>
              </a:rPr>
              <a:t>Professional Practice Evaluations Reporting</a:t>
            </a:r>
          </a:p>
          <a:p>
            <a:pPr>
              <a:spcBef>
                <a:spcPts val="0"/>
              </a:spcBef>
            </a:pPr>
            <a:r>
              <a:rPr lang="en-US" sz="2000" dirty="0">
                <a:solidFill>
                  <a:schemeClr val="tx1"/>
                </a:solidFill>
                <a:latin typeface="+mn-lt"/>
              </a:rPr>
              <a:t>Current Clinical Competency</a:t>
            </a:r>
          </a:p>
          <a:p>
            <a:pPr>
              <a:spcBef>
                <a:spcPts val="0"/>
              </a:spcBef>
            </a:pPr>
            <a:r>
              <a:rPr lang="en-US" sz="2000" dirty="0">
                <a:solidFill>
                  <a:schemeClr val="tx1"/>
                </a:solidFill>
                <a:latin typeface="+mn-lt"/>
              </a:rPr>
              <a:t>Supervised Privileges and Competency</a:t>
            </a:r>
          </a:p>
          <a:p>
            <a:pPr>
              <a:spcBef>
                <a:spcPts val="0"/>
              </a:spcBef>
            </a:pPr>
            <a:r>
              <a:rPr lang="en-US" sz="2000" dirty="0">
                <a:solidFill>
                  <a:schemeClr val="tx1"/>
                </a:solidFill>
                <a:latin typeface="+mn-lt"/>
              </a:rPr>
              <a:t>Roles and Responsibilities</a:t>
            </a:r>
          </a:p>
          <a:p>
            <a:pPr lvl="1">
              <a:spcBef>
                <a:spcPts val="0"/>
              </a:spcBef>
            </a:pPr>
            <a:r>
              <a:rPr lang="en-US" sz="1800" dirty="0">
                <a:latin typeface="+mn-lt"/>
              </a:rPr>
              <a:t>International Health Policy Program (IHPP)</a:t>
            </a:r>
          </a:p>
          <a:p>
            <a:pPr lvl="1">
              <a:spcBef>
                <a:spcPts val="0"/>
              </a:spcBef>
            </a:pPr>
            <a:r>
              <a:rPr lang="en-US" sz="1800" dirty="0">
                <a:latin typeface="+mn-lt"/>
              </a:rPr>
              <a:t>Military Treatment Facilities</a:t>
            </a:r>
          </a:p>
          <a:p>
            <a:pPr>
              <a:spcBef>
                <a:spcPts val="0"/>
              </a:spcBef>
            </a:pPr>
            <a:r>
              <a:rPr lang="en-US" sz="2000" dirty="0">
                <a:solidFill>
                  <a:srgbClr val="283446"/>
                </a:solidFill>
                <a:latin typeface="+mn-lt"/>
              </a:rPr>
              <a:t>DHA Centralized Credentials Verification Service (CCVS)</a:t>
            </a:r>
          </a:p>
          <a:p>
            <a:pPr>
              <a:spcBef>
                <a:spcPts val="0"/>
              </a:spcBef>
            </a:pPr>
            <a:r>
              <a:rPr lang="en-US" sz="2000" dirty="0">
                <a:latin typeface="+mn-lt"/>
              </a:rPr>
              <a:t>National Practitioner Data Bank (NPDB) Continuous Query (CQ)</a:t>
            </a:r>
            <a:endParaRPr lang="en-US" sz="2000" dirty="0">
              <a:solidFill>
                <a:srgbClr val="283446">
                  <a:lumMod val="50000"/>
                </a:srgbClr>
              </a:solidFill>
              <a:latin typeface="+mn-lt"/>
            </a:endParaRPr>
          </a:p>
          <a:p>
            <a:pPr>
              <a:spcBef>
                <a:spcPts val="0"/>
              </a:spcBef>
            </a:pPr>
            <a:endParaRPr lang="en-US" sz="1800" dirty="0">
              <a:latin typeface="+mn-lt"/>
            </a:endParaRPr>
          </a:p>
          <a:p>
            <a:pPr marL="0" indent="0">
              <a:spcBef>
                <a:spcPts val="0"/>
              </a:spcBef>
              <a:buNone/>
            </a:pPr>
            <a:endParaRPr lang="en-US" sz="1600" dirty="0">
              <a:solidFill>
                <a:srgbClr val="283446">
                  <a:lumMod val="50000"/>
                </a:srgbClr>
              </a:solidFill>
              <a:latin typeface="Franklin Gothic Book" panose="020B0503020102020204"/>
            </a:endParaRPr>
          </a:p>
          <a:p>
            <a:pPr marL="0" indent="0">
              <a:spcBef>
                <a:spcPts val="0"/>
              </a:spcBef>
              <a:buNone/>
            </a:pPr>
            <a:endParaRPr lang="en-US" sz="1500" b="1" dirty="0">
              <a:solidFill>
                <a:schemeClr val="tx1"/>
              </a:solidFill>
              <a:latin typeface="+mn-lt"/>
            </a:endParaRPr>
          </a:p>
        </p:txBody>
      </p:sp>
      <p:sp>
        <p:nvSpPr>
          <p:cNvPr id="4" name="Slide Number Placeholder 3">
            <a:extLst>
              <a:ext uri="{FF2B5EF4-FFF2-40B4-BE49-F238E27FC236}">
                <a16:creationId xmlns:a16="http://schemas.microsoft.com/office/drawing/2014/main" id="{8D0A06B7-9609-5AD0-67C5-644E21607EC3}"/>
              </a:ext>
            </a:extLst>
          </p:cNvPr>
          <p:cNvSpPr>
            <a:spLocks noGrp="1"/>
          </p:cNvSpPr>
          <p:nvPr>
            <p:ph type="sldNum" sz="quarter" idx="4"/>
          </p:nvPr>
        </p:nvSpPr>
        <p:spPr/>
        <p:txBody>
          <a:bodyPr/>
          <a:lstStyle/>
          <a:p>
            <a:pPr defTabSz="914378"/>
            <a:fld id="{B8EC6C1D-B94A-4A9A-BD8D-A546578E37EF}" type="slidenum">
              <a:rPr lang="en-US">
                <a:solidFill>
                  <a:srgbClr val="283446">
                    <a:tint val="75000"/>
                  </a:srgbClr>
                </a:solidFill>
                <a:latin typeface="Franklin Gothic Book" panose="020B0503020102020204"/>
              </a:rPr>
              <a:pPr defTabSz="914378"/>
              <a:t>7</a:t>
            </a:fld>
            <a:endParaRPr lang="en-US">
              <a:solidFill>
                <a:srgbClr val="283446">
                  <a:tint val="75000"/>
                </a:srgbClr>
              </a:solidFill>
              <a:latin typeface="Franklin Gothic Book" panose="020B0503020102020204"/>
            </a:endParaRPr>
          </a:p>
        </p:txBody>
      </p:sp>
    </p:spTree>
    <p:extLst>
      <p:ext uri="{BB962C8B-B14F-4D97-AF65-F5344CB8AC3E}">
        <p14:creationId xmlns:p14="http://schemas.microsoft.com/office/powerpoint/2010/main" val="1739315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997" y="14026"/>
            <a:ext cx="8229600" cy="857250"/>
          </a:xfrm>
        </p:spPr>
        <p:txBody>
          <a:bodyPr>
            <a:normAutofit fontScale="90000"/>
          </a:bodyPr>
          <a:lstStyle/>
          <a:p>
            <a:pPr algn="l"/>
            <a:r>
              <a:rPr lang="en-US" sz="2775" dirty="0"/>
              <a:t>Beyond Deployment:</a:t>
            </a:r>
            <a:br>
              <a:rPr lang="en-US" sz="2775" dirty="0"/>
            </a:br>
            <a:endParaRPr lang="en-US" b="0" dirty="0"/>
          </a:p>
        </p:txBody>
      </p:sp>
      <p:sp>
        <p:nvSpPr>
          <p:cNvPr id="10" name="Slide Number Placeholder 23"/>
          <p:cNvSpPr txBox="1">
            <a:spLocks/>
          </p:cNvSpPr>
          <p:nvPr/>
        </p:nvSpPr>
        <p:spPr>
          <a:xfrm>
            <a:off x="7086600" y="4354514"/>
            <a:ext cx="2057400" cy="27463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914378">
              <a:defRPr/>
            </a:pPr>
            <a:fld id="{40031509-EBEE-4E38-BC2E-79E44D02F53F}" type="slidenum">
              <a:rPr lang="en-US" sz="1200">
                <a:solidFill>
                  <a:srgbClr val="8D8F94"/>
                </a:solidFill>
                <a:latin typeface="Franklin Gothic Book" panose="020B0503020102020204"/>
              </a:rPr>
              <a:pPr algn="r" defTabSz="914378">
                <a:defRPr/>
              </a:pPr>
              <a:t>8</a:t>
            </a:fld>
            <a:endParaRPr lang="en-US" sz="1200">
              <a:solidFill>
                <a:srgbClr val="8D8F94"/>
              </a:solidFill>
              <a:latin typeface="Franklin Gothic Book" panose="020B0503020102020204"/>
            </a:endParaRPr>
          </a:p>
        </p:txBody>
      </p:sp>
      <p:sp>
        <p:nvSpPr>
          <p:cNvPr id="65" name="AutoShape 8" descr="Office worker female outline">
            <a:extLst>
              <a:ext uri="{FF2B5EF4-FFF2-40B4-BE49-F238E27FC236}">
                <a16:creationId xmlns:a16="http://schemas.microsoft.com/office/drawing/2014/main" id="{6B7A3DD0-F7DF-2E0B-3543-B7507A886F7F}"/>
              </a:ext>
            </a:extLst>
          </p:cNvPr>
          <p:cNvSpPr>
            <a:spLocks noChangeAspect="1" noChangeArrowheads="1"/>
          </p:cNvSpPr>
          <p:nvPr/>
        </p:nvSpPr>
        <p:spPr bwMode="auto">
          <a:xfrm>
            <a:off x="138113" y="-108347"/>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
        <p:nvSpPr>
          <p:cNvPr id="66" name="AutoShape 9" descr="Employee badge with solid fill">
            <a:extLst>
              <a:ext uri="{FF2B5EF4-FFF2-40B4-BE49-F238E27FC236}">
                <a16:creationId xmlns:a16="http://schemas.microsoft.com/office/drawing/2014/main" id="{246CB134-7227-C251-1F2F-DDB38A7BD525}"/>
              </a:ext>
            </a:extLst>
          </p:cNvPr>
          <p:cNvSpPr>
            <a:spLocks noChangeAspect="1" noChangeArrowheads="1"/>
          </p:cNvSpPr>
          <p:nvPr/>
        </p:nvSpPr>
        <p:spPr bwMode="auto">
          <a:xfrm>
            <a:off x="483394" y="-108347"/>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nvGrpSpPr>
          <p:cNvPr id="15" name="Group 14">
            <a:extLst>
              <a:ext uri="{FF2B5EF4-FFF2-40B4-BE49-F238E27FC236}">
                <a16:creationId xmlns:a16="http://schemas.microsoft.com/office/drawing/2014/main" id="{1221E4F0-0223-0C0B-210D-FDE81D89E961}"/>
              </a:ext>
            </a:extLst>
          </p:cNvPr>
          <p:cNvGrpSpPr/>
          <p:nvPr/>
        </p:nvGrpSpPr>
        <p:grpSpPr>
          <a:xfrm>
            <a:off x="2371864" y="3546128"/>
            <a:ext cx="5135297" cy="1594031"/>
            <a:chOff x="3571743" y="4706506"/>
            <a:chExt cx="6847062" cy="2125373"/>
          </a:xfrm>
        </p:grpSpPr>
        <p:sp>
          <p:nvSpPr>
            <p:cNvPr id="74" name="Rectangle 73">
              <a:extLst>
                <a:ext uri="{FF2B5EF4-FFF2-40B4-BE49-F238E27FC236}">
                  <a16:creationId xmlns:a16="http://schemas.microsoft.com/office/drawing/2014/main" id="{DEC786B6-3B8E-62CD-1CAD-52C10A7133E8}"/>
                </a:ext>
              </a:extLst>
            </p:cNvPr>
            <p:cNvSpPr/>
            <p:nvPr/>
          </p:nvSpPr>
          <p:spPr>
            <a:xfrm>
              <a:off x="3571743" y="4710969"/>
              <a:ext cx="5877057" cy="1280917"/>
            </a:xfrm>
            <a:prstGeom prst="rect">
              <a:avLst/>
            </a:prstGeom>
            <a:ln w="38100">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350"/>
            </a:p>
          </p:txBody>
        </p:sp>
        <p:sp>
          <p:nvSpPr>
            <p:cNvPr id="75" name="Rectangle 74">
              <a:extLst>
                <a:ext uri="{FF2B5EF4-FFF2-40B4-BE49-F238E27FC236}">
                  <a16:creationId xmlns:a16="http://schemas.microsoft.com/office/drawing/2014/main" id="{7B9F00B4-1EDE-30DA-CCC2-A771E9F17763}"/>
                </a:ext>
              </a:extLst>
            </p:cNvPr>
            <p:cNvSpPr/>
            <p:nvPr/>
          </p:nvSpPr>
          <p:spPr>
            <a:xfrm>
              <a:off x="3571743" y="5077551"/>
              <a:ext cx="3236928" cy="1619075"/>
            </a:xfrm>
            <a:prstGeom prst="rect">
              <a:avLst/>
            </a:prstGeom>
          </p:spPr>
          <p:txBody>
            <a:bodyPr wrap="square">
              <a:spAutoFit/>
            </a:bodyPr>
            <a:lstStyle/>
            <a:p>
              <a:pPr defTabSz="685800">
                <a:lnSpc>
                  <a:spcPct val="90000"/>
                </a:lnSpc>
                <a:spcBef>
                  <a:spcPts val="750"/>
                </a:spcBef>
                <a:defRPr/>
              </a:pPr>
              <a:r>
                <a:rPr lang="en-US" sz="1050" b="1" dirty="0">
                  <a:solidFill>
                    <a:sysClr val="windowText" lastClr="000000"/>
                  </a:solidFill>
                </a:rPr>
                <a:t>64 Workflows Observed:</a:t>
              </a:r>
            </a:p>
            <a:p>
              <a:pPr marL="342900" indent="-342900" defTabSz="685800">
                <a:lnSpc>
                  <a:spcPct val="90000"/>
                </a:lnSpc>
                <a:spcBef>
                  <a:spcPts val="750"/>
                </a:spcBef>
                <a:buFont typeface="Arial" panose="020B0604020202020204" pitchFamily="34" charset="0"/>
                <a:buChar char="•"/>
                <a:defRPr/>
              </a:pPr>
              <a:r>
                <a:rPr lang="en-US" sz="1050" dirty="0">
                  <a:solidFill>
                    <a:sysClr val="windowText" lastClr="000000"/>
                  </a:solidFill>
                </a:rPr>
                <a:t>31 Observed as used correctly</a:t>
              </a:r>
            </a:p>
            <a:p>
              <a:pPr marL="342900" indent="-342900" defTabSz="685800">
                <a:lnSpc>
                  <a:spcPct val="90000"/>
                </a:lnSpc>
                <a:spcBef>
                  <a:spcPts val="750"/>
                </a:spcBef>
                <a:buFont typeface="Arial" panose="020B0604020202020204" pitchFamily="34" charset="0"/>
                <a:buChar char="•"/>
                <a:defRPr/>
              </a:pPr>
              <a:r>
                <a:rPr lang="en-US" sz="1050" dirty="0">
                  <a:solidFill>
                    <a:sysClr val="windowText" lastClr="000000"/>
                  </a:solidFill>
                </a:rPr>
                <a:t>33 Observed to have gaps</a:t>
              </a:r>
            </a:p>
            <a:p>
              <a:pPr marL="342900" indent="-342900" defTabSz="685800">
                <a:lnSpc>
                  <a:spcPct val="90000"/>
                </a:lnSpc>
                <a:spcBef>
                  <a:spcPts val="750"/>
                </a:spcBef>
                <a:buFont typeface="Arial" panose="020B0604020202020204" pitchFamily="34" charset="0"/>
                <a:buChar char="•"/>
                <a:defRPr/>
              </a:pPr>
              <a:endParaRPr lang="en-US" sz="788" dirty="0">
                <a:solidFill>
                  <a:sysClr val="windowText" lastClr="000000"/>
                </a:solidFill>
              </a:endParaRPr>
            </a:p>
            <a:p>
              <a:pPr defTabSz="685800">
                <a:lnSpc>
                  <a:spcPct val="90000"/>
                </a:lnSpc>
                <a:spcBef>
                  <a:spcPts val="750"/>
                </a:spcBef>
                <a:defRPr/>
              </a:pPr>
              <a:endParaRPr lang="en-US" sz="1200" dirty="0">
                <a:solidFill>
                  <a:sysClr val="windowText" lastClr="000000"/>
                </a:solidFill>
              </a:endParaRPr>
            </a:p>
          </p:txBody>
        </p:sp>
        <p:sp>
          <p:nvSpPr>
            <p:cNvPr id="76" name="Rectangle 75">
              <a:extLst>
                <a:ext uri="{FF2B5EF4-FFF2-40B4-BE49-F238E27FC236}">
                  <a16:creationId xmlns:a16="http://schemas.microsoft.com/office/drawing/2014/main" id="{F0BE3E1B-AFF6-0A2E-7890-80CD6EF27947}"/>
                </a:ext>
              </a:extLst>
            </p:cNvPr>
            <p:cNvSpPr/>
            <p:nvPr/>
          </p:nvSpPr>
          <p:spPr>
            <a:xfrm>
              <a:off x="6877718" y="5084394"/>
              <a:ext cx="3541087" cy="1747485"/>
            </a:xfrm>
            <a:prstGeom prst="rect">
              <a:avLst/>
            </a:prstGeom>
          </p:spPr>
          <p:txBody>
            <a:bodyPr wrap="square" lIns="68580" tIns="34290" rIns="68580" bIns="34290" anchor="t">
              <a:spAutoFit/>
            </a:bodyPr>
            <a:lstStyle/>
            <a:p>
              <a:pPr>
                <a:lnSpc>
                  <a:spcPct val="90000"/>
                </a:lnSpc>
                <a:spcBef>
                  <a:spcPts val="750"/>
                </a:spcBef>
                <a:defRPr/>
              </a:pPr>
              <a:r>
                <a:rPr lang="en-US" sz="1050" b="1" dirty="0">
                  <a:solidFill>
                    <a:sysClr val="windowText" lastClr="000000"/>
                  </a:solidFill>
                </a:rPr>
                <a:t>39 Solutions Identified:</a:t>
              </a:r>
            </a:p>
            <a:p>
              <a:pPr marL="342900" indent="-342900">
                <a:lnSpc>
                  <a:spcPct val="90000"/>
                </a:lnSpc>
                <a:spcBef>
                  <a:spcPts val="750"/>
                </a:spcBef>
                <a:buFont typeface="Arial" panose="020B0604020202020204" pitchFamily="34" charset="0"/>
                <a:buChar char="•"/>
                <a:defRPr/>
              </a:pPr>
              <a:r>
                <a:rPr lang="en-US" sz="1050" dirty="0">
                  <a:solidFill>
                    <a:sysClr val="windowText" lastClr="000000"/>
                  </a:solidFill>
                </a:rPr>
                <a:t>34 user behavior changes</a:t>
              </a:r>
            </a:p>
            <a:p>
              <a:pPr marL="342900" indent="-342900">
                <a:lnSpc>
                  <a:spcPct val="90000"/>
                </a:lnSpc>
                <a:spcBef>
                  <a:spcPts val="750"/>
                </a:spcBef>
                <a:buFont typeface="Arial" panose="020B0604020202020204" pitchFamily="34" charset="0"/>
                <a:buChar char="•"/>
                <a:defRPr/>
              </a:pPr>
              <a:r>
                <a:rPr lang="en-US" sz="1050" dirty="0">
                  <a:solidFill>
                    <a:sysClr val="windowText" lastClr="000000"/>
                  </a:solidFill>
                </a:rPr>
                <a:t>5 system changes</a:t>
              </a:r>
            </a:p>
            <a:p>
              <a:pPr marL="342900" indent="-342900" defTabSz="685800">
                <a:lnSpc>
                  <a:spcPct val="90000"/>
                </a:lnSpc>
                <a:spcBef>
                  <a:spcPts val="750"/>
                </a:spcBef>
                <a:buFont typeface="Arial" panose="020B0604020202020204" pitchFamily="34" charset="0"/>
                <a:buChar char="•"/>
                <a:defRPr/>
              </a:pPr>
              <a:endParaRPr lang="en-US" sz="1050" dirty="0">
                <a:solidFill>
                  <a:sysClr val="windowText" lastClr="000000"/>
                </a:solidFill>
              </a:endParaRPr>
            </a:p>
            <a:p>
              <a:pPr defTabSz="685800">
                <a:lnSpc>
                  <a:spcPct val="90000"/>
                </a:lnSpc>
                <a:spcBef>
                  <a:spcPts val="750"/>
                </a:spcBef>
                <a:defRPr/>
              </a:pPr>
              <a:endParaRPr lang="en-US" dirty="0">
                <a:solidFill>
                  <a:sysClr val="windowText" lastClr="000000"/>
                </a:solidFill>
              </a:endParaRPr>
            </a:p>
          </p:txBody>
        </p:sp>
        <p:sp>
          <p:nvSpPr>
            <p:cNvPr id="77" name="TextBox 76">
              <a:extLst>
                <a:ext uri="{FF2B5EF4-FFF2-40B4-BE49-F238E27FC236}">
                  <a16:creationId xmlns:a16="http://schemas.microsoft.com/office/drawing/2014/main" id="{D3E78B41-D666-F5E3-9669-EE6132DC7DFA}"/>
                </a:ext>
              </a:extLst>
            </p:cNvPr>
            <p:cNvSpPr txBox="1"/>
            <p:nvPr/>
          </p:nvSpPr>
          <p:spPr>
            <a:xfrm>
              <a:off x="4656720" y="4706506"/>
              <a:ext cx="3685872" cy="677107"/>
            </a:xfrm>
            <a:prstGeom prst="rect">
              <a:avLst/>
            </a:prstGeom>
            <a:noFill/>
          </p:spPr>
          <p:txBody>
            <a:bodyPr wrap="square" rtlCol="0">
              <a:spAutoFit/>
            </a:bodyPr>
            <a:lstStyle/>
            <a:p>
              <a:pPr algn="ctr"/>
              <a:r>
                <a:rPr lang="en-US" sz="1350" dirty="0">
                  <a:latin typeface="+mj-lt"/>
                </a:rPr>
                <a:t>BAMC Optimization Pilot (Workflow)</a:t>
              </a:r>
            </a:p>
          </p:txBody>
        </p:sp>
      </p:grpSp>
      <p:sp>
        <p:nvSpPr>
          <p:cNvPr id="78" name="Rectangle 77">
            <a:extLst>
              <a:ext uri="{FF2B5EF4-FFF2-40B4-BE49-F238E27FC236}">
                <a16:creationId xmlns:a16="http://schemas.microsoft.com/office/drawing/2014/main" id="{B0FD03A1-74E1-D739-ED3C-A01AFF111222}"/>
              </a:ext>
            </a:extLst>
          </p:cNvPr>
          <p:cNvSpPr/>
          <p:nvPr/>
        </p:nvSpPr>
        <p:spPr>
          <a:xfrm>
            <a:off x="1105760" y="1073387"/>
            <a:ext cx="7195278" cy="2397917"/>
          </a:xfrm>
          <a:prstGeom prst="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a:p>
        </p:txBody>
      </p:sp>
      <p:pic>
        <p:nvPicPr>
          <p:cNvPr id="80" name="Graphic 79" descr="Inpatient outline">
            <a:extLst>
              <a:ext uri="{FF2B5EF4-FFF2-40B4-BE49-F238E27FC236}">
                <a16:creationId xmlns:a16="http://schemas.microsoft.com/office/drawing/2014/main" id="{ED248988-C639-7E32-0017-0786D3D38D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29109" y="1638538"/>
            <a:ext cx="1300736" cy="1300736"/>
          </a:xfrm>
          <a:prstGeom prst="rect">
            <a:avLst/>
          </a:prstGeom>
        </p:spPr>
      </p:pic>
      <p:pic>
        <p:nvPicPr>
          <p:cNvPr id="82" name="Graphic 81" descr="Man outline">
            <a:extLst>
              <a:ext uri="{FF2B5EF4-FFF2-40B4-BE49-F238E27FC236}">
                <a16:creationId xmlns:a16="http://schemas.microsoft.com/office/drawing/2014/main" id="{E936CCE6-1EB4-EBA5-99C2-458F2698759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19066" y="1691262"/>
            <a:ext cx="1315412" cy="1315412"/>
          </a:xfrm>
          <a:prstGeom prst="rect">
            <a:avLst/>
          </a:prstGeom>
        </p:spPr>
      </p:pic>
      <p:pic>
        <p:nvPicPr>
          <p:cNvPr id="83" name="Graphic 82" descr="Doctor male outline">
            <a:extLst>
              <a:ext uri="{FF2B5EF4-FFF2-40B4-BE49-F238E27FC236}">
                <a16:creationId xmlns:a16="http://schemas.microsoft.com/office/drawing/2014/main" id="{5D9E0964-CFC0-C549-E894-66539CB1B8E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67366" y="1296293"/>
            <a:ext cx="475418" cy="475418"/>
          </a:xfrm>
          <a:prstGeom prst="rect">
            <a:avLst/>
          </a:prstGeom>
        </p:spPr>
      </p:pic>
      <p:pic>
        <p:nvPicPr>
          <p:cNvPr id="84" name="Graphic 83" descr="Arrow Right with solid fill">
            <a:extLst>
              <a:ext uri="{FF2B5EF4-FFF2-40B4-BE49-F238E27FC236}">
                <a16:creationId xmlns:a16="http://schemas.microsoft.com/office/drawing/2014/main" id="{E6F485CB-2713-802D-0C87-D1446FCE2B3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769261" y="2036695"/>
            <a:ext cx="685800" cy="685800"/>
          </a:xfrm>
          <a:prstGeom prst="rect">
            <a:avLst/>
          </a:prstGeom>
        </p:spPr>
      </p:pic>
      <p:pic>
        <p:nvPicPr>
          <p:cNvPr id="85" name="Graphic 84" descr="Arrow Right with solid fill">
            <a:extLst>
              <a:ext uri="{FF2B5EF4-FFF2-40B4-BE49-F238E27FC236}">
                <a16:creationId xmlns:a16="http://schemas.microsoft.com/office/drawing/2014/main" id="{F43A85C8-33DB-B205-986E-56900B4342A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943034" y="2033465"/>
            <a:ext cx="685800" cy="685800"/>
          </a:xfrm>
          <a:prstGeom prst="rect">
            <a:avLst/>
          </a:prstGeom>
        </p:spPr>
      </p:pic>
      <p:sp>
        <p:nvSpPr>
          <p:cNvPr id="3" name="TextBox 2">
            <a:extLst>
              <a:ext uri="{FF2B5EF4-FFF2-40B4-BE49-F238E27FC236}">
                <a16:creationId xmlns:a16="http://schemas.microsoft.com/office/drawing/2014/main" id="{0743145C-18DC-339F-DA6F-CEA1D9D28B89}"/>
              </a:ext>
            </a:extLst>
          </p:cNvPr>
          <p:cNvSpPr txBox="1"/>
          <p:nvPr/>
        </p:nvSpPr>
        <p:spPr>
          <a:xfrm>
            <a:off x="1521070" y="359230"/>
            <a:ext cx="5699927" cy="450123"/>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2475" b="1" dirty="0">
                <a:solidFill>
                  <a:srgbClr val="092068"/>
                </a:solidFill>
                <a:latin typeface="Franklin Gothic Medium"/>
                <a:ea typeface="+mj-ea"/>
                <a:cs typeface="+mj-cs"/>
              </a:rPr>
              <a:t>MHS GENESIS Optimization &amp; Adoption </a:t>
            </a:r>
            <a:endParaRPr lang="en-US" sz="1350" dirty="0"/>
          </a:p>
        </p:txBody>
      </p:sp>
      <p:sp>
        <p:nvSpPr>
          <p:cNvPr id="4" name="TextBox 3">
            <a:extLst>
              <a:ext uri="{FF2B5EF4-FFF2-40B4-BE49-F238E27FC236}">
                <a16:creationId xmlns:a16="http://schemas.microsoft.com/office/drawing/2014/main" id="{6D3454CF-0F21-702A-032C-E8E60C45DCA8}"/>
              </a:ext>
            </a:extLst>
          </p:cNvPr>
          <p:cNvSpPr txBox="1"/>
          <p:nvPr/>
        </p:nvSpPr>
        <p:spPr>
          <a:xfrm>
            <a:off x="6858000" y="168719"/>
            <a:ext cx="1846803" cy="6232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r"/>
            <a:r>
              <a:rPr lang="en-US" dirty="0"/>
              <a:t>(the real work begins)</a:t>
            </a:r>
          </a:p>
        </p:txBody>
      </p:sp>
      <p:pic>
        <p:nvPicPr>
          <p:cNvPr id="6" name="Graphic 5" descr="Doctor female outline">
            <a:extLst>
              <a:ext uri="{FF2B5EF4-FFF2-40B4-BE49-F238E27FC236}">
                <a16:creationId xmlns:a16="http://schemas.microsoft.com/office/drawing/2014/main" id="{497B4984-FFB7-952E-0532-E535DD1775B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69162" y="1287897"/>
            <a:ext cx="475418" cy="475418"/>
          </a:xfrm>
          <a:prstGeom prst="rect">
            <a:avLst/>
          </a:prstGeom>
        </p:spPr>
      </p:pic>
      <p:pic>
        <p:nvPicPr>
          <p:cNvPr id="11" name="Graphic 10" descr="Medicine outline">
            <a:extLst>
              <a:ext uri="{FF2B5EF4-FFF2-40B4-BE49-F238E27FC236}">
                <a16:creationId xmlns:a16="http://schemas.microsoft.com/office/drawing/2014/main" id="{89EE6B2A-B2E4-7384-4F54-31D6C35B3EE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244283" y="2232895"/>
            <a:ext cx="428302" cy="428302"/>
          </a:xfrm>
          <a:prstGeom prst="rect">
            <a:avLst/>
          </a:prstGeom>
        </p:spPr>
      </p:pic>
      <p:graphicFrame>
        <p:nvGraphicFramePr>
          <p:cNvPr id="21" name="Diagram 20">
            <a:extLst>
              <a:ext uri="{FF2B5EF4-FFF2-40B4-BE49-F238E27FC236}">
                <a16:creationId xmlns:a16="http://schemas.microsoft.com/office/drawing/2014/main" id="{00558AAC-9CFB-57E9-9CEB-0CF937F6D660}"/>
              </a:ext>
            </a:extLst>
          </p:cNvPr>
          <p:cNvGraphicFramePr/>
          <p:nvPr/>
        </p:nvGraphicFramePr>
        <p:xfrm>
          <a:off x="3522686" y="1445848"/>
          <a:ext cx="2427314" cy="1584059"/>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22" name="TextBox 21">
            <a:extLst>
              <a:ext uri="{FF2B5EF4-FFF2-40B4-BE49-F238E27FC236}">
                <a16:creationId xmlns:a16="http://schemas.microsoft.com/office/drawing/2014/main" id="{CEFA83E2-C868-AD7A-6E23-441D4C2D6BF3}"/>
              </a:ext>
            </a:extLst>
          </p:cNvPr>
          <p:cNvSpPr txBox="1"/>
          <p:nvPr/>
        </p:nvSpPr>
        <p:spPr>
          <a:xfrm>
            <a:off x="4293419" y="2334626"/>
            <a:ext cx="940085" cy="300082"/>
          </a:xfrm>
          <a:prstGeom prst="rect">
            <a:avLst/>
          </a:prstGeom>
          <a:noFill/>
        </p:spPr>
        <p:txBody>
          <a:bodyPr wrap="square" rtlCol="0">
            <a:spAutoFit/>
          </a:bodyPr>
          <a:lstStyle/>
          <a:p>
            <a:pPr algn="ctr"/>
            <a:r>
              <a:rPr lang="en-US" sz="1350" b="1" dirty="0"/>
              <a:t>Workflow</a:t>
            </a:r>
          </a:p>
        </p:txBody>
      </p:sp>
      <p:pic>
        <p:nvPicPr>
          <p:cNvPr id="9" name="Graphic 8" descr="Heart outline">
            <a:extLst>
              <a:ext uri="{FF2B5EF4-FFF2-40B4-BE49-F238E27FC236}">
                <a16:creationId xmlns:a16="http://schemas.microsoft.com/office/drawing/2014/main" id="{EB26B6B1-FC6E-1C8D-B3C1-BDC4A318CE2F}"/>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7290336" y="2176096"/>
            <a:ext cx="172872" cy="172872"/>
          </a:xfrm>
          <a:prstGeom prst="rect">
            <a:avLst/>
          </a:prstGeom>
        </p:spPr>
      </p:pic>
      <p:sp>
        <p:nvSpPr>
          <p:cNvPr id="12" name="TextBox 11">
            <a:extLst>
              <a:ext uri="{FF2B5EF4-FFF2-40B4-BE49-F238E27FC236}">
                <a16:creationId xmlns:a16="http://schemas.microsoft.com/office/drawing/2014/main" id="{FCCB72CF-39D1-274A-5B5A-FC825A552B30}"/>
              </a:ext>
            </a:extLst>
          </p:cNvPr>
          <p:cNvSpPr txBox="1"/>
          <p:nvPr/>
        </p:nvSpPr>
        <p:spPr>
          <a:xfrm>
            <a:off x="1319721" y="3156607"/>
            <a:ext cx="1694092" cy="276999"/>
          </a:xfrm>
          <a:prstGeom prst="rect">
            <a:avLst/>
          </a:prstGeom>
          <a:noFill/>
        </p:spPr>
        <p:txBody>
          <a:bodyPr wrap="square" rtlCol="0">
            <a:spAutoFit/>
          </a:bodyPr>
          <a:lstStyle/>
          <a:p>
            <a:pPr algn="ctr"/>
            <a:r>
              <a:rPr lang="en-US" sz="1200" b="1" dirty="0"/>
              <a:t>Patient in need of care</a:t>
            </a:r>
          </a:p>
        </p:txBody>
      </p:sp>
      <p:sp>
        <p:nvSpPr>
          <p:cNvPr id="13" name="TextBox 12">
            <a:extLst>
              <a:ext uri="{FF2B5EF4-FFF2-40B4-BE49-F238E27FC236}">
                <a16:creationId xmlns:a16="http://schemas.microsoft.com/office/drawing/2014/main" id="{0F364A8F-3312-55EC-2FB0-4BB92B138127}"/>
              </a:ext>
            </a:extLst>
          </p:cNvPr>
          <p:cNvSpPr txBox="1"/>
          <p:nvPr/>
        </p:nvSpPr>
        <p:spPr>
          <a:xfrm>
            <a:off x="4120166" y="3156607"/>
            <a:ext cx="1380426" cy="276999"/>
          </a:xfrm>
          <a:prstGeom prst="rect">
            <a:avLst/>
          </a:prstGeom>
          <a:noFill/>
        </p:spPr>
        <p:txBody>
          <a:bodyPr wrap="square" rtlCol="0">
            <a:spAutoFit/>
          </a:bodyPr>
          <a:lstStyle/>
          <a:p>
            <a:r>
              <a:rPr lang="en-US" sz="1200" b="1" dirty="0"/>
              <a:t>Provision of Care</a:t>
            </a:r>
          </a:p>
        </p:txBody>
      </p:sp>
      <p:sp>
        <p:nvSpPr>
          <p:cNvPr id="14" name="TextBox 13">
            <a:extLst>
              <a:ext uri="{FF2B5EF4-FFF2-40B4-BE49-F238E27FC236}">
                <a16:creationId xmlns:a16="http://schemas.microsoft.com/office/drawing/2014/main" id="{D84C6DDE-187D-9233-A58B-2CFA6CB63D9E}"/>
              </a:ext>
            </a:extLst>
          </p:cNvPr>
          <p:cNvSpPr txBox="1"/>
          <p:nvPr/>
        </p:nvSpPr>
        <p:spPr>
          <a:xfrm>
            <a:off x="6746990" y="3155526"/>
            <a:ext cx="1287488" cy="276999"/>
          </a:xfrm>
          <a:prstGeom prst="rect">
            <a:avLst/>
          </a:prstGeom>
          <a:noFill/>
        </p:spPr>
        <p:txBody>
          <a:bodyPr wrap="square" rtlCol="0">
            <a:spAutoFit/>
          </a:bodyPr>
          <a:lstStyle/>
          <a:p>
            <a:r>
              <a:rPr lang="en-US" sz="1200" b="1" dirty="0"/>
              <a:t>Patient Outcome</a:t>
            </a:r>
          </a:p>
        </p:txBody>
      </p:sp>
      <p:pic>
        <p:nvPicPr>
          <p:cNvPr id="17" name="Graphic 16" descr="Clipboard Mixed outline">
            <a:extLst>
              <a:ext uri="{FF2B5EF4-FFF2-40B4-BE49-F238E27FC236}">
                <a16:creationId xmlns:a16="http://schemas.microsoft.com/office/drawing/2014/main" id="{94DBC5E5-DB5D-CCF2-352D-49B36C97A612}"/>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4542784" y="2772276"/>
            <a:ext cx="356515" cy="356515"/>
          </a:xfrm>
          <a:prstGeom prst="rect">
            <a:avLst/>
          </a:prstGeom>
        </p:spPr>
      </p:pic>
      <p:pic>
        <p:nvPicPr>
          <p:cNvPr id="23" name="Graphic 22" descr="Weight Loss outline">
            <a:extLst>
              <a:ext uri="{FF2B5EF4-FFF2-40B4-BE49-F238E27FC236}">
                <a16:creationId xmlns:a16="http://schemas.microsoft.com/office/drawing/2014/main" id="{93341452-59C1-C94C-1C2C-41E892851EDF}"/>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3724452" y="2232895"/>
            <a:ext cx="473350" cy="473350"/>
          </a:xfrm>
          <a:prstGeom prst="rect">
            <a:avLst/>
          </a:prstGeom>
        </p:spPr>
      </p:pic>
      <p:pic>
        <p:nvPicPr>
          <p:cNvPr id="1026" name="Picture 2" descr="MHS GENESIS modernizes Beale's health system in June &gt; Beale Air Force Base  &gt; Article Display">
            <a:extLst>
              <a:ext uri="{FF2B5EF4-FFF2-40B4-BE49-F238E27FC236}">
                <a16:creationId xmlns:a16="http://schemas.microsoft.com/office/drawing/2014/main" id="{A74B5D02-9B8E-3144-7C20-E2129E5B601E}"/>
              </a:ext>
            </a:extLst>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4531757" y="1799526"/>
            <a:ext cx="447437" cy="345721"/>
          </a:xfrm>
          <a:prstGeom prst="rect">
            <a:avLst/>
          </a:prstGeom>
          <a:noFill/>
          <a:extLst>
            <a:ext uri="{909E8E84-426E-40DD-AFC4-6F175D3DCCD1}">
              <a14:hiddenFill xmlns:a14="http://schemas.microsoft.com/office/drawing/2010/main">
                <a:solidFill>
                  <a:srgbClr val="FFFFFF"/>
                </a:solidFill>
              </a14:hiddenFill>
            </a:ext>
          </a:extLst>
        </p:spPr>
      </p:pic>
      <p:pic>
        <p:nvPicPr>
          <p:cNvPr id="27" name="Graphic 26" descr="Laptop outline">
            <a:extLst>
              <a:ext uri="{FF2B5EF4-FFF2-40B4-BE49-F238E27FC236}">
                <a16:creationId xmlns:a16="http://schemas.microsoft.com/office/drawing/2014/main" id="{A2B2CF1E-49F2-C0EA-C2F7-889B4C0BDCC9}"/>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4308898" y="1566625"/>
            <a:ext cx="880616" cy="880616"/>
          </a:xfrm>
          <a:prstGeom prst="rect">
            <a:avLst/>
          </a:prstGeom>
        </p:spPr>
      </p:pic>
    </p:spTree>
    <p:extLst>
      <p:ext uri="{BB962C8B-B14F-4D97-AF65-F5344CB8AC3E}">
        <p14:creationId xmlns:p14="http://schemas.microsoft.com/office/powerpoint/2010/main" val="709416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E7BD3-A1C9-BCC3-256C-F6CA49BCFA4B}"/>
              </a:ext>
            </a:extLst>
          </p:cNvPr>
          <p:cNvSpPr>
            <a:spLocks noGrp="1"/>
          </p:cNvSpPr>
          <p:nvPr>
            <p:ph type="title"/>
          </p:nvPr>
        </p:nvSpPr>
        <p:spPr/>
        <p:txBody>
          <a:bodyPr>
            <a:normAutofit/>
          </a:bodyPr>
          <a:lstStyle/>
          <a:p>
            <a:pPr algn="l"/>
            <a:r>
              <a:rPr lang="en-US" sz="2000" dirty="0"/>
              <a:t>Schedules and Templates -- Patient-Centered Access to Care (ATC)</a:t>
            </a:r>
          </a:p>
        </p:txBody>
      </p:sp>
      <p:sp>
        <p:nvSpPr>
          <p:cNvPr id="5" name="Content Placeholder 4">
            <a:extLst>
              <a:ext uri="{FF2B5EF4-FFF2-40B4-BE49-F238E27FC236}">
                <a16:creationId xmlns:a16="http://schemas.microsoft.com/office/drawing/2014/main" id="{66937068-F493-B329-6343-5F8216B83796}"/>
              </a:ext>
            </a:extLst>
          </p:cNvPr>
          <p:cNvSpPr>
            <a:spLocks noGrp="1"/>
          </p:cNvSpPr>
          <p:nvPr>
            <p:ph idx="1"/>
          </p:nvPr>
        </p:nvSpPr>
        <p:spPr>
          <a:xfrm>
            <a:off x="457200" y="974519"/>
            <a:ext cx="8229600" cy="3470673"/>
          </a:xfrm>
        </p:spPr>
        <p:txBody>
          <a:bodyPr>
            <a:normAutofit/>
          </a:bodyPr>
          <a:lstStyle/>
          <a:p>
            <a:pPr marL="231770" indent="-231770">
              <a:buSzPct val="140000"/>
            </a:pPr>
            <a:r>
              <a:rPr lang="en-US" sz="1600" dirty="0"/>
              <a:t>Leading the Direct Care System to be the premier choice of patients requires patient-centered ATC practices.</a:t>
            </a:r>
          </a:p>
          <a:p>
            <a:pPr marL="631799" lvl="1" indent="-231770">
              <a:buSzPct val="140000"/>
            </a:pPr>
            <a:r>
              <a:rPr lang="en-US" sz="1400" dirty="0"/>
              <a:t>The 2014 Military Health System Review of Access, Quality, and Safety clearly documented the notable difference between our corporate assessment and patient satisfaction with ability to receive care</a:t>
            </a:r>
          </a:p>
          <a:p>
            <a:pPr marL="631799" lvl="1" indent="-231770">
              <a:buSzPct val="140000"/>
            </a:pPr>
            <a:r>
              <a:rPr lang="en-US" sz="1400" dirty="0"/>
              <a:t>Failing to deliver patient-centered ATC results in lower volumes, lower cases, </a:t>
            </a:r>
            <a:r>
              <a:rPr lang="en-US" sz="1400" dirty="0">
                <a:solidFill>
                  <a:schemeClr val="tx1"/>
                </a:solidFill>
              </a:rPr>
              <a:t>lower opportunities for our providers</a:t>
            </a:r>
          </a:p>
          <a:p>
            <a:pPr marL="231770" indent="-231770">
              <a:buSzPct val="140000"/>
            </a:pPr>
            <a:r>
              <a:rPr lang="en-US" sz="1600" dirty="0"/>
              <a:t>Embracing standardized scheduling and templating practices streamlines access and brings more patients into the clinic.</a:t>
            </a:r>
            <a:endParaRPr lang="en-US" sz="1400" b="1" i="1" dirty="0">
              <a:solidFill>
                <a:schemeClr val="accent1">
                  <a:lumMod val="60000"/>
                  <a:lumOff val="40000"/>
                </a:schemeClr>
              </a:solidFill>
            </a:endParaRPr>
          </a:p>
          <a:p>
            <a:pPr marL="631799" lvl="1" indent="-231770">
              <a:buSzPct val="140000"/>
            </a:pPr>
            <a:r>
              <a:rPr lang="en-US" sz="1400" dirty="0"/>
              <a:t>Employs Active Template Management to optimize supply to meet local patient demand</a:t>
            </a:r>
          </a:p>
          <a:p>
            <a:pPr marL="631799" lvl="1" indent="-231770">
              <a:buSzPct val="140000"/>
            </a:pPr>
            <a:r>
              <a:rPr lang="en-US" sz="1400" dirty="0"/>
              <a:t>Planned appointments empower providers to focus less on who should be coming in and when and focus more on delivering quality, evidence-based care</a:t>
            </a:r>
          </a:p>
          <a:p>
            <a:pPr marL="631799" lvl="1" indent="-231770">
              <a:buSzPct val="140000"/>
            </a:pPr>
            <a:r>
              <a:rPr lang="en-US" sz="1400" dirty="0"/>
              <a:t>Planned appointments better utilize support staff to reprieve clinics of local referral management and appointing burden</a:t>
            </a:r>
          </a:p>
          <a:p>
            <a:pPr marL="800059" lvl="2" indent="0">
              <a:buSzPct val="140000"/>
              <a:buNone/>
            </a:pPr>
            <a:endParaRPr lang="en-US" sz="1000" dirty="0"/>
          </a:p>
        </p:txBody>
      </p:sp>
      <p:sp>
        <p:nvSpPr>
          <p:cNvPr id="3" name="Slide Number Placeholder 3">
            <a:extLst>
              <a:ext uri="{FF2B5EF4-FFF2-40B4-BE49-F238E27FC236}">
                <a16:creationId xmlns:a16="http://schemas.microsoft.com/office/drawing/2014/main" id="{C3C14A6D-2391-BB83-1BED-14B5FDEC52AE}"/>
              </a:ext>
            </a:extLst>
          </p:cNvPr>
          <p:cNvSpPr txBox="1">
            <a:spLocks/>
          </p:cNvSpPr>
          <p:nvPr/>
        </p:nvSpPr>
        <p:spPr>
          <a:xfrm>
            <a:off x="8301256" y="57151"/>
            <a:ext cx="77108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D22F896-40B5-4ADD-8801-0D06FADFA095}" type="slidenum">
              <a:rPr lang="en-US" sz="1400"/>
              <a:pPr/>
              <a:t>9</a:t>
            </a:fld>
            <a:endParaRPr lang="en-US" sz="1400" dirty="0"/>
          </a:p>
        </p:txBody>
      </p:sp>
      <p:sp>
        <p:nvSpPr>
          <p:cNvPr id="4" name="Slide Number Placeholder 3">
            <a:extLst>
              <a:ext uri="{FF2B5EF4-FFF2-40B4-BE49-F238E27FC236}">
                <a16:creationId xmlns:a16="http://schemas.microsoft.com/office/drawing/2014/main" id="{1AFE8C1C-5CBF-A361-1D78-2AF9726F2AE9}"/>
              </a:ext>
            </a:extLst>
          </p:cNvPr>
          <p:cNvSpPr>
            <a:spLocks noGrp="1"/>
          </p:cNvSpPr>
          <p:nvPr>
            <p:ph type="sldNum" sz="quarter" idx="10"/>
          </p:nvPr>
        </p:nvSpPr>
        <p:spPr>
          <a:xfrm>
            <a:off x="4972050" y="3239991"/>
            <a:ext cx="1543050" cy="205978"/>
          </a:xfrm>
          <a:prstGeom prst="rect">
            <a:avLst/>
          </a:prstGeom>
        </p:spPr>
        <p:txBody>
          <a:bodyPr vert="horz" lIns="68580" tIns="34290" rIns="68580" bIns="34290" rtlCol="0" anchor="ctr"/>
          <a:lstStyle>
            <a:defPPr>
              <a:defRPr lang="en-US"/>
            </a:defPPr>
            <a:lvl1pPr marL="0" algn="r" defTabSz="685800" rtl="0" eaLnBrk="1" latinLnBrk="0" hangingPunct="1">
              <a:defRPr sz="900" kern="1200">
                <a:solidFill>
                  <a:schemeClr val="tx1">
                    <a:tint val="75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3DF6B1AC-0E49-4D95-83D4-F3E8AF225050}" type="slidenum">
              <a:rPr lang="en-US" smtClean="0"/>
              <a:pPr/>
              <a:t>9</a:t>
            </a:fld>
            <a:endParaRPr lang="en-US"/>
          </a:p>
        </p:txBody>
      </p:sp>
    </p:spTree>
    <p:extLst>
      <p:ext uri="{BB962C8B-B14F-4D97-AF65-F5344CB8AC3E}">
        <p14:creationId xmlns:p14="http://schemas.microsoft.com/office/powerpoint/2010/main" val="4172614790"/>
      </p:ext>
    </p:extLst>
  </p:cSld>
  <p:clrMapOvr>
    <a:masterClrMapping/>
  </p:clrMapOvr>
</p:sld>
</file>

<file path=ppt/theme/theme1.xml><?xml version="1.0" encoding="utf-8"?>
<a:theme xmlns:a="http://schemas.openxmlformats.org/drawingml/2006/main" name="Office Theme">
  <a:themeElements>
    <a:clrScheme name="Custom 2">
      <a:dk1>
        <a:srgbClr val="283446"/>
      </a:dk1>
      <a:lt1>
        <a:sysClr val="window" lastClr="FFFFFF"/>
      </a:lt1>
      <a:dk2>
        <a:srgbClr val="3D4D69"/>
      </a:dk2>
      <a:lt2>
        <a:srgbClr val="BFC6D4"/>
      </a:lt2>
      <a:accent1>
        <a:srgbClr val="582831"/>
      </a:accent1>
      <a:accent2>
        <a:srgbClr val="6C82A7"/>
      </a:accent2>
      <a:accent3>
        <a:srgbClr val="283446"/>
      </a:accent3>
      <a:accent4>
        <a:srgbClr val="3D4D69"/>
      </a:accent4>
      <a:accent5>
        <a:srgbClr val="C4BD97"/>
      </a:accent5>
      <a:accent6>
        <a:srgbClr val="BFC6D4"/>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HA PPT Template - 230413" id="{F575545D-8B70-439B-AAF5-811B29D437CE}" vid="{F633FD30-3608-4117-BEFA-E21D631B8A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707AA42CAA54458F40FEACB27F0118" ma:contentTypeVersion="0" ma:contentTypeDescription="Create a new document." ma:contentTypeScope="" ma:versionID="aaad7e07d17741d506677d3992d040c6">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0FBFF6-B324-4F32-BBB1-72F70CD8FA7E}">
  <ds:schemaRefs>
    <ds:schemaRef ds:uri="http://schemas.microsoft.com/sharepoint/v3/contenttype/forms"/>
  </ds:schemaRefs>
</ds:datastoreItem>
</file>

<file path=customXml/itemProps2.xml><?xml version="1.0" encoding="utf-8"?>
<ds:datastoreItem xmlns:ds="http://schemas.openxmlformats.org/officeDocument/2006/customXml" ds:itemID="{C9F847EF-B67A-4F59-803E-7BA1D94D0768}">
  <ds:schemaRefs>
    <ds:schemaRef ds:uri="http://purl.org/dc/dcmitype/"/>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purl.org/dc/elements/1.1/"/>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2C32E0FC-0C68-452F-90FF-002764963A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DHA PPT Template - 230413</Template>
  <TotalTime>324</TotalTime>
  <Words>2415</Words>
  <Application>Microsoft Office PowerPoint</Application>
  <PresentationFormat>On-screen Show (16:9)</PresentationFormat>
  <Paragraphs>219</Paragraphs>
  <Slides>18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Courier New</vt:lpstr>
      <vt:lpstr>Franklin Gothic Book</vt:lpstr>
      <vt:lpstr>Franklin Gothic Medium</vt:lpstr>
      <vt:lpstr>Garamond</vt:lpstr>
      <vt:lpstr>Wingdings</vt:lpstr>
      <vt:lpstr>Office Theme</vt:lpstr>
      <vt:lpstr>Stabilizing the Core</vt:lpstr>
      <vt:lpstr>Disclosure</vt:lpstr>
      <vt:lpstr>Agenda</vt:lpstr>
      <vt:lpstr> Defense Health Network Structure as of 01 OCT</vt:lpstr>
      <vt:lpstr>Human Capital Management</vt:lpstr>
      <vt:lpstr>Manning Model and Staffing</vt:lpstr>
      <vt:lpstr>Credentialing and Privileging</vt:lpstr>
      <vt:lpstr>Beyond Deployment: </vt:lpstr>
      <vt:lpstr>Schedules and Templates -- Patient-Centered Access to Care (ATC)</vt:lpstr>
      <vt:lpstr>Schedules and Templates</vt:lpstr>
      <vt:lpstr>Schedules and Templates</vt:lpstr>
      <vt:lpstr>Key Patient-Centered Care Takeaways</vt:lpstr>
      <vt:lpstr>Operating Room (OR) Optimization</vt:lpstr>
      <vt:lpstr>Centers of Excellence</vt:lpstr>
      <vt:lpstr>DoD and VA Collaboration</vt:lpstr>
      <vt:lpstr>DoD and VA Collaboration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of the United States Army Defense Health Agency/TRICARE Update</dc:title>
  <dc:subject>ASPR PowerPoint Template</dc:subject>
  <dc:creator>Campbell, Brenda L CIV DHA STRAT COMMS (USA)</dc:creator>
  <cp:lastModifiedBy>Lori Lawrence</cp:lastModifiedBy>
  <cp:revision>12</cp:revision>
  <dcterms:created xsi:type="dcterms:W3CDTF">2023-09-29T00:43:35Z</dcterms:created>
  <dcterms:modified xsi:type="dcterms:W3CDTF">2024-02-08T21:13:38Z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0x010100EA707AA42CAA54458F40FEACB27F0118</vt:lpwstr>
  </property>
</Properties>
</file>