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146846070" r:id="rId2"/>
    <p:sldId id="2146846073" r:id="rId3"/>
    <p:sldId id="274" r:id="rId4"/>
    <p:sldId id="2147479206" r:id="rId5"/>
    <p:sldId id="2146848316" r:id="rId6"/>
    <p:sldId id="5893" r:id="rId7"/>
    <p:sldId id="5895" r:id="rId8"/>
    <p:sldId id="2147479213" r:id="rId9"/>
    <p:sldId id="2147479210" r:id="rId10"/>
    <p:sldId id="2161" r:id="rId11"/>
    <p:sldId id="2147479221" r:id="rId12"/>
    <p:sldId id="2160" r:id="rId13"/>
    <p:sldId id="1804" r:id="rId14"/>
    <p:sldId id="2147479209" r:id="rId15"/>
    <p:sldId id="2147473804" r:id="rId16"/>
    <p:sldId id="2147479211" r:id="rId17"/>
    <p:sldId id="2147479220" r:id="rId18"/>
    <p:sldId id="2147479212" r:id="rId19"/>
    <p:sldId id="2147479219" r:id="rId20"/>
    <p:sldId id="2147479217" r:id="rId21"/>
    <p:sldId id="2147479218" r:id="rId22"/>
    <p:sldId id="2147479226" r:id="rId23"/>
    <p:sldId id="2147479214" r:id="rId24"/>
    <p:sldId id="2147479215" r:id="rId25"/>
    <p:sldId id="2147479222" r:id="rId26"/>
    <p:sldId id="2147479216" r:id="rId27"/>
    <p:sldId id="703" r:id="rId28"/>
    <p:sldId id="2147378285" r:id="rId29"/>
    <p:sldId id="2146848314" r:id="rId30"/>
    <p:sldId id="21474792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576639-96BB-2377-00BA-EF46723CEF30}" name="Shannon Leigh" initials="SL" userId="Shannon Leig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74C"/>
    <a:srgbClr val="460073"/>
    <a:srgbClr val="8CABC8"/>
    <a:srgbClr val="004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16DD7-2E37-46B0-9EEA-D48218A0B837}" v="2" dt="2024-01-30T23:02:44.531"/>
    <p1510:client id="{B0BE8F00-8F83-431C-A83A-B5CA47F73226}" v="18" dt="2024-01-30T15:44:06.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395"/>
  </p:normalViewPr>
  <p:slideViewPr>
    <p:cSldViewPr snapToGrid="0">
      <p:cViewPr varScale="1">
        <p:scale>
          <a:sx n="56" d="100"/>
          <a:sy n="56" d="100"/>
        </p:scale>
        <p:origin x="330"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325"/>
    </p:cViewPr>
  </p:sorterViewPr>
  <p:notesViewPr>
    <p:cSldViewPr snapToGrid="0">
      <p:cViewPr varScale="1">
        <p:scale>
          <a:sx n="71" d="100"/>
          <a:sy n="71" d="100"/>
        </p:scale>
        <p:origin x="2621"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180C7-2B20-492D-9759-F49B26445A1A}" type="doc">
      <dgm:prSet loTypeId="urn:microsoft.com/office/officeart/2005/8/layout/radial3" loCatId="cycle" qsTypeId="urn:microsoft.com/office/officeart/2009/2/quickstyle/3d8" qsCatId="3D" csTypeId="urn:microsoft.com/office/officeart/2005/8/colors/accent1_2" csCatId="accent1" phldr="1"/>
      <dgm:spPr/>
      <dgm:t>
        <a:bodyPr/>
        <a:lstStyle/>
        <a:p>
          <a:endParaRPr lang="en-US"/>
        </a:p>
      </dgm:t>
    </dgm:pt>
    <dgm:pt modelId="{C7C45FB7-A5F2-431E-BDBD-704DE5787E4E}">
      <dgm:prSet phldrT="[Text]" custT="1"/>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dgm:spPr>
      <dgm:t>
        <a:bodyPr/>
        <a:lstStyle/>
        <a:p>
          <a:pPr>
            <a:spcAft>
              <a:spcPts val="270"/>
            </a:spcAft>
          </a:pPr>
          <a:r>
            <a:rPr lang="en-US" sz="3500" b="1" dirty="0">
              <a:solidFill>
                <a:schemeClr val="bg1"/>
              </a:solidFill>
            </a:rPr>
            <a:t>DHA</a:t>
          </a:r>
          <a:r>
            <a:rPr lang="en-US" sz="3500" dirty="0">
              <a:solidFill>
                <a:schemeClr val="bg1"/>
              </a:solidFill>
            </a:rPr>
            <a:t> </a:t>
          </a:r>
        </a:p>
        <a:p>
          <a:pPr>
            <a:spcAft>
              <a:spcPct val="35000"/>
            </a:spcAft>
          </a:pPr>
          <a:r>
            <a:rPr lang="en-US" sz="1600" b="1" dirty="0">
              <a:solidFill>
                <a:schemeClr val="bg1"/>
              </a:solidFill>
            </a:rPr>
            <a:t>Medical Readiness Support</a:t>
          </a:r>
        </a:p>
      </dgm:t>
    </dgm:pt>
    <dgm:pt modelId="{52F8CCBA-EC56-40C4-9CD5-30A297BA22D9}" type="parTrans" cxnId="{4F80EF6E-9834-4F7D-A997-110CA88B06F4}">
      <dgm:prSet/>
      <dgm:spPr/>
      <dgm:t>
        <a:bodyPr/>
        <a:lstStyle/>
        <a:p>
          <a:endParaRPr lang="en-US">
            <a:solidFill>
              <a:schemeClr val="bg1"/>
            </a:solidFill>
          </a:endParaRPr>
        </a:p>
      </dgm:t>
    </dgm:pt>
    <dgm:pt modelId="{53DC4A55-B17A-4A6E-BA23-19C39B44CBB7}" type="sibTrans" cxnId="{4F80EF6E-9834-4F7D-A997-110CA88B06F4}">
      <dgm:prSet/>
      <dgm:spPr/>
      <dgm:t>
        <a:bodyPr/>
        <a:lstStyle/>
        <a:p>
          <a:endParaRPr lang="en-US">
            <a:solidFill>
              <a:schemeClr val="bg1"/>
            </a:solidFill>
          </a:endParaRPr>
        </a:p>
      </dgm:t>
    </dgm:pt>
    <dgm:pt modelId="{32FDDDD5-F49A-4196-869F-8A3A189753E2}">
      <dgm:prSet phldrT="[Text]"/>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dgm:spPr>
      <dgm:t>
        <a:bodyPr/>
        <a:lstStyle/>
        <a:p>
          <a:r>
            <a:rPr lang="en-US" b="1">
              <a:solidFill>
                <a:schemeClr val="bg1"/>
              </a:solidFill>
            </a:rPr>
            <a:t>Navy</a:t>
          </a:r>
          <a:endParaRPr lang="en-US" b="1" dirty="0">
            <a:solidFill>
              <a:schemeClr val="bg1"/>
            </a:solidFill>
          </a:endParaRPr>
        </a:p>
      </dgm:t>
    </dgm:pt>
    <dgm:pt modelId="{14816086-1DE5-4055-8FE5-6D23575DDDC6}" type="parTrans" cxnId="{7E6A3BAB-ACF0-4AB7-A2EF-FECD22099101}">
      <dgm:prSet/>
      <dgm:spPr/>
      <dgm:t>
        <a:bodyPr/>
        <a:lstStyle/>
        <a:p>
          <a:endParaRPr lang="en-US">
            <a:solidFill>
              <a:schemeClr val="bg1"/>
            </a:solidFill>
          </a:endParaRPr>
        </a:p>
      </dgm:t>
    </dgm:pt>
    <dgm:pt modelId="{382B9501-B1F2-49C3-A677-344E8BF66329}" type="sibTrans" cxnId="{7E6A3BAB-ACF0-4AB7-A2EF-FECD22099101}">
      <dgm:prSet/>
      <dgm:spPr/>
      <dgm:t>
        <a:bodyPr/>
        <a:lstStyle/>
        <a:p>
          <a:endParaRPr lang="en-US">
            <a:solidFill>
              <a:schemeClr val="bg1"/>
            </a:solidFill>
          </a:endParaRPr>
        </a:p>
      </dgm:t>
    </dgm:pt>
    <dgm:pt modelId="{71616ABF-E6F4-4B57-9B38-8015E57D3A72}">
      <dgm:prSet phldrT="[Text]"/>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dgm:spPr>
      <dgm:t>
        <a:bodyPr/>
        <a:lstStyle/>
        <a:p>
          <a:r>
            <a:rPr lang="en-US" b="1">
              <a:solidFill>
                <a:schemeClr val="bg1"/>
              </a:solidFill>
            </a:rPr>
            <a:t>USMC</a:t>
          </a:r>
          <a:endParaRPr lang="en-US" b="1" dirty="0">
            <a:solidFill>
              <a:schemeClr val="bg1"/>
            </a:solidFill>
          </a:endParaRPr>
        </a:p>
      </dgm:t>
    </dgm:pt>
    <dgm:pt modelId="{330EDE1A-18C2-40A6-9316-44DD588AC1A0}" type="parTrans" cxnId="{3DCCA35E-A5ED-4721-9B04-EC00EFFD67EE}">
      <dgm:prSet/>
      <dgm:spPr/>
      <dgm:t>
        <a:bodyPr/>
        <a:lstStyle/>
        <a:p>
          <a:endParaRPr lang="en-US">
            <a:solidFill>
              <a:schemeClr val="bg1"/>
            </a:solidFill>
          </a:endParaRPr>
        </a:p>
      </dgm:t>
    </dgm:pt>
    <dgm:pt modelId="{2769B33D-418C-4B9B-B611-E7007EA15B77}" type="sibTrans" cxnId="{3DCCA35E-A5ED-4721-9B04-EC00EFFD67EE}">
      <dgm:prSet/>
      <dgm:spPr/>
      <dgm:t>
        <a:bodyPr/>
        <a:lstStyle/>
        <a:p>
          <a:endParaRPr lang="en-US">
            <a:solidFill>
              <a:schemeClr val="bg1"/>
            </a:solidFill>
          </a:endParaRPr>
        </a:p>
      </dgm:t>
    </dgm:pt>
    <dgm:pt modelId="{C5FD05AA-4D29-418A-9CDC-B0B736C527EB}">
      <dgm:prSet phldrT="[Text]"/>
      <dgm:spPr>
        <a:gradFill flip="none" rotWithShape="0">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dgm:spPr>
      <dgm:t>
        <a:bodyPr/>
        <a:lstStyle/>
        <a:p>
          <a:r>
            <a:rPr lang="en-US" b="1">
              <a:solidFill>
                <a:schemeClr val="bg1"/>
              </a:solidFill>
            </a:rPr>
            <a:t>Army</a:t>
          </a:r>
          <a:endParaRPr lang="en-US" b="1" dirty="0">
            <a:solidFill>
              <a:schemeClr val="bg1"/>
            </a:solidFill>
          </a:endParaRPr>
        </a:p>
      </dgm:t>
    </dgm:pt>
    <dgm:pt modelId="{56049018-3138-41B9-8FBD-AD191D0B6633}" type="parTrans" cxnId="{FB8D91EC-F1ED-4B45-9CB7-CA672B459E32}">
      <dgm:prSet/>
      <dgm:spPr/>
      <dgm:t>
        <a:bodyPr/>
        <a:lstStyle/>
        <a:p>
          <a:endParaRPr lang="en-US">
            <a:solidFill>
              <a:schemeClr val="bg1"/>
            </a:solidFill>
          </a:endParaRPr>
        </a:p>
      </dgm:t>
    </dgm:pt>
    <dgm:pt modelId="{4CF7D76F-4FDB-46EA-B944-B9BEC364B085}" type="sibTrans" cxnId="{FB8D91EC-F1ED-4B45-9CB7-CA672B459E32}">
      <dgm:prSet/>
      <dgm:spPr/>
      <dgm:t>
        <a:bodyPr/>
        <a:lstStyle/>
        <a:p>
          <a:endParaRPr lang="en-US">
            <a:solidFill>
              <a:schemeClr val="bg1"/>
            </a:solidFill>
          </a:endParaRPr>
        </a:p>
      </dgm:t>
    </dgm:pt>
    <dgm:pt modelId="{490B14D9-E164-493D-AE21-5457D10E3323}">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b="1" dirty="0">
              <a:solidFill>
                <a:schemeClr val="bg1"/>
              </a:solidFill>
            </a:rPr>
            <a:t>Air Force</a:t>
          </a:r>
        </a:p>
      </dgm:t>
    </dgm:pt>
    <dgm:pt modelId="{94B3E3E4-2651-4778-B698-1C52AEF2204D}" type="parTrans" cxnId="{E589C8A5-4D6E-47AE-ACEE-79360A185491}">
      <dgm:prSet/>
      <dgm:spPr/>
      <dgm:t>
        <a:bodyPr/>
        <a:lstStyle/>
        <a:p>
          <a:endParaRPr lang="en-US">
            <a:solidFill>
              <a:schemeClr val="bg1"/>
            </a:solidFill>
          </a:endParaRPr>
        </a:p>
      </dgm:t>
    </dgm:pt>
    <dgm:pt modelId="{E1EB6855-FCE3-487E-987F-6CD877572DF9}" type="sibTrans" cxnId="{E589C8A5-4D6E-47AE-ACEE-79360A185491}">
      <dgm:prSet/>
      <dgm:spPr/>
      <dgm:t>
        <a:bodyPr/>
        <a:lstStyle/>
        <a:p>
          <a:endParaRPr lang="en-US">
            <a:solidFill>
              <a:schemeClr val="bg1"/>
            </a:solidFill>
          </a:endParaRPr>
        </a:p>
      </dgm:t>
    </dgm:pt>
    <dgm:pt modelId="{DD2E6E98-A283-48AB-850D-1BB3C398BD3D}">
      <dgm:prSet phldrT="[Text]"/>
      <dgm:spPr>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dgm:spPr>
      <dgm:t>
        <a:bodyPr/>
        <a:lstStyle/>
        <a:p>
          <a:r>
            <a:rPr lang="en-US" b="1" dirty="0">
              <a:solidFill>
                <a:schemeClr val="bg1"/>
              </a:solidFill>
            </a:rPr>
            <a:t>Coast Guard</a:t>
          </a:r>
        </a:p>
      </dgm:t>
    </dgm:pt>
    <dgm:pt modelId="{F55DB503-B666-469E-A988-990F5CF580C7}" type="parTrans" cxnId="{D38E4F47-17ED-43F2-B155-93F6138D84F3}">
      <dgm:prSet/>
      <dgm:spPr/>
      <dgm:t>
        <a:bodyPr/>
        <a:lstStyle/>
        <a:p>
          <a:endParaRPr lang="en-US">
            <a:solidFill>
              <a:schemeClr val="bg1"/>
            </a:solidFill>
          </a:endParaRPr>
        </a:p>
      </dgm:t>
    </dgm:pt>
    <dgm:pt modelId="{AD77C599-7D3E-4F28-A1CB-AC95FEB9442F}" type="sibTrans" cxnId="{D38E4F47-17ED-43F2-B155-93F6138D84F3}">
      <dgm:prSet/>
      <dgm:spPr/>
      <dgm:t>
        <a:bodyPr/>
        <a:lstStyle/>
        <a:p>
          <a:endParaRPr lang="en-US">
            <a:solidFill>
              <a:schemeClr val="bg1"/>
            </a:solidFill>
          </a:endParaRPr>
        </a:p>
      </dgm:t>
    </dgm:pt>
    <dgm:pt modelId="{1D595D35-CEBB-4C43-85EE-19952ABC8730}" type="pres">
      <dgm:prSet presAssocID="{59A180C7-2B20-492D-9759-F49B26445A1A}" presName="composite" presStyleCnt="0">
        <dgm:presLayoutVars>
          <dgm:chMax val="1"/>
          <dgm:dir/>
          <dgm:resizeHandles val="exact"/>
        </dgm:presLayoutVars>
      </dgm:prSet>
      <dgm:spPr/>
    </dgm:pt>
    <dgm:pt modelId="{965B2C79-6FF8-49F1-83D3-BF130C986EA9}" type="pres">
      <dgm:prSet presAssocID="{59A180C7-2B20-492D-9759-F49B26445A1A}" presName="radial" presStyleCnt="0">
        <dgm:presLayoutVars>
          <dgm:animLvl val="ctr"/>
        </dgm:presLayoutVars>
      </dgm:prSet>
      <dgm:spPr/>
    </dgm:pt>
    <dgm:pt modelId="{4F0C42F8-F2EE-4207-9303-898641718076}" type="pres">
      <dgm:prSet presAssocID="{C7C45FB7-A5F2-431E-BDBD-704DE5787E4E}" presName="centerShape" presStyleLbl="vennNode1" presStyleIdx="0" presStyleCnt="6"/>
      <dgm:spPr/>
    </dgm:pt>
    <dgm:pt modelId="{31584B01-F70A-40AF-823C-183EA9D66B54}" type="pres">
      <dgm:prSet presAssocID="{32FDDDD5-F49A-4196-869F-8A3A189753E2}" presName="node" presStyleLbl="vennNode1" presStyleIdx="1" presStyleCnt="6">
        <dgm:presLayoutVars>
          <dgm:bulletEnabled val="1"/>
        </dgm:presLayoutVars>
      </dgm:prSet>
      <dgm:spPr/>
    </dgm:pt>
    <dgm:pt modelId="{B0578234-0908-4BE2-9F62-0173B68B5213}" type="pres">
      <dgm:prSet presAssocID="{71616ABF-E6F4-4B57-9B38-8015E57D3A72}" presName="node" presStyleLbl="vennNode1" presStyleIdx="2" presStyleCnt="6" custRadScaleRad="99316" custRadScaleInc="-202257">
        <dgm:presLayoutVars>
          <dgm:bulletEnabled val="1"/>
        </dgm:presLayoutVars>
      </dgm:prSet>
      <dgm:spPr/>
    </dgm:pt>
    <dgm:pt modelId="{FD0D5E22-EC19-413C-8F3C-CA2F9D1C3473}" type="pres">
      <dgm:prSet presAssocID="{C5FD05AA-4D29-418A-9CDC-B0B736C527EB}" presName="node" presStyleLbl="vennNode1" presStyleIdx="3" presStyleCnt="6">
        <dgm:presLayoutVars>
          <dgm:bulletEnabled val="1"/>
        </dgm:presLayoutVars>
      </dgm:prSet>
      <dgm:spPr/>
    </dgm:pt>
    <dgm:pt modelId="{CDBDAA3D-6EC0-4417-A354-288F2DD40C06}" type="pres">
      <dgm:prSet presAssocID="{490B14D9-E164-493D-AE21-5457D10E3323}" presName="node" presStyleLbl="vennNode1" presStyleIdx="4" presStyleCnt="6">
        <dgm:presLayoutVars>
          <dgm:bulletEnabled val="1"/>
        </dgm:presLayoutVars>
      </dgm:prSet>
      <dgm:spPr/>
    </dgm:pt>
    <dgm:pt modelId="{B4B104DF-AAAB-474D-95F5-7A9C109D4D9A}" type="pres">
      <dgm:prSet presAssocID="{DD2E6E98-A283-48AB-850D-1BB3C398BD3D}" presName="node" presStyleLbl="vennNode1" presStyleIdx="5" presStyleCnt="6" custRadScaleRad="99327" custRadScaleInc="202464">
        <dgm:presLayoutVars>
          <dgm:bulletEnabled val="1"/>
        </dgm:presLayoutVars>
      </dgm:prSet>
      <dgm:spPr/>
    </dgm:pt>
  </dgm:ptLst>
  <dgm:cxnLst>
    <dgm:cxn modelId="{5D4D980A-6EF0-492B-A015-4D3CE6404405}" type="presOf" srcId="{32FDDDD5-F49A-4196-869F-8A3A189753E2}" destId="{31584B01-F70A-40AF-823C-183EA9D66B54}" srcOrd="0" destOrd="0" presId="urn:microsoft.com/office/officeart/2005/8/layout/radial3"/>
    <dgm:cxn modelId="{F827D70B-8908-4B8F-BE13-ADC64D7A6DE9}" type="presOf" srcId="{490B14D9-E164-493D-AE21-5457D10E3323}" destId="{CDBDAA3D-6EC0-4417-A354-288F2DD40C06}" srcOrd="0" destOrd="0" presId="urn:microsoft.com/office/officeart/2005/8/layout/radial3"/>
    <dgm:cxn modelId="{9DFF9324-DF39-45E4-BEF1-88B892B1CA2B}" type="presOf" srcId="{C7C45FB7-A5F2-431E-BDBD-704DE5787E4E}" destId="{4F0C42F8-F2EE-4207-9303-898641718076}" srcOrd="0" destOrd="0" presId="urn:microsoft.com/office/officeart/2005/8/layout/radial3"/>
    <dgm:cxn modelId="{3DCCA35E-A5ED-4721-9B04-EC00EFFD67EE}" srcId="{C7C45FB7-A5F2-431E-BDBD-704DE5787E4E}" destId="{71616ABF-E6F4-4B57-9B38-8015E57D3A72}" srcOrd="1" destOrd="0" parTransId="{330EDE1A-18C2-40A6-9316-44DD588AC1A0}" sibTransId="{2769B33D-418C-4B9B-B611-E7007EA15B77}"/>
    <dgm:cxn modelId="{D38E4F47-17ED-43F2-B155-93F6138D84F3}" srcId="{C7C45FB7-A5F2-431E-BDBD-704DE5787E4E}" destId="{DD2E6E98-A283-48AB-850D-1BB3C398BD3D}" srcOrd="4" destOrd="0" parTransId="{F55DB503-B666-469E-A988-990F5CF580C7}" sibTransId="{AD77C599-7D3E-4F28-A1CB-AC95FEB9442F}"/>
    <dgm:cxn modelId="{5DA69769-CF95-4062-85AC-D09F4A60A018}" type="presOf" srcId="{59A180C7-2B20-492D-9759-F49B26445A1A}" destId="{1D595D35-CEBB-4C43-85EE-19952ABC8730}" srcOrd="0" destOrd="0" presId="urn:microsoft.com/office/officeart/2005/8/layout/radial3"/>
    <dgm:cxn modelId="{6749CB6C-A0AE-4445-848E-76C416E64790}" type="presOf" srcId="{71616ABF-E6F4-4B57-9B38-8015E57D3A72}" destId="{B0578234-0908-4BE2-9F62-0173B68B5213}" srcOrd="0" destOrd="0" presId="urn:microsoft.com/office/officeart/2005/8/layout/radial3"/>
    <dgm:cxn modelId="{4F80EF6E-9834-4F7D-A997-110CA88B06F4}" srcId="{59A180C7-2B20-492D-9759-F49B26445A1A}" destId="{C7C45FB7-A5F2-431E-BDBD-704DE5787E4E}" srcOrd="0" destOrd="0" parTransId="{52F8CCBA-EC56-40C4-9CD5-30A297BA22D9}" sibTransId="{53DC4A55-B17A-4A6E-BA23-19C39B44CBB7}"/>
    <dgm:cxn modelId="{29DDDF84-CB26-46BF-9D37-718DD2C2AAFC}" type="presOf" srcId="{C5FD05AA-4D29-418A-9CDC-B0B736C527EB}" destId="{FD0D5E22-EC19-413C-8F3C-CA2F9D1C3473}" srcOrd="0" destOrd="0" presId="urn:microsoft.com/office/officeart/2005/8/layout/radial3"/>
    <dgm:cxn modelId="{F8983092-2DA2-4DA0-B7DA-041D77DDF520}" type="presOf" srcId="{DD2E6E98-A283-48AB-850D-1BB3C398BD3D}" destId="{B4B104DF-AAAB-474D-95F5-7A9C109D4D9A}" srcOrd="0" destOrd="0" presId="urn:microsoft.com/office/officeart/2005/8/layout/radial3"/>
    <dgm:cxn modelId="{E589C8A5-4D6E-47AE-ACEE-79360A185491}" srcId="{C7C45FB7-A5F2-431E-BDBD-704DE5787E4E}" destId="{490B14D9-E164-493D-AE21-5457D10E3323}" srcOrd="3" destOrd="0" parTransId="{94B3E3E4-2651-4778-B698-1C52AEF2204D}" sibTransId="{E1EB6855-FCE3-487E-987F-6CD877572DF9}"/>
    <dgm:cxn modelId="{7E6A3BAB-ACF0-4AB7-A2EF-FECD22099101}" srcId="{C7C45FB7-A5F2-431E-BDBD-704DE5787E4E}" destId="{32FDDDD5-F49A-4196-869F-8A3A189753E2}" srcOrd="0" destOrd="0" parTransId="{14816086-1DE5-4055-8FE5-6D23575DDDC6}" sibTransId="{382B9501-B1F2-49C3-A677-344E8BF66329}"/>
    <dgm:cxn modelId="{FB8D91EC-F1ED-4B45-9CB7-CA672B459E32}" srcId="{C7C45FB7-A5F2-431E-BDBD-704DE5787E4E}" destId="{C5FD05AA-4D29-418A-9CDC-B0B736C527EB}" srcOrd="2" destOrd="0" parTransId="{56049018-3138-41B9-8FBD-AD191D0B6633}" sibTransId="{4CF7D76F-4FDB-46EA-B944-B9BEC364B085}"/>
    <dgm:cxn modelId="{53E29A0C-E585-4E8F-B600-58EF6345756B}" type="presParOf" srcId="{1D595D35-CEBB-4C43-85EE-19952ABC8730}" destId="{965B2C79-6FF8-49F1-83D3-BF130C986EA9}" srcOrd="0" destOrd="0" presId="urn:microsoft.com/office/officeart/2005/8/layout/radial3"/>
    <dgm:cxn modelId="{D1170E07-B5BF-4478-B201-765C831497AB}" type="presParOf" srcId="{965B2C79-6FF8-49F1-83D3-BF130C986EA9}" destId="{4F0C42F8-F2EE-4207-9303-898641718076}" srcOrd="0" destOrd="0" presId="urn:microsoft.com/office/officeart/2005/8/layout/radial3"/>
    <dgm:cxn modelId="{9E46FFF0-7578-4954-80F6-013C4899D654}" type="presParOf" srcId="{965B2C79-6FF8-49F1-83D3-BF130C986EA9}" destId="{31584B01-F70A-40AF-823C-183EA9D66B54}" srcOrd="1" destOrd="0" presId="urn:microsoft.com/office/officeart/2005/8/layout/radial3"/>
    <dgm:cxn modelId="{C38E7432-6A24-4203-BBD2-2D9E60CB2B64}" type="presParOf" srcId="{965B2C79-6FF8-49F1-83D3-BF130C986EA9}" destId="{B0578234-0908-4BE2-9F62-0173B68B5213}" srcOrd="2" destOrd="0" presId="urn:microsoft.com/office/officeart/2005/8/layout/radial3"/>
    <dgm:cxn modelId="{838BBE45-29BD-4B52-9754-4DAC23720973}" type="presParOf" srcId="{965B2C79-6FF8-49F1-83D3-BF130C986EA9}" destId="{FD0D5E22-EC19-413C-8F3C-CA2F9D1C3473}" srcOrd="3" destOrd="0" presId="urn:microsoft.com/office/officeart/2005/8/layout/radial3"/>
    <dgm:cxn modelId="{85193930-4B60-4CC8-BE78-BDC50F4E3098}" type="presParOf" srcId="{965B2C79-6FF8-49F1-83D3-BF130C986EA9}" destId="{CDBDAA3D-6EC0-4417-A354-288F2DD40C06}" srcOrd="4" destOrd="0" presId="urn:microsoft.com/office/officeart/2005/8/layout/radial3"/>
    <dgm:cxn modelId="{A5D1826F-CD10-40A7-B5C8-EE2E713C6470}" type="presParOf" srcId="{965B2C79-6FF8-49F1-83D3-BF130C986EA9}" destId="{B4B104DF-AAAB-474D-95F5-7A9C109D4D9A}"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C42F8-F2EE-4207-9303-898641718076}">
      <dsp:nvSpPr>
        <dsp:cNvPr id="0" name=""/>
        <dsp:cNvSpPr/>
      </dsp:nvSpPr>
      <dsp:spPr>
        <a:xfrm>
          <a:off x="1846016" y="733147"/>
          <a:ext cx="1699496" cy="1699496"/>
        </a:xfrm>
        <a:prstGeom prst="ellipse">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ts val="270"/>
            </a:spcAft>
            <a:buNone/>
          </a:pPr>
          <a:r>
            <a:rPr lang="en-US" sz="3500" b="1" kern="1200" dirty="0">
              <a:solidFill>
                <a:schemeClr val="bg1"/>
              </a:solidFill>
            </a:rPr>
            <a:t>DHA</a:t>
          </a:r>
          <a:r>
            <a:rPr lang="en-US" sz="3500" kern="1200" dirty="0">
              <a:solidFill>
                <a:schemeClr val="bg1"/>
              </a:solidFill>
            </a:rPr>
            <a:t> </a:t>
          </a:r>
        </a:p>
        <a:p>
          <a:pPr marL="0" lvl="0" indent="0" algn="ctr" defTabSz="1555750">
            <a:lnSpc>
              <a:spcPct val="90000"/>
            </a:lnSpc>
            <a:spcBef>
              <a:spcPct val="0"/>
            </a:spcBef>
            <a:spcAft>
              <a:spcPct val="35000"/>
            </a:spcAft>
            <a:buNone/>
          </a:pPr>
          <a:r>
            <a:rPr lang="en-US" sz="1600" b="1" kern="1200" dirty="0">
              <a:solidFill>
                <a:schemeClr val="bg1"/>
              </a:solidFill>
            </a:rPr>
            <a:t>Medical Readiness Support</a:t>
          </a:r>
        </a:p>
      </dsp:txBody>
      <dsp:txXfrm>
        <a:off x="2094901" y="982032"/>
        <a:ext cx="1201726" cy="1201726"/>
      </dsp:txXfrm>
    </dsp:sp>
    <dsp:sp modelId="{31584B01-F70A-40AF-823C-183EA9D66B54}">
      <dsp:nvSpPr>
        <dsp:cNvPr id="0" name=""/>
        <dsp:cNvSpPr/>
      </dsp:nvSpPr>
      <dsp:spPr>
        <a:xfrm>
          <a:off x="2270890" y="52433"/>
          <a:ext cx="849748" cy="849748"/>
        </a:xfrm>
        <a:prstGeom prst="ellipse">
          <a:avLst/>
        </a:prstGeom>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Navy</a:t>
          </a:r>
          <a:endParaRPr lang="en-US" sz="1500" b="1" kern="1200" dirty="0">
            <a:solidFill>
              <a:schemeClr val="bg1"/>
            </a:solidFill>
          </a:endParaRPr>
        </a:p>
      </dsp:txBody>
      <dsp:txXfrm>
        <a:off x="2395333" y="176876"/>
        <a:ext cx="600862" cy="600862"/>
      </dsp:txXfrm>
    </dsp:sp>
    <dsp:sp modelId="{B0578234-0908-4BE2-9F62-0173B68B5213}">
      <dsp:nvSpPr>
        <dsp:cNvPr id="0" name=""/>
        <dsp:cNvSpPr/>
      </dsp:nvSpPr>
      <dsp:spPr>
        <a:xfrm>
          <a:off x="1217403" y="848463"/>
          <a:ext cx="849748" cy="849748"/>
        </a:xfrm>
        <a:prstGeom prst="ellipse">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USMC</a:t>
          </a:r>
          <a:endParaRPr lang="en-US" sz="1500" b="1" kern="1200" dirty="0">
            <a:solidFill>
              <a:schemeClr val="bg1"/>
            </a:solidFill>
          </a:endParaRPr>
        </a:p>
      </dsp:txBody>
      <dsp:txXfrm>
        <a:off x="1341846" y="972906"/>
        <a:ext cx="600862" cy="600862"/>
      </dsp:txXfrm>
    </dsp:sp>
    <dsp:sp modelId="{FD0D5E22-EC19-413C-8F3C-CA2F9D1C3473}">
      <dsp:nvSpPr>
        <dsp:cNvPr id="0" name=""/>
        <dsp:cNvSpPr/>
      </dsp:nvSpPr>
      <dsp:spPr>
        <a:xfrm>
          <a:off x="2920739" y="2052461"/>
          <a:ext cx="849748" cy="849748"/>
        </a:xfrm>
        <a:prstGeom prst="ellipse">
          <a:avLst/>
        </a:prstGeom>
        <a:gradFill flip="none" rotWithShape="0">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Army</a:t>
          </a:r>
          <a:endParaRPr lang="en-US" sz="1500" b="1" kern="1200" dirty="0">
            <a:solidFill>
              <a:schemeClr val="bg1"/>
            </a:solidFill>
          </a:endParaRPr>
        </a:p>
      </dsp:txBody>
      <dsp:txXfrm>
        <a:off x="3045182" y="2176904"/>
        <a:ext cx="600862" cy="600862"/>
      </dsp:txXfrm>
    </dsp:sp>
    <dsp:sp modelId="{CDBDAA3D-6EC0-4417-A354-288F2DD40C06}">
      <dsp:nvSpPr>
        <dsp:cNvPr id="0" name=""/>
        <dsp:cNvSpPr/>
      </dsp:nvSpPr>
      <dsp:spPr>
        <a:xfrm>
          <a:off x="1621042" y="2052461"/>
          <a:ext cx="849748" cy="849748"/>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Air Force</a:t>
          </a:r>
        </a:p>
      </dsp:txBody>
      <dsp:txXfrm>
        <a:off x="1745485" y="2176904"/>
        <a:ext cx="600862" cy="600862"/>
      </dsp:txXfrm>
    </dsp:sp>
    <dsp:sp modelId="{B4B104DF-AAAB-474D-95F5-7A9C109D4D9A}">
      <dsp:nvSpPr>
        <dsp:cNvPr id="0" name=""/>
        <dsp:cNvSpPr/>
      </dsp:nvSpPr>
      <dsp:spPr>
        <a:xfrm>
          <a:off x="3325296" y="851171"/>
          <a:ext cx="849748" cy="849748"/>
        </a:xfrm>
        <a:prstGeom prst="ellipse">
          <a:avLst/>
        </a:prstGeom>
        <a:gradFill flip="none" rotWithShape="0">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Coast Guard</a:t>
          </a:r>
        </a:p>
      </dsp:txBody>
      <dsp:txXfrm>
        <a:off x="3449739" y="975614"/>
        <a:ext cx="600862" cy="600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2DC4063-06E1-4FAE-9A8A-B41EEFF76DC6}" type="datetimeFigureOut">
              <a:rPr lang="en-US" smtClean="0"/>
              <a:pPr/>
              <a:t>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633D01C-4592-43D8-B5AE-67E99D0CA764}" type="slidenum">
              <a:rPr lang="en-US" smtClean="0"/>
              <a:pPr/>
              <a:t>‹#›</a:t>
            </a:fld>
            <a:endParaRPr lang="en-US" dirty="0"/>
          </a:p>
        </p:txBody>
      </p:sp>
    </p:spTree>
    <p:extLst>
      <p:ext uri="{BB962C8B-B14F-4D97-AF65-F5344CB8AC3E}">
        <p14:creationId xmlns:p14="http://schemas.microsoft.com/office/powerpoint/2010/main" val="234760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6E8A87-18DA-4CCE-A8C2-BDBC489258C6}" type="slidenum">
              <a:rPr lang="en-US" smtClean="0"/>
              <a:pPr/>
              <a:t>1</a:t>
            </a:fld>
            <a:endParaRPr lang="en-US"/>
          </a:p>
        </p:txBody>
      </p:sp>
    </p:spTree>
    <p:extLst>
      <p:ext uri="{BB962C8B-B14F-4D97-AF65-F5344CB8AC3E}">
        <p14:creationId xmlns:p14="http://schemas.microsoft.com/office/powerpoint/2010/main" val="401529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10</a:t>
            </a:fld>
            <a:endParaRPr lang="en-US" dirty="0"/>
          </a:p>
        </p:txBody>
      </p:sp>
    </p:spTree>
    <p:extLst>
      <p:ext uri="{BB962C8B-B14F-4D97-AF65-F5344CB8AC3E}">
        <p14:creationId xmlns:p14="http://schemas.microsoft.com/office/powerpoint/2010/main" val="22429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11</a:t>
            </a:fld>
            <a:endParaRPr lang="en-US" dirty="0"/>
          </a:p>
        </p:txBody>
      </p:sp>
    </p:spTree>
    <p:extLst>
      <p:ext uri="{BB962C8B-B14F-4D97-AF65-F5344CB8AC3E}">
        <p14:creationId xmlns:p14="http://schemas.microsoft.com/office/powerpoint/2010/main" val="301495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12</a:t>
            </a:fld>
            <a:endParaRPr lang="en-US" dirty="0"/>
          </a:p>
        </p:txBody>
      </p:sp>
    </p:spTree>
    <p:extLst>
      <p:ext uri="{BB962C8B-B14F-4D97-AF65-F5344CB8AC3E}">
        <p14:creationId xmlns:p14="http://schemas.microsoft.com/office/powerpoint/2010/main" val="227629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14</a:t>
            </a:fld>
            <a:endParaRPr lang="en-US" dirty="0"/>
          </a:p>
        </p:txBody>
      </p:sp>
    </p:spTree>
    <p:extLst>
      <p:ext uri="{BB962C8B-B14F-4D97-AF65-F5344CB8AC3E}">
        <p14:creationId xmlns:p14="http://schemas.microsoft.com/office/powerpoint/2010/main" val="283263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2606" y="4422459"/>
            <a:ext cx="6355142" cy="4734033"/>
          </a:xfrm>
        </p:spPr>
        <p:txBody>
          <a:bodyPr/>
          <a:lstStyle/>
          <a:p>
            <a:pPr marL="171450" indent="-171450" defTabSz="514350" fontAlgn="auto">
              <a:spcAft>
                <a:spcPts val="0"/>
              </a:spcAft>
              <a:buFont typeface="Arial" panose="020B0604020202020204" pitchFamily="34" charset="0"/>
              <a:buChar char="•"/>
            </a:pPr>
            <a:r>
              <a:rPr lang="en-US" altLang="ja-JP" sz="1200" i="0" dirty="0">
                <a:solidFill>
                  <a:prstClr val="white"/>
                </a:solidFill>
                <a:latin typeface="Arial" panose="020B0604020202020204" pitchFamily="34" charset="0"/>
                <a:ea typeface="ＭＳ Ｐゴシック" charset="-128"/>
                <a:cs typeface="Arial" panose="020B0604020202020204" pitchFamily="34" charset="0"/>
              </a:rPr>
              <a:t>Operational Medicine needs accurate data</a:t>
            </a:r>
          </a:p>
          <a:p>
            <a:pPr marL="171450" indent="-171450" defTabSz="514350" fontAlgn="auto">
              <a:spcAft>
                <a:spcPts val="0"/>
              </a:spcAft>
              <a:buFont typeface="Arial" panose="020B0604020202020204" pitchFamily="34" charset="0"/>
              <a:buChar char="•"/>
            </a:pPr>
            <a:r>
              <a:rPr lang="en-US" altLang="ja-JP" sz="1200" i="0" dirty="0">
                <a:solidFill>
                  <a:prstClr val="white"/>
                </a:solidFill>
                <a:latin typeface="Arial" panose="020B0604020202020204" pitchFamily="34" charset="0"/>
                <a:ea typeface="ＭＳ Ｐゴシック" charset="-128"/>
                <a:cs typeface="Arial" panose="020B0604020202020204" pitchFamily="34" charset="0"/>
              </a:rPr>
              <a:t>Service Data and Information priorities must be advanced, whether </a:t>
            </a:r>
            <a:r>
              <a:rPr lang="en-US" altLang="ja-JP" sz="1200" i="0" dirty="0" err="1">
                <a:solidFill>
                  <a:prstClr val="white"/>
                </a:solidFill>
                <a:latin typeface="Arial" panose="020B0604020202020204" pitchFamily="34" charset="0"/>
                <a:ea typeface="ＭＳ Ｐゴシック" charset="-128"/>
                <a:cs typeface="Arial" panose="020B0604020202020204" pitchFamily="34" charset="0"/>
              </a:rPr>
              <a:t>TriService</a:t>
            </a:r>
            <a:r>
              <a:rPr lang="en-US" altLang="ja-JP" sz="1200" i="0" dirty="0">
                <a:solidFill>
                  <a:prstClr val="white"/>
                </a:solidFill>
                <a:latin typeface="Arial" panose="020B0604020202020204" pitchFamily="34" charset="0"/>
                <a:ea typeface="ＭＳ Ｐゴシック" charset="-128"/>
                <a:cs typeface="Arial" panose="020B0604020202020204" pitchFamily="34" charset="0"/>
              </a:rPr>
              <a:t> or not</a:t>
            </a:r>
          </a:p>
          <a:p>
            <a:pPr marL="171450" indent="-171450" defTabSz="514350" fontAlgn="auto">
              <a:spcAft>
                <a:spcPts val="0"/>
              </a:spcAft>
              <a:buFont typeface="Arial" panose="020B0604020202020204" pitchFamily="34" charset="0"/>
              <a:buChar char="•"/>
            </a:pPr>
            <a:r>
              <a:rPr lang="en-US" altLang="ja-JP" sz="1200" i="0" dirty="0">
                <a:solidFill>
                  <a:prstClr val="white"/>
                </a:solidFill>
                <a:latin typeface="Arial" panose="020B0604020202020204" pitchFamily="34" charset="0"/>
                <a:ea typeface="ＭＳ Ｐゴシック" charset="-128"/>
                <a:cs typeface="Arial" panose="020B0604020202020204" pitchFamily="34" charset="0"/>
              </a:rPr>
              <a:t>Trusting the Data sources is paramount</a:t>
            </a:r>
          </a:p>
          <a:p>
            <a:pPr marL="171450" indent="-171450" defTabSz="514350" fontAlgn="auto">
              <a:spcAft>
                <a:spcPts val="0"/>
              </a:spcAft>
              <a:buFont typeface="Arial" panose="020B0604020202020204" pitchFamily="34" charset="0"/>
              <a:buChar char="•"/>
            </a:pPr>
            <a:r>
              <a:rPr lang="en-US" altLang="ja-JP" sz="1200" i="0" dirty="0">
                <a:solidFill>
                  <a:prstClr val="white"/>
                </a:solidFill>
                <a:latin typeface="Arial" panose="020B0604020202020204" pitchFamily="34" charset="0"/>
                <a:ea typeface="ＭＳ Ｐゴシック" charset="-128"/>
                <a:cs typeface="Arial" panose="020B0604020202020204" pitchFamily="34" charset="0"/>
              </a:rPr>
              <a:t>Data Integrity and Data Quality achieve that trust</a:t>
            </a:r>
          </a:p>
          <a:p>
            <a:pPr marL="171450" indent="-171450">
              <a:spcAft>
                <a:spcPts val="800"/>
              </a:spcAft>
              <a:buFont typeface="Arial" panose="020B0604020202020204" pitchFamily="34" charset="0"/>
              <a:buChar char="•"/>
            </a:pPr>
            <a:r>
              <a:rPr lang="en-US" dirty="0"/>
              <a:t>Great Power Competition</a:t>
            </a:r>
          </a:p>
          <a:p>
            <a:pPr lvl="1">
              <a:spcAft>
                <a:spcPts val="800"/>
              </a:spcAft>
            </a:pPr>
            <a:r>
              <a:rPr lang="en-US" dirty="0"/>
              <a:t>Needs readiness Data and healthcare data</a:t>
            </a:r>
          </a:p>
          <a:p>
            <a:pPr lvl="1">
              <a:spcAft>
                <a:spcPts val="800"/>
              </a:spcAft>
            </a:pPr>
            <a:r>
              <a:rPr lang="en-US" dirty="0"/>
              <a:t>Foundational for Precision</a:t>
            </a:r>
          </a:p>
          <a:p>
            <a:pPr lvl="1">
              <a:spcAft>
                <a:spcPts val="800"/>
              </a:spcAft>
            </a:pPr>
            <a:r>
              <a:rPr lang="en-US" dirty="0"/>
              <a:t>Predictive Analytics key for flexibility in AFFORGEN</a:t>
            </a:r>
          </a:p>
          <a:p>
            <a:pPr marL="1085850" lvl="2" indent="-171450">
              <a:spcAft>
                <a:spcPts val="800"/>
              </a:spcAft>
              <a:buFont typeface="Arial" panose="020B0604020202020204" pitchFamily="34" charset="0"/>
              <a:buChar char="•"/>
            </a:pPr>
            <a:r>
              <a:rPr lang="en-US" dirty="0"/>
              <a:t>Data Quality and Data Integrity essential for precision decisions</a:t>
            </a:r>
          </a:p>
          <a:p>
            <a:pPr marL="1543050" lvl="3" indent="-171450">
              <a:spcAft>
                <a:spcPts val="800"/>
              </a:spcAft>
              <a:buFont typeface="Arial" panose="020B0604020202020204" pitchFamily="34" charset="0"/>
              <a:buChar char="•"/>
            </a:pPr>
            <a:r>
              <a:rPr lang="en-US" dirty="0"/>
              <a:t>Supports best use of medics time, sets &amp; reps, and efficient healthcare </a:t>
            </a:r>
          </a:p>
          <a:p>
            <a:pPr marL="1085850" lvl="2" indent="-171450">
              <a:spcAft>
                <a:spcPts val="800"/>
              </a:spcAft>
              <a:buFont typeface="Arial" panose="020B0604020202020204" pitchFamily="34" charset="0"/>
              <a:buChar char="•"/>
            </a:pPr>
            <a:r>
              <a:rPr lang="en-US" dirty="0"/>
              <a:t>Enterprise reporting tools</a:t>
            </a:r>
          </a:p>
          <a:p>
            <a:pPr marL="1543050" lvl="3" indent="-171450">
              <a:spcAft>
                <a:spcPts val="800"/>
              </a:spcAft>
              <a:buFont typeface="Arial" panose="020B0604020202020204" pitchFamily="34" charset="0"/>
              <a:buChar char="•"/>
            </a:pPr>
            <a:r>
              <a:rPr lang="en-US" dirty="0"/>
              <a:t>Flatten Data access, more exposure to more healthcare team members</a:t>
            </a:r>
          </a:p>
          <a:p>
            <a:pPr marL="171450" lvl="0" indent="-171450">
              <a:spcAft>
                <a:spcPts val="800"/>
              </a:spcAft>
              <a:buFont typeface="Arial" panose="020B0604020202020204" pitchFamily="34" charset="0"/>
              <a:buChar char="•"/>
            </a:pPr>
            <a:r>
              <a:rPr lang="en-US" dirty="0"/>
              <a:t>Elevate the Data Culture by increasing buy in from Leaders Top Down to improve workflows and Data Quality</a:t>
            </a:r>
          </a:p>
          <a:p>
            <a:pPr marL="171450" lvl="0" indent="-171450">
              <a:spcAft>
                <a:spcPts val="800"/>
              </a:spcAft>
              <a:buFont typeface="Arial" panose="020B0604020202020204" pitchFamily="34" charset="0"/>
              <a:buChar char="•"/>
            </a:pPr>
            <a:r>
              <a:rPr lang="en-US" dirty="0"/>
              <a:t>Leverage existing technologies, like PARATUS </a:t>
            </a:r>
          </a:p>
          <a:p>
            <a:pPr marL="628650" lvl="1" indent="-171450">
              <a:spcAft>
                <a:spcPts val="800"/>
              </a:spcAft>
              <a:buFont typeface="Arial" panose="020B0604020202020204" pitchFamily="34" charset="0"/>
              <a:buChar char="•"/>
            </a:pPr>
            <a:r>
              <a:rPr lang="en-US" dirty="0"/>
              <a:t>Tackles the admin burdens for healthcare teams and patients.</a:t>
            </a:r>
          </a:p>
          <a:p>
            <a:pPr defTabSz="514350" fontAlgn="auto">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u="none" strike="noStrike" kern="1200" cap="none" spc="0" normalizeH="0" baseline="0" noProof="0">
                <a:ln>
                  <a:noFill/>
                </a:ln>
                <a:solidFill>
                  <a:prstClr val="black"/>
                </a:solidFill>
                <a:effectLst/>
                <a:uLnTx/>
                <a:uFillTx/>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4495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16</a:t>
            </a:fld>
            <a:endParaRPr lang="en-US" dirty="0"/>
          </a:p>
        </p:txBody>
      </p:sp>
    </p:spTree>
    <p:extLst>
      <p:ext uri="{BB962C8B-B14F-4D97-AF65-F5344CB8AC3E}">
        <p14:creationId xmlns:p14="http://schemas.microsoft.com/office/powerpoint/2010/main" val="117225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9202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18</a:t>
            </a:fld>
            <a:endParaRPr lang="en-US" dirty="0"/>
          </a:p>
        </p:txBody>
      </p:sp>
    </p:spTree>
    <p:extLst>
      <p:ext uri="{BB962C8B-B14F-4D97-AF65-F5344CB8AC3E}">
        <p14:creationId xmlns:p14="http://schemas.microsoft.com/office/powerpoint/2010/main" val="330953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5167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526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2</a:t>
            </a:fld>
            <a:endParaRPr lang="en-US" dirty="0"/>
          </a:p>
        </p:txBody>
      </p:sp>
    </p:spTree>
    <p:extLst>
      <p:ext uri="{BB962C8B-B14F-4D97-AF65-F5344CB8AC3E}">
        <p14:creationId xmlns:p14="http://schemas.microsoft.com/office/powerpoint/2010/main" val="54041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22</a:t>
            </a:fld>
            <a:endParaRPr lang="en-US" dirty="0"/>
          </a:p>
        </p:txBody>
      </p:sp>
    </p:spTree>
    <p:extLst>
      <p:ext uri="{BB962C8B-B14F-4D97-AF65-F5344CB8AC3E}">
        <p14:creationId xmlns:p14="http://schemas.microsoft.com/office/powerpoint/2010/main" val="6948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7808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662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64837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54202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76CD9-4E5E-40EF-963D-D098B5F3FB01}" type="slidenum">
              <a:rPr lang="en-US" smtClean="0"/>
              <a:t>27</a:t>
            </a:fld>
            <a:endParaRPr lang="en-US"/>
          </a:p>
        </p:txBody>
      </p:sp>
    </p:spTree>
    <p:extLst>
      <p:ext uri="{BB962C8B-B14F-4D97-AF65-F5344CB8AC3E}">
        <p14:creationId xmlns:p14="http://schemas.microsoft.com/office/powerpoint/2010/main" val="1917894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57E0A-F321-48DC-AF94-681D4DCF344D}" type="slidenum">
              <a:rPr lang="en-US" smtClean="0"/>
              <a:t>28</a:t>
            </a:fld>
            <a:endParaRPr lang="en-US"/>
          </a:p>
        </p:txBody>
      </p:sp>
    </p:spTree>
    <p:extLst>
      <p:ext uri="{BB962C8B-B14F-4D97-AF65-F5344CB8AC3E}">
        <p14:creationId xmlns:p14="http://schemas.microsoft.com/office/powerpoint/2010/main" val="198967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29</a:t>
            </a:fld>
            <a:endParaRPr lang="en-US" dirty="0"/>
          </a:p>
        </p:txBody>
      </p:sp>
    </p:spTree>
    <p:extLst>
      <p:ext uri="{BB962C8B-B14F-4D97-AF65-F5344CB8AC3E}">
        <p14:creationId xmlns:p14="http://schemas.microsoft.com/office/powerpoint/2010/main" val="1644490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57E0A-F321-48DC-AF94-681D4DCF344D}" type="slidenum">
              <a:rPr lang="en-US" smtClean="0"/>
              <a:t>30</a:t>
            </a:fld>
            <a:endParaRPr lang="en-US"/>
          </a:p>
        </p:txBody>
      </p:sp>
    </p:spTree>
    <p:extLst>
      <p:ext uri="{BB962C8B-B14F-4D97-AF65-F5344CB8AC3E}">
        <p14:creationId xmlns:p14="http://schemas.microsoft.com/office/powerpoint/2010/main" val="261442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3</a:t>
            </a:fld>
            <a:endParaRPr lang="en-US" dirty="0"/>
          </a:p>
        </p:txBody>
      </p:sp>
    </p:spTree>
    <p:extLst>
      <p:ext uri="{BB962C8B-B14F-4D97-AF65-F5344CB8AC3E}">
        <p14:creationId xmlns:p14="http://schemas.microsoft.com/office/powerpoint/2010/main" val="49030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3D01C-4592-43D8-B5AE-67E99D0CA764}" type="slidenum">
              <a:rPr lang="en-US" smtClean="0"/>
              <a:pPr/>
              <a:t>4</a:t>
            </a:fld>
            <a:endParaRPr lang="en-US" dirty="0"/>
          </a:p>
        </p:txBody>
      </p:sp>
    </p:spTree>
    <p:extLst>
      <p:ext uri="{BB962C8B-B14F-4D97-AF65-F5344CB8AC3E}">
        <p14:creationId xmlns:p14="http://schemas.microsoft.com/office/powerpoint/2010/main" val="368554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5</a:t>
            </a:fld>
            <a:endParaRPr lang="en-US" dirty="0"/>
          </a:p>
        </p:txBody>
      </p:sp>
    </p:spTree>
    <p:extLst>
      <p:ext uri="{BB962C8B-B14F-4D97-AF65-F5344CB8AC3E}">
        <p14:creationId xmlns:p14="http://schemas.microsoft.com/office/powerpoint/2010/main" val="291499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r>
              <a:rPr lang="en-US" dirty="0">
                <a:latin typeface="Arial" panose="020B0604020202020204" pitchFamily="34" charset="0"/>
                <a:cs typeface="Arial" panose="020B0604020202020204" pitchFamily="34" charset="0"/>
              </a:rPr>
              <a:t>Data quality: degree to which data meets criteria for suitability of use</a:t>
            </a:r>
          </a:p>
          <a:p>
            <a:pPr marL="171707" indent="-171707">
              <a:buFontTx/>
              <a:buChar char="-"/>
            </a:pPr>
            <a:r>
              <a:rPr lang="en-US" dirty="0">
                <a:latin typeface="Arial" panose="020B0604020202020204" pitchFamily="34" charset="0"/>
                <a:cs typeface="Arial" panose="020B0604020202020204" pitchFamily="34" charset="0"/>
              </a:rPr>
              <a:t>Data integrity: maintenance of accuracy and consistency of data</a:t>
            </a:r>
          </a:p>
          <a:p>
            <a:pPr marL="171707" indent="-171707">
              <a:buFontTx/>
              <a:buChar char="-"/>
            </a:pPr>
            <a:endParaRPr lang="en-US" dirty="0"/>
          </a:p>
          <a:p>
            <a:r>
              <a:rPr lang="en-US" dirty="0"/>
              <a:t>1) Empowering commanders at echelon with medical aspects of command and control. by enabling leaders to optimize medical capabilities in support of commanders, executing commander’s intent, and assigning appropriate authorities and capabilities at the right echelon. (AFC Pam 71-20-12)</a:t>
            </a:r>
          </a:p>
          <a:p>
            <a:pPr marL="457886" indent="-457886">
              <a:buAutoNum type="arabicParenR"/>
            </a:pPr>
            <a:endParaRPr lang="en-US" dirty="0"/>
          </a:p>
          <a:p>
            <a:pPr algn="l"/>
            <a:r>
              <a:rPr lang="en-US" dirty="0"/>
              <a:t>2) Enabling the operational forces by maximizing a healthy and fit force. The Army Health System develops an effective health surveillance capability that supports operational activities and that enable risk analysis, inform protection decisions, and guide other hazard mitigation and containment activity. It also enables the operational forces by continuously synchronizing and integrating joint and host nation medical assets. (AFC Pam 71-20-12)</a:t>
            </a:r>
          </a:p>
          <a:p>
            <a:pPr algn="l"/>
            <a:endParaRPr lang="en-US" dirty="0"/>
          </a:p>
          <a:p>
            <a:pPr algn="l"/>
            <a:r>
              <a:rPr lang="en-US" dirty="0"/>
              <a:t>3) Providing medical support forward to enable semi-independent operations by aligning capabilities that directly and routinely impact the warfighter survival forward of the corps, decreasing sustainment demand, simplifying class VIII (medical supply) replenishment, and employing lighter, smaller, and modernized equipment.</a:t>
            </a:r>
            <a:r>
              <a:rPr lang="en-US" sz="1000" dirty="0"/>
              <a:t> (AFC Pam 71-20-12)</a:t>
            </a:r>
          </a:p>
          <a:p>
            <a:pPr algn="l"/>
            <a:endParaRPr lang="en-US" sz="1000" dirty="0"/>
          </a:p>
          <a:p>
            <a:pPr algn="l"/>
            <a:r>
              <a:rPr lang="en-US" dirty="0"/>
              <a:t>4) Optimizing evacuation and maximize return to duty by synchronizing effective medical treatment and evacuation, rapidly and efficiently clearing casualties from the battlefield, and focusing on maximizing returning Soldiers to duty. Returning Soldiers to duty as far forward as possible sustains combat power and enables forces to maintain the competitive advantage. </a:t>
            </a:r>
            <a:r>
              <a:rPr lang="en-US" sz="1000" dirty="0"/>
              <a:t>(AFC Pam 71-20-12)</a:t>
            </a:r>
            <a:endParaRPr lang="fr-FR"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9055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2843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Currently, MHS Readiness data is captured via variety of sources including theater information systems, Service Readiness systems (including MODS) and MHS GENESIS (garrison) then shared through the MHS Information Portal (MODS sends data to Army Vantage and to OSD </a:t>
            </a:r>
            <a:r>
              <a:rPr lang="en-US" sz="1800" dirty="0" err="1"/>
              <a:t>Advana</a:t>
            </a:r>
            <a:r>
              <a:rPr lang="en-US" sz="1800" dirty="0"/>
              <a:t> via MHS Information Portal)</a:t>
            </a:r>
          </a:p>
          <a:p>
            <a:endParaRPr lang="en-US" sz="1800" dirty="0"/>
          </a:p>
          <a:p>
            <a:pPr marL="521481" indent="-284589">
              <a:buFont typeface="Arial" panose="020B0604020202020204" pitchFamily="34" charset="0"/>
              <a:buChar char="•"/>
            </a:pPr>
            <a:r>
              <a:rPr lang="en-US" dirty="0"/>
              <a:t>Shared information is used for variety of initiatives that advance Soldier readiness and health including Army's Holistic Health and Fitness (H2F) program</a:t>
            </a:r>
          </a:p>
          <a:p>
            <a:endParaRPr lang="en-US" sz="1800" dirty="0"/>
          </a:p>
          <a:p>
            <a:r>
              <a:rPr lang="en-US" sz="2000" dirty="0">
                <a:ea typeface="Calibri" panose="020F0502020204030204" pitchFamily="34" charset="0"/>
                <a:cs typeface="Arial" panose="020B0604020202020204" pitchFamily="34" charset="0"/>
              </a:rPr>
              <a:t>Opportunities for exploiting data access and sharing include: </a:t>
            </a:r>
          </a:p>
          <a:p>
            <a:pPr marL="521481" lvl="1" indent="-284589">
              <a:spcBef>
                <a:spcPts val="300"/>
              </a:spcBef>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F</a:t>
            </a:r>
            <a:r>
              <a:rPr lang="en-US" dirty="0"/>
              <a:t>urther integration of electronic health data between DOD-VA</a:t>
            </a:r>
          </a:p>
          <a:p>
            <a:pPr marL="521481" lvl="1" indent="-284589">
              <a:spcBef>
                <a:spcPts val="300"/>
              </a:spcBef>
              <a:buFont typeface="Arial" panose="020B0604020202020204" pitchFamily="34" charset="0"/>
              <a:buChar char="•"/>
            </a:pPr>
            <a:r>
              <a:rPr lang="en-US" dirty="0"/>
              <a:t>Facilitating access to data through modernized policies, processes, and technical solutions in accordance with DoD and Service Modernization Strategies</a:t>
            </a:r>
          </a:p>
          <a:p>
            <a:pPr marL="228943" indent="-228943">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5449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3D01C-4592-43D8-B5AE-67E99D0CA764}" type="slidenum">
              <a:rPr lang="en-US" smtClean="0"/>
              <a:pPr/>
              <a:t>9</a:t>
            </a:fld>
            <a:endParaRPr lang="en-US" dirty="0"/>
          </a:p>
        </p:txBody>
      </p:sp>
    </p:spTree>
    <p:extLst>
      <p:ext uri="{BB962C8B-B14F-4D97-AF65-F5344CB8AC3E}">
        <p14:creationId xmlns:p14="http://schemas.microsoft.com/office/powerpoint/2010/main" val="126644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B610-727F-65B6-874C-C59BFEDCF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0A566-1472-5D5C-F1EA-F3B6C66783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9EC2A-1299-6509-45BF-98E213311A55}"/>
              </a:ext>
            </a:extLst>
          </p:cNvPr>
          <p:cNvSpPr>
            <a:spLocks noGrp="1"/>
          </p:cNvSpPr>
          <p:nvPr>
            <p:ph type="dt" sz="half" idx="10"/>
          </p:nvPr>
        </p:nvSpPr>
        <p:spPr/>
        <p:txBody>
          <a:bodyPr/>
          <a:lstStyle/>
          <a:p>
            <a:fld id="{AFCC079F-3503-4EFD-9911-919604FA6966}" type="datetimeFigureOut">
              <a:rPr lang="en-US" smtClean="0"/>
              <a:t>2/1/2024</a:t>
            </a:fld>
            <a:endParaRPr lang="en-US"/>
          </a:p>
        </p:txBody>
      </p:sp>
      <p:sp>
        <p:nvSpPr>
          <p:cNvPr id="5" name="Footer Placeholder 4">
            <a:extLst>
              <a:ext uri="{FF2B5EF4-FFF2-40B4-BE49-F238E27FC236}">
                <a16:creationId xmlns:a16="http://schemas.microsoft.com/office/drawing/2014/main" id="{BFD67C73-D834-338A-DF40-9ECC5B963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8F8CF-1ACE-8459-BA6B-AA03E2ABAEE8}"/>
              </a:ext>
            </a:extLst>
          </p:cNvPr>
          <p:cNvSpPr>
            <a:spLocks noGrp="1"/>
          </p:cNvSpPr>
          <p:nvPr>
            <p:ph type="sldNum" sz="quarter" idx="12"/>
          </p:nvPr>
        </p:nvSpPr>
        <p:spPr/>
        <p:txBody>
          <a:bodyPr/>
          <a:lstStyle/>
          <a:p>
            <a:fld id="{8F7D7C6E-686E-4E01-B423-DDB8BC9ECB83}" type="slidenum">
              <a:rPr lang="en-US" smtClean="0"/>
              <a:t>‹#›</a:t>
            </a:fld>
            <a:endParaRPr lang="en-US"/>
          </a:p>
        </p:txBody>
      </p:sp>
    </p:spTree>
    <p:extLst>
      <p:ext uri="{BB962C8B-B14F-4D97-AF65-F5344CB8AC3E}">
        <p14:creationId xmlns:p14="http://schemas.microsoft.com/office/powerpoint/2010/main" val="352934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8852-EBA0-589D-B5F0-00A1EFAB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AE2AA-D6FA-DC78-8736-58D1382E87FB}"/>
              </a:ext>
            </a:extLst>
          </p:cNvPr>
          <p:cNvSpPr>
            <a:spLocks noGrp="1"/>
          </p:cNvSpPr>
          <p:nvPr>
            <p:ph type="dt" sz="half" idx="10"/>
          </p:nvPr>
        </p:nvSpPr>
        <p:spPr/>
        <p:txBody>
          <a:bodyPr/>
          <a:lstStyle/>
          <a:p>
            <a:fld id="{AFCC079F-3503-4EFD-9911-919604FA6966}" type="datetimeFigureOut">
              <a:rPr lang="en-US" smtClean="0"/>
              <a:t>2/1/2024</a:t>
            </a:fld>
            <a:endParaRPr lang="en-US"/>
          </a:p>
        </p:txBody>
      </p:sp>
      <p:sp>
        <p:nvSpPr>
          <p:cNvPr id="4" name="Footer Placeholder 3">
            <a:extLst>
              <a:ext uri="{FF2B5EF4-FFF2-40B4-BE49-F238E27FC236}">
                <a16:creationId xmlns:a16="http://schemas.microsoft.com/office/drawing/2014/main" id="{9EF97E74-7543-9316-CDB6-E3B571D6C8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93AF5-61D9-4921-D015-FC73EF2061A7}"/>
              </a:ext>
            </a:extLst>
          </p:cNvPr>
          <p:cNvSpPr>
            <a:spLocks noGrp="1"/>
          </p:cNvSpPr>
          <p:nvPr>
            <p:ph type="sldNum" sz="quarter" idx="12"/>
          </p:nvPr>
        </p:nvSpPr>
        <p:spPr/>
        <p:txBody>
          <a:bodyPr/>
          <a:lstStyle/>
          <a:p>
            <a:fld id="{8F7D7C6E-686E-4E01-B423-DDB8BC9ECB83}" type="slidenum">
              <a:rPr lang="en-US" smtClean="0"/>
              <a:t>‹#›</a:t>
            </a:fld>
            <a:endParaRPr lang="en-US"/>
          </a:p>
        </p:txBody>
      </p:sp>
    </p:spTree>
    <p:extLst>
      <p:ext uri="{BB962C8B-B14F-4D97-AF65-F5344CB8AC3E}">
        <p14:creationId xmlns:p14="http://schemas.microsoft.com/office/powerpoint/2010/main" val="194758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 Lines">
    <p:spTree>
      <p:nvGrpSpPr>
        <p:cNvPr id="1" name=""/>
        <p:cNvGrpSpPr/>
        <p:nvPr/>
      </p:nvGrpSpPr>
      <p:grpSpPr>
        <a:xfrm>
          <a:off x="0" y="0"/>
          <a:ext cx="0" cy="0"/>
          <a:chOff x="0" y="0"/>
          <a:chExt cx="0" cy="0"/>
        </a:xfrm>
      </p:grpSpPr>
      <p:pic>
        <p:nvPicPr>
          <p:cNvPr id="9" name="ACN logo Black" hidden="1">
            <a:extLst>
              <a:ext uri="{FF2B5EF4-FFF2-40B4-BE49-F238E27FC236}">
                <a16:creationId xmlns:a16="http://schemas.microsoft.com/office/drawing/2014/main" id="{FB07AF89-0FDE-7149-A8F6-3FEF04D225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666" y="5943600"/>
            <a:ext cx="1512360" cy="399095"/>
          </a:xfrm>
          <a:prstGeom prst="rect">
            <a:avLst/>
          </a:prstGeom>
        </p:spPr>
      </p:pic>
      <p:sp>
        <p:nvSpPr>
          <p:cNvPr id="13" name="Title 1">
            <a:extLst>
              <a:ext uri="{FF2B5EF4-FFF2-40B4-BE49-F238E27FC236}">
                <a16:creationId xmlns:a16="http://schemas.microsoft.com/office/drawing/2014/main" id="{F2DFF318-A8AE-B44A-94F1-5B1402322A78}"/>
              </a:ext>
            </a:extLst>
          </p:cNvPr>
          <p:cNvSpPr>
            <a:spLocks noGrp="1"/>
          </p:cNvSpPr>
          <p:nvPr>
            <p:ph type="ctrTitle" hasCustomPrompt="1"/>
          </p:nvPr>
        </p:nvSpPr>
        <p:spPr>
          <a:xfrm>
            <a:off x="523023" y="3117677"/>
            <a:ext cx="6884561" cy="2004558"/>
          </a:xfrm>
        </p:spPr>
        <p:txBody>
          <a:bodyPr anchor="b" anchorCtr="0"/>
          <a:lstStyle>
            <a:lvl1pPr algn="l">
              <a:lnSpc>
                <a:spcPct val="80000"/>
              </a:lnSpc>
              <a:defRPr sz="6600">
                <a:solidFill>
                  <a:schemeClr val="tx1"/>
                </a:solidFill>
              </a:defRPr>
            </a:lvl1pPr>
          </a:lstStyle>
          <a:p>
            <a:r>
              <a:rPr lang="en-US"/>
              <a:t>Presentation title here</a:t>
            </a:r>
          </a:p>
        </p:txBody>
      </p:sp>
      <p:sp>
        <p:nvSpPr>
          <p:cNvPr id="14" name="Subtitle 2">
            <a:extLst>
              <a:ext uri="{FF2B5EF4-FFF2-40B4-BE49-F238E27FC236}">
                <a16:creationId xmlns:a16="http://schemas.microsoft.com/office/drawing/2014/main" id="{5B037C70-2875-4849-AEE0-FA471CE3DDEE}"/>
              </a:ext>
            </a:extLst>
          </p:cNvPr>
          <p:cNvSpPr>
            <a:spLocks noGrp="1"/>
          </p:cNvSpPr>
          <p:nvPr>
            <p:ph type="subTitle" idx="1" hasCustomPrompt="1"/>
          </p:nvPr>
        </p:nvSpPr>
        <p:spPr>
          <a:xfrm>
            <a:off x="523023" y="5293764"/>
            <a:ext cx="6884561" cy="1092845"/>
          </a:xfrm>
        </p:spPr>
        <p:txBody>
          <a:bodyPr anchor="t" anchorCtr="0"/>
          <a:lstStyle>
            <a:lvl1pPr marL="0" indent="0" algn="l">
              <a:lnSpc>
                <a:spcPct val="90000"/>
              </a:lnSpc>
              <a:spcAft>
                <a:spcPts val="0"/>
              </a:spcAft>
              <a:buNone/>
              <a:defRPr sz="2400" b="0" i="0" spc="0">
                <a:solidFill>
                  <a:schemeClr val="accent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p>
        </p:txBody>
      </p:sp>
    </p:spTree>
    <p:extLst>
      <p:ext uri="{BB962C8B-B14F-4D97-AF65-F5344CB8AC3E}">
        <p14:creationId xmlns:p14="http://schemas.microsoft.com/office/powerpoint/2010/main" val="364018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Quote + Portrai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a:t>
            </a:r>
          </a:p>
        </p:txBody>
      </p:sp>
    </p:spTree>
    <p:extLst>
      <p:ext uri="{BB962C8B-B14F-4D97-AF65-F5344CB8AC3E}">
        <p14:creationId xmlns:p14="http://schemas.microsoft.com/office/powerpoint/2010/main" val="379939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40048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GB Conten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759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cxnSp>
        <p:nvCxnSpPr>
          <p:cNvPr id="6" name="Straight Connector 5"/>
          <p:cNvCxnSpPr/>
          <p:nvPr userDrawn="1"/>
        </p:nvCxnSpPr>
        <p:spPr>
          <a:xfrm>
            <a:off x="243841" y="1104735"/>
            <a:ext cx="11666807" cy="0"/>
          </a:xfrm>
          <a:prstGeom prst="line">
            <a:avLst/>
          </a:prstGeom>
          <a:ln w="12700">
            <a:solidFill>
              <a:srgbClr val="022A3A"/>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8135E23-BA07-A24B-BF6B-9A7942C862E0}"/>
              </a:ext>
            </a:extLst>
          </p:cNvPr>
          <p:cNvSpPr>
            <a:spLocks noGrp="1"/>
          </p:cNvSpPr>
          <p:nvPr>
            <p:ph type="title"/>
          </p:nvPr>
        </p:nvSpPr>
        <p:spPr>
          <a:xfrm>
            <a:off x="1395048" y="194732"/>
            <a:ext cx="10515600" cy="910003"/>
          </a:xfrm>
          <a:prstGeom prst="rect">
            <a:avLst/>
          </a:prstGeom>
        </p:spPr>
        <p:txBody>
          <a:bodyPr lIns="0" tIns="0" rIns="0" bIns="0" anchor="ctr" anchorCtr="0"/>
          <a:lstStyle>
            <a:lvl1pPr>
              <a:defRPr>
                <a:solidFill>
                  <a:srgbClr val="022A3A"/>
                </a:solidFill>
              </a:defRPr>
            </a:lvl1pPr>
          </a:lstStyle>
          <a:p>
            <a:r>
              <a:rPr lang="en-US" dirty="0"/>
              <a:t>Click to edit Master title style</a:t>
            </a:r>
          </a:p>
        </p:txBody>
      </p:sp>
    </p:spTree>
    <p:extLst>
      <p:ext uri="{BB962C8B-B14F-4D97-AF65-F5344CB8AC3E}">
        <p14:creationId xmlns:p14="http://schemas.microsoft.com/office/powerpoint/2010/main" val="112212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64FAC-8144-2B90-59B9-EB789C8F00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9D1F56-C9D7-76F7-F7B2-6784B50E7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4E0D4-CF90-4FD9-E98B-3B18561A1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AFCC079F-3503-4EFD-9911-919604FA6966}" type="datetimeFigureOut">
              <a:rPr lang="en-US" smtClean="0"/>
              <a:pPr/>
              <a:t>2/1/2024</a:t>
            </a:fld>
            <a:endParaRPr lang="en-US" dirty="0"/>
          </a:p>
        </p:txBody>
      </p:sp>
      <p:sp>
        <p:nvSpPr>
          <p:cNvPr id="5" name="Footer Placeholder 4">
            <a:extLst>
              <a:ext uri="{FF2B5EF4-FFF2-40B4-BE49-F238E27FC236}">
                <a16:creationId xmlns:a16="http://schemas.microsoft.com/office/drawing/2014/main" id="{74D79D6B-2AF5-AF27-2BAC-BDC7F80C0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B447B07-C874-8C62-A6DA-4649637FE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8F7D7C6E-686E-4E01-B423-DDB8BC9ECB83}" type="slidenum">
              <a:rPr lang="en-US" smtClean="0"/>
              <a:pPr/>
              <a:t>‹#›</a:t>
            </a:fld>
            <a:endParaRPr lang="en-US" dirty="0"/>
          </a:p>
        </p:txBody>
      </p:sp>
    </p:spTree>
    <p:extLst>
      <p:ext uri="{BB962C8B-B14F-4D97-AF65-F5344CB8AC3E}">
        <p14:creationId xmlns:p14="http://schemas.microsoft.com/office/powerpoint/2010/main" val="2849128141"/>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60" r:id="rId3"/>
    <p:sldLayoutId id="2147483661" r:id="rId4"/>
    <p:sldLayoutId id="2147483662" r:id="rId5"/>
    <p:sldLayoutId id="2147483664" r:id="rId6"/>
    <p:sldLayoutId id="2147483666" r:id="rId7"/>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jpeg"/><Relationship Id="rId11" Type="http://schemas.openxmlformats.org/officeDocument/2006/relationships/image" Target="../media/image10.png"/><Relationship Id="rId5"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1.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0.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8.png"/><Relationship Id="rId7" Type="http://schemas.openxmlformats.org/officeDocument/2006/relationships/image" Target="../media/image44.png"/><Relationship Id="rId12"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5.png"/><Relationship Id="rId5" Type="http://schemas.openxmlformats.org/officeDocument/2006/relationships/image" Target="../media/image10.png"/><Relationship Id="rId10" Type="http://schemas.microsoft.com/office/2007/relationships/hdphoto" Target="../media/hdphoto8.wdp"/><Relationship Id="rId4" Type="http://schemas.openxmlformats.org/officeDocument/2006/relationships/image" Target="../media/image9.sv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F952DB-21D6-FD3A-257F-2FABDA8DD81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3022" y="676390"/>
            <a:ext cx="2468880" cy="145841"/>
          </a:xfrm>
          <a:prstGeom prst="rect">
            <a:avLst/>
          </a:prstGeom>
        </p:spPr>
      </p:pic>
      <p:pic>
        <p:nvPicPr>
          <p:cNvPr id="3" name="Picture 2" descr="A group of people attending to a patient&#10;&#10;Description automatically generated with low confidence">
            <a:extLst>
              <a:ext uri="{FF2B5EF4-FFF2-40B4-BE49-F238E27FC236}">
                <a16:creationId xmlns:a16="http://schemas.microsoft.com/office/drawing/2014/main" id="{11CF0F32-852B-DE4B-9DCB-2B3E035C362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7014"/>
          <a:stretch/>
        </p:blipFill>
        <p:spPr>
          <a:xfrm>
            <a:off x="2442909" y="0"/>
            <a:ext cx="9776704" cy="6858000"/>
          </a:xfrm>
          <a:prstGeom prst="rect">
            <a:avLst/>
          </a:prstGeom>
        </p:spPr>
      </p:pic>
      <p:sp>
        <p:nvSpPr>
          <p:cNvPr id="16" name="Rectangle 15">
            <a:extLst>
              <a:ext uri="{FF2B5EF4-FFF2-40B4-BE49-F238E27FC236}">
                <a16:creationId xmlns:a16="http://schemas.microsoft.com/office/drawing/2014/main" id="{3F5C3858-ED30-1C4A-B29A-7A23B0E07374}"/>
              </a:ext>
            </a:extLst>
          </p:cNvPr>
          <p:cNvSpPr/>
          <p:nvPr/>
        </p:nvSpPr>
        <p:spPr>
          <a:xfrm>
            <a:off x="-1" y="0"/>
            <a:ext cx="6690167" cy="6858001"/>
          </a:xfrm>
          <a:prstGeom prst="rect">
            <a:avLst/>
          </a:prstGeom>
          <a:gradFill>
            <a:gsLst>
              <a:gs pos="81000">
                <a:srgbClr val="000000">
                  <a:alpha val="57738"/>
                </a:srgbClr>
              </a:gs>
              <a:gs pos="5300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7B2B81E1-3E85-AE44-A34C-3AAB19C3AFA5}"/>
              </a:ext>
            </a:extLst>
          </p:cNvPr>
          <p:cNvSpPr txBox="1"/>
          <p:nvPr/>
        </p:nvSpPr>
        <p:spPr>
          <a:xfrm>
            <a:off x="7412736" y="2267712"/>
            <a:ext cx="0" cy="0"/>
          </a:xfrm>
          <a:prstGeom prst="rect">
            <a:avLst/>
          </a:prstGeom>
          <a:noFill/>
        </p:spPr>
        <p:txBody>
          <a:bodyPr wrap="none" lIns="0" tIns="0" rIns="0" bIns="0" rtlCol="0">
            <a:noAutofit/>
          </a:bodyPr>
          <a:lstStyle/>
          <a:p>
            <a:pPr algn="l" defTabSz="228600">
              <a:spcAft>
                <a:spcPts val="1200"/>
              </a:spcAft>
            </a:pPr>
            <a:endParaRPr lang="en-US" noProof="0" dirty="0">
              <a:latin typeface="Arial" panose="020B0604020202020204" pitchFamily="34" charset="0"/>
            </a:endParaRPr>
          </a:p>
        </p:txBody>
      </p:sp>
      <p:sp>
        <p:nvSpPr>
          <p:cNvPr id="20" name="TextBox 19">
            <a:extLst>
              <a:ext uri="{FF2B5EF4-FFF2-40B4-BE49-F238E27FC236}">
                <a16:creationId xmlns:a16="http://schemas.microsoft.com/office/drawing/2014/main" id="{B2A7D620-C166-EC4B-80DD-33850970B91F}"/>
              </a:ext>
            </a:extLst>
          </p:cNvPr>
          <p:cNvSpPr txBox="1"/>
          <p:nvPr/>
        </p:nvSpPr>
        <p:spPr>
          <a:xfrm>
            <a:off x="10633753" y="6526249"/>
            <a:ext cx="1324408" cy="221168"/>
          </a:xfrm>
          <a:prstGeom prst="rect">
            <a:avLst/>
          </a:prstGeom>
          <a:noFill/>
        </p:spPr>
        <p:txBody>
          <a:bodyPr wrap="none" lIns="0" tIns="0" rIns="0" bIns="0" rtlCol="0">
            <a:noAutofit/>
          </a:bodyPr>
          <a:lstStyle/>
          <a:p>
            <a:pPr algn="r" defTabSz="228600">
              <a:spcAft>
                <a:spcPts val="1200"/>
              </a:spcAft>
            </a:pPr>
            <a:r>
              <a:rPr lang="en-US" sz="800" noProof="0" dirty="0">
                <a:solidFill>
                  <a:schemeClr val="bg1">
                    <a:alpha val="50000"/>
                  </a:schemeClr>
                </a:solidFill>
                <a:latin typeface="Arial" panose="020B0604020202020204" pitchFamily="34" charset="0"/>
              </a:rPr>
              <a:t>IMAGE SOURCE: AF.MIL</a:t>
            </a:r>
          </a:p>
        </p:txBody>
      </p:sp>
      <p:pic>
        <p:nvPicPr>
          <p:cNvPr id="25" name="Picture 24" descr="A picture containing text, clipart&#10;&#10;Description automatically generated">
            <a:extLst>
              <a:ext uri="{FF2B5EF4-FFF2-40B4-BE49-F238E27FC236}">
                <a16:creationId xmlns:a16="http://schemas.microsoft.com/office/drawing/2014/main" id="{3EC8D058-BF0E-5244-832A-4098EECE764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3022" y="5723777"/>
            <a:ext cx="2199629" cy="451978"/>
          </a:xfrm>
          <a:prstGeom prst="rect">
            <a:avLst/>
          </a:prstGeom>
        </p:spPr>
      </p:pic>
      <p:sp>
        <p:nvSpPr>
          <p:cNvPr id="32" name="Title 8">
            <a:extLst>
              <a:ext uri="{FF2B5EF4-FFF2-40B4-BE49-F238E27FC236}">
                <a16:creationId xmlns:a16="http://schemas.microsoft.com/office/drawing/2014/main" id="{F1353E1A-9BCB-E344-8478-40FC63622190}"/>
              </a:ext>
            </a:extLst>
          </p:cNvPr>
          <p:cNvSpPr txBox="1">
            <a:spLocks/>
          </p:cNvSpPr>
          <p:nvPr/>
        </p:nvSpPr>
        <p:spPr>
          <a:xfrm>
            <a:off x="511448" y="4130585"/>
            <a:ext cx="4836055" cy="910946"/>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6600" b="1" kern="1200">
                <a:solidFill>
                  <a:schemeClr val="bg1"/>
                </a:solidFill>
                <a:latin typeface="+mn-lt"/>
                <a:ea typeface="+mj-ea"/>
                <a:cs typeface="+mj-cs"/>
              </a:defRPr>
            </a:lvl1pPr>
          </a:lstStyle>
          <a:p>
            <a:pPr>
              <a:lnSpc>
                <a:spcPct val="90000"/>
              </a:lnSpc>
            </a:pPr>
            <a:r>
              <a:rPr lang="en-US" sz="2400" b="0" dirty="0">
                <a:latin typeface="Arial" panose="020B0604020202020204" pitchFamily="34" charset="0"/>
                <a:cs typeface="Arial" panose="020B0604020202020204" pitchFamily="34" charset="0"/>
              </a:rPr>
              <a:t>Tuesday, February 13, 2024</a:t>
            </a:r>
          </a:p>
          <a:p>
            <a:pPr>
              <a:lnSpc>
                <a:spcPct val="90000"/>
              </a:lnSpc>
            </a:pPr>
            <a:r>
              <a:rPr lang="en-US" sz="2400" b="0" dirty="0">
                <a:latin typeface="Arial" panose="020B0604020202020204" pitchFamily="34" charset="0"/>
                <a:cs typeface="Arial" panose="020B0604020202020204" pitchFamily="34" charset="0"/>
              </a:rPr>
              <a:t>Breakout Session 1</a:t>
            </a:r>
          </a:p>
          <a:p>
            <a:pPr>
              <a:lnSpc>
                <a:spcPct val="90000"/>
              </a:lnSpc>
            </a:pPr>
            <a:r>
              <a:rPr lang="en-US" sz="2400" b="0" dirty="0">
                <a:latin typeface="Arial" panose="020B0604020202020204" pitchFamily="34" charset="0"/>
                <a:cs typeface="Arial" panose="020B0604020202020204" pitchFamily="34" charset="0"/>
              </a:rPr>
              <a:t>13:00-14:00</a:t>
            </a:r>
          </a:p>
        </p:txBody>
      </p:sp>
      <p:pic>
        <p:nvPicPr>
          <p:cNvPr id="4" name="Picture 3" descr="A picture containing text&#10;&#10;Description automatically generated">
            <a:extLst>
              <a:ext uri="{FF2B5EF4-FFF2-40B4-BE49-F238E27FC236}">
                <a16:creationId xmlns:a16="http://schemas.microsoft.com/office/drawing/2014/main" id="{AC4990FA-07FE-9AAC-4B14-14864DFF51D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1448" y="419739"/>
            <a:ext cx="1166881" cy="637103"/>
          </a:xfrm>
          <a:prstGeom prst="rect">
            <a:avLst/>
          </a:prstGeom>
        </p:spPr>
      </p:pic>
      <p:pic>
        <p:nvPicPr>
          <p:cNvPr id="6" name="Picture 5" descr="A picture containing text, businesscard, clipart&#10;&#10;Description automatically generated">
            <a:extLst>
              <a:ext uri="{FF2B5EF4-FFF2-40B4-BE49-F238E27FC236}">
                <a16:creationId xmlns:a16="http://schemas.microsoft.com/office/drawing/2014/main" id="{7E03656B-64CC-2152-396F-416FB8D82D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271901" y="397558"/>
            <a:ext cx="408651" cy="448519"/>
          </a:xfrm>
          <a:prstGeom prst="rect">
            <a:avLst/>
          </a:prstGeom>
        </p:spPr>
      </p:pic>
      <p:sp>
        <p:nvSpPr>
          <p:cNvPr id="5" name="Title 4">
            <a:extLst>
              <a:ext uri="{FF2B5EF4-FFF2-40B4-BE49-F238E27FC236}">
                <a16:creationId xmlns:a16="http://schemas.microsoft.com/office/drawing/2014/main" id="{EDA8FC31-554E-625C-72C5-29D3E3B7B259}"/>
              </a:ext>
            </a:extLst>
          </p:cNvPr>
          <p:cNvSpPr>
            <a:spLocks noGrp="1"/>
          </p:cNvSpPr>
          <p:nvPr>
            <p:ph type="ctrTitle"/>
          </p:nvPr>
        </p:nvSpPr>
        <p:spPr>
          <a:xfrm>
            <a:off x="427862" y="1772204"/>
            <a:ext cx="8030338" cy="2004558"/>
          </a:xfrm>
        </p:spPr>
        <p:txBody>
          <a:bodyPr>
            <a:noAutofit/>
          </a:bodyPr>
          <a:lstStyle/>
          <a:p>
            <a:pPr rtl="0" eaLnBrk="1" latinLnBrk="0" hangingPunct="1"/>
            <a:r>
              <a:rPr lang="en-US" sz="5500" b="1" kern="1200" dirty="0">
                <a:solidFill>
                  <a:schemeClr val="bg1"/>
                </a:solidFill>
                <a:effectLst/>
                <a:ea typeface="+mn-ea"/>
                <a:cs typeface="Arial" panose="020B0604020202020204" pitchFamily="34" charset="0"/>
              </a:rPr>
              <a:t>Importance of Data Quality in Transforming Medical Readiness</a:t>
            </a:r>
            <a:endParaRPr lang="en-US" sz="5500" b="1" dirty="0">
              <a:solidFill>
                <a:schemeClr val="bg1"/>
              </a:solidFill>
              <a:effectLst/>
            </a:endParaRPr>
          </a:p>
        </p:txBody>
      </p:sp>
    </p:spTree>
    <p:extLst>
      <p:ext uri="{BB962C8B-B14F-4D97-AF65-F5344CB8AC3E}">
        <p14:creationId xmlns:p14="http://schemas.microsoft.com/office/powerpoint/2010/main" val="2190475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E3032E-C72C-749E-384D-23A5CCE99B47}"/>
              </a:ext>
            </a:extLst>
          </p:cNvPr>
          <p:cNvSpPr/>
          <p:nvPr/>
        </p:nvSpPr>
        <p:spPr>
          <a:xfrm>
            <a:off x="0" y="1972234"/>
            <a:ext cx="12192000" cy="4885765"/>
          </a:xfrm>
          <a:prstGeom prst="rect">
            <a:avLst/>
          </a:prstGeom>
          <a:solidFill>
            <a:srgbClr val="8CA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a:extLst>
              <a:ext uri="{FF2B5EF4-FFF2-40B4-BE49-F238E27FC236}">
                <a16:creationId xmlns:a16="http://schemas.microsoft.com/office/drawing/2014/main" id="{EAD3D8BA-1E64-7E83-DD14-25EDB12A10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69523" y="1972234"/>
            <a:ext cx="7654406" cy="4885767"/>
          </a:xfrm>
          <a:prstGeom prst="rect">
            <a:avLst/>
          </a:prstGeom>
          <a:ln w="28575">
            <a:noFill/>
          </a:ln>
        </p:spPr>
      </p:pic>
      <p:sp>
        <p:nvSpPr>
          <p:cNvPr id="10" name="TextBox 9">
            <a:extLst>
              <a:ext uri="{FF2B5EF4-FFF2-40B4-BE49-F238E27FC236}">
                <a16:creationId xmlns:a16="http://schemas.microsoft.com/office/drawing/2014/main" id="{8314026E-9575-6206-DF5A-FB3129E6119B}"/>
              </a:ext>
            </a:extLst>
          </p:cNvPr>
          <p:cNvSpPr txBox="1"/>
          <p:nvPr/>
        </p:nvSpPr>
        <p:spPr>
          <a:xfrm>
            <a:off x="377970" y="1146845"/>
            <a:ext cx="7172601" cy="523220"/>
          </a:xfrm>
          <a:prstGeom prst="rect">
            <a:avLst/>
          </a:prstGeom>
          <a:noFill/>
        </p:spPr>
        <p:txBody>
          <a:bodyPr wrap="square" rtlCol="0">
            <a:spAutoFit/>
          </a:bodyPr>
          <a:lstStyle/>
          <a:p>
            <a:pPr defTabSz="457200"/>
            <a:r>
              <a:rPr lang="en-US" sz="2800" dirty="0">
                <a:solidFill>
                  <a:prstClr val="black"/>
                </a:solidFill>
                <a:latin typeface="Arial" panose="020B0604020202020204" pitchFamily="34" charset="0"/>
              </a:rPr>
              <a:t>Grow through what you go through…..</a:t>
            </a:r>
          </a:p>
        </p:txBody>
      </p:sp>
      <p:cxnSp>
        <p:nvCxnSpPr>
          <p:cNvPr id="17" name="Straight Connector 16">
            <a:extLst>
              <a:ext uri="{FF2B5EF4-FFF2-40B4-BE49-F238E27FC236}">
                <a16:creationId xmlns:a16="http://schemas.microsoft.com/office/drawing/2014/main" id="{6624AE45-7335-D23C-B1C6-B5B85ED1DF2E}"/>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552983A5-9D10-B899-AAD2-0C97F415D1D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19" name="Picture 18">
            <a:extLst>
              <a:ext uri="{FF2B5EF4-FFF2-40B4-BE49-F238E27FC236}">
                <a16:creationId xmlns:a16="http://schemas.microsoft.com/office/drawing/2014/main" id="{234ADE4A-5588-0478-ABE8-DB87FD21E927}"/>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22" name="Straight Connector 21">
            <a:extLst>
              <a:ext uri="{FF2B5EF4-FFF2-40B4-BE49-F238E27FC236}">
                <a16:creationId xmlns:a16="http://schemas.microsoft.com/office/drawing/2014/main" id="{E4A82A99-1FA1-A5AD-14BD-1BC62E3886B8}"/>
              </a:ext>
            </a:extLst>
          </p:cNvPr>
          <p:cNvCxnSpPr>
            <a:cxnSpLocks/>
          </p:cNvCxnSpPr>
          <p:nvPr/>
        </p:nvCxnSpPr>
        <p:spPr>
          <a:xfrm>
            <a:off x="486697" y="393810"/>
            <a:ext cx="6183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080911-9475-DC42-0D2B-0FE48980684E}"/>
              </a:ext>
            </a:extLst>
          </p:cNvPr>
          <p:cNvSpPr>
            <a:spLocks noGrp="1"/>
          </p:cNvSpPr>
          <p:nvPr>
            <p:ph type="title" idx="4294967295"/>
          </p:nvPr>
        </p:nvSpPr>
        <p:spPr>
          <a:xfrm>
            <a:off x="395898" y="378174"/>
            <a:ext cx="6411291" cy="755969"/>
          </a:xfrm>
        </p:spPr>
        <p:txBody>
          <a:bodyPr/>
          <a:lstStyle/>
          <a:p>
            <a:pPr rtl="0" eaLnBrk="1" latinLnBrk="0" hangingPunct="1"/>
            <a:r>
              <a:rPr lang="en-US" sz="3700" b="1" kern="1200" dirty="0">
                <a:solidFill>
                  <a:srgbClr val="000000"/>
                </a:solidFill>
                <a:effectLst/>
                <a:latin typeface="Arial" panose="020B0604020202020204" pitchFamily="34" charset="0"/>
                <a:ea typeface="+mn-ea"/>
                <a:cs typeface="+mn-cs"/>
              </a:rPr>
              <a:t>Something to Ponder</a:t>
            </a:r>
          </a:p>
        </p:txBody>
      </p:sp>
    </p:spTree>
    <p:extLst>
      <p:ext uri="{BB962C8B-B14F-4D97-AF65-F5344CB8AC3E}">
        <p14:creationId xmlns:p14="http://schemas.microsoft.com/office/powerpoint/2010/main" val="16875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BB3D5-90DB-612A-5A3A-AD1BF40949D2}"/>
              </a:ext>
            </a:extLst>
          </p:cNvPr>
          <p:cNvPicPr>
            <a:picLocks noChangeAspect="1"/>
          </p:cNvPicPr>
          <p:nvPr/>
        </p:nvPicPr>
        <p:blipFill>
          <a:blip r:embed="rId3"/>
          <a:stretch>
            <a:fillRect/>
          </a:stretch>
        </p:blipFill>
        <p:spPr>
          <a:xfrm>
            <a:off x="2251594" y="1267513"/>
            <a:ext cx="7654406" cy="5318322"/>
          </a:xfrm>
          <a:prstGeom prst="rect">
            <a:avLst/>
          </a:prstGeom>
          <a:ln w="28575">
            <a:solidFill>
              <a:schemeClr val="tx1"/>
            </a:solidFill>
          </a:ln>
        </p:spPr>
      </p:pic>
      <p:cxnSp>
        <p:nvCxnSpPr>
          <p:cNvPr id="7" name="Straight Connector 6">
            <a:extLst>
              <a:ext uri="{FF2B5EF4-FFF2-40B4-BE49-F238E27FC236}">
                <a16:creationId xmlns:a16="http://schemas.microsoft.com/office/drawing/2014/main" id="{1FBD42CA-DFC0-0987-D0B3-9A4C1D8F8ECA}"/>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3C55F467-4C7B-D5C5-E5F2-959A6366C47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5C910420-5A28-EE10-DD0B-82CA9CF9656C}"/>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2" name="Straight Connector 11">
            <a:extLst>
              <a:ext uri="{FF2B5EF4-FFF2-40B4-BE49-F238E27FC236}">
                <a16:creationId xmlns:a16="http://schemas.microsoft.com/office/drawing/2014/main" id="{A9A01925-AB11-7B96-F621-49EB19DDCB98}"/>
              </a:ext>
            </a:extLst>
          </p:cNvPr>
          <p:cNvCxnSpPr>
            <a:cxnSpLocks/>
          </p:cNvCxnSpPr>
          <p:nvPr/>
        </p:nvCxnSpPr>
        <p:spPr>
          <a:xfrm>
            <a:off x="486697" y="393810"/>
            <a:ext cx="6183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196935-AEFA-7B2B-36A3-3C803FB6B181}"/>
              </a:ext>
            </a:extLst>
          </p:cNvPr>
          <p:cNvSpPr>
            <a:spLocks noGrp="1"/>
          </p:cNvSpPr>
          <p:nvPr>
            <p:ph type="title" idx="4294967295"/>
          </p:nvPr>
        </p:nvSpPr>
        <p:spPr>
          <a:xfrm>
            <a:off x="395900" y="365125"/>
            <a:ext cx="10515600" cy="785567"/>
          </a:xfrm>
        </p:spPr>
        <p:txBody>
          <a:bodyPr/>
          <a:lstStyle/>
          <a:p>
            <a:pPr rtl="0" eaLnBrk="1" latinLnBrk="0" hangingPunct="1"/>
            <a:r>
              <a:rPr lang="en-US" sz="3700" b="1" kern="1200" dirty="0">
                <a:solidFill>
                  <a:srgbClr val="000000"/>
                </a:solidFill>
                <a:effectLst/>
                <a:latin typeface="Arial" panose="020B0604020202020204" pitchFamily="34" charset="0"/>
                <a:ea typeface="+mn-ea"/>
                <a:cs typeface="+mn-cs"/>
              </a:rPr>
              <a:t>Currently in a Data Explosion...</a:t>
            </a:r>
            <a:endParaRPr lang="en-US" dirty="0">
              <a:effectLst/>
            </a:endParaRPr>
          </a:p>
        </p:txBody>
      </p:sp>
    </p:spTree>
    <p:extLst>
      <p:ext uri="{BB962C8B-B14F-4D97-AF65-F5344CB8AC3E}">
        <p14:creationId xmlns:p14="http://schemas.microsoft.com/office/powerpoint/2010/main" val="23826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B6EBC4-CF93-5469-5012-11454C3D29E5}"/>
              </a:ext>
            </a:extLst>
          </p:cNvPr>
          <p:cNvSpPr txBox="1"/>
          <p:nvPr/>
        </p:nvSpPr>
        <p:spPr>
          <a:xfrm>
            <a:off x="414981" y="2367551"/>
            <a:ext cx="6541632" cy="4278094"/>
          </a:xfrm>
          <a:prstGeom prst="rect">
            <a:avLst/>
          </a:prstGeom>
          <a:noFill/>
        </p:spPr>
        <p:txBody>
          <a:bodyPr wrap="square" rtlCol="0">
            <a:spAutoFit/>
          </a:bodyPr>
          <a:lstStyle/>
          <a:p>
            <a:pPr marL="285750" indent="-285750" defTabSz="457200">
              <a:spcAft>
                <a:spcPts val="600"/>
              </a:spcAft>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Sharing of DHA Dental Facilities on the weekend</a:t>
            </a:r>
          </a:p>
          <a:p>
            <a:pPr marL="285750" indent="-285750" defTabSz="457200">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Part One of PHA on Smart Phone</a:t>
            </a:r>
          </a:p>
          <a:p>
            <a:pPr marL="800100" lvl="1" indent="-342900" defTabSz="457200">
              <a:spcAft>
                <a:spcPts val="600"/>
              </a:spcAft>
              <a:buFont typeface="System Font Regular"/>
              <a:buChar char="–"/>
            </a:pPr>
            <a:r>
              <a:rPr lang="en-US" sz="1900" dirty="0">
                <a:solidFill>
                  <a:prstClr val="black"/>
                </a:solidFill>
                <a:latin typeface="Arial" panose="020B0604020202020204" pitchFamily="34" charset="0"/>
                <a:cs typeface="Arial" panose="020B0604020202020204" pitchFamily="34" charset="0"/>
              </a:rPr>
              <a:t>Not all RC SMs have CACs </a:t>
            </a:r>
          </a:p>
          <a:p>
            <a:pPr marL="285750" indent="-285750" defTabSz="457200">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Joint Individual Medical Readiness System (JIMR) </a:t>
            </a:r>
          </a:p>
          <a:p>
            <a:pPr marL="800100" lvl="1" indent="-342900" defTabSz="457200">
              <a:spcAft>
                <a:spcPts val="600"/>
              </a:spcAft>
              <a:buFont typeface="System Font Regular"/>
              <a:buChar char="–"/>
            </a:pPr>
            <a:r>
              <a:rPr lang="en-US" sz="1900" dirty="0">
                <a:solidFill>
                  <a:prstClr val="black"/>
                </a:solidFill>
                <a:latin typeface="Arial" panose="020B0604020202020204" pitchFamily="34" charset="0"/>
                <a:cs typeface="Arial" panose="020B0604020202020204" pitchFamily="34" charset="0"/>
              </a:rPr>
              <a:t>RC interoperability across the DOD</a:t>
            </a:r>
          </a:p>
          <a:p>
            <a:pPr marL="285750" indent="-285750" defTabSz="457200">
              <a:spcAft>
                <a:spcPts val="600"/>
              </a:spcAft>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Continued support for read/ write access into MHS Genesis for RC medical personnel</a:t>
            </a:r>
          </a:p>
          <a:p>
            <a:pPr marL="285750" indent="-285750" defTabSz="457200">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PHA/Dental Exams completed in DHA Facilities </a:t>
            </a:r>
          </a:p>
          <a:p>
            <a:pPr marL="800100" lvl="1" indent="-342900" defTabSz="457200">
              <a:spcAft>
                <a:spcPts val="600"/>
              </a:spcAft>
              <a:buFont typeface="System Font Regular"/>
              <a:buChar char="–"/>
            </a:pPr>
            <a:r>
              <a:rPr lang="en-US" sz="1900" dirty="0">
                <a:solidFill>
                  <a:prstClr val="black"/>
                </a:solidFill>
                <a:latin typeface="Arial" panose="020B0604020202020204" pitchFamily="34" charset="0"/>
                <a:cs typeface="Arial" panose="020B0604020202020204" pitchFamily="34" charset="0"/>
              </a:rPr>
              <a:t>(DoDI 6025.19(2.2)f)</a:t>
            </a:r>
          </a:p>
          <a:p>
            <a:pPr marL="285750" indent="-285750" defTabSz="457200">
              <a:buFont typeface="Arial" panose="020B0604020202020204" pitchFamily="34" charset="0"/>
              <a:buChar char="•"/>
            </a:pPr>
            <a:r>
              <a:rPr lang="en-US" sz="1900" dirty="0">
                <a:solidFill>
                  <a:prstClr val="black"/>
                </a:solidFill>
                <a:latin typeface="Arial" panose="020B0604020202020204" pitchFamily="34" charset="0"/>
                <a:cs typeface="Arial" panose="020B0604020202020204" pitchFamily="34" charset="0"/>
              </a:rPr>
              <a:t>NGB Health Care for All Initiative</a:t>
            </a:r>
          </a:p>
          <a:p>
            <a:pPr marL="800100" lvl="1" indent="-342900" defTabSz="457200">
              <a:buFont typeface="System Font Regular"/>
              <a:buChar char="–"/>
            </a:pPr>
            <a:r>
              <a:rPr lang="en-US" sz="1900" dirty="0">
                <a:solidFill>
                  <a:prstClr val="black"/>
                </a:solidFill>
                <a:latin typeface="Arial" panose="020B0604020202020204" pitchFamily="34" charset="0"/>
                <a:cs typeface="Arial" panose="020B0604020202020204" pitchFamily="34" charset="0"/>
              </a:rPr>
              <a:t>OSD Reserve Affairs TRICARE Study (IDA)</a:t>
            </a:r>
          </a:p>
          <a:p>
            <a:pPr marL="800100" lvl="1" indent="-342900" defTabSz="457200">
              <a:buFont typeface="System Font Regular"/>
              <a:buChar char="–"/>
            </a:pPr>
            <a:r>
              <a:rPr lang="en-US" sz="1900" dirty="0">
                <a:solidFill>
                  <a:prstClr val="black"/>
                </a:solidFill>
                <a:latin typeface="Arial" panose="020B0604020202020204" pitchFamily="34" charset="0"/>
                <a:cs typeface="Arial" panose="020B0604020202020204" pitchFamily="34" charset="0"/>
              </a:rPr>
              <a:t>Possibility of TRICARE Network Expansion to support “White Space”</a:t>
            </a:r>
          </a:p>
        </p:txBody>
      </p:sp>
      <p:pic>
        <p:nvPicPr>
          <p:cNvPr id="6" name="Picture 5">
            <a:extLst>
              <a:ext uri="{FF2B5EF4-FFF2-40B4-BE49-F238E27FC236}">
                <a16:creationId xmlns:a16="http://schemas.microsoft.com/office/drawing/2014/main" id="{BF13CCFB-E7F9-0EFC-A814-A8B722201CBA}"/>
              </a:ext>
            </a:extLst>
          </p:cNvPr>
          <p:cNvPicPr>
            <a:picLocks noChangeAspect="1"/>
          </p:cNvPicPr>
          <p:nvPr/>
        </p:nvPicPr>
        <p:blipFill>
          <a:blip r:embed="rId3"/>
          <a:stretch>
            <a:fillRect/>
          </a:stretch>
        </p:blipFill>
        <p:spPr>
          <a:xfrm>
            <a:off x="7245459" y="1209390"/>
            <a:ext cx="4545334" cy="2291326"/>
          </a:xfrm>
          <a:prstGeom prst="rect">
            <a:avLst/>
          </a:prstGeom>
        </p:spPr>
      </p:pic>
      <p:pic>
        <p:nvPicPr>
          <p:cNvPr id="10" name="Picture 9">
            <a:extLst>
              <a:ext uri="{FF2B5EF4-FFF2-40B4-BE49-F238E27FC236}">
                <a16:creationId xmlns:a16="http://schemas.microsoft.com/office/drawing/2014/main" id="{BC5F7CBC-96ED-C9AE-224E-95F11E1AF4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11309" y="3724280"/>
            <a:ext cx="4177235" cy="2665628"/>
          </a:xfrm>
          <a:prstGeom prst="rect">
            <a:avLst/>
          </a:prstGeom>
        </p:spPr>
      </p:pic>
      <p:cxnSp>
        <p:nvCxnSpPr>
          <p:cNvPr id="7" name="Straight Connector 6">
            <a:extLst>
              <a:ext uri="{FF2B5EF4-FFF2-40B4-BE49-F238E27FC236}">
                <a16:creationId xmlns:a16="http://schemas.microsoft.com/office/drawing/2014/main" id="{916F267F-C167-B817-9752-C3A62A732CC9}"/>
              </a:ext>
            </a:extLst>
          </p:cNvPr>
          <p:cNvCxnSpPr>
            <a:cxnSpLocks/>
          </p:cNvCxnSpPr>
          <p:nvPr/>
        </p:nvCxnSpPr>
        <p:spPr>
          <a:xfrm>
            <a:off x="486697" y="393810"/>
            <a:ext cx="6183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ED52DC-0673-81AF-0FA8-14730C0DAD87}"/>
              </a:ext>
            </a:extLst>
          </p:cNvPr>
          <p:cNvSpPr txBox="1"/>
          <p:nvPr/>
        </p:nvSpPr>
        <p:spPr>
          <a:xfrm>
            <a:off x="383278" y="1466808"/>
            <a:ext cx="6286463" cy="784830"/>
          </a:xfrm>
          <a:prstGeom prst="rect">
            <a:avLst/>
          </a:prstGeom>
          <a:noFill/>
        </p:spPr>
        <p:txBody>
          <a:bodyPr wrap="square" rtlCol="0">
            <a:spAutoFit/>
          </a:bodyPr>
          <a:lstStyle/>
          <a:p>
            <a:pPr>
              <a:lnSpc>
                <a:spcPct val="90000"/>
              </a:lnSpc>
            </a:pPr>
            <a:r>
              <a:rPr lang="en-US" sz="2500" dirty="0">
                <a:solidFill>
                  <a:schemeClr val="tx1">
                    <a:lumMod val="65000"/>
                    <a:lumOff val="35000"/>
                  </a:schemeClr>
                </a:solidFill>
                <a:latin typeface="Times New Roman" panose="02020603050405020304" pitchFamily="18" charset="0"/>
                <a:cs typeface="Times New Roman" panose="02020603050405020304" pitchFamily="18" charset="0"/>
              </a:rPr>
              <a:t>RC Readiness Data Interoperability </a:t>
            </a:r>
            <a:br>
              <a:rPr lang="en-US" sz="25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500" dirty="0">
                <a:solidFill>
                  <a:schemeClr val="tx1">
                    <a:lumMod val="65000"/>
                    <a:lumOff val="35000"/>
                  </a:schemeClr>
                </a:solidFill>
                <a:latin typeface="Times New Roman" panose="02020603050405020304" pitchFamily="18" charset="0"/>
                <a:cs typeface="Times New Roman" panose="02020603050405020304" pitchFamily="18" charset="0"/>
              </a:rPr>
              <a:t>with the Total Joint Force</a:t>
            </a:r>
          </a:p>
        </p:txBody>
      </p:sp>
      <p:cxnSp>
        <p:nvCxnSpPr>
          <p:cNvPr id="11" name="Straight Connector 10">
            <a:extLst>
              <a:ext uri="{FF2B5EF4-FFF2-40B4-BE49-F238E27FC236}">
                <a16:creationId xmlns:a16="http://schemas.microsoft.com/office/drawing/2014/main" id="{8ECD486C-A567-F65A-02D7-2601806CC37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95AB9205-003C-0469-0E55-B028A59018E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13" name="Picture 12">
            <a:extLst>
              <a:ext uri="{FF2B5EF4-FFF2-40B4-BE49-F238E27FC236}">
                <a16:creationId xmlns:a16="http://schemas.microsoft.com/office/drawing/2014/main" id="{686F3250-14DE-ABBC-6DFE-12A0BC2B4C1D}"/>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sp>
        <p:nvSpPr>
          <p:cNvPr id="2" name="Title 1">
            <a:extLst>
              <a:ext uri="{FF2B5EF4-FFF2-40B4-BE49-F238E27FC236}">
                <a16:creationId xmlns:a16="http://schemas.microsoft.com/office/drawing/2014/main" id="{01381873-2FB9-9132-03A4-A2301566A50B}"/>
              </a:ext>
            </a:extLst>
          </p:cNvPr>
          <p:cNvSpPr>
            <a:spLocks noGrp="1"/>
          </p:cNvSpPr>
          <p:nvPr>
            <p:ph type="title" idx="4294967295"/>
          </p:nvPr>
        </p:nvSpPr>
        <p:spPr>
          <a:xfrm>
            <a:off x="383278" y="337170"/>
            <a:ext cx="7302499" cy="1325563"/>
          </a:xfrm>
        </p:spPr>
        <p:txBody>
          <a:bodyPr>
            <a:normAutofit/>
          </a:bodyPr>
          <a:lstStyle/>
          <a:p>
            <a:pPr rtl="0" eaLnBrk="1" latinLnBrk="0" hangingPunct="1">
              <a:lnSpc>
                <a:spcPct val="80000"/>
              </a:lnSpc>
            </a:pPr>
            <a:r>
              <a:rPr lang="en-US" sz="3700" b="1" kern="1200" dirty="0">
                <a:solidFill>
                  <a:srgbClr val="000000"/>
                </a:solidFill>
                <a:effectLst/>
                <a:ea typeface="+mn-ea"/>
                <a:cs typeface="+mn-cs"/>
              </a:rPr>
              <a:t>Platforms NGB Uses for the Readiness Data Lifecycle</a:t>
            </a:r>
            <a:endParaRPr lang="en-US" sz="3700" dirty="0">
              <a:effectLst/>
            </a:endParaRPr>
          </a:p>
        </p:txBody>
      </p:sp>
    </p:spTree>
    <p:extLst>
      <p:ext uri="{BB962C8B-B14F-4D97-AF65-F5344CB8AC3E}">
        <p14:creationId xmlns:p14="http://schemas.microsoft.com/office/powerpoint/2010/main" val="36983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9670F6-AC59-8ECB-E984-EBC857A520C6}"/>
              </a:ext>
            </a:extLst>
          </p:cNvPr>
          <p:cNvPicPr>
            <a:picLocks noChangeAspect="1"/>
          </p:cNvPicPr>
          <p:nvPr/>
        </p:nvPicPr>
        <p:blipFill>
          <a:blip r:embed="rId2"/>
          <a:stretch>
            <a:fillRect/>
          </a:stretch>
        </p:blipFill>
        <p:spPr>
          <a:xfrm>
            <a:off x="467616" y="1644155"/>
            <a:ext cx="3692702" cy="2258252"/>
          </a:xfrm>
          <a:prstGeom prst="rect">
            <a:avLst/>
          </a:prstGeom>
          <a:effectLst/>
        </p:spPr>
      </p:pic>
      <p:pic>
        <p:nvPicPr>
          <p:cNvPr id="12" name="Picture 11">
            <a:extLst>
              <a:ext uri="{FF2B5EF4-FFF2-40B4-BE49-F238E27FC236}">
                <a16:creationId xmlns:a16="http://schemas.microsoft.com/office/drawing/2014/main" id="{03E6D5B1-CDAD-91F6-1613-88F437EAE058}"/>
              </a:ext>
            </a:extLst>
          </p:cNvPr>
          <p:cNvPicPr>
            <a:picLocks noChangeAspect="1"/>
          </p:cNvPicPr>
          <p:nvPr/>
        </p:nvPicPr>
        <p:blipFill>
          <a:blip r:embed="rId3"/>
          <a:stretch>
            <a:fillRect/>
          </a:stretch>
        </p:blipFill>
        <p:spPr>
          <a:xfrm>
            <a:off x="449687" y="4196615"/>
            <a:ext cx="3692702" cy="2431941"/>
          </a:xfrm>
          <a:prstGeom prst="rect">
            <a:avLst/>
          </a:prstGeom>
          <a:solidFill>
            <a:srgbClr val="7030A0"/>
          </a:solidFill>
          <a:effectLst/>
        </p:spPr>
      </p:pic>
      <p:cxnSp>
        <p:nvCxnSpPr>
          <p:cNvPr id="2" name="Straight Connector 1">
            <a:extLst>
              <a:ext uri="{FF2B5EF4-FFF2-40B4-BE49-F238E27FC236}">
                <a16:creationId xmlns:a16="http://schemas.microsoft.com/office/drawing/2014/main" id="{3FF517E8-39B7-04BF-A84C-19228B926746}"/>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0F3B62-B225-29B3-24BE-2E9C1100B1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648DEF12-00DA-806E-E14E-92272CB19214}"/>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sp>
        <p:nvSpPr>
          <p:cNvPr id="10" name="TextBox 9">
            <a:extLst>
              <a:ext uri="{FF2B5EF4-FFF2-40B4-BE49-F238E27FC236}">
                <a16:creationId xmlns:a16="http://schemas.microsoft.com/office/drawing/2014/main" id="{05741824-62E6-53F3-13F3-48C45195EC91}"/>
              </a:ext>
            </a:extLst>
          </p:cNvPr>
          <p:cNvSpPr txBox="1"/>
          <p:nvPr/>
        </p:nvSpPr>
        <p:spPr>
          <a:xfrm>
            <a:off x="4464430" y="1679435"/>
            <a:ext cx="7386156" cy="5008038"/>
          </a:xfrm>
          <a:prstGeom prst="rect">
            <a:avLst/>
          </a:prstGeom>
          <a:noFill/>
        </p:spPr>
        <p:txBody>
          <a:bodyPr wrap="square" rtlCol="0">
            <a:spAutoFit/>
          </a:bodyPr>
          <a:lstStyle/>
          <a:p>
            <a:pPr marL="285750" indent="-285750">
              <a:lnSpc>
                <a:spcPct val="90000"/>
              </a:lnSpc>
              <a:spcAft>
                <a:spcPts val="1000"/>
              </a:spcAft>
              <a:buFont typeface="Arial" panose="020B0604020202020204" pitchFamily="34" charset="0"/>
              <a:buChar char="•"/>
            </a:pPr>
            <a:r>
              <a:rPr lang="en-US" sz="1600" dirty="0"/>
              <a:t>MEDCHART workflows (MATS, </a:t>
            </a:r>
            <a:r>
              <a:rPr lang="en-US" sz="1600" dirty="0" err="1"/>
              <a:t>eMMPS</a:t>
            </a:r>
            <a:r>
              <a:rPr lang="en-US" sz="1600" dirty="0"/>
              <a:t>, </a:t>
            </a:r>
            <a:r>
              <a:rPr lang="en-US" sz="1600" dirty="0" err="1"/>
              <a:t>eCase</a:t>
            </a:r>
            <a:r>
              <a:rPr lang="en-US" sz="1600" dirty="0"/>
              <a:t>, MEB Prep, HRR, PMT) enable yearly cost avoidance averages of over $760,000 and 270,000 days versus handling via hardcopy documents. </a:t>
            </a:r>
          </a:p>
          <a:p>
            <a:pPr marL="285750" indent="-285750">
              <a:lnSpc>
                <a:spcPct val="90000"/>
              </a:lnSpc>
              <a:spcAft>
                <a:spcPts val="1000"/>
              </a:spcAft>
              <a:buFont typeface="Arial" panose="020B0604020202020204" pitchFamily="34" charset="0"/>
              <a:buChar char="•"/>
            </a:pPr>
            <a:r>
              <a:rPr lang="en-US" sz="1600" dirty="0"/>
              <a:t>MEDCHART consolidates eleven primary medical readiness management focus areas into a single platform for the Army reserve components (approximately 536,000 Soldiers), significantly contributing to a sustained increase in readiness of approximately 60% compared to rates prior to MEDCHART.</a:t>
            </a:r>
          </a:p>
          <a:p>
            <a:pPr marL="285750" indent="-285750">
              <a:lnSpc>
                <a:spcPct val="90000"/>
              </a:lnSpc>
              <a:spcAft>
                <a:spcPts val="1000"/>
              </a:spcAft>
              <a:buFont typeface="Arial" panose="020B0604020202020204" pitchFamily="34" charset="0"/>
              <a:buChar char="•"/>
            </a:pPr>
            <a:r>
              <a:rPr lang="en-US" sz="1600" dirty="0"/>
              <a:t>MATS reduced the average processing time per case required to request, review, and determine waivers for medical conditions from 28 days to an average of 3.7 days across 7 years (average processing time savings of 24.3 days per case).</a:t>
            </a:r>
          </a:p>
          <a:p>
            <a:pPr marL="285750" indent="-285750">
              <a:lnSpc>
                <a:spcPct val="90000"/>
              </a:lnSpc>
              <a:spcAft>
                <a:spcPts val="1000"/>
              </a:spcAft>
              <a:buFont typeface="Arial" panose="020B0604020202020204" pitchFamily="34" charset="0"/>
              <a:buChar char="•"/>
            </a:pPr>
            <a:r>
              <a:rPr lang="en-US" sz="1600" dirty="0"/>
              <a:t>AVS enabled ARNG/USAR to identify over $38.7M in avoidable costs on the Reserve Health Readiness Program Contract over 7 years. </a:t>
            </a:r>
          </a:p>
          <a:p>
            <a:pPr marL="285750" indent="-285750">
              <a:lnSpc>
                <a:spcPct val="90000"/>
              </a:lnSpc>
              <a:spcAft>
                <a:spcPts val="1000"/>
              </a:spcAft>
              <a:buFont typeface="Arial" panose="020B0604020202020204" pitchFamily="34" charset="0"/>
              <a:buChar char="•"/>
            </a:pPr>
            <a:r>
              <a:rPr lang="en-US" sz="1600" dirty="0"/>
              <a:t>AVS assisted the reserve components to potentially identify and manage cancellations and no-shows charged against the RHRP, leading to a general decrease in avoidable costs over 7 years.</a:t>
            </a:r>
          </a:p>
          <a:p>
            <a:pPr marL="285750" indent="-285750">
              <a:lnSpc>
                <a:spcPct val="90000"/>
              </a:lnSpc>
              <a:spcAft>
                <a:spcPts val="1000"/>
              </a:spcAft>
              <a:buFont typeface="Arial" panose="020B0604020202020204" pitchFamily="34" charset="0"/>
              <a:buChar char="•"/>
            </a:pPr>
            <a:r>
              <a:rPr lang="en-US" sz="1600" dirty="0"/>
              <a:t>MEB Prep led to a decrease of 89 days in processing time of IDES cases for the ARNG in the first year of its deployment. </a:t>
            </a:r>
          </a:p>
        </p:txBody>
      </p:sp>
      <p:sp>
        <p:nvSpPr>
          <p:cNvPr id="13" name="Title 2">
            <a:extLst>
              <a:ext uri="{FF2B5EF4-FFF2-40B4-BE49-F238E27FC236}">
                <a16:creationId xmlns:a16="http://schemas.microsoft.com/office/drawing/2014/main" id="{EEF6629D-2148-230E-3CB0-46CC3F6CA8B0}"/>
              </a:ext>
            </a:extLst>
          </p:cNvPr>
          <p:cNvSpPr>
            <a:spLocks noGrp="1"/>
          </p:cNvSpPr>
          <p:nvPr>
            <p:ph type="title"/>
          </p:nvPr>
        </p:nvSpPr>
        <p:spPr>
          <a:xfrm>
            <a:off x="377971" y="500037"/>
            <a:ext cx="5484941" cy="1073172"/>
          </a:xfrm>
        </p:spPr>
        <p:txBody>
          <a:bodyPr anchor="t">
            <a:noAutofit/>
          </a:bodyPr>
          <a:lstStyle/>
          <a:p>
            <a:pPr>
              <a:lnSpc>
                <a:spcPct val="80000"/>
              </a:lnSpc>
              <a:spcBef>
                <a:spcPts val="901"/>
              </a:spcBef>
            </a:pPr>
            <a:r>
              <a:rPr lang="en-US" sz="3700" b="1" dirty="0"/>
              <a:t>Achieved ROI Using Data as Currency</a:t>
            </a:r>
          </a:p>
        </p:txBody>
      </p:sp>
      <p:cxnSp>
        <p:nvCxnSpPr>
          <p:cNvPr id="14" name="Straight Connector 13">
            <a:extLst>
              <a:ext uri="{FF2B5EF4-FFF2-40B4-BE49-F238E27FC236}">
                <a16:creationId xmlns:a16="http://schemas.microsoft.com/office/drawing/2014/main" id="{0A9BC19E-F922-54D8-2C1D-D5A8DD359B1C}"/>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A57A4-5F38-AF43-4BCF-17FD02B5918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118528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r>
              <a:rPr lang="en-US" sz="2500" dirty="0">
                <a:effectLst/>
                <a:latin typeface="Arial" panose="020B0604020202020204" pitchFamily="34" charset="0"/>
                <a:ea typeface="Calibri" panose="020F0502020204030204" pitchFamily="34" charset="0"/>
              </a:rPr>
              <a:t>Deputy Surgeon General, Office of the </a:t>
            </a:r>
            <a:br>
              <a:rPr lang="en-US" sz="2500" dirty="0">
                <a:effectLst/>
                <a:latin typeface="Arial" panose="020B0604020202020204" pitchFamily="34" charset="0"/>
                <a:ea typeface="Calibri" panose="020F0502020204030204" pitchFamily="34" charset="0"/>
              </a:rPr>
            </a:br>
            <a:r>
              <a:rPr lang="en-US" sz="2500" dirty="0">
                <a:effectLst/>
                <a:latin typeface="Arial" panose="020B0604020202020204" pitchFamily="34" charset="0"/>
                <a:ea typeface="Calibri" panose="020F0502020204030204" pitchFamily="34" charset="0"/>
              </a:rPr>
              <a:t>Surgeon General, Headquarters U.S. Air Force</a:t>
            </a: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6" name="Picture 4">
            <a:extLst>
              <a:ext uri="{FF2B5EF4-FFF2-40B4-BE49-F238E27FC236}">
                <a16:creationId xmlns:a16="http://schemas.microsoft.com/office/drawing/2014/main" id="{3E81F033-B835-A3A3-B609-A00DE32BBFD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p:blipFill>
        <p:spPr bwMode="auto">
          <a:xfrm>
            <a:off x="455242" y="1995104"/>
            <a:ext cx="2768625" cy="2768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3C563C5-01FE-9D51-5A0E-1CF10546E962}"/>
              </a:ext>
            </a:extLst>
          </p:cNvPr>
          <p:cNvSpPr>
            <a:spLocks noGrp="1"/>
          </p:cNvSpPr>
          <p:nvPr>
            <p:ph type="title"/>
          </p:nvPr>
        </p:nvSpPr>
        <p:spPr>
          <a:xfrm>
            <a:off x="4201332" y="2569962"/>
            <a:ext cx="7548126" cy="990600"/>
          </a:xfrm>
        </p:spPr>
        <p:txBody>
          <a:bodyPr/>
          <a:lstStyle/>
          <a:p>
            <a:pPr rtl="0" eaLnBrk="1" latinLnBrk="0" hangingPunct="1"/>
            <a:r>
              <a:rPr lang="en-US" sz="5500" b="1" kern="1200" dirty="0">
                <a:solidFill>
                  <a:srgbClr val="000000"/>
                </a:solidFill>
                <a:effectLst/>
                <a:ea typeface="+mn-ea"/>
                <a:cs typeface="+mn-cs"/>
              </a:rPr>
              <a:t>Maj Gen JJ </a:t>
            </a:r>
            <a:r>
              <a:rPr lang="en-US" sz="5500" b="1" kern="1200" dirty="0" err="1">
                <a:solidFill>
                  <a:srgbClr val="000000"/>
                </a:solidFill>
                <a:effectLst/>
                <a:ea typeface="+mn-ea"/>
                <a:cs typeface="+mn-cs"/>
              </a:rPr>
              <a:t>DeGoes</a:t>
            </a:r>
            <a:endParaRPr lang="en-US" b="1" dirty="0">
              <a:effectLst/>
            </a:endParaRPr>
          </a:p>
        </p:txBody>
      </p:sp>
    </p:spTree>
    <p:extLst>
      <p:ext uri="{BB962C8B-B14F-4D97-AF65-F5344CB8AC3E}">
        <p14:creationId xmlns:p14="http://schemas.microsoft.com/office/powerpoint/2010/main" val="14953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A6E28C-8D38-6F80-D457-DEE6F902A4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38" y="0"/>
            <a:ext cx="8056095" cy="6870402"/>
          </a:xfrm>
          <a:prstGeom prst="rect">
            <a:avLst/>
          </a:prstGeom>
        </p:spPr>
      </p:pic>
      <p:pic>
        <p:nvPicPr>
          <p:cNvPr id="14" name="Picture 13">
            <a:extLst>
              <a:ext uri="{FF2B5EF4-FFF2-40B4-BE49-F238E27FC236}">
                <a16:creationId xmlns:a16="http://schemas.microsoft.com/office/drawing/2014/main" id="{AFE62EB3-D458-F59E-A673-E369C4907F7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945209" y="1131587"/>
            <a:ext cx="1244062" cy="1129666"/>
          </a:xfrm>
          <a:prstGeom prst="rect">
            <a:avLst/>
          </a:prstGeom>
          <a:effectLst>
            <a:outerShdw blurRad="63500" sx="102000" sy="102000" algn="ctr" rotWithShape="0">
              <a:prstClr val="black">
                <a:alpha val="98000"/>
              </a:prstClr>
            </a:outerShdw>
          </a:effectLst>
        </p:spPr>
      </p:pic>
      <p:pic>
        <p:nvPicPr>
          <p:cNvPr id="15" name="Picture 14">
            <a:extLst>
              <a:ext uri="{FF2B5EF4-FFF2-40B4-BE49-F238E27FC236}">
                <a16:creationId xmlns:a16="http://schemas.microsoft.com/office/drawing/2014/main" id="{54C54435-0A23-4A7E-4D94-5F5D929C43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28880" y="1224613"/>
            <a:ext cx="683583" cy="928235"/>
          </a:xfrm>
          <a:prstGeom prst="rect">
            <a:avLst/>
          </a:prstGeom>
          <a:effectLst>
            <a:outerShdw blurRad="63500" sx="102000" sy="102000" algn="ctr" rotWithShape="0">
              <a:prstClr val="black">
                <a:alpha val="98000"/>
              </a:prstClr>
            </a:outerShdw>
          </a:effectLst>
        </p:spPr>
      </p:pic>
      <p:pic>
        <p:nvPicPr>
          <p:cNvPr id="2" name="Picture 1">
            <a:extLst>
              <a:ext uri="{FF2B5EF4-FFF2-40B4-BE49-F238E27FC236}">
                <a16:creationId xmlns:a16="http://schemas.microsoft.com/office/drawing/2014/main" id="{CC801927-94AF-58FB-6474-B2D4C3D542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7392" y="563518"/>
            <a:ext cx="3891761" cy="2579317"/>
          </a:xfrm>
          <a:prstGeom prst="rect">
            <a:avLst/>
          </a:prstGeom>
          <a:ln w="127000" cap="sq">
            <a:noFill/>
            <a:miter lim="800000"/>
          </a:ln>
          <a:effectLst>
            <a:outerShdw blurRad="57150" dist="50800" dir="2700000" algn="tl" rotWithShape="0">
              <a:srgbClr val="000000">
                <a:alpha val="40000"/>
              </a:srgbClr>
            </a:outerShdw>
          </a:effectLst>
        </p:spPr>
      </p:pic>
      <p:sp>
        <p:nvSpPr>
          <p:cNvPr id="3" name="Title 1">
            <a:extLst>
              <a:ext uri="{FF2B5EF4-FFF2-40B4-BE49-F238E27FC236}">
                <a16:creationId xmlns:a16="http://schemas.microsoft.com/office/drawing/2014/main" id="{B7B5E4D7-8EAD-4BC7-3976-AFBD19DF9302}"/>
              </a:ext>
            </a:extLst>
          </p:cNvPr>
          <p:cNvSpPr txBox="1">
            <a:spLocks/>
          </p:cNvSpPr>
          <p:nvPr/>
        </p:nvSpPr>
        <p:spPr>
          <a:xfrm>
            <a:off x="3061613" y="753832"/>
            <a:ext cx="6600451" cy="755510"/>
          </a:xfrm>
          <a:prstGeom prst="rect">
            <a:avLst/>
          </a:prstGeom>
        </p:spPr>
        <p:txBody>
          <a:bodyPr>
            <a:noAutofit/>
          </a:bodyPr>
          <a:lstStyle>
            <a:lvl1pPr algn="ctr" defTabSz="685800" rtl="0" eaLnBrk="1" latinLnBrk="0" hangingPunct="1">
              <a:lnSpc>
                <a:spcPct val="90000"/>
              </a:lnSpc>
              <a:spcBef>
                <a:spcPct val="0"/>
              </a:spcBef>
              <a:buNone/>
              <a:defRPr sz="2700" b="1" i="1" kern="1200">
                <a:solidFill>
                  <a:schemeClr val="tx2"/>
                </a:solidFill>
                <a:latin typeface="+mj-lt"/>
                <a:ea typeface="+mj-ea"/>
                <a:cs typeface="+mj-cs"/>
              </a:defRPr>
            </a:lvl1pPr>
          </a:lstStyle>
          <a:p>
            <a:pPr defTabSz="514350"/>
            <a:r>
              <a:rPr lang="en-US" altLang="ja-JP" sz="2400" i="0" dirty="0">
                <a:solidFill>
                  <a:prstClr val="white"/>
                </a:solidFill>
                <a:latin typeface="Arial" panose="020B0604020202020204" pitchFamily="34" charset="0"/>
                <a:ea typeface="ＭＳ Ｐゴシック" charset="-128"/>
                <a:cs typeface="Arial" panose="020B0604020202020204" pitchFamily="34" charset="0"/>
              </a:rPr>
              <a:t> </a:t>
            </a:r>
            <a:endParaRPr lang="en-US" sz="2400" i="0" baseline="30000" dirty="0">
              <a:solidFill>
                <a:prstClr val="white"/>
              </a:solidFill>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02E4B9A-35BD-0B2C-A31C-933789C5B555}"/>
              </a:ext>
            </a:extLst>
          </p:cNvPr>
          <p:cNvSpPr txBox="1">
            <a:spLocks noChangeArrowheads="1"/>
          </p:cNvSpPr>
          <p:nvPr/>
        </p:nvSpPr>
        <p:spPr bwMode="auto">
          <a:xfrm>
            <a:off x="9662063" y="5750719"/>
            <a:ext cx="85725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000" kern="1200">
                <a:solidFill>
                  <a:srgbClr val="969696"/>
                </a:solidFill>
                <a:latin typeface="Arial" panose="020B0604020202020204" pitchFamily="34" charset="0"/>
                <a:ea typeface="+mn-ea"/>
                <a:cs typeface="Arial" panose="020B0604020202020204" pitchFamily="34" charset="0"/>
              </a:defRPr>
            </a:lvl1pPr>
            <a:lvl2pPr marL="457200" algn="l" defTabSz="9144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a:lstStyle>
          <a:p>
            <a:pPr defTabSz="685800">
              <a:defRPr/>
            </a:pPr>
            <a:fld id="{83569625-DF31-434D-A66B-FA188825FA60}" type="slidenum">
              <a:rPr lang="en-US" altLang="en-US" sz="750"/>
              <a:pPr defTabSz="685800">
                <a:defRPr/>
              </a:pPr>
              <a:t>15</a:t>
            </a:fld>
            <a:endParaRPr lang="en-US" altLang="en-US" sz="750" dirty="0">
              <a:solidFill>
                <a:srgbClr val="E7E6E6"/>
              </a:solidFill>
            </a:endParaRPr>
          </a:p>
        </p:txBody>
      </p:sp>
      <p:pic>
        <p:nvPicPr>
          <p:cNvPr id="5" name="Picture 4">
            <a:extLst>
              <a:ext uri="{FF2B5EF4-FFF2-40B4-BE49-F238E27FC236}">
                <a16:creationId xmlns:a16="http://schemas.microsoft.com/office/drawing/2014/main" id="{A00B471B-0937-6C67-B3E6-CA6C2B6251D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99474" l="3600" r="99600">
                        <a14:foregroundMark x1="28400" y1="80000" x2="26000" y2="80000"/>
                        <a14:foregroundMark x1="2800" y1="73684" x2="1200" y2="4211"/>
                        <a14:foregroundMark x1="1200" y1="4211" x2="2400" y2="22632"/>
                        <a14:foregroundMark x1="2400" y1="22632" x2="1600" y2="4737"/>
                        <a14:foregroundMark x1="17600" y1="0" x2="1600" y2="4211"/>
                        <a14:foregroundMark x1="62000" y1="0" x2="67200" y2="13684"/>
                        <a14:foregroundMark x1="67600" y1="14211" x2="67600" y2="16842"/>
                        <a14:foregroundMark x1="86800" y1="52632" x2="93600" y2="55263"/>
                        <a14:foregroundMark x1="93600" y1="55263" x2="95600" y2="62632"/>
                        <a14:foregroundMark x1="98400" y1="81053" x2="98400" y2="87368"/>
                        <a14:foregroundMark x1="98000" y1="71579" x2="98000" y2="80000"/>
                        <a14:foregroundMark x1="94400" y1="95263" x2="92000" y2="99474"/>
                        <a14:foregroundMark x1="97600" y1="90526" x2="96400" y2="92105"/>
                        <a14:foregroundMark x1="32800" y1="98421" x2="38400" y2="99474"/>
                        <a14:foregroundMark x1="29200" y1="83158" x2="28800" y2="80526"/>
                        <a14:foregroundMark x1="32800" y1="98421" x2="31600" y2="92105"/>
                        <a14:foregroundMark x1="26000" y1="47895" x2="26000" y2="47895"/>
                        <a14:foregroundMark x1="13200" y1="37895" x2="13200" y2="37895"/>
                        <a14:foregroundMark x1="15200" y1="13158" x2="4000" y2="25263"/>
                        <a14:foregroundMark x1="4000" y1="25263" x2="13600" y2="52105"/>
                        <a14:foregroundMark x1="13600" y1="52105" x2="23600" y2="35789"/>
                        <a14:foregroundMark x1="23600" y1="35789" x2="14000" y2="16842"/>
                        <a14:foregroundMark x1="14000" y1="16842" x2="11200" y2="16842"/>
                        <a14:foregroundMark x1="20800" y1="2105" x2="58000" y2="9474"/>
                        <a14:foregroundMark x1="58000" y1="9474" x2="13600" y2="13158"/>
                        <a14:foregroundMark x1="66000" y1="67368" x2="60400" y2="93684"/>
                        <a14:foregroundMark x1="63600" y1="97368" x2="68800" y2="99474"/>
                        <a14:foregroundMark x1="90800" y1="96316" x2="82800" y2="99474"/>
                        <a14:foregroundMark x1="90800" y1="91053" x2="89600" y2="77368"/>
                        <a14:foregroundMark x1="91200" y1="96316" x2="91200" y2="94211"/>
                        <a14:foregroundMark x1="89600" y1="77368" x2="64000" y2="70526"/>
                        <a14:foregroundMark x1="94400" y1="67895" x2="96000" y2="79474"/>
                        <a14:foregroundMark x1="94000" y1="65263" x2="94400" y2="67895"/>
                        <a14:foregroundMark x1="92800" y1="56842" x2="94000" y2="64211"/>
                        <a14:foregroundMark x1="94800" y1="90000" x2="94400" y2="93158"/>
                        <a14:foregroundMark x1="96000" y1="79474" x2="95200" y2="86842"/>
                        <a14:foregroundMark x1="92000" y1="83684" x2="90800" y2="76842"/>
                        <a14:foregroundMark x1="94000" y1="92632" x2="93200" y2="89474"/>
                        <a14:foregroundMark x1="91200" y1="65789" x2="91200" y2="58947"/>
                        <a14:foregroundMark x1="90800" y1="76842" x2="91200" y2="66842"/>
                        <a14:foregroundMark x1="91200" y1="58947" x2="90800" y2="57895"/>
                        <a14:foregroundMark x1="29600" y1="82105" x2="31600" y2="97895"/>
                        <a14:foregroundMark x1="31600" y1="97895" x2="32400" y2="98947"/>
                        <a14:foregroundMark x1="34800" y1="72632" x2="36000" y2="83684"/>
                        <a14:foregroundMark x1="62800" y1="99474" x2="51600" y2="99474"/>
                        <a14:foregroundMark x1="85200" y1="51053" x2="87200" y2="51579"/>
                        <a14:backgroundMark x1="1200" y1="81053" x2="2800" y2="81053"/>
                        <a14:backgroundMark x1="24400" y1="98421" x2="10800" y2="99474"/>
                        <a14:backgroundMark x1="0" y1="88947" x2="3200" y2="99474"/>
                        <a14:backgroundMark x1="400" y1="81579" x2="0" y2="83684"/>
                        <a14:backgroundMark x1="69200" y1="48947" x2="69200" y2="48947"/>
                        <a14:backgroundMark x1="68400" y1="45263" x2="68400" y2="45263"/>
                        <a14:backgroundMark x1="68400" y1="37368" x2="68400" y2="37368"/>
                        <a14:backgroundMark x1="68400" y1="44211" x2="68400" y2="44211"/>
                        <a14:backgroundMark x1="68800" y1="41053" x2="68800" y2="41053"/>
                        <a14:backgroundMark x1="68800" y1="40526" x2="68800" y2="40526"/>
                        <a14:backgroundMark x1="68000" y1="16842" x2="69600" y2="50526"/>
                        <a14:backgroundMark x1="69600" y1="50526" x2="82400" y2="50000"/>
                        <a14:backgroundMark x1="82400" y1="50000" x2="73200" y2="33684"/>
                        <a14:backgroundMark x1="73200" y1="33684" x2="69600" y2="17368"/>
                        <a14:backgroundMark x1="69600" y1="17368" x2="68800" y2="19474"/>
                        <a14:backgroundMark x1="86400" y1="51053" x2="82400" y2="48947"/>
                        <a14:backgroundMark x1="4800" y1="81579" x2="19600" y2="83158"/>
                        <a14:backgroundMark x1="19600" y1="83158" x2="3600" y2="81053"/>
                        <a14:backgroundMark x1="24800" y1="81579" x2="23200" y2="81053"/>
                        <a14:backgroundMark x1="20800" y1="80526" x2="25600" y2="81053"/>
                        <a14:backgroundMark x1="27200" y1="81053" x2="26000" y2="81053"/>
                        <a14:backgroundMark x1="96000" y1="62632" x2="96400" y2="63684"/>
                        <a14:backgroundMark x1="97600" y1="67895" x2="97600" y2="67895"/>
                        <a14:backgroundMark x1="98000" y1="70526" x2="98000" y2="70000"/>
                        <a14:backgroundMark x1="98400" y1="72632" x2="98000" y2="71579"/>
                        <a14:backgroundMark x1="99200" y1="73684" x2="98800" y2="73684"/>
                        <a14:backgroundMark x1="99200" y1="81053" x2="98800" y2="81579"/>
                        <a14:backgroundMark x1="98400" y1="85789" x2="98400" y2="83158"/>
                        <a14:backgroundMark x1="98800" y1="87368" x2="98400" y2="90526"/>
                        <a14:backgroundMark x1="98400" y1="82105" x2="98800" y2="81053"/>
                        <a14:backgroundMark x1="96000" y1="93684" x2="95200" y2="96316"/>
                        <a14:backgroundMark x1="96800" y1="93158" x2="96000" y2="93158"/>
                        <a14:backgroundMark x1="96800" y1="92105" x2="96000" y2="92105"/>
                      </a14:backgroundRemoval>
                    </a14:imgEffect>
                  </a14:imgLayer>
                </a14:imgProps>
              </a:ext>
              <a:ext uri="{28A0092B-C50C-407E-A947-70E740481C1C}">
                <a14:useLocalDpi xmlns:a14="http://schemas.microsoft.com/office/drawing/2010/main"/>
              </a:ext>
            </a:extLst>
          </a:blip>
          <a:srcRect/>
          <a:stretch/>
        </p:blipFill>
        <p:spPr>
          <a:xfrm>
            <a:off x="4208761" y="2923890"/>
            <a:ext cx="4141369" cy="2968049"/>
          </a:xfrm>
          <a:prstGeom prst="rect">
            <a:avLst/>
          </a:prstGeom>
          <a:ln w="127000" cap="sq">
            <a:noFill/>
            <a:miter lim="800000"/>
          </a:ln>
          <a:effectLst>
            <a:outerShdw blurRad="57150" dist="50800" dir="2700000" algn="tl" rotWithShape="0">
              <a:srgbClr val="000000">
                <a:alpha val="40000"/>
              </a:srgbClr>
            </a:outerShdw>
          </a:effectLst>
        </p:spPr>
      </p:pic>
      <p:cxnSp>
        <p:nvCxnSpPr>
          <p:cNvPr id="19" name="Straight Connector 18">
            <a:extLst>
              <a:ext uri="{FF2B5EF4-FFF2-40B4-BE49-F238E27FC236}">
                <a16:creationId xmlns:a16="http://schemas.microsoft.com/office/drawing/2014/main" id="{C6E7EF3C-ACAF-2A2C-E554-4D72FEA9274B}"/>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751D263E-203F-BE2E-6F94-C3CD4EB545E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9327221" y="354196"/>
            <a:ext cx="2468879" cy="145841"/>
          </a:xfrm>
          <a:prstGeom prst="rect">
            <a:avLst/>
          </a:prstGeom>
        </p:spPr>
      </p:pic>
      <p:pic>
        <p:nvPicPr>
          <p:cNvPr id="21" name="Picture 20">
            <a:extLst>
              <a:ext uri="{FF2B5EF4-FFF2-40B4-BE49-F238E27FC236}">
                <a16:creationId xmlns:a16="http://schemas.microsoft.com/office/drawing/2014/main" id="{AC0299D1-A329-F9DC-2318-DE4E71468411}"/>
              </a:ext>
            </a:extLst>
          </p:cNvPr>
          <p:cNvPicPr>
            <a:picLocks noChangeAspect="1"/>
          </p:cNvPicPr>
          <p:nvPr/>
        </p:nvPicPr>
        <p:blipFill>
          <a:blip r:embed="rId11"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sp>
        <p:nvSpPr>
          <p:cNvPr id="22" name="TextBox 21">
            <a:extLst>
              <a:ext uri="{FF2B5EF4-FFF2-40B4-BE49-F238E27FC236}">
                <a16:creationId xmlns:a16="http://schemas.microsoft.com/office/drawing/2014/main" id="{10426AD0-1A43-CD83-9FFA-44AECC505974}"/>
              </a:ext>
            </a:extLst>
          </p:cNvPr>
          <p:cNvSpPr txBox="1"/>
          <p:nvPr/>
        </p:nvSpPr>
        <p:spPr>
          <a:xfrm>
            <a:off x="247392" y="5049908"/>
            <a:ext cx="4253112" cy="1311128"/>
          </a:xfrm>
          <a:prstGeom prst="rect">
            <a:avLst/>
          </a:prstGeom>
          <a:noFill/>
        </p:spPr>
        <p:txBody>
          <a:bodyPr wrap="square" lIns="0">
            <a:spAutoFit/>
          </a:bodyPr>
          <a:lstStyle/>
          <a:p>
            <a:pPr marL="17463">
              <a:lnSpc>
                <a:spcPct val="90000"/>
              </a:lnSpc>
              <a:spcAft>
                <a:spcPts val="2000"/>
              </a:spcAft>
            </a:pPr>
            <a:r>
              <a:rPr lang="en-US" sz="2200" dirty="0">
                <a:solidFill>
                  <a:schemeClr val="bg1"/>
                </a:solidFill>
                <a:latin typeface="Arial" panose="020B0604020202020204" pitchFamily="34" charset="0"/>
                <a:ea typeface="Calibri" panose="020F0502020204030204" pitchFamily="34" charset="0"/>
              </a:rPr>
              <a:t>Trust in data is paramount to increased efficiency, optimized training experiences, improved patient outcomes.</a:t>
            </a:r>
          </a:p>
        </p:txBody>
      </p:sp>
      <p:sp>
        <p:nvSpPr>
          <p:cNvPr id="8" name="Title 7">
            <a:extLst>
              <a:ext uri="{FF2B5EF4-FFF2-40B4-BE49-F238E27FC236}">
                <a16:creationId xmlns:a16="http://schemas.microsoft.com/office/drawing/2014/main" id="{1D52D3A5-C660-58C4-6554-452A50B253A1}"/>
              </a:ext>
            </a:extLst>
          </p:cNvPr>
          <p:cNvSpPr>
            <a:spLocks noGrp="1"/>
          </p:cNvSpPr>
          <p:nvPr>
            <p:ph type="title"/>
          </p:nvPr>
        </p:nvSpPr>
        <p:spPr>
          <a:xfrm>
            <a:off x="189692" y="3269376"/>
            <a:ext cx="4007162" cy="1699226"/>
          </a:xfrm>
        </p:spPr>
        <p:txBody>
          <a:bodyPr>
            <a:normAutofit/>
          </a:bodyPr>
          <a:lstStyle/>
          <a:p>
            <a:pPr rtl="0" eaLnBrk="1" latinLnBrk="0" hangingPunct="1"/>
            <a:r>
              <a:rPr lang="en-US" sz="2200" kern="1200" dirty="0">
                <a:solidFill>
                  <a:schemeClr val="bg1"/>
                </a:solidFill>
                <a:effectLst/>
                <a:latin typeface="Arial" panose="020B0604020202020204" pitchFamily="34" charset="0"/>
                <a:ea typeface="Calibri" panose="020F0502020204030204" pitchFamily="34" charset="0"/>
                <a:cs typeface="+mn-cs"/>
              </a:rPr>
              <a:t>The medical support to great power competition needs actionable healthcare data.</a:t>
            </a:r>
            <a:endParaRPr lang="en-US" sz="2200" dirty="0">
              <a:solidFill>
                <a:schemeClr val="bg1"/>
              </a:solidFill>
              <a:effectLst/>
            </a:endParaRPr>
          </a:p>
        </p:txBody>
      </p:sp>
      <p:sp>
        <p:nvSpPr>
          <p:cNvPr id="4" name="TextBox 3">
            <a:extLst>
              <a:ext uri="{FF2B5EF4-FFF2-40B4-BE49-F238E27FC236}">
                <a16:creationId xmlns:a16="http://schemas.microsoft.com/office/drawing/2014/main" id="{F7C36F8E-DD42-3816-2DEB-D2A677E74A66}"/>
              </a:ext>
            </a:extLst>
          </p:cNvPr>
          <p:cNvSpPr txBox="1"/>
          <p:nvPr/>
        </p:nvSpPr>
        <p:spPr>
          <a:xfrm>
            <a:off x="189692" y="184919"/>
            <a:ext cx="1819899" cy="338554"/>
          </a:xfrm>
          <a:prstGeom prst="rect">
            <a:avLst/>
          </a:prstGeom>
          <a:noFill/>
        </p:spPr>
        <p:txBody>
          <a:bodyPr wrap="square" rtlCol="0">
            <a:spAutoFit/>
          </a:bodyPr>
          <a:lstStyle/>
          <a:p>
            <a:r>
              <a:rPr lang="en-US" sz="1600" dirty="0">
                <a:solidFill>
                  <a:schemeClr val="bg1"/>
                </a:solidFill>
              </a:rPr>
              <a:t>Point of Injury</a:t>
            </a:r>
          </a:p>
        </p:txBody>
      </p:sp>
      <p:sp>
        <p:nvSpPr>
          <p:cNvPr id="9" name="TextBox 8">
            <a:extLst>
              <a:ext uri="{FF2B5EF4-FFF2-40B4-BE49-F238E27FC236}">
                <a16:creationId xmlns:a16="http://schemas.microsoft.com/office/drawing/2014/main" id="{0F740FFF-9560-D6DA-0873-D6D3E2F71E04}"/>
              </a:ext>
            </a:extLst>
          </p:cNvPr>
          <p:cNvSpPr txBox="1"/>
          <p:nvPr/>
        </p:nvSpPr>
        <p:spPr>
          <a:xfrm>
            <a:off x="4208761" y="2560637"/>
            <a:ext cx="2117438" cy="338554"/>
          </a:xfrm>
          <a:prstGeom prst="rect">
            <a:avLst/>
          </a:prstGeom>
          <a:noFill/>
        </p:spPr>
        <p:txBody>
          <a:bodyPr wrap="square" rtlCol="0">
            <a:spAutoFit/>
          </a:bodyPr>
          <a:lstStyle/>
          <a:p>
            <a:r>
              <a:rPr lang="en-US" sz="1600" dirty="0">
                <a:solidFill>
                  <a:schemeClr val="bg1"/>
                </a:solidFill>
              </a:rPr>
              <a:t>Patient Movement</a:t>
            </a:r>
          </a:p>
        </p:txBody>
      </p:sp>
      <p:sp>
        <p:nvSpPr>
          <p:cNvPr id="10" name="TextBox 9">
            <a:extLst>
              <a:ext uri="{FF2B5EF4-FFF2-40B4-BE49-F238E27FC236}">
                <a16:creationId xmlns:a16="http://schemas.microsoft.com/office/drawing/2014/main" id="{8BC50CCC-ACC7-EDD8-F88B-3A567E4A2300}"/>
              </a:ext>
            </a:extLst>
          </p:cNvPr>
          <p:cNvSpPr txBox="1"/>
          <p:nvPr/>
        </p:nvSpPr>
        <p:spPr>
          <a:xfrm>
            <a:off x="5942593" y="5979319"/>
            <a:ext cx="2277865" cy="338554"/>
          </a:xfrm>
          <a:prstGeom prst="rect">
            <a:avLst/>
          </a:prstGeom>
          <a:noFill/>
        </p:spPr>
        <p:txBody>
          <a:bodyPr wrap="square" rtlCol="0">
            <a:spAutoFit/>
          </a:bodyPr>
          <a:lstStyle/>
          <a:p>
            <a:r>
              <a:rPr lang="en-US" sz="1600" dirty="0">
                <a:solidFill>
                  <a:schemeClr val="bg1"/>
                </a:solidFill>
              </a:rPr>
              <a:t>Future: AI Monitoring</a:t>
            </a:r>
          </a:p>
        </p:txBody>
      </p:sp>
      <p:sp>
        <p:nvSpPr>
          <p:cNvPr id="12" name="TextBox 11">
            <a:extLst>
              <a:ext uri="{FF2B5EF4-FFF2-40B4-BE49-F238E27FC236}">
                <a16:creationId xmlns:a16="http://schemas.microsoft.com/office/drawing/2014/main" id="{8105BE7F-CA63-AA81-2677-3B1E8BCE8239}"/>
              </a:ext>
            </a:extLst>
          </p:cNvPr>
          <p:cNvSpPr txBox="1"/>
          <p:nvPr/>
        </p:nvSpPr>
        <p:spPr>
          <a:xfrm>
            <a:off x="4442804" y="468981"/>
            <a:ext cx="3673284" cy="677108"/>
          </a:xfrm>
          <a:prstGeom prst="rect">
            <a:avLst/>
          </a:prstGeom>
          <a:noFill/>
        </p:spPr>
        <p:txBody>
          <a:bodyPr wrap="square">
            <a:spAutoFit/>
          </a:bodyPr>
          <a:lstStyle/>
          <a:p>
            <a:r>
              <a:rPr lang="en-US" sz="2000" b="1" dirty="0">
                <a:solidFill>
                  <a:schemeClr val="bg1"/>
                </a:solidFill>
              </a:rPr>
              <a:t>Great Power Competition:</a:t>
            </a:r>
            <a:br>
              <a:rPr lang="en-US" sz="2000" b="1" dirty="0">
                <a:solidFill>
                  <a:schemeClr val="bg1"/>
                </a:solidFill>
              </a:rPr>
            </a:br>
            <a:r>
              <a:rPr lang="en-US" b="1" dirty="0">
                <a:solidFill>
                  <a:schemeClr val="bg1"/>
                </a:solidFill>
              </a:rPr>
              <a:t>Precision and Healthcare Data</a:t>
            </a:r>
            <a:endParaRPr lang="en-US" dirty="0">
              <a:solidFill>
                <a:schemeClr val="bg1"/>
              </a:solidFill>
            </a:endParaRPr>
          </a:p>
        </p:txBody>
      </p:sp>
      <p:sp>
        <p:nvSpPr>
          <p:cNvPr id="17" name="TextBox 16">
            <a:extLst>
              <a:ext uri="{FF2B5EF4-FFF2-40B4-BE49-F238E27FC236}">
                <a16:creationId xmlns:a16="http://schemas.microsoft.com/office/drawing/2014/main" id="{89FD1CAC-C6EA-C5E7-1F09-23B71E0CFEC5}"/>
              </a:ext>
            </a:extLst>
          </p:cNvPr>
          <p:cNvSpPr txBox="1"/>
          <p:nvPr/>
        </p:nvSpPr>
        <p:spPr>
          <a:xfrm>
            <a:off x="8110635" y="831408"/>
            <a:ext cx="3891673" cy="707886"/>
          </a:xfrm>
          <a:prstGeom prst="rect">
            <a:avLst/>
          </a:prstGeom>
          <a:noFill/>
        </p:spPr>
        <p:txBody>
          <a:bodyPr wrap="square">
            <a:spAutoFit/>
          </a:bodyPr>
          <a:lstStyle/>
          <a:p>
            <a:pPr algn="ctr"/>
            <a:r>
              <a:rPr lang="en-US" sz="2000" b="1" dirty="0"/>
              <a:t>Enhanced Data workflows through the continuum of care</a:t>
            </a:r>
          </a:p>
        </p:txBody>
      </p:sp>
      <p:sp>
        <p:nvSpPr>
          <p:cNvPr id="23" name="TextBox 22">
            <a:extLst>
              <a:ext uri="{FF2B5EF4-FFF2-40B4-BE49-F238E27FC236}">
                <a16:creationId xmlns:a16="http://schemas.microsoft.com/office/drawing/2014/main" id="{66B25CF4-41CE-51AB-FBF9-7C54FE599518}"/>
              </a:ext>
            </a:extLst>
          </p:cNvPr>
          <p:cNvSpPr txBox="1"/>
          <p:nvPr/>
        </p:nvSpPr>
        <p:spPr>
          <a:xfrm>
            <a:off x="8303487" y="1713690"/>
            <a:ext cx="3698821" cy="3077766"/>
          </a:xfrm>
          <a:prstGeom prst="rect">
            <a:avLst/>
          </a:prstGeom>
          <a:noFill/>
        </p:spPr>
        <p:txBody>
          <a:bodyPr wrap="square">
            <a:spAutoFit/>
          </a:bodyPr>
          <a:lstStyle/>
          <a:p>
            <a:pPr marL="360363" indent="-342900">
              <a:spcAft>
                <a:spcPts val="2000"/>
              </a:spcAft>
              <a:buFont typeface="+mj-lt"/>
              <a:buAutoNum type="arabicPeriod"/>
            </a:pPr>
            <a:r>
              <a:rPr lang="en-US" b="1" dirty="0">
                <a:latin typeface="Arial" panose="020B0604020202020204" pitchFamily="34" charset="0"/>
                <a:ea typeface="Calibri" panose="020F0502020204030204" pitchFamily="34" charset="0"/>
              </a:rPr>
              <a:t>Data availability for </a:t>
            </a:r>
            <a:r>
              <a:rPr lang="en-US" b="1" dirty="0" err="1">
                <a:latin typeface="Arial" panose="020B0604020202020204" pitchFamily="34" charset="0"/>
                <a:ea typeface="Calibri" panose="020F0502020204030204" pitchFamily="34" charset="0"/>
              </a:rPr>
              <a:t>OpMed</a:t>
            </a:r>
            <a:r>
              <a:rPr lang="en-US" b="1" dirty="0">
                <a:latin typeface="Arial" panose="020B0604020202020204" pitchFamily="34" charset="0"/>
                <a:ea typeface="Calibri" panose="020F0502020204030204" pitchFamily="34" charset="0"/>
              </a:rPr>
              <a:t> Care</a:t>
            </a:r>
            <a:endParaRPr lang="en-US" dirty="0">
              <a:latin typeface="Arial" panose="020B0604020202020204" pitchFamily="34" charset="0"/>
              <a:ea typeface="Calibri" panose="020F0502020204030204" pitchFamily="34" charset="0"/>
            </a:endParaRPr>
          </a:p>
          <a:p>
            <a:pPr marL="360363" indent="-342900">
              <a:spcAft>
                <a:spcPts val="2000"/>
              </a:spcAft>
              <a:buFont typeface="+mj-lt"/>
              <a:buAutoNum type="arabicPeriod"/>
            </a:pPr>
            <a:r>
              <a:rPr lang="en-US" b="1" dirty="0">
                <a:latin typeface="Arial" panose="020B0604020202020204" pitchFamily="34" charset="0"/>
                <a:ea typeface="Calibri" panose="020F0502020204030204" pitchFamily="34" charset="0"/>
              </a:rPr>
              <a:t>Theater care data transmission/reliability</a:t>
            </a:r>
            <a:endParaRPr lang="en-US" dirty="0">
              <a:latin typeface="Arial" panose="020B0604020202020204" pitchFamily="34" charset="0"/>
              <a:ea typeface="Calibri" panose="020F0502020204030204" pitchFamily="34" charset="0"/>
            </a:endParaRPr>
          </a:p>
          <a:p>
            <a:pPr marL="360363" indent="-342900">
              <a:spcAft>
                <a:spcPts val="2000"/>
              </a:spcAft>
              <a:buFont typeface="+mj-lt"/>
              <a:buAutoNum type="arabicPeriod"/>
            </a:pPr>
            <a:r>
              <a:rPr lang="en-US" b="1" dirty="0" err="1">
                <a:latin typeface="Arial" panose="020B0604020202020204" pitchFamily="34" charset="0"/>
                <a:ea typeface="Calibri" panose="020F0502020204030204" pitchFamily="34" charset="0"/>
              </a:rPr>
              <a:t>MedCOP</a:t>
            </a:r>
            <a:r>
              <a:rPr lang="en-US" b="1" dirty="0">
                <a:latin typeface="Arial" panose="020B0604020202020204" pitchFamily="34" charset="0"/>
                <a:ea typeface="Calibri" panose="020F0502020204030204" pitchFamily="34" charset="0"/>
              </a:rPr>
              <a:t> – Medical Common Operating Picture</a:t>
            </a:r>
          </a:p>
          <a:p>
            <a:pPr marL="360363" indent="-342900">
              <a:spcAft>
                <a:spcPts val="2000"/>
              </a:spcAft>
              <a:buFont typeface="+mj-lt"/>
              <a:buAutoNum type="arabicPeriod"/>
            </a:pPr>
            <a:r>
              <a:rPr lang="en-US" b="1" dirty="0">
                <a:latin typeface="Arial" panose="020B0604020202020204" pitchFamily="34" charset="0"/>
                <a:ea typeface="Calibri" panose="020F0502020204030204" pitchFamily="34" charset="0"/>
              </a:rPr>
              <a:t>Trusted Data allows for AI </a:t>
            </a:r>
            <a:r>
              <a:rPr lang="en-US" b="1" dirty="0" err="1">
                <a:latin typeface="Arial" panose="020B0604020202020204" pitchFamily="34" charset="0"/>
                <a:ea typeface="Calibri" panose="020F0502020204030204" pitchFamily="34" charset="0"/>
              </a:rPr>
              <a:t>Capabilites</a:t>
            </a:r>
            <a:endParaRPr lang="en-US" b="1" dirty="0">
              <a:latin typeface="Arial" panose="020B060402020202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1F831796-D46B-9673-89B4-413EA0731FD3}"/>
              </a:ext>
            </a:extLst>
          </p:cNvPr>
          <p:cNvSpPr/>
          <p:nvPr/>
        </p:nvSpPr>
        <p:spPr>
          <a:xfrm>
            <a:off x="8419737" y="5144310"/>
            <a:ext cx="3634989" cy="1173563"/>
          </a:xfrm>
          <a:prstGeom prst="rect">
            <a:avLst/>
          </a:prstGeom>
          <a:solidFill>
            <a:srgbClr val="1127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6D61CA2-E824-D7B1-1FC6-72A852FD827D}"/>
              </a:ext>
            </a:extLst>
          </p:cNvPr>
          <p:cNvSpPr txBox="1"/>
          <p:nvPr/>
        </p:nvSpPr>
        <p:spPr>
          <a:xfrm>
            <a:off x="8447277" y="5289054"/>
            <a:ext cx="3604111" cy="923330"/>
          </a:xfrm>
          <a:prstGeom prst="rect">
            <a:avLst/>
          </a:prstGeom>
          <a:noFill/>
        </p:spPr>
        <p:txBody>
          <a:bodyPr wrap="square">
            <a:spAutoFit/>
          </a:bodyPr>
          <a:lstStyle/>
          <a:p>
            <a:pPr algn="ctr"/>
            <a:r>
              <a:rPr lang="en-US" sz="1800" b="1" dirty="0">
                <a:solidFill>
                  <a:schemeClr val="accent4">
                    <a:lumMod val="60000"/>
                    <a:lumOff val="40000"/>
                  </a:schemeClr>
                </a:solidFill>
              </a:rPr>
              <a:t>Cyber Triad for medical data must have Integrity, Confidentiality, and Availability</a:t>
            </a:r>
          </a:p>
        </p:txBody>
      </p:sp>
    </p:spTree>
    <p:extLst>
      <p:ext uri="{BB962C8B-B14F-4D97-AF65-F5344CB8AC3E}">
        <p14:creationId xmlns:p14="http://schemas.microsoft.com/office/powerpoint/2010/main" val="36913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CFDACE-C749-1469-4252-46681E4C121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118528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r>
              <a:rPr lang="en-US" sz="2500" dirty="0">
                <a:effectLst/>
                <a:latin typeface="Arial" panose="020B0604020202020204" pitchFamily="34" charset="0"/>
                <a:ea typeface="Calibri" panose="020F0502020204030204" pitchFamily="34" charset="0"/>
              </a:rPr>
              <a:t>Joint Staff Surgeon</a:t>
            </a: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8" name="Picture 7" descr="Logo&#10;&#10;Description automatically generated">
            <a:extLst>
              <a:ext uri="{FF2B5EF4-FFF2-40B4-BE49-F238E27FC236}">
                <a16:creationId xmlns:a16="http://schemas.microsoft.com/office/drawing/2014/main" id="{8EBC6C0E-A06A-CA24-1A6D-F263457836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5241" y="1846883"/>
            <a:ext cx="2768625" cy="3124058"/>
          </a:xfrm>
          <a:prstGeom prst="rect">
            <a:avLst/>
          </a:prstGeom>
        </p:spPr>
      </p:pic>
      <p:sp>
        <p:nvSpPr>
          <p:cNvPr id="5" name="Title 4">
            <a:extLst>
              <a:ext uri="{FF2B5EF4-FFF2-40B4-BE49-F238E27FC236}">
                <a16:creationId xmlns:a16="http://schemas.microsoft.com/office/drawing/2014/main" id="{8E6BB232-82DB-500E-5555-320AB21A8DBF}"/>
              </a:ext>
            </a:extLst>
          </p:cNvPr>
          <p:cNvSpPr>
            <a:spLocks noGrp="1"/>
          </p:cNvSpPr>
          <p:nvPr>
            <p:ph type="title"/>
          </p:nvPr>
        </p:nvSpPr>
        <p:spPr>
          <a:xfrm>
            <a:off x="4188631" y="2574336"/>
            <a:ext cx="7711264" cy="990600"/>
          </a:xfrm>
        </p:spPr>
        <p:txBody>
          <a:bodyPr/>
          <a:lstStyle/>
          <a:p>
            <a:pPr rtl="0" eaLnBrk="1" latinLnBrk="0" hangingPunct="1"/>
            <a:r>
              <a:rPr lang="en-US" sz="5500" b="1" kern="1200" dirty="0">
                <a:solidFill>
                  <a:srgbClr val="000000"/>
                </a:solidFill>
                <a:effectLst/>
                <a:ea typeface="+mn-ea"/>
                <a:cs typeface="+mn-cs"/>
              </a:rPr>
              <a:t>Brig Gen John Andrus </a:t>
            </a:r>
            <a:endParaRPr lang="en-US" b="1" dirty="0">
              <a:effectLst/>
            </a:endParaRPr>
          </a:p>
        </p:txBody>
      </p:sp>
    </p:spTree>
    <p:extLst>
      <p:ext uri="{BB962C8B-B14F-4D97-AF65-F5344CB8AC3E}">
        <p14:creationId xmlns:p14="http://schemas.microsoft.com/office/powerpoint/2010/main" val="300610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296499-AA04-6278-A0E3-C27780667E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76751" y="1134608"/>
            <a:ext cx="4527897" cy="2666427"/>
          </a:xfrm>
          <a:prstGeom prst="rect">
            <a:avLst/>
          </a:prstGeom>
        </p:spPr>
      </p:pic>
      <p:sp>
        <p:nvSpPr>
          <p:cNvPr id="3" name="Title 2"/>
          <p:cNvSpPr>
            <a:spLocks noGrp="1"/>
          </p:cNvSpPr>
          <p:nvPr>
            <p:ph type="title"/>
          </p:nvPr>
        </p:nvSpPr>
        <p:spPr>
          <a:xfrm>
            <a:off x="377971" y="500037"/>
            <a:ext cx="3457424" cy="1073172"/>
          </a:xfrm>
        </p:spPr>
        <p:txBody>
          <a:bodyPr anchor="t">
            <a:noAutofit/>
          </a:bodyPr>
          <a:lstStyle/>
          <a:p>
            <a:pPr>
              <a:lnSpc>
                <a:spcPct val="80000"/>
              </a:lnSpc>
              <a:spcBef>
                <a:spcPts val="901"/>
              </a:spcBef>
            </a:pPr>
            <a:r>
              <a:rPr lang="en-US" sz="3700" b="1" dirty="0"/>
              <a:t>Data Quality: Why It Matters </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11AD68-BCB3-BE11-EBF2-D660D31E336A}"/>
              </a:ext>
            </a:extLst>
          </p:cNvPr>
          <p:cNvSpPr txBox="1"/>
          <p:nvPr/>
        </p:nvSpPr>
        <p:spPr>
          <a:xfrm>
            <a:off x="377972" y="1531806"/>
            <a:ext cx="5718028" cy="507831"/>
          </a:xfrm>
          <a:prstGeom prst="rect">
            <a:avLst/>
          </a:prstGeom>
          <a:noFill/>
        </p:spPr>
        <p:txBody>
          <a:bodyPr wrap="square" rtlCol="0">
            <a:spAutoFit/>
          </a:bodyPr>
          <a:lstStyle/>
          <a:p>
            <a:pPr marL="0" indent="0">
              <a:lnSpc>
                <a:spcPct val="90000"/>
              </a:lnSpc>
              <a:spcAft>
                <a:spcPts val="600"/>
              </a:spcAft>
              <a:buNone/>
            </a:pPr>
            <a:r>
              <a:rPr lang="en-US" sz="3000" dirty="0">
                <a:solidFill>
                  <a:schemeClr val="tx1">
                    <a:lumMod val="65000"/>
                    <a:lumOff val="35000"/>
                  </a:schemeClr>
                </a:solidFill>
                <a:effectLst/>
                <a:latin typeface="Times New Roman" panose="02020603050405020304" pitchFamily="18" charset="0"/>
                <a:cs typeface="Times New Roman" panose="02020603050405020304" pitchFamily="18" charset="0"/>
              </a:rPr>
              <a:t>Joint Staff Surgeon Perspective</a:t>
            </a:r>
            <a:endParaRPr lang="en-US" sz="3000" dirty="0"/>
          </a:p>
        </p:txBody>
      </p:sp>
      <p:sp>
        <p:nvSpPr>
          <p:cNvPr id="4" name="Content Placeholder 2">
            <a:extLst>
              <a:ext uri="{FF2B5EF4-FFF2-40B4-BE49-F238E27FC236}">
                <a16:creationId xmlns:a16="http://schemas.microsoft.com/office/drawing/2014/main" id="{25E2E722-C24D-E9A9-F135-1623C8A000FA}"/>
              </a:ext>
            </a:extLst>
          </p:cNvPr>
          <p:cNvSpPr txBox="1">
            <a:spLocks/>
          </p:cNvSpPr>
          <p:nvPr/>
        </p:nvSpPr>
        <p:spPr>
          <a:xfrm>
            <a:off x="431762" y="2218816"/>
            <a:ext cx="8477250" cy="4477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14313">
              <a:spcBef>
                <a:spcPts val="0"/>
              </a:spcBef>
              <a:buNone/>
            </a:pPr>
            <a:r>
              <a:rPr lang="en-US" sz="1800" b="1" dirty="0">
                <a:ea typeface="Calibri" panose="020F0502020204030204" pitchFamily="34" charset="0"/>
              </a:rPr>
              <a:t>Medical Concept of Operations</a:t>
            </a:r>
          </a:p>
          <a:p>
            <a:pPr marL="231775" lvl="1" indent="-214313">
              <a:spcBef>
                <a:spcPts val="0"/>
              </a:spcBef>
            </a:pPr>
            <a:r>
              <a:rPr lang="en-US" sz="1800" dirty="0">
                <a:ea typeface="Calibri" panose="020F0502020204030204" pitchFamily="34" charset="0"/>
              </a:rPr>
              <a:t>Accurate, timely data</a:t>
            </a:r>
          </a:p>
          <a:p>
            <a:pPr marL="231775" lvl="1" indent="-214313">
              <a:spcBef>
                <a:spcPts val="0"/>
              </a:spcBef>
            </a:pPr>
            <a:r>
              <a:rPr lang="en-US" sz="1800" dirty="0">
                <a:ea typeface="Calibri" panose="020F0502020204030204" pitchFamily="34" charset="0"/>
              </a:rPr>
              <a:t>Inform decisions</a:t>
            </a:r>
          </a:p>
          <a:p>
            <a:pPr marL="231775" indent="-214313">
              <a:spcBef>
                <a:spcPts val="0"/>
              </a:spcBef>
            </a:pPr>
            <a:endParaRPr lang="en-US" sz="1800" dirty="0">
              <a:ea typeface="Calibri" panose="020F0502020204030204" pitchFamily="34" charset="0"/>
            </a:endParaRPr>
          </a:p>
          <a:p>
            <a:pPr marL="231775" indent="-214313">
              <a:spcBef>
                <a:spcPts val="0"/>
              </a:spcBef>
              <a:buNone/>
            </a:pPr>
            <a:r>
              <a:rPr lang="en-US" sz="1800" b="1" dirty="0" err="1">
                <a:ea typeface="Calibri" panose="020F0502020204030204" pitchFamily="34" charset="0"/>
              </a:rPr>
              <a:t>OpMEDIT</a:t>
            </a:r>
            <a:endParaRPr lang="en-US" sz="1800" b="1" dirty="0">
              <a:ea typeface="Calibri" panose="020F0502020204030204" pitchFamily="34" charset="0"/>
            </a:endParaRPr>
          </a:p>
          <a:p>
            <a:pPr marL="231775" lvl="1" indent="-214313">
              <a:spcBef>
                <a:spcPts val="0"/>
              </a:spcBef>
            </a:pPr>
            <a:r>
              <a:rPr lang="en-US" sz="1800" dirty="0">
                <a:ea typeface="Calibri" panose="020F0502020204030204" pitchFamily="34" charset="0"/>
              </a:rPr>
              <a:t>Digital transformation of MHS</a:t>
            </a:r>
          </a:p>
          <a:p>
            <a:pPr marL="231775" lvl="1" indent="-214313">
              <a:spcBef>
                <a:spcPts val="0"/>
              </a:spcBef>
            </a:pPr>
            <a:r>
              <a:rPr lang="en-US" sz="1800" dirty="0">
                <a:ea typeface="Calibri" panose="020F0502020204030204" pitchFamily="34" charset="0"/>
              </a:rPr>
              <a:t>Emerging AI</a:t>
            </a:r>
          </a:p>
          <a:p>
            <a:pPr marL="231775" indent="-214313">
              <a:spcBef>
                <a:spcPts val="0"/>
              </a:spcBef>
              <a:buFont typeface="Arial" panose="020B0604020202020204" pitchFamily="34" charset="0"/>
              <a:buNone/>
            </a:pPr>
            <a:endParaRPr lang="en-US" sz="1800" dirty="0">
              <a:ea typeface="Calibri" panose="020F0502020204030204" pitchFamily="34" charset="0"/>
            </a:endParaRPr>
          </a:p>
          <a:p>
            <a:pPr marL="231775" indent="-214313">
              <a:spcBef>
                <a:spcPts val="0"/>
              </a:spcBef>
              <a:buNone/>
            </a:pPr>
            <a:r>
              <a:rPr lang="en-US" sz="1800" b="1" dirty="0">
                <a:ea typeface="Calibri" panose="020F0502020204030204" pitchFamily="34" charset="0"/>
              </a:rPr>
              <a:t>Interoperability of data systems (Ground, Air, Sea) </a:t>
            </a:r>
          </a:p>
          <a:p>
            <a:pPr marL="231775" lvl="1" indent="-214313">
              <a:spcBef>
                <a:spcPts val="0"/>
              </a:spcBef>
            </a:pPr>
            <a:r>
              <a:rPr lang="en-US" sz="1800" dirty="0">
                <a:ea typeface="Calibri" panose="020F0502020204030204" pitchFamily="34" charset="0"/>
              </a:rPr>
              <a:t>Patient Management</a:t>
            </a:r>
          </a:p>
          <a:p>
            <a:pPr marL="231775" lvl="1" indent="-214313">
              <a:spcBef>
                <a:spcPts val="0"/>
              </a:spcBef>
            </a:pPr>
            <a:r>
              <a:rPr lang="en-US" sz="1800" dirty="0">
                <a:ea typeface="Calibri" panose="020F0502020204030204" pitchFamily="34" charset="0"/>
              </a:rPr>
              <a:t>Patient Movement</a:t>
            </a:r>
          </a:p>
          <a:p>
            <a:pPr marL="231775" lvl="1" indent="-214313">
              <a:spcBef>
                <a:spcPts val="0"/>
              </a:spcBef>
            </a:pPr>
            <a:endParaRPr lang="en-US" sz="1800" dirty="0">
              <a:ea typeface="Calibri" panose="020F0502020204030204" pitchFamily="34" charset="0"/>
            </a:endParaRPr>
          </a:p>
          <a:p>
            <a:pPr marL="231775" indent="-214313">
              <a:spcBef>
                <a:spcPts val="0"/>
              </a:spcBef>
              <a:buNone/>
            </a:pPr>
            <a:r>
              <a:rPr lang="en-US" sz="1800" b="1" dirty="0">
                <a:ea typeface="Calibri" panose="020F0502020204030204" pitchFamily="34" charset="0"/>
              </a:rPr>
              <a:t>Surveillance of Occupational &amp; Environmental Health concerns </a:t>
            </a:r>
          </a:p>
          <a:p>
            <a:pPr marL="231775" lvl="1" indent="-214313">
              <a:spcBef>
                <a:spcPts val="0"/>
              </a:spcBef>
            </a:pPr>
            <a:r>
              <a:rPr lang="en-US" sz="1800" dirty="0">
                <a:ea typeface="Calibri" panose="020F0502020204030204" pitchFamily="34" charset="0"/>
              </a:rPr>
              <a:t>disease surveillance, outbreak detection, and public health research</a:t>
            </a:r>
          </a:p>
          <a:p>
            <a:pPr marL="231775" indent="-214313">
              <a:spcBef>
                <a:spcPts val="0"/>
              </a:spcBef>
              <a:buNone/>
            </a:pPr>
            <a:endParaRPr lang="en-US" sz="1800" dirty="0">
              <a:ea typeface="Calibri" panose="020F0502020204030204" pitchFamily="34" charset="0"/>
            </a:endParaRPr>
          </a:p>
          <a:p>
            <a:pPr marL="231775" indent="-214313">
              <a:spcBef>
                <a:spcPts val="0"/>
              </a:spcBef>
              <a:buNone/>
            </a:pPr>
            <a:r>
              <a:rPr lang="en-US" sz="1800" b="1" dirty="0">
                <a:ea typeface="Calibri" panose="020F0502020204030204" pitchFamily="34" charset="0"/>
              </a:rPr>
              <a:t>Medical Logistics </a:t>
            </a:r>
          </a:p>
          <a:p>
            <a:pPr marL="231775" lvl="1" indent="-214313">
              <a:spcBef>
                <a:spcPts val="0"/>
              </a:spcBef>
            </a:pPr>
            <a:r>
              <a:rPr lang="en-US" sz="1800" dirty="0">
                <a:ea typeface="Calibri" panose="020F0502020204030204" pitchFamily="34" charset="0"/>
              </a:rPr>
              <a:t>Supply chain management </a:t>
            </a:r>
          </a:p>
        </p:txBody>
      </p:sp>
      <p:pic>
        <p:nvPicPr>
          <p:cNvPr id="5" name="Picture 4">
            <a:extLst>
              <a:ext uri="{FF2B5EF4-FFF2-40B4-BE49-F238E27FC236}">
                <a16:creationId xmlns:a16="http://schemas.microsoft.com/office/drawing/2014/main" id="{A66C91BC-A997-DF70-8F02-13DA642EC28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144658" y="3233779"/>
            <a:ext cx="3692904" cy="2414681"/>
          </a:xfrm>
          <a:prstGeom prst="rect">
            <a:avLst/>
          </a:prstGeom>
        </p:spPr>
      </p:pic>
      <p:sp>
        <p:nvSpPr>
          <p:cNvPr id="14" name="TextBox 13">
            <a:extLst>
              <a:ext uri="{FF2B5EF4-FFF2-40B4-BE49-F238E27FC236}">
                <a16:creationId xmlns:a16="http://schemas.microsoft.com/office/drawing/2014/main" id="{DE62B894-1507-568E-41A8-6D2CFB947164}"/>
              </a:ext>
            </a:extLst>
          </p:cNvPr>
          <p:cNvSpPr txBox="1"/>
          <p:nvPr/>
        </p:nvSpPr>
        <p:spPr>
          <a:xfrm>
            <a:off x="8781255" y="5800392"/>
            <a:ext cx="3056307" cy="784830"/>
          </a:xfrm>
          <a:prstGeom prst="rect">
            <a:avLst/>
          </a:prstGeom>
          <a:noFill/>
        </p:spPr>
        <p:txBody>
          <a:bodyPr wrap="square">
            <a:sp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John R. Andrus, MD, MPH</a:t>
            </a:r>
          </a:p>
          <a:p>
            <a:pPr marL="0" marR="0" lvl="0" indent="0" algn="r" defTabSz="914400" rtl="0" eaLnBrk="0" fontAlgn="base" latinLnBrk="0" hangingPunct="0">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Brigadier General, USAF, MC</a:t>
            </a:r>
          </a:p>
          <a:p>
            <a:pPr marL="0" marR="0" lvl="0" indent="0" algn="r" defTabSz="914400" rtl="0" eaLnBrk="0" fontAlgn="base" latinLnBrk="0" hangingPunct="0">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Joint Staff Surgeon </a:t>
            </a:r>
          </a:p>
        </p:txBody>
      </p:sp>
    </p:spTree>
    <p:extLst>
      <p:ext uri="{BB962C8B-B14F-4D97-AF65-F5344CB8AC3E}">
        <p14:creationId xmlns:p14="http://schemas.microsoft.com/office/powerpoint/2010/main" val="42864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FA15B-F222-1281-F0E1-1FB8F83B2A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118528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r>
              <a:rPr lang="en-US" sz="2500" dirty="0">
                <a:effectLst/>
                <a:latin typeface="Arial" panose="020B0604020202020204" pitchFamily="34" charset="0"/>
                <a:ea typeface="Calibri" panose="020F0502020204030204" pitchFamily="34" charset="0"/>
              </a:rPr>
              <a:t>Assistant Director, Healthcare Administration</a:t>
            </a:r>
            <a:br>
              <a:rPr lang="en-US" sz="2500" dirty="0">
                <a:effectLst/>
                <a:latin typeface="Arial" panose="020B0604020202020204" pitchFamily="34" charset="0"/>
                <a:ea typeface="Calibri" panose="020F0502020204030204" pitchFamily="34" charset="0"/>
              </a:rPr>
            </a:br>
            <a:r>
              <a:rPr lang="en-US" sz="2500" dirty="0">
                <a:effectLst/>
                <a:latin typeface="Arial" panose="020B0604020202020204" pitchFamily="34" charset="0"/>
                <a:ea typeface="Calibri" panose="020F0502020204030204" pitchFamily="34" charset="0"/>
              </a:rPr>
              <a:t>Defense Health Agency</a:t>
            </a: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6" name="Picture 4">
            <a:extLst>
              <a:ext uri="{FF2B5EF4-FFF2-40B4-BE49-F238E27FC236}">
                <a16:creationId xmlns:a16="http://schemas.microsoft.com/office/drawing/2014/main" id="{D15C8587-BE46-7DBE-15C4-ABDF37019BE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455242" y="1995104"/>
            <a:ext cx="2768625" cy="2768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6075548-322B-B09A-6F6C-EBE2258CF44F}"/>
              </a:ext>
            </a:extLst>
          </p:cNvPr>
          <p:cNvSpPr>
            <a:spLocks noGrp="1"/>
          </p:cNvSpPr>
          <p:nvPr>
            <p:ph type="title"/>
          </p:nvPr>
        </p:nvSpPr>
        <p:spPr>
          <a:xfrm>
            <a:off x="4200659" y="2570435"/>
            <a:ext cx="5016499" cy="990600"/>
          </a:xfrm>
        </p:spPr>
        <p:txBody>
          <a:bodyPr/>
          <a:lstStyle/>
          <a:p>
            <a:pPr rtl="0" eaLnBrk="1" latinLnBrk="0" hangingPunct="1"/>
            <a:r>
              <a:rPr lang="en-US" sz="5500" b="1" kern="1200" dirty="0">
                <a:solidFill>
                  <a:srgbClr val="000000"/>
                </a:solidFill>
                <a:effectLst/>
                <a:ea typeface="+mn-ea"/>
                <a:cs typeface="+mn-cs"/>
              </a:rPr>
              <a:t>Dr. Brian </a:t>
            </a:r>
            <a:r>
              <a:rPr lang="en-US" sz="5500" b="1" kern="1200" dirty="0" err="1">
                <a:solidFill>
                  <a:srgbClr val="000000"/>
                </a:solidFill>
                <a:effectLst/>
                <a:ea typeface="+mn-ea"/>
                <a:cs typeface="+mn-cs"/>
              </a:rPr>
              <a:t>Lein</a:t>
            </a:r>
            <a:endParaRPr lang="en-US" b="1" dirty="0">
              <a:effectLst/>
            </a:endParaRPr>
          </a:p>
        </p:txBody>
      </p:sp>
    </p:spTree>
    <p:extLst>
      <p:ext uri="{BB962C8B-B14F-4D97-AF65-F5344CB8AC3E}">
        <p14:creationId xmlns:p14="http://schemas.microsoft.com/office/powerpoint/2010/main" val="39587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EA9C65-6973-4A74-A401-D02592A7B59C}"/>
              </a:ext>
            </a:extLst>
          </p:cNvPr>
          <p:cNvSpPr/>
          <p:nvPr/>
        </p:nvSpPr>
        <p:spPr>
          <a:xfrm>
            <a:off x="452715" y="2429262"/>
            <a:ext cx="5212976"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1E78F9-B679-CFC3-C3DF-29B900DC2056}"/>
              </a:ext>
            </a:extLst>
          </p:cNvPr>
          <p:cNvSpPr/>
          <p:nvPr/>
        </p:nvSpPr>
        <p:spPr>
          <a:xfrm>
            <a:off x="452715" y="3881545"/>
            <a:ext cx="5212976"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8138EE-E88E-FF3A-6516-C6C8671302E7}"/>
              </a:ext>
            </a:extLst>
          </p:cNvPr>
          <p:cNvSpPr/>
          <p:nvPr/>
        </p:nvSpPr>
        <p:spPr>
          <a:xfrm>
            <a:off x="6288891" y="2429262"/>
            <a:ext cx="5426433"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0D8085-70CC-A20F-F9C4-20C714B6B831}"/>
              </a:ext>
            </a:extLst>
          </p:cNvPr>
          <p:cNvSpPr/>
          <p:nvPr/>
        </p:nvSpPr>
        <p:spPr>
          <a:xfrm>
            <a:off x="6288891" y="3881545"/>
            <a:ext cx="5426433"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BDE72F-EB1F-402D-ABF2-0279B161A0ED}"/>
              </a:ext>
            </a:extLst>
          </p:cNvPr>
          <p:cNvSpPr/>
          <p:nvPr/>
        </p:nvSpPr>
        <p:spPr>
          <a:xfrm>
            <a:off x="452715" y="3164368"/>
            <a:ext cx="5212976"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01BD4C-0855-163F-D63E-B438C495DBF0}"/>
              </a:ext>
            </a:extLst>
          </p:cNvPr>
          <p:cNvSpPr/>
          <p:nvPr/>
        </p:nvSpPr>
        <p:spPr>
          <a:xfrm>
            <a:off x="452715" y="4616651"/>
            <a:ext cx="5212976"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A3A4A6-0068-0F73-AE5B-5E6E4444B134}"/>
              </a:ext>
            </a:extLst>
          </p:cNvPr>
          <p:cNvSpPr/>
          <p:nvPr/>
        </p:nvSpPr>
        <p:spPr>
          <a:xfrm>
            <a:off x="6288891" y="3164368"/>
            <a:ext cx="5426433"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7B095D3-FA43-7D2D-FCFE-F32E12E771AD}"/>
              </a:ext>
            </a:extLst>
          </p:cNvPr>
          <p:cNvSpPr/>
          <p:nvPr/>
        </p:nvSpPr>
        <p:spPr>
          <a:xfrm>
            <a:off x="6288891" y="4616651"/>
            <a:ext cx="5426433" cy="5821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445D4-0A46-48ED-BBD6-9647C9EBCBAA}"/>
              </a:ext>
            </a:extLst>
          </p:cNvPr>
          <p:cNvSpPr>
            <a:spLocks noGrp="1"/>
          </p:cNvSpPr>
          <p:nvPr>
            <p:ph type="title"/>
          </p:nvPr>
        </p:nvSpPr>
        <p:spPr>
          <a:xfrm>
            <a:off x="381000" y="1410456"/>
            <a:ext cx="8403404" cy="668336"/>
          </a:xfrm>
        </p:spPr>
        <p:txBody>
          <a:bodyPr>
            <a:normAutofit/>
          </a:bodyPr>
          <a:lstStyle/>
          <a:p>
            <a:r>
              <a:rPr lang="en-US" sz="4000" b="1" dirty="0"/>
              <a:t>Data for DHA</a:t>
            </a:r>
          </a:p>
        </p:txBody>
      </p:sp>
      <p:grpSp>
        <p:nvGrpSpPr>
          <p:cNvPr id="4" name="Group 3" hidden="1">
            <a:extLst>
              <a:ext uri="{FF2B5EF4-FFF2-40B4-BE49-F238E27FC236}">
                <a16:creationId xmlns:a16="http://schemas.microsoft.com/office/drawing/2014/main" id="{9C0EA1A4-635A-B64B-885B-136D5ECDB3EB}"/>
              </a:ext>
            </a:extLst>
          </p:cNvPr>
          <p:cNvGrpSpPr/>
          <p:nvPr/>
        </p:nvGrpSpPr>
        <p:grpSpPr>
          <a:xfrm>
            <a:off x="5749063" y="1349376"/>
            <a:ext cx="5037669" cy="3882537"/>
            <a:chOff x="380997" y="1349376"/>
            <a:chExt cx="5037669" cy="3882537"/>
          </a:xfrm>
        </p:grpSpPr>
        <p:sp>
          <p:nvSpPr>
            <p:cNvPr id="3" name="TextBox 2">
              <a:extLst>
                <a:ext uri="{FF2B5EF4-FFF2-40B4-BE49-F238E27FC236}">
                  <a16:creationId xmlns:a16="http://schemas.microsoft.com/office/drawing/2014/main" id="{56F48425-5B70-6546-83C7-868D30FFCC74}"/>
                </a:ext>
              </a:extLst>
            </p:cNvPr>
            <p:cNvSpPr txBox="1"/>
            <p:nvPr/>
          </p:nvSpPr>
          <p:spPr>
            <a:xfrm>
              <a:off x="380997" y="1349376"/>
              <a:ext cx="5037669" cy="1661993"/>
            </a:xfrm>
            <a:prstGeom prst="rect">
              <a:avLst/>
            </a:prstGeom>
            <a:noFill/>
          </p:spPr>
          <p:txBody>
            <a:bodyPr wrap="square" lIns="0" tIns="0" rIns="0" bIns="0" rtlCol="0">
              <a:spAutoFit/>
            </a:bodyPr>
            <a:lstStyle/>
            <a:p>
              <a:pPr algn="l" defTabSz="228600">
                <a:lnSpc>
                  <a:spcPct val="90000"/>
                </a:lnSpc>
              </a:pPr>
              <a:r>
                <a:rPr lang="en-US" sz="4000" noProof="0">
                  <a:latin typeface="Arial" panose="020B0604020202020204" pitchFamily="34" charset="0"/>
                </a:rPr>
                <a:t>This is a headline set in Arial with Bold formatting.</a:t>
              </a:r>
            </a:p>
          </p:txBody>
        </p:sp>
        <p:sp>
          <p:nvSpPr>
            <p:cNvPr id="8" name="TextBox 7">
              <a:extLst>
                <a:ext uri="{FF2B5EF4-FFF2-40B4-BE49-F238E27FC236}">
                  <a16:creationId xmlns:a16="http://schemas.microsoft.com/office/drawing/2014/main" id="{3BAA93BA-9933-3345-B852-56D87C4BC729}"/>
                </a:ext>
              </a:extLst>
            </p:cNvPr>
            <p:cNvSpPr txBox="1"/>
            <p:nvPr/>
          </p:nvSpPr>
          <p:spPr>
            <a:xfrm>
              <a:off x="380997" y="3479455"/>
              <a:ext cx="5037669" cy="898708"/>
            </a:xfrm>
            <a:prstGeom prst="rect">
              <a:avLst/>
            </a:prstGeom>
            <a:noFill/>
          </p:spPr>
          <p:txBody>
            <a:bodyPr wrap="square" lIns="0" tIns="0" rIns="0" bIns="0" rtlCol="0">
              <a:spAutoFit/>
            </a:bodyPr>
            <a:lstStyle/>
            <a:p>
              <a:pPr algn="l" defTabSz="228600">
                <a:lnSpc>
                  <a:spcPct val="90000"/>
                </a:lnSpc>
              </a:pPr>
              <a:r>
                <a:rPr lang="en-US" sz="3200" noProof="0" err="1">
                  <a:latin typeface="Arial" panose="020B0604020202020204" pitchFamily="34" charset="0"/>
                  <a:ea typeface="Palatino" pitchFamily="2" charset="77"/>
                </a:rPr>
                <a:t>Thi</a:t>
              </a:r>
              <a:r>
                <a:rPr lang="en-US" sz="3200">
                  <a:latin typeface="Arial" panose="020B0604020202020204" pitchFamily="34" charset="0"/>
                  <a:ea typeface="Palatino" pitchFamily="2" charset="77"/>
                </a:rPr>
                <a:t>s is a sub-headline </a:t>
              </a:r>
              <a:br>
                <a:rPr lang="en-US" sz="3200">
                  <a:latin typeface="Arial" panose="020B0604020202020204" pitchFamily="34" charset="0"/>
                  <a:ea typeface="Palatino" pitchFamily="2" charset="77"/>
                </a:rPr>
              </a:br>
              <a:r>
                <a:rPr lang="en-US" sz="3200">
                  <a:latin typeface="Arial" panose="020B0604020202020204" pitchFamily="34" charset="0"/>
                  <a:ea typeface="Palatino" pitchFamily="2" charset="77"/>
                </a:rPr>
                <a:t>set in Palatino Regular</a:t>
              </a:r>
              <a:endParaRPr lang="en-US" sz="3200" noProof="0">
                <a:latin typeface="Arial" panose="020B0604020202020204" pitchFamily="34" charset="0"/>
                <a:ea typeface="Palatino" pitchFamily="2" charset="77"/>
              </a:endParaRPr>
            </a:p>
          </p:txBody>
        </p:sp>
        <p:sp>
          <p:nvSpPr>
            <p:cNvPr id="10" name="TextBox 9">
              <a:extLst>
                <a:ext uri="{FF2B5EF4-FFF2-40B4-BE49-F238E27FC236}">
                  <a16:creationId xmlns:a16="http://schemas.microsoft.com/office/drawing/2014/main" id="{026D90C5-D53F-7B45-B2CF-4BB10AD22E24}"/>
                </a:ext>
              </a:extLst>
            </p:cNvPr>
            <p:cNvSpPr txBox="1"/>
            <p:nvPr/>
          </p:nvSpPr>
          <p:spPr>
            <a:xfrm>
              <a:off x="380997" y="4954914"/>
              <a:ext cx="5037669" cy="276999"/>
            </a:xfrm>
            <a:prstGeom prst="rect">
              <a:avLst/>
            </a:prstGeom>
            <a:noFill/>
          </p:spPr>
          <p:txBody>
            <a:bodyPr wrap="square" lIns="0" tIns="0" rIns="0" bIns="0" rtlCol="0">
              <a:spAutoFit/>
            </a:bodyPr>
            <a:lstStyle/>
            <a:p>
              <a:pPr algn="l" defTabSz="228600">
                <a:lnSpc>
                  <a:spcPct val="90000"/>
                </a:lnSpc>
              </a:pPr>
              <a:r>
                <a:rPr lang="en-US" sz="2000" noProof="0">
                  <a:latin typeface="Arial" panose="020B0604020202020204" pitchFamily="34" charset="0"/>
                  <a:ea typeface="Palatino" pitchFamily="2" charset="77"/>
                </a:rPr>
                <a:t>This is your body copy text in Arial Regular</a:t>
              </a:r>
            </a:p>
          </p:txBody>
        </p:sp>
      </p:grpSp>
      <p:sp>
        <p:nvSpPr>
          <p:cNvPr id="12" name="TextBox 11">
            <a:extLst>
              <a:ext uri="{FF2B5EF4-FFF2-40B4-BE49-F238E27FC236}">
                <a16:creationId xmlns:a16="http://schemas.microsoft.com/office/drawing/2014/main" id="{8E653CA4-D6E2-EF41-B2CD-27B27291D4B5}"/>
              </a:ext>
            </a:extLst>
          </p:cNvPr>
          <p:cNvSpPr txBox="1"/>
          <p:nvPr/>
        </p:nvSpPr>
        <p:spPr>
          <a:xfrm>
            <a:off x="630129" y="2501752"/>
            <a:ext cx="9834253" cy="2723823"/>
          </a:xfrm>
          <a:prstGeom prst="rect">
            <a:avLst/>
          </a:prstGeom>
          <a:noFill/>
        </p:spPr>
        <p:txBody>
          <a:bodyPr wrap="square" lIns="0">
            <a:spAutoFit/>
          </a:bodyPr>
          <a:lstStyle/>
          <a:p>
            <a:pPr marL="15394">
              <a:lnSpc>
                <a:spcPct val="80000"/>
              </a:lnSpc>
              <a:spcAft>
                <a:spcPts val="3000"/>
              </a:spcAft>
            </a:pPr>
            <a:r>
              <a:rPr lang="en-US" sz="3000" dirty="0">
                <a:latin typeface="Arial" panose="020B0604020202020204" pitchFamily="34" charset="0"/>
                <a:ea typeface="Calibri" panose="020F0502020204030204" pitchFamily="34" charset="0"/>
              </a:rPr>
              <a:t>Workload-What is an FTE?</a:t>
            </a:r>
          </a:p>
          <a:p>
            <a:pPr marL="15394">
              <a:lnSpc>
                <a:spcPct val="80000"/>
              </a:lnSpc>
              <a:spcAft>
                <a:spcPts val="3000"/>
              </a:spcAft>
            </a:pPr>
            <a:r>
              <a:rPr lang="en-US" sz="3000" dirty="0">
                <a:latin typeface="Arial" panose="020B0604020202020204" pitchFamily="34" charset="0"/>
                <a:ea typeface="Calibri" panose="020F0502020204030204" pitchFamily="34" charset="0"/>
              </a:rPr>
              <a:t>Access</a:t>
            </a:r>
          </a:p>
          <a:p>
            <a:pPr marL="15394">
              <a:lnSpc>
                <a:spcPct val="80000"/>
              </a:lnSpc>
              <a:spcAft>
                <a:spcPts val="3000"/>
              </a:spcAft>
            </a:pPr>
            <a:r>
              <a:rPr lang="en-US" sz="3000" dirty="0">
                <a:latin typeface="Arial" panose="020B0604020202020204" pitchFamily="34" charset="0"/>
                <a:ea typeface="Calibri" panose="020F0502020204030204" pitchFamily="34" charset="0"/>
              </a:rPr>
              <a:t>Quality</a:t>
            </a:r>
          </a:p>
          <a:p>
            <a:pPr marL="15394">
              <a:lnSpc>
                <a:spcPct val="80000"/>
              </a:lnSpc>
              <a:spcAft>
                <a:spcPts val="3000"/>
              </a:spcAft>
            </a:pPr>
            <a:r>
              <a:rPr lang="en-US" sz="3000" dirty="0">
                <a:latin typeface="Arial" panose="020B0604020202020204" pitchFamily="34" charset="0"/>
                <a:ea typeface="Calibri" panose="020F0502020204030204" pitchFamily="34" charset="0"/>
              </a:rPr>
              <a:t>Outcomes</a:t>
            </a:r>
          </a:p>
        </p:txBody>
      </p:sp>
      <p:cxnSp>
        <p:nvCxnSpPr>
          <p:cNvPr id="15" name="Straight Connector 14">
            <a:extLst>
              <a:ext uri="{FF2B5EF4-FFF2-40B4-BE49-F238E27FC236}">
                <a16:creationId xmlns:a16="http://schemas.microsoft.com/office/drawing/2014/main" id="{E99C327E-DF83-8EE6-DEB1-A0B29475E299}"/>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98140AEC-1430-7219-D7ED-9885ADD72D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27221" y="354196"/>
            <a:ext cx="2468879" cy="145841"/>
          </a:xfrm>
          <a:prstGeom prst="rect">
            <a:avLst/>
          </a:prstGeom>
        </p:spPr>
      </p:pic>
      <p:pic>
        <p:nvPicPr>
          <p:cNvPr id="20" name="Picture 19">
            <a:extLst>
              <a:ext uri="{FF2B5EF4-FFF2-40B4-BE49-F238E27FC236}">
                <a16:creationId xmlns:a16="http://schemas.microsoft.com/office/drawing/2014/main" id="{AEA0C236-768F-B6D0-21BB-0A5DC390AF7F}"/>
              </a:ext>
            </a:extLst>
          </p:cNvPr>
          <p:cNvPicPr>
            <a:picLocks noChangeAspect="1"/>
          </p:cNvPicPr>
          <p:nvPr/>
        </p:nvPicPr>
        <p:blipFill>
          <a:blip r:embed="rId4"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22" name="Straight Connector 21">
            <a:extLst>
              <a:ext uri="{FF2B5EF4-FFF2-40B4-BE49-F238E27FC236}">
                <a16:creationId xmlns:a16="http://schemas.microsoft.com/office/drawing/2014/main" id="{ADA20ED5-C911-F03A-E4FE-687A2C1E2FF1}"/>
              </a:ext>
            </a:extLst>
          </p:cNvPr>
          <p:cNvCxnSpPr>
            <a:cxnSpLocks/>
          </p:cNvCxnSpPr>
          <p:nvPr/>
        </p:nvCxnSpPr>
        <p:spPr>
          <a:xfrm>
            <a:off x="486697" y="1374598"/>
            <a:ext cx="4807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DB507E-F40C-5297-F8D2-29D34EB33455}"/>
              </a:ext>
            </a:extLst>
          </p:cNvPr>
          <p:cNvSpPr txBox="1"/>
          <p:nvPr/>
        </p:nvSpPr>
        <p:spPr>
          <a:xfrm>
            <a:off x="6522569" y="2501752"/>
            <a:ext cx="5609303" cy="2723823"/>
          </a:xfrm>
          <a:prstGeom prst="rect">
            <a:avLst/>
          </a:prstGeom>
          <a:noFill/>
        </p:spPr>
        <p:txBody>
          <a:bodyPr wrap="square" lIns="0">
            <a:spAutoFit/>
          </a:bodyPr>
          <a:lstStyle/>
          <a:p>
            <a:pPr marL="15394">
              <a:lnSpc>
                <a:spcPct val="80000"/>
              </a:lnSpc>
              <a:spcAft>
                <a:spcPts val="3000"/>
              </a:spcAft>
            </a:pPr>
            <a:r>
              <a:rPr lang="en-US" sz="3000" dirty="0">
                <a:latin typeface="Arial" panose="020B0604020202020204" pitchFamily="34" charset="0"/>
                <a:ea typeface="Calibri" panose="020F0502020204030204" pitchFamily="34" charset="0"/>
              </a:rPr>
              <a:t>MHS G Optimization</a:t>
            </a:r>
          </a:p>
          <a:p>
            <a:pPr marL="15394">
              <a:lnSpc>
                <a:spcPct val="80000"/>
              </a:lnSpc>
              <a:spcAft>
                <a:spcPts val="3000"/>
              </a:spcAft>
            </a:pPr>
            <a:r>
              <a:rPr lang="en-US" sz="3000" dirty="0">
                <a:latin typeface="Arial" panose="020B0604020202020204" pitchFamily="34" charset="0"/>
                <a:ea typeface="Calibri" panose="020F0502020204030204" pitchFamily="34" charset="0"/>
              </a:rPr>
              <a:t>Human Capital Management</a:t>
            </a:r>
          </a:p>
          <a:p>
            <a:pPr marL="15394">
              <a:lnSpc>
                <a:spcPct val="80000"/>
              </a:lnSpc>
              <a:spcAft>
                <a:spcPts val="3000"/>
              </a:spcAft>
            </a:pPr>
            <a:r>
              <a:rPr lang="en-US" sz="3000" dirty="0">
                <a:latin typeface="Arial" panose="020B0604020202020204" pitchFamily="34" charset="0"/>
                <a:ea typeface="Calibri" panose="020F0502020204030204" pitchFamily="34" charset="0"/>
              </a:rPr>
              <a:t>Implications for AI/ML</a:t>
            </a:r>
          </a:p>
          <a:p>
            <a:pPr marL="15394">
              <a:lnSpc>
                <a:spcPct val="80000"/>
              </a:lnSpc>
              <a:spcAft>
                <a:spcPts val="3000"/>
              </a:spcAft>
            </a:pPr>
            <a:r>
              <a:rPr lang="en-US" sz="3000" dirty="0">
                <a:latin typeface="Arial" panose="020B0604020202020204" pitchFamily="34" charset="0"/>
                <a:ea typeface="Calibri" panose="020F0502020204030204" pitchFamily="34" charset="0"/>
              </a:rPr>
              <a:t>Patient Monitors</a:t>
            </a:r>
          </a:p>
        </p:txBody>
      </p:sp>
    </p:spTree>
    <p:extLst>
      <p:ext uri="{BB962C8B-B14F-4D97-AF65-F5344CB8AC3E}">
        <p14:creationId xmlns:p14="http://schemas.microsoft.com/office/powerpoint/2010/main" val="2165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7E82C6-0352-4204-9E5D-345341FB52CA}"/>
              </a:ext>
            </a:extLst>
          </p:cNvPr>
          <p:cNvSpPr txBox="1"/>
          <p:nvPr/>
        </p:nvSpPr>
        <p:spPr>
          <a:xfrm>
            <a:off x="517374" y="2710052"/>
            <a:ext cx="10567033" cy="3416320"/>
          </a:xfrm>
          <a:prstGeom prst="rect">
            <a:avLst/>
          </a:prstGeom>
          <a:noFill/>
        </p:spPr>
        <p:txBody>
          <a:bodyPr wrap="square" lIns="0">
            <a:spAutoFit/>
          </a:bodyPr>
          <a:lstStyle/>
          <a:p>
            <a:pPr marL="293686" indent="-285750">
              <a:spcAft>
                <a:spcPts val="1200"/>
              </a:spcAft>
              <a:buClr>
                <a:schemeClr val="bg1"/>
              </a:buClr>
              <a:buFont typeface="Arial" panose="020B0604020202020204" pitchFamily="34" charset="0"/>
              <a:buChar char="•"/>
            </a:pPr>
            <a:r>
              <a:rPr lang="en-US" sz="2800" dirty="0">
                <a:solidFill>
                  <a:schemeClr val="bg1"/>
                </a:solidFill>
                <a:latin typeface="Arial" panose="020B0604020202020204" pitchFamily="34" charset="0"/>
                <a:ea typeface="Calibri" panose="020F0502020204030204" pitchFamily="34" charset="0"/>
              </a:rPr>
              <a:t>Presenters on the Operational Panel have no relevant financial or non-financial interests to disclose.</a:t>
            </a:r>
          </a:p>
          <a:p>
            <a:pPr marL="293686" indent="-285750">
              <a:spcAft>
                <a:spcPts val="1200"/>
              </a:spcAft>
              <a:buClr>
                <a:schemeClr val="bg1"/>
              </a:buClr>
              <a:buFont typeface="Arial" panose="020B0604020202020204" pitchFamily="34" charset="0"/>
              <a:buChar char="•"/>
            </a:pPr>
            <a:r>
              <a:rPr lang="en-US" sz="2800" dirty="0">
                <a:solidFill>
                  <a:schemeClr val="bg1"/>
                </a:solidFill>
                <a:latin typeface="Arial" panose="020B0604020202020204" pitchFamily="34" charset="0"/>
                <a:ea typeface="Calibri" panose="020F0502020204030204" pitchFamily="34" charset="0"/>
              </a:rPr>
              <a:t>This continuing education activity is managed and accredited by </a:t>
            </a:r>
            <a:r>
              <a:rPr lang="en-US" sz="2800" dirty="0" err="1">
                <a:solidFill>
                  <a:schemeClr val="bg1"/>
                </a:solidFill>
                <a:latin typeface="Arial" panose="020B0604020202020204" pitchFamily="34" charset="0"/>
                <a:ea typeface="Calibri" panose="020F0502020204030204" pitchFamily="34" charset="0"/>
              </a:rPr>
              <a:t>AffinityCE</a:t>
            </a:r>
            <a:r>
              <a:rPr lang="en-US" sz="2800" dirty="0">
                <a:solidFill>
                  <a:schemeClr val="bg1"/>
                </a:solidFill>
                <a:latin typeface="Arial" panose="020B0604020202020204" pitchFamily="34" charset="0"/>
                <a:ea typeface="Calibri" panose="020F0502020204030204" pitchFamily="34" charset="0"/>
              </a:rPr>
              <a:t> in collaboration with AMSUS. </a:t>
            </a:r>
            <a:r>
              <a:rPr lang="en-US" sz="2800" dirty="0" err="1">
                <a:solidFill>
                  <a:schemeClr val="bg1"/>
                </a:solidFill>
                <a:latin typeface="Arial" panose="020B0604020202020204" pitchFamily="34" charset="0"/>
                <a:ea typeface="Calibri" panose="020F0502020204030204" pitchFamily="34" charset="0"/>
              </a:rPr>
              <a:t>AffinityCE</a:t>
            </a:r>
            <a:r>
              <a:rPr lang="en-US" sz="2800" dirty="0">
                <a:solidFill>
                  <a:schemeClr val="bg1"/>
                </a:solidFill>
                <a:latin typeface="Arial" panose="020B0604020202020204" pitchFamily="34" charset="0"/>
                <a:ea typeface="Calibri" panose="020F0502020204030204" pitchFamily="34" charset="0"/>
              </a:rPr>
              <a:t> and AMSUS staff as well as Planners and Reviewers, have no relevant financial or non-financial interests to disclose.</a:t>
            </a:r>
          </a:p>
          <a:p>
            <a:pPr marL="293686" indent="-285750">
              <a:spcAft>
                <a:spcPts val="1200"/>
              </a:spcAft>
              <a:buClr>
                <a:schemeClr val="bg1"/>
              </a:buClr>
              <a:buFont typeface="Arial" panose="020B0604020202020204" pitchFamily="34" charset="0"/>
              <a:buChar char="•"/>
            </a:pPr>
            <a:r>
              <a:rPr lang="en-US" sz="2800" dirty="0">
                <a:solidFill>
                  <a:schemeClr val="bg1"/>
                </a:solidFill>
                <a:latin typeface="Arial" panose="020B0604020202020204" pitchFamily="34" charset="0"/>
                <a:ea typeface="Calibri" panose="020F0502020204030204" pitchFamily="34" charset="0"/>
              </a:rPr>
              <a:t>Commercial Support was not received for this activity. </a:t>
            </a:r>
          </a:p>
        </p:txBody>
      </p:sp>
      <p:pic>
        <p:nvPicPr>
          <p:cNvPr id="2" name="Picture 1" descr="A picture containing text, clipart&#10;&#10;Description automatically generated">
            <a:extLst>
              <a:ext uri="{FF2B5EF4-FFF2-40B4-BE49-F238E27FC236}">
                <a16:creationId xmlns:a16="http://schemas.microsoft.com/office/drawing/2014/main" id="{38B6F266-1CAD-DBB4-5A69-DB058B358F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5417" y="365376"/>
            <a:ext cx="859536" cy="176618"/>
          </a:xfrm>
          <a:prstGeom prst="rect">
            <a:avLst/>
          </a:prstGeom>
        </p:spPr>
      </p:pic>
      <p:cxnSp>
        <p:nvCxnSpPr>
          <p:cNvPr id="6" name="Straight Connector 5">
            <a:extLst>
              <a:ext uri="{FF2B5EF4-FFF2-40B4-BE49-F238E27FC236}">
                <a16:creationId xmlns:a16="http://schemas.microsoft.com/office/drawing/2014/main" id="{E07B8D60-20D9-47F1-399B-A9BF78C7E987}"/>
              </a:ext>
            </a:extLst>
          </p:cNvPr>
          <p:cNvCxnSpPr/>
          <p:nvPr/>
        </p:nvCxnSpPr>
        <p:spPr>
          <a:xfrm>
            <a:off x="9166358" y="275772"/>
            <a:ext cx="0" cy="3410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7266DF37-98D1-6B17-2EE8-24376E5C1DD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80" cy="145841"/>
          </a:xfrm>
          <a:prstGeom prst="rect">
            <a:avLst/>
          </a:prstGeom>
        </p:spPr>
      </p:pic>
      <p:sp>
        <p:nvSpPr>
          <p:cNvPr id="3" name="Title 2">
            <a:extLst>
              <a:ext uri="{FF2B5EF4-FFF2-40B4-BE49-F238E27FC236}">
                <a16:creationId xmlns:a16="http://schemas.microsoft.com/office/drawing/2014/main" id="{42B43365-4149-29B1-56AA-3E4E801B6E3D}"/>
              </a:ext>
            </a:extLst>
          </p:cNvPr>
          <p:cNvSpPr>
            <a:spLocks noGrp="1"/>
          </p:cNvSpPr>
          <p:nvPr>
            <p:ph type="title"/>
          </p:nvPr>
        </p:nvSpPr>
        <p:spPr>
          <a:xfrm>
            <a:off x="381000" y="1196640"/>
            <a:ext cx="3225799" cy="1009831"/>
          </a:xfrm>
        </p:spPr>
        <p:txBody>
          <a:bodyPr>
            <a:normAutofit/>
          </a:bodyPr>
          <a:lstStyle/>
          <a:p>
            <a:pPr rtl="0" eaLnBrk="1" latinLnBrk="0" hangingPunct="1"/>
            <a:r>
              <a:rPr lang="en-US" sz="4000" b="1" kern="1200" dirty="0">
                <a:solidFill>
                  <a:srgbClr val="BFBFBF"/>
                </a:solidFill>
                <a:effectLst/>
                <a:ea typeface="+mn-ea"/>
                <a:cs typeface="+mn-cs"/>
              </a:rPr>
              <a:t>Disclosure</a:t>
            </a:r>
            <a:endParaRPr lang="en-US" b="1" dirty="0">
              <a:effectLst/>
            </a:endParaRPr>
          </a:p>
        </p:txBody>
      </p:sp>
    </p:spTree>
    <p:extLst>
      <p:ext uri="{BB962C8B-B14F-4D97-AF65-F5344CB8AC3E}">
        <p14:creationId xmlns:p14="http://schemas.microsoft.com/office/powerpoint/2010/main" val="400040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12" y="359927"/>
            <a:ext cx="8949246" cy="450681"/>
          </a:xfrm>
        </p:spPr>
        <p:txBody>
          <a:bodyPr anchor="t">
            <a:noAutofit/>
          </a:bodyPr>
          <a:lstStyle/>
          <a:p>
            <a:pPr>
              <a:lnSpc>
                <a:spcPct val="80000"/>
              </a:lnSpc>
              <a:spcBef>
                <a:spcPts val="901"/>
              </a:spcBef>
            </a:pPr>
            <a:r>
              <a:rPr lang="en-US" sz="2800" b="1" dirty="0"/>
              <a:t>Dashboard Data</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5" name="Picture 4">
            <a:extLst>
              <a:ext uri="{FF2B5EF4-FFF2-40B4-BE49-F238E27FC236}">
                <a16:creationId xmlns:a16="http://schemas.microsoft.com/office/drawing/2014/main" id="{A30B6893-C0FE-2FF9-E496-62CE614CF31A}"/>
              </a:ext>
            </a:extLst>
          </p:cNvPr>
          <p:cNvPicPr>
            <a:picLocks noChangeAspect="1"/>
          </p:cNvPicPr>
          <p:nvPr/>
        </p:nvPicPr>
        <p:blipFill>
          <a:blip r:embed="rId6"/>
          <a:stretch>
            <a:fillRect/>
          </a:stretch>
        </p:blipFill>
        <p:spPr>
          <a:xfrm>
            <a:off x="535153" y="2029871"/>
            <a:ext cx="3867783" cy="3941251"/>
          </a:xfrm>
          <a:prstGeom prst="rect">
            <a:avLst/>
          </a:prstGeom>
        </p:spPr>
      </p:pic>
      <p:grpSp>
        <p:nvGrpSpPr>
          <p:cNvPr id="6" name="Group 5">
            <a:extLst>
              <a:ext uri="{FF2B5EF4-FFF2-40B4-BE49-F238E27FC236}">
                <a16:creationId xmlns:a16="http://schemas.microsoft.com/office/drawing/2014/main" id="{167C4A40-98A6-2C64-14B7-0AC3D567EBCF}"/>
              </a:ext>
            </a:extLst>
          </p:cNvPr>
          <p:cNvGrpSpPr/>
          <p:nvPr/>
        </p:nvGrpSpPr>
        <p:grpSpPr>
          <a:xfrm>
            <a:off x="7882700" y="2029871"/>
            <a:ext cx="3662835" cy="3914655"/>
            <a:chOff x="7935697" y="1304124"/>
            <a:chExt cx="3200400" cy="4378240"/>
          </a:xfrm>
        </p:grpSpPr>
        <p:pic>
          <p:nvPicPr>
            <p:cNvPr id="10" name="Picture 9">
              <a:extLst>
                <a:ext uri="{FF2B5EF4-FFF2-40B4-BE49-F238E27FC236}">
                  <a16:creationId xmlns:a16="http://schemas.microsoft.com/office/drawing/2014/main" id="{2A0BF05B-72A9-EE03-216F-CDFF00CF6AF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35697" y="3370076"/>
              <a:ext cx="3200400" cy="2312288"/>
            </a:xfrm>
            <a:prstGeom prst="rect">
              <a:avLst/>
            </a:prstGeom>
          </p:spPr>
        </p:pic>
        <p:pic>
          <p:nvPicPr>
            <p:cNvPr id="11" name="Picture 10">
              <a:extLst>
                <a:ext uri="{FF2B5EF4-FFF2-40B4-BE49-F238E27FC236}">
                  <a16:creationId xmlns:a16="http://schemas.microsoft.com/office/drawing/2014/main" id="{184D01A0-5F22-21F3-DC80-8AAAA7D4C7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35697" y="1304124"/>
              <a:ext cx="3200400" cy="1984248"/>
            </a:xfrm>
            <a:prstGeom prst="rect">
              <a:avLst/>
            </a:prstGeom>
          </p:spPr>
        </p:pic>
      </p:grpSp>
      <p:pic>
        <p:nvPicPr>
          <p:cNvPr id="12" name="Picture 11">
            <a:extLst>
              <a:ext uri="{FF2B5EF4-FFF2-40B4-BE49-F238E27FC236}">
                <a16:creationId xmlns:a16="http://schemas.microsoft.com/office/drawing/2014/main" id="{081426B0-8CDA-2C74-4C4F-77D3E401E861}"/>
              </a:ext>
            </a:extLst>
          </p:cNvPr>
          <p:cNvPicPr>
            <a:picLocks noChangeAspect="1"/>
          </p:cNvPicPr>
          <p:nvPr/>
        </p:nvPicPr>
        <p:blipFill>
          <a:blip r:embed="rId9"/>
          <a:stretch>
            <a:fillRect/>
          </a:stretch>
        </p:blipFill>
        <p:spPr>
          <a:xfrm>
            <a:off x="4853767" y="2392410"/>
            <a:ext cx="2505428" cy="2700825"/>
          </a:xfrm>
          <a:prstGeom prst="rect">
            <a:avLst/>
          </a:prstGeom>
        </p:spPr>
      </p:pic>
      <p:sp>
        <p:nvSpPr>
          <p:cNvPr id="15" name="TextBox 14">
            <a:extLst>
              <a:ext uri="{FF2B5EF4-FFF2-40B4-BE49-F238E27FC236}">
                <a16:creationId xmlns:a16="http://schemas.microsoft.com/office/drawing/2014/main" id="{B0E118FC-4BA8-E8FC-2B6D-326D462BD39E}"/>
              </a:ext>
            </a:extLst>
          </p:cNvPr>
          <p:cNvSpPr txBox="1"/>
          <p:nvPr/>
        </p:nvSpPr>
        <p:spPr>
          <a:xfrm>
            <a:off x="5213699" y="4672671"/>
            <a:ext cx="1886350" cy="841128"/>
          </a:xfrm>
          <a:prstGeom prst="rect">
            <a:avLst/>
          </a:prstGeom>
          <a:solidFill>
            <a:schemeClr val="tx1"/>
          </a:solidFill>
        </p:spPr>
        <p:txBody>
          <a:bodyPr wrap="square" tIns="91440" bIns="91440" rtlCol="0" anchor="ctr">
            <a:spAutoFit/>
          </a:bodyPr>
          <a:lstStyle/>
          <a:p>
            <a:pPr algn="ctr" defTabSz="1219170"/>
            <a:r>
              <a:rPr lang="en-US" sz="2133" b="1" dirty="0">
                <a:solidFill>
                  <a:schemeClr val="bg1"/>
                </a:solidFill>
                <a:latin typeface="Arial" panose="020B0604020202020204" pitchFamily="34" charset="0"/>
              </a:rPr>
              <a:t>Available to All Levels</a:t>
            </a:r>
          </a:p>
        </p:txBody>
      </p:sp>
      <p:sp>
        <p:nvSpPr>
          <p:cNvPr id="16" name="TextBox 15">
            <a:extLst>
              <a:ext uri="{FF2B5EF4-FFF2-40B4-BE49-F238E27FC236}">
                <a16:creationId xmlns:a16="http://schemas.microsoft.com/office/drawing/2014/main" id="{27B809ED-DDA0-927A-4CFC-D05D1F82E5B0}"/>
              </a:ext>
            </a:extLst>
          </p:cNvPr>
          <p:cNvSpPr txBox="1"/>
          <p:nvPr/>
        </p:nvSpPr>
        <p:spPr>
          <a:xfrm>
            <a:off x="7707524" y="1213096"/>
            <a:ext cx="4063999" cy="512897"/>
          </a:xfrm>
          <a:prstGeom prst="rect">
            <a:avLst/>
          </a:prstGeom>
          <a:solidFill>
            <a:schemeClr val="tx1"/>
          </a:solidFill>
        </p:spPr>
        <p:txBody>
          <a:bodyPr wrap="square" tIns="91440" bIns="91440" rtlCol="0" anchor="ctr">
            <a:spAutoFit/>
          </a:bodyPr>
          <a:lstStyle/>
          <a:p>
            <a:pPr algn="ctr" defTabSz="1219170"/>
            <a:r>
              <a:rPr lang="en-US" sz="2133" b="1" dirty="0">
                <a:solidFill>
                  <a:schemeClr val="bg1"/>
                </a:solidFill>
                <a:latin typeface="Arial" panose="020B0604020202020204" pitchFamily="34" charset="0"/>
              </a:rPr>
              <a:t>Scorecards &amp; Analytic Tools</a:t>
            </a:r>
          </a:p>
        </p:txBody>
      </p:sp>
      <p:sp>
        <p:nvSpPr>
          <p:cNvPr id="17" name="Rectangle 16">
            <a:extLst>
              <a:ext uri="{FF2B5EF4-FFF2-40B4-BE49-F238E27FC236}">
                <a16:creationId xmlns:a16="http://schemas.microsoft.com/office/drawing/2014/main" id="{CED39C43-F632-CE4B-FB01-81D9FDBF2506}"/>
              </a:ext>
            </a:extLst>
          </p:cNvPr>
          <p:cNvSpPr/>
          <p:nvPr/>
        </p:nvSpPr>
        <p:spPr>
          <a:xfrm>
            <a:off x="7681492" y="1174491"/>
            <a:ext cx="4116064" cy="513666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FDF10-4FE3-BF91-EB88-F2232B8B3DEB}"/>
              </a:ext>
            </a:extLst>
          </p:cNvPr>
          <p:cNvSpPr/>
          <p:nvPr/>
        </p:nvSpPr>
        <p:spPr>
          <a:xfrm>
            <a:off x="420080" y="1174491"/>
            <a:ext cx="4116064" cy="513666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FB1B27-2DED-4C06-EFA8-E158FC579D6B}"/>
              </a:ext>
            </a:extLst>
          </p:cNvPr>
          <p:cNvSpPr txBox="1"/>
          <p:nvPr/>
        </p:nvSpPr>
        <p:spPr>
          <a:xfrm>
            <a:off x="446113" y="1213096"/>
            <a:ext cx="4063999" cy="512897"/>
          </a:xfrm>
          <a:prstGeom prst="rect">
            <a:avLst/>
          </a:prstGeom>
          <a:solidFill>
            <a:schemeClr val="tx1"/>
          </a:solidFill>
        </p:spPr>
        <p:txBody>
          <a:bodyPr wrap="square" tIns="91440" bIns="91440" rtlCol="0" anchor="ctr">
            <a:spAutoFit/>
          </a:bodyPr>
          <a:lstStyle/>
          <a:p>
            <a:pPr algn="ctr" defTabSz="1219170"/>
            <a:r>
              <a:rPr lang="en-US" sz="2133" b="1" dirty="0">
                <a:solidFill>
                  <a:schemeClr val="bg1"/>
                </a:solidFill>
                <a:latin typeface="Arial" panose="020B0604020202020204" pitchFamily="34" charset="0"/>
              </a:rPr>
              <a:t>Domain-Based KPIs </a:t>
            </a:r>
          </a:p>
        </p:txBody>
      </p:sp>
    </p:spTree>
    <p:extLst>
      <p:ext uri="{BB962C8B-B14F-4D97-AF65-F5344CB8AC3E}">
        <p14:creationId xmlns:p14="http://schemas.microsoft.com/office/powerpoint/2010/main" val="312642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112" y="354147"/>
            <a:ext cx="8949246" cy="450681"/>
          </a:xfrm>
        </p:spPr>
        <p:txBody>
          <a:bodyPr anchor="t">
            <a:noAutofit/>
          </a:bodyPr>
          <a:lstStyle/>
          <a:p>
            <a:pPr>
              <a:lnSpc>
                <a:spcPct val="80000"/>
              </a:lnSpc>
              <a:spcBef>
                <a:spcPts val="901"/>
              </a:spcBef>
            </a:pPr>
            <a:r>
              <a:rPr lang="en-US" sz="2800" b="1" dirty="0"/>
              <a:t>Dashboard Data</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4" name="Picture 3">
            <a:extLst>
              <a:ext uri="{FF2B5EF4-FFF2-40B4-BE49-F238E27FC236}">
                <a16:creationId xmlns:a16="http://schemas.microsoft.com/office/drawing/2014/main" id="{D7EAE36D-8A0D-397C-127B-2CB11946350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4953" y="1057208"/>
            <a:ext cx="11383218" cy="5800792"/>
          </a:xfrm>
          <a:prstGeom prst="rect">
            <a:avLst/>
          </a:prstGeom>
          <a:ln>
            <a:solidFill>
              <a:srgbClr val="460073"/>
            </a:solidFill>
          </a:ln>
        </p:spPr>
      </p:pic>
    </p:spTree>
    <p:extLst>
      <p:ext uri="{BB962C8B-B14F-4D97-AF65-F5344CB8AC3E}">
        <p14:creationId xmlns:p14="http://schemas.microsoft.com/office/powerpoint/2010/main" val="22017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FA15B-F222-1281-F0E1-1FB8F83B2A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240606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r>
              <a:rPr lang="en-US" sz="2500" dirty="0">
                <a:effectLst/>
                <a:latin typeface="Arial" panose="020B0604020202020204" pitchFamily="34" charset="0"/>
                <a:ea typeface="Calibri" panose="020F0502020204030204" pitchFamily="34" charset="0"/>
              </a:rPr>
              <a:t>Deputy Chief, Bureau of Medicine and Surgery</a:t>
            </a:r>
          </a:p>
          <a:p>
            <a:r>
              <a:rPr lang="en-US" sz="2500" dirty="0">
                <a:effectLst/>
                <a:latin typeface="Arial" panose="020B0604020202020204" pitchFamily="34" charset="0"/>
                <a:ea typeface="Calibri" panose="020F0502020204030204" pitchFamily="34" charset="0"/>
              </a:rPr>
              <a:t>Deputy Surgeon General of the Navy</a:t>
            </a:r>
          </a:p>
          <a:p>
            <a:r>
              <a:rPr lang="en-US" sz="2500" dirty="0">
                <a:effectLst/>
                <a:latin typeface="Arial" panose="020B0604020202020204" pitchFamily="34" charset="0"/>
                <a:ea typeface="Calibri" panose="020F0502020204030204" pitchFamily="34" charset="0"/>
              </a:rPr>
              <a:t>Director, Medical Resources, Plans and </a:t>
            </a:r>
            <a:br>
              <a:rPr lang="en-US" sz="2500" dirty="0">
                <a:effectLst/>
                <a:latin typeface="Arial" panose="020B0604020202020204" pitchFamily="34" charset="0"/>
                <a:ea typeface="Calibri" panose="020F0502020204030204" pitchFamily="34" charset="0"/>
              </a:rPr>
            </a:br>
            <a:r>
              <a:rPr lang="en-US" sz="2500" dirty="0">
                <a:effectLst/>
                <a:latin typeface="Arial" panose="020B0604020202020204" pitchFamily="34" charset="0"/>
                <a:ea typeface="Calibri" panose="020F0502020204030204" pitchFamily="34" charset="0"/>
              </a:rPr>
              <a:t>Policy Division, N0931, Office of the Chief of Naval Operations</a:t>
            </a: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6" name="Picture 4">
            <a:extLst>
              <a:ext uri="{FF2B5EF4-FFF2-40B4-BE49-F238E27FC236}">
                <a16:creationId xmlns:a16="http://schemas.microsoft.com/office/drawing/2014/main" id="{D15C8587-BE46-7DBE-15C4-ABDF37019B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55242" y="1995104"/>
            <a:ext cx="2768625" cy="2768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A69582D-EE32-D496-77D8-3678932AD25F}"/>
              </a:ext>
            </a:extLst>
          </p:cNvPr>
          <p:cNvSpPr>
            <a:spLocks noGrp="1"/>
          </p:cNvSpPr>
          <p:nvPr>
            <p:ph type="title"/>
          </p:nvPr>
        </p:nvSpPr>
        <p:spPr>
          <a:xfrm>
            <a:off x="4163232" y="1868104"/>
            <a:ext cx="5511799" cy="1790999"/>
          </a:xfrm>
        </p:spPr>
        <p:txBody>
          <a:bodyPr>
            <a:normAutofit/>
          </a:bodyPr>
          <a:lstStyle/>
          <a:p>
            <a:pPr rtl="0" eaLnBrk="1" latinLnBrk="0" hangingPunct="1">
              <a:lnSpc>
                <a:spcPct val="80000"/>
              </a:lnSpc>
            </a:pPr>
            <a:r>
              <a:rPr lang="en-US" sz="5500" b="1" kern="1200" dirty="0">
                <a:solidFill>
                  <a:srgbClr val="000000"/>
                </a:solidFill>
                <a:effectLst/>
                <a:ea typeface="+mn-ea"/>
                <a:cs typeface="+mn-cs"/>
              </a:rPr>
              <a:t>Rear Admiral Rick Freedman</a:t>
            </a:r>
            <a:endParaRPr lang="en-US" b="1" dirty="0">
              <a:effectLst/>
            </a:endParaRPr>
          </a:p>
        </p:txBody>
      </p:sp>
    </p:spTree>
    <p:extLst>
      <p:ext uri="{BB962C8B-B14F-4D97-AF65-F5344CB8AC3E}">
        <p14:creationId xmlns:p14="http://schemas.microsoft.com/office/powerpoint/2010/main" val="20187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967C76-1CD8-BD85-A01A-B591FAEAF9C5}"/>
              </a:ext>
            </a:extLst>
          </p:cNvPr>
          <p:cNvSpPr/>
          <p:nvPr/>
        </p:nvSpPr>
        <p:spPr>
          <a:xfrm>
            <a:off x="6364943" y="1228278"/>
            <a:ext cx="5486400" cy="513666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77970" y="500037"/>
            <a:ext cx="7216009" cy="1073172"/>
          </a:xfrm>
        </p:spPr>
        <p:txBody>
          <a:bodyPr anchor="t">
            <a:noAutofit/>
          </a:bodyPr>
          <a:lstStyle/>
          <a:p>
            <a:pPr>
              <a:lnSpc>
                <a:spcPct val="80000"/>
              </a:lnSpc>
              <a:spcBef>
                <a:spcPts val="901"/>
              </a:spcBef>
            </a:pPr>
            <a:r>
              <a:rPr lang="en-US" sz="3700" b="1" dirty="0"/>
              <a:t>Navy Medicine Driving Factors</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11AD68-BCB3-BE11-EBF2-D660D31E336A}"/>
              </a:ext>
            </a:extLst>
          </p:cNvPr>
          <p:cNvSpPr txBox="1"/>
          <p:nvPr/>
        </p:nvSpPr>
        <p:spPr>
          <a:xfrm>
            <a:off x="396793" y="1137142"/>
            <a:ext cx="5718028" cy="5499967"/>
          </a:xfrm>
          <a:prstGeom prst="rect">
            <a:avLst/>
          </a:prstGeom>
          <a:noFill/>
        </p:spPr>
        <p:txBody>
          <a:bodyPr wrap="square" rtlCol="0">
            <a:spAutoFit/>
          </a:bodyPr>
          <a:lstStyle/>
          <a:p>
            <a:pPr marL="0" indent="0">
              <a:lnSpc>
                <a:spcPct val="90000"/>
              </a:lnSpc>
              <a:spcAft>
                <a:spcPts val="600"/>
              </a:spcAft>
              <a:buNone/>
            </a:pPr>
            <a:r>
              <a:rPr lang="en-US" sz="1700" dirty="0">
                <a:solidFill>
                  <a:schemeClr val="tx1">
                    <a:lumMod val="65000"/>
                    <a:lumOff val="35000"/>
                  </a:schemeClr>
                </a:solidFill>
                <a:effectLst/>
                <a:latin typeface="Times New Roman" panose="02020603050405020304" pitchFamily="18" charset="0"/>
                <a:cs typeface="Times New Roman" panose="02020603050405020304" pitchFamily="18" charset="0"/>
              </a:rPr>
              <a:t>“We will prioritize the readiness and capabilities required to fight and win at sea, and the logistics and shore support required to keep our Navy fit to fight. We recognize that we will never fight alone. We will advance naval integration with the Marine Corps and synchronize and align our warfighting efforts with the Joint Force. We will design and drive interoperability with our Allies and partners to deliver combined lethality.”</a:t>
            </a:r>
          </a:p>
          <a:p>
            <a:pPr marL="0" indent="0">
              <a:lnSpc>
                <a:spcPct val="90000"/>
              </a:lnSpc>
              <a:buNone/>
            </a:pPr>
            <a:r>
              <a:rPr lang="en-US" sz="1500" b="1" dirty="0">
                <a:solidFill>
                  <a:schemeClr val="tx1">
                    <a:lumMod val="65000"/>
                    <a:lumOff val="35000"/>
                  </a:schemeClr>
                </a:solidFill>
                <a:effectLst/>
                <a:latin typeface="Times New Roman" panose="02020603050405020304" pitchFamily="18" charset="0"/>
                <a:cs typeface="Times New Roman" panose="02020603050405020304" pitchFamily="18" charset="0"/>
              </a:rPr>
              <a:t>Admiral Lisa M. Franchetti, 33</a:t>
            </a:r>
            <a:r>
              <a:rPr lang="en-US" sz="1500" b="1" baseline="30000" dirty="0">
                <a:solidFill>
                  <a:schemeClr val="tx1">
                    <a:lumMod val="65000"/>
                    <a:lumOff val="35000"/>
                  </a:schemeClr>
                </a:solidFill>
                <a:effectLst/>
                <a:latin typeface="Times New Roman" panose="02020603050405020304" pitchFamily="18" charset="0"/>
                <a:cs typeface="Times New Roman" panose="02020603050405020304" pitchFamily="18" charset="0"/>
              </a:rPr>
              <a:t>rd</a:t>
            </a:r>
            <a:r>
              <a:rPr lang="en-US" sz="1500" b="1" dirty="0">
                <a:solidFill>
                  <a:schemeClr val="tx1">
                    <a:lumMod val="65000"/>
                    <a:lumOff val="35000"/>
                  </a:schemeClr>
                </a:solidFill>
                <a:effectLst/>
                <a:latin typeface="Times New Roman" panose="02020603050405020304" pitchFamily="18" charset="0"/>
                <a:cs typeface="Times New Roman" panose="02020603050405020304" pitchFamily="18" charset="0"/>
              </a:rPr>
              <a:t> Chief of Naval Operations</a:t>
            </a:r>
          </a:p>
          <a:p>
            <a:pPr marL="17463" algn="l" fontAlgn="base"/>
            <a:endParaRPr lang="en-US" sz="1700" u="sng" dirty="0">
              <a:solidFill>
                <a:srgbClr val="212529"/>
              </a:solidFill>
              <a:effectLst/>
            </a:endParaRPr>
          </a:p>
          <a:p>
            <a:pPr marL="17463" algn="l" fontAlgn="base"/>
            <a:r>
              <a:rPr lang="en-US" b="1" u="sng" dirty="0">
                <a:solidFill>
                  <a:srgbClr val="460073"/>
                </a:solidFill>
                <a:effectLst/>
              </a:rPr>
              <a:t>Get Real</a:t>
            </a:r>
            <a:r>
              <a:rPr lang="en-US" b="1" dirty="0">
                <a:solidFill>
                  <a:srgbClr val="460073"/>
                </a:solidFill>
                <a:effectLst/>
              </a:rPr>
              <a:t> </a:t>
            </a:r>
            <a:r>
              <a:rPr lang="en-US" sz="1600" dirty="0">
                <a:solidFill>
                  <a:srgbClr val="212529"/>
                </a:solidFill>
                <a:effectLst/>
              </a:rPr>
              <a:t>is about having the courage to self-assess, to build teams that embrace honest, hard, transparent looks at our performance to understand our actual strengths and shortcomings. We must be our own toughest critics.</a:t>
            </a:r>
          </a:p>
          <a:p>
            <a:pPr marL="17463" algn="l" fontAlgn="base"/>
            <a:endParaRPr lang="en-US" sz="1600" u="sng" dirty="0">
              <a:solidFill>
                <a:srgbClr val="212529"/>
              </a:solidFill>
              <a:effectLst/>
            </a:endParaRPr>
          </a:p>
          <a:p>
            <a:pPr marL="17463" algn="l" fontAlgn="base"/>
            <a:r>
              <a:rPr lang="en-US" b="1" u="sng" dirty="0">
                <a:solidFill>
                  <a:srgbClr val="460073"/>
                </a:solidFill>
                <a:effectLst/>
              </a:rPr>
              <a:t>Get Better</a:t>
            </a:r>
            <a:r>
              <a:rPr lang="en-US" b="1" dirty="0">
                <a:solidFill>
                  <a:srgbClr val="460073"/>
                </a:solidFill>
                <a:effectLst/>
              </a:rPr>
              <a:t> </a:t>
            </a:r>
            <a:r>
              <a:rPr lang="en-US" sz="1600" dirty="0">
                <a:solidFill>
                  <a:srgbClr val="212529"/>
                </a:solidFill>
                <a:effectLst/>
              </a:rPr>
              <a:t>is about a commitment to improve, to be self-correcting. It’s about taking pride in high standards and fixing problems together when they’re small, before they grow large and complex. It’s about applying proven methods to get after the things that matter most, in a focused and disciplined way, and not by just adding activity.</a:t>
            </a:r>
            <a:endParaRPr lang="en-US" sz="1600" dirty="0"/>
          </a:p>
        </p:txBody>
      </p:sp>
      <p:sp>
        <p:nvSpPr>
          <p:cNvPr id="10" name="TextBox 9">
            <a:extLst>
              <a:ext uri="{FF2B5EF4-FFF2-40B4-BE49-F238E27FC236}">
                <a16:creationId xmlns:a16="http://schemas.microsoft.com/office/drawing/2014/main" id="{AE4C6296-5C7C-6087-0C9C-87638EFDDE44}"/>
              </a:ext>
            </a:extLst>
          </p:cNvPr>
          <p:cNvSpPr txBox="1"/>
          <p:nvPr/>
        </p:nvSpPr>
        <p:spPr>
          <a:xfrm>
            <a:off x="6490447" y="1460528"/>
            <a:ext cx="5269791" cy="3527119"/>
          </a:xfrm>
          <a:prstGeom prst="rect">
            <a:avLst/>
          </a:prstGeom>
          <a:noFill/>
        </p:spPr>
        <p:txBody>
          <a:bodyPr wrap="square" rtlCol="0">
            <a:spAutoFit/>
          </a:bodyPr>
          <a:lstStyle/>
          <a:p>
            <a:pPr marL="0" lvl="2" defTabSz="686532"/>
            <a:r>
              <a:rPr lang="en-US" sz="2000" b="1" dirty="0">
                <a:solidFill>
                  <a:srgbClr val="460073"/>
                </a:solidFill>
                <a:latin typeface="Arial" panose="020B0604020202020204" pitchFamily="34" charset="0"/>
              </a:rPr>
              <a:t>Surgeon General’s Executive Rudder</a:t>
            </a:r>
          </a:p>
          <a:p>
            <a:pPr marL="0" lvl="2" defTabSz="686532"/>
            <a:endParaRPr lang="en-US" sz="1600" dirty="0">
              <a:solidFill>
                <a:srgbClr val="000000"/>
              </a:solidFill>
              <a:latin typeface="Arial" panose="020B0604020202020204" pitchFamily="34" charset="0"/>
            </a:endParaRPr>
          </a:p>
          <a:p>
            <a:pPr marL="0" lvl="2" defTabSz="686532">
              <a:lnSpc>
                <a:spcPct val="90000"/>
              </a:lnSpc>
            </a:pPr>
            <a:r>
              <a:rPr lang="en-US" sz="1600" b="1" dirty="0">
                <a:solidFill>
                  <a:srgbClr val="000000"/>
                </a:solidFill>
                <a:latin typeface="Arial" panose="020B0604020202020204" pitchFamily="34" charset="0"/>
              </a:rPr>
              <a:t>Our North Star: </a:t>
            </a:r>
            <a:r>
              <a:rPr lang="en-US" sz="1600" dirty="0">
                <a:solidFill>
                  <a:srgbClr val="000000"/>
                </a:solidFill>
                <a:latin typeface="Arial" panose="020B0604020202020204" pitchFamily="34" charset="0"/>
              </a:rPr>
              <a:t>By 2027, Navy Medicine will deliver agile, scalable, trained, and certified medical units to provide enduring support to the Fleet, Fleet Marine Force, and Joint Forces in high-end competition, crisis, and combat. Navy Medicine will be organized to facilitate all phases of Force Development, Force Generation, Force Preservation, and full restoration of the warfighter.</a:t>
            </a:r>
          </a:p>
          <a:p>
            <a:pPr marL="0" lvl="2" defTabSz="686532">
              <a:lnSpc>
                <a:spcPct val="90000"/>
              </a:lnSpc>
            </a:pPr>
            <a:endParaRPr lang="en-US" sz="1600" dirty="0">
              <a:solidFill>
                <a:srgbClr val="000000"/>
              </a:solidFill>
              <a:latin typeface="Arial" panose="020B0604020202020204" pitchFamily="34" charset="0"/>
            </a:endParaRPr>
          </a:p>
          <a:p>
            <a:pPr marL="0" lvl="2" defTabSz="686532">
              <a:lnSpc>
                <a:spcPct val="90000"/>
              </a:lnSpc>
            </a:pPr>
            <a:r>
              <a:rPr lang="en-US" sz="1600" b="1" dirty="0">
                <a:solidFill>
                  <a:srgbClr val="000000"/>
                </a:solidFill>
                <a:latin typeface="Arial" panose="020B0604020202020204" pitchFamily="34" charset="0"/>
              </a:rPr>
              <a:t>Mission: </a:t>
            </a:r>
            <a:r>
              <a:rPr lang="en-US" sz="1600" dirty="0">
                <a:solidFill>
                  <a:srgbClr val="000000"/>
                </a:solidFill>
                <a:latin typeface="Arial" panose="020B0604020202020204" pitchFamily="34" charset="0"/>
              </a:rPr>
              <a:t>As a Maritime Medical Force, we develop and deliver manned, trained, equipped, maintained, and certified medical forces that force develop, generate, and preserve the Naval human weapon system.</a:t>
            </a:r>
          </a:p>
        </p:txBody>
      </p:sp>
      <p:sp>
        <p:nvSpPr>
          <p:cNvPr id="8" name="TextBox 7">
            <a:extLst>
              <a:ext uri="{FF2B5EF4-FFF2-40B4-BE49-F238E27FC236}">
                <a16:creationId xmlns:a16="http://schemas.microsoft.com/office/drawing/2014/main" id="{06F1BF18-6EF6-2E00-FCC5-D00A7C19C5FE}"/>
              </a:ext>
            </a:extLst>
          </p:cNvPr>
          <p:cNvSpPr txBox="1"/>
          <p:nvPr/>
        </p:nvSpPr>
        <p:spPr>
          <a:xfrm>
            <a:off x="6490447" y="5148181"/>
            <a:ext cx="5269791" cy="1067080"/>
          </a:xfrm>
          <a:prstGeom prst="rect">
            <a:avLst/>
          </a:prstGeom>
          <a:solidFill>
            <a:schemeClr val="tx1">
              <a:lumMod val="10000"/>
              <a:lumOff val="90000"/>
            </a:schemeClr>
          </a:solidFill>
        </p:spPr>
        <p:txBody>
          <a:bodyPr vert="horz" wrap="none" lIns="91440" tIns="45720" rIns="91440" bIns="45720" rtlCol="0" anchor="ctr">
            <a:normAutofit lnSpcReduction="10000"/>
          </a:bodyPr>
          <a:lstStyle/>
          <a:p>
            <a:pPr>
              <a:lnSpc>
                <a:spcPct val="110000"/>
              </a:lnSpc>
            </a:pPr>
            <a:r>
              <a:rPr lang="en-US" sz="1200" dirty="0">
                <a:latin typeface="Arial" panose="020B0604020202020204" pitchFamily="34" charset="0"/>
              </a:rPr>
              <a:t>Line of Effort (LOE) 1: Deliver Expeditionary Medicine Systems (EXMEDS). </a:t>
            </a:r>
          </a:p>
          <a:p>
            <a:pPr>
              <a:lnSpc>
                <a:spcPct val="110000"/>
              </a:lnSpc>
            </a:pPr>
            <a:r>
              <a:rPr lang="en-US" sz="1200" dirty="0">
                <a:latin typeface="Arial" panose="020B0604020202020204" pitchFamily="34" charset="0"/>
              </a:rPr>
              <a:t>LOE 2: Increase Sailor and Marine Deployability.</a:t>
            </a:r>
          </a:p>
          <a:p>
            <a:pPr>
              <a:lnSpc>
                <a:spcPct val="110000"/>
              </a:lnSpc>
            </a:pPr>
            <a:r>
              <a:rPr lang="en-US" sz="1200" dirty="0">
                <a:latin typeface="Arial" panose="020B0604020202020204" pitchFamily="34" charset="0"/>
              </a:rPr>
              <a:t>LOE 3: Provide Quality Healthcare and Patient Safety Programs </a:t>
            </a:r>
            <a:br>
              <a:rPr lang="en-US" sz="1200" dirty="0">
                <a:latin typeface="Arial" panose="020B0604020202020204" pitchFamily="34" charset="0"/>
              </a:rPr>
            </a:br>
            <a:r>
              <a:rPr lang="en-US" sz="1200" dirty="0">
                <a:latin typeface="Arial" panose="020B0604020202020204" pitchFamily="34" charset="0"/>
              </a:rPr>
              <a:t>            Across the Naval Force.</a:t>
            </a:r>
          </a:p>
          <a:p>
            <a:pPr>
              <a:lnSpc>
                <a:spcPct val="110000"/>
              </a:lnSpc>
            </a:pPr>
            <a:r>
              <a:rPr lang="en-US" sz="1200" dirty="0">
                <a:latin typeface="Arial" panose="020B0604020202020204" pitchFamily="34" charset="0"/>
              </a:rPr>
              <a:t>LOE 4: Recruit and Retain Navy Medicine Shipmates.</a:t>
            </a:r>
          </a:p>
        </p:txBody>
      </p:sp>
    </p:spTree>
    <p:extLst>
      <p:ext uri="{BB962C8B-B14F-4D97-AF65-F5344CB8AC3E}">
        <p14:creationId xmlns:p14="http://schemas.microsoft.com/office/powerpoint/2010/main" val="337773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971" y="500037"/>
            <a:ext cx="6004900" cy="1073172"/>
          </a:xfrm>
        </p:spPr>
        <p:txBody>
          <a:bodyPr anchor="t">
            <a:noAutofit/>
          </a:bodyPr>
          <a:lstStyle/>
          <a:p>
            <a:pPr>
              <a:lnSpc>
                <a:spcPct val="80000"/>
              </a:lnSpc>
              <a:spcBef>
                <a:spcPts val="901"/>
              </a:spcBef>
            </a:pPr>
            <a:r>
              <a:rPr lang="en-US" sz="3700" b="1" dirty="0"/>
              <a:t>The Key to Decision Advantage Outcomes</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BAC44F3-55CD-A5A8-C616-CA357E80033A}"/>
              </a:ext>
            </a:extLst>
          </p:cNvPr>
          <p:cNvPicPr>
            <a:picLocks noChangeAspect="1"/>
          </p:cNvPicPr>
          <p:nvPr/>
        </p:nvPicPr>
        <p:blipFill>
          <a:blip r:embed="rId6"/>
          <a:stretch>
            <a:fillRect/>
          </a:stretch>
        </p:blipFill>
        <p:spPr>
          <a:xfrm>
            <a:off x="0" y="2944516"/>
            <a:ext cx="12192000" cy="3391759"/>
          </a:xfrm>
          <a:prstGeom prst="rect">
            <a:avLst/>
          </a:prstGeom>
        </p:spPr>
      </p:pic>
      <p:sp>
        <p:nvSpPr>
          <p:cNvPr id="5" name="TextBox 4">
            <a:extLst>
              <a:ext uri="{FF2B5EF4-FFF2-40B4-BE49-F238E27FC236}">
                <a16:creationId xmlns:a16="http://schemas.microsoft.com/office/drawing/2014/main" id="{49B5CBDB-E80B-1F2A-026F-2053595A00BE}"/>
              </a:ext>
            </a:extLst>
          </p:cNvPr>
          <p:cNvSpPr txBox="1"/>
          <p:nvPr/>
        </p:nvSpPr>
        <p:spPr>
          <a:xfrm>
            <a:off x="377971" y="1871344"/>
            <a:ext cx="10849999" cy="861774"/>
          </a:xfrm>
          <a:prstGeom prst="rect">
            <a:avLst/>
          </a:prstGeom>
          <a:noFill/>
        </p:spPr>
        <p:txBody>
          <a:bodyPr wrap="square">
            <a:spAutoFit/>
          </a:bodyPr>
          <a:lstStyle/>
          <a:p>
            <a:r>
              <a:rPr lang="en-US" sz="2500" dirty="0">
                <a:latin typeface="Arial" panose="020B0604020202020204" pitchFamily="34" charset="0"/>
              </a:rPr>
              <a:t>NAVMED Data Transformation Strategy includes key aspects from DoD Analytics &amp; AI Adoption Strategy Deliver Decision Advantage Outcomes</a:t>
            </a:r>
          </a:p>
        </p:txBody>
      </p:sp>
    </p:spTree>
    <p:extLst>
      <p:ext uri="{BB962C8B-B14F-4D97-AF65-F5344CB8AC3E}">
        <p14:creationId xmlns:p14="http://schemas.microsoft.com/office/powerpoint/2010/main" val="418796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971" y="500037"/>
            <a:ext cx="6004900" cy="1073172"/>
          </a:xfrm>
        </p:spPr>
        <p:txBody>
          <a:bodyPr anchor="t">
            <a:noAutofit/>
          </a:bodyPr>
          <a:lstStyle/>
          <a:p>
            <a:pPr>
              <a:lnSpc>
                <a:spcPct val="80000"/>
              </a:lnSpc>
              <a:spcBef>
                <a:spcPts val="901"/>
              </a:spcBef>
            </a:pPr>
            <a:r>
              <a:rPr lang="en-US" sz="3700" b="1" dirty="0"/>
              <a:t>Navy Medicine</a:t>
            </a:r>
            <a:br>
              <a:rPr lang="en-US" sz="3700" b="1" dirty="0"/>
            </a:br>
            <a:r>
              <a:rPr lang="en-US" sz="3700" b="1" dirty="0"/>
              <a:t>Data Transformation</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DB536A1-8585-6525-8B10-0F22942606B8}"/>
              </a:ext>
            </a:extLst>
          </p:cNvPr>
          <p:cNvSpPr txBox="1"/>
          <p:nvPr/>
        </p:nvSpPr>
        <p:spPr>
          <a:xfrm>
            <a:off x="202122" y="1737199"/>
            <a:ext cx="3522293" cy="500514"/>
          </a:xfrm>
          <a:prstGeom prst="rect">
            <a:avLst/>
          </a:prstGeom>
        </p:spPr>
        <p:txBody>
          <a:bodyPr vert="horz" wrap="square" lIns="91440" tIns="45720" rIns="91440" bIns="45720" rtlCol="0" anchor="ctr">
            <a:normAutofit/>
          </a:bodyPr>
          <a:lstStyle/>
          <a:p>
            <a:pPr algn="ctr"/>
            <a:r>
              <a:rPr lang="en-US" sz="2100" b="1" dirty="0">
                <a:solidFill>
                  <a:srgbClr val="460073"/>
                </a:solidFill>
                <a:latin typeface="Arial" panose="020B0604020202020204" pitchFamily="34" charset="0"/>
              </a:rPr>
              <a:t>Data Transformation </a:t>
            </a:r>
          </a:p>
        </p:txBody>
      </p:sp>
      <p:sp>
        <p:nvSpPr>
          <p:cNvPr id="8" name="TextBox 7">
            <a:extLst>
              <a:ext uri="{FF2B5EF4-FFF2-40B4-BE49-F238E27FC236}">
                <a16:creationId xmlns:a16="http://schemas.microsoft.com/office/drawing/2014/main" id="{9B7D5C8C-2C15-6D7A-842D-81B0960843CE}"/>
              </a:ext>
            </a:extLst>
          </p:cNvPr>
          <p:cNvSpPr txBox="1"/>
          <p:nvPr/>
        </p:nvSpPr>
        <p:spPr>
          <a:xfrm>
            <a:off x="454090" y="2207663"/>
            <a:ext cx="3090072" cy="852222"/>
          </a:xfrm>
          <a:prstGeom prst="rect">
            <a:avLst/>
          </a:prstGeom>
        </p:spPr>
        <p:txBody>
          <a:bodyPr vert="horz" wrap="square" lIns="91440" tIns="45720" rIns="91440" bIns="45720" rtlCol="0" anchor="ctr">
            <a:normAutofit/>
          </a:bodyPr>
          <a:lstStyle/>
          <a:p>
            <a:pPr algn="ctr"/>
            <a:r>
              <a:rPr lang="en-US" sz="1400" b="1" dirty="0">
                <a:latin typeface="Arial" panose="020B0604020202020204" pitchFamily="34" charset="0"/>
              </a:rPr>
              <a:t>Creating a data-driven</a:t>
            </a:r>
            <a:br>
              <a:rPr lang="en-US" sz="1400" b="1" dirty="0">
                <a:latin typeface="Arial" panose="020B0604020202020204" pitchFamily="34" charset="0"/>
              </a:rPr>
            </a:br>
            <a:r>
              <a:rPr lang="en-US" sz="1400" b="1" dirty="0">
                <a:latin typeface="Arial" panose="020B0604020202020204" pitchFamily="34" charset="0"/>
              </a:rPr>
              <a:t>culture for decision advantage</a:t>
            </a:r>
            <a:br>
              <a:rPr lang="en-US" sz="1400" b="1" dirty="0">
                <a:latin typeface="Arial" panose="020B0604020202020204" pitchFamily="34" charset="0"/>
              </a:rPr>
            </a:br>
            <a:r>
              <a:rPr lang="en-US" sz="1400" b="1" dirty="0">
                <a:latin typeface="Arial" panose="020B0604020202020204" pitchFamily="34" charset="0"/>
              </a:rPr>
              <a:t>at speed of mission</a:t>
            </a:r>
          </a:p>
        </p:txBody>
      </p:sp>
      <p:sp>
        <p:nvSpPr>
          <p:cNvPr id="10" name="TextBox 9">
            <a:extLst>
              <a:ext uri="{FF2B5EF4-FFF2-40B4-BE49-F238E27FC236}">
                <a16:creationId xmlns:a16="http://schemas.microsoft.com/office/drawing/2014/main" id="{73EE9BC5-C47F-5D14-8012-7AF82BDF1100}"/>
              </a:ext>
            </a:extLst>
          </p:cNvPr>
          <p:cNvSpPr txBox="1"/>
          <p:nvPr/>
        </p:nvSpPr>
        <p:spPr>
          <a:xfrm>
            <a:off x="4174124" y="1737199"/>
            <a:ext cx="3522293" cy="500514"/>
          </a:xfrm>
          <a:prstGeom prst="rect">
            <a:avLst/>
          </a:prstGeom>
        </p:spPr>
        <p:txBody>
          <a:bodyPr vert="horz" wrap="square" lIns="91440" tIns="45720" rIns="91440" bIns="45720" rtlCol="0" anchor="ctr">
            <a:normAutofit/>
          </a:bodyPr>
          <a:lstStyle/>
          <a:p>
            <a:pPr algn="ctr"/>
            <a:r>
              <a:rPr lang="en-US" sz="2100" b="1" dirty="0">
                <a:solidFill>
                  <a:srgbClr val="460073"/>
                </a:solidFill>
                <a:latin typeface="Arial" panose="020B0604020202020204" pitchFamily="34" charset="0"/>
              </a:rPr>
              <a:t>… is a critical priority </a:t>
            </a:r>
          </a:p>
        </p:txBody>
      </p:sp>
      <p:sp>
        <p:nvSpPr>
          <p:cNvPr id="12" name="TextBox 11">
            <a:extLst>
              <a:ext uri="{FF2B5EF4-FFF2-40B4-BE49-F238E27FC236}">
                <a16:creationId xmlns:a16="http://schemas.microsoft.com/office/drawing/2014/main" id="{CD77EAE2-AB34-89EF-75C5-044CAF62CC74}"/>
              </a:ext>
            </a:extLst>
          </p:cNvPr>
          <p:cNvSpPr txBox="1"/>
          <p:nvPr/>
        </p:nvSpPr>
        <p:spPr>
          <a:xfrm>
            <a:off x="4145427" y="2207663"/>
            <a:ext cx="3573312" cy="1147038"/>
          </a:xfrm>
          <a:prstGeom prst="rect">
            <a:avLst/>
          </a:prstGeom>
        </p:spPr>
        <p:txBody>
          <a:bodyPr vert="horz" wrap="square" lIns="91440" tIns="45720" rIns="91440" bIns="45720" rtlCol="0" anchor="ctr">
            <a:normAutofit/>
          </a:bodyPr>
          <a:lstStyle/>
          <a:p>
            <a:pPr algn="ctr"/>
            <a:r>
              <a:rPr lang="en-US" sz="1400" b="1" dirty="0">
                <a:latin typeface="Arial" panose="020B0604020202020204" pitchFamily="34" charset="0"/>
              </a:rPr>
              <a:t>Failure introduces risk to the SG’s primary mission to improve warfighter survivability contributing towards achieving military advantage</a:t>
            </a:r>
          </a:p>
        </p:txBody>
      </p:sp>
      <p:pic>
        <p:nvPicPr>
          <p:cNvPr id="15" name="Picture 14">
            <a:extLst>
              <a:ext uri="{FF2B5EF4-FFF2-40B4-BE49-F238E27FC236}">
                <a16:creationId xmlns:a16="http://schemas.microsoft.com/office/drawing/2014/main" id="{8BAB3D02-4E1F-B68C-50BB-8DC72B2BD5D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14961" y="3523243"/>
            <a:ext cx="1176103" cy="1543928"/>
          </a:xfrm>
          <a:prstGeom prst="rect">
            <a:avLst/>
          </a:prstGeom>
        </p:spPr>
      </p:pic>
      <p:pic>
        <p:nvPicPr>
          <p:cNvPr id="16" name="Picture 15">
            <a:extLst>
              <a:ext uri="{FF2B5EF4-FFF2-40B4-BE49-F238E27FC236}">
                <a16:creationId xmlns:a16="http://schemas.microsoft.com/office/drawing/2014/main" id="{1ABCC26E-586D-AD5A-E1DF-B8FD5759906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86838" y="3735775"/>
            <a:ext cx="1162146" cy="1525606"/>
          </a:xfrm>
          <a:prstGeom prst="rect">
            <a:avLst/>
          </a:prstGeom>
          <a:noFill/>
          <a:ln>
            <a:solidFill>
              <a:schemeClr val="tx1"/>
            </a:solidFill>
          </a:ln>
        </p:spPr>
      </p:pic>
      <p:sp>
        <p:nvSpPr>
          <p:cNvPr id="17" name="TextBox 16">
            <a:extLst>
              <a:ext uri="{FF2B5EF4-FFF2-40B4-BE49-F238E27FC236}">
                <a16:creationId xmlns:a16="http://schemas.microsoft.com/office/drawing/2014/main" id="{ED426998-3EC7-E5D0-8D28-62FFD94E9024}"/>
              </a:ext>
            </a:extLst>
          </p:cNvPr>
          <p:cNvSpPr txBox="1"/>
          <p:nvPr/>
        </p:nvSpPr>
        <p:spPr>
          <a:xfrm>
            <a:off x="7994287" y="1737199"/>
            <a:ext cx="4143342" cy="500514"/>
          </a:xfrm>
          <a:prstGeom prst="rect">
            <a:avLst/>
          </a:prstGeom>
        </p:spPr>
        <p:txBody>
          <a:bodyPr vert="horz" wrap="square" lIns="91440" tIns="45720" rIns="91440" bIns="45720" rtlCol="0" anchor="ctr">
            <a:noAutofit/>
          </a:bodyPr>
          <a:lstStyle/>
          <a:p>
            <a:pPr algn="ctr"/>
            <a:r>
              <a:rPr lang="en-US" sz="2100" b="1" dirty="0">
                <a:solidFill>
                  <a:srgbClr val="460073"/>
                </a:solidFill>
                <a:latin typeface="Arial" panose="020B0604020202020204" pitchFamily="34" charset="0"/>
              </a:rPr>
              <a:t>… and an extreme challenge.</a:t>
            </a:r>
          </a:p>
        </p:txBody>
      </p:sp>
      <p:sp>
        <p:nvSpPr>
          <p:cNvPr id="18" name="TextBox 17">
            <a:extLst>
              <a:ext uri="{FF2B5EF4-FFF2-40B4-BE49-F238E27FC236}">
                <a16:creationId xmlns:a16="http://schemas.microsoft.com/office/drawing/2014/main" id="{22EA97CF-9297-AA43-F67E-D78C3FBABFD5}"/>
              </a:ext>
            </a:extLst>
          </p:cNvPr>
          <p:cNvSpPr txBox="1"/>
          <p:nvPr/>
        </p:nvSpPr>
        <p:spPr>
          <a:xfrm>
            <a:off x="8530167" y="2207663"/>
            <a:ext cx="3090072" cy="667783"/>
          </a:xfrm>
          <a:prstGeom prst="rect">
            <a:avLst/>
          </a:prstGeom>
        </p:spPr>
        <p:txBody>
          <a:bodyPr vert="horz" wrap="square" lIns="91440" tIns="45720" rIns="91440" bIns="45720" rtlCol="0" anchor="ctr">
            <a:normAutofit/>
          </a:bodyPr>
          <a:lstStyle/>
          <a:p>
            <a:pPr algn="ctr"/>
            <a:r>
              <a:rPr lang="en-US" sz="1400" b="1" dirty="0">
                <a:latin typeface="Arial" panose="020B0604020202020204" pitchFamily="34" charset="0"/>
              </a:rPr>
              <a:t>70-90% of similar efforts fail to achieve performance goals</a:t>
            </a:r>
          </a:p>
        </p:txBody>
      </p:sp>
      <p:pic>
        <p:nvPicPr>
          <p:cNvPr id="22" name="Picture 21" descr="Chart&#10;&#10;Description automatically generated">
            <a:extLst>
              <a:ext uri="{FF2B5EF4-FFF2-40B4-BE49-F238E27FC236}">
                <a16:creationId xmlns:a16="http://schemas.microsoft.com/office/drawing/2014/main" id="{C32ACC53-A061-884A-529F-1B8280BC19D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7325" r="4959" b="5932"/>
          <a:stretch/>
        </p:blipFill>
        <p:spPr>
          <a:xfrm>
            <a:off x="8634250" y="2895105"/>
            <a:ext cx="2870142" cy="2871592"/>
          </a:xfrm>
          <a:prstGeom prst="rect">
            <a:avLst/>
          </a:prstGeom>
        </p:spPr>
      </p:pic>
      <p:sp>
        <p:nvSpPr>
          <p:cNvPr id="23" name="TextBox 22">
            <a:extLst>
              <a:ext uri="{FF2B5EF4-FFF2-40B4-BE49-F238E27FC236}">
                <a16:creationId xmlns:a16="http://schemas.microsoft.com/office/drawing/2014/main" id="{C4CCDDE0-69DF-7ADF-BA1C-FA0110EA62CC}"/>
              </a:ext>
            </a:extLst>
          </p:cNvPr>
          <p:cNvSpPr txBox="1"/>
          <p:nvPr/>
        </p:nvSpPr>
        <p:spPr>
          <a:xfrm>
            <a:off x="0" y="6255878"/>
            <a:ext cx="12191999" cy="445733"/>
          </a:xfrm>
          <a:prstGeom prst="rect">
            <a:avLst/>
          </a:prstGeom>
          <a:solidFill>
            <a:srgbClr val="460073"/>
          </a:solidFill>
        </p:spPr>
        <p:txBody>
          <a:bodyPr vert="horz" wrap="square" lIns="91440" tIns="45720" rIns="91440" bIns="45720" rtlCol="0" anchor="ctr">
            <a:normAutofit/>
          </a:bodyPr>
          <a:lstStyle/>
          <a:p>
            <a:pPr algn="ctr"/>
            <a:r>
              <a:rPr lang="en-US" sz="2000" dirty="0">
                <a:solidFill>
                  <a:schemeClr val="bg1"/>
                </a:solidFill>
                <a:latin typeface="Arial" panose="020B0604020202020204" pitchFamily="34" charset="0"/>
              </a:rPr>
              <a:t>Success will require Navy Medicine’s full commitment, starting with executive leadership engagement.</a:t>
            </a:r>
          </a:p>
        </p:txBody>
      </p:sp>
      <p:pic>
        <p:nvPicPr>
          <p:cNvPr id="24" name="Picture 23" descr="A picture containing icon&#10;&#10;Description automatically generated">
            <a:extLst>
              <a:ext uri="{FF2B5EF4-FFF2-40B4-BE49-F238E27FC236}">
                <a16:creationId xmlns:a16="http://schemas.microsoft.com/office/drawing/2014/main" id="{81E5B7AF-B4D6-9E6B-7886-9BE50C7CB37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28283" y="3046616"/>
            <a:ext cx="2705828" cy="2707193"/>
          </a:xfrm>
          <a:prstGeom prst="rect">
            <a:avLst/>
          </a:prstGeom>
        </p:spPr>
      </p:pic>
      <p:sp>
        <p:nvSpPr>
          <p:cNvPr id="26" name="Rectangle 25">
            <a:extLst>
              <a:ext uri="{FF2B5EF4-FFF2-40B4-BE49-F238E27FC236}">
                <a16:creationId xmlns:a16="http://schemas.microsoft.com/office/drawing/2014/main" id="{29D4102F-C69C-0471-682D-5323FDC2ED53}"/>
              </a:ext>
            </a:extLst>
          </p:cNvPr>
          <p:cNvSpPr/>
          <p:nvPr/>
        </p:nvSpPr>
        <p:spPr>
          <a:xfrm>
            <a:off x="8140699" y="1573208"/>
            <a:ext cx="3835564" cy="439728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06A4FC-C8BC-E527-0313-B7B9EDF62B64}"/>
              </a:ext>
            </a:extLst>
          </p:cNvPr>
          <p:cNvSpPr/>
          <p:nvPr/>
        </p:nvSpPr>
        <p:spPr>
          <a:xfrm>
            <a:off x="4034864" y="1573208"/>
            <a:ext cx="3835564" cy="439728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A3B0B7-265E-20B5-0412-D1FA3960AB0E}"/>
              </a:ext>
            </a:extLst>
          </p:cNvPr>
          <p:cNvSpPr/>
          <p:nvPr/>
        </p:nvSpPr>
        <p:spPr>
          <a:xfrm>
            <a:off x="170909" y="1573208"/>
            <a:ext cx="3584719" cy="4397285"/>
          </a:xfrm>
          <a:prstGeom prst="rect">
            <a:avLst/>
          </a:prstGeom>
          <a:noFill/>
          <a:ln>
            <a:solidFill>
              <a:srgbClr val="4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76">
            <a:extLst>
              <a:ext uri="{FF2B5EF4-FFF2-40B4-BE49-F238E27FC236}">
                <a16:creationId xmlns:a16="http://schemas.microsoft.com/office/drawing/2014/main" id="{71C55282-0FFF-314C-917B-DA2D2EC8EAA5}"/>
              </a:ext>
            </a:extLst>
          </p:cNvPr>
          <p:cNvSpPr/>
          <p:nvPr/>
        </p:nvSpPr>
        <p:spPr>
          <a:xfrm rot="5400000">
            <a:off x="3660621" y="2517199"/>
            <a:ext cx="546038" cy="454048"/>
          </a:xfrm>
          <a:prstGeom prst="triangle">
            <a:avLst/>
          </a:prstGeom>
          <a:solidFill>
            <a:srgbClr val="11274C"/>
          </a:solidFill>
        </p:spPr>
        <p:txBody>
          <a:bodyPr wrap="square" lIns="0" rtlCol="0" anchor="ctr" anchorCtr="0">
            <a:noAutofit/>
          </a:bodyPr>
          <a:lstStyle/>
          <a:p>
            <a:pPr algn="l"/>
            <a:endParaRPr lang="en-US" sz="3600" baseline="0" dirty="0">
              <a:solidFill>
                <a:srgbClr val="022A3A"/>
              </a:solidFill>
              <a:latin typeface="Arial" panose="020B0604020202020204" pitchFamily="34" charset="0"/>
            </a:endParaRPr>
          </a:p>
        </p:txBody>
      </p:sp>
      <p:sp>
        <p:nvSpPr>
          <p:cNvPr id="30" name="Isosceles Triangle 76">
            <a:extLst>
              <a:ext uri="{FF2B5EF4-FFF2-40B4-BE49-F238E27FC236}">
                <a16:creationId xmlns:a16="http://schemas.microsoft.com/office/drawing/2014/main" id="{FBA819E8-B468-A74B-D272-C36565A0C55A}"/>
              </a:ext>
            </a:extLst>
          </p:cNvPr>
          <p:cNvSpPr/>
          <p:nvPr/>
        </p:nvSpPr>
        <p:spPr>
          <a:xfrm rot="5400000">
            <a:off x="7762593" y="2517199"/>
            <a:ext cx="546038" cy="454048"/>
          </a:xfrm>
          <a:prstGeom prst="triangle">
            <a:avLst/>
          </a:prstGeom>
          <a:solidFill>
            <a:srgbClr val="11274C"/>
          </a:solidFill>
        </p:spPr>
        <p:txBody>
          <a:bodyPr wrap="square" lIns="0" rtlCol="0" anchor="ctr" anchorCtr="0">
            <a:noAutofit/>
          </a:bodyPr>
          <a:lstStyle/>
          <a:p>
            <a:pPr algn="l"/>
            <a:endParaRPr lang="en-US" sz="3600" baseline="0" dirty="0">
              <a:solidFill>
                <a:srgbClr val="022A3A"/>
              </a:solidFill>
              <a:latin typeface="Arial" panose="020B0604020202020204" pitchFamily="34" charset="0"/>
            </a:endParaRPr>
          </a:p>
        </p:txBody>
      </p:sp>
      <p:sp>
        <p:nvSpPr>
          <p:cNvPr id="31" name="Isosceles Triangle 76">
            <a:extLst>
              <a:ext uri="{FF2B5EF4-FFF2-40B4-BE49-F238E27FC236}">
                <a16:creationId xmlns:a16="http://schemas.microsoft.com/office/drawing/2014/main" id="{CF9405AA-5876-5347-5DB2-5EDC53BCD4C7}"/>
              </a:ext>
            </a:extLst>
          </p:cNvPr>
          <p:cNvSpPr/>
          <p:nvPr/>
        </p:nvSpPr>
        <p:spPr>
          <a:xfrm rot="10800000">
            <a:off x="5735460" y="5688860"/>
            <a:ext cx="546038" cy="454048"/>
          </a:xfrm>
          <a:prstGeom prst="triangle">
            <a:avLst/>
          </a:prstGeom>
          <a:solidFill>
            <a:srgbClr val="11274C"/>
          </a:solidFill>
        </p:spPr>
        <p:txBody>
          <a:bodyPr wrap="square" lIns="0" rtlCol="0" anchor="ctr" anchorCtr="0">
            <a:noAutofit/>
          </a:bodyPr>
          <a:lstStyle/>
          <a:p>
            <a:pPr algn="l"/>
            <a:endParaRPr lang="en-US" sz="3600" baseline="0" dirty="0">
              <a:solidFill>
                <a:srgbClr val="022A3A"/>
              </a:solidFill>
              <a:latin typeface="Arial" panose="020B0604020202020204" pitchFamily="34" charset="0"/>
            </a:endParaRPr>
          </a:p>
        </p:txBody>
      </p:sp>
    </p:spTree>
    <p:extLst>
      <p:ext uri="{BB962C8B-B14F-4D97-AF65-F5344CB8AC3E}">
        <p14:creationId xmlns:p14="http://schemas.microsoft.com/office/powerpoint/2010/main" val="308059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971" y="500037"/>
            <a:ext cx="6471064" cy="1073172"/>
          </a:xfrm>
        </p:spPr>
        <p:txBody>
          <a:bodyPr anchor="t">
            <a:noAutofit/>
          </a:bodyPr>
          <a:lstStyle/>
          <a:p>
            <a:pPr>
              <a:lnSpc>
                <a:spcPct val="80000"/>
              </a:lnSpc>
              <a:spcBef>
                <a:spcPts val="901"/>
              </a:spcBef>
            </a:pPr>
            <a:r>
              <a:rPr lang="en-US" sz="3700" b="1" dirty="0"/>
              <a:t>Navy Medicine’s</a:t>
            </a:r>
            <a:br>
              <a:rPr lang="en-US" sz="3700" b="1" dirty="0"/>
            </a:br>
            <a:r>
              <a:rPr lang="en-US" sz="3700" b="1" dirty="0"/>
              <a:t>Data Transformation Need</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11AD68-BCB3-BE11-EBF2-D660D31E336A}"/>
              </a:ext>
            </a:extLst>
          </p:cNvPr>
          <p:cNvSpPr txBox="1"/>
          <p:nvPr/>
        </p:nvSpPr>
        <p:spPr>
          <a:xfrm>
            <a:off x="377972" y="1709033"/>
            <a:ext cx="9590778" cy="1388072"/>
          </a:xfrm>
          <a:prstGeom prst="rect">
            <a:avLst/>
          </a:prstGeom>
          <a:noFill/>
        </p:spPr>
        <p:txBody>
          <a:bodyPr wrap="square" rtlCol="0">
            <a:spAutoFit/>
          </a:bodyPr>
          <a:lstStyle/>
          <a:p>
            <a:pPr marL="0" indent="0">
              <a:lnSpc>
                <a:spcPct val="90000"/>
              </a:lnSpc>
              <a:spcAft>
                <a:spcPts val="600"/>
              </a:spcAft>
              <a:buNone/>
            </a:pPr>
            <a:r>
              <a:rPr lang="en-US" sz="2400" dirty="0">
                <a:solidFill>
                  <a:srgbClr val="460073"/>
                </a:solidFill>
                <a:effectLst/>
              </a:rPr>
              <a:t>Medical Readiness Vignette</a:t>
            </a:r>
          </a:p>
          <a:p>
            <a:pPr marL="0" indent="0">
              <a:lnSpc>
                <a:spcPct val="90000"/>
              </a:lnSpc>
              <a:spcAft>
                <a:spcPts val="600"/>
              </a:spcAft>
              <a:buNone/>
            </a:pPr>
            <a:r>
              <a:rPr lang="en-US" sz="1600" dirty="0">
                <a:solidFill>
                  <a:srgbClr val="212529"/>
                </a:solidFill>
                <a:effectLst/>
              </a:rPr>
              <a:t>Navy Family Physician in a remote Naval Branch Clinic of China Lake, CA is screening a Marine and his family for orders to Okinawa, Japan. The Marine has is being cleared as Fully Deployable today after a shoulder surgery 9 months ago. The spouse has been stable on an SSRI for 1 year after a diagnosis of Post-Partum/Major Depression 18 months ago. Their two year-old daughter has no issues. </a:t>
            </a:r>
          </a:p>
        </p:txBody>
      </p:sp>
      <p:sp>
        <p:nvSpPr>
          <p:cNvPr id="5" name="TextBox 4">
            <a:extLst>
              <a:ext uri="{FF2B5EF4-FFF2-40B4-BE49-F238E27FC236}">
                <a16:creationId xmlns:a16="http://schemas.microsoft.com/office/drawing/2014/main" id="{4E373BD1-CEFB-8A5E-5B82-104198703D9D}"/>
              </a:ext>
            </a:extLst>
          </p:cNvPr>
          <p:cNvSpPr txBox="1"/>
          <p:nvPr/>
        </p:nvSpPr>
        <p:spPr>
          <a:xfrm>
            <a:off x="375599" y="6038857"/>
            <a:ext cx="8951622" cy="584775"/>
          </a:xfrm>
          <a:prstGeom prst="rect">
            <a:avLst/>
          </a:prstGeom>
          <a:solidFill>
            <a:schemeClr val="bg2"/>
          </a:solidFill>
        </p:spPr>
        <p:txBody>
          <a:bodyPr wrap="square" rtlCol="0">
            <a:spAutoFit/>
          </a:bodyPr>
          <a:lstStyle/>
          <a:p>
            <a:r>
              <a:rPr lang="en-US" sz="1600" b="1" dirty="0">
                <a:solidFill>
                  <a:srgbClr val="212529"/>
                </a:solidFill>
                <a:effectLst/>
              </a:rPr>
              <a:t>Gaining and losing command receive notice of recommendations of medically suitability for the assignment once Marine returns the paperwork to their personnel shop. </a:t>
            </a:r>
          </a:p>
        </p:txBody>
      </p:sp>
      <p:sp>
        <p:nvSpPr>
          <p:cNvPr id="13" name="TextBox 12">
            <a:extLst>
              <a:ext uri="{FF2B5EF4-FFF2-40B4-BE49-F238E27FC236}">
                <a16:creationId xmlns:a16="http://schemas.microsoft.com/office/drawing/2014/main" id="{4F305EAE-1C80-864F-4D73-BED13F3C5838}"/>
              </a:ext>
            </a:extLst>
          </p:cNvPr>
          <p:cNvSpPr txBox="1"/>
          <p:nvPr/>
        </p:nvSpPr>
        <p:spPr>
          <a:xfrm>
            <a:off x="377971" y="3179319"/>
            <a:ext cx="10989276" cy="2768450"/>
          </a:xfrm>
          <a:prstGeom prst="rect">
            <a:avLst/>
          </a:prstGeom>
          <a:noFill/>
        </p:spPr>
        <p:txBody>
          <a:bodyPr wrap="square" rtlCol="0">
            <a:spAutoFit/>
          </a:bodyPr>
          <a:lstStyle/>
          <a:p>
            <a:pPr marL="0" indent="0">
              <a:lnSpc>
                <a:spcPct val="90000"/>
              </a:lnSpc>
              <a:spcAft>
                <a:spcPts val="300"/>
              </a:spcAft>
              <a:buNone/>
            </a:pPr>
            <a:r>
              <a:rPr lang="en-US" sz="1600" b="1" dirty="0">
                <a:solidFill>
                  <a:srgbClr val="212529"/>
                </a:solidFill>
                <a:effectLst/>
              </a:rPr>
              <a:t>In three 20 min appointments (1 hour) the Family Physician and their support staff must complete the following. </a:t>
            </a:r>
          </a:p>
          <a:p>
            <a:pPr marL="342900" indent="-342900">
              <a:lnSpc>
                <a:spcPct val="90000"/>
              </a:lnSpc>
              <a:spcAft>
                <a:spcPts val="300"/>
              </a:spcAft>
              <a:buFont typeface="+mj-lt"/>
              <a:buAutoNum type="arabicPeriod"/>
            </a:pPr>
            <a:r>
              <a:rPr lang="en-US" sz="1550" u="sng" dirty="0">
                <a:solidFill>
                  <a:srgbClr val="212529"/>
                </a:solidFill>
                <a:effectLst/>
              </a:rPr>
              <a:t>MHS GENESIS </a:t>
            </a:r>
            <a:r>
              <a:rPr lang="en-US" sz="1550" dirty="0">
                <a:solidFill>
                  <a:srgbClr val="212529"/>
                </a:solidFill>
                <a:effectLst/>
              </a:rPr>
              <a:t>encounters on all three patients</a:t>
            </a:r>
          </a:p>
          <a:p>
            <a:pPr marL="342900" indent="-342900">
              <a:lnSpc>
                <a:spcPct val="90000"/>
              </a:lnSpc>
              <a:spcAft>
                <a:spcPts val="300"/>
              </a:spcAft>
              <a:buFont typeface="+mj-lt"/>
              <a:buAutoNum type="arabicPeriod"/>
            </a:pPr>
            <a:r>
              <a:rPr lang="en-US" sz="1550" u="sng" dirty="0">
                <a:solidFill>
                  <a:srgbClr val="212529"/>
                </a:solidFill>
                <a:effectLst/>
              </a:rPr>
              <a:t>(LIMDU) SMART </a:t>
            </a:r>
            <a:r>
              <a:rPr lang="en-US" sz="1550" dirty="0">
                <a:solidFill>
                  <a:srgbClr val="212529"/>
                </a:solidFill>
                <a:effectLst/>
              </a:rPr>
              <a:t>– Return to Full Duty</a:t>
            </a:r>
          </a:p>
          <a:p>
            <a:pPr marL="800100" lvl="1" indent="-342900">
              <a:lnSpc>
                <a:spcPct val="90000"/>
              </a:lnSpc>
              <a:spcAft>
                <a:spcPts val="300"/>
              </a:spcAft>
              <a:buFont typeface="+mj-lt"/>
              <a:buAutoNum type="alphaLcPeriod"/>
            </a:pPr>
            <a:r>
              <a:rPr lang="en-US" sz="1550" dirty="0">
                <a:solidFill>
                  <a:srgbClr val="212529"/>
                </a:solidFill>
                <a:effectLst/>
              </a:rPr>
              <a:t>electronic NAVMED Form 6100/6</a:t>
            </a:r>
          </a:p>
          <a:p>
            <a:pPr marL="342900" indent="-342900">
              <a:lnSpc>
                <a:spcPct val="90000"/>
              </a:lnSpc>
              <a:spcAft>
                <a:spcPts val="300"/>
              </a:spcAft>
              <a:buFont typeface="+mj-lt"/>
              <a:buAutoNum type="arabicPeriod"/>
            </a:pPr>
            <a:r>
              <a:rPr lang="en-US" sz="1550" u="sng" dirty="0">
                <a:solidFill>
                  <a:srgbClr val="212529"/>
                </a:solidFill>
                <a:effectLst/>
              </a:rPr>
              <a:t>Overseas Suitability Screenings </a:t>
            </a:r>
            <a:r>
              <a:rPr lang="en-US" sz="1550" dirty="0">
                <a:solidFill>
                  <a:srgbClr val="212529"/>
                </a:solidFill>
                <a:effectLst/>
              </a:rPr>
              <a:t>on all three patients (2 paper forms each)</a:t>
            </a:r>
          </a:p>
          <a:p>
            <a:pPr marL="800100" lvl="1" indent="-342900">
              <a:lnSpc>
                <a:spcPct val="90000"/>
              </a:lnSpc>
              <a:spcAft>
                <a:spcPts val="300"/>
              </a:spcAft>
              <a:buFont typeface="+mj-lt"/>
              <a:buAutoNum type="alphaLcPeriod"/>
            </a:pPr>
            <a:r>
              <a:rPr lang="en-US" sz="1550" dirty="0">
                <a:solidFill>
                  <a:srgbClr val="212529"/>
                </a:solidFill>
              </a:rPr>
              <a:t>P</a:t>
            </a:r>
            <a:r>
              <a:rPr lang="en-US" sz="1550" dirty="0">
                <a:solidFill>
                  <a:srgbClr val="212529"/>
                </a:solidFill>
                <a:effectLst/>
              </a:rPr>
              <a:t>aper NAVMED Form 1300/1 – Medical, Dental, Educational Suitability Screenings</a:t>
            </a:r>
          </a:p>
          <a:p>
            <a:pPr marL="800100" lvl="1" indent="-342900">
              <a:lnSpc>
                <a:spcPct val="90000"/>
              </a:lnSpc>
              <a:spcAft>
                <a:spcPts val="300"/>
              </a:spcAft>
              <a:buFont typeface="+mj-lt"/>
              <a:buAutoNum type="alphaLcPeriod"/>
            </a:pPr>
            <a:r>
              <a:rPr lang="en-US" sz="1550" dirty="0">
                <a:solidFill>
                  <a:srgbClr val="212529"/>
                </a:solidFill>
                <a:effectLst/>
              </a:rPr>
              <a:t>Paper NAVMED Form 1300/2 – Medical, Dental, Educational Suitability Screening checklist &amp; worksheet</a:t>
            </a:r>
          </a:p>
          <a:p>
            <a:pPr marL="342900" indent="-342900">
              <a:lnSpc>
                <a:spcPct val="90000"/>
              </a:lnSpc>
              <a:spcAft>
                <a:spcPts val="300"/>
              </a:spcAft>
              <a:buFont typeface="+mj-lt"/>
              <a:buAutoNum type="arabicPeriod"/>
            </a:pPr>
            <a:r>
              <a:rPr lang="en-US" sz="1550" u="sng" dirty="0">
                <a:solidFill>
                  <a:srgbClr val="212529"/>
                </a:solidFill>
                <a:effectLst/>
              </a:rPr>
              <a:t>Email Naval Hospital Okinawa (NHO)</a:t>
            </a:r>
            <a:r>
              <a:rPr lang="en-US" sz="1550" dirty="0">
                <a:solidFill>
                  <a:srgbClr val="212529"/>
                </a:solidFill>
                <a:effectLst/>
              </a:rPr>
              <a:t> to review the positive findings of mental health history for the spouse to </a:t>
            </a:r>
            <a:br>
              <a:rPr lang="en-US" sz="1550" dirty="0">
                <a:solidFill>
                  <a:srgbClr val="212529"/>
                </a:solidFill>
                <a:effectLst/>
              </a:rPr>
            </a:br>
            <a:r>
              <a:rPr lang="en-US" sz="1550" dirty="0">
                <a:solidFill>
                  <a:srgbClr val="212529"/>
                </a:solidFill>
                <a:effectLst/>
              </a:rPr>
              <a:t>ensure that they can support.</a:t>
            </a:r>
          </a:p>
          <a:p>
            <a:pPr marL="342900" indent="-342900">
              <a:lnSpc>
                <a:spcPct val="90000"/>
              </a:lnSpc>
              <a:spcAft>
                <a:spcPts val="300"/>
              </a:spcAft>
              <a:buFont typeface="+mj-lt"/>
              <a:buAutoNum type="arabicPeriod"/>
            </a:pPr>
            <a:r>
              <a:rPr lang="en-US" sz="1550" dirty="0">
                <a:solidFill>
                  <a:srgbClr val="212529"/>
                </a:solidFill>
                <a:effectLst/>
              </a:rPr>
              <a:t>Once NHO agrees to accept the patient, </a:t>
            </a:r>
            <a:r>
              <a:rPr lang="en-US" sz="1550" u="sng" dirty="0">
                <a:solidFill>
                  <a:srgbClr val="212529"/>
                </a:solidFill>
                <a:effectLst/>
              </a:rPr>
              <a:t>sign all paperwork (6 paper forms</a:t>
            </a:r>
            <a:r>
              <a:rPr lang="en-US" sz="1550" dirty="0">
                <a:solidFill>
                  <a:srgbClr val="212529"/>
                </a:solidFill>
                <a:effectLst/>
              </a:rPr>
              <a:t>) and ensure communicate </a:t>
            </a:r>
            <a:br>
              <a:rPr lang="en-US" sz="1550" dirty="0">
                <a:solidFill>
                  <a:srgbClr val="212529"/>
                </a:solidFill>
                <a:effectLst/>
              </a:rPr>
            </a:br>
            <a:r>
              <a:rPr lang="en-US" sz="1550" dirty="0">
                <a:solidFill>
                  <a:srgbClr val="212529"/>
                </a:solidFill>
                <a:effectLst/>
              </a:rPr>
              <a:t>to the Service Member and Family Members to pick up their paperwork.</a:t>
            </a:r>
          </a:p>
        </p:txBody>
      </p:sp>
      <p:pic>
        <p:nvPicPr>
          <p:cNvPr id="14" name="Picture 13">
            <a:extLst>
              <a:ext uri="{FF2B5EF4-FFF2-40B4-BE49-F238E27FC236}">
                <a16:creationId xmlns:a16="http://schemas.microsoft.com/office/drawing/2014/main" id="{C28C94A7-691C-E12F-7D13-602F6A5314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21562" y="1288794"/>
            <a:ext cx="1498146" cy="1634706"/>
          </a:xfrm>
          <a:prstGeom prst="rect">
            <a:avLst/>
          </a:prstGeom>
        </p:spPr>
      </p:pic>
    </p:spTree>
    <p:extLst>
      <p:ext uri="{BB962C8B-B14F-4D97-AF65-F5344CB8AC3E}">
        <p14:creationId xmlns:p14="http://schemas.microsoft.com/office/powerpoint/2010/main" val="28614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C1828C21-BF53-F6BC-976C-8A2FDCECB611}"/>
              </a:ext>
            </a:extLst>
          </p:cNvPr>
          <p:cNvSpPr/>
          <p:nvPr/>
        </p:nvSpPr>
        <p:spPr>
          <a:xfrm>
            <a:off x="4631714" y="1715944"/>
            <a:ext cx="7309282" cy="4511904"/>
          </a:xfrm>
          <a:prstGeom prst="hexagon">
            <a:avLst/>
          </a:prstGeom>
          <a:pattFill prst="dkUpDiag">
            <a:fgClr>
              <a:schemeClr val="bg1">
                <a:lumMod val="85000"/>
              </a:schemeClr>
            </a:fgClr>
            <a:bgClr>
              <a:schemeClr val="bg2"/>
            </a:bgClr>
          </a:pattFill>
          <a:ln>
            <a:noFill/>
          </a:ln>
          <a:scene3d>
            <a:camera prst="orthographicFront"/>
            <a:lightRig rig="threePt" dir="t">
              <a:rot lat="0" lon="0" rev="2400000"/>
            </a:lightRig>
          </a:scene3d>
          <a:sp3d prstMaterial="plastic">
            <a:bevelB w="12700" h="50800"/>
          </a:sp3d>
        </p:spPr>
        <p:txBody>
          <a:bodyPr wrap="square" lIns="0" rtlCol="0" anchor="ctr" anchorCtr="0">
            <a:noAutofit/>
          </a:bodyPr>
          <a:lstStyle/>
          <a:p>
            <a:pPr algn="l"/>
            <a:endParaRPr lang="en-US" sz="3600" baseline="0" dirty="0">
              <a:solidFill>
                <a:srgbClr val="022A3A"/>
              </a:solidFill>
              <a:latin typeface="Arial" panose="020B0604020202020204" pitchFamily="34" charset="0"/>
            </a:endParaRPr>
          </a:p>
        </p:txBody>
      </p:sp>
      <p:cxnSp>
        <p:nvCxnSpPr>
          <p:cNvPr id="58" name="Straight Connector 57">
            <a:extLst>
              <a:ext uri="{FF2B5EF4-FFF2-40B4-BE49-F238E27FC236}">
                <a16:creationId xmlns:a16="http://schemas.microsoft.com/office/drawing/2014/main" id="{78F63AC8-4BEE-DBFD-0481-AFEA9AB597B4}"/>
              </a:ext>
            </a:extLst>
          </p:cNvPr>
          <p:cNvCxnSpPr>
            <a:cxnSpLocks/>
          </p:cNvCxnSpPr>
          <p:nvPr/>
        </p:nvCxnSpPr>
        <p:spPr>
          <a:xfrm>
            <a:off x="8955879" y="4773206"/>
            <a:ext cx="2518943" cy="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C68413D8-E812-BA65-EBEB-704F2AC3CF98}"/>
              </a:ext>
            </a:extLst>
          </p:cNvPr>
          <p:cNvSpPr>
            <a:spLocks noGrp="1"/>
          </p:cNvSpPr>
          <p:nvPr>
            <p:ph type="title"/>
          </p:nvPr>
        </p:nvSpPr>
        <p:spPr>
          <a:xfrm>
            <a:off x="373609" y="497956"/>
            <a:ext cx="6116838" cy="1040368"/>
          </a:xfrm>
        </p:spPr>
        <p:txBody>
          <a:bodyPr anchor="t">
            <a:normAutofit/>
          </a:bodyPr>
          <a:lstStyle/>
          <a:p>
            <a:pPr>
              <a:lnSpc>
                <a:spcPct val="80000"/>
              </a:lnSpc>
            </a:pPr>
            <a:r>
              <a:rPr lang="en-US" sz="3700" b="1" dirty="0">
                <a:solidFill>
                  <a:schemeClr val="tx1"/>
                </a:solidFill>
              </a:rPr>
              <a:t>Joint Medical Readiness Data Vision</a:t>
            </a:r>
          </a:p>
        </p:txBody>
      </p:sp>
      <p:graphicFrame>
        <p:nvGraphicFramePr>
          <p:cNvPr id="2" name="Diagram 1">
            <a:extLst>
              <a:ext uri="{FF2B5EF4-FFF2-40B4-BE49-F238E27FC236}">
                <a16:creationId xmlns:a16="http://schemas.microsoft.com/office/drawing/2014/main" id="{BDE4A2FE-2AD4-3BB2-BFD3-891F08FF4DFE}"/>
              </a:ext>
            </a:extLst>
          </p:cNvPr>
          <p:cNvGraphicFramePr/>
          <p:nvPr>
            <p:extLst>
              <p:ext uri="{D42A27DB-BD31-4B8C-83A1-F6EECF244321}">
                <p14:modId xmlns:p14="http://schemas.microsoft.com/office/powerpoint/2010/main" val="2708836199"/>
              </p:ext>
            </p:extLst>
          </p:nvPr>
        </p:nvGraphicFramePr>
        <p:xfrm>
          <a:off x="-538581" y="3820739"/>
          <a:ext cx="5391530" cy="2954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0F1605A6-6281-5568-455C-C523BFAA5894}"/>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B4D738A2-7EDB-DD24-0C47-A0CF143E2DB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9327221" y="354196"/>
            <a:ext cx="2468879" cy="145841"/>
          </a:xfrm>
          <a:prstGeom prst="rect">
            <a:avLst/>
          </a:prstGeom>
        </p:spPr>
      </p:pic>
      <p:pic>
        <p:nvPicPr>
          <p:cNvPr id="11" name="Picture 10">
            <a:extLst>
              <a:ext uri="{FF2B5EF4-FFF2-40B4-BE49-F238E27FC236}">
                <a16:creationId xmlns:a16="http://schemas.microsoft.com/office/drawing/2014/main" id="{76B5569D-4991-2AB2-1D4D-D842281FF3CA}"/>
              </a:ext>
            </a:extLst>
          </p:cNvPr>
          <p:cNvPicPr>
            <a:picLocks noChangeAspect="1"/>
          </p:cNvPicPr>
          <p:nvPr/>
        </p:nvPicPr>
        <p:blipFill>
          <a:blip r:embed="rId10"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2" name="Straight Connector 11">
            <a:extLst>
              <a:ext uri="{FF2B5EF4-FFF2-40B4-BE49-F238E27FC236}">
                <a16:creationId xmlns:a16="http://schemas.microsoft.com/office/drawing/2014/main" id="{2DD02A9E-F323-CF9A-93FF-B010F364D6B3}"/>
              </a:ext>
            </a:extLst>
          </p:cNvPr>
          <p:cNvCxnSpPr>
            <a:cxnSpLocks/>
          </p:cNvCxnSpPr>
          <p:nvPr/>
        </p:nvCxnSpPr>
        <p:spPr>
          <a:xfrm>
            <a:off x="486697" y="393810"/>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3EBF53-1D76-6CF0-0DFD-C005DFA6C347}"/>
              </a:ext>
            </a:extLst>
          </p:cNvPr>
          <p:cNvSpPr txBox="1"/>
          <p:nvPr/>
        </p:nvSpPr>
        <p:spPr>
          <a:xfrm>
            <a:off x="373609" y="1513394"/>
            <a:ext cx="4509109" cy="2523768"/>
          </a:xfrm>
          <a:prstGeom prst="rect">
            <a:avLst/>
          </a:prstGeom>
          <a:noFill/>
        </p:spPr>
        <p:txBody>
          <a:bodyPr wrap="square" rtlCol="0">
            <a:spAutoFit/>
          </a:bodyPr>
          <a:lstStyle/>
          <a:p>
            <a:pPr marL="17463">
              <a:spcBef>
                <a:spcPts val="600"/>
              </a:spcBef>
            </a:pPr>
            <a:r>
              <a:rPr lang="en-US" sz="2200" dirty="0">
                <a:solidFill>
                  <a:schemeClr val="tx1">
                    <a:lumMod val="65000"/>
                    <a:lumOff val="35000"/>
                  </a:schemeClr>
                </a:solidFill>
                <a:latin typeface="Times New Roman" panose="02020603050405020304" pitchFamily="18" charset="0"/>
                <a:cs typeface="Times New Roman" panose="02020603050405020304" pitchFamily="18" charset="0"/>
              </a:rPr>
              <a:t>Requires Six total MTF accessed </a:t>
            </a:r>
            <a:br>
              <a:rPr lang="en-US" sz="2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200" dirty="0">
                <a:solidFill>
                  <a:schemeClr val="tx1">
                    <a:lumMod val="65000"/>
                    <a:lumOff val="35000"/>
                  </a:schemeClr>
                </a:solidFill>
                <a:latin typeface="Times New Roman" panose="02020603050405020304" pitchFamily="18" charset="0"/>
                <a:cs typeface="Times New Roman" panose="02020603050405020304" pitchFamily="18" charset="0"/>
              </a:rPr>
              <a:t>DoD medical readiness systems</a:t>
            </a:r>
          </a:p>
          <a:p>
            <a:pPr marL="285750" lvl="1" indent="-233363">
              <a:spcBef>
                <a:spcPts val="600"/>
              </a:spcBef>
              <a:buFont typeface="+mj-lt"/>
              <a:buAutoNum type="arabicPeriod"/>
            </a:pPr>
            <a:r>
              <a:rPr lang="en-US" sz="1400" u="sng" dirty="0">
                <a:latin typeface="Arial" panose="020B0604020202020204" pitchFamily="34" charset="0"/>
                <a:cs typeface="Arial" panose="020B0604020202020204" pitchFamily="34" charset="0"/>
              </a:rPr>
              <a:t>MODS </a:t>
            </a:r>
            <a:r>
              <a:rPr lang="en-US" sz="1400" dirty="0">
                <a:latin typeface="Arial" panose="020B0604020202020204" pitchFamily="34" charset="0"/>
                <a:cs typeface="Arial" panose="020B0604020202020204" pitchFamily="34" charset="0"/>
                <a:sym typeface="Wingdings" panose="05000000000000000000" pitchFamily="2" charset="2"/>
              </a:rPr>
              <a:t> Army</a:t>
            </a:r>
          </a:p>
          <a:p>
            <a:pPr marL="285750" lvl="1" indent="-233363">
              <a:spcBef>
                <a:spcPts val="600"/>
              </a:spcBef>
              <a:buFont typeface="+mj-lt"/>
              <a:buAutoNum type="arabicPeriod"/>
            </a:pPr>
            <a:r>
              <a:rPr lang="en-US" sz="1400" u="sng" dirty="0">
                <a:latin typeface="Arial" panose="020B0604020202020204" pitchFamily="34" charset="0"/>
                <a:cs typeface="Arial" panose="020B0604020202020204" pitchFamily="34" charset="0"/>
                <a:sym typeface="Wingdings" panose="05000000000000000000" pitchFamily="2" charset="2"/>
              </a:rPr>
              <a:t>MEDCHART</a:t>
            </a:r>
            <a:r>
              <a:rPr lang="en-US" sz="1400" dirty="0">
                <a:latin typeface="Arial" panose="020B0604020202020204" pitchFamily="34" charset="0"/>
                <a:cs typeface="Arial" panose="020B0604020202020204" pitchFamily="34" charset="0"/>
                <a:sym typeface="Wingdings" panose="05000000000000000000" pitchFamily="2" charset="2"/>
              </a:rPr>
              <a:t>  National Guard</a:t>
            </a:r>
            <a:endParaRPr lang="en-US" sz="1400" u="sng" dirty="0">
              <a:latin typeface="Arial" panose="020B0604020202020204" pitchFamily="34" charset="0"/>
              <a:cs typeface="Arial" panose="020B0604020202020204" pitchFamily="34" charset="0"/>
              <a:sym typeface="Wingdings" panose="05000000000000000000" pitchFamily="2" charset="2"/>
            </a:endParaRPr>
          </a:p>
          <a:p>
            <a:pPr marL="285750" lvl="1" indent="-233363">
              <a:spcBef>
                <a:spcPts val="600"/>
              </a:spcBef>
              <a:buFont typeface="+mj-lt"/>
              <a:buAutoNum type="arabicPeriod"/>
            </a:pPr>
            <a:r>
              <a:rPr lang="en-US" sz="1400" u="sng" dirty="0">
                <a:latin typeface="Arial" panose="020B0604020202020204" pitchFamily="34" charset="0"/>
                <a:cs typeface="Arial" panose="020B0604020202020204" pitchFamily="34" charset="0"/>
                <a:sym typeface="Wingdings" panose="05000000000000000000" pitchFamily="2" charset="2"/>
              </a:rPr>
              <a:t>ASIMS</a:t>
            </a:r>
            <a:r>
              <a:rPr lang="en-US" sz="1400" dirty="0">
                <a:latin typeface="Arial" panose="020B0604020202020204" pitchFamily="34" charset="0"/>
                <a:cs typeface="Arial" panose="020B0604020202020204" pitchFamily="34" charset="0"/>
                <a:sym typeface="Wingdings" panose="05000000000000000000" pitchFamily="2" charset="2"/>
              </a:rPr>
              <a:t>  USAF/USSF</a:t>
            </a:r>
          </a:p>
          <a:p>
            <a:pPr marL="285750" lvl="1" indent="-233363">
              <a:spcBef>
                <a:spcPts val="600"/>
              </a:spcBef>
              <a:buFont typeface="+mj-lt"/>
              <a:buAutoNum type="arabicPeriod"/>
            </a:pPr>
            <a:r>
              <a:rPr lang="en-US" sz="1400" u="sng" dirty="0">
                <a:latin typeface="Arial" panose="020B0604020202020204" pitchFamily="34" charset="0"/>
                <a:cs typeface="Arial" panose="020B0604020202020204" pitchFamily="34" charset="0"/>
                <a:sym typeface="Wingdings" panose="05000000000000000000" pitchFamily="2" charset="2"/>
              </a:rPr>
              <a:t>MRRS</a:t>
            </a:r>
            <a:r>
              <a:rPr lang="en-US" sz="1400" dirty="0">
                <a:latin typeface="Arial" panose="020B0604020202020204" pitchFamily="34" charset="0"/>
                <a:cs typeface="Arial" panose="020B0604020202020204" pitchFamily="34" charset="0"/>
                <a:sym typeface="Wingdings" panose="05000000000000000000" pitchFamily="2" charset="2"/>
              </a:rPr>
              <a:t>  USN/USMC/USCG</a:t>
            </a:r>
          </a:p>
          <a:p>
            <a:pPr marL="285750" lvl="1" indent="-233363">
              <a:spcBef>
                <a:spcPts val="600"/>
              </a:spcBef>
              <a:buFont typeface="+mj-lt"/>
              <a:buAutoNum type="arabicPeriod"/>
            </a:pPr>
            <a:r>
              <a:rPr lang="en-US" sz="1400" dirty="0">
                <a:latin typeface="Arial" panose="020B0604020202020204" pitchFamily="34" charset="0"/>
                <a:cs typeface="Arial" panose="020B0604020202020204" pitchFamily="34" charset="0"/>
                <a:sym typeface="Wingdings" panose="05000000000000000000" pitchFamily="2" charset="2"/>
              </a:rPr>
              <a:t>(LIMDU) </a:t>
            </a:r>
            <a:r>
              <a:rPr lang="en-US" sz="1400" u="sng" dirty="0">
                <a:latin typeface="Arial" panose="020B0604020202020204" pitchFamily="34" charset="0"/>
                <a:cs typeface="Arial" panose="020B0604020202020204" pitchFamily="34" charset="0"/>
                <a:sym typeface="Wingdings" panose="05000000000000000000" pitchFamily="2" charset="2"/>
              </a:rPr>
              <a:t>SMART</a:t>
            </a:r>
            <a:r>
              <a:rPr lang="en-US" sz="1400" dirty="0">
                <a:latin typeface="Arial" panose="020B0604020202020204" pitchFamily="34" charset="0"/>
                <a:cs typeface="Arial" panose="020B0604020202020204" pitchFamily="34" charset="0"/>
                <a:sym typeface="Wingdings" panose="05000000000000000000" pitchFamily="2" charset="2"/>
              </a:rPr>
              <a:t>  USN/USMC</a:t>
            </a:r>
            <a:endParaRPr lang="en-US" sz="1400" dirty="0">
              <a:latin typeface="Arial" panose="020B0604020202020204" pitchFamily="34" charset="0"/>
              <a:cs typeface="Arial" panose="020B0604020202020204" pitchFamily="34" charset="0"/>
            </a:endParaRPr>
          </a:p>
          <a:p>
            <a:pPr marL="285750" lvl="1" indent="-233363">
              <a:spcBef>
                <a:spcPts val="600"/>
              </a:spcBef>
              <a:buFont typeface="+mj-lt"/>
              <a:buAutoNum type="arabicPeriod"/>
            </a:pPr>
            <a:r>
              <a:rPr lang="en-US" sz="1400" u="sng" dirty="0">
                <a:latin typeface="Arial" panose="020B0604020202020204" pitchFamily="34" charset="0"/>
                <a:cs typeface="Arial" panose="020B0604020202020204" pitchFamily="34" charset="0"/>
                <a:sym typeface="Wingdings" panose="05000000000000000000" pitchFamily="2" charset="2"/>
              </a:rPr>
              <a:t>EHA</a:t>
            </a:r>
            <a:r>
              <a:rPr lang="en-US" sz="1400" dirty="0">
                <a:latin typeface="Arial" panose="020B0604020202020204" pitchFamily="34" charset="0"/>
                <a:cs typeface="Arial" panose="020B0604020202020204" pitchFamily="34" charset="0"/>
                <a:sym typeface="Wingdings" panose="05000000000000000000" pitchFamily="2" charset="2"/>
              </a:rPr>
              <a:t>  USN/USMC/USCG</a:t>
            </a:r>
            <a:endParaRPr lang="en-US"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212940F-FBFF-903C-C7E6-D1A034722498}"/>
              </a:ext>
            </a:extLst>
          </p:cNvPr>
          <p:cNvSpPr txBox="1"/>
          <p:nvPr/>
        </p:nvSpPr>
        <p:spPr>
          <a:xfrm>
            <a:off x="9996339" y="4849898"/>
            <a:ext cx="1992520" cy="1200329"/>
          </a:xfrm>
          <a:prstGeom prst="rect">
            <a:avLst/>
          </a:prstGeom>
          <a:noFill/>
        </p:spPr>
        <p:txBody>
          <a:bodyPr wrap="square" rtlCol="0">
            <a:spAutoFit/>
          </a:bodyPr>
          <a:lstStyle/>
          <a:p>
            <a:pPr marL="123825" lvl="0" indent="-123825">
              <a:buFont typeface="Arial" panose="020B0604020202020204" pitchFamily="34" charset="0"/>
              <a:buChar char="•"/>
            </a:pPr>
            <a:r>
              <a:rPr lang="en-US" dirty="0"/>
              <a:t>Supports </a:t>
            </a:r>
            <a:br>
              <a:rPr lang="en-US" dirty="0"/>
            </a:br>
            <a:r>
              <a:rPr lang="en-US" dirty="0"/>
              <a:t>CCMD missions</a:t>
            </a:r>
          </a:p>
          <a:p>
            <a:pPr marL="123825" lvl="0" indent="-123825">
              <a:buFont typeface="Arial" panose="020B0604020202020204" pitchFamily="34" charset="0"/>
              <a:buChar char="•"/>
            </a:pPr>
            <a:r>
              <a:rPr lang="en-US" dirty="0"/>
              <a:t>Single source </a:t>
            </a:r>
            <a:br>
              <a:rPr lang="en-US" dirty="0"/>
            </a:br>
            <a:r>
              <a:rPr lang="en-US" dirty="0"/>
              <a:t>of truth</a:t>
            </a:r>
          </a:p>
        </p:txBody>
      </p:sp>
      <p:sp>
        <p:nvSpPr>
          <p:cNvPr id="19" name="TextBox 18">
            <a:extLst>
              <a:ext uri="{FF2B5EF4-FFF2-40B4-BE49-F238E27FC236}">
                <a16:creationId xmlns:a16="http://schemas.microsoft.com/office/drawing/2014/main" id="{6953FD15-DEC4-F6E7-A6AE-F29CD8A5AAD1}"/>
              </a:ext>
            </a:extLst>
          </p:cNvPr>
          <p:cNvSpPr txBox="1"/>
          <p:nvPr/>
        </p:nvSpPr>
        <p:spPr>
          <a:xfrm>
            <a:off x="9978410" y="2800975"/>
            <a:ext cx="1918392" cy="1200329"/>
          </a:xfrm>
          <a:prstGeom prst="rect">
            <a:avLst/>
          </a:prstGeom>
          <a:noFill/>
        </p:spPr>
        <p:txBody>
          <a:bodyPr wrap="square" rtlCol="0">
            <a:spAutoFit/>
          </a:bodyPr>
          <a:lstStyle/>
          <a:p>
            <a:pPr marL="123825" lvl="0" indent="-123825">
              <a:buFont typeface="Arial" panose="020B0604020202020204" pitchFamily="34" charset="0"/>
              <a:buChar char="•"/>
            </a:pPr>
            <a:r>
              <a:rPr lang="en-US" dirty="0"/>
              <a:t> Profiles</a:t>
            </a:r>
          </a:p>
          <a:p>
            <a:pPr marL="123825" lvl="0" indent="-123825">
              <a:buFont typeface="Arial" panose="020B0604020202020204" pitchFamily="34" charset="0"/>
              <a:buChar char="•"/>
            </a:pPr>
            <a:r>
              <a:rPr lang="en-US" dirty="0"/>
              <a:t> IMR</a:t>
            </a:r>
          </a:p>
          <a:p>
            <a:pPr marL="123825" lvl="0" indent="-123825">
              <a:buFont typeface="Arial" panose="020B0604020202020204" pitchFamily="34" charset="0"/>
              <a:buChar char="•"/>
            </a:pPr>
            <a:r>
              <a:rPr lang="en-US" dirty="0"/>
              <a:t> Waivers</a:t>
            </a:r>
          </a:p>
          <a:p>
            <a:pPr marL="123825" lvl="0" indent="-123825">
              <a:buFont typeface="Arial" panose="020B0604020202020204" pitchFamily="34" charset="0"/>
              <a:buChar char="•"/>
            </a:pPr>
            <a:r>
              <a:rPr lang="en-US" dirty="0"/>
              <a:t> Etc.</a:t>
            </a:r>
          </a:p>
        </p:txBody>
      </p:sp>
      <p:sp>
        <p:nvSpPr>
          <p:cNvPr id="20" name="TextBox 19">
            <a:extLst>
              <a:ext uri="{FF2B5EF4-FFF2-40B4-BE49-F238E27FC236}">
                <a16:creationId xmlns:a16="http://schemas.microsoft.com/office/drawing/2014/main" id="{47AA3EDF-F8D7-5E38-DD60-0A7A37AF4DC3}"/>
              </a:ext>
            </a:extLst>
          </p:cNvPr>
          <p:cNvSpPr txBox="1"/>
          <p:nvPr/>
        </p:nvSpPr>
        <p:spPr>
          <a:xfrm>
            <a:off x="4799115" y="4849898"/>
            <a:ext cx="1992520" cy="1200329"/>
          </a:xfrm>
          <a:prstGeom prst="rect">
            <a:avLst/>
          </a:prstGeom>
          <a:noFill/>
        </p:spPr>
        <p:txBody>
          <a:bodyPr wrap="square" rtlCol="0">
            <a:spAutoFit/>
          </a:bodyPr>
          <a:lstStyle/>
          <a:p>
            <a:pPr marL="123825" lvl="0" indent="-123825">
              <a:buFont typeface="Arial" panose="020B0604020202020204" pitchFamily="34" charset="0"/>
              <a:buChar char="•"/>
            </a:pPr>
            <a:r>
              <a:rPr lang="en-US" dirty="0"/>
              <a:t>Commander’ information</a:t>
            </a:r>
          </a:p>
          <a:p>
            <a:pPr marL="123825" lvl="0" indent="-123825">
              <a:buFont typeface="Arial" panose="020B0604020202020204" pitchFamily="34" charset="0"/>
              <a:buChar char="•"/>
            </a:pPr>
            <a:r>
              <a:rPr lang="en-US" dirty="0"/>
              <a:t>Deployment</a:t>
            </a:r>
          </a:p>
          <a:p>
            <a:pPr marL="123825" lvl="0" indent="-123825">
              <a:buFont typeface="Arial" panose="020B0604020202020204" pitchFamily="34" charset="0"/>
              <a:buChar char="•"/>
            </a:pPr>
            <a:r>
              <a:rPr lang="en-US" dirty="0"/>
              <a:t>PCS</a:t>
            </a:r>
          </a:p>
        </p:txBody>
      </p:sp>
      <p:sp>
        <p:nvSpPr>
          <p:cNvPr id="21" name="TextBox 20">
            <a:extLst>
              <a:ext uri="{FF2B5EF4-FFF2-40B4-BE49-F238E27FC236}">
                <a16:creationId xmlns:a16="http://schemas.microsoft.com/office/drawing/2014/main" id="{5F69011D-D2CD-5948-CA44-428895CF4380}"/>
              </a:ext>
            </a:extLst>
          </p:cNvPr>
          <p:cNvSpPr txBox="1"/>
          <p:nvPr/>
        </p:nvSpPr>
        <p:spPr>
          <a:xfrm>
            <a:off x="4799115" y="2800975"/>
            <a:ext cx="1714475" cy="923330"/>
          </a:xfrm>
          <a:prstGeom prst="rect">
            <a:avLst/>
          </a:prstGeom>
          <a:noFill/>
        </p:spPr>
        <p:txBody>
          <a:bodyPr wrap="square" rtlCol="0">
            <a:spAutoFit/>
          </a:bodyPr>
          <a:lstStyle/>
          <a:p>
            <a:pPr marL="123825" lvl="0" indent="-123825">
              <a:buFont typeface="Arial" panose="020B0604020202020204" pitchFamily="34" charset="0"/>
              <a:buChar char="•"/>
            </a:pPr>
            <a:r>
              <a:rPr lang="en-US" dirty="0"/>
              <a:t>MHS GENESIS</a:t>
            </a:r>
          </a:p>
          <a:p>
            <a:pPr marL="123825" lvl="0" indent="-123825">
              <a:buFont typeface="Arial" panose="020B0604020202020204" pitchFamily="34" charset="0"/>
              <a:buChar char="•"/>
            </a:pPr>
            <a:r>
              <a:rPr lang="en-US" dirty="0"/>
              <a:t>JOMIS EHRs</a:t>
            </a:r>
          </a:p>
        </p:txBody>
      </p:sp>
      <p:cxnSp>
        <p:nvCxnSpPr>
          <p:cNvPr id="23" name="Straight Connector 22">
            <a:extLst>
              <a:ext uri="{FF2B5EF4-FFF2-40B4-BE49-F238E27FC236}">
                <a16:creationId xmlns:a16="http://schemas.microsoft.com/office/drawing/2014/main" id="{6A29F6C9-3CD5-7428-9B3F-DEFB3FE3D7BA}"/>
              </a:ext>
            </a:extLst>
          </p:cNvPr>
          <p:cNvCxnSpPr>
            <a:cxnSpLocks/>
          </p:cNvCxnSpPr>
          <p:nvPr/>
        </p:nvCxnSpPr>
        <p:spPr>
          <a:xfrm flipH="1">
            <a:off x="4876055" y="2729259"/>
            <a:ext cx="1470959" cy="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D4C8A9-8D98-349C-1B67-ECA7ED315E24}"/>
              </a:ext>
            </a:extLst>
          </p:cNvPr>
          <p:cNvCxnSpPr>
            <a:cxnSpLocks/>
          </p:cNvCxnSpPr>
          <p:nvPr/>
        </p:nvCxnSpPr>
        <p:spPr>
          <a:xfrm flipH="1" flipV="1">
            <a:off x="6346266" y="2729259"/>
            <a:ext cx="699995" cy="43845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3D5599-F55B-7C5A-4977-B294E58C2C04}"/>
              </a:ext>
            </a:extLst>
          </p:cNvPr>
          <p:cNvCxnSpPr>
            <a:cxnSpLocks/>
          </p:cNvCxnSpPr>
          <p:nvPr/>
        </p:nvCxnSpPr>
        <p:spPr>
          <a:xfrm>
            <a:off x="10003863" y="2729259"/>
            <a:ext cx="1470959" cy="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551186-D7E8-9353-1D30-9F91463F7DE1}"/>
              </a:ext>
            </a:extLst>
          </p:cNvPr>
          <p:cNvCxnSpPr>
            <a:cxnSpLocks/>
          </p:cNvCxnSpPr>
          <p:nvPr/>
        </p:nvCxnSpPr>
        <p:spPr>
          <a:xfrm flipV="1">
            <a:off x="9304616" y="2729259"/>
            <a:ext cx="699995" cy="43845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523C6-91E7-8E54-DC34-DA2A89662D8A}"/>
              </a:ext>
            </a:extLst>
          </p:cNvPr>
          <p:cNvCxnSpPr>
            <a:cxnSpLocks/>
          </p:cNvCxnSpPr>
          <p:nvPr/>
        </p:nvCxnSpPr>
        <p:spPr>
          <a:xfrm>
            <a:off x="4753522" y="4773206"/>
            <a:ext cx="2518943" cy="0"/>
          </a:xfrm>
          <a:prstGeom prst="line">
            <a:avLst/>
          </a:prstGeom>
          <a:ln w="19050">
            <a:solidFill>
              <a:srgbClr val="460073"/>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A93BEB4-822E-47B3-F611-ACA5C0699599}"/>
              </a:ext>
            </a:extLst>
          </p:cNvPr>
          <p:cNvGrpSpPr/>
          <p:nvPr/>
        </p:nvGrpSpPr>
        <p:grpSpPr>
          <a:xfrm>
            <a:off x="6499326" y="2460845"/>
            <a:ext cx="3410942" cy="3431193"/>
            <a:chOff x="6768317" y="2741740"/>
            <a:chExt cx="2443748" cy="2458257"/>
          </a:xfrm>
        </p:grpSpPr>
        <p:sp>
          <p:nvSpPr>
            <p:cNvPr id="49" name="Pie 48">
              <a:extLst>
                <a:ext uri="{FF2B5EF4-FFF2-40B4-BE49-F238E27FC236}">
                  <a16:creationId xmlns:a16="http://schemas.microsoft.com/office/drawing/2014/main" id="{FE1EE630-767E-E371-980D-2D1BD23AD067}"/>
                </a:ext>
              </a:extLst>
            </p:cNvPr>
            <p:cNvSpPr/>
            <p:nvPr/>
          </p:nvSpPr>
          <p:spPr>
            <a:xfrm>
              <a:off x="6768318" y="2741740"/>
              <a:ext cx="2373142" cy="2373142"/>
            </a:xfrm>
            <a:prstGeom prst="pie">
              <a:avLst>
                <a:gd name="adj1" fmla="val 10782325"/>
                <a:gd name="adj2" fmla="val 16200000"/>
              </a:avLst>
            </a:prstGeom>
            <a:solidFill>
              <a:schemeClr val="bg1"/>
            </a:solidFill>
            <a:ln w="38100">
              <a:solidFill>
                <a:schemeClr val="bg1">
                  <a:lumMod val="75000"/>
                  <a:alpha val="28974"/>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ie 49">
              <a:extLst>
                <a:ext uri="{FF2B5EF4-FFF2-40B4-BE49-F238E27FC236}">
                  <a16:creationId xmlns:a16="http://schemas.microsoft.com/office/drawing/2014/main" id="{07B4D787-AC76-4B38-BAE9-2D0179A394DE}"/>
                </a:ext>
              </a:extLst>
            </p:cNvPr>
            <p:cNvSpPr/>
            <p:nvPr/>
          </p:nvSpPr>
          <p:spPr>
            <a:xfrm rot="10800000">
              <a:off x="6838922" y="2826855"/>
              <a:ext cx="2373142" cy="2373142"/>
            </a:xfrm>
            <a:prstGeom prst="pie">
              <a:avLst>
                <a:gd name="adj1" fmla="val 10782325"/>
                <a:gd name="adj2" fmla="val 16200000"/>
              </a:avLst>
            </a:prstGeom>
            <a:solidFill>
              <a:schemeClr val="bg1"/>
            </a:solidFill>
            <a:ln w="38100">
              <a:solidFill>
                <a:schemeClr val="bg1">
                  <a:lumMod val="75000"/>
                  <a:alpha val="28974"/>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ie 50">
              <a:extLst>
                <a:ext uri="{FF2B5EF4-FFF2-40B4-BE49-F238E27FC236}">
                  <a16:creationId xmlns:a16="http://schemas.microsoft.com/office/drawing/2014/main" id="{1B2F439A-C59C-F27C-1EF4-C2CCB61E8A79}"/>
                </a:ext>
              </a:extLst>
            </p:cNvPr>
            <p:cNvSpPr/>
            <p:nvPr/>
          </p:nvSpPr>
          <p:spPr>
            <a:xfrm rot="5400000">
              <a:off x="6838923" y="2741740"/>
              <a:ext cx="2373142" cy="2373142"/>
            </a:xfrm>
            <a:prstGeom prst="pie">
              <a:avLst>
                <a:gd name="adj1" fmla="val 10782325"/>
                <a:gd name="adj2" fmla="val 16200000"/>
              </a:avLst>
            </a:prstGeom>
            <a:solidFill>
              <a:schemeClr val="bg1"/>
            </a:solidFill>
            <a:ln w="38100">
              <a:solidFill>
                <a:schemeClr val="bg1">
                  <a:lumMod val="75000"/>
                  <a:alpha val="28974"/>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ie 51">
              <a:extLst>
                <a:ext uri="{FF2B5EF4-FFF2-40B4-BE49-F238E27FC236}">
                  <a16:creationId xmlns:a16="http://schemas.microsoft.com/office/drawing/2014/main" id="{722E6C3D-D4AF-11F7-95AE-EFB7F8EADD90}"/>
                </a:ext>
              </a:extLst>
            </p:cNvPr>
            <p:cNvSpPr/>
            <p:nvPr/>
          </p:nvSpPr>
          <p:spPr>
            <a:xfrm rot="16200000">
              <a:off x="6768317" y="2826854"/>
              <a:ext cx="2373142" cy="2373142"/>
            </a:xfrm>
            <a:prstGeom prst="pie">
              <a:avLst>
                <a:gd name="adj1" fmla="val 10782325"/>
                <a:gd name="adj2" fmla="val 16200000"/>
              </a:avLst>
            </a:prstGeom>
            <a:solidFill>
              <a:schemeClr val="bg1"/>
            </a:solidFill>
            <a:ln w="38100">
              <a:solidFill>
                <a:schemeClr val="bg1">
                  <a:lumMod val="75000"/>
                  <a:alpha val="28974"/>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TextBox 52">
            <a:extLst>
              <a:ext uri="{FF2B5EF4-FFF2-40B4-BE49-F238E27FC236}">
                <a16:creationId xmlns:a16="http://schemas.microsoft.com/office/drawing/2014/main" id="{E432E41D-679A-238B-99D8-534C51A37F1B}"/>
              </a:ext>
            </a:extLst>
          </p:cNvPr>
          <p:cNvSpPr txBox="1"/>
          <p:nvPr/>
        </p:nvSpPr>
        <p:spPr>
          <a:xfrm>
            <a:off x="8258589" y="3258326"/>
            <a:ext cx="1473166" cy="720197"/>
          </a:xfrm>
          <a:prstGeom prst="rect">
            <a:avLst/>
          </a:prstGeom>
          <a:noFill/>
        </p:spPr>
        <p:txBody>
          <a:bodyPr wrap="square" rtlCol="0">
            <a:spAutoFit/>
          </a:bodyPr>
          <a:lstStyle/>
          <a:p>
            <a:pPr algn="ctr">
              <a:lnSpc>
                <a:spcPct val="80000"/>
              </a:lnSpc>
            </a:pPr>
            <a:r>
              <a:rPr lang="en-US" sz="1700" b="1" dirty="0"/>
              <a:t>Medically Ready Force</a:t>
            </a:r>
          </a:p>
        </p:txBody>
      </p:sp>
      <p:sp>
        <p:nvSpPr>
          <p:cNvPr id="54" name="TextBox 53">
            <a:extLst>
              <a:ext uri="{FF2B5EF4-FFF2-40B4-BE49-F238E27FC236}">
                <a16:creationId xmlns:a16="http://schemas.microsoft.com/office/drawing/2014/main" id="{1B3DEDBC-19E9-B4B5-63FB-3E7DEE9BA59E}"/>
              </a:ext>
            </a:extLst>
          </p:cNvPr>
          <p:cNvSpPr txBox="1"/>
          <p:nvPr/>
        </p:nvSpPr>
        <p:spPr>
          <a:xfrm>
            <a:off x="6773706" y="3258326"/>
            <a:ext cx="1305582" cy="510909"/>
          </a:xfrm>
          <a:prstGeom prst="rect">
            <a:avLst/>
          </a:prstGeom>
          <a:noFill/>
        </p:spPr>
        <p:txBody>
          <a:bodyPr wrap="square" rtlCol="0">
            <a:spAutoFit/>
          </a:bodyPr>
          <a:lstStyle/>
          <a:p>
            <a:pPr algn="ctr">
              <a:lnSpc>
                <a:spcPct val="80000"/>
              </a:lnSpc>
            </a:pPr>
            <a:r>
              <a:rPr lang="en-US" sz="1700" b="1" dirty="0"/>
              <a:t>Healthcare Delivery</a:t>
            </a:r>
          </a:p>
        </p:txBody>
      </p:sp>
      <p:sp>
        <p:nvSpPr>
          <p:cNvPr id="55" name="TextBox 54">
            <a:extLst>
              <a:ext uri="{FF2B5EF4-FFF2-40B4-BE49-F238E27FC236}">
                <a16:creationId xmlns:a16="http://schemas.microsoft.com/office/drawing/2014/main" id="{9388FB72-2D45-5154-3089-6C4E3BABBB55}"/>
              </a:ext>
            </a:extLst>
          </p:cNvPr>
          <p:cNvSpPr txBox="1"/>
          <p:nvPr/>
        </p:nvSpPr>
        <p:spPr>
          <a:xfrm>
            <a:off x="8258589" y="4446031"/>
            <a:ext cx="1473166" cy="929485"/>
          </a:xfrm>
          <a:prstGeom prst="rect">
            <a:avLst/>
          </a:prstGeom>
          <a:noFill/>
        </p:spPr>
        <p:txBody>
          <a:bodyPr wrap="square" rtlCol="0">
            <a:spAutoFit/>
          </a:bodyPr>
          <a:lstStyle/>
          <a:p>
            <a:pPr algn="ctr">
              <a:lnSpc>
                <a:spcPct val="80000"/>
              </a:lnSpc>
            </a:pPr>
            <a:r>
              <a:rPr lang="en-US" sz="1700" b="1" dirty="0"/>
              <a:t>Centralized Medical Readiness Data</a:t>
            </a:r>
          </a:p>
        </p:txBody>
      </p:sp>
      <p:sp>
        <p:nvSpPr>
          <p:cNvPr id="56" name="TextBox 55">
            <a:extLst>
              <a:ext uri="{FF2B5EF4-FFF2-40B4-BE49-F238E27FC236}">
                <a16:creationId xmlns:a16="http://schemas.microsoft.com/office/drawing/2014/main" id="{BED068E8-CE56-B039-5BB8-F16FA5484FB9}"/>
              </a:ext>
            </a:extLst>
          </p:cNvPr>
          <p:cNvSpPr txBox="1"/>
          <p:nvPr/>
        </p:nvSpPr>
        <p:spPr>
          <a:xfrm>
            <a:off x="6773706" y="4446031"/>
            <a:ext cx="1305582" cy="929485"/>
          </a:xfrm>
          <a:prstGeom prst="rect">
            <a:avLst/>
          </a:prstGeom>
          <a:noFill/>
        </p:spPr>
        <p:txBody>
          <a:bodyPr wrap="square" rtlCol="0">
            <a:spAutoFit/>
          </a:bodyPr>
          <a:lstStyle/>
          <a:p>
            <a:pPr algn="ctr">
              <a:lnSpc>
                <a:spcPct val="80000"/>
              </a:lnSpc>
            </a:pPr>
            <a:r>
              <a:rPr lang="en-US" sz="1700" b="1" dirty="0"/>
              <a:t>Services Medical Readiness Functions</a:t>
            </a:r>
          </a:p>
        </p:txBody>
      </p:sp>
      <p:sp>
        <p:nvSpPr>
          <p:cNvPr id="59" name="TextBox 58">
            <a:extLst>
              <a:ext uri="{FF2B5EF4-FFF2-40B4-BE49-F238E27FC236}">
                <a16:creationId xmlns:a16="http://schemas.microsoft.com/office/drawing/2014/main" id="{146E2DCC-61D4-1837-9696-A7765E6766C3}"/>
              </a:ext>
            </a:extLst>
          </p:cNvPr>
          <p:cNvSpPr txBox="1"/>
          <p:nvPr/>
        </p:nvSpPr>
        <p:spPr>
          <a:xfrm>
            <a:off x="5248019" y="1473870"/>
            <a:ext cx="5955467" cy="1009571"/>
          </a:xfrm>
          <a:prstGeom prst="rect">
            <a:avLst/>
          </a:prstGeom>
          <a:solidFill>
            <a:schemeClr val="bg1"/>
          </a:solidFill>
          <a:ln w="38100">
            <a:solidFill>
              <a:srgbClr val="460073"/>
            </a:solidFill>
          </a:ln>
        </p:spPr>
        <p:txBody>
          <a:bodyPr vert="horz" wrap="none" lIns="91440" tIns="45720" rIns="91440" bIns="45720" rtlCol="0" anchor="ctr">
            <a:normAutofit/>
          </a:bodyPr>
          <a:lstStyle/>
          <a:p>
            <a:pPr algn="ctr">
              <a:spcBef>
                <a:spcPts val="600"/>
              </a:spcBef>
              <a:spcAft>
                <a:spcPts val="600"/>
              </a:spcAft>
            </a:pPr>
            <a:r>
              <a:rPr lang="en-US" sz="1400" b="1" u="sng" dirty="0">
                <a:latin typeface="Arial" panose="020B0604020202020204" pitchFamily="34" charset="0"/>
              </a:rPr>
              <a:t>PARATUS</a:t>
            </a:r>
            <a:r>
              <a:rPr lang="en-US" sz="1400" b="1" dirty="0">
                <a:latin typeface="Arial" panose="020B0604020202020204" pitchFamily="34" charset="0"/>
              </a:rPr>
              <a:t>: Profiling And Readiness Action Tracking Unified System</a:t>
            </a:r>
          </a:p>
          <a:p>
            <a:pPr marL="642938" indent="-214313" algn="l">
              <a:buFont typeface="+mj-lt"/>
              <a:buAutoNum type="arabicPeriod"/>
            </a:pPr>
            <a:r>
              <a:rPr lang="en-US" sz="1300" dirty="0">
                <a:latin typeface="Arial" panose="020B0604020202020204" pitchFamily="34" charset="0"/>
              </a:rPr>
              <a:t>Medical Readiness connected to provider EHR Workflow</a:t>
            </a:r>
          </a:p>
          <a:p>
            <a:pPr marL="642938" indent="-214313" algn="l">
              <a:buFont typeface="+mj-lt"/>
              <a:buAutoNum type="arabicPeriod"/>
            </a:pPr>
            <a:r>
              <a:rPr lang="en-US" sz="1300" dirty="0">
                <a:latin typeface="Arial" panose="020B0604020202020204" pitchFamily="34" charset="0"/>
              </a:rPr>
              <a:t>Introduces Clinical Decision Support for Readiness Processes</a:t>
            </a:r>
          </a:p>
          <a:p>
            <a:pPr marL="642938" indent="-214313" algn="l">
              <a:buFont typeface="+mj-lt"/>
              <a:buAutoNum type="arabicPeriod"/>
            </a:pPr>
            <a:r>
              <a:rPr lang="en-US" sz="1300" dirty="0">
                <a:latin typeface="Arial" panose="020B0604020202020204" pitchFamily="34" charset="0"/>
              </a:rPr>
              <a:t>Removes Double-Documentation and improves data quality</a:t>
            </a:r>
          </a:p>
        </p:txBody>
      </p:sp>
    </p:spTree>
    <p:extLst>
      <p:ext uri="{BB962C8B-B14F-4D97-AF65-F5344CB8AC3E}">
        <p14:creationId xmlns:p14="http://schemas.microsoft.com/office/powerpoint/2010/main" val="378041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5E5EA3-5E8A-2BDA-10AC-CAFD3B02AE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61597"/>
            <a:ext cx="12191999" cy="3695099"/>
          </a:xfrm>
          <a:prstGeom prst="rect">
            <a:avLst/>
          </a:prstGeom>
        </p:spPr>
      </p:pic>
      <p:grpSp>
        <p:nvGrpSpPr>
          <p:cNvPr id="9" name="Group 8">
            <a:extLst>
              <a:ext uri="{FF2B5EF4-FFF2-40B4-BE49-F238E27FC236}">
                <a16:creationId xmlns:a16="http://schemas.microsoft.com/office/drawing/2014/main" id="{65480785-5D0E-E49B-07B4-7B084A6986F8}"/>
              </a:ext>
            </a:extLst>
          </p:cNvPr>
          <p:cNvGrpSpPr/>
          <p:nvPr/>
        </p:nvGrpSpPr>
        <p:grpSpPr>
          <a:xfrm>
            <a:off x="1901790" y="1452262"/>
            <a:ext cx="8076399" cy="827313"/>
            <a:chOff x="8140700" y="275772"/>
            <a:chExt cx="3329752" cy="341086"/>
          </a:xfrm>
        </p:grpSpPr>
        <p:cxnSp>
          <p:nvCxnSpPr>
            <p:cNvPr id="4" name="Straight Connector 3">
              <a:extLst>
                <a:ext uri="{FF2B5EF4-FFF2-40B4-BE49-F238E27FC236}">
                  <a16:creationId xmlns:a16="http://schemas.microsoft.com/office/drawing/2014/main" id="{B1689EAA-4AA7-CA71-9EF7-625442B26F01}"/>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D31602B-21E7-0E2D-6877-CC0B9DF77A3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81252"/>
              <a:ext cx="2143231" cy="126604"/>
            </a:xfrm>
            <a:prstGeom prst="rect">
              <a:avLst/>
            </a:prstGeom>
          </p:spPr>
        </p:pic>
        <p:pic>
          <p:nvPicPr>
            <p:cNvPr id="8" name="Picture 7">
              <a:extLst>
                <a:ext uri="{FF2B5EF4-FFF2-40B4-BE49-F238E27FC236}">
                  <a16:creationId xmlns:a16="http://schemas.microsoft.com/office/drawing/2014/main" id="{DE23A2BD-64E2-2B78-9CEF-80EE6FC7D9E8}"/>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grpSp>
      <p:sp>
        <p:nvSpPr>
          <p:cNvPr id="2" name="Title 1">
            <a:extLst>
              <a:ext uri="{FF2B5EF4-FFF2-40B4-BE49-F238E27FC236}">
                <a16:creationId xmlns:a16="http://schemas.microsoft.com/office/drawing/2014/main" id="{64EB312A-9F4D-4381-9E9E-5FB3A79EAD69}"/>
              </a:ext>
            </a:extLst>
          </p:cNvPr>
          <p:cNvSpPr>
            <a:spLocks noGrp="1"/>
          </p:cNvSpPr>
          <p:nvPr>
            <p:ph type="title"/>
          </p:nvPr>
        </p:nvSpPr>
        <p:spPr>
          <a:xfrm>
            <a:off x="381000" y="4404656"/>
            <a:ext cx="11430000" cy="990600"/>
          </a:xfrm>
        </p:spPr>
        <p:txBody>
          <a:bodyPr>
            <a:noAutofit/>
          </a:bodyPr>
          <a:lstStyle/>
          <a:p>
            <a:pPr algn="ctr"/>
            <a:r>
              <a:rPr lang="en-US" sz="6600" b="1" spc="-150" dirty="0">
                <a:solidFill>
                  <a:schemeClr val="bg1"/>
                </a:solidFill>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9243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9B68E5C-1A0F-C1C3-9FC4-807743084C9D}"/>
              </a:ext>
            </a:extLst>
          </p:cNvPr>
          <p:cNvSpPr/>
          <p:nvPr/>
        </p:nvSpPr>
        <p:spPr>
          <a:xfrm>
            <a:off x="-1" y="5438274"/>
            <a:ext cx="12191975" cy="1419725"/>
          </a:xfrm>
          <a:prstGeom prst="rect">
            <a:avLst/>
          </a:prstGeom>
          <a:solidFill>
            <a:schemeClr val="bg2">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EE3B524-C282-9B44-8B05-7D41E891668F}"/>
              </a:ext>
            </a:extLst>
          </p:cNvPr>
          <p:cNvCxnSpPr>
            <a:cxnSpLocks/>
          </p:cNvCxnSpPr>
          <p:nvPr/>
        </p:nvCxnSpPr>
        <p:spPr>
          <a:xfrm>
            <a:off x="5179867" y="1960754"/>
            <a:ext cx="0" cy="2345807"/>
          </a:xfrm>
          <a:prstGeom prst="line">
            <a:avLst/>
          </a:prstGeom>
          <a:noFill/>
          <a:ln w="28575" cap="flat" cmpd="sng" algn="ctr">
            <a:solidFill>
              <a:schemeClr val="tx1"/>
            </a:solidFill>
            <a:prstDash val="solid"/>
            <a:miter lim="800000"/>
          </a:ln>
          <a:effectLst/>
        </p:spPr>
      </p:cxnSp>
      <p:sp>
        <p:nvSpPr>
          <p:cNvPr id="9" name="Rectangle 8">
            <a:extLst>
              <a:ext uri="{FF2B5EF4-FFF2-40B4-BE49-F238E27FC236}">
                <a16:creationId xmlns:a16="http://schemas.microsoft.com/office/drawing/2014/main" id="{A419BE30-8CC0-094E-ADC0-3B8639B49655}"/>
              </a:ext>
            </a:extLst>
          </p:cNvPr>
          <p:cNvSpPr/>
          <p:nvPr/>
        </p:nvSpPr>
        <p:spPr>
          <a:xfrm>
            <a:off x="5683224" y="1989631"/>
            <a:ext cx="5181146" cy="2354491"/>
          </a:xfrm>
          <a:prstGeom prst="rect">
            <a:avLst/>
          </a:prstGeom>
        </p:spPr>
        <p:txBody>
          <a:bodyPr wrap="square">
            <a:spAutoFit/>
          </a:bodyPr>
          <a:lstStyle/>
          <a:p>
            <a:pPr>
              <a:spcAft>
                <a:spcPts val="1800"/>
              </a:spcAft>
            </a:pPr>
            <a:r>
              <a:rPr lang="en-US" sz="3300" dirty="0">
                <a:solidFill>
                  <a:schemeClr val="tx1">
                    <a:lumMod val="65000"/>
                    <a:lumOff val="35000"/>
                  </a:schemeClr>
                </a:solidFill>
                <a:latin typeface="Times New Roman" panose="02020603050405020304" pitchFamily="18" charset="0"/>
                <a:ea typeface="ＭＳ Ｐゴシック" charset="-128"/>
                <a:cs typeface="Times New Roman" panose="02020603050405020304" pitchFamily="18" charset="0"/>
              </a:rPr>
              <a:t>If you would like to receive </a:t>
            </a:r>
            <a:r>
              <a:rPr lang="en-US" sz="3300" u="sng" dirty="0">
                <a:solidFill>
                  <a:schemeClr val="tx1">
                    <a:lumMod val="65000"/>
                    <a:lumOff val="35000"/>
                  </a:schemeClr>
                </a:solidFill>
                <a:latin typeface="Times New Roman" panose="02020603050405020304" pitchFamily="18" charset="0"/>
                <a:ea typeface="ＭＳ Ｐゴシック" charset="-128"/>
                <a:cs typeface="Times New Roman" panose="02020603050405020304" pitchFamily="18" charset="0"/>
              </a:rPr>
              <a:t>continuing education credit </a:t>
            </a:r>
            <a:r>
              <a:rPr lang="en-US" sz="3300" dirty="0">
                <a:solidFill>
                  <a:schemeClr val="tx1">
                    <a:lumMod val="65000"/>
                    <a:lumOff val="35000"/>
                  </a:schemeClr>
                </a:solidFill>
                <a:latin typeface="Times New Roman" panose="02020603050405020304" pitchFamily="18" charset="0"/>
                <a:ea typeface="ＭＳ Ｐゴシック" charset="-128"/>
                <a:cs typeface="Times New Roman" panose="02020603050405020304" pitchFamily="18" charset="0"/>
              </a:rPr>
              <a:t>for this activity, please visit:</a:t>
            </a:r>
          </a:p>
          <a:p>
            <a:pPr>
              <a:spcAft>
                <a:spcPts val="1800"/>
              </a:spcAft>
            </a:pPr>
            <a:r>
              <a:rPr lang="en-US" sz="3000" b="1" dirty="0" err="1">
                <a:latin typeface="Arial" panose="020B0604020202020204" pitchFamily="34" charset="0"/>
                <a:ea typeface="ＭＳ Ｐゴシック" charset="-128"/>
              </a:rPr>
              <a:t>amsus.cds.pesgce.com</a:t>
            </a:r>
            <a:endParaRPr lang="en-US" sz="3000" b="1" dirty="0">
              <a:latin typeface="Arial" panose="020B0604020202020204" pitchFamily="34" charset="0"/>
              <a:ea typeface="ＭＳ Ｐゴシック" charset="-128"/>
            </a:endParaRPr>
          </a:p>
        </p:txBody>
      </p:sp>
      <p:cxnSp>
        <p:nvCxnSpPr>
          <p:cNvPr id="5" name="Straight Connector 4">
            <a:extLst>
              <a:ext uri="{FF2B5EF4-FFF2-40B4-BE49-F238E27FC236}">
                <a16:creationId xmlns:a16="http://schemas.microsoft.com/office/drawing/2014/main" id="{F73632F7-0520-3125-AC5B-BA47DF44DBDB}"/>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529FFD77-AB20-08AE-E3F3-8F422F9300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13" name="Picture 12">
            <a:extLst>
              <a:ext uri="{FF2B5EF4-FFF2-40B4-BE49-F238E27FC236}">
                <a16:creationId xmlns:a16="http://schemas.microsoft.com/office/drawing/2014/main" id="{FEAFCD2F-D5ED-3F34-DD0F-187944638BF4}"/>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2" name="Picture 1" descr="Logo&#10;&#10;Description automatically generated">
            <a:extLst>
              <a:ext uri="{FF2B5EF4-FFF2-40B4-BE49-F238E27FC236}">
                <a16:creationId xmlns:a16="http://schemas.microsoft.com/office/drawing/2014/main" id="{E962B1D4-1D0C-B50D-998A-63757F6450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1313" y="5648465"/>
            <a:ext cx="871306" cy="871306"/>
          </a:xfrm>
          <a:prstGeom prst="rect">
            <a:avLst/>
          </a:prstGeom>
        </p:spPr>
      </p:pic>
      <p:pic>
        <p:nvPicPr>
          <p:cNvPr id="3" name="Picture 2">
            <a:extLst>
              <a:ext uri="{FF2B5EF4-FFF2-40B4-BE49-F238E27FC236}">
                <a16:creationId xmlns:a16="http://schemas.microsoft.com/office/drawing/2014/main" id="{1F7963C6-A2AD-E4A4-82D6-7A4F89E78F6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22367" y="5648201"/>
            <a:ext cx="871835" cy="871835"/>
          </a:xfrm>
          <a:prstGeom prst="rect">
            <a:avLst/>
          </a:prstGeom>
        </p:spPr>
      </p:pic>
      <p:pic>
        <p:nvPicPr>
          <p:cNvPr id="4" name="Picture 3" descr="Logo&#10;&#10;Description automatically generated">
            <a:extLst>
              <a:ext uri="{FF2B5EF4-FFF2-40B4-BE49-F238E27FC236}">
                <a16:creationId xmlns:a16="http://schemas.microsoft.com/office/drawing/2014/main" id="{914B0207-792D-D59B-0D85-E40F1B46A4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43950" y="5648201"/>
            <a:ext cx="871835" cy="871835"/>
          </a:xfrm>
          <a:prstGeom prst="rect">
            <a:avLst/>
          </a:prstGeom>
        </p:spPr>
      </p:pic>
      <p:pic>
        <p:nvPicPr>
          <p:cNvPr id="14" name="Picture 13">
            <a:extLst>
              <a:ext uri="{FF2B5EF4-FFF2-40B4-BE49-F238E27FC236}">
                <a16:creationId xmlns:a16="http://schemas.microsoft.com/office/drawing/2014/main" id="{63DFED42-1D30-E753-ABEB-CFCAED5C972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7638" l="3150" r="96850">
                        <a14:foregroundMark x1="32283" y1="6299" x2="32283" y2="6299"/>
                        <a14:foregroundMark x1="22835" y1="13386" x2="22835" y2="13386"/>
                        <a14:foregroundMark x1="13386" y1="31496" x2="13386" y2="31496"/>
                        <a14:foregroundMark x1="3937" y1="54331" x2="3937" y2="54331"/>
                        <a14:foregroundMark x1="10236" y1="74803" x2="10236" y2="74803"/>
                        <a14:foregroundMark x1="21260" y1="85827" x2="21260" y2="85827"/>
                        <a14:foregroundMark x1="16535" y1="81890" x2="16535" y2="81890"/>
                        <a14:foregroundMark x1="31496" y1="91339" x2="31496" y2="91339"/>
                        <a14:foregroundMark x1="42520" y1="8661" x2="42520" y2="8661"/>
                        <a14:foregroundMark x1="83465" y1="18110" x2="83465" y2="18110"/>
                        <a14:foregroundMark x1="91339" y1="40945" x2="91339" y2="40945"/>
                        <a14:foregroundMark x1="96063" y1="63780" x2="96063" y2="63780"/>
                        <a14:foregroundMark x1="87402" y1="83465" x2="87402" y2="83465"/>
                        <a14:foregroundMark x1="49606" y1="98425" x2="49606" y2="98425"/>
                        <a14:foregroundMark x1="94488" y1="55906" x2="94488" y2="55906"/>
                        <a14:foregroundMark x1="55906" y1="5512" x2="55906" y2="5512"/>
                        <a14:foregroundMark x1="51181" y1="3937" x2="51181" y2="3937"/>
                        <a14:foregroundMark x1="98425" y1="43307" x2="98425" y2="43307"/>
                        <a14:foregroundMark x1="56693" y1="0" x2="56693" y2="0"/>
                      </a14:backgroundRemoval>
                    </a14:imgEffect>
                  </a14:imgLayer>
                </a14:imgProps>
              </a:ext>
              <a:ext uri="{28A0092B-C50C-407E-A947-70E740481C1C}">
                <a14:useLocalDpi xmlns:a14="http://schemas.microsoft.com/office/drawing/2010/main"/>
              </a:ext>
            </a:extLst>
          </a:blip>
          <a:srcRect/>
          <a:stretch/>
        </p:blipFill>
        <p:spPr>
          <a:xfrm>
            <a:off x="6765533" y="5680432"/>
            <a:ext cx="807375" cy="807373"/>
          </a:xfrm>
          <a:prstGeom prst="ellipse">
            <a:avLst/>
          </a:prstGeom>
          <a:ln w="28575">
            <a:solidFill>
              <a:schemeClr val="tx1"/>
            </a:solidFill>
          </a:ln>
        </p:spPr>
      </p:pic>
      <p:pic>
        <p:nvPicPr>
          <p:cNvPr id="15" name="Picture 14" descr="Logo&#10;&#10;Description automatically generated">
            <a:extLst>
              <a:ext uri="{FF2B5EF4-FFF2-40B4-BE49-F238E27FC236}">
                <a16:creationId xmlns:a16="http://schemas.microsoft.com/office/drawing/2014/main" id="{82C0553D-FD4F-6A48-D6C0-D774BD9E58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722656" y="5620102"/>
            <a:ext cx="822447" cy="928032"/>
          </a:xfrm>
          <a:prstGeom prst="rect">
            <a:avLst/>
          </a:prstGeom>
        </p:spPr>
      </p:pic>
      <p:pic>
        <p:nvPicPr>
          <p:cNvPr id="16" name="Picture 15">
            <a:extLst>
              <a:ext uri="{FF2B5EF4-FFF2-40B4-BE49-F238E27FC236}">
                <a16:creationId xmlns:a16="http://schemas.microsoft.com/office/drawing/2014/main" id="{517FBF39-F050-EA40-1860-1AF37DC8755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694849" y="5648201"/>
            <a:ext cx="871835" cy="871835"/>
          </a:xfrm>
          <a:prstGeom prst="rect">
            <a:avLst/>
          </a:prstGeom>
        </p:spPr>
      </p:pic>
      <p:sp>
        <p:nvSpPr>
          <p:cNvPr id="6" name="Title 5">
            <a:extLst>
              <a:ext uri="{FF2B5EF4-FFF2-40B4-BE49-F238E27FC236}">
                <a16:creationId xmlns:a16="http://schemas.microsoft.com/office/drawing/2014/main" id="{D7AE25A3-45D2-D406-8A91-2A5B8E493BC5}"/>
              </a:ext>
            </a:extLst>
          </p:cNvPr>
          <p:cNvSpPr>
            <a:spLocks noGrp="1"/>
          </p:cNvSpPr>
          <p:nvPr>
            <p:ph type="title"/>
          </p:nvPr>
        </p:nvSpPr>
        <p:spPr>
          <a:xfrm>
            <a:off x="1117602" y="1702226"/>
            <a:ext cx="3437045" cy="2954699"/>
          </a:xfrm>
        </p:spPr>
        <p:txBody>
          <a:bodyPr>
            <a:normAutofit/>
          </a:bodyPr>
          <a:lstStyle/>
          <a:p>
            <a:pPr algn="r" rtl="0" eaLnBrk="1" latinLnBrk="0" hangingPunct="1">
              <a:lnSpc>
                <a:spcPct val="80000"/>
              </a:lnSpc>
            </a:pPr>
            <a:r>
              <a:rPr lang="en-US" sz="5500" b="1" kern="1200" spc="0" dirty="0">
                <a:solidFill>
                  <a:srgbClr val="000000"/>
                </a:solidFill>
                <a:effectLst/>
                <a:latin typeface="Arial" panose="020B0604020202020204" pitchFamily="34" charset="0"/>
                <a:ea typeface="Open Sans" panose="020B0606030504020204" pitchFamily="34" charset="0"/>
                <a:cs typeface="Open Sans" panose="020B0606030504020204" pitchFamily="34" charset="0"/>
              </a:rPr>
              <a:t>How to Claim CE Credit</a:t>
            </a:r>
            <a:endParaRPr lang="en-US" dirty="0">
              <a:effectLst/>
            </a:endParaRPr>
          </a:p>
        </p:txBody>
      </p:sp>
    </p:spTree>
    <p:extLst>
      <p:ext uri="{BB962C8B-B14F-4D97-AF65-F5344CB8AC3E}">
        <p14:creationId xmlns:p14="http://schemas.microsoft.com/office/powerpoint/2010/main" val="38527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45D4-0A46-48ED-BBD6-9647C9EBCBAA}"/>
              </a:ext>
            </a:extLst>
          </p:cNvPr>
          <p:cNvSpPr>
            <a:spLocks noGrp="1"/>
          </p:cNvSpPr>
          <p:nvPr>
            <p:ph type="title"/>
          </p:nvPr>
        </p:nvSpPr>
        <p:spPr>
          <a:xfrm>
            <a:off x="381000" y="1410456"/>
            <a:ext cx="8403404" cy="668336"/>
          </a:xfrm>
        </p:spPr>
        <p:txBody>
          <a:bodyPr>
            <a:normAutofit/>
          </a:bodyPr>
          <a:lstStyle/>
          <a:p>
            <a:r>
              <a:rPr lang="en-US" sz="4000" b="1" dirty="0"/>
              <a:t>Learning Objectives</a:t>
            </a:r>
          </a:p>
        </p:txBody>
      </p:sp>
      <p:grpSp>
        <p:nvGrpSpPr>
          <p:cNvPr id="4" name="Group 3" hidden="1">
            <a:extLst>
              <a:ext uri="{FF2B5EF4-FFF2-40B4-BE49-F238E27FC236}">
                <a16:creationId xmlns:a16="http://schemas.microsoft.com/office/drawing/2014/main" id="{9C0EA1A4-635A-B64B-885B-136D5ECDB3EB}"/>
              </a:ext>
            </a:extLst>
          </p:cNvPr>
          <p:cNvGrpSpPr/>
          <p:nvPr/>
        </p:nvGrpSpPr>
        <p:grpSpPr>
          <a:xfrm>
            <a:off x="5749063" y="1349376"/>
            <a:ext cx="5037669" cy="3882537"/>
            <a:chOff x="380997" y="1349376"/>
            <a:chExt cx="5037669" cy="3882537"/>
          </a:xfrm>
        </p:grpSpPr>
        <p:sp>
          <p:nvSpPr>
            <p:cNvPr id="3" name="TextBox 2">
              <a:extLst>
                <a:ext uri="{FF2B5EF4-FFF2-40B4-BE49-F238E27FC236}">
                  <a16:creationId xmlns:a16="http://schemas.microsoft.com/office/drawing/2014/main" id="{56F48425-5B70-6546-83C7-868D30FFCC74}"/>
                </a:ext>
              </a:extLst>
            </p:cNvPr>
            <p:cNvSpPr txBox="1"/>
            <p:nvPr/>
          </p:nvSpPr>
          <p:spPr>
            <a:xfrm>
              <a:off x="380997" y="1349376"/>
              <a:ext cx="5037669" cy="1661993"/>
            </a:xfrm>
            <a:prstGeom prst="rect">
              <a:avLst/>
            </a:prstGeom>
            <a:noFill/>
          </p:spPr>
          <p:txBody>
            <a:bodyPr wrap="square" lIns="0" tIns="0" rIns="0" bIns="0" rtlCol="0">
              <a:spAutoFit/>
            </a:bodyPr>
            <a:lstStyle/>
            <a:p>
              <a:pPr algn="l" defTabSz="228600">
                <a:lnSpc>
                  <a:spcPct val="90000"/>
                </a:lnSpc>
              </a:pPr>
              <a:r>
                <a:rPr lang="en-US" sz="4000" noProof="0">
                  <a:latin typeface="Arial" panose="020B0604020202020204" pitchFamily="34" charset="0"/>
                </a:rPr>
                <a:t>This is a headline set in Arial with Bold formatting.</a:t>
              </a:r>
            </a:p>
          </p:txBody>
        </p:sp>
        <p:sp>
          <p:nvSpPr>
            <p:cNvPr id="8" name="TextBox 7">
              <a:extLst>
                <a:ext uri="{FF2B5EF4-FFF2-40B4-BE49-F238E27FC236}">
                  <a16:creationId xmlns:a16="http://schemas.microsoft.com/office/drawing/2014/main" id="{3BAA93BA-9933-3345-B852-56D87C4BC729}"/>
                </a:ext>
              </a:extLst>
            </p:cNvPr>
            <p:cNvSpPr txBox="1"/>
            <p:nvPr/>
          </p:nvSpPr>
          <p:spPr>
            <a:xfrm>
              <a:off x="380997" y="3479455"/>
              <a:ext cx="5037669" cy="898708"/>
            </a:xfrm>
            <a:prstGeom prst="rect">
              <a:avLst/>
            </a:prstGeom>
            <a:noFill/>
          </p:spPr>
          <p:txBody>
            <a:bodyPr wrap="square" lIns="0" tIns="0" rIns="0" bIns="0" rtlCol="0">
              <a:spAutoFit/>
            </a:bodyPr>
            <a:lstStyle/>
            <a:p>
              <a:pPr algn="l" defTabSz="228600">
                <a:lnSpc>
                  <a:spcPct val="90000"/>
                </a:lnSpc>
              </a:pPr>
              <a:r>
                <a:rPr lang="en-US" sz="3200" noProof="0" err="1">
                  <a:latin typeface="Arial" panose="020B0604020202020204" pitchFamily="34" charset="0"/>
                  <a:ea typeface="Palatino" pitchFamily="2" charset="77"/>
                </a:rPr>
                <a:t>Thi</a:t>
              </a:r>
              <a:r>
                <a:rPr lang="en-US" sz="3200">
                  <a:latin typeface="Arial" panose="020B0604020202020204" pitchFamily="34" charset="0"/>
                  <a:ea typeface="Palatino" pitchFamily="2" charset="77"/>
                </a:rPr>
                <a:t>s is a sub-headline </a:t>
              </a:r>
              <a:br>
                <a:rPr lang="en-US" sz="3200">
                  <a:latin typeface="Arial" panose="020B0604020202020204" pitchFamily="34" charset="0"/>
                  <a:ea typeface="Palatino" pitchFamily="2" charset="77"/>
                </a:rPr>
              </a:br>
              <a:r>
                <a:rPr lang="en-US" sz="3200">
                  <a:latin typeface="Arial" panose="020B0604020202020204" pitchFamily="34" charset="0"/>
                  <a:ea typeface="Palatino" pitchFamily="2" charset="77"/>
                </a:rPr>
                <a:t>set in Palatino Regular</a:t>
              </a:r>
              <a:endParaRPr lang="en-US" sz="3200" noProof="0">
                <a:latin typeface="Arial" panose="020B0604020202020204" pitchFamily="34" charset="0"/>
                <a:ea typeface="Palatino" pitchFamily="2" charset="77"/>
              </a:endParaRPr>
            </a:p>
          </p:txBody>
        </p:sp>
        <p:sp>
          <p:nvSpPr>
            <p:cNvPr id="10" name="TextBox 9">
              <a:extLst>
                <a:ext uri="{FF2B5EF4-FFF2-40B4-BE49-F238E27FC236}">
                  <a16:creationId xmlns:a16="http://schemas.microsoft.com/office/drawing/2014/main" id="{026D90C5-D53F-7B45-B2CF-4BB10AD22E24}"/>
                </a:ext>
              </a:extLst>
            </p:cNvPr>
            <p:cNvSpPr txBox="1"/>
            <p:nvPr/>
          </p:nvSpPr>
          <p:spPr>
            <a:xfrm>
              <a:off x="380997" y="4954914"/>
              <a:ext cx="5037669" cy="276999"/>
            </a:xfrm>
            <a:prstGeom prst="rect">
              <a:avLst/>
            </a:prstGeom>
            <a:noFill/>
          </p:spPr>
          <p:txBody>
            <a:bodyPr wrap="square" lIns="0" tIns="0" rIns="0" bIns="0" rtlCol="0">
              <a:spAutoFit/>
            </a:bodyPr>
            <a:lstStyle/>
            <a:p>
              <a:pPr algn="l" defTabSz="228600">
                <a:lnSpc>
                  <a:spcPct val="90000"/>
                </a:lnSpc>
              </a:pPr>
              <a:r>
                <a:rPr lang="en-US" sz="2000" noProof="0">
                  <a:latin typeface="Arial" panose="020B0604020202020204" pitchFamily="34" charset="0"/>
                  <a:ea typeface="Palatino" pitchFamily="2" charset="77"/>
                </a:rPr>
                <a:t>This is your body copy text in Arial Regular</a:t>
              </a:r>
            </a:p>
          </p:txBody>
        </p:sp>
      </p:grpSp>
      <p:sp>
        <p:nvSpPr>
          <p:cNvPr id="12" name="TextBox 11">
            <a:extLst>
              <a:ext uri="{FF2B5EF4-FFF2-40B4-BE49-F238E27FC236}">
                <a16:creationId xmlns:a16="http://schemas.microsoft.com/office/drawing/2014/main" id="{8E653CA4-D6E2-EF41-B2CD-27B27291D4B5}"/>
              </a:ext>
            </a:extLst>
          </p:cNvPr>
          <p:cNvSpPr txBox="1"/>
          <p:nvPr/>
        </p:nvSpPr>
        <p:spPr>
          <a:xfrm>
            <a:off x="486697" y="2501752"/>
            <a:ext cx="9834253" cy="3802066"/>
          </a:xfrm>
          <a:prstGeom prst="rect">
            <a:avLst/>
          </a:prstGeom>
          <a:noFill/>
        </p:spPr>
        <p:txBody>
          <a:bodyPr wrap="square" lIns="0">
            <a:spAutoFit/>
          </a:bodyPr>
          <a:lstStyle/>
          <a:p>
            <a:pPr marL="15394">
              <a:lnSpc>
                <a:spcPct val="80000"/>
              </a:lnSpc>
              <a:spcBef>
                <a:spcPts val="121"/>
              </a:spcBef>
              <a:spcAft>
                <a:spcPts val="2400"/>
              </a:spcAft>
            </a:pPr>
            <a:r>
              <a:rPr lang="en-US" sz="2800" spc="-24" dirty="0">
                <a:solidFill>
                  <a:schemeClr val="tx1">
                    <a:lumMod val="65000"/>
                    <a:lumOff val="35000"/>
                  </a:schemeClr>
                </a:solidFill>
                <a:latin typeface="Times New Roman" panose="02020603050405020304" pitchFamily="18" charset="0"/>
                <a:cs typeface="Times New Roman" panose="02020603050405020304" pitchFamily="18" charset="0"/>
              </a:rPr>
              <a:t>Following this presentation, the participant will be able to:</a:t>
            </a:r>
          </a:p>
          <a:p>
            <a:pPr marL="685800">
              <a:spcAft>
                <a:spcPts val="2000"/>
              </a:spcAft>
            </a:pPr>
            <a:r>
              <a:rPr lang="en-US" sz="2200" dirty="0">
                <a:latin typeface="Arial" panose="020B0604020202020204" pitchFamily="34" charset="0"/>
                <a:ea typeface="Calibri" panose="020F0502020204030204" pitchFamily="34" charset="0"/>
              </a:rPr>
              <a:t>Describe how </a:t>
            </a:r>
            <a:r>
              <a:rPr lang="en-US" sz="2200" b="1" dirty="0">
                <a:latin typeface="Arial" panose="020B0604020202020204" pitchFamily="34" charset="0"/>
                <a:ea typeface="Calibri" panose="020F0502020204030204" pitchFamily="34" charset="0"/>
              </a:rPr>
              <a:t>data quality and data integrity are foundational to transformation</a:t>
            </a:r>
            <a:r>
              <a:rPr lang="en-US" sz="2200" dirty="0">
                <a:latin typeface="Arial" panose="020B0604020202020204" pitchFamily="34" charset="0"/>
                <a:ea typeface="Calibri" panose="020F0502020204030204" pitchFamily="34" charset="0"/>
              </a:rPr>
              <a:t> of medical readiness from the tactical to strategic level.</a:t>
            </a:r>
          </a:p>
          <a:p>
            <a:pPr marL="685800">
              <a:spcAft>
                <a:spcPts val="2000"/>
              </a:spcAft>
            </a:pPr>
            <a:r>
              <a:rPr lang="en-US" sz="2200" dirty="0">
                <a:latin typeface="Arial" panose="020B0604020202020204" pitchFamily="34" charset="0"/>
                <a:ea typeface="Calibri" panose="020F0502020204030204" pitchFamily="34" charset="0"/>
              </a:rPr>
              <a:t>Differentiate how each of the Services are </a:t>
            </a:r>
            <a:r>
              <a:rPr lang="en-US" sz="2200" b="1" dirty="0">
                <a:latin typeface="Arial" panose="020B0604020202020204" pitchFamily="34" charset="0"/>
                <a:ea typeface="Calibri" panose="020F0502020204030204" pitchFamily="34" charset="0"/>
              </a:rPr>
              <a:t>currently utilizing data</a:t>
            </a:r>
            <a:r>
              <a:rPr lang="en-US" sz="2200" dirty="0">
                <a:latin typeface="Arial" panose="020B0604020202020204" pitchFamily="34" charset="0"/>
                <a:ea typeface="Calibri" panose="020F0502020204030204" pitchFamily="34" charset="0"/>
              </a:rPr>
              <a:t> </a:t>
            </a:r>
          </a:p>
          <a:p>
            <a:pPr marL="685800">
              <a:spcAft>
                <a:spcPts val="2000"/>
              </a:spcAft>
            </a:pPr>
            <a:r>
              <a:rPr lang="en-US" sz="2200" dirty="0">
                <a:latin typeface="Arial" panose="020B0604020202020204" pitchFamily="34" charset="0"/>
                <a:ea typeface="Calibri" panose="020F0502020204030204" pitchFamily="34" charset="0"/>
              </a:rPr>
              <a:t>Recognize what the </a:t>
            </a:r>
            <a:r>
              <a:rPr lang="en-US" sz="2200" b="1" dirty="0">
                <a:latin typeface="Arial" panose="020B0604020202020204" pitchFamily="34" charset="0"/>
                <a:ea typeface="Calibri" panose="020F0502020204030204" pitchFamily="34" charset="0"/>
              </a:rPr>
              <a:t>opportunities are for the future</a:t>
            </a:r>
          </a:p>
          <a:p>
            <a:pPr marL="685800">
              <a:spcAft>
                <a:spcPts val="2000"/>
              </a:spcAft>
            </a:pPr>
            <a:r>
              <a:rPr lang="en-US" sz="2200" dirty="0">
                <a:latin typeface="Arial" panose="020B0604020202020204" pitchFamily="34" charset="0"/>
                <a:ea typeface="Calibri" panose="020F0502020204030204" pitchFamily="34" charset="0"/>
              </a:rPr>
              <a:t>Predict at least two tactical </a:t>
            </a:r>
            <a:r>
              <a:rPr lang="en-US" sz="2200" b="1" dirty="0">
                <a:latin typeface="Arial" panose="020B0604020202020204" pitchFamily="34" charset="0"/>
                <a:ea typeface="Calibri" panose="020F0502020204030204" pitchFamily="34" charset="0"/>
              </a:rPr>
              <a:t>steps needed to begin transformation</a:t>
            </a:r>
          </a:p>
          <a:p>
            <a:pPr marL="685800">
              <a:spcAft>
                <a:spcPts val="2000"/>
              </a:spcAft>
            </a:pPr>
            <a:r>
              <a:rPr lang="en-US" sz="2200" dirty="0">
                <a:latin typeface="Arial" panose="020B0604020202020204" pitchFamily="34" charset="0"/>
                <a:ea typeface="Calibri" panose="020F0502020204030204" pitchFamily="34" charset="0"/>
              </a:rPr>
              <a:t>Identify the </a:t>
            </a:r>
            <a:r>
              <a:rPr lang="en-US" sz="2200" b="1" dirty="0">
                <a:latin typeface="Arial" panose="020B0604020202020204" pitchFamily="34" charset="0"/>
                <a:ea typeface="Calibri" panose="020F0502020204030204" pitchFamily="34" charset="0"/>
              </a:rPr>
              <a:t>role of AI/ML</a:t>
            </a:r>
            <a:r>
              <a:rPr lang="en-US" sz="2200" dirty="0">
                <a:latin typeface="Arial" panose="020B0604020202020204" pitchFamily="34" charset="0"/>
                <a:ea typeface="Calibri" panose="020F0502020204030204" pitchFamily="34" charset="0"/>
              </a:rPr>
              <a:t> in the medical readiness transformation.</a:t>
            </a:r>
          </a:p>
        </p:txBody>
      </p:sp>
      <p:cxnSp>
        <p:nvCxnSpPr>
          <p:cNvPr id="15" name="Straight Connector 14">
            <a:extLst>
              <a:ext uri="{FF2B5EF4-FFF2-40B4-BE49-F238E27FC236}">
                <a16:creationId xmlns:a16="http://schemas.microsoft.com/office/drawing/2014/main" id="{E99C327E-DF83-8EE6-DEB1-A0B29475E299}"/>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98140AEC-1430-7219-D7ED-9885ADD72D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20" name="Picture 19">
            <a:extLst>
              <a:ext uri="{FF2B5EF4-FFF2-40B4-BE49-F238E27FC236}">
                <a16:creationId xmlns:a16="http://schemas.microsoft.com/office/drawing/2014/main" id="{AEA0C236-768F-B6D0-21BB-0A5DC390AF7F}"/>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22" name="Straight Connector 21">
            <a:extLst>
              <a:ext uri="{FF2B5EF4-FFF2-40B4-BE49-F238E27FC236}">
                <a16:creationId xmlns:a16="http://schemas.microsoft.com/office/drawing/2014/main" id="{ADA20ED5-C911-F03A-E4FE-687A2C1E2FF1}"/>
              </a:ext>
            </a:extLst>
          </p:cNvPr>
          <p:cNvCxnSpPr>
            <a:cxnSpLocks/>
          </p:cNvCxnSpPr>
          <p:nvPr/>
        </p:nvCxnSpPr>
        <p:spPr>
          <a:xfrm>
            <a:off x="486697" y="1374598"/>
            <a:ext cx="4807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10A736E-FD20-6B77-F504-09F0FE7B300C}"/>
              </a:ext>
            </a:extLst>
          </p:cNvPr>
          <p:cNvSpPr txBox="1"/>
          <p:nvPr/>
        </p:nvSpPr>
        <p:spPr>
          <a:xfrm>
            <a:off x="530941" y="3114170"/>
            <a:ext cx="420308" cy="600164"/>
          </a:xfrm>
          <a:prstGeom prst="rect">
            <a:avLst/>
          </a:prstGeom>
          <a:noFill/>
        </p:spPr>
        <p:txBody>
          <a:bodyPr wrap="none" rtlCol="0">
            <a:spAutoFit/>
          </a:bodyPr>
          <a:lstStyle/>
          <a:p>
            <a:r>
              <a:rPr lang="en-US" sz="3300" dirty="0">
                <a:solidFill>
                  <a:srgbClr val="460073"/>
                </a:solidFill>
              </a:rPr>
              <a:t>1</a:t>
            </a:r>
          </a:p>
        </p:txBody>
      </p:sp>
      <p:sp>
        <p:nvSpPr>
          <p:cNvPr id="25" name="TextBox 24">
            <a:extLst>
              <a:ext uri="{FF2B5EF4-FFF2-40B4-BE49-F238E27FC236}">
                <a16:creationId xmlns:a16="http://schemas.microsoft.com/office/drawing/2014/main" id="{DAEFEE2A-BDE8-DCDD-F0A0-C57FC623914F}"/>
              </a:ext>
            </a:extLst>
          </p:cNvPr>
          <p:cNvSpPr txBox="1"/>
          <p:nvPr/>
        </p:nvSpPr>
        <p:spPr>
          <a:xfrm>
            <a:off x="530941" y="3954826"/>
            <a:ext cx="420308" cy="600164"/>
          </a:xfrm>
          <a:prstGeom prst="rect">
            <a:avLst/>
          </a:prstGeom>
          <a:noFill/>
        </p:spPr>
        <p:txBody>
          <a:bodyPr wrap="none" rtlCol="0">
            <a:spAutoFit/>
          </a:bodyPr>
          <a:lstStyle/>
          <a:p>
            <a:r>
              <a:rPr lang="en-US" sz="3300" dirty="0">
                <a:solidFill>
                  <a:srgbClr val="460073"/>
                </a:solidFill>
              </a:rPr>
              <a:t>2</a:t>
            </a:r>
          </a:p>
        </p:txBody>
      </p:sp>
      <p:sp>
        <p:nvSpPr>
          <p:cNvPr id="26" name="TextBox 25">
            <a:extLst>
              <a:ext uri="{FF2B5EF4-FFF2-40B4-BE49-F238E27FC236}">
                <a16:creationId xmlns:a16="http://schemas.microsoft.com/office/drawing/2014/main" id="{2AEE60C9-81BE-CF21-DC3F-7FCC5AFF5F3A}"/>
              </a:ext>
            </a:extLst>
          </p:cNvPr>
          <p:cNvSpPr txBox="1"/>
          <p:nvPr/>
        </p:nvSpPr>
        <p:spPr>
          <a:xfrm>
            <a:off x="530941" y="4559509"/>
            <a:ext cx="420308" cy="600164"/>
          </a:xfrm>
          <a:prstGeom prst="rect">
            <a:avLst/>
          </a:prstGeom>
          <a:noFill/>
        </p:spPr>
        <p:txBody>
          <a:bodyPr wrap="none" rtlCol="0">
            <a:spAutoFit/>
          </a:bodyPr>
          <a:lstStyle/>
          <a:p>
            <a:r>
              <a:rPr lang="en-US" sz="3300" dirty="0">
                <a:solidFill>
                  <a:srgbClr val="460073"/>
                </a:solidFill>
              </a:rPr>
              <a:t>3</a:t>
            </a:r>
          </a:p>
        </p:txBody>
      </p:sp>
      <p:sp>
        <p:nvSpPr>
          <p:cNvPr id="27" name="TextBox 26">
            <a:extLst>
              <a:ext uri="{FF2B5EF4-FFF2-40B4-BE49-F238E27FC236}">
                <a16:creationId xmlns:a16="http://schemas.microsoft.com/office/drawing/2014/main" id="{AA53D4CA-2A7F-2CCB-2187-637655C5E874}"/>
              </a:ext>
            </a:extLst>
          </p:cNvPr>
          <p:cNvSpPr txBox="1"/>
          <p:nvPr/>
        </p:nvSpPr>
        <p:spPr>
          <a:xfrm>
            <a:off x="530941" y="5134697"/>
            <a:ext cx="420308" cy="600164"/>
          </a:xfrm>
          <a:prstGeom prst="rect">
            <a:avLst/>
          </a:prstGeom>
          <a:noFill/>
        </p:spPr>
        <p:txBody>
          <a:bodyPr wrap="none" rtlCol="0">
            <a:spAutoFit/>
          </a:bodyPr>
          <a:lstStyle/>
          <a:p>
            <a:r>
              <a:rPr lang="en-US" sz="3300" dirty="0">
                <a:solidFill>
                  <a:srgbClr val="460073"/>
                </a:solidFill>
              </a:rPr>
              <a:t>4</a:t>
            </a:r>
          </a:p>
        </p:txBody>
      </p:sp>
      <p:sp>
        <p:nvSpPr>
          <p:cNvPr id="28" name="TextBox 27">
            <a:extLst>
              <a:ext uri="{FF2B5EF4-FFF2-40B4-BE49-F238E27FC236}">
                <a16:creationId xmlns:a16="http://schemas.microsoft.com/office/drawing/2014/main" id="{9640AC53-BEDC-DBE1-39AC-858C180C3FB7}"/>
              </a:ext>
            </a:extLst>
          </p:cNvPr>
          <p:cNvSpPr txBox="1"/>
          <p:nvPr/>
        </p:nvSpPr>
        <p:spPr>
          <a:xfrm>
            <a:off x="530941" y="5709884"/>
            <a:ext cx="420308" cy="600164"/>
          </a:xfrm>
          <a:prstGeom prst="rect">
            <a:avLst/>
          </a:prstGeom>
          <a:noFill/>
        </p:spPr>
        <p:txBody>
          <a:bodyPr wrap="none" rtlCol="0">
            <a:spAutoFit/>
          </a:bodyPr>
          <a:lstStyle/>
          <a:p>
            <a:r>
              <a:rPr lang="en-US" sz="3300" dirty="0">
                <a:solidFill>
                  <a:srgbClr val="460073"/>
                </a:solidFill>
              </a:rPr>
              <a:t>5</a:t>
            </a:r>
          </a:p>
        </p:txBody>
      </p:sp>
    </p:spTree>
    <p:extLst>
      <p:ext uri="{BB962C8B-B14F-4D97-AF65-F5344CB8AC3E}">
        <p14:creationId xmlns:p14="http://schemas.microsoft.com/office/powerpoint/2010/main" val="7318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ttending to a patient&#10;&#10;Description automatically generated with low confidence">
            <a:extLst>
              <a:ext uri="{FF2B5EF4-FFF2-40B4-BE49-F238E27FC236}">
                <a16:creationId xmlns:a16="http://schemas.microsoft.com/office/drawing/2014/main" id="{E1572E8A-7CC6-3C34-58A1-3C8BBFC7B7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219613" cy="6858000"/>
          </a:xfrm>
          <a:prstGeom prst="rect">
            <a:avLst/>
          </a:prstGeom>
        </p:spPr>
      </p:pic>
      <p:sp>
        <p:nvSpPr>
          <p:cNvPr id="12" name="Rectangle 11">
            <a:extLst>
              <a:ext uri="{FF2B5EF4-FFF2-40B4-BE49-F238E27FC236}">
                <a16:creationId xmlns:a16="http://schemas.microsoft.com/office/drawing/2014/main" id="{ECC01F29-69E2-AC82-7106-2722E0215CBD}"/>
              </a:ext>
            </a:extLst>
          </p:cNvPr>
          <p:cNvSpPr/>
          <p:nvPr/>
        </p:nvSpPr>
        <p:spPr>
          <a:xfrm>
            <a:off x="-1" y="0"/>
            <a:ext cx="12219613" cy="6858000"/>
          </a:xfrm>
          <a:prstGeom prst="rect">
            <a:avLst/>
          </a:prstGeom>
          <a:solidFill>
            <a:schemeClr val="tx1">
              <a:alpha val="2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B312A-9F4D-4381-9E9E-5FB3A79EAD69}"/>
              </a:ext>
            </a:extLst>
          </p:cNvPr>
          <p:cNvSpPr>
            <a:spLocks noGrp="1"/>
          </p:cNvSpPr>
          <p:nvPr>
            <p:ph type="title"/>
          </p:nvPr>
        </p:nvSpPr>
        <p:spPr>
          <a:xfrm>
            <a:off x="381000" y="2756056"/>
            <a:ext cx="11430000" cy="990600"/>
          </a:xfrm>
        </p:spPr>
        <p:txBody>
          <a:bodyPr>
            <a:noAutofit/>
          </a:bodyPr>
          <a:lstStyle/>
          <a:p>
            <a:pPr algn="ctr"/>
            <a:r>
              <a:rPr lang="en-US" sz="6600" b="1" spc="-150" dirty="0">
                <a:solidFill>
                  <a:schemeClr val="bg1"/>
                </a:solidFill>
                <a:latin typeface="Arial" panose="020B0604020202020204" pitchFamily="34" charset="0"/>
                <a:cs typeface="Arial" panose="020B0604020202020204" pitchFamily="34" charset="0"/>
              </a:rPr>
              <a:t>Thank You</a:t>
            </a:r>
          </a:p>
        </p:txBody>
      </p:sp>
      <p:pic>
        <p:nvPicPr>
          <p:cNvPr id="5" name="Picture 4" descr="A picture containing text, clipart&#10;&#10;Description automatically generated">
            <a:extLst>
              <a:ext uri="{FF2B5EF4-FFF2-40B4-BE49-F238E27FC236}">
                <a16:creationId xmlns:a16="http://schemas.microsoft.com/office/drawing/2014/main" id="{E066902C-7191-2FAB-9733-7F0F5A7D31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3022" y="5723777"/>
            <a:ext cx="2199629" cy="45197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2DE168D-826A-559E-8EFC-BCD7A66A002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448" y="419739"/>
            <a:ext cx="1166881" cy="637103"/>
          </a:xfrm>
          <a:prstGeom prst="rect">
            <a:avLst/>
          </a:prstGeom>
        </p:spPr>
      </p:pic>
      <p:pic>
        <p:nvPicPr>
          <p:cNvPr id="11" name="Picture 10" descr="A picture containing text, businesscard, clipart&#10;&#10;Description automatically generated">
            <a:extLst>
              <a:ext uri="{FF2B5EF4-FFF2-40B4-BE49-F238E27FC236}">
                <a16:creationId xmlns:a16="http://schemas.microsoft.com/office/drawing/2014/main" id="{695F2CE8-65A1-4142-5556-83F16075844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271901" y="397558"/>
            <a:ext cx="408651" cy="448519"/>
          </a:xfrm>
          <a:prstGeom prst="rect">
            <a:avLst/>
          </a:prstGeom>
        </p:spPr>
      </p:pic>
    </p:spTree>
    <p:extLst>
      <p:ext uri="{BB962C8B-B14F-4D97-AF65-F5344CB8AC3E}">
        <p14:creationId xmlns:p14="http://schemas.microsoft.com/office/powerpoint/2010/main" val="25469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45D4-0A46-48ED-BBD6-9647C9EBCBAA}"/>
              </a:ext>
            </a:extLst>
          </p:cNvPr>
          <p:cNvSpPr>
            <a:spLocks noGrp="1"/>
          </p:cNvSpPr>
          <p:nvPr>
            <p:ph type="title"/>
          </p:nvPr>
        </p:nvSpPr>
        <p:spPr>
          <a:xfrm>
            <a:off x="381000" y="1410456"/>
            <a:ext cx="8403404" cy="668336"/>
          </a:xfrm>
        </p:spPr>
        <p:txBody>
          <a:bodyPr>
            <a:normAutofit/>
          </a:bodyPr>
          <a:lstStyle/>
          <a:p>
            <a:r>
              <a:rPr lang="en-US" sz="4000" b="1" dirty="0"/>
              <a:t>Presenters</a:t>
            </a:r>
          </a:p>
        </p:txBody>
      </p:sp>
      <p:grpSp>
        <p:nvGrpSpPr>
          <p:cNvPr id="4" name="Group 3" hidden="1">
            <a:extLst>
              <a:ext uri="{FF2B5EF4-FFF2-40B4-BE49-F238E27FC236}">
                <a16:creationId xmlns:a16="http://schemas.microsoft.com/office/drawing/2014/main" id="{9C0EA1A4-635A-B64B-885B-136D5ECDB3EB}"/>
              </a:ext>
            </a:extLst>
          </p:cNvPr>
          <p:cNvGrpSpPr/>
          <p:nvPr/>
        </p:nvGrpSpPr>
        <p:grpSpPr>
          <a:xfrm>
            <a:off x="5749063" y="1349376"/>
            <a:ext cx="5037669" cy="3882537"/>
            <a:chOff x="380997" y="1349376"/>
            <a:chExt cx="5037669" cy="3882537"/>
          </a:xfrm>
        </p:grpSpPr>
        <p:sp>
          <p:nvSpPr>
            <p:cNvPr id="3" name="TextBox 2">
              <a:extLst>
                <a:ext uri="{FF2B5EF4-FFF2-40B4-BE49-F238E27FC236}">
                  <a16:creationId xmlns:a16="http://schemas.microsoft.com/office/drawing/2014/main" id="{56F48425-5B70-6546-83C7-868D30FFCC74}"/>
                </a:ext>
              </a:extLst>
            </p:cNvPr>
            <p:cNvSpPr txBox="1"/>
            <p:nvPr/>
          </p:nvSpPr>
          <p:spPr>
            <a:xfrm>
              <a:off x="380997" y="1349376"/>
              <a:ext cx="5037669" cy="1661993"/>
            </a:xfrm>
            <a:prstGeom prst="rect">
              <a:avLst/>
            </a:prstGeom>
            <a:noFill/>
          </p:spPr>
          <p:txBody>
            <a:bodyPr wrap="square" lIns="0" tIns="0" rIns="0" bIns="0" rtlCol="0">
              <a:spAutoFit/>
            </a:bodyPr>
            <a:lstStyle/>
            <a:p>
              <a:pPr algn="l" defTabSz="228600">
                <a:lnSpc>
                  <a:spcPct val="90000"/>
                </a:lnSpc>
              </a:pPr>
              <a:r>
                <a:rPr lang="en-US" sz="4000" noProof="0">
                  <a:latin typeface="Arial" panose="020B0604020202020204" pitchFamily="34" charset="0"/>
                </a:rPr>
                <a:t>This is a headline set in Arial with Bold formatting.</a:t>
              </a:r>
            </a:p>
          </p:txBody>
        </p:sp>
        <p:sp>
          <p:nvSpPr>
            <p:cNvPr id="8" name="TextBox 7">
              <a:extLst>
                <a:ext uri="{FF2B5EF4-FFF2-40B4-BE49-F238E27FC236}">
                  <a16:creationId xmlns:a16="http://schemas.microsoft.com/office/drawing/2014/main" id="{3BAA93BA-9933-3345-B852-56D87C4BC729}"/>
                </a:ext>
              </a:extLst>
            </p:cNvPr>
            <p:cNvSpPr txBox="1"/>
            <p:nvPr/>
          </p:nvSpPr>
          <p:spPr>
            <a:xfrm>
              <a:off x="380997" y="3479455"/>
              <a:ext cx="5037669" cy="898708"/>
            </a:xfrm>
            <a:prstGeom prst="rect">
              <a:avLst/>
            </a:prstGeom>
            <a:noFill/>
          </p:spPr>
          <p:txBody>
            <a:bodyPr wrap="square" lIns="0" tIns="0" rIns="0" bIns="0" rtlCol="0">
              <a:spAutoFit/>
            </a:bodyPr>
            <a:lstStyle/>
            <a:p>
              <a:pPr algn="l" defTabSz="228600">
                <a:lnSpc>
                  <a:spcPct val="90000"/>
                </a:lnSpc>
              </a:pPr>
              <a:r>
                <a:rPr lang="en-US" sz="3200" noProof="0" err="1">
                  <a:latin typeface="Arial" panose="020B0604020202020204" pitchFamily="34" charset="0"/>
                  <a:ea typeface="Palatino" pitchFamily="2" charset="77"/>
                </a:rPr>
                <a:t>Thi</a:t>
              </a:r>
              <a:r>
                <a:rPr lang="en-US" sz="3200">
                  <a:latin typeface="Arial" panose="020B0604020202020204" pitchFamily="34" charset="0"/>
                  <a:ea typeface="Palatino" pitchFamily="2" charset="77"/>
                </a:rPr>
                <a:t>s is a sub-headline </a:t>
              </a:r>
              <a:br>
                <a:rPr lang="en-US" sz="3200">
                  <a:latin typeface="Arial" panose="020B0604020202020204" pitchFamily="34" charset="0"/>
                  <a:ea typeface="Palatino" pitchFamily="2" charset="77"/>
                </a:rPr>
              </a:br>
              <a:r>
                <a:rPr lang="en-US" sz="3200">
                  <a:latin typeface="Arial" panose="020B0604020202020204" pitchFamily="34" charset="0"/>
                  <a:ea typeface="Palatino" pitchFamily="2" charset="77"/>
                </a:rPr>
                <a:t>set in Palatino Regular</a:t>
              </a:r>
              <a:endParaRPr lang="en-US" sz="3200" noProof="0">
                <a:latin typeface="Arial" panose="020B0604020202020204" pitchFamily="34" charset="0"/>
                <a:ea typeface="Palatino" pitchFamily="2" charset="77"/>
              </a:endParaRPr>
            </a:p>
          </p:txBody>
        </p:sp>
        <p:sp>
          <p:nvSpPr>
            <p:cNvPr id="10" name="TextBox 9">
              <a:extLst>
                <a:ext uri="{FF2B5EF4-FFF2-40B4-BE49-F238E27FC236}">
                  <a16:creationId xmlns:a16="http://schemas.microsoft.com/office/drawing/2014/main" id="{026D90C5-D53F-7B45-B2CF-4BB10AD22E24}"/>
                </a:ext>
              </a:extLst>
            </p:cNvPr>
            <p:cNvSpPr txBox="1"/>
            <p:nvPr/>
          </p:nvSpPr>
          <p:spPr>
            <a:xfrm>
              <a:off x="380997" y="4954914"/>
              <a:ext cx="5037669" cy="276999"/>
            </a:xfrm>
            <a:prstGeom prst="rect">
              <a:avLst/>
            </a:prstGeom>
            <a:noFill/>
          </p:spPr>
          <p:txBody>
            <a:bodyPr wrap="square" lIns="0" tIns="0" rIns="0" bIns="0" rtlCol="0">
              <a:spAutoFit/>
            </a:bodyPr>
            <a:lstStyle/>
            <a:p>
              <a:pPr algn="l" defTabSz="228600">
                <a:lnSpc>
                  <a:spcPct val="90000"/>
                </a:lnSpc>
              </a:pPr>
              <a:r>
                <a:rPr lang="en-US" sz="2000" noProof="0">
                  <a:latin typeface="Arial" panose="020B0604020202020204" pitchFamily="34" charset="0"/>
                  <a:ea typeface="Palatino" pitchFamily="2" charset="77"/>
                </a:rPr>
                <a:t>This is your body copy text in Arial Regular</a:t>
              </a:r>
            </a:p>
          </p:txBody>
        </p:sp>
      </p:grpSp>
      <p:cxnSp>
        <p:nvCxnSpPr>
          <p:cNvPr id="15" name="Straight Connector 14">
            <a:extLst>
              <a:ext uri="{FF2B5EF4-FFF2-40B4-BE49-F238E27FC236}">
                <a16:creationId xmlns:a16="http://schemas.microsoft.com/office/drawing/2014/main" id="{E99C327E-DF83-8EE6-DEB1-A0B29475E299}"/>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98140AEC-1430-7219-D7ED-9885ADD72D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27221" y="354196"/>
            <a:ext cx="2468879" cy="145841"/>
          </a:xfrm>
          <a:prstGeom prst="rect">
            <a:avLst/>
          </a:prstGeom>
        </p:spPr>
      </p:pic>
      <p:pic>
        <p:nvPicPr>
          <p:cNvPr id="20" name="Picture 19">
            <a:extLst>
              <a:ext uri="{FF2B5EF4-FFF2-40B4-BE49-F238E27FC236}">
                <a16:creationId xmlns:a16="http://schemas.microsoft.com/office/drawing/2014/main" id="{AEA0C236-768F-B6D0-21BB-0A5DC390AF7F}"/>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22" name="Straight Connector 21">
            <a:extLst>
              <a:ext uri="{FF2B5EF4-FFF2-40B4-BE49-F238E27FC236}">
                <a16:creationId xmlns:a16="http://schemas.microsoft.com/office/drawing/2014/main" id="{ADA20ED5-C911-F03A-E4FE-687A2C1E2FF1}"/>
              </a:ext>
            </a:extLst>
          </p:cNvPr>
          <p:cNvCxnSpPr>
            <a:cxnSpLocks/>
          </p:cNvCxnSpPr>
          <p:nvPr/>
        </p:nvCxnSpPr>
        <p:spPr>
          <a:xfrm>
            <a:off x="486697" y="1374598"/>
            <a:ext cx="25957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a:extLst>
              <a:ext uri="{FF2B5EF4-FFF2-40B4-BE49-F238E27FC236}">
                <a16:creationId xmlns:a16="http://schemas.microsoft.com/office/drawing/2014/main" id="{04AD7EBD-7816-5A03-E39D-48ADDCC7D3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0412" y="2058635"/>
            <a:ext cx="1096614" cy="1096614"/>
          </a:xfrm>
          <a:prstGeom prst="rect">
            <a:avLst/>
          </a:prstGeom>
        </p:spPr>
      </p:pic>
      <p:pic>
        <p:nvPicPr>
          <p:cNvPr id="18" name="Picture 17">
            <a:extLst>
              <a:ext uri="{FF2B5EF4-FFF2-40B4-BE49-F238E27FC236}">
                <a16:creationId xmlns:a16="http://schemas.microsoft.com/office/drawing/2014/main" id="{7F3EF3FD-37BE-09A0-7213-115835A43A0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28149" y="3522797"/>
            <a:ext cx="1084667" cy="1097280"/>
          </a:xfrm>
          <a:prstGeom prst="rect">
            <a:avLst/>
          </a:prstGeom>
        </p:spPr>
      </p:pic>
      <p:pic>
        <p:nvPicPr>
          <p:cNvPr id="19" name="Picture 18">
            <a:extLst>
              <a:ext uri="{FF2B5EF4-FFF2-40B4-BE49-F238E27FC236}">
                <a16:creationId xmlns:a16="http://schemas.microsoft.com/office/drawing/2014/main" id="{ACF68900-1278-9554-1AE3-BC883370E6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67424" y="5071107"/>
            <a:ext cx="1084667" cy="1097280"/>
          </a:xfrm>
          <a:prstGeom prst="rect">
            <a:avLst/>
          </a:prstGeom>
        </p:spPr>
      </p:pic>
      <p:pic>
        <p:nvPicPr>
          <p:cNvPr id="30" name="Picture 29">
            <a:extLst>
              <a:ext uri="{FF2B5EF4-FFF2-40B4-BE49-F238E27FC236}">
                <a16:creationId xmlns:a16="http://schemas.microsoft.com/office/drawing/2014/main" id="{ED1BBFC9-F4DE-F14D-3B6D-D61739FD464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769037" y="5061493"/>
            <a:ext cx="1097280" cy="1097280"/>
          </a:xfrm>
          <a:prstGeom prst="rect">
            <a:avLst/>
          </a:prstGeom>
        </p:spPr>
      </p:pic>
      <p:sp>
        <p:nvSpPr>
          <p:cNvPr id="32" name="TextBox 31">
            <a:extLst>
              <a:ext uri="{FF2B5EF4-FFF2-40B4-BE49-F238E27FC236}">
                <a16:creationId xmlns:a16="http://schemas.microsoft.com/office/drawing/2014/main" id="{C6F8CB95-3CD9-85C2-0666-9BDD38A40BD1}"/>
              </a:ext>
            </a:extLst>
          </p:cNvPr>
          <p:cNvSpPr txBox="1"/>
          <p:nvPr/>
        </p:nvSpPr>
        <p:spPr>
          <a:xfrm>
            <a:off x="380999" y="4167775"/>
            <a:ext cx="3158614" cy="2128275"/>
          </a:xfrm>
          <a:prstGeom prst="rect">
            <a:avLst/>
          </a:prstGeom>
          <a:noFill/>
        </p:spPr>
        <p:txBody>
          <a:bodyPr wrap="square">
            <a:spAutoFit/>
          </a:bodyPr>
          <a:lstStyle/>
          <a:p>
            <a:pPr lvl="0" algn="l" defTabSz="622300">
              <a:lnSpc>
                <a:spcPct val="90000"/>
              </a:lnSpc>
              <a:spcBef>
                <a:spcPct val="0"/>
              </a:spcBef>
              <a:buNone/>
            </a:pPr>
            <a:r>
              <a:rPr lang="en-US" sz="2100" b="1" kern="1200" cap="none" baseline="0" dirty="0">
                <a:solidFill>
                  <a:srgbClr val="460073"/>
                </a:solidFill>
                <a:latin typeface="Times New Roman" panose="02020603050405020304" pitchFamily="18" charset="0"/>
                <a:cs typeface="Times New Roman" panose="02020603050405020304" pitchFamily="18" charset="0"/>
              </a:rPr>
              <a:t>Moderators:</a:t>
            </a:r>
            <a:r>
              <a:rPr lang="en-US" sz="2100" b="1" kern="1200" dirty="0">
                <a:solidFill>
                  <a:srgbClr val="460073"/>
                </a:solidFill>
                <a:latin typeface="Times New Roman" panose="02020603050405020304" pitchFamily="18" charset="0"/>
                <a:cs typeface="Times New Roman" panose="02020603050405020304" pitchFamily="18" charset="0"/>
              </a:rPr>
              <a:t> </a:t>
            </a:r>
            <a:b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t>George Goodwin, MD, </a:t>
            </a:r>
            <a:b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t>Independent Consultant</a:t>
            </a:r>
          </a:p>
          <a:p>
            <a:pPr lvl="0" algn="l" defTabSz="622300">
              <a:lnSpc>
                <a:spcPct val="90000"/>
              </a:lnSpc>
              <a:spcBef>
                <a:spcPct val="0"/>
              </a:spcBef>
              <a:buNone/>
            </a:pPr>
            <a:b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100" dirty="0">
                <a:solidFill>
                  <a:schemeClr val="tx1">
                    <a:lumMod val="65000"/>
                    <a:lumOff val="35000"/>
                  </a:schemeClr>
                </a:solidFill>
                <a:latin typeface="Times New Roman" panose="02020603050405020304" pitchFamily="18" charset="0"/>
                <a:cs typeface="Times New Roman" panose="02020603050405020304" pitchFamily="18" charset="0"/>
              </a:rPr>
              <a:t>Ron Moody, MD, </a:t>
            </a:r>
            <a: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t>Chief Medical Officer, </a:t>
            </a:r>
            <a:b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100" kern="1200" dirty="0">
                <a:solidFill>
                  <a:schemeClr val="tx1">
                    <a:lumMod val="65000"/>
                    <a:lumOff val="35000"/>
                  </a:schemeClr>
                </a:solidFill>
                <a:latin typeface="Times New Roman" panose="02020603050405020304" pitchFamily="18" charset="0"/>
                <a:cs typeface="Times New Roman" panose="02020603050405020304" pitchFamily="18" charset="0"/>
              </a:rPr>
              <a:t>Accenture Federal Services</a:t>
            </a:r>
            <a:endParaRPr lang="en-US" sz="2100" kern="1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AFDF598C-DC9D-B9E4-F70C-0A612500A6BB}"/>
              </a:ext>
            </a:extLst>
          </p:cNvPr>
          <p:cNvSpPr txBox="1"/>
          <p:nvPr/>
        </p:nvSpPr>
        <p:spPr>
          <a:xfrm>
            <a:off x="5231784" y="2292853"/>
            <a:ext cx="2314462" cy="867930"/>
          </a:xfrm>
          <a:prstGeom prst="rect">
            <a:avLst/>
          </a:prstGeom>
          <a:noFill/>
        </p:spPr>
        <p:txBody>
          <a:bodyPr wrap="square">
            <a:spAutoFit/>
          </a:bodyPr>
          <a:lstStyle/>
          <a:p>
            <a:pPr marL="0" lvl="0" indent="0" algn="l" defTabSz="622300">
              <a:lnSpc>
                <a:spcPct val="90000"/>
              </a:lnSpc>
              <a:spcBef>
                <a:spcPct val="0"/>
              </a:spcBef>
              <a:buNone/>
            </a:pPr>
            <a:r>
              <a:rPr lang="en-US" sz="2700" dirty="0">
                <a:latin typeface="Arial" panose="020B0604020202020204" pitchFamily="34" charset="0"/>
              </a:rPr>
              <a:t>M</a:t>
            </a:r>
            <a:r>
              <a:rPr lang="en-US" sz="2700" kern="1200" dirty="0">
                <a:solidFill>
                  <a:schemeClr val="tx1"/>
                </a:solidFill>
                <a:latin typeface="Arial" panose="020B0604020202020204" pitchFamily="34" charset="0"/>
              </a:rPr>
              <a:t>G Tony</a:t>
            </a:r>
            <a:br>
              <a:rPr lang="en-US" sz="2700" kern="1200" dirty="0">
                <a:solidFill>
                  <a:schemeClr val="tx1"/>
                </a:solidFill>
                <a:latin typeface="Arial" panose="020B0604020202020204" pitchFamily="34" charset="0"/>
              </a:rPr>
            </a:br>
            <a:r>
              <a:rPr lang="en-US" sz="2700" kern="1200" dirty="0">
                <a:solidFill>
                  <a:schemeClr val="tx1"/>
                </a:solidFill>
                <a:latin typeface="Arial" panose="020B0604020202020204" pitchFamily="34" charset="0"/>
              </a:rPr>
              <a:t>McQueen</a:t>
            </a:r>
          </a:p>
        </p:txBody>
      </p:sp>
      <p:sp>
        <p:nvSpPr>
          <p:cNvPr id="38" name="TextBox 37">
            <a:extLst>
              <a:ext uri="{FF2B5EF4-FFF2-40B4-BE49-F238E27FC236}">
                <a16:creationId xmlns:a16="http://schemas.microsoft.com/office/drawing/2014/main" id="{6C5A470F-7203-4F85-8C6D-E87B0A1DE20D}"/>
              </a:ext>
            </a:extLst>
          </p:cNvPr>
          <p:cNvSpPr txBox="1"/>
          <p:nvPr/>
        </p:nvSpPr>
        <p:spPr>
          <a:xfrm>
            <a:off x="5231784" y="5285743"/>
            <a:ext cx="2314462" cy="867930"/>
          </a:xfrm>
          <a:prstGeom prst="rect">
            <a:avLst/>
          </a:prstGeom>
          <a:noFill/>
        </p:spPr>
        <p:txBody>
          <a:bodyPr wrap="square">
            <a:spAutoFit/>
          </a:bodyPr>
          <a:lstStyle/>
          <a:p>
            <a:pPr marL="0" lvl="0" indent="0" algn="l" defTabSz="622300">
              <a:lnSpc>
                <a:spcPct val="90000"/>
              </a:lnSpc>
              <a:spcBef>
                <a:spcPct val="0"/>
              </a:spcBef>
              <a:buNone/>
            </a:pPr>
            <a:r>
              <a:rPr lang="en-US" sz="2700" kern="1200" dirty="0">
                <a:solidFill>
                  <a:schemeClr val="tx1"/>
                </a:solidFill>
                <a:latin typeface="Arial" panose="020B0604020202020204" pitchFamily="34" charset="0"/>
              </a:rPr>
              <a:t>Maj Gen </a:t>
            </a:r>
            <a:br>
              <a:rPr lang="en-US" sz="2700" kern="1200" dirty="0">
                <a:solidFill>
                  <a:schemeClr val="tx1"/>
                </a:solidFill>
                <a:latin typeface="Arial" panose="020B0604020202020204" pitchFamily="34" charset="0"/>
              </a:rPr>
            </a:br>
            <a:r>
              <a:rPr lang="en-US" sz="2700" kern="1200" dirty="0">
                <a:solidFill>
                  <a:schemeClr val="tx1"/>
                </a:solidFill>
                <a:latin typeface="Arial" panose="020B0604020202020204" pitchFamily="34" charset="0"/>
              </a:rPr>
              <a:t>JJ </a:t>
            </a:r>
            <a:r>
              <a:rPr lang="en-US" sz="2700" kern="1200" dirty="0" err="1">
                <a:solidFill>
                  <a:schemeClr val="tx1"/>
                </a:solidFill>
                <a:latin typeface="Arial" panose="020B0604020202020204" pitchFamily="34" charset="0"/>
              </a:rPr>
              <a:t>DeGoes</a:t>
            </a:r>
            <a:endParaRPr lang="en-US" sz="2700" kern="1200" dirty="0">
              <a:solidFill>
                <a:schemeClr val="tx1"/>
              </a:solidFill>
              <a:latin typeface="Arial" panose="020B0604020202020204" pitchFamily="34" charset="0"/>
            </a:endParaRPr>
          </a:p>
        </p:txBody>
      </p:sp>
      <p:sp>
        <p:nvSpPr>
          <p:cNvPr id="37" name="TextBox 36">
            <a:extLst>
              <a:ext uri="{FF2B5EF4-FFF2-40B4-BE49-F238E27FC236}">
                <a16:creationId xmlns:a16="http://schemas.microsoft.com/office/drawing/2014/main" id="{FBF2E7B3-753C-4103-2E28-4FCFE9260F8B}"/>
              </a:ext>
            </a:extLst>
          </p:cNvPr>
          <p:cNvSpPr txBox="1"/>
          <p:nvPr/>
        </p:nvSpPr>
        <p:spPr>
          <a:xfrm>
            <a:off x="5231783" y="2002023"/>
            <a:ext cx="855957"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ARMY</a:t>
            </a:r>
          </a:p>
        </p:txBody>
      </p:sp>
      <p:sp>
        <p:nvSpPr>
          <p:cNvPr id="39" name="TextBox 38">
            <a:extLst>
              <a:ext uri="{FF2B5EF4-FFF2-40B4-BE49-F238E27FC236}">
                <a16:creationId xmlns:a16="http://schemas.microsoft.com/office/drawing/2014/main" id="{3A590ED1-51C5-C8CA-5E47-DB6B76F0F34B}"/>
              </a:ext>
            </a:extLst>
          </p:cNvPr>
          <p:cNvSpPr txBox="1"/>
          <p:nvPr/>
        </p:nvSpPr>
        <p:spPr>
          <a:xfrm>
            <a:off x="5231783" y="4994913"/>
            <a:ext cx="1610782"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AIR FORCE</a:t>
            </a:r>
          </a:p>
        </p:txBody>
      </p:sp>
      <p:sp>
        <p:nvSpPr>
          <p:cNvPr id="40" name="TextBox 39">
            <a:extLst>
              <a:ext uri="{FF2B5EF4-FFF2-40B4-BE49-F238E27FC236}">
                <a16:creationId xmlns:a16="http://schemas.microsoft.com/office/drawing/2014/main" id="{7BB0F90D-A822-84D8-B5A1-177773C99DCB}"/>
              </a:ext>
            </a:extLst>
          </p:cNvPr>
          <p:cNvSpPr txBox="1"/>
          <p:nvPr/>
        </p:nvSpPr>
        <p:spPr>
          <a:xfrm>
            <a:off x="9020800" y="3737433"/>
            <a:ext cx="2435004" cy="867930"/>
          </a:xfrm>
          <a:prstGeom prst="rect">
            <a:avLst/>
          </a:prstGeom>
          <a:noFill/>
        </p:spPr>
        <p:txBody>
          <a:bodyPr wrap="square">
            <a:spAutoFit/>
          </a:bodyPr>
          <a:lstStyle/>
          <a:p>
            <a:pPr marL="0" lvl="0" indent="0" algn="l" defTabSz="622300">
              <a:lnSpc>
                <a:spcPct val="90000"/>
              </a:lnSpc>
              <a:spcBef>
                <a:spcPct val="0"/>
              </a:spcBef>
              <a:buNone/>
            </a:pPr>
            <a:r>
              <a:rPr lang="en-US" sz="2700" kern="1200" dirty="0">
                <a:solidFill>
                  <a:schemeClr val="tx1"/>
                </a:solidFill>
                <a:latin typeface="Arial" panose="020B0604020202020204" pitchFamily="34" charset="0"/>
              </a:rPr>
              <a:t>Dr. Brian </a:t>
            </a:r>
            <a:r>
              <a:rPr lang="en-US" sz="2700" kern="1200" dirty="0" err="1">
                <a:solidFill>
                  <a:schemeClr val="tx1"/>
                </a:solidFill>
                <a:latin typeface="Arial" panose="020B0604020202020204" pitchFamily="34" charset="0"/>
              </a:rPr>
              <a:t>Lein</a:t>
            </a:r>
            <a:r>
              <a:rPr lang="en-US" sz="2700" kern="1200" dirty="0">
                <a:solidFill>
                  <a:schemeClr val="tx1"/>
                </a:solidFill>
                <a:latin typeface="Arial" panose="020B0604020202020204" pitchFamily="34" charset="0"/>
              </a:rPr>
              <a:t>, SES</a:t>
            </a:r>
          </a:p>
        </p:txBody>
      </p:sp>
      <p:sp>
        <p:nvSpPr>
          <p:cNvPr id="41" name="TextBox 40">
            <a:extLst>
              <a:ext uri="{FF2B5EF4-FFF2-40B4-BE49-F238E27FC236}">
                <a16:creationId xmlns:a16="http://schemas.microsoft.com/office/drawing/2014/main" id="{CC60CA09-7870-15E4-F502-C07769594E1E}"/>
              </a:ext>
            </a:extLst>
          </p:cNvPr>
          <p:cNvSpPr txBox="1"/>
          <p:nvPr/>
        </p:nvSpPr>
        <p:spPr>
          <a:xfrm>
            <a:off x="5231784" y="3995784"/>
            <a:ext cx="2314462" cy="466281"/>
          </a:xfrm>
          <a:prstGeom prst="rect">
            <a:avLst/>
          </a:prstGeom>
          <a:noFill/>
        </p:spPr>
        <p:txBody>
          <a:bodyPr wrap="square">
            <a:spAutoFit/>
          </a:bodyPr>
          <a:lstStyle/>
          <a:p>
            <a:pPr marL="0" lvl="0" indent="0" algn="l" defTabSz="622300">
              <a:lnSpc>
                <a:spcPct val="90000"/>
              </a:lnSpc>
              <a:spcBef>
                <a:spcPct val="0"/>
              </a:spcBef>
              <a:buNone/>
            </a:pPr>
            <a:r>
              <a:rPr lang="en-US" sz="2700" kern="1200" dirty="0">
                <a:solidFill>
                  <a:schemeClr val="tx1"/>
                </a:solidFill>
                <a:latin typeface="Arial" panose="020B0604020202020204" pitchFamily="34" charset="0"/>
              </a:rPr>
              <a:t>MG Jill Faris</a:t>
            </a:r>
          </a:p>
        </p:txBody>
      </p:sp>
      <p:sp>
        <p:nvSpPr>
          <p:cNvPr id="42" name="TextBox 41">
            <a:extLst>
              <a:ext uri="{FF2B5EF4-FFF2-40B4-BE49-F238E27FC236}">
                <a16:creationId xmlns:a16="http://schemas.microsoft.com/office/drawing/2014/main" id="{DE32F250-9265-C6E0-B556-AEEDBD666112}"/>
              </a:ext>
            </a:extLst>
          </p:cNvPr>
          <p:cNvSpPr txBox="1"/>
          <p:nvPr/>
        </p:nvSpPr>
        <p:spPr>
          <a:xfrm>
            <a:off x="9020799" y="3446603"/>
            <a:ext cx="2991281"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DEFENSE HEALTH AGENCY</a:t>
            </a:r>
          </a:p>
        </p:txBody>
      </p:sp>
      <p:sp>
        <p:nvSpPr>
          <p:cNvPr id="43" name="TextBox 42">
            <a:extLst>
              <a:ext uri="{FF2B5EF4-FFF2-40B4-BE49-F238E27FC236}">
                <a16:creationId xmlns:a16="http://schemas.microsoft.com/office/drawing/2014/main" id="{317FC4D3-07CE-9702-A951-8F247BAB27D1}"/>
              </a:ext>
            </a:extLst>
          </p:cNvPr>
          <p:cNvSpPr txBox="1"/>
          <p:nvPr/>
        </p:nvSpPr>
        <p:spPr>
          <a:xfrm>
            <a:off x="5231783" y="3704954"/>
            <a:ext cx="2427124"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RESERVE COMPONENT</a:t>
            </a:r>
          </a:p>
        </p:txBody>
      </p:sp>
      <p:sp>
        <p:nvSpPr>
          <p:cNvPr id="44" name="TextBox 43">
            <a:extLst>
              <a:ext uri="{FF2B5EF4-FFF2-40B4-BE49-F238E27FC236}">
                <a16:creationId xmlns:a16="http://schemas.microsoft.com/office/drawing/2014/main" id="{8A064825-4607-5171-708E-95FE7BBAD3C2}"/>
              </a:ext>
            </a:extLst>
          </p:cNvPr>
          <p:cNvSpPr txBox="1"/>
          <p:nvPr/>
        </p:nvSpPr>
        <p:spPr>
          <a:xfrm>
            <a:off x="9020800" y="2292853"/>
            <a:ext cx="2435004" cy="840230"/>
          </a:xfrm>
          <a:prstGeom prst="rect">
            <a:avLst/>
          </a:prstGeom>
          <a:noFill/>
        </p:spPr>
        <p:txBody>
          <a:bodyPr wrap="square">
            <a:spAutoFit/>
          </a:bodyPr>
          <a:lstStyle/>
          <a:p>
            <a:pPr marL="0" lvl="0" indent="0" algn="l" defTabSz="622300">
              <a:lnSpc>
                <a:spcPct val="90000"/>
              </a:lnSpc>
              <a:spcBef>
                <a:spcPct val="0"/>
              </a:spcBef>
              <a:buNone/>
            </a:pPr>
            <a:r>
              <a:rPr lang="en-US" sz="2700" kern="1200" dirty="0">
                <a:solidFill>
                  <a:schemeClr val="tx1"/>
                </a:solidFill>
                <a:latin typeface="Arial" panose="020B0604020202020204" pitchFamily="34" charset="0"/>
              </a:rPr>
              <a:t>Brig Gen </a:t>
            </a:r>
            <a:br>
              <a:rPr lang="en-US" sz="2700" kern="1200" dirty="0">
                <a:solidFill>
                  <a:schemeClr val="tx1"/>
                </a:solidFill>
                <a:latin typeface="Arial" panose="020B0604020202020204" pitchFamily="34" charset="0"/>
              </a:rPr>
            </a:br>
            <a:r>
              <a:rPr lang="en-US" sz="2700" kern="1200" dirty="0">
                <a:solidFill>
                  <a:schemeClr val="tx1"/>
                </a:solidFill>
                <a:latin typeface="Arial" panose="020B0604020202020204" pitchFamily="34" charset="0"/>
              </a:rPr>
              <a:t>John Andrus</a:t>
            </a:r>
          </a:p>
        </p:txBody>
      </p:sp>
      <p:sp>
        <p:nvSpPr>
          <p:cNvPr id="45" name="TextBox 44">
            <a:extLst>
              <a:ext uri="{FF2B5EF4-FFF2-40B4-BE49-F238E27FC236}">
                <a16:creationId xmlns:a16="http://schemas.microsoft.com/office/drawing/2014/main" id="{F7813E1A-45DD-F394-C8FE-C7DA2FA630CA}"/>
              </a:ext>
            </a:extLst>
          </p:cNvPr>
          <p:cNvSpPr txBox="1"/>
          <p:nvPr/>
        </p:nvSpPr>
        <p:spPr>
          <a:xfrm>
            <a:off x="9020799" y="5285743"/>
            <a:ext cx="3020043" cy="840230"/>
          </a:xfrm>
          <a:prstGeom prst="rect">
            <a:avLst/>
          </a:prstGeom>
          <a:noFill/>
        </p:spPr>
        <p:txBody>
          <a:bodyPr wrap="square">
            <a:spAutoFit/>
          </a:bodyPr>
          <a:lstStyle/>
          <a:p>
            <a:pPr marL="0" lvl="0" indent="0" algn="l" defTabSz="622300">
              <a:lnSpc>
                <a:spcPct val="90000"/>
              </a:lnSpc>
              <a:spcBef>
                <a:spcPct val="0"/>
              </a:spcBef>
              <a:buNone/>
            </a:pPr>
            <a:r>
              <a:rPr lang="en-US" sz="2700" kern="1200" dirty="0">
                <a:solidFill>
                  <a:schemeClr val="tx1"/>
                </a:solidFill>
                <a:latin typeface="Arial" panose="020B0604020202020204" pitchFamily="34" charset="0"/>
              </a:rPr>
              <a:t>RDML Rick Freedman</a:t>
            </a:r>
          </a:p>
        </p:txBody>
      </p:sp>
      <p:sp>
        <p:nvSpPr>
          <p:cNvPr id="46" name="TextBox 45">
            <a:extLst>
              <a:ext uri="{FF2B5EF4-FFF2-40B4-BE49-F238E27FC236}">
                <a16:creationId xmlns:a16="http://schemas.microsoft.com/office/drawing/2014/main" id="{34AD62E9-8B9A-355F-E63E-DE31747347BC}"/>
              </a:ext>
            </a:extLst>
          </p:cNvPr>
          <p:cNvSpPr txBox="1"/>
          <p:nvPr/>
        </p:nvSpPr>
        <p:spPr>
          <a:xfrm>
            <a:off x="9020799" y="2002023"/>
            <a:ext cx="2991281"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JOINT CHIEFS OF STAFF</a:t>
            </a:r>
          </a:p>
        </p:txBody>
      </p:sp>
      <p:sp>
        <p:nvSpPr>
          <p:cNvPr id="47" name="TextBox 46">
            <a:extLst>
              <a:ext uri="{FF2B5EF4-FFF2-40B4-BE49-F238E27FC236}">
                <a16:creationId xmlns:a16="http://schemas.microsoft.com/office/drawing/2014/main" id="{2A0FF116-8DDF-A0F3-A0FD-C5B1B0D905FF}"/>
              </a:ext>
            </a:extLst>
          </p:cNvPr>
          <p:cNvSpPr txBox="1"/>
          <p:nvPr/>
        </p:nvSpPr>
        <p:spPr>
          <a:xfrm>
            <a:off x="9020799" y="4994913"/>
            <a:ext cx="3020044" cy="323165"/>
          </a:xfrm>
          <a:prstGeom prst="rect">
            <a:avLst/>
          </a:prstGeom>
          <a:noFill/>
        </p:spPr>
        <p:txBody>
          <a:bodyPr wrap="square">
            <a:spAutoFit/>
          </a:bodyPr>
          <a:lstStyle/>
          <a:p>
            <a:pPr marL="0" lvl="0" indent="0" algn="l" defTabSz="622300">
              <a:spcBef>
                <a:spcPct val="0"/>
              </a:spcBef>
              <a:buNone/>
            </a:pPr>
            <a:r>
              <a:rPr lang="en-US" sz="1500" b="1" kern="1200" dirty="0">
                <a:solidFill>
                  <a:schemeClr val="tx1"/>
                </a:solidFill>
                <a:latin typeface="Arial" panose="020B0604020202020204" pitchFamily="34" charset="0"/>
              </a:rPr>
              <a:t>NAVY</a:t>
            </a:r>
          </a:p>
        </p:txBody>
      </p:sp>
      <p:pic>
        <p:nvPicPr>
          <p:cNvPr id="12" name="Picture 11" descr="Logo&#10;&#10;Description automatically generated">
            <a:extLst>
              <a:ext uri="{FF2B5EF4-FFF2-40B4-BE49-F238E27FC236}">
                <a16:creationId xmlns:a16="http://schemas.microsoft.com/office/drawing/2014/main" id="{BE787746-016A-E604-A1DA-5A8179B6ACC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91393" y="2005690"/>
            <a:ext cx="1035121" cy="1168009"/>
          </a:xfrm>
          <a:prstGeom prst="rect">
            <a:avLst/>
          </a:prstGeom>
        </p:spPr>
      </p:pic>
      <p:pic>
        <p:nvPicPr>
          <p:cNvPr id="13" name="Picture 12">
            <a:extLst>
              <a:ext uri="{FF2B5EF4-FFF2-40B4-BE49-F238E27FC236}">
                <a16:creationId xmlns:a16="http://schemas.microsoft.com/office/drawing/2014/main" id="{5DC3CEC7-C3CC-400F-8E5C-394D2BE20913}"/>
              </a:ext>
            </a:extLst>
          </p:cNvPr>
          <p:cNvPicPr>
            <a:picLocks noChangeAspect="1"/>
          </p:cNvPicPr>
          <p:nvPr/>
        </p:nvPicPr>
        <p:blipFill>
          <a:blip r:embed="rId11"/>
          <a:stretch>
            <a:fillRect/>
          </a:stretch>
        </p:blipFill>
        <p:spPr>
          <a:xfrm>
            <a:off x="7769037" y="3522797"/>
            <a:ext cx="1097280" cy="1097280"/>
          </a:xfrm>
          <a:prstGeom prst="rect">
            <a:avLst/>
          </a:prstGeom>
        </p:spPr>
      </p:pic>
    </p:spTree>
    <p:extLst>
      <p:ext uri="{BB962C8B-B14F-4D97-AF65-F5344CB8AC3E}">
        <p14:creationId xmlns:p14="http://schemas.microsoft.com/office/powerpoint/2010/main" val="251379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BD9A23-83CC-AB46-24DB-26D023FAF8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118528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a:spcAft>
                <a:spcPts val="0"/>
              </a:spcAft>
            </a:pPr>
            <a:r>
              <a:rPr lang="en-US" sz="2500" dirty="0">
                <a:effectLst/>
                <a:latin typeface="Arial" panose="020B0604020202020204" pitchFamily="34" charset="0"/>
                <a:ea typeface="Calibri" panose="020F0502020204030204" pitchFamily="34" charset="0"/>
              </a:rPr>
              <a:t>Deputy Surgeon General</a:t>
            </a:r>
          </a:p>
          <a:p>
            <a:pPr>
              <a:spcAft>
                <a:spcPts val="0"/>
              </a:spcAft>
            </a:pPr>
            <a:r>
              <a:rPr lang="en-US" sz="2500" kern="1200" dirty="0">
                <a:latin typeface="Arial" panose="020B0604020202020204" pitchFamily="34" charset="0"/>
              </a:rPr>
              <a:t>Unit</a:t>
            </a:r>
            <a:r>
              <a:rPr lang="en-US" sz="2500" dirty="0">
                <a:latin typeface="Arial" panose="020B0604020202020204" pitchFamily="34" charset="0"/>
              </a:rPr>
              <a:t>ed States Army</a:t>
            </a:r>
            <a:endParaRPr lang="en-US" sz="2500" kern="1200" dirty="0">
              <a:latin typeface="Arial" panose="020B0604020202020204" pitchFamily="34" charset="0"/>
            </a:endParaRP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1026" name="Picture 2">
            <a:extLst>
              <a:ext uri="{FF2B5EF4-FFF2-40B4-BE49-F238E27FC236}">
                <a16:creationId xmlns:a16="http://schemas.microsoft.com/office/drawing/2014/main" id="{D164FBAE-0844-9C03-CC94-97714C2BC5F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455242" y="1945983"/>
            <a:ext cx="2816942" cy="28169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346EF7A-470B-6EC4-EF10-59171118DC2C}"/>
              </a:ext>
            </a:extLst>
          </p:cNvPr>
          <p:cNvSpPr>
            <a:spLocks noGrp="1"/>
          </p:cNvSpPr>
          <p:nvPr>
            <p:ph type="title"/>
          </p:nvPr>
        </p:nvSpPr>
        <p:spPr>
          <a:xfrm>
            <a:off x="4191000" y="2570435"/>
            <a:ext cx="7619999" cy="990600"/>
          </a:xfrm>
        </p:spPr>
        <p:txBody>
          <a:bodyPr/>
          <a:lstStyle/>
          <a:p>
            <a:r>
              <a:rPr lang="en-US" sz="5500" b="1" dirty="0"/>
              <a:t>MG Tony McQueen</a:t>
            </a:r>
          </a:p>
        </p:txBody>
      </p:sp>
    </p:spTree>
    <p:extLst>
      <p:ext uri="{BB962C8B-B14F-4D97-AF65-F5344CB8AC3E}">
        <p14:creationId xmlns:p14="http://schemas.microsoft.com/office/powerpoint/2010/main" val="310215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D9DE16-8285-82FF-82ED-A7BFD2BA1EE4}"/>
              </a:ext>
            </a:extLst>
          </p:cNvPr>
          <p:cNvSpPr/>
          <p:nvPr/>
        </p:nvSpPr>
        <p:spPr>
          <a:xfrm>
            <a:off x="0" y="0"/>
            <a:ext cx="4518212" cy="6858000"/>
          </a:xfrm>
          <a:prstGeom prst="rect">
            <a:avLst/>
          </a:prstGeom>
          <a:solidFill>
            <a:schemeClr val="bg2">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Ken Burns’ new 18-hour doumentary, The Vietnam War, premieres Sunday: ‘It’s been this cathartic experience and one that feels potentially healing.”">
            <a:extLst>
              <a:ext uri="{FF2B5EF4-FFF2-40B4-BE49-F238E27FC236}">
                <a16:creationId xmlns:a16="http://schemas.microsoft.com/office/drawing/2014/main" id="{F603874B-D6EE-CC69-04E7-1038113F92D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a:ext>
            </a:extLst>
          </a:blip>
          <a:srcRect/>
          <a:stretch/>
        </p:blipFill>
        <p:spPr bwMode="auto">
          <a:xfrm>
            <a:off x="4715434" y="1291570"/>
            <a:ext cx="7233333" cy="5140066"/>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a:extLst>
              <a:ext uri="{FF2B5EF4-FFF2-40B4-BE49-F238E27FC236}">
                <a16:creationId xmlns:a16="http://schemas.microsoft.com/office/drawing/2014/main" id="{A7C77282-0E54-CB11-437E-A0A90CE36FC3}"/>
              </a:ext>
            </a:extLst>
          </p:cNvPr>
          <p:cNvSpPr/>
          <p:nvPr/>
        </p:nvSpPr>
        <p:spPr>
          <a:xfrm>
            <a:off x="5333827" y="5836442"/>
            <a:ext cx="6015491" cy="599129"/>
          </a:xfrm>
          <a:prstGeom prst="roundRect">
            <a:avLst/>
          </a:prstGeom>
          <a:solidFill>
            <a:schemeClr val="bg1"/>
          </a:solidFill>
          <a:ln>
            <a:noFill/>
          </a:ln>
          <a:effectLst>
            <a:softEdge rad="14137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B738ABD0-D285-70DD-D798-E8F618DB6A56}"/>
              </a:ext>
            </a:extLst>
          </p:cNvPr>
          <p:cNvSpPr/>
          <p:nvPr/>
        </p:nvSpPr>
        <p:spPr>
          <a:xfrm>
            <a:off x="4826491" y="4907086"/>
            <a:ext cx="1175218" cy="875081"/>
          </a:xfrm>
          <a:prstGeom prst="roundRect">
            <a:avLst/>
          </a:prstGeom>
          <a:solidFill>
            <a:schemeClr val="bg1"/>
          </a:solidFill>
          <a:ln>
            <a:noFill/>
          </a:ln>
          <a:effectLst>
            <a:softEdge rad="14137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FC0A801B-342F-7689-0135-FC9DD0D28F01}"/>
              </a:ext>
            </a:extLst>
          </p:cNvPr>
          <p:cNvSpPr/>
          <p:nvPr/>
        </p:nvSpPr>
        <p:spPr>
          <a:xfrm>
            <a:off x="5974503" y="4350386"/>
            <a:ext cx="4599207" cy="1870035"/>
          </a:xfrm>
          <a:prstGeom prst="roundRect">
            <a:avLst/>
          </a:prstGeom>
          <a:solidFill>
            <a:schemeClr val="bg1"/>
          </a:solidFill>
          <a:ln>
            <a:noFill/>
          </a:ln>
          <a:effectLst>
            <a:softEdge rad="14137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2306515"/>
            <a:ext cx="3962400" cy="1325563"/>
          </a:xfrm>
        </p:spPr>
        <p:txBody>
          <a:bodyPr anchor="t">
            <a:normAutofit/>
          </a:bodyPr>
          <a:lstStyle/>
          <a:p>
            <a:pPr>
              <a:lnSpc>
                <a:spcPct val="80000"/>
              </a:lnSpc>
              <a:spcBef>
                <a:spcPts val="901"/>
              </a:spcBef>
            </a:pPr>
            <a:r>
              <a:rPr lang="en-US" sz="4000" b="1" dirty="0"/>
              <a:t>Data Quality and Integrity</a:t>
            </a:r>
          </a:p>
        </p:txBody>
      </p:sp>
      <p:sp>
        <p:nvSpPr>
          <p:cNvPr id="4" name="TextBox 3"/>
          <p:cNvSpPr txBox="1"/>
          <p:nvPr/>
        </p:nvSpPr>
        <p:spPr>
          <a:xfrm>
            <a:off x="386667" y="3671754"/>
            <a:ext cx="3654583" cy="2049907"/>
          </a:xfrm>
          <a:prstGeom prst="rect">
            <a:avLst/>
          </a:prstGeom>
          <a:noFill/>
        </p:spPr>
        <p:txBody>
          <a:bodyPr wrap="square" rtlCol="0">
            <a:noAutofit/>
          </a:bodyPr>
          <a:lstStyle/>
          <a:p>
            <a:pPr defTabSz="686532">
              <a:spcBef>
                <a:spcPts val="901"/>
              </a:spcBef>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Data security, quality and integrity are at</a:t>
            </a:r>
            <a:b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the foundation of data that is trustworthy.</a:t>
            </a:r>
          </a:p>
        </p:txBody>
      </p:sp>
      <p:cxnSp>
        <p:nvCxnSpPr>
          <p:cNvPr id="5" name="Straight Connector 4">
            <a:extLst>
              <a:ext uri="{FF2B5EF4-FFF2-40B4-BE49-F238E27FC236}">
                <a16:creationId xmlns:a16="http://schemas.microsoft.com/office/drawing/2014/main" id="{9016F733-93EA-53EA-1C83-5A748B2A177F}"/>
              </a:ext>
            </a:extLst>
          </p:cNvPr>
          <p:cNvCxnSpPr>
            <a:cxnSpLocks/>
          </p:cNvCxnSpPr>
          <p:nvPr/>
        </p:nvCxnSpPr>
        <p:spPr>
          <a:xfrm>
            <a:off x="486697" y="2258466"/>
            <a:ext cx="33501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A3A74E-1E3C-F5CE-7CC1-CCA15F0D5914}"/>
              </a:ext>
            </a:extLst>
          </p:cNvPr>
          <p:cNvSpPr txBox="1"/>
          <p:nvPr/>
        </p:nvSpPr>
        <p:spPr>
          <a:xfrm>
            <a:off x="4675368" y="404498"/>
            <a:ext cx="7233333" cy="738664"/>
          </a:xfrm>
          <a:prstGeom prst="rect">
            <a:avLst/>
          </a:prstGeom>
          <a:noFill/>
        </p:spPr>
        <p:txBody>
          <a:bodyPr wrap="square">
            <a:spAutoFit/>
          </a:bodyPr>
          <a:lstStyle/>
          <a:p>
            <a:pPr algn="ctr" defTabSz="686532">
              <a:spcBef>
                <a:spcPts val="450"/>
              </a:spcBef>
            </a:pPr>
            <a:r>
              <a:rPr lang="en-US" sz="2100" dirty="0">
                <a:latin typeface="Arial" panose="020B0604020202020204" pitchFamily="34" charset="0"/>
              </a:rPr>
              <a:t>Data that is trustworthy supports effective, informed decision making across the Warfighter care continuum by:</a:t>
            </a:r>
          </a:p>
        </p:txBody>
      </p:sp>
      <p:sp>
        <p:nvSpPr>
          <p:cNvPr id="46" name="Rounded Rectangle 45">
            <a:extLst>
              <a:ext uri="{FF2B5EF4-FFF2-40B4-BE49-F238E27FC236}">
                <a16:creationId xmlns:a16="http://schemas.microsoft.com/office/drawing/2014/main" id="{F9F664E0-0DD4-EDD5-60C4-3C4F08B1C51F}"/>
              </a:ext>
            </a:extLst>
          </p:cNvPr>
          <p:cNvSpPr/>
          <p:nvPr/>
        </p:nvSpPr>
        <p:spPr>
          <a:xfrm>
            <a:off x="5522267" y="1307626"/>
            <a:ext cx="5809122" cy="1453531"/>
          </a:xfrm>
          <a:prstGeom prst="roundRect">
            <a:avLst/>
          </a:prstGeom>
          <a:solidFill>
            <a:schemeClr val="bg1">
              <a:alpha val="73462"/>
            </a:schemeClr>
          </a:solidFill>
          <a:ln>
            <a:noFill/>
          </a:ln>
          <a:effectLst>
            <a:softEdge rad="14137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485F1EF-4F07-00DD-E678-3114B6B49968}"/>
              </a:ext>
            </a:extLst>
          </p:cNvPr>
          <p:cNvSpPr txBox="1"/>
          <p:nvPr/>
        </p:nvSpPr>
        <p:spPr>
          <a:xfrm>
            <a:off x="5661513" y="4599439"/>
            <a:ext cx="5239884" cy="1658146"/>
          </a:xfrm>
          <a:prstGeom prst="rect">
            <a:avLst/>
          </a:prstGeom>
          <a:noFill/>
        </p:spPr>
        <p:txBody>
          <a:bodyPr wrap="square">
            <a:spAutoFit/>
          </a:bodyPr>
          <a:lstStyle/>
          <a:p>
            <a:pPr marL="17463" indent="-17463" algn="ctr" defTabSz="686532">
              <a:lnSpc>
                <a:spcPct val="85000"/>
              </a:lnSpc>
              <a:spcBef>
                <a:spcPts val="450"/>
              </a:spcBef>
              <a:buAutoNum type="arabicPeriod"/>
            </a:pPr>
            <a:r>
              <a:rPr lang="en-US" sz="1500" b="1" dirty="0">
                <a:solidFill>
                  <a:srgbClr val="460073"/>
                </a:solidFill>
                <a:latin typeface="Arial" panose="020B0604020202020204" pitchFamily="34" charset="0"/>
              </a:rPr>
              <a:t> Empowering Commanders at echelon </a:t>
            </a:r>
            <a:br>
              <a:rPr lang="en-US" sz="1500" b="1" dirty="0">
                <a:solidFill>
                  <a:srgbClr val="460073"/>
                </a:solidFill>
                <a:latin typeface="Arial" panose="020B0604020202020204" pitchFamily="34" charset="0"/>
              </a:rPr>
            </a:br>
            <a:r>
              <a:rPr lang="en-US" sz="1500" b="1" dirty="0">
                <a:solidFill>
                  <a:srgbClr val="460073"/>
                </a:solidFill>
                <a:latin typeface="Arial" panose="020B0604020202020204" pitchFamily="34" charset="0"/>
              </a:rPr>
              <a:t>with medical aspects of command and control.</a:t>
            </a:r>
          </a:p>
          <a:p>
            <a:pPr marL="17463" indent="-17463" algn="ctr" defTabSz="686532">
              <a:lnSpc>
                <a:spcPct val="85000"/>
              </a:lnSpc>
              <a:spcBef>
                <a:spcPts val="450"/>
              </a:spcBef>
              <a:buAutoNum type="arabicPeriod"/>
            </a:pPr>
            <a:r>
              <a:rPr lang="en-US" sz="1500" b="1" dirty="0">
                <a:solidFill>
                  <a:srgbClr val="460073"/>
                </a:solidFill>
                <a:latin typeface="Arial" panose="020B0604020202020204" pitchFamily="34" charset="0"/>
              </a:rPr>
              <a:t> Enabling the operational forces </a:t>
            </a:r>
            <a:br>
              <a:rPr lang="en-US" sz="1500" b="1" dirty="0">
                <a:solidFill>
                  <a:srgbClr val="460073"/>
                </a:solidFill>
                <a:latin typeface="Arial" panose="020B0604020202020204" pitchFamily="34" charset="0"/>
              </a:rPr>
            </a:br>
            <a:r>
              <a:rPr lang="en-US" sz="1500" b="1" dirty="0">
                <a:solidFill>
                  <a:srgbClr val="460073"/>
                </a:solidFill>
                <a:latin typeface="Arial" panose="020B0604020202020204" pitchFamily="34" charset="0"/>
              </a:rPr>
              <a:t>by maximizing a healthy and fit force.</a:t>
            </a:r>
          </a:p>
          <a:p>
            <a:pPr marL="17463" indent="-17463" algn="ctr" defTabSz="686532">
              <a:lnSpc>
                <a:spcPct val="85000"/>
              </a:lnSpc>
              <a:spcBef>
                <a:spcPts val="450"/>
              </a:spcBef>
              <a:buAutoNum type="arabicPeriod"/>
            </a:pPr>
            <a:r>
              <a:rPr lang="en-US" sz="1500" b="1" dirty="0">
                <a:solidFill>
                  <a:srgbClr val="460073"/>
                </a:solidFill>
                <a:latin typeface="Arial" panose="020B0604020202020204" pitchFamily="34" charset="0"/>
              </a:rPr>
              <a:t> Providing medical support forward to enable</a:t>
            </a:r>
            <a:br>
              <a:rPr lang="en-US" sz="1500" b="1" dirty="0">
                <a:solidFill>
                  <a:srgbClr val="460073"/>
                </a:solidFill>
                <a:latin typeface="Arial" panose="020B0604020202020204" pitchFamily="34" charset="0"/>
              </a:rPr>
            </a:br>
            <a:r>
              <a:rPr lang="en-US" sz="1500" b="1" dirty="0">
                <a:solidFill>
                  <a:srgbClr val="460073"/>
                </a:solidFill>
                <a:latin typeface="Arial" panose="020B0604020202020204" pitchFamily="34" charset="0"/>
              </a:rPr>
              <a:t>semi-independent operations.</a:t>
            </a:r>
          </a:p>
          <a:p>
            <a:pPr marL="17463" indent="-17463" algn="ctr" defTabSz="686532">
              <a:lnSpc>
                <a:spcPct val="85000"/>
              </a:lnSpc>
              <a:spcBef>
                <a:spcPts val="450"/>
              </a:spcBef>
              <a:buAutoNum type="arabicPeriod"/>
            </a:pPr>
            <a:r>
              <a:rPr lang="en-US" sz="1500" b="1" dirty="0">
                <a:solidFill>
                  <a:srgbClr val="460073"/>
                </a:solidFill>
                <a:latin typeface="Arial" panose="020B0604020202020204" pitchFamily="34" charset="0"/>
              </a:rPr>
              <a:t> Optimizing evacuation and maximizing return to duty.</a:t>
            </a:r>
          </a:p>
        </p:txBody>
      </p:sp>
      <p:cxnSp>
        <p:nvCxnSpPr>
          <p:cNvPr id="42" name="Straight Connector 41">
            <a:extLst>
              <a:ext uri="{FF2B5EF4-FFF2-40B4-BE49-F238E27FC236}">
                <a16:creationId xmlns:a16="http://schemas.microsoft.com/office/drawing/2014/main" id="{889EE647-D16A-B87B-9D94-8EF4996EDE75}"/>
              </a:ext>
            </a:extLst>
          </p:cNvPr>
          <p:cNvCxnSpPr/>
          <p:nvPr/>
        </p:nvCxnSpPr>
        <p:spPr>
          <a:xfrm>
            <a:off x="1440637"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a:extLst>
              <a:ext uri="{FF2B5EF4-FFF2-40B4-BE49-F238E27FC236}">
                <a16:creationId xmlns:a16="http://schemas.microsoft.com/office/drawing/2014/main" id="{6723A3DF-087F-C5C6-F16A-470074953F1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601500" y="354196"/>
            <a:ext cx="2468879" cy="145841"/>
          </a:xfrm>
          <a:prstGeom prst="rect">
            <a:avLst/>
          </a:prstGeom>
        </p:spPr>
      </p:pic>
      <p:pic>
        <p:nvPicPr>
          <p:cNvPr id="44" name="Picture 43">
            <a:extLst>
              <a:ext uri="{FF2B5EF4-FFF2-40B4-BE49-F238E27FC236}">
                <a16:creationId xmlns:a16="http://schemas.microsoft.com/office/drawing/2014/main" id="{2D28148A-08C4-2D80-216B-BA56B1998F5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414979" y="357992"/>
            <a:ext cx="861620" cy="194457"/>
          </a:xfrm>
          <a:prstGeom prst="rect">
            <a:avLst/>
          </a:prstGeom>
        </p:spPr>
      </p:pic>
      <p:sp>
        <p:nvSpPr>
          <p:cNvPr id="45" name="TextBox 44">
            <a:extLst>
              <a:ext uri="{FF2B5EF4-FFF2-40B4-BE49-F238E27FC236}">
                <a16:creationId xmlns:a16="http://schemas.microsoft.com/office/drawing/2014/main" id="{D0FC59E5-3D18-EE0E-449E-7739035C2C9B}"/>
              </a:ext>
            </a:extLst>
          </p:cNvPr>
          <p:cNvSpPr txBox="1"/>
          <p:nvPr/>
        </p:nvSpPr>
        <p:spPr>
          <a:xfrm>
            <a:off x="10843977" y="6521258"/>
            <a:ext cx="1104790" cy="215444"/>
          </a:xfrm>
          <a:prstGeom prst="rect">
            <a:avLst/>
          </a:prstGeom>
          <a:noFill/>
        </p:spPr>
        <p:txBody>
          <a:bodyPr wrap="none" rtlCol="0">
            <a:spAutoFit/>
          </a:bodyPr>
          <a:lstStyle/>
          <a:p>
            <a:r>
              <a:rPr lang="en-US" sz="800" dirty="0">
                <a:solidFill>
                  <a:schemeClr val="tx1">
                    <a:lumMod val="50000"/>
                    <a:lumOff val="50000"/>
                  </a:schemeClr>
                </a:solidFill>
              </a:rPr>
              <a:t>Photo by Ken Burns</a:t>
            </a:r>
          </a:p>
        </p:txBody>
      </p:sp>
      <p:sp>
        <p:nvSpPr>
          <p:cNvPr id="51" name="Rounded Rectangle 50">
            <a:extLst>
              <a:ext uri="{FF2B5EF4-FFF2-40B4-BE49-F238E27FC236}">
                <a16:creationId xmlns:a16="http://schemas.microsoft.com/office/drawing/2014/main" id="{685BE657-EF26-B892-AD21-0C83E2191433}"/>
              </a:ext>
            </a:extLst>
          </p:cNvPr>
          <p:cNvSpPr/>
          <p:nvPr/>
        </p:nvSpPr>
        <p:spPr>
          <a:xfrm>
            <a:off x="10635622" y="4907086"/>
            <a:ext cx="1175218" cy="875081"/>
          </a:xfrm>
          <a:prstGeom prst="roundRect">
            <a:avLst/>
          </a:prstGeom>
          <a:solidFill>
            <a:schemeClr val="bg1">
              <a:alpha val="73462"/>
            </a:schemeClr>
          </a:solidFill>
          <a:ln>
            <a:noFill/>
          </a:ln>
          <a:effectLst>
            <a:softEdge rad="14137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A10E809-C14B-5813-0990-1B20E31DD6AB}"/>
              </a:ext>
            </a:extLst>
          </p:cNvPr>
          <p:cNvSpPr txBox="1"/>
          <p:nvPr/>
        </p:nvSpPr>
        <p:spPr>
          <a:xfrm>
            <a:off x="4844686" y="4960873"/>
            <a:ext cx="1075764" cy="769441"/>
          </a:xfrm>
          <a:prstGeom prst="rect">
            <a:avLst/>
          </a:prstGeom>
          <a:noFill/>
          <a:ln w="25400">
            <a:solidFill>
              <a:schemeClr val="tx1"/>
            </a:solidFill>
          </a:ln>
        </p:spPr>
        <p:txBody>
          <a:bodyPr wrap="square" rtlCol="0" anchor="ctr">
            <a:noAutofit/>
          </a:bodyPr>
          <a:lstStyle/>
          <a:p>
            <a:pPr algn="ctr">
              <a:lnSpc>
                <a:spcPct val="80000"/>
              </a:lnSpc>
            </a:pPr>
            <a:r>
              <a:rPr lang="en-US" sz="1400" b="1" dirty="0"/>
              <a:t>DATA</a:t>
            </a:r>
            <a:br>
              <a:rPr lang="en-US" sz="1400" b="1" dirty="0"/>
            </a:br>
            <a:r>
              <a:rPr lang="en-US" sz="1400" b="1" dirty="0"/>
              <a:t>QUALITY</a:t>
            </a:r>
          </a:p>
        </p:txBody>
      </p:sp>
      <p:sp>
        <p:nvSpPr>
          <p:cNvPr id="53" name="TextBox 52">
            <a:extLst>
              <a:ext uri="{FF2B5EF4-FFF2-40B4-BE49-F238E27FC236}">
                <a16:creationId xmlns:a16="http://schemas.microsoft.com/office/drawing/2014/main" id="{56ADA071-40A8-71E3-98B7-F4B122835474}"/>
              </a:ext>
            </a:extLst>
          </p:cNvPr>
          <p:cNvSpPr txBox="1"/>
          <p:nvPr/>
        </p:nvSpPr>
        <p:spPr>
          <a:xfrm>
            <a:off x="10702271" y="4916361"/>
            <a:ext cx="1110729" cy="769441"/>
          </a:xfrm>
          <a:prstGeom prst="rect">
            <a:avLst/>
          </a:prstGeom>
          <a:noFill/>
          <a:ln w="25400">
            <a:solidFill>
              <a:schemeClr val="tx1"/>
            </a:solidFill>
          </a:ln>
        </p:spPr>
        <p:txBody>
          <a:bodyPr wrap="square" lIns="0" rIns="0" rtlCol="0" anchor="ctr">
            <a:noAutofit/>
          </a:bodyPr>
          <a:lstStyle/>
          <a:p>
            <a:pPr algn="ctr">
              <a:lnSpc>
                <a:spcPct val="80000"/>
              </a:lnSpc>
            </a:pPr>
            <a:r>
              <a:rPr lang="en-US" sz="1400" b="1" dirty="0"/>
              <a:t>DATA</a:t>
            </a:r>
            <a:br>
              <a:rPr lang="en-US" sz="1400" b="1" dirty="0"/>
            </a:br>
            <a:r>
              <a:rPr lang="en-US" sz="1400" b="1" dirty="0"/>
              <a:t>INTEGRITY</a:t>
            </a:r>
          </a:p>
        </p:txBody>
      </p:sp>
      <p:sp>
        <p:nvSpPr>
          <p:cNvPr id="54" name="TextBox 53">
            <a:extLst>
              <a:ext uri="{FF2B5EF4-FFF2-40B4-BE49-F238E27FC236}">
                <a16:creationId xmlns:a16="http://schemas.microsoft.com/office/drawing/2014/main" id="{0CEC9C03-24B3-04A6-C867-DF9B9BA7AA7E}"/>
              </a:ext>
            </a:extLst>
          </p:cNvPr>
          <p:cNvSpPr txBox="1"/>
          <p:nvPr/>
        </p:nvSpPr>
        <p:spPr>
          <a:xfrm>
            <a:off x="5797529" y="1615705"/>
            <a:ext cx="5067822" cy="923330"/>
          </a:xfrm>
          <a:prstGeom prst="rect">
            <a:avLst/>
          </a:prstGeom>
          <a:noFill/>
          <a:ln>
            <a:noFill/>
          </a:ln>
        </p:spPr>
        <p:txBody>
          <a:bodyPr wrap="square">
            <a:spAutoFit/>
          </a:bodyPr>
          <a:lstStyle/>
          <a:p>
            <a:pPr algn="ctr" defTabSz="686532"/>
            <a:r>
              <a:rPr lang="en-US" b="1" dirty="0">
                <a:latin typeface="Arial" panose="020B0604020202020204" pitchFamily="34" charset="0"/>
              </a:rPr>
              <a:t>Ensuring Data Quality and Data Integrity bridges the data trust gap between the data producer and the data consumer.</a:t>
            </a:r>
          </a:p>
        </p:txBody>
      </p:sp>
      <p:cxnSp>
        <p:nvCxnSpPr>
          <p:cNvPr id="58" name="Straight Connector 57">
            <a:extLst>
              <a:ext uri="{FF2B5EF4-FFF2-40B4-BE49-F238E27FC236}">
                <a16:creationId xmlns:a16="http://schemas.microsoft.com/office/drawing/2014/main" id="{F8C0F191-D886-7B73-72EF-680282F7FAE8}"/>
              </a:ext>
            </a:extLst>
          </p:cNvPr>
          <p:cNvCxnSpPr/>
          <p:nvPr/>
        </p:nvCxnSpPr>
        <p:spPr>
          <a:xfrm>
            <a:off x="5956574" y="2575227"/>
            <a:ext cx="47277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23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A4681B-743E-A449-17CE-95F63E6D3576}"/>
              </a:ext>
            </a:extLst>
          </p:cNvPr>
          <p:cNvSpPr/>
          <p:nvPr/>
        </p:nvSpPr>
        <p:spPr>
          <a:xfrm>
            <a:off x="0" y="1426108"/>
            <a:ext cx="12192000" cy="5431892"/>
          </a:xfrm>
          <a:prstGeom prst="rect">
            <a:avLst/>
          </a:prstGeom>
          <a:solidFill>
            <a:schemeClr val="bg2">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7112" y="286871"/>
            <a:ext cx="8949246" cy="450681"/>
          </a:xfrm>
        </p:spPr>
        <p:txBody>
          <a:bodyPr anchor="t">
            <a:noAutofit/>
          </a:bodyPr>
          <a:lstStyle/>
          <a:p>
            <a:pPr>
              <a:lnSpc>
                <a:spcPct val="80000"/>
              </a:lnSpc>
              <a:spcBef>
                <a:spcPts val="901"/>
              </a:spcBef>
            </a:pPr>
            <a:r>
              <a:rPr lang="en-US" sz="2800" b="1" dirty="0"/>
              <a:t>Current State and Future Opportunities</a:t>
            </a:r>
          </a:p>
        </p:txBody>
      </p:sp>
      <p:pic>
        <p:nvPicPr>
          <p:cNvPr id="8" name="Picture 7">
            <a:extLst>
              <a:ext uri="{FF2B5EF4-FFF2-40B4-BE49-F238E27FC236}">
                <a16:creationId xmlns:a16="http://schemas.microsoft.com/office/drawing/2014/main" id="{0B9738FF-492A-D057-7E3E-0638251090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485" y="862460"/>
            <a:ext cx="10222602" cy="543189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sp>
        <p:nvSpPr>
          <p:cNvPr id="14" name="TextBox 13">
            <a:extLst>
              <a:ext uri="{FF2B5EF4-FFF2-40B4-BE49-F238E27FC236}">
                <a16:creationId xmlns:a16="http://schemas.microsoft.com/office/drawing/2014/main" id="{B285B7E9-F01F-A2AF-ECF9-6C90ED92FB5D}"/>
              </a:ext>
            </a:extLst>
          </p:cNvPr>
          <p:cNvSpPr txBox="1"/>
          <p:nvPr/>
        </p:nvSpPr>
        <p:spPr>
          <a:xfrm>
            <a:off x="0" y="6389866"/>
            <a:ext cx="12192000" cy="415498"/>
          </a:xfrm>
          <a:prstGeom prst="rect">
            <a:avLst/>
          </a:prstGeom>
          <a:noFill/>
        </p:spPr>
        <p:txBody>
          <a:bodyPr wrap="square" lIns="91440" tIns="91440" bIns="91440" rtlCol="0">
            <a:spAutoFit/>
          </a:bodyPr>
          <a:lstStyle/>
          <a:p>
            <a:pPr marL="17463" lvl="2" algn="ctr" defTabSz="686532">
              <a:spcBef>
                <a:spcPts val="225"/>
              </a:spcBef>
            </a:pPr>
            <a:r>
              <a:rPr lang="en-US" sz="1500" b="1" dirty="0">
                <a:latin typeface="Arial" panose="020B0604020202020204" pitchFamily="34" charset="0"/>
              </a:rPr>
              <a:t>New and emerging technical capabilities can be exploited to agilely deliver data and provide recommendations at the point of need.</a:t>
            </a:r>
          </a:p>
        </p:txBody>
      </p:sp>
    </p:spTree>
    <p:extLst>
      <p:ext uri="{BB962C8B-B14F-4D97-AF65-F5344CB8AC3E}">
        <p14:creationId xmlns:p14="http://schemas.microsoft.com/office/powerpoint/2010/main" val="367255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person, indoor, military uniform, group&#10;&#10;Description automatically generated">
            <a:extLst>
              <a:ext uri="{FF2B5EF4-FFF2-40B4-BE49-F238E27FC236}">
                <a16:creationId xmlns:a16="http://schemas.microsoft.com/office/drawing/2014/main" id="{02FD9D13-F26E-038F-155A-27D9CF1892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3325905"/>
            <a:ext cx="12192000" cy="353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77971" y="991761"/>
            <a:ext cx="6004900" cy="1073172"/>
          </a:xfrm>
        </p:spPr>
        <p:txBody>
          <a:bodyPr anchor="t">
            <a:noAutofit/>
          </a:bodyPr>
          <a:lstStyle/>
          <a:p>
            <a:pPr>
              <a:lnSpc>
                <a:spcPct val="80000"/>
              </a:lnSpc>
              <a:spcBef>
                <a:spcPts val="901"/>
              </a:spcBef>
            </a:pPr>
            <a:r>
              <a:rPr lang="en-US" sz="3700" b="1" dirty="0"/>
              <a:t>Steps to Transformation</a:t>
            </a:r>
          </a:p>
        </p:txBody>
      </p:sp>
      <p:cxnSp>
        <p:nvCxnSpPr>
          <p:cNvPr id="2" name="Straight Connector 1">
            <a:extLst>
              <a:ext uri="{FF2B5EF4-FFF2-40B4-BE49-F238E27FC236}">
                <a16:creationId xmlns:a16="http://schemas.microsoft.com/office/drawing/2014/main" id="{4666AED3-2F88-2264-1F59-4CE9C4BCA002}"/>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EA8DB27F-63AA-0C09-ED16-6076EA5CCA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327221" y="354196"/>
            <a:ext cx="2468879" cy="145841"/>
          </a:xfrm>
          <a:prstGeom prst="rect">
            <a:avLst/>
          </a:prstGeom>
        </p:spPr>
      </p:pic>
      <p:pic>
        <p:nvPicPr>
          <p:cNvPr id="9" name="Picture 8">
            <a:extLst>
              <a:ext uri="{FF2B5EF4-FFF2-40B4-BE49-F238E27FC236}">
                <a16:creationId xmlns:a16="http://schemas.microsoft.com/office/drawing/2014/main" id="{62DE660B-BD9F-863A-1E5B-E4FEFD601B75}"/>
              </a:ext>
            </a:extLst>
          </p:cNvPr>
          <p:cNvPicPr>
            <a:picLocks noChangeAspect="1"/>
          </p:cNvPicPr>
          <p:nvPr/>
        </p:nvPicPr>
        <p:blipFill>
          <a:blip r:embed="rId6"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cxnSp>
        <p:nvCxnSpPr>
          <p:cNvPr id="11" name="Straight Connector 10">
            <a:extLst>
              <a:ext uri="{FF2B5EF4-FFF2-40B4-BE49-F238E27FC236}">
                <a16:creationId xmlns:a16="http://schemas.microsoft.com/office/drawing/2014/main" id="{A0F9E076-DC14-5256-0EF3-449D98146430}"/>
              </a:ext>
            </a:extLst>
          </p:cNvPr>
          <p:cNvCxnSpPr>
            <a:cxnSpLocks/>
          </p:cNvCxnSpPr>
          <p:nvPr/>
        </p:nvCxnSpPr>
        <p:spPr>
          <a:xfrm>
            <a:off x="486697" y="885534"/>
            <a:ext cx="5376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11AD68-BCB3-BE11-EBF2-D660D31E336A}"/>
              </a:ext>
            </a:extLst>
          </p:cNvPr>
          <p:cNvSpPr txBox="1"/>
          <p:nvPr/>
        </p:nvSpPr>
        <p:spPr>
          <a:xfrm>
            <a:off x="377972" y="1758201"/>
            <a:ext cx="5718028" cy="1246495"/>
          </a:xfrm>
          <a:prstGeom prst="rect">
            <a:avLst/>
          </a:prstGeom>
          <a:noFill/>
        </p:spPr>
        <p:txBody>
          <a:bodyPr wrap="square" rtlCol="0">
            <a:spAutoFit/>
          </a:bodyPr>
          <a:lstStyle/>
          <a:p>
            <a:pPr marL="0" lvl="2" defTabSz="686532"/>
            <a:r>
              <a:rPr lang="en-US" sz="2500" dirty="0">
                <a:solidFill>
                  <a:srgbClr val="000000"/>
                </a:solidFill>
                <a:latin typeface="Arial" panose="020B0604020202020204" pitchFamily="34" charset="0"/>
              </a:rPr>
              <a:t>Develop and operationalize an MHS Data Strategy that supports agile attainment of Joint requirements.</a:t>
            </a:r>
          </a:p>
        </p:txBody>
      </p:sp>
      <p:sp>
        <p:nvSpPr>
          <p:cNvPr id="10" name="TextBox 9">
            <a:extLst>
              <a:ext uri="{FF2B5EF4-FFF2-40B4-BE49-F238E27FC236}">
                <a16:creationId xmlns:a16="http://schemas.microsoft.com/office/drawing/2014/main" id="{AE4C6296-5C7C-6087-0C9C-87638EFDDE44}"/>
              </a:ext>
            </a:extLst>
          </p:cNvPr>
          <p:cNvSpPr txBox="1"/>
          <p:nvPr/>
        </p:nvSpPr>
        <p:spPr>
          <a:xfrm>
            <a:off x="6257367" y="1758201"/>
            <a:ext cx="5538721" cy="1246495"/>
          </a:xfrm>
          <a:prstGeom prst="rect">
            <a:avLst/>
          </a:prstGeom>
          <a:noFill/>
        </p:spPr>
        <p:txBody>
          <a:bodyPr wrap="square" rtlCol="0">
            <a:spAutoFit/>
          </a:bodyPr>
          <a:lstStyle/>
          <a:p>
            <a:pPr marL="0" lvl="2" defTabSz="686532"/>
            <a:r>
              <a:rPr lang="en-US" sz="2500" dirty="0">
                <a:solidFill>
                  <a:srgbClr val="000000"/>
                </a:solidFill>
                <a:latin typeface="Arial" panose="020B0604020202020204" pitchFamily="34" charset="0"/>
              </a:rPr>
              <a:t>Cultivate partnerships to create synergy of effort and leverage novel capabilities to effectively exploit data.</a:t>
            </a:r>
            <a:endParaRPr lang="en-US" sz="25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371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53FB0-3FCC-C91D-413C-0B9F5812FA7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0" y="-1"/>
            <a:ext cx="3746090" cy="6857999"/>
          </a:xfrm>
          <a:prstGeom prst="rect">
            <a:avLst/>
          </a:prstGeom>
        </p:spPr>
      </p:pic>
      <p:sp>
        <p:nvSpPr>
          <p:cNvPr id="16" name="Content Placeholder 16">
            <a:extLst>
              <a:ext uri="{FF2B5EF4-FFF2-40B4-BE49-F238E27FC236}">
                <a16:creationId xmlns:a16="http://schemas.microsoft.com/office/drawing/2014/main" id="{4FB2AD55-2B33-6549-889F-026B8855C562}"/>
              </a:ext>
            </a:extLst>
          </p:cNvPr>
          <p:cNvSpPr txBox="1">
            <a:spLocks/>
          </p:cNvSpPr>
          <p:nvPr/>
        </p:nvSpPr>
        <p:spPr>
          <a:xfrm>
            <a:off x="4291332" y="3577636"/>
            <a:ext cx="6753784" cy="118528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r>
              <a:rPr lang="en-US" sz="2500" dirty="0">
                <a:effectLst/>
                <a:latin typeface="Arial" panose="020B0604020202020204" pitchFamily="34" charset="0"/>
                <a:ea typeface="Calibri" panose="020F0502020204030204" pitchFamily="34" charset="0"/>
              </a:rPr>
              <a:t>Director, Office of the Joint Surgeon General, National Guard Bureau</a:t>
            </a:r>
          </a:p>
        </p:txBody>
      </p:sp>
      <p:cxnSp>
        <p:nvCxnSpPr>
          <p:cNvPr id="2" name="Straight Connector 1">
            <a:extLst>
              <a:ext uri="{FF2B5EF4-FFF2-40B4-BE49-F238E27FC236}">
                <a16:creationId xmlns:a16="http://schemas.microsoft.com/office/drawing/2014/main" id="{F54867E8-8510-EDC7-7790-09B777E0C867}"/>
              </a:ext>
            </a:extLst>
          </p:cNvPr>
          <p:cNvCxnSpPr/>
          <p:nvPr/>
        </p:nvCxnSpPr>
        <p:spPr>
          <a:xfrm>
            <a:off x="9166358" y="275772"/>
            <a:ext cx="0" cy="341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0FA2C3-2DC6-036E-F846-1420CBFA32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327221" y="354196"/>
            <a:ext cx="2468879" cy="145841"/>
          </a:xfrm>
          <a:prstGeom prst="rect">
            <a:avLst/>
          </a:prstGeom>
        </p:spPr>
      </p:pic>
      <p:pic>
        <p:nvPicPr>
          <p:cNvPr id="4" name="Picture 3">
            <a:extLst>
              <a:ext uri="{FF2B5EF4-FFF2-40B4-BE49-F238E27FC236}">
                <a16:creationId xmlns:a16="http://schemas.microsoft.com/office/drawing/2014/main" id="{EFC44159-D677-63B1-9035-EB59664DBF49}"/>
              </a:ext>
            </a:extLst>
          </p:cNvPr>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8140700" y="357992"/>
            <a:ext cx="861620" cy="194457"/>
          </a:xfrm>
          <a:prstGeom prst="rect">
            <a:avLst/>
          </a:prstGeom>
        </p:spPr>
      </p:pic>
      <p:pic>
        <p:nvPicPr>
          <p:cNvPr id="6" name="Picture 4">
            <a:extLst>
              <a:ext uri="{FF2B5EF4-FFF2-40B4-BE49-F238E27FC236}">
                <a16:creationId xmlns:a16="http://schemas.microsoft.com/office/drawing/2014/main" id="{3E81F033-B835-A3A3-B609-A00DE32BBFD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455242" y="1995104"/>
            <a:ext cx="2768625" cy="27686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CDA042B-9C88-6551-BC9C-2538DBB58555}"/>
              </a:ext>
            </a:extLst>
          </p:cNvPr>
          <p:cNvSpPr>
            <a:spLocks noGrp="1"/>
          </p:cNvSpPr>
          <p:nvPr>
            <p:ph type="title"/>
          </p:nvPr>
        </p:nvSpPr>
        <p:spPr>
          <a:xfrm>
            <a:off x="4201332" y="2572932"/>
            <a:ext cx="4965026" cy="990600"/>
          </a:xfrm>
        </p:spPr>
        <p:txBody>
          <a:bodyPr>
            <a:normAutofit/>
          </a:bodyPr>
          <a:lstStyle/>
          <a:p>
            <a:pPr rtl="0" eaLnBrk="1" latinLnBrk="0" hangingPunct="1"/>
            <a:r>
              <a:rPr lang="en-US" sz="5500" b="1" kern="1200" dirty="0">
                <a:solidFill>
                  <a:srgbClr val="000000"/>
                </a:solidFill>
                <a:effectLst/>
                <a:ea typeface="+mn-ea"/>
                <a:cs typeface="+mn-cs"/>
              </a:rPr>
              <a:t>MG Jill Faris</a:t>
            </a:r>
            <a:endParaRPr lang="en-US" sz="5500" b="1" dirty="0">
              <a:effectLst/>
            </a:endParaRPr>
          </a:p>
        </p:txBody>
      </p:sp>
    </p:spTree>
    <p:extLst>
      <p:ext uri="{BB962C8B-B14F-4D97-AF65-F5344CB8AC3E}">
        <p14:creationId xmlns:p14="http://schemas.microsoft.com/office/powerpoint/2010/main" val="382999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5D8A83-C1C3-4D0B-B01D-45F68BB41006}"/>
</file>

<file path=customXml/itemProps2.xml><?xml version="1.0" encoding="utf-8"?>
<ds:datastoreItem xmlns:ds="http://schemas.openxmlformats.org/officeDocument/2006/customXml" ds:itemID="{5C27238F-BB55-476B-A639-C28F92EFF984}"/>
</file>

<file path=customXml/itemProps3.xml><?xml version="1.0" encoding="utf-8"?>
<ds:datastoreItem xmlns:ds="http://schemas.openxmlformats.org/officeDocument/2006/customXml" ds:itemID="{F0982DDF-860F-41E6-808F-DC399349E28C}"/>
</file>

<file path=docMetadata/LabelInfo.xml><?xml version="1.0" encoding="utf-8"?>
<clbl:labelList xmlns:clbl="http://schemas.microsoft.com/office/2020/mipLabelMetadata">
  <clbl:label id="{b4f49566-f18d-44d1-9442-111a59d839fa}"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otalTime>847</TotalTime>
  <Words>3433</Words>
  <Application>Microsoft Office PowerPoint</Application>
  <PresentationFormat>Widescreen</PresentationFormat>
  <Paragraphs>343</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System Font Regular</vt:lpstr>
      <vt:lpstr>Times New Roman</vt:lpstr>
      <vt:lpstr>Office Theme</vt:lpstr>
      <vt:lpstr>Importance of Data Quality in Transforming Medical Readiness</vt:lpstr>
      <vt:lpstr>Disclosure</vt:lpstr>
      <vt:lpstr>Learning Objectives</vt:lpstr>
      <vt:lpstr>Presenters</vt:lpstr>
      <vt:lpstr>MG Tony McQueen</vt:lpstr>
      <vt:lpstr>Data Quality and Integrity</vt:lpstr>
      <vt:lpstr>Current State and Future Opportunities</vt:lpstr>
      <vt:lpstr>Steps to Transformation</vt:lpstr>
      <vt:lpstr>MG Jill Faris</vt:lpstr>
      <vt:lpstr>Something to Ponder</vt:lpstr>
      <vt:lpstr>Currently in a Data Explosion...</vt:lpstr>
      <vt:lpstr>Platforms NGB Uses for the Readiness Data Lifecycle</vt:lpstr>
      <vt:lpstr>Achieved ROI Using Data as Currency</vt:lpstr>
      <vt:lpstr>Maj Gen JJ DeGoes</vt:lpstr>
      <vt:lpstr>The medical support to great power competition needs actionable healthcare data.</vt:lpstr>
      <vt:lpstr>Brig Gen John Andrus </vt:lpstr>
      <vt:lpstr>Data Quality: Why It Matters </vt:lpstr>
      <vt:lpstr>Dr. Brian Lein</vt:lpstr>
      <vt:lpstr>Data for DHA</vt:lpstr>
      <vt:lpstr>Dashboard Data</vt:lpstr>
      <vt:lpstr>Dashboard Data</vt:lpstr>
      <vt:lpstr>Rear Admiral Rick Freedman</vt:lpstr>
      <vt:lpstr>Navy Medicine Driving Factors</vt:lpstr>
      <vt:lpstr>The Key to Decision Advantage Outcomes</vt:lpstr>
      <vt:lpstr>Navy Medicine Data Transformation</vt:lpstr>
      <vt:lpstr>Navy Medicine’s Data Transformation Need</vt:lpstr>
      <vt:lpstr>Joint Medical Readiness Data Vision</vt:lpstr>
      <vt:lpstr>Q &amp; A</vt:lpstr>
      <vt:lpstr>How to Claim CE Credit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Prentice, Shannon</dc:creator>
  <cp:lastModifiedBy>Lori Lawrence</cp:lastModifiedBy>
  <cp:revision>56</cp:revision>
  <dcterms:created xsi:type="dcterms:W3CDTF">2024-01-12T13:23:35Z</dcterms:created>
  <dcterms:modified xsi:type="dcterms:W3CDTF">2024-02-01T13:02:17Z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