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4" r:id="rId4"/>
  </p:sldMasterIdLst>
  <p:notesMasterIdLst>
    <p:notesMasterId r:id="rId42"/>
  </p:notesMasterIdLst>
  <p:handoutMasterIdLst>
    <p:handoutMasterId r:id="rId43"/>
  </p:handoutMasterIdLst>
  <p:sldIdLst>
    <p:sldId id="258" r:id="rId5"/>
    <p:sldId id="2147308786" r:id="rId6"/>
    <p:sldId id="2147481866" r:id="rId7"/>
    <p:sldId id="2147377199" r:id="rId8"/>
    <p:sldId id="4604" r:id="rId9"/>
    <p:sldId id="2147377200" r:id="rId10"/>
    <p:sldId id="2147481869" r:id="rId11"/>
    <p:sldId id="2147481873" r:id="rId12"/>
    <p:sldId id="2147481875" r:id="rId13"/>
    <p:sldId id="2147481878" r:id="rId14"/>
    <p:sldId id="2147481877" r:id="rId15"/>
    <p:sldId id="2147481876" r:id="rId16"/>
    <p:sldId id="2147481868" r:id="rId17"/>
    <p:sldId id="2147481895" r:id="rId18"/>
    <p:sldId id="2147481887" r:id="rId19"/>
    <p:sldId id="2147481888" r:id="rId20"/>
    <p:sldId id="2147481889" r:id="rId21"/>
    <p:sldId id="2147481890" r:id="rId22"/>
    <p:sldId id="2147481891" r:id="rId23"/>
    <p:sldId id="2147481892" r:id="rId24"/>
    <p:sldId id="2147481893" r:id="rId25"/>
    <p:sldId id="2147481894" r:id="rId26"/>
    <p:sldId id="2147481886" r:id="rId27"/>
    <p:sldId id="2147481871" r:id="rId28"/>
    <p:sldId id="2147481881" r:id="rId29"/>
    <p:sldId id="2147481883" r:id="rId30"/>
    <p:sldId id="2147481882" r:id="rId31"/>
    <p:sldId id="2147481884" r:id="rId32"/>
    <p:sldId id="2147481872" r:id="rId33"/>
    <p:sldId id="2147481879" r:id="rId34"/>
    <p:sldId id="2147481874" r:id="rId35"/>
    <p:sldId id="2147481867" r:id="rId36"/>
    <p:sldId id="2147378004" r:id="rId37"/>
    <p:sldId id="2147378085" r:id="rId38"/>
    <p:sldId id="2147378037" r:id="rId39"/>
    <p:sldId id="2147378007" r:id="rId40"/>
    <p:sldId id="2147378086" r:id="rId41"/>
  </p:sldIdLst>
  <p:sldSz cx="12192000" cy="6858000"/>
  <p:notesSz cx="6881813" cy="92964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oard Meeting" id="{D3F72EEB-FE01-462A-8687-942AB74C4D23}">
          <p14:sldIdLst>
            <p14:sldId id="258"/>
            <p14:sldId id="2147308786"/>
            <p14:sldId id="2147481866"/>
            <p14:sldId id="2147377199"/>
            <p14:sldId id="4604"/>
            <p14:sldId id="2147377200"/>
            <p14:sldId id="2147481869"/>
            <p14:sldId id="2147481873"/>
            <p14:sldId id="2147481875"/>
            <p14:sldId id="2147481878"/>
            <p14:sldId id="2147481877"/>
            <p14:sldId id="2147481876"/>
            <p14:sldId id="2147481868"/>
            <p14:sldId id="2147481895"/>
            <p14:sldId id="2147481887"/>
            <p14:sldId id="2147481888"/>
            <p14:sldId id="2147481889"/>
            <p14:sldId id="2147481890"/>
            <p14:sldId id="2147481891"/>
            <p14:sldId id="2147481892"/>
            <p14:sldId id="2147481893"/>
            <p14:sldId id="2147481894"/>
            <p14:sldId id="2147481886"/>
            <p14:sldId id="2147481871"/>
            <p14:sldId id="2147481881"/>
            <p14:sldId id="2147481883"/>
            <p14:sldId id="2147481882"/>
            <p14:sldId id="2147481884"/>
            <p14:sldId id="2147481872"/>
            <p14:sldId id="2147481879"/>
            <p14:sldId id="2147481874"/>
            <p14:sldId id="2147481867"/>
            <p14:sldId id="2147378004"/>
            <p14:sldId id="2147378085"/>
            <p14:sldId id="2147378037"/>
            <p14:sldId id="2147378007"/>
            <p14:sldId id="2147378086"/>
          </p14:sldIdLst>
        </p14:section>
      </p14:sectionLst>
    </p:ext>
    <p:ext uri="{EFAFB233-063F-42B5-8137-9DF3F51BA10A}">
      <p15:sldGuideLst xmlns:p15="http://schemas.microsoft.com/office/powerpoint/2012/main">
        <p15:guide id="1" orient="horz" pos="26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B43B1D-D049-8216-67AE-DB1CF678AFC5}" name="Rose Khouri" initials="RK" userId="S::rose.khouri@blackberggroup.com::ca749eed-46a0-4df0-be6d-8c26e046bee7" providerId="AD"/>
  <p188:author id="{C4810134-0C53-51A2-D449-1E99B04D19B2}" name=" " initials="" userId="S::shoy@erpi.net::56a51a85-81fe-443d-8eac-7a42b0eba164" providerId="AD"/>
  <p188:author id="{8A609C35-1751-E094-C8DC-12E4B513FB41}" name="Taylor Isaac" initials="TI" userId="S::taylor.isaac_thecruxfirm.com#ext#@blackberggroup.onmicrosoft.com::0763537d-e73d-45ad-ae96-ad15c2757f0e" providerId="AD"/>
  <p188:author id="{C01CC03B-6983-683F-6503-C2E76C2520F6}" name="Lienau, Amanda M. (she/her/hers)" initials="LAM(" userId="S::Amanda.Purnell@va.gov::34100ae4-3c49-4a16-be6e-e41cbcb755b7" providerId="AD"/>
  <p188:author id="{975C7E49-3965-B2FA-8803-C4E0E509CFDB}" name="Leanne Reisz" initials="LR" userId="S::leanne.reisz@blackberggroup.com::01127354-2915-4fb6-9eec-0ea032b4160b" providerId="AD"/>
  <p188:author id="{9545B053-9C2D-053C-A01B-63A13C2A9CB3}" name="Bailey, Anne L." initials="BL" userId="S::anne.bailey2@va.gov::1e0f3d63-86d8-4595-b9dc-edbc013bade6" providerId="AD"/>
  <p188:author id="{1A12945F-59C5-B1DE-ADF0-201278857C63}" name="Katelyn Holmes-Taggart" initials="KH" userId="S::kholmes_erpi.net#ext#@washingtonbusinessdynamics.onmicrosoft.com::c7e71da5-8058-4aa1-b4b5-15dc6f8b064b" providerId="AD"/>
  <p188:author id="{B3144D64-4C4A-C9A3-1FFE-4AC171DA5F65}" name="Jung, Danielle H. (commonwealth Strategic Solutions Llc)" initials="JDH(SSL" userId="S::DANIELLE.JUNG1@va.gov::652b6e48-35b1-4d6a-874a-920c98e48ad8" providerId="AD"/>
  <p188:author id="{A5911A68-55A7-4D1E-BA8A-5B7B51F27E49}" name="Bailey, Anne L." initials="BAL" userId="S::Anne.Bailey2@va.gov::1e0f3d63-86d8-4595-b9dc-edbc013bade6" providerId="AD"/>
  <p188:author id="{4961DA8F-2F48-F12A-F66F-6053B500437C}" name="Nadia Lewis" initials="NL" userId="S::nadia.lewis@blackberggroup.com::a358e32f-28de-4545-979b-63558aa54097" providerId="AD"/>
  <p188:author id="{A0D3F0C9-7ECA-B17B-E5D4-2BECA8609A68}" name="Zhang, Haipeng Mark" initials="ZHM" userId="S::Haipeng.Zhang@va.gov::12b36370-0995-4964-8bea-60debfb024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eth Mahan" initials="" lastIdx="8" clrIdx="0"/>
  <p:cmAuthor id="7" name="Madeline Rae Mann" initials="MRM" lastIdx="2" clrIdx="7">
    <p:extLst>
      <p:ext uri="{19B8F6BF-5375-455C-9EA6-DF929625EA0E}">
        <p15:presenceInfo xmlns:p15="http://schemas.microsoft.com/office/powerpoint/2012/main" userId="S::mmann@atlasresearch.us::0ededfac-04b0-40cf-a5e3-8277b02165d7" providerId="AD"/>
      </p:ext>
    </p:extLst>
  </p:cmAuthor>
  <p:cmAuthor id="1" name="Patty Weaver" initials="PW" lastIdx="5" clrIdx="1">
    <p:extLst>
      <p:ext uri="{19B8F6BF-5375-455C-9EA6-DF929625EA0E}">
        <p15:presenceInfo xmlns:p15="http://schemas.microsoft.com/office/powerpoint/2012/main" userId="S-1-5-21-2057920271-2909937531-2447334961-4169" providerId="AD"/>
      </p:ext>
    </p:extLst>
  </p:cmAuthor>
  <p:cmAuthor id="2" name="Young Bang" initials="YB" lastIdx="0" clrIdx="2">
    <p:extLst>
      <p:ext uri="{19B8F6BF-5375-455C-9EA6-DF929625EA0E}">
        <p15:presenceInfo xmlns:p15="http://schemas.microsoft.com/office/powerpoint/2012/main" userId="S::ybang@atlasresearch.us::057d580b-a89b-4d44-b873-4f6499032c2b" providerId="AD"/>
      </p:ext>
    </p:extLst>
  </p:cmAuthor>
  <p:cmAuthor id="3" name="Kevin Ripp" initials="KR" lastIdx="8" clrIdx="3">
    <p:extLst>
      <p:ext uri="{19B8F6BF-5375-455C-9EA6-DF929625EA0E}">
        <p15:presenceInfo xmlns:p15="http://schemas.microsoft.com/office/powerpoint/2012/main" userId="S-1-5-21-2057920271-2909937531-2447334961-3935" providerId="AD"/>
      </p:ext>
    </p:extLst>
  </p:cmAuthor>
  <p:cmAuthor id="4" name="Eric Hinkle" initials="EH" lastIdx="1" clrIdx="4">
    <p:extLst>
      <p:ext uri="{19B8F6BF-5375-455C-9EA6-DF929625EA0E}">
        <p15:presenceInfo xmlns:p15="http://schemas.microsoft.com/office/powerpoint/2012/main" userId="S::ehinkle@atlasresearch.us::879fa890-c2ef-4ebc-9003-5b6e12cec3e1" providerId="AD"/>
      </p:ext>
    </p:extLst>
  </p:cmAuthor>
  <p:cmAuthor id="5" name="Vega, Ryan J" initials="VRJ" lastIdx="15" clrIdx="5">
    <p:extLst>
      <p:ext uri="{19B8F6BF-5375-455C-9EA6-DF929625EA0E}">
        <p15:presenceInfo xmlns:p15="http://schemas.microsoft.com/office/powerpoint/2012/main" userId="S::Ryan.Vega@va.gov::359acdfc-d7a7-46a6-b1d4-e96688263a45" providerId="AD"/>
      </p:ext>
    </p:extLst>
  </p:cmAuthor>
  <p:cmAuthor id="6" name="Blaire Morrison" initials="BM" lastIdx="19" clrIdx="6">
    <p:extLst>
      <p:ext uri="{19B8F6BF-5375-455C-9EA6-DF929625EA0E}">
        <p15:presenceInfo xmlns:p15="http://schemas.microsoft.com/office/powerpoint/2012/main" userId="S::bmorrison2@atlasresearch.us::cc06a543-a045-44f6-ac5d-7e654e40e6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E7E7E7"/>
    <a:srgbClr val="0065B2"/>
    <a:srgbClr val="0070C0"/>
    <a:srgbClr val="009BCC"/>
    <a:srgbClr val="001F60"/>
    <a:srgbClr val="00BEFF"/>
    <a:srgbClr val="D3D6D7"/>
    <a:srgbClr val="FFFFFF"/>
    <a:srgbClr val="16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p:cViewPr varScale="1">
        <p:scale>
          <a:sx n="62" d="100"/>
          <a:sy n="62" d="100"/>
        </p:scale>
        <p:origin x="804" y="56"/>
      </p:cViewPr>
      <p:guideLst>
        <p:guide orient="horz" pos="26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D178C-F62E-4FCA-8820-7D0F01D7C216}" type="doc">
      <dgm:prSet loTypeId="urn:microsoft.com/office/officeart/2005/8/layout/process4" loCatId="process" qsTypeId="urn:microsoft.com/office/officeart/2005/8/quickstyle/3d3" qsCatId="3D" csTypeId="urn:microsoft.com/office/officeart/2005/8/colors/accent1_2" csCatId="accent1" phldr="1"/>
      <dgm:spPr/>
      <dgm:t>
        <a:bodyPr/>
        <a:lstStyle/>
        <a:p>
          <a:endParaRPr lang="en-US"/>
        </a:p>
      </dgm:t>
    </dgm:pt>
    <dgm:pt modelId="{D2FFD131-945F-420E-BCD6-FB38638A8447}">
      <dgm:prSet phldrT="[Text]"/>
      <dgm:spPr/>
      <dgm:t>
        <a:bodyPr/>
        <a:lstStyle/>
        <a:p>
          <a:r>
            <a:rPr lang="en-US" dirty="0"/>
            <a:t>CAUSE</a:t>
          </a:r>
        </a:p>
      </dgm:t>
    </dgm:pt>
    <dgm:pt modelId="{B1F65EF3-E7C3-42B2-BE3B-A4F053FBBEB6}" type="parTrans" cxnId="{8D3A1F99-538B-40C6-B392-23FC28E0477F}">
      <dgm:prSet/>
      <dgm:spPr/>
      <dgm:t>
        <a:bodyPr/>
        <a:lstStyle/>
        <a:p>
          <a:endParaRPr lang="en-US"/>
        </a:p>
      </dgm:t>
    </dgm:pt>
    <dgm:pt modelId="{99423994-C4AC-4BBB-AE80-9A5C35EA2B79}" type="sibTrans" cxnId="{8D3A1F99-538B-40C6-B392-23FC28E0477F}">
      <dgm:prSet/>
      <dgm:spPr/>
      <dgm:t>
        <a:bodyPr/>
        <a:lstStyle/>
        <a:p>
          <a:endParaRPr lang="en-US"/>
        </a:p>
      </dgm:t>
    </dgm:pt>
    <dgm:pt modelId="{54BC4341-2E24-4EA3-88D0-9251EBA15BC0}">
      <dgm:prSet phldrT="[Text]" custT="1"/>
      <dgm:spPr/>
      <dgm:t>
        <a:bodyPr/>
        <a:lstStyle/>
        <a:p>
          <a:pPr>
            <a:buFont typeface="+mj-lt"/>
            <a:buNone/>
          </a:pPr>
          <a:r>
            <a:rPr lang="en-US" sz="1800" dirty="0"/>
            <a:t>Lack of a centralized and streamlined process to vet technology</a:t>
          </a:r>
          <a:endParaRPr lang="en-US" sz="1700" dirty="0"/>
        </a:p>
      </dgm:t>
    </dgm:pt>
    <dgm:pt modelId="{80C85296-C602-403A-88F2-E41C01A673E1}" type="parTrans" cxnId="{7AF1D0AE-1FA6-4093-B764-FD1300730D12}">
      <dgm:prSet/>
      <dgm:spPr/>
      <dgm:t>
        <a:bodyPr/>
        <a:lstStyle/>
        <a:p>
          <a:endParaRPr lang="en-US"/>
        </a:p>
      </dgm:t>
    </dgm:pt>
    <dgm:pt modelId="{34BD202E-CB2A-49F7-87EF-2D9D928D6978}" type="sibTrans" cxnId="{7AF1D0AE-1FA6-4093-B764-FD1300730D12}">
      <dgm:prSet/>
      <dgm:spPr/>
      <dgm:t>
        <a:bodyPr/>
        <a:lstStyle/>
        <a:p>
          <a:endParaRPr lang="en-US"/>
        </a:p>
      </dgm:t>
    </dgm:pt>
    <dgm:pt modelId="{0488B683-A482-4A30-B574-3F4A336FA90D}">
      <dgm:prSet phldrT="[Text]"/>
      <dgm:spPr/>
      <dgm:t>
        <a:bodyPr/>
        <a:lstStyle/>
        <a:p>
          <a:r>
            <a:rPr lang="en-US" dirty="0"/>
            <a:t>EFFECT</a:t>
          </a:r>
        </a:p>
      </dgm:t>
    </dgm:pt>
    <dgm:pt modelId="{C40C457C-0093-4DF9-812F-008C433718C2}" type="parTrans" cxnId="{FD8F0A82-0B18-4BFB-9D95-FFA1381498A7}">
      <dgm:prSet/>
      <dgm:spPr/>
      <dgm:t>
        <a:bodyPr/>
        <a:lstStyle/>
        <a:p>
          <a:endParaRPr lang="en-US"/>
        </a:p>
      </dgm:t>
    </dgm:pt>
    <dgm:pt modelId="{8A8022BF-BCA3-4967-8056-EAF51B5D4188}" type="sibTrans" cxnId="{FD8F0A82-0B18-4BFB-9D95-FFA1381498A7}">
      <dgm:prSet/>
      <dgm:spPr/>
      <dgm:t>
        <a:bodyPr/>
        <a:lstStyle/>
        <a:p>
          <a:endParaRPr lang="en-US"/>
        </a:p>
      </dgm:t>
    </dgm:pt>
    <dgm:pt modelId="{B77EF2E4-1900-4245-B607-09E5C43D2877}">
      <dgm:prSet phldrT="[Text]"/>
      <dgm:spPr/>
      <dgm:t>
        <a:bodyPr/>
        <a:lstStyle/>
        <a:p>
          <a:r>
            <a:rPr lang="en-US" dirty="0"/>
            <a:t>Limitations in supporting the VHA’s mission to provide cost-effective, reliable, world-class health care for Veterans</a:t>
          </a:r>
        </a:p>
      </dgm:t>
    </dgm:pt>
    <dgm:pt modelId="{1F18A0FC-1DB9-4819-9B53-671A36177354}" type="parTrans" cxnId="{DCEF6BE6-DD72-4293-9EE2-BA553F3B10E9}">
      <dgm:prSet/>
      <dgm:spPr/>
      <dgm:t>
        <a:bodyPr/>
        <a:lstStyle/>
        <a:p>
          <a:endParaRPr lang="en-US"/>
        </a:p>
      </dgm:t>
    </dgm:pt>
    <dgm:pt modelId="{6B527E85-FC6F-4183-8145-995C68738D41}" type="sibTrans" cxnId="{DCEF6BE6-DD72-4293-9EE2-BA553F3B10E9}">
      <dgm:prSet/>
      <dgm:spPr/>
      <dgm:t>
        <a:bodyPr/>
        <a:lstStyle/>
        <a:p>
          <a:endParaRPr lang="en-US"/>
        </a:p>
      </dgm:t>
    </dgm:pt>
    <dgm:pt modelId="{C8FD7B19-477F-4A86-9A04-3CEB7DABAE4E}" type="pres">
      <dgm:prSet presAssocID="{620D178C-F62E-4FCA-8820-7D0F01D7C216}" presName="Name0" presStyleCnt="0">
        <dgm:presLayoutVars>
          <dgm:dir/>
          <dgm:animLvl val="lvl"/>
          <dgm:resizeHandles val="exact"/>
        </dgm:presLayoutVars>
      </dgm:prSet>
      <dgm:spPr/>
    </dgm:pt>
    <dgm:pt modelId="{214E4311-C0A4-4CFD-A643-B35EE626DC21}" type="pres">
      <dgm:prSet presAssocID="{0488B683-A482-4A30-B574-3F4A336FA90D}" presName="boxAndChildren" presStyleCnt="0"/>
      <dgm:spPr/>
    </dgm:pt>
    <dgm:pt modelId="{400EB173-7047-4526-9F52-186CFBD02895}" type="pres">
      <dgm:prSet presAssocID="{0488B683-A482-4A30-B574-3F4A336FA90D}" presName="parentTextBox" presStyleLbl="node1" presStyleIdx="0" presStyleCnt="2"/>
      <dgm:spPr/>
    </dgm:pt>
    <dgm:pt modelId="{9676508F-8E8F-4B43-AD58-1CE7E5E6AB29}" type="pres">
      <dgm:prSet presAssocID="{0488B683-A482-4A30-B574-3F4A336FA90D}" presName="entireBox" presStyleLbl="node1" presStyleIdx="0" presStyleCnt="2"/>
      <dgm:spPr/>
    </dgm:pt>
    <dgm:pt modelId="{F266CA3A-7906-4646-A0B8-6551A3FB080C}" type="pres">
      <dgm:prSet presAssocID="{0488B683-A482-4A30-B574-3F4A336FA90D}" presName="descendantBox" presStyleCnt="0"/>
      <dgm:spPr/>
    </dgm:pt>
    <dgm:pt modelId="{D31083BB-F6CC-43A3-AB41-B2B506FE0F57}" type="pres">
      <dgm:prSet presAssocID="{B77EF2E4-1900-4245-B607-09E5C43D2877}" presName="childTextBox" presStyleLbl="fgAccFollowNode1" presStyleIdx="0" presStyleCnt="2" custLinFactNeighborX="-401" custLinFactNeighborY="4595">
        <dgm:presLayoutVars>
          <dgm:bulletEnabled val="1"/>
        </dgm:presLayoutVars>
      </dgm:prSet>
      <dgm:spPr/>
    </dgm:pt>
    <dgm:pt modelId="{91CDB4AB-6FEC-4750-BFF2-42D916D12ACD}" type="pres">
      <dgm:prSet presAssocID="{99423994-C4AC-4BBB-AE80-9A5C35EA2B79}" presName="sp" presStyleCnt="0"/>
      <dgm:spPr/>
    </dgm:pt>
    <dgm:pt modelId="{1FF4EF17-7151-4643-ADF6-496673B03E7B}" type="pres">
      <dgm:prSet presAssocID="{D2FFD131-945F-420E-BCD6-FB38638A8447}" presName="arrowAndChildren" presStyleCnt="0"/>
      <dgm:spPr/>
    </dgm:pt>
    <dgm:pt modelId="{BBA52A0A-1564-4E45-8237-2DE91D936FC0}" type="pres">
      <dgm:prSet presAssocID="{D2FFD131-945F-420E-BCD6-FB38638A8447}" presName="parentTextArrow" presStyleLbl="node1" presStyleIdx="0" presStyleCnt="2"/>
      <dgm:spPr/>
    </dgm:pt>
    <dgm:pt modelId="{AF4D2F1A-2542-4C18-A6D0-2D8D3571A685}" type="pres">
      <dgm:prSet presAssocID="{D2FFD131-945F-420E-BCD6-FB38638A8447}" presName="arrow" presStyleLbl="node1" presStyleIdx="1" presStyleCnt="2" custLinFactNeighborX="4611" custLinFactNeighborY="-74"/>
      <dgm:spPr/>
    </dgm:pt>
    <dgm:pt modelId="{16F91D5F-85DE-47E0-8052-53710251E84A}" type="pres">
      <dgm:prSet presAssocID="{D2FFD131-945F-420E-BCD6-FB38638A8447}" presName="descendantArrow" presStyleCnt="0"/>
      <dgm:spPr/>
    </dgm:pt>
    <dgm:pt modelId="{6F3B9E00-6B2F-4F2B-9CF0-F911FBFE2E32}" type="pres">
      <dgm:prSet presAssocID="{54BC4341-2E24-4EA3-88D0-9251EBA15BC0}" presName="childTextArrow" presStyleLbl="fgAccFollowNode1" presStyleIdx="1" presStyleCnt="2">
        <dgm:presLayoutVars>
          <dgm:bulletEnabled val="1"/>
        </dgm:presLayoutVars>
      </dgm:prSet>
      <dgm:spPr/>
    </dgm:pt>
  </dgm:ptLst>
  <dgm:cxnLst>
    <dgm:cxn modelId="{1278F511-1CF2-4682-9D42-E5296870E53D}" type="presOf" srcId="{D2FFD131-945F-420E-BCD6-FB38638A8447}" destId="{AF4D2F1A-2542-4C18-A6D0-2D8D3571A685}" srcOrd="1" destOrd="0" presId="urn:microsoft.com/office/officeart/2005/8/layout/process4"/>
    <dgm:cxn modelId="{0F925A13-4605-4D83-B75C-F07C4DC78C2A}" type="presOf" srcId="{0488B683-A482-4A30-B574-3F4A336FA90D}" destId="{400EB173-7047-4526-9F52-186CFBD02895}" srcOrd="0" destOrd="0" presId="urn:microsoft.com/office/officeart/2005/8/layout/process4"/>
    <dgm:cxn modelId="{B14B763E-81E3-4E83-A6D4-C8112ACDE5E9}" type="presOf" srcId="{0488B683-A482-4A30-B574-3F4A336FA90D}" destId="{9676508F-8E8F-4B43-AD58-1CE7E5E6AB29}" srcOrd="1" destOrd="0" presId="urn:microsoft.com/office/officeart/2005/8/layout/process4"/>
    <dgm:cxn modelId="{F825395F-4FC9-492F-86BF-29127B96DEBB}" type="presOf" srcId="{54BC4341-2E24-4EA3-88D0-9251EBA15BC0}" destId="{6F3B9E00-6B2F-4F2B-9CF0-F911FBFE2E32}" srcOrd="0" destOrd="0" presId="urn:microsoft.com/office/officeart/2005/8/layout/process4"/>
    <dgm:cxn modelId="{1D2B0955-AAE2-4B10-94B7-1C215C829F23}" type="presOf" srcId="{D2FFD131-945F-420E-BCD6-FB38638A8447}" destId="{BBA52A0A-1564-4E45-8237-2DE91D936FC0}" srcOrd="0" destOrd="0" presId="urn:microsoft.com/office/officeart/2005/8/layout/process4"/>
    <dgm:cxn modelId="{FD8F0A82-0B18-4BFB-9D95-FFA1381498A7}" srcId="{620D178C-F62E-4FCA-8820-7D0F01D7C216}" destId="{0488B683-A482-4A30-B574-3F4A336FA90D}" srcOrd="1" destOrd="0" parTransId="{C40C457C-0093-4DF9-812F-008C433718C2}" sibTransId="{8A8022BF-BCA3-4967-8056-EAF51B5D4188}"/>
    <dgm:cxn modelId="{8D3A1F99-538B-40C6-B392-23FC28E0477F}" srcId="{620D178C-F62E-4FCA-8820-7D0F01D7C216}" destId="{D2FFD131-945F-420E-BCD6-FB38638A8447}" srcOrd="0" destOrd="0" parTransId="{B1F65EF3-E7C3-42B2-BE3B-A4F053FBBEB6}" sibTransId="{99423994-C4AC-4BBB-AE80-9A5C35EA2B79}"/>
    <dgm:cxn modelId="{7AF1D0AE-1FA6-4093-B764-FD1300730D12}" srcId="{D2FFD131-945F-420E-BCD6-FB38638A8447}" destId="{54BC4341-2E24-4EA3-88D0-9251EBA15BC0}" srcOrd="0" destOrd="0" parTransId="{80C85296-C602-403A-88F2-E41C01A673E1}" sibTransId="{34BD202E-CB2A-49F7-87EF-2D9D928D6978}"/>
    <dgm:cxn modelId="{6E6FF0D4-75D5-458E-BFED-EE518613B512}" type="presOf" srcId="{620D178C-F62E-4FCA-8820-7D0F01D7C216}" destId="{C8FD7B19-477F-4A86-9A04-3CEB7DABAE4E}" srcOrd="0" destOrd="0" presId="urn:microsoft.com/office/officeart/2005/8/layout/process4"/>
    <dgm:cxn modelId="{ECCA7BD5-7C24-4AFC-B393-C2CEA845C77A}" type="presOf" srcId="{B77EF2E4-1900-4245-B607-09E5C43D2877}" destId="{D31083BB-F6CC-43A3-AB41-B2B506FE0F57}" srcOrd="0" destOrd="0" presId="urn:microsoft.com/office/officeart/2005/8/layout/process4"/>
    <dgm:cxn modelId="{DCEF6BE6-DD72-4293-9EE2-BA553F3B10E9}" srcId="{0488B683-A482-4A30-B574-3F4A336FA90D}" destId="{B77EF2E4-1900-4245-B607-09E5C43D2877}" srcOrd="0" destOrd="0" parTransId="{1F18A0FC-1DB9-4819-9B53-671A36177354}" sibTransId="{6B527E85-FC6F-4183-8145-995C68738D41}"/>
    <dgm:cxn modelId="{6E179C08-69FB-4C99-9FD3-43A21F2D857F}" type="presParOf" srcId="{C8FD7B19-477F-4A86-9A04-3CEB7DABAE4E}" destId="{214E4311-C0A4-4CFD-A643-B35EE626DC21}" srcOrd="0" destOrd="0" presId="urn:microsoft.com/office/officeart/2005/8/layout/process4"/>
    <dgm:cxn modelId="{CE681B0D-4AA6-4052-8141-F39F967EA184}" type="presParOf" srcId="{214E4311-C0A4-4CFD-A643-B35EE626DC21}" destId="{400EB173-7047-4526-9F52-186CFBD02895}" srcOrd="0" destOrd="0" presId="urn:microsoft.com/office/officeart/2005/8/layout/process4"/>
    <dgm:cxn modelId="{C9C64B97-073F-48B4-A441-02A29B4259D1}" type="presParOf" srcId="{214E4311-C0A4-4CFD-A643-B35EE626DC21}" destId="{9676508F-8E8F-4B43-AD58-1CE7E5E6AB29}" srcOrd="1" destOrd="0" presId="urn:microsoft.com/office/officeart/2005/8/layout/process4"/>
    <dgm:cxn modelId="{18783F23-29FF-4F56-8C61-801709A53A23}" type="presParOf" srcId="{214E4311-C0A4-4CFD-A643-B35EE626DC21}" destId="{F266CA3A-7906-4646-A0B8-6551A3FB080C}" srcOrd="2" destOrd="0" presId="urn:microsoft.com/office/officeart/2005/8/layout/process4"/>
    <dgm:cxn modelId="{B0956874-8E53-4D5A-9739-F04F8D572870}" type="presParOf" srcId="{F266CA3A-7906-4646-A0B8-6551A3FB080C}" destId="{D31083BB-F6CC-43A3-AB41-B2B506FE0F57}" srcOrd="0" destOrd="0" presId="urn:microsoft.com/office/officeart/2005/8/layout/process4"/>
    <dgm:cxn modelId="{FCF5EC28-E4FE-447D-A226-B44EB767E845}" type="presParOf" srcId="{C8FD7B19-477F-4A86-9A04-3CEB7DABAE4E}" destId="{91CDB4AB-6FEC-4750-BFF2-42D916D12ACD}" srcOrd="1" destOrd="0" presId="urn:microsoft.com/office/officeart/2005/8/layout/process4"/>
    <dgm:cxn modelId="{8E58B817-17F7-4290-A245-91D391A58A9F}" type="presParOf" srcId="{C8FD7B19-477F-4A86-9A04-3CEB7DABAE4E}" destId="{1FF4EF17-7151-4643-ADF6-496673B03E7B}" srcOrd="2" destOrd="0" presId="urn:microsoft.com/office/officeart/2005/8/layout/process4"/>
    <dgm:cxn modelId="{A9E7AECA-B9D9-4D0F-890C-574E08DF31AA}" type="presParOf" srcId="{1FF4EF17-7151-4643-ADF6-496673B03E7B}" destId="{BBA52A0A-1564-4E45-8237-2DE91D936FC0}" srcOrd="0" destOrd="0" presId="urn:microsoft.com/office/officeart/2005/8/layout/process4"/>
    <dgm:cxn modelId="{9285BF50-F850-48C7-A8AE-D69AA92883BC}" type="presParOf" srcId="{1FF4EF17-7151-4643-ADF6-496673B03E7B}" destId="{AF4D2F1A-2542-4C18-A6D0-2D8D3571A685}" srcOrd="1" destOrd="0" presId="urn:microsoft.com/office/officeart/2005/8/layout/process4"/>
    <dgm:cxn modelId="{E06FEF56-CFC5-4C38-98ED-E4F0C5ACBBA7}" type="presParOf" srcId="{1FF4EF17-7151-4643-ADF6-496673B03E7B}" destId="{16F91D5F-85DE-47E0-8052-53710251E84A}" srcOrd="2" destOrd="0" presId="urn:microsoft.com/office/officeart/2005/8/layout/process4"/>
    <dgm:cxn modelId="{13004A5F-C73B-4FF7-AA86-BA7EF7F1043B}" type="presParOf" srcId="{16F91D5F-85DE-47E0-8052-53710251E84A}" destId="{6F3B9E00-6B2F-4F2B-9CF0-F911FBFE2E3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D178C-F62E-4FCA-8820-7D0F01D7C216}" type="doc">
      <dgm:prSet loTypeId="urn:microsoft.com/office/officeart/2005/8/layout/process4" loCatId="process" qsTypeId="urn:microsoft.com/office/officeart/2005/8/quickstyle/3d3" qsCatId="3D" csTypeId="urn:microsoft.com/office/officeart/2005/8/colors/accent1_2" csCatId="accent1" phldr="1"/>
      <dgm:spPr/>
      <dgm:t>
        <a:bodyPr/>
        <a:lstStyle/>
        <a:p>
          <a:endParaRPr lang="en-US"/>
        </a:p>
      </dgm:t>
    </dgm:pt>
    <dgm:pt modelId="{D2FFD131-945F-420E-BCD6-FB38638A8447}">
      <dgm:prSet phldrT="[Text]"/>
      <dgm:spPr/>
      <dgm:t>
        <a:bodyPr/>
        <a:lstStyle/>
        <a:p>
          <a:r>
            <a:rPr lang="en-US" dirty="0"/>
            <a:t>CAUSE</a:t>
          </a:r>
        </a:p>
      </dgm:t>
    </dgm:pt>
    <dgm:pt modelId="{B1F65EF3-E7C3-42B2-BE3B-A4F053FBBEB6}" type="parTrans" cxnId="{8D3A1F99-538B-40C6-B392-23FC28E0477F}">
      <dgm:prSet/>
      <dgm:spPr/>
      <dgm:t>
        <a:bodyPr/>
        <a:lstStyle/>
        <a:p>
          <a:endParaRPr lang="en-US"/>
        </a:p>
      </dgm:t>
    </dgm:pt>
    <dgm:pt modelId="{99423994-C4AC-4BBB-AE80-9A5C35EA2B79}" type="sibTrans" cxnId="{8D3A1F99-538B-40C6-B392-23FC28E0477F}">
      <dgm:prSet/>
      <dgm:spPr/>
      <dgm:t>
        <a:bodyPr/>
        <a:lstStyle/>
        <a:p>
          <a:endParaRPr lang="en-US"/>
        </a:p>
      </dgm:t>
    </dgm:pt>
    <dgm:pt modelId="{54BC4341-2E24-4EA3-88D0-9251EBA15BC0}">
      <dgm:prSet phldrT="[Text]" custT="1"/>
      <dgm:spPr/>
      <dgm:t>
        <a:bodyPr/>
        <a:lstStyle/>
        <a:p>
          <a:pPr>
            <a:buFont typeface="+mj-lt"/>
            <a:buNone/>
          </a:pPr>
          <a:r>
            <a:rPr lang="en-US" sz="1800" dirty="0"/>
            <a:t>Lack of standardized technology evaluation systems</a:t>
          </a:r>
          <a:endParaRPr lang="en-US" sz="1700" dirty="0"/>
        </a:p>
      </dgm:t>
    </dgm:pt>
    <dgm:pt modelId="{80C85296-C602-403A-88F2-E41C01A673E1}" type="parTrans" cxnId="{7AF1D0AE-1FA6-4093-B764-FD1300730D12}">
      <dgm:prSet/>
      <dgm:spPr/>
      <dgm:t>
        <a:bodyPr/>
        <a:lstStyle/>
        <a:p>
          <a:endParaRPr lang="en-US"/>
        </a:p>
      </dgm:t>
    </dgm:pt>
    <dgm:pt modelId="{34BD202E-CB2A-49F7-87EF-2D9D928D6978}" type="sibTrans" cxnId="{7AF1D0AE-1FA6-4093-B764-FD1300730D12}">
      <dgm:prSet/>
      <dgm:spPr/>
      <dgm:t>
        <a:bodyPr/>
        <a:lstStyle/>
        <a:p>
          <a:endParaRPr lang="en-US"/>
        </a:p>
      </dgm:t>
    </dgm:pt>
    <dgm:pt modelId="{0488B683-A482-4A30-B574-3F4A336FA90D}">
      <dgm:prSet phldrT="[Text]"/>
      <dgm:spPr/>
      <dgm:t>
        <a:bodyPr/>
        <a:lstStyle/>
        <a:p>
          <a:r>
            <a:rPr lang="en-US" dirty="0"/>
            <a:t>EFFECT</a:t>
          </a:r>
        </a:p>
      </dgm:t>
    </dgm:pt>
    <dgm:pt modelId="{C40C457C-0093-4DF9-812F-008C433718C2}" type="parTrans" cxnId="{FD8F0A82-0B18-4BFB-9D95-FFA1381498A7}">
      <dgm:prSet/>
      <dgm:spPr/>
      <dgm:t>
        <a:bodyPr/>
        <a:lstStyle/>
        <a:p>
          <a:endParaRPr lang="en-US"/>
        </a:p>
      </dgm:t>
    </dgm:pt>
    <dgm:pt modelId="{8A8022BF-BCA3-4967-8056-EAF51B5D4188}" type="sibTrans" cxnId="{FD8F0A82-0B18-4BFB-9D95-FFA1381498A7}">
      <dgm:prSet/>
      <dgm:spPr/>
      <dgm:t>
        <a:bodyPr/>
        <a:lstStyle/>
        <a:p>
          <a:endParaRPr lang="en-US"/>
        </a:p>
      </dgm:t>
    </dgm:pt>
    <dgm:pt modelId="{B77EF2E4-1900-4245-B607-09E5C43D2877}">
      <dgm:prSet phldrT="[Text]"/>
      <dgm:spPr/>
      <dgm:t>
        <a:bodyPr/>
        <a:lstStyle/>
        <a:p>
          <a:r>
            <a:rPr lang="en-US" dirty="0"/>
            <a:t>Interoperability challenges, potential patient safety hazards, clinical workflow disruptions, and an inefficient use of resources</a:t>
          </a:r>
        </a:p>
      </dgm:t>
    </dgm:pt>
    <dgm:pt modelId="{1F18A0FC-1DB9-4819-9B53-671A36177354}" type="parTrans" cxnId="{DCEF6BE6-DD72-4293-9EE2-BA553F3B10E9}">
      <dgm:prSet/>
      <dgm:spPr/>
      <dgm:t>
        <a:bodyPr/>
        <a:lstStyle/>
        <a:p>
          <a:endParaRPr lang="en-US"/>
        </a:p>
      </dgm:t>
    </dgm:pt>
    <dgm:pt modelId="{6B527E85-FC6F-4183-8145-995C68738D41}" type="sibTrans" cxnId="{DCEF6BE6-DD72-4293-9EE2-BA553F3B10E9}">
      <dgm:prSet/>
      <dgm:spPr/>
      <dgm:t>
        <a:bodyPr/>
        <a:lstStyle/>
        <a:p>
          <a:endParaRPr lang="en-US"/>
        </a:p>
      </dgm:t>
    </dgm:pt>
    <dgm:pt modelId="{C8FD7B19-477F-4A86-9A04-3CEB7DABAE4E}" type="pres">
      <dgm:prSet presAssocID="{620D178C-F62E-4FCA-8820-7D0F01D7C216}" presName="Name0" presStyleCnt="0">
        <dgm:presLayoutVars>
          <dgm:dir/>
          <dgm:animLvl val="lvl"/>
          <dgm:resizeHandles val="exact"/>
        </dgm:presLayoutVars>
      </dgm:prSet>
      <dgm:spPr/>
    </dgm:pt>
    <dgm:pt modelId="{214E4311-C0A4-4CFD-A643-B35EE626DC21}" type="pres">
      <dgm:prSet presAssocID="{0488B683-A482-4A30-B574-3F4A336FA90D}" presName="boxAndChildren" presStyleCnt="0"/>
      <dgm:spPr/>
    </dgm:pt>
    <dgm:pt modelId="{400EB173-7047-4526-9F52-186CFBD02895}" type="pres">
      <dgm:prSet presAssocID="{0488B683-A482-4A30-B574-3F4A336FA90D}" presName="parentTextBox" presStyleLbl="node1" presStyleIdx="0" presStyleCnt="2"/>
      <dgm:spPr/>
    </dgm:pt>
    <dgm:pt modelId="{9676508F-8E8F-4B43-AD58-1CE7E5E6AB29}" type="pres">
      <dgm:prSet presAssocID="{0488B683-A482-4A30-B574-3F4A336FA90D}" presName="entireBox" presStyleLbl="node1" presStyleIdx="0" presStyleCnt="2"/>
      <dgm:spPr/>
    </dgm:pt>
    <dgm:pt modelId="{F266CA3A-7906-4646-A0B8-6551A3FB080C}" type="pres">
      <dgm:prSet presAssocID="{0488B683-A482-4A30-B574-3F4A336FA90D}" presName="descendantBox" presStyleCnt="0"/>
      <dgm:spPr/>
    </dgm:pt>
    <dgm:pt modelId="{D31083BB-F6CC-43A3-AB41-B2B506FE0F57}" type="pres">
      <dgm:prSet presAssocID="{B77EF2E4-1900-4245-B607-09E5C43D2877}" presName="childTextBox" presStyleLbl="fgAccFollowNode1" presStyleIdx="0" presStyleCnt="2" custLinFactNeighborY="4595">
        <dgm:presLayoutVars>
          <dgm:bulletEnabled val="1"/>
        </dgm:presLayoutVars>
      </dgm:prSet>
      <dgm:spPr/>
    </dgm:pt>
    <dgm:pt modelId="{91CDB4AB-6FEC-4750-BFF2-42D916D12ACD}" type="pres">
      <dgm:prSet presAssocID="{99423994-C4AC-4BBB-AE80-9A5C35EA2B79}" presName="sp" presStyleCnt="0"/>
      <dgm:spPr/>
    </dgm:pt>
    <dgm:pt modelId="{1FF4EF17-7151-4643-ADF6-496673B03E7B}" type="pres">
      <dgm:prSet presAssocID="{D2FFD131-945F-420E-BCD6-FB38638A8447}" presName="arrowAndChildren" presStyleCnt="0"/>
      <dgm:spPr/>
    </dgm:pt>
    <dgm:pt modelId="{BBA52A0A-1564-4E45-8237-2DE91D936FC0}" type="pres">
      <dgm:prSet presAssocID="{D2FFD131-945F-420E-BCD6-FB38638A8447}" presName="parentTextArrow" presStyleLbl="node1" presStyleIdx="0" presStyleCnt="2"/>
      <dgm:spPr/>
    </dgm:pt>
    <dgm:pt modelId="{AF4D2F1A-2542-4C18-A6D0-2D8D3571A685}" type="pres">
      <dgm:prSet presAssocID="{D2FFD131-945F-420E-BCD6-FB38638A8447}" presName="arrow" presStyleLbl="node1" presStyleIdx="1" presStyleCnt="2" custLinFactNeighborX="-2005" custLinFactNeighborY="-74"/>
      <dgm:spPr/>
    </dgm:pt>
    <dgm:pt modelId="{16F91D5F-85DE-47E0-8052-53710251E84A}" type="pres">
      <dgm:prSet presAssocID="{D2FFD131-945F-420E-BCD6-FB38638A8447}" presName="descendantArrow" presStyleCnt="0"/>
      <dgm:spPr/>
    </dgm:pt>
    <dgm:pt modelId="{6F3B9E00-6B2F-4F2B-9CF0-F911FBFE2E32}" type="pres">
      <dgm:prSet presAssocID="{54BC4341-2E24-4EA3-88D0-9251EBA15BC0}" presName="childTextArrow" presStyleLbl="fgAccFollowNode1" presStyleIdx="1" presStyleCnt="2">
        <dgm:presLayoutVars>
          <dgm:bulletEnabled val="1"/>
        </dgm:presLayoutVars>
      </dgm:prSet>
      <dgm:spPr/>
    </dgm:pt>
  </dgm:ptLst>
  <dgm:cxnLst>
    <dgm:cxn modelId="{1278F511-1CF2-4682-9D42-E5296870E53D}" type="presOf" srcId="{D2FFD131-945F-420E-BCD6-FB38638A8447}" destId="{AF4D2F1A-2542-4C18-A6D0-2D8D3571A685}" srcOrd="1" destOrd="0" presId="urn:microsoft.com/office/officeart/2005/8/layout/process4"/>
    <dgm:cxn modelId="{0F925A13-4605-4D83-B75C-F07C4DC78C2A}" type="presOf" srcId="{0488B683-A482-4A30-B574-3F4A336FA90D}" destId="{400EB173-7047-4526-9F52-186CFBD02895}" srcOrd="0" destOrd="0" presId="urn:microsoft.com/office/officeart/2005/8/layout/process4"/>
    <dgm:cxn modelId="{B14B763E-81E3-4E83-A6D4-C8112ACDE5E9}" type="presOf" srcId="{0488B683-A482-4A30-B574-3F4A336FA90D}" destId="{9676508F-8E8F-4B43-AD58-1CE7E5E6AB29}" srcOrd="1" destOrd="0" presId="urn:microsoft.com/office/officeart/2005/8/layout/process4"/>
    <dgm:cxn modelId="{F825395F-4FC9-492F-86BF-29127B96DEBB}" type="presOf" srcId="{54BC4341-2E24-4EA3-88D0-9251EBA15BC0}" destId="{6F3B9E00-6B2F-4F2B-9CF0-F911FBFE2E32}" srcOrd="0" destOrd="0" presId="urn:microsoft.com/office/officeart/2005/8/layout/process4"/>
    <dgm:cxn modelId="{1D2B0955-AAE2-4B10-94B7-1C215C829F23}" type="presOf" srcId="{D2FFD131-945F-420E-BCD6-FB38638A8447}" destId="{BBA52A0A-1564-4E45-8237-2DE91D936FC0}" srcOrd="0" destOrd="0" presId="urn:microsoft.com/office/officeart/2005/8/layout/process4"/>
    <dgm:cxn modelId="{FD8F0A82-0B18-4BFB-9D95-FFA1381498A7}" srcId="{620D178C-F62E-4FCA-8820-7D0F01D7C216}" destId="{0488B683-A482-4A30-B574-3F4A336FA90D}" srcOrd="1" destOrd="0" parTransId="{C40C457C-0093-4DF9-812F-008C433718C2}" sibTransId="{8A8022BF-BCA3-4967-8056-EAF51B5D4188}"/>
    <dgm:cxn modelId="{8D3A1F99-538B-40C6-B392-23FC28E0477F}" srcId="{620D178C-F62E-4FCA-8820-7D0F01D7C216}" destId="{D2FFD131-945F-420E-BCD6-FB38638A8447}" srcOrd="0" destOrd="0" parTransId="{B1F65EF3-E7C3-42B2-BE3B-A4F053FBBEB6}" sibTransId="{99423994-C4AC-4BBB-AE80-9A5C35EA2B79}"/>
    <dgm:cxn modelId="{7AF1D0AE-1FA6-4093-B764-FD1300730D12}" srcId="{D2FFD131-945F-420E-BCD6-FB38638A8447}" destId="{54BC4341-2E24-4EA3-88D0-9251EBA15BC0}" srcOrd="0" destOrd="0" parTransId="{80C85296-C602-403A-88F2-E41C01A673E1}" sibTransId="{34BD202E-CB2A-49F7-87EF-2D9D928D6978}"/>
    <dgm:cxn modelId="{6E6FF0D4-75D5-458E-BFED-EE518613B512}" type="presOf" srcId="{620D178C-F62E-4FCA-8820-7D0F01D7C216}" destId="{C8FD7B19-477F-4A86-9A04-3CEB7DABAE4E}" srcOrd="0" destOrd="0" presId="urn:microsoft.com/office/officeart/2005/8/layout/process4"/>
    <dgm:cxn modelId="{ECCA7BD5-7C24-4AFC-B393-C2CEA845C77A}" type="presOf" srcId="{B77EF2E4-1900-4245-B607-09E5C43D2877}" destId="{D31083BB-F6CC-43A3-AB41-B2B506FE0F57}" srcOrd="0" destOrd="0" presId="urn:microsoft.com/office/officeart/2005/8/layout/process4"/>
    <dgm:cxn modelId="{DCEF6BE6-DD72-4293-9EE2-BA553F3B10E9}" srcId="{0488B683-A482-4A30-B574-3F4A336FA90D}" destId="{B77EF2E4-1900-4245-B607-09E5C43D2877}" srcOrd="0" destOrd="0" parTransId="{1F18A0FC-1DB9-4819-9B53-671A36177354}" sibTransId="{6B527E85-FC6F-4183-8145-995C68738D41}"/>
    <dgm:cxn modelId="{6E179C08-69FB-4C99-9FD3-43A21F2D857F}" type="presParOf" srcId="{C8FD7B19-477F-4A86-9A04-3CEB7DABAE4E}" destId="{214E4311-C0A4-4CFD-A643-B35EE626DC21}" srcOrd="0" destOrd="0" presId="urn:microsoft.com/office/officeart/2005/8/layout/process4"/>
    <dgm:cxn modelId="{CE681B0D-4AA6-4052-8141-F39F967EA184}" type="presParOf" srcId="{214E4311-C0A4-4CFD-A643-B35EE626DC21}" destId="{400EB173-7047-4526-9F52-186CFBD02895}" srcOrd="0" destOrd="0" presId="urn:microsoft.com/office/officeart/2005/8/layout/process4"/>
    <dgm:cxn modelId="{C9C64B97-073F-48B4-A441-02A29B4259D1}" type="presParOf" srcId="{214E4311-C0A4-4CFD-A643-B35EE626DC21}" destId="{9676508F-8E8F-4B43-AD58-1CE7E5E6AB29}" srcOrd="1" destOrd="0" presId="urn:microsoft.com/office/officeart/2005/8/layout/process4"/>
    <dgm:cxn modelId="{18783F23-29FF-4F56-8C61-801709A53A23}" type="presParOf" srcId="{214E4311-C0A4-4CFD-A643-B35EE626DC21}" destId="{F266CA3A-7906-4646-A0B8-6551A3FB080C}" srcOrd="2" destOrd="0" presId="urn:microsoft.com/office/officeart/2005/8/layout/process4"/>
    <dgm:cxn modelId="{B0956874-8E53-4D5A-9739-F04F8D572870}" type="presParOf" srcId="{F266CA3A-7906-4646-A0B8-6551A3FB080C}" destId="{D31083BB-F6CC-43A3-AB41-B2B506FE0F57}" srcOrd="0" destOrd="0" presId="urn:microsoft.com/office/officeart/2005/8/layout/process4"/>
    <dgm:cxn modelId="{FCF5EC28-E4FE-447D-A226-B44EB767E845}" type="presParOf" srcId="{C8FD7B19-477F-4A86-9A04-3CEB7DABAE4E}" destId="{91CDB4AB-6FEC-4750-BFF2-42D916D12ACD}" srcOrd="1" destOrd="0" presId="urn:microsoft.com/office/officeart/2005/8/layout/process4"/>
    <dgm:cxn modelId="{8E58B817-17F7-4290-A245-91D391A58A9F}" type="presParOf" srcId="{C8FD7B19-477F-4A86-9A04-3CEB7DABAE4E}" destId="{1FF4EF17-7151-4643-ADF6-496673B03E7B}" srcOrd="2" destOrd="0" presId="urn:microsoft.com/office/officeart/2005/8/layout/process4"/>
    <dgm:cxn modelId="{A9E7AECA-B9D9-4D0F-890C-574E08DF31AA}" type="presParOf" srcId="{1FF4EF17-7151-4643-ADF6-496673B03E7B}" destId="{BBA52A0A-1564-4E45-8237-2DE91D936FC0}" srcOrd="0" destOrd="0" presId="urn:microsoft.com/office/officeart/2005/8/layout/process4"/>
    <dgm:cxn modelId="{9285BF50-F850-48C7-A8AE-D69AA92883BC}" type="presParOf" srcId="{1FF4EF17-7151-4643-ADF6-496673B03E7B}" destId="{AF4D2F1A-2542-4C18-A6D0-2D8D3571A685}" srcOrd="1" destOrd="0" presId="urn:microsoft.com/office/officeart/2005/8/layout/process4"/>
    <dgm:cxn modelId="{E06FEF56-CFC5-4C38-98ED-E4F0C5ACBBA7}" type="presParOf" srcId="{1FF4EF17-7151-4643-ADF6-496673B03E7B}" destId="{16F91D5F-85DE-47E0-8052-53710251E84A}" srcOrd="2" destOrd="0" presId="urn:microsoft.com/office/officeart/2005/8/layout/process4"/>
    <dgm:cxn modelId="{13004A5F-C73B-4FF7-AA86-BA7EF7F1043B}" type="presParOf" srcId="{16F91D5F-85DE-47E0-8052-53710251E84A}" destId="{6F3B9E00-6B2F-4F2B-9CF0-F911FBFE2E32}"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6508F-8E8F-4B43-AD58-1CE7E5E6AB29}">
      <dsp:nvSpPr>
        <dsp:cNvPr id="0" name=""/>
        <dsp:cNvSpPr/>
      </dsp:nvSpPr>
      <dsp:spPr>
        <a:xfrm>
          <a:off x="0" y="2937888"/>
          <a:ext cx="4560824" cy="192757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EFFECT</a:t>
          </a:r>
        </a:p>
      </dsp:txBody>
      <dsp:txXfrm>
        <a:off x="0" y="2937888"/>
        <a:ext cx="4560824" cy="1040889"/>
      </dsp:txXfrm>
    </dsp:sp>
    <dsp:sp modelId="{D31083BB-F6CC-43A3-AB41-B2B506FE0F57}">
      <dsp:nvSpPr>
        <dsp:cNvPr id="0" name=""/>
        <dsp:cNvSpPr/>
      </dsp:nvSpPr>
      <dsp:spPr>
        <a:xfrm>
          <a:off x="0" y="3980969"/>
          <a:ext cx="4560824" cy="886683"/>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Limitations in supporting the VHA’s mission to provide cost-effective, reliable, world-class health care for Veterans</a:t>
          </a:r>
        </a:p>
      </dsp:txBody>
      <dsp:txXfrm>
        <a:off x="0" y="3980969"/>
        <a:ext cx="4560824" cy="886683"/>
      </dsp:txXfrm>
    </dsp:sp>
    <dsp:sp modelId="{AF4D2F1A-2542-4C18-A6D0-2D8D3571A685}">
      <dsp:nvSpPr>
        <dsp:cNvPr id="0" name=""/>
        <dsp:cNvSpPr/>
      </dsp:nvSpPr>
      <dsp:spPr>
        <a:xfrm rot="10800000">
          <a:off x="0" y="1"/>
          <a:ext cx="4560824" cy="2964606"/>
        </a:xfrm>
        <a:prstGeom prst="upArrowCallou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CAUSE</a:t>
          </a:r>
        </a:p>
      </dsp:txBody>
      <dsp:txXfrm rot="-10800000">
        <a:off x="0" y="1"/>
        <a:ext cx="4560824" cy="1040577"/>
      </dsp:txXfrm>
    </dsp:sp>
    <dsp:sp modelId="{6F3B9E00-6B2F-4F2B-9CF0-F911FBFE2E32}">
      <dsp:nvSpPr>
        <dsp:cNvPr id="0" name=""/>
        <dsp:cNvSpPr/>
      </dsp:nvSpPr>
      <dsp:spPr>
        <a:xfrm>
          <a:off x="0" y="1042771"/>
          <a:ext cx="4560824" cy="886417"/>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Lack of a centralized and streamlined process to vet technology</a:t>
          </a:r>
          <a:endParaRPr lang="en-US" sz="1700" kern="1200" dirty="0"/>
        </a:p>
      </dsp:txBody>
      <dsp:txXfrm>
        <a:off x="0" y="1042771"/>
        <a:ext cx="4560824" cy="886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6508F-8E8F-4B43-AD58-1CE7E5E6AB29}">
      <dsp:nvSpPr>
        <dsp:cNvPr id="0" name=""/>
        <dsp:cNvSpPr/>
      </dsp:nvSpPr>
      <dsp:spPr>
        <a:xfrm>
          <a:off x="0" y="2937888"/>
          <a:ext cx="4560824" cy="192757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EFFECT</a:t>
          </a:r>
        </a:p>
      </dsp:txBody>
      <dsp:txXfrm>
        <a:off x="0" y="2937888"/>
        <a:ext cx="4560824" cy="1040889"/>
      </dsp:txXfrm>
    </dsp:sp>
    <dsp:sp modelId="{D31083BB-F6CC-43A3-AB41-B2B506FE0F57}">
      <dsp:nvSpPr>
        <dsp:cNvPr id="0" name=""/>
        <dsp:cNvSpPr/>
      </dsp:nvSpPr>
      <dsp:spPr>
        <a:xfrm>
          <a:off x="0" y="3980969"/>
          <a:ext cx="4560824" cy="886683"/>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Interoperability challenges, potential patient safety hazards, clinical workflow disruptions, and an inefficient use of resources</a:t>
          </a:r>
        </a:p>
      </dsp:txBody>
      <dsp:txXfrm>
        <a:off x="0" y="3980969"/>
        <a:ext cx="4560824" cy="886683"/>
      </dsp:txXfrm>
    </dsp:sp>
    <dsp:sp modelId="{AF4D2F1A-2542-4C18-A6D0-2D8D3571A685}">
      <dsp:nvSpPr>
        <dsp:cNvPr id="0" name=""/>
        <dsp:cNvSpPr/>
      </dsp:nvSpPr>
      <dsp:spPr>
        <a:xfrm rot="10800000">
          <a:off x="0" y="1"/>
          <a:ext cx="4560824" cy="2964606"/>
        </a:xfrm>
        <a:prstGeom prst="upArrowCallou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CAUSE</a:t>
          </a:r>
        </a:p>
      </dsp:txBody>
      <dsp:txXfrm rot="-10800000">
        <a:off x="0" y="1"/>
        <a:ext cx="4560824" cy="1040577"/>
      </dsp:txXfrm>
    </dsp:sp>
    <dsp:sp modelId="{6F3B9E00-6B2F-4F2B-9CF0-F911FBFE2E32}">
      <dsp:nvSpPr>
        <dsp:cNvPr id="0" name=""/>
        <dsp:cNvSpPr/>
      </dsp:nvSpPr>
      <dsp:spPr>
        <a:xfrm>
          <a:off x="0" y="1042771"/>
          <a:ext cx="4560824" cy="886417"/>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Lack of standardized technology evaluation systems</a:t>
          </a:r>
          <a:endParaRPr lang="en-US" sz="1700" kern="1200" dirty="0"/>
        </a:p>
      </dsp:txBody>
      <dsp:txXfrm>
        <a:off x="0" y="1042771"/>
        <a:ext cx="4560824" cy="8864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1910" cy="466578"/>
          </a:xfrm>
          <a:prstGeom prst="rect">
            <a:avLst/>
          </a:prstGeom>
        </p:spPr>
        <p:txBody>
          <a:bodyPr vert="horz" lIns="91436" tIns="45718" rIns="91436" bIns="45718" rtlCol="0"/>
          <a:lstStyle>
            <a:lvl1pPr algn="l">
              <a:defRPr sz="1200"/>
            </a:lvl1pPr>
          </a:lstStyle>
          <a:p>
            <a:endParaRPr lang="en-US"/>
          </a:p>
        </p:txBody>
      </p:sp>
      <p:sp>
        <p:nvSpPr>
          <p:cNvPr id="3" name="Date Placeholder 2"/>
          <p:cNvSpPr>
            <a:spLocks noGrp="1"/>
          </p:cNvSpPr>
          <p:nvPr>
            <p:ph type="dt" sz="quarter" idx="1"/>
          </p:nvPr>
        </p:nvSpPr>
        <p:spPr>
          <a:xfrm>
            <a:off x="3898332" y="1"/>
            <a:ext cx="2981910" cy="466578"/>
          </a:xfrm>
          <a:prstGeom prst="rect">
            <a:avLst/>
          </a:prstGeom>
        </p:spPr>
        <p:txBody>
          <a:bodyPr vert="horz" lIns="91436" tIns="45718" rIns="91436" bIns="45718" rtlCol="0"/>
          <a:lstStyle>
            <a:lvl1pPr algn="r">
              <a:defRPr sz="1200"/>
            </a:lvl1pPr>
          </a:lstStyle>
          <a:p>
            <a:fld id="{9F82F465-E384-47AD-95BD-9FDF55972C84}" type="datetimeFigureOut">
              <a:rPr lang="en-US" smtClean="0"/>
              <a:t>2/9/2024</a:t>
            </a:fld>
            <a:endParaRPr lang="en-US"/>
          </a:p>
        </p:txBody>
      </p:sp>
      <p:sp>
        <p:nvSpPr>
          <p:cNvPr id="4" name="Footer Placeholder 3"/>
          <p:cNvSpPr>
            <a:spLocks noGrp="1"/>
          </p:cNvSpPr>
          <p:nvPr>
            <p:ph type="ftr" sz="quarter" idx="2"/>
          </p:nvPr>
        </p:nvSpPr>
        <p:spPr>
          <a:xfrm>
            <a:off x="1" y="8829824"/>
            <a:ext cx="2981910" cy="466578"/>
          </a:xfrm>
          <a:prstGeom prst="rect">
            <a:avLst/>
          </a:prstGeom>
        </p:spPr>
        <p:txBody>
          <a:bodyPr vert="horz" lIns="91436" tIns="45718" rIns="91436"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98332" y="8829824"/>
            <a:ext cx="2981910" cy="466578"/>
          </a:xfrm>
          <a:prstGeom prst="rect">
            <a:avLst/>
          </a:prstGeom>
        </p:spPr>
        <p:txBody>
          <a:bodyPr vert="horz" lIns="91436" tIns="45718" rIns="91436" bIns="45718" rtlCol="0" anchor="b"/>
          <a:lstStyle>
            <a:lvl1pPr algn="r">
              <a:defRPr sz="1200"/>
            </a:lvl1pPr>
          </a:lstStyle>
          <a:p>
            <a:fld id="{E2D00234-B871-4B1F-A4DD-EC4941EE94B1}" type="slidenum">
              <a:rPr lang="en-US" smtClean="0"/>
              <a:t>‹#›</a:t>
            </a:fld>
            <a:endParaRPr lang="en-US"/>
          </a:p>
        </p:txBody>
      </p:sp>
    </p:spTree>
    <p:extLst>
      <p:ext uri="{BB962C8B-B14F-4D97-AF65-F5344CB8AC3E}">
        <p14:creationId xmlns:p14="http://schemas.microsoft.com/office/powerpoint/2010/main" val="88324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6435"/>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898103" y="1"/>
            <a:ext cx="2982119" cy="466435"/>
          </a:xfrm>
          <a:prstGeom prst="rect">
            <a:avLst/>
          </a:prstGeom>
        </p:spPr>
        <p:txBody>
          <a:bodyPr vert="horz" lIns="92487" tIns="46244" rIns="92487" bIns="46244" rtlCol="0"/>
          <a:lstStyle>
            <a:lvl1pPr algn="r">
              <a:defRPr sz="1200"/>
            </a:lvl1pPr>
          </a:lstStyle>
          <a:p>
            <a:fld id="{A5DB32C7-EBB4-487B-8369-F5B1D74137F7}" type="datetimeFigureOut">
              <a:rPr lang="en-US" smtClean="0"/>
              <a:t>2/9/2024</a:t>
            </a:fld>
            <a:endParaRPr lang="en-US"/>
          </a:p>
        </p:txBody>
      </p:sp>
      <p:sp>
        <p:nvSpPr>
          <p:cNvPr id="4" name="Slide Image Placeholder 3"/>
          <p:cNvSpPr>
            <a:spLocks noGrp="1" noRot="1" noChangeAspect="1"/>
          </p:cNvSpPr>
          <p:nvPr>
            <p:ph type="sldImg" idx="2"/>
          </p:nvPr>
        </p:nvSpPr>
        <p:spPr>
          <a:xfrm>
            <a:off x="652463" y="1162050"/>
            <a:ext cx="5576887" cy="3138488"/>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88182" y="4473893"/>
            <a:ext cx="5505450" cy="3660458"/>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2982119" cy="466434"/>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8"/>
            <a:ext cx="2982119" cy="466434"/>
          </a:xfrm>
          <a:prstGeom prst="rect">
            <a:avLst/>
          </a:prstGeom>
        </p:spPr>
        <p:txBody>
          <a:bodyPr vert="horz" lIns="92487" tIns="46244" rIns="92487" bIns="46244" rtlCol="0" anchor="b"/>
          <a:lstStyle>
            <a:lvl1pPr algn="r">
              <a:defRPr sz="1200"/>
            </a:lvl1pPr>
          </a:lstStyle>
          <a:p>
            <a:fld id="{BCBC9A23-1BC6-465C-8136-0C22FFE9E911}" type="slidenum">
              <a:rPr lang="en-US" smtClean="0"/>
              <a:t>‹#›</a:t>
            </a:fld>
            <a:endParaRPr lang="en-US"/>
          </a:p>
        </p:txBody>
      </p:sp>
    </p:spTree>
    <p:extLst>
      <p:ext uri="{BB962C8B-B14F-4D97-AF65-F5344CB8AC3E}">
        <p14:creationId xmlns:p14="http://schemas.microsoft.com/office/powerpoint/2010/main" val="387770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rketplace.va.gov/innovations/project-happe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dc.gov/hai/prevent/Oral-Health-Toolkit.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8DCFEF-53F0-4E54-8DAD-FF3CEF3AD366}" type="slidenum">
              <a:rPr lang="en-US" smtClean="0"/>
              <a:t>1</a:t>
            </a:fld>
            <a:endParaRPr lang="en-US"/>
          </a:p>
        </p:txBody>
      </p:sp>
    </p:spTree>
    <p:extLst>
      <p:ext uri="{BB962C8B-B14F-4D97-AF65-F5344CB8AC3E}">
        <p14:creationId xmlns:p14="http://schemas.microsoft.com/office/powerpoint/2010/main" val="1307582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effectLst/>
                <a:latin typeface="Public Sans Web"/>
              </a:rPr>
              <a:t>Veterans are 4 times more likely to die in the first month and experience twice the one-year mortality rate after developing NV-HAP. All hospitalized patients are at risk, so prevention measures like consistent oral care are essential</a:t>
            </a:r>
            <a:endParaRPr lang="en-US" sz="1200" b="1" dirty="0">
              <a:solidFill>
                <a:schemeClr val="bg1"/>
              </a:solidFill>
              <a:latin typeface="Segoe UI" panose="020B0502040204020203" pitchFamily="34" charset="0"/>
              <a:cs typeface="Segoe UI" panose="020B0502040204020203" pitchFamily="34" charset="0"/>
            </a:endParaRPr>
          </a:p>
          <a:p>
            <a:endParaRPr lang="en-US" dirty="0"/>
          </a:p>
          <a:p>
            <a:endParaRPr lang="en-US" dirty="0"/>
          </a:p>
          <a:p>
            <a:endParaRPr lang="en-US" dirty="0"/>
          </a:p>
          <a:p>
            <a:r>
              <a:rPr lang="en-US" dirty="0"/>
              <a:t>Image attributions:</a:t>
            </a:r>
          </a:p>
          <a:p>
            <a:r>
              <a:rPr lang="en-US" dirty="0"/>
              <a:t>Image by &lt;a </a:t>
            </a:r>
            <a:r>
              <a:rPr lang="en-US" dirty="0" err="1"/>
              <a:t>href</a:t>
            </a:r>
            <a:r>
              <a:rPr lang="en-US" dirty="0"/>
              <a:t>="https://www.freepik.com/free-vector/doctor-examining-patient-clinic-illustrated_12557508.htm#query=hospital%20patient&amp;position=36&amp;from_view=search&amp;track=ais&amp;uuid=277782f7-7b6f-415a-85a4-03833eb64912"&gt;Freepik&lt;/a&gt;</a:t>
            </a:r>
          </a:p>
          <a:p>
            <a:endParaRPr lang="en-US" dirty="0"/>
          </a:p>
          <a:p>
            <a:r>
              <a:rPr lang="en-US" dirty="0"/>
              <a:t>Image by &lt;a </a:t>
            </a:r>
            <a:r>
              <a:rPr lang="en-US" dirty="0" err="1"/>
              <a:t>href</a:t>
            </a:r>
            <a:r>
              <a:rPr lang="en-US" dirty="0"/>
              <a:t>="https://www.freepik.com/free-vector/coronavirus-pneumonia-concept_7774436.htm#query=pneumonia&amp;position=3&amp;from_view=search&amp;track=sph&amp;uuid=7f6d4dca-06b7-4169-a86d-61b69e26b295"&gt;Freepik&lt;/a&gt;</a:t>
            </a:r>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21</a:t>
            </a:fld>
            <a:endParaRPr lang="en-US"/>
          </a:p>
        </p:txBody>
      </p:sp>
    </p:spTree>
    <p:extLst>
      <p:ext uri="{BB962C8B-B14F-4D97-AF65-F5344CB8AC3E}">
        <p14:creationId xmlns:p14="http://schemas.microsoft.com/office/powerpoint/2010/main" val="4115872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latin typeface="Segoe UI" panose="020B0502040204020203" pitchFamily="34" charset="0"/>
              </a:rPr>
              <a:t>Consistent toothbrushing and denture cleaning reduces biofilm in the mouth decreasing the risk of developing hospital acquired pneumonia</a:t>
            </a:r>
          </a:p>
          <a:p>
            <a:endParaRPr lang="en-US" sz="1200" b="0" i="0" dirty="0">
              <a:solidFill>
                <a:srgbClr val="333333"/>
              </a:solidFill>
              <a:effectLst/>
              <a:latin typeface="Segoe UI" panose="020B0502040204020203" pitchFamily="34" charset="0"/>
            </a:endParaRPr>
          </a:p>
          <a:p>
            <a:r>
              <a:rPr lang="en-US" sz="1200" b="0" i="0" dirty="0">
                <a:solidFill>
                  <a:srgbClr val="1B1B1B"/>
                </a:solidFill>
                <a:effectLst/>
                <a:latin typeface="Public Sans Web"/>
              </a:rPr>
              <a:t>HAPPEN improves the health and quality of life of our Veterans by focusing on preventive care; improving access and timeliness of service by reducing patient length of stays; and lowering health care cost.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B1B1B"/>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B1B1B"/>
                </a:solidFill>
                <a:effectLst/>
                <a:latin typeface="Segoe UI" panose="020B0502040204020203" pitchFamily="34" charset="0"/>
                <a:cs typeface="Segoe UI" panose="020B0502040204020203" pitchFamily="34" charset="0"/>
              </a:rPr>
              <a:t>1) Staff provide patient assistance with oral care a minimum of twice daily during their hospital or long-term care stay. Dentures are cleaned at bedtime.</a:t>
            </a:r>
            <a:endParaRPr lang="en-US" sz="1200" b="0" i="0" dirty="0">
              <a:solidFill>
                <a:srgbClr val="202124"/>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B1B1B"/>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Segoe UI" panose="020B0502040204020203" pitchFamily="34" charset="0"/>
                <a:cs typeface="Segoe UI" panose="020B0502040204020203" pitchFamily="34" charset="0"/>
              </a:rPr>
              <a:t>2) HAPPEN implementing sites have reported declines in NV-HAP of up to 40-60% improving patient safety and quality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B1B1B"/>
              </a:solidFill>
              <a:effectLst/>
              <a:latin typeface="Segoe UI" panose="020B0502040204020203" pitchFamily="34" charset="0"/>
              <a:ea typeface="Lato Light" panose="020F050202020403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Segoe UI" panose="020B0502040204020203" pitchFamily="34" charset="0"/>
                <a:ea typeface="Lato Light" panose="020F0502020204030203" pitchFamily="34" charset="0"/>
                <a:cs typeface="Segoe UI" panose="020B0502040204020203" pitchFamily="34" charset="0"/>
              </a:rPr>
              <a:t>3) </a:t>
            </a:r>
            <a:r>
              <a:rPr lang="en-US" sz="1200" i="0" dirty="0">
                <a:solidFill>
                  <a:srgbClr val="1B1B1B"/>
                </a:solidFill>
                <a:effectLst/>
                <a:latin typeface="Segoe UI" panose="020B0502040204020203" pitchFamily="34" charset="0"/>
                <a:cs typeface="Segoe UI" panose="020B0502040204020203" pitchFamily="34" charset="0"/>
              </a:rPr>
              <a:t>Each NV-HAP case prevented saves over $100K in 12-month direct healthcare costs on average. Oral care supply costs average less than $5 per patient per stay.</a:t>
            </a:r>
            <a:endParaRPr lang="en-US" sz="1200" i="0" dirty="0">
              <a:solidFill>
                <a:srgbClr val="202124"/>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Segoe UI" panose="020B0502040204020203" pitchFamily="34" charset="0"/>
              <a:ea typeface="Lato Light" panose="020F0502020204030203" pitchFamily="34" charset="0"/>
              <a:cs typeface="Segoe UI" panose="020B0502040204020203" pitchFamily="34" charset="0"/>
            </a:endParaRPr>
          </a:p>
          <a:p>
            <a:pPr algn="l"/>
            <a:r>
              <a:rPr lang="en-US" dirty="0">
                <a:latin typeface="Segoe UI" panose="020B0502040204020203" pitchFamily="34" charset="0"/>
                <a:ea typeface="Lato Light" panose="020F0502020204030203" pitchFamily="34" charset="0"/>
                <a:cs typeface="Segoe UI" panose="020B0502040204020203" pitchFamily="34" charset="0"/>
              </a:rPr>
              <a:t>4) </a:t>
            </a:r>
            <a:r>
              <a:rPr lang="en-US" sz="1200" b="0" i="0" dirty="0">
                <a:solidFill>
                  <a:srgbClr val="202124"/>
                </a:solidFill>
                <a:effectLst/>
                <a:latin typeface="Segoe UI" panose="020B0502040204020203" pitchFamily="34" charset="0"/>
                <a:cs typeface="Segoe UI" panose="020B0502040204020203" pitchFamily="34" charset="0"/>
              </a:rPr>
              <a:t>Training materials and patient education: </a:t>
            </a:r>
            <a:endParaRPr lang="en-US" sz="1200" dirty="0">
              <a:solidFill>
                <a:srgbClr val="0563C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endParaRPr>
          </a:p>
          <a:p>
            <a:pPr marL="285750" indent="-285750" algn="l">
              <a:buFont typeface="Arial" panose="020B0604020202020204" pitchFamily="34" charset="0"/>
              <a:buChar char="•"/>
            </a:pPr>
            <a:r>
              <a:rPr lang="en-US" sz="1200" b="1" dirty="0">
                <a:solidFill>
                  <a:srgbClr val="2E4E9A"/>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Diffusion Marketplace (va.gov)</a:t>
            </a:r>
            <a:endParaRPr lang="en-US" sz="1200" b="1" dirty="0">
              <a:solidFill>
                <a:srgbClr val="2E4E9A"/>
              </a:solidFill>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US" sz="1200" b="1" i="0" u="sng" dirty="0">
                <a:solidFill>
                  <a:srgbClr val="2E4E9A"/>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https://www.cdc.gov/hai/prevent/Oral-Health-Toolkit.html</a:t>
            </a:r>
            <a:endParaRPr lang="en-US" sz="1200" b="1" i="0" u="sng" dirty="0">
              <a:solidFill>
                <a:srgbClr val="2E4E9A"/>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Segoe UI" panose="020B0502040204020203" pitchFamily="34" charset="0"/>
              <a:ea typeface="Lato Light" panose="020F0502020204030203" pitchFamily="34" charset="0"/>
              <a:cs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22</a:t>
            </a:fld>
            <a:endParaRPr lang="en-US"/>
          </a:p>
        </p:txBody>
      </p:sp>
    </p:spTree>
    <p:extLst>
      <p:ext uri="{BB962C8B-B14F-4D97-AF65-F5344CB8AC3E}">
        <p14:creationId xmlns:p14="http://schemas.microsoft.com/office/powerpoint/2010/main" val="1219126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showcase how HAPPEN utilizes the Diffusion Principles to aid in their success.</a:t>
            </a:r>
          </a:p>
          <a:p>
            <a:endParaRPr lang="en-US" dirty="0"/>
          </a:p>
          <a:p>
            <a:pPr marL="228600" indent="-228600">
              <a:buAutoNum type="arabicParenR"/>
            </a:pPr>
            <a:r>
              <a:rPr lang="en-US" dirty="0"/>
              <a:t>They pave the way for sustainment via ongoing education, training, collaboration, and data monitoring </a:t>
            </a:r>
          </a:p>
          <a:p>
            <a:pPr marL="228600" indent="-228600">
              <a:buAutoNum type="arabicParenR"/>
            </a:pPr>
            <a:r>
              <a:rPr lang="en-US" dirty="0"/>
              <a:t>They frame fidelity by following a value driven framework that is put through continuous process improvements by frontline employees and leaders</a:t>
            </a:r>
          </a:p>
          <a:p>
            <a:pPr marL="228600" indent="-228600">
              <a:buAutoNum type="arabicParenR"/>
            </a:pPr>
            <a:r>
              <a:rPr lang="en-US" dirty="0"/>
              <a:t>Finally, they rally their stakeholders by deferring to the expertise of direct care staff and SMEs to provide care that matters to Veterans</a:t>
            </a:r>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23</a:t>
            </a:fld>
            <a:endParaRPr lang="en-US"/>
          </a:p>
        </p:txBody>
      </p:sp>
    </p:spTree>
    <p:extLst>
      <p:ext uri="{BB962C8B-B14F-4D97-AF65-F5344CB8AC3E}">
        <p14:creationId xmlns:p14="http://schemas.microsoft.com/office/powerpoint/2010/main" val="514985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4B9AC8EA-708D-4721-BC35-058C1E1424B0}"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77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B2A9B-34DF-45CB-A9CF-39F3615C3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862004-A55B-1FC4-B95F-DE9B31040DE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95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8EE70-D2EA-475C-80E1-3545D462D3E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3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4B9AC8EA-708D-4721-BC35-058C1E1424B0}"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16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US" sz="2400" b="1" dirty="0">
                <a:latin typeface="Myriad Pro" panose="020B0503030403020204"/>
              </a:rPr>
              <a:t>History of innovation:</a:t>
            </a:r>
          </a:p>
          <a:p>
            <a:pPr marL="971550" lvl="1" indent="-285750">
              <a:lnSpc>
                <a:spcPct val="150000"/>
              </a:lnSpc>
            </a:pPr>
            <a:r>
              <a:rPr lang="en-US" sz="2000" dirty="0">
                <a:latin typeface="Myriad Pro" panose="020B0503030403020204"/>
                <a:ea typeface="Calibri" panose="020F0502020204030204" pitchFamily="34" charset="0"/>
                <a:cs typeface="Times New Roman" panose="02020603050405020304" pitchFamily="18" charset="0"/>
              </a:rPr>
              <a:t>Clinically </a:t>
            </a:r>
            <a:r>
              <a:rPr lang="en-US" sz="2000" dirty="0">
                <a:effectLst/>
                <a:latin typeface="Myriad Pro" panose="020B0503030403020204"/>
                <a:ea typeface="Calibri" panose="020F0502020204030204" pitchFamily="34" charset="0"/>
                <a:cs typeface="Times New Roman" panose="02020603050405020304" pitchFamily="18" charset="0"/>
              </a:rPr>
              <a:t>successful implantable cardiac pacemaker</a:t>
            </a:r>
            <a:endParaRPr lang="en-US" sz="2000" dirty="0">
              <a:latin typeface="Myriad Pro" panose="020B0503030403020204"/>
              <a:ea typeface="Calibri" panose="020F0502020204030204" pitchFamily="34" charset="0"/>
              <a:cs typeface="Times New Roman" panose="02020603050405020304" pitchFamily="18" charset="0"/>
            </a:endParaRPr>
          </a:p>
          <a:p>
            <a:pPr marL="971550" lvl="1" indent="-285750">
              <a:lnSpc>
                <a:spcPct val="150000"/>
              </a:lnSpc>
            </a:pPr>
            <a:r>
              <a:rPr lang="en-US" sz="2000" dirty="0">
                <a:effectLst/>
                <a:latin typeface="Myriad Pro" panose="020B0503030403020204"/>
                <a:ea typeface="Calibri" panose="020F0502020204030204" pitchFamily="34" charset="0"/>
                <a:cs typeface="Times New Roman" panose="02020603050405020304" pitchFamily="18" charset="0"/>
              </a:rPr>
              <a:t>Liver transplant</a:t>
            </a:r>
            <a:endParaRPr lang="en-US" sz="2000" dirty="0">
              <a:latin typeface="Myriad Pro" panose="020B0503030403020204"/>
              <a:ea typeface="Calibri" panose="020F0502020204030204" pitchFamily="34" charset="0"/>
              <a:cs typeface="Times New Roman" panose="02020603050405020304" pitchFamily="18" charset="0"/>
            </a:endParaRPr>
          </a:p>
          <a:p>
            <a:pPr marL="971550" lvl="1" indent="-285750">
              <a:lnSpc>
                <a:spcPct val="150000"/>
              </a:lnSpc>
            </a:pPr>
            <a:r>
              <a:rPr lang="en-US" sz="2000" dirty="0">
                <a:effectLst/>
                <a:latin typeface="Myriad Pro" panose="020B0503030403020204"/>
                <a:ea typeface="Calibri" panose="020F0502020204030204" pitchFamily="34" charset="0"/>
                <a:cs typeface="Times New Roman" panose="02020603050405020304" pitchFamily="18" charset="0"/>
              </a:rPr>
              <a:t>Nicotine patches</a:t>
            </a:r>
          </a:p>
          <a:p>
            <a:pPr marL="342900" indent="-342900">
              <a:lnSpc>
                <a:spcPct val="150000"/>
              </a:lnSpc>
              <a:buFont typeface="Arial" panose="020B0604020202020204" pitchFamily="34" charset="0"/>
              <a:buChar char="•"/>
            </a:pPr>
            <a:r>
              <a:rPr lang="en-US" sz="2400" b="1" dirty="0">
                <a:latin typeface="Myriad Pro" panose="020B0503030403020204"/>
                <a:ea typeface="Calibri" panose="020F0502020204030204" pitchFamily="34" charset="0"/>
                <a:cs typeface="Times New Roman" panose="02020603050405020304" pitchFamily="18" charset="0"/>
              </a:rPr>
              <a:t>So far in the 21</a:t>
            </a:r>
            <a:r>
              <a:rPr lang="en-US" sz="2400" b="1" baseline="30000" dirty="0">
                <a:latin typeface="Myriad Pro" panose="020B0503030403020204"/>
                <a:ea typeface="Calibri" panose="020F0502020204030204" pitchFamily="34" charset="0"/>
                <a:cs typeface="Times New Roman" panose="02020603050405020304" pitchFamily="18" charset="0"/>
              </a:rPr>
              <a:t>st</a:t>
            </a:r>
            <a:r>
              <a:rPr lang="en-US" sz="2400" b="1" dirty="0">
                <a:latin typeface="Myriad Pro" panose="020B0503030403020204"/>
                <a:ea typeface="Calibri" panose="020F0502020204030204" pitchFamily="34" charset="0"/>
                <a:cs typeface="Times New Roman" panose="02020603050405020304" pitchFamily="18" charset="0"/>
              </a:rPr>
              <a:t> Century:</a:t>
            </a:r>
          </a:p>
          <a:p>
            <a:pPr marL="1028700" lvl="1" indent="-342900">
              <a:lnSpc>
                <a:spcPct val="150000"/>
              </a:lnSpc>
            </a:pPr>
            <a:r>
              <a:rPr lang="en-US" sz="2000" dirty="0">
                <a:effectLst/>
                <a:latin typeface="Myriad Pro" panose="020B0503030403020204"/>
                <a:ea typeface="Calibri" panose="020F0502020204030204" pitchFamily="34" charset="0"/>
                <a:cs typeface="Times New Roman" panose="02020603050405020304" pitchFamily="18" charset="0"/>
              </a:rPr>
              <a:t>Powered ankle-foot prosthetic</a:t>
            </a:r>
            <a:endParaRPr lang="en-US" sz="2000" dirty="0">
              <a:latin typeface="Myriad Pro" panose="020B0503030403020204"/>
              <a:ea typeface="Calibri" panose="020F0502020204030204" pitchFamily="34" charset="0"/>
              <a:cs typeface="Times New Roman" panose="02020603050405020304" pitchFamily="18" charset="0"/>
            </a:endParaRPr>
          </a:p>
          <a:p>
            <a:pPr marL="1028700" lvl="1" indent="-342900">
              <a:lnSpc>
                <a:spcPct val="150000"/>
              </a:lnSpc>
            </a:pPr>
            <a:r>
              <a:rPr lang="en-US" sz="2000" dirty="0">
                <a:latin typeface="Myriad Pro" panose="020B0503030403020204"/>
                <a:ea typeface="Calibri" panose="020F0502020204030204" pitchFamily="34" charset="0"/>
                <a:cs typeface="Times New Roman" panose="02020603050405020304" pitchFamily="18" charset="0"/>
              </a:rPr>
              <a:t>C</a:t>
            </a:r>
            <a:r>
              <a:rPr lang="en-US" sz="2000" dirty="0">
                <a:effectLst/>
                <a:latin typeface="Myriad Pro" panose="020B0503030403020204"/>
                <a:ea typeface="Calibri" panose="020F0502020204030204" pitchFamily="34" charset="0"/>
                <a:cs typeface="Times New Roman" panose="02020603050405020304" pitchFamily="18" charset="0"/>
              </a:rPr>
              <a:t>ompassionate use authorization from FDA for a 3D printed hearing device</a:t>
            </a:r>
          </a:p>
          <a:p>
            <a:pPr marL="1028700" lvl="1" indent="-342900">
              <a:lnSpc>
                <a:spcPct val="150000"/>
              </a:lnSpc>
            </a:pPr>
            <a:r>
              <a:rPr lang="en-US" sz="2000" dirty="0">
                <a:latin typeface="Myriad Pro" panose="020B0503030403020204"/>
                <a:cs typeface="Times New Roman" panose="02020603050405020304" pitchFamily="18" charset="0"/>
              </a:rPr>
              <a:t>Leader in clinical implementation of immersive technology (e.g. virtual reality)</a:t>
            </a:r>
            <a:endParaRPr lang="en-US" sz="2000" dirty="0">
              <a:latin typeface="Myriad Pro" panose="020B0503030403020204"/>
            </a:endParaRPr>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3</a:t>
            </a:fld>
            <a:endParaRPr lang="en-US"/>
          </a:p>
        </p:txBody>
      </p:sp>
    </p:spTree>
    <p:extLst>
      <p:ext uri="{BB962C8B-B14F-4D97-AF65-F5344CB8AC3E}">
        <p14:creationId xmlns:p14="http://schemas.microsoft.com/office/powerpoint/2010/main" val="3321173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93738"/>
            <a:ext cx="6297613" cy="3543300"/>
          </a:xfrm>
        </p:spPr>
      </p:sp>
      <p:sp>
        <p:nvSpPr>
          <p:cNvPr id="3" name="Notes Placeholder 2"/>
          <p:cNvSpPr>
            <a:spLocks noGrp="1"/>
          </p:cNvSpPr>
          <p:nvPr>
            <p:ph type="body" idx="1"/>
          </p:nvPr>
        </p:nvSpPr>
        <p:spPr/>
        <p:txBody>
          <a:bodyPr/>
          <a:lstStyle/>
          <a:p>
            <a:pPr algn="ctr" defTabSz="369842">
              <a:tabLst>
                <a:tab pos="369842" algn="l"/>
              </a:tabLst>
            </a:pPr>
            <a:endParaRPr lang="en-US"/>
          </a:p>
        </p:txBody>
      </p:sp>
      <p:sp>
        <p:nvSpPr>
          <p:cNvPr id="4" name="Slide Number Placeholder 3"/>
          <p:cNvSpPr>
            <a:spLocks noGrp="1"/>
          </p:cNvSpPr>
          <p:nvPr>
            <p:ph type="sldNum" sz="quarter" idx="5"/>
          </p:nvPr>
        </p:nvSpPr>
        <p:spPr/>
        <p:txBody>
          <a:bodyPr/>
          <a:lstStyle/>
          <a:p>
            <a:fld id="{DA6F7D25-770E-4F77-8331-8C84F68246BD}" type="slidenum">
              <a:rPr lang="en-US" smtClean="0"/>
              <a:t>4</a:t>
            </a:fld>
            <a:endParaRPr lang="en-US"/>
          </a:p>
        </p:txBody>
      </p:sp>
    </p:spTree>
    <p:extLst>
      <p:ext uri="{BB962C8B-B14F-4D97-AF65-F5344CB8AC3E}">
        <p14:creationId xmlns:p14="http://schemas.microsoft.com/office/powerpoint/2010/main" val="273990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1"/>
              <a:t>OAM) </a:t>
            </a:r>
            <a:endParaRPr lang="en-US"/>
          </a:p>
          <a:p>
            <a:pPr marL="285750" indent="-285750">
              <a:spcBef>
                <a:spcPct val="20000"/>
              </a:spcBef>
              <a:buFont typeface="Arial"/>
              <a:buChar char="•"/>
            </a:pPr>
            <a:r>
              <a:rPr lang="en-US"/>
              <a:t>VHA's first two FDA 510k-cleared  products released to the market: the OMF ASP System (March 2023) and the Radiotherapy Bolus (April 2023).</a:t>
            </a:r>
          </a:p>
          <a:p>
            <a:pPr marL="285750" indent="-285750">
              <a:spcBef>
                <a:spcPct val="20000"/>
              </a:spcBef>
              <a:buFont typeface="Arial"/>
              <a:buChar char="•"/>
            </a:pPr>
            <a:r>
              <a:rPr lang="en-US"/>
              <a:t>Assistive Therapy Design Library  launched August 2023 with NIH. This online repository of assistive technology devices and fabrication instructions allows labs inside and outside the VA to produce commonly requested AT devices.</a:t>
            </a:r>
          </a:p>
          <a:p>
            <a:pPr marL="285750" indent="-285750">
              <a:spcBef>
                <a:spcPct val="20000"/>
              </a:spcBef>
              <a:buFont typeface="Arial"/>
              <a:buChar char="•"/>
            </a:pPr>
            <a:r>
              <a:rPr lang="en-US"/>
              <a:t>FDA Compassionate Use approval from for two customized products, the Nose Cone and the Tracheoesophageal Prosthesis, received  and were delivered to separate patients in August 2023.</a:t>
            </a:r>
          </a:p>
          <a:p>
            <a:pPr marL="285750" indent="-285750">
              <a:spcBef>
                <a:spcPct val="20000"/>
              </a:spcBef>
              <a:buFont typeface="Arial"/>
              <a:buChar char="•"/>
            </a:pPr>
            <a:endParaRPr lang="en-US">
              <a:cs typeface="Calibri"/>
            </a:endParaRPr>
          </a:p>
          <a:p>
            <a:pPr marL="171450" indent="-171450">
              <a:spcBef>
                <a:spcPct val="20000"/>
              </a:spcBef>
              <a:buFont typeface="Arial"/>
              <a:buChar char="•"/>
            </a:pPr>
            <a:endParaRPr lang="en-US">
              <a:cs typeface="Calibri"/>
            </a:endParaRPr>
          </a:p>
          <a:p>
            <a:pPr marL="171450" indent="-171450">
              <a:spcBef>
                <a:spcPct val="20000"/>
              </a:spcBef>
              <a:buFont typeface="Arial"/>
              <a:buChar char="•"/>
            </a:pPr>
            <a:r>
              <a:rPr lang="en-ID" b="1"/>
              <a:t>Simulation, Learning, Evaluation, Assessment, and Research Network (</a:t>
            </a:r>
            <a:r>
              <a:rPr lang="en-ID" b="1" err="1"/>
              <a:t>SimLEARN</a:t>
            </a:r>
            <a:r>
              <a:rPr lang="en-ID" b="1"/>
              <a:t>) </a:t>
            </a:r>
            <a:endParaRPr lang="en-US"/>
          </a:p>
          <a:p>
            <a:pPr marL="171450" indent="-171450">
              <a:spcBef>
                <a:spcPct val="20000"/>
              </a:spcBef>
              <a:buFont typeface="Arial"/>
              <a:buChar char="•"/>
            </a:pPr>
            <a:r>
              <a:rPr lang="en-US"/>
              <a:t>With the support of VEO, </a:t>
            </a:r>
            <a:r>
              <a:rPr lang="en-US" err="1"/>
              <a:t>SimLEARN</a:t>
            </a:r>
            <a:r>
              <a:rPr lang="en-US"/>
              <a:t> collaborated with surgical teams, architects, and Veterans to update the Hospital Design Guide, mitigating facility design issues, enhancing Veteran health care and ensuring future cost savings.</a:t>
            </a:r>
          </a:p>
          <a:p>
            <a:pPr marL="171450" indent="-171450">
              <a:spcBef>
                <a:spcPct val="20000"/>
              </a:spcBef>
              <a:buFont typeface="Arial"/>
              <a:buChar char="•"/>
            </a:pPr>
            <a:r>
              <a:rPr lang="en-US" err="1"/>
              <a:t>SimLEARN</a:t>
            </a:r>
            <a:r>
              <a:rPr lang="en-US"/>
              <a:t> facilitated the vetting and implementation of </a:t>
            </a:r>
            <a:r>
              <a:rPr lang="en-US" err="1"/>
              <a:t>Ceribell</a:t>
            </a:r>
            <a:r>
              <a:rPr lang="en-US"/>
              <a:t> products, which detect early seizure activity. Collaboration with VA Neurology ensured effective integration into practice.</a:t>
            </a:r>
          </a:p>
          <a:p>
            <a:pPr marL="171450" indent="-171450">
              <a:spcBef>
                <a:spcPct val="20000"/>
              </a:spcBef>
              <a:buFont typeface="Arial"/>
              <a:buChar char="•"/>
            </a:pPr>
            <a:r>
              <a:rPr lang="en-US" err="1"/>
              <a:t>SimVET</a:t>
            </a:r>
            <a:r>
              <a:rPr lang="en-US"/>
              <a:t> explored AI-driven dictation software to reduce VA provider burnout. 20+ simulations led to active support for a Tech Sprint Challenge, which aims to bring this technology to providers. </a:t>
            </a:r>
          </a:p>
          <a:p>
            <a:pPr marL="171450" indent="-171450">
              <a:spcBef>
                <a:spcPct val="20000"/>
              </a:spcBef>
              <a:buFont typeface="Arial"/>
              <a:buChar char="•"/>
            </a:pPr>
            <a:endParaRPr lang="en-US"/>
          </a:p>
          <a:p>
            <a:pPr marL="171450" indent="-171450">
              <a:spcBef>
                <a:spcPct val="20000"/>
              </a:spcBef>
              <a:buFont typeface="Arial"/>
              <a:buChar char="•"/>
            </a:pPr>
            <a:r>
              <a:rPr lang="en-ID" b="1"/>
              <a:t>Center for Care and Payment Innovation (CCPI)</a:t>
            </a:r>
            <a:endParaRPr lang="en-US"/>
          </a:p>
          <a:p>
            <a:pPr marL="171450" indent="-171450">
              <a:spcBef>
                <a:spcPct val="20000"/>
              </a:spcBef>
              <a:buFont typeface="Arial"/>
              <a:buChar char="•"/>
            </a:pPr>
            <a:r>
              <a:rPr lang="en-US"/>
              <a:t>CCPI launched Value-Based Care Centers in 8 initial sites, focusing on strategic projects to improve Veteran health outcomes. </a:t>
            </a:r>
          </a:p>
          <a:p>
            <a:pPr marL="171450" indent="-171450">
              <a:spcBef>
                <a:spcPct val="20000"/>
              </a:spcBef>
              <a:buFont typeface="Arial"/>
              <a:buChar char="•"/>
            </a:pPr>
            <a:r>
              <a:rPr lang="en-US"/>
              <a:t>CCPI designed and launched the Diabetes Care Management Pilot in November 2023 in several CBOCs at the Iowa City VAMC in VISN 23.</a:t>
            </a:r>
          </a:p>
          <a:p>
            <a:pPr marL="171450" indent="-171450">
              <a:spcBef>
                <a:spcPct val="20000"/>
              </a:spcBef>
              <a:buFont typeface="Arial"/>
              <a:buChar char="•"/>
            </a:pPr>
            <a:r>
              <a:rPr lang="en-US"/>
              <a:t>CCPI designed and launched its Respiratory Care Pilot in January 2024, with an initial cohort of Veterans at the Charleston VAMC. </a:t>
            </a:r>
          </a:p>
          <a:p>
            <a:pPr marL="171450" indent="-171450">
              <a:spcBef>
                <a:spcPct val="20000"/>
              </a:spcBef>
              <a:buFont typeface="Arial"/>
              <a:buChar char="•"/>
            </a:pPr>
            <a:endParaRPr lang="en-US"/>
          </a:p>
          <a:p>
            <a:pPr marL="171450" indent="-171450">
              <a:spcBef>
                <a:spcPct val="20000"/>
              </a:spcBef>
              <a:buFont typeface="Arial"/>
              <a:buChar char="•"/>
            </a:pPr>
            <a:r>
              <a:rPr lang="en-US" b="1"/>
              <a:t>Innovation Ecosystem (IE)</a:t>
            </a:r>
            <a:endParaRPr lang="en-US"/>
          </a:p>
          <a:p>
            <a:pPr marL="171450" indent="-171450">
              <a:spcBef>
                <a:spcPct val="20000"/>
              </a:spcBef>
              <a:buFont typeface="Arial"/>
              <a:buChar char="•"/>
            </a:pPr>
            <a:r>
              <a:rPr lang="en-US"/>
              <a:t>DOE implemented PACT PT at 73 VAMCs (47 more in progress), served over 38k Veterans (12.5k rural Veterans), and with </a:t>
            </a:r>
            <a:r>
              <a:rPr lang="en-US" err="1"/>
              <a:t>SimLEARN</a:t>
            </a:r>
            <a:r>
              <a:rPr lang="en-US"/>
              <a:t> partnership, trained 67 clinicians representing 17 VISNs.</a:t>
            </a:r>
          </a:p>
          <a:p>
            <a:pPr marL="171450" indent="-171450">
              <a:spcBef>
                <a:spcPct val="20000"/>
              </a:spcBef>
              <a:buFont typeface="Arial"/>
              <a:buChar char="•"/>
            </a:pPr>
            <a:r>
              <a:rPr lang="en-US"/>
              <a:t>Launched the VA Intrapreneurial Product Marketplace to tell the story of frontline VA employees who are changing and saving Veteran lives through their </a:t>
            </a:r>
            <a:r>
              <a:rPr lang="en-US" err="1"/>
              <a:t>iNET</a:t>
            </a:r>
            <a:r>
              <a:rPr lang="en-US"/>
              <a:t>-funded products.</a:t>
            </a:r>
          </a:p>
          <a:p>
            <a:pPr marL="171450" indent="-171450">
              <a:spcBef>
                <a:spcPct val="20000"/>
              </a:spcBef>
              <a:buFont typeface="Arial"/>
              <a:buChar char="•"/>
            </a:pPr>
            <a:r>
              <a:rPr lang="en-US"/>
              <a:t>In partnership with VHA Office of Suicide Prevention, executed Mission Daybreak, a $20M grand challenge to prevent Veteran suicide, and kicked of 4 pilots with winning solver teams.</a:t>
            </a:r>
          </a:p>
          <a:p>
            <a:pPr marL="171450" indent="-171450">
              <a:spcBef>
                <a:spcPct val="20000"/>
              </a:spcBef>
              <a:buFont typeface="Arial"/>
              <a:buChar char="•"/>
            </a:pPr>
            <a:r>
              <a:rPr lang="en-US"/>
              <a:t>Delivered more than 850,00k Uber/Lyft rides to Veterans in 165 VAMCs throughout the country in order to eliminate transportation as a social determinate of health during COVID.</a:t>
            </a:r>
          </a:p>
          <a:p>
            <a:pPr marL="171450" indent="-171450">
              <a:spcBef>
                <a:spcPct val="20000"/>
              </a:spcBef>
              <a:buFont typeface="Arial"/>
              <a:buChar char="•"/>
            </a:pPr>
            <a:endParaRPr lang="en-US"/>
          </a:p>
          <a:p>
            <a:pPr marL="171450" indent="-171450">
              <a:buFont typeface="Arial"/>
              <a:buChar char="•"/>
            </a:pPr>
            <a:r>
              <a:rPr lang="en-ID" b="1"/>
              <a:t>Strategic Initiatives Lab (</a:t>
            </a:r>
            <a:r>
              <a:rPr lang="en-ID" b="1" err="1"/>
              <a:t>StratLab</a:t>
            </a:r>
            <a:r>
              <a:rPr lang="en-ID" b="1"/>
              <a:t>)</a:t>
            </a:r>
            <a:endParaRPr lang="en-ID"/>
          </a:p>
          <a:p>
            <a:pPr marL="171450" indent="-171450">
              <a:spcBef>
                <a:spcPct val="20000"/>
              </a:spcBef>
              <a:buFont typeface="Arial"/>
              <a:buChar char="•"/>
            </a:pPr>
            <a:r>
              <a:rPr lang="en-ID"/>
              <a:t>In early 2023, VA Immersive launched an at-home program, issuing 250 devices in 3 months, and is looking to build this program further in 2024.</a:t>
            </a:r>
            <a:endParaRPr lang="en-US"/>
          </a:p>
          <a:p>
            <a:pPr marL="171450" indent="-171450">
              <a:spcBef>
                <a:spcPct val="20000"/>
              </a:spcBef>
              <a:buFont typeface="Arial"/>
              <a:buChar char="•"/>
            </a:pPr>
            <a:r>
              <a:rPr lang="en-ID"/>
              <a:t>VA Immersive partnered with OMHSP to deploy 300 headsets to mental health and non-mental health providers across 60 sites to address chronic pain and suicide prevention.</a:t>
            </a:r>
            <a:endParaRPr lang="en-US"/>
          </a:p>
          <a:p>
            <a:pPr marL="171450" indent="-171450">
              <a:spcBef>
                <a:spcPct val="20000"/>
              </a:spcBef>
              <a:buFont typeface="Arial"/>
              <a:buChar char="•"/>
            </a:pPr>
            <a:r>
              <a:rPr lang="en-ID"/>
              <a:t>VA Immersive is now active in over 170 VA facilities and has issued 3,000 headsets around the country.</a:t>
            </a:r>
            <a:endParaRPr lang="en-US"/>
          </a:p>
        </p:txBody>
      </p:sp>
      <p:sp>
        <p:nvSpPr>
          <p:cNvPr id="4" name="Slide Number Placeholder 3"/>
          <p:cNvSpPr>
            <a:spLocks noGrp="1"/>
          </p:cNvSpPr>
          <p:nvPr>
            <p:ph type="sldNum" sz="quarter" idx="5"/>
          </p:nvPr>
        </p:nvSpPr>
        <p:spPr/>
        <p:txBody>
          <a:bodyPr/>
          <a:lstStyle/>
          <a:p>
            <a:fld id="{BCBC9A23-1BC6-465C-8136-0C22FFE9E911}" type="slidenum">
              <a:rPr lang="en-US" smtClean="0"/>
              <a:t>5</a:t>
            </a:fld>
            <a:endParaRPr lang="en-US"/>
          </a:p>
        </p:txBody>
      </p:sp>
    </p:spTree>
    <p:extLst>
      <p:ext uri="{BB962C8B-B14F-4D97-AF65-F5344CB8AC3E}">
        <p14:creationId xmlns:p14="http://schemas.microsoft.com/office/powerpoint/2010/main" val="315156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Diffusion of Excellence’s secret sauce is a blend of widely applied concepts from the start-up work, implementation science, and human psychology. These principles are a lens to constantly examine how to best support innovators from the facility level to the broader national scale. These Diffusion Principles are key fundamentals that inform all Diffusion efforts. </a:t>
            </a:r>
          </a:p>
          <a:p>
            <a:endParaRPr lang="en-US" dirty="0"/>
          </a:p>
          <a:p>
            <a:r>
              <a:rPr lang="en-US" dirty="0"/>
              <a:t>If you would like to learn more about the Diffusion Principles or Diffusion of Excellence, feel free to scan the QR code in the top right corner to visit the Diffusion Playbook. </a:t>
            </a:r>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14</a:t>
            </a:fld>
            <a:endParaRPr lang="en-US"/>
          </a:p>
        </p:txBody>
      </p:sp>
    </p:spTree>
    <p:extLst>
      <p:ext uri="{BB962C8B-B14F-4D97-AF65-F5344CB8AC3E}">
        <p14:creationId xmlns:p14="http://schemas.microsoft.com/office/powerpoint/2010/main" val="8925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Embedding Physical Therapists in Primary Care, or PACT PT, is a model on integrated team care that DOD has been experimenting with for more than 20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PACT PT is spearheaded by a group of physical therapists scattered throughout VISN 23 to include Minneapolis, MN, Sioux Falls, SD, and Des Moines, IA VA Medical Centers.  Working with the Physical Therapy Executive for the Office of Rehabilitation and Prosthetic Services, Mark Havran, the group is a 2020 Tank Shark Winner and was selected for National Diffusion in 2022.   </a:t>
            </a:r>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15</a:t>
            </a:fld>
            <a:endParaRPr lang="en-US"/>
          </a:p>
        </p:txBody>
      </p:sp>
    </p:spTree>
    <p:extLst>
      <p:ext uri="{BB962C8B-B14F-4D97-AF65-F5344CB8AC3E}">
        <p14:creationId xmlns:p14="http://schemas.microsoft.com/office/powerpoint/2010/main" val="11332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Helvetica Neue"/>
              </a:rPr>
              <a:t>Wu V, </a:t>
            </a:r>
            <a:r>
              <a:rPr lang="en-US" b="0" i="0" dirty="0" err="1">
                <a:solidFill>
                  <a:srgbClr val="555555"/>
                </a:solidFill>
                <a:effectLst/>
                <a:latin typeface="Helvetica Neue"/>
              </a:rPr>
              <a:t>Goto</a:t>
            </a:r>
            <a:r>
              <a:rPr lang="en-US" b="0" i="0" dirty="0">
                <a:solidFill>
                  <a:srgbClr val="555555"/>
                </a:solidFill>
                <a:effectLst/>
                <a:latin typeface="Helvetica Neue"/>
              </a:rPr>
              <a:t> K, </a:t>
            </a:r>
            <a:r>
              <a:rPr lang="en-US" b="0" i="0" dirty="0" err="1">
                <a:solidFill>
                  <a:srgbClr val="555555"/>
                </a:solidFill>
                <a:effectLst/>
                <a:latin typeface="Helvetica Neue"/>
              </a:rPr>
              <a:t>Carek</a:t>
            </a:r>
            <a:r>
              <a:rPr lang="en-US" b="0" i="0" dirty="0">
                <a:solidFill>
                  <a:srgbClr val="555555"/>
                </a:solidFill>
                <a:effectLst/>
                <a:latin typeface="Helvetica Neue"/>
              </a:rPr>
              <a:t> S, et al. Family Medicine Musculoskeletal Medicine Education: A CERA Study. Fam Med. 2022;54(5):369-375. https://doi.org/10.22454/FamMed.2022.975755.</a:t>
            </a:r>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16</a:t>
            </a:fld>
            <a:endParaRPr lang="en-US"/>
          </a:p>
        </p:txBody>
      </p:sp>
    </p:spTree>
    <p:extLst>
      <p:ext uri="{BB962C8B-B14F-4D97-AF65-F5344CB8AC3E}">
        <p14:creationId xmlns:p14="http://schemas.microsoft.com/office/powerpoint/2010/main" val="339017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172226"/>
                </a:solidFill>
                <a:effectLst/>
                <a:latin typeface="Segoe UI" panose="020B0502040204020203" pitchFamily="34" charset="0"/>
              </a:rPr>
              <a:t>Early intervention PT for musculoskeletal complaints has been shown to improve functional outcomes, reduce the incidence of chronic pain, and reduce care costs.</a:t>
            </a:r>
          </a:p>
          <a:p>
            <a:pPr algn="l" rtl="0" fontAlgn="base"/>
            <a:r>
              <a:rPr lang="en-US" b="0" i="0" u="none" strike="noStrike" dirty="0">
                <a:solidFill>
                  <a:srgbClr val="172226"/>
                </a:solidFill>
                <a:effectLst/>
                <a:latin typeface="Segoe UI" panose="020B0502040204020203" pitchFamily="34" charset="0"/>
              </a:rPr>
              <a:t> </a:t>
            </a:r>
            <a:endParaRPr lang="en-US" b="0" i="0" u="none" strike="noStrike"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Segoe UI" panose="020B0502040204020203" pitchFamily="34" charset="0"/>
              </a:rPr>
              <a:t>Physical therapists (PTs) play a valuable role in the treatment of neuromusculoskeletal (MSK) conditions</a:t>
            </a:r>
            <a:r>
              <a:rPr lang="en-US" b="0" i="0" dirty="0">
                <a:solidFill>
                  <a:srgbClr val="000000"/>
                </a:solidFill>
                <a:effectLst/>
                <a:latin typeface="Segoe UI" panose="020B0502040204020203" pitchFamily="34" charset="0"/>
              </a:rPr>
              <a:t>​ </a:t>
            </a:r>
            <a:r>
              <a:rPr lang="en-US" b="0" i="0" u="none" strike="noStrike" dirty="0">
                <a:solidFill>
                  <a:srgbClr val="000000"/>
                </a:solidFill>
                <a:effectLst/>
                <a:latin typeface="Segoe UI" panose="020B0502040204020203" pitchFamily="34" charset="0"/>
              </a:rPr>
              <a:t>and leveraging PT as a first line treatment can free up time for PCPS, allowing them to focus on other conditions.  </a:t>
            </a:r>
          </a:p>
          <a:p>
            <a:pPr algn="l" rtl="0" fontAlgn="base"/>
            <a:endParaRPr lang="en-US" b="0" i="0" u="none" strike="noStrike"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Segoe UI" panose="020B0502040204020203" pitchFamily="34" charset="0"/>
              </a:rPr>
              <a:t>PACT PT’s replication and scaling efforts now has them embedded in 107 VA sites, with an additional 72 sites in process.  Their product, same day PT service, reduces wait times for Veterans by 31%.  It also has been shown to reduce imaging orders by 77%, pain referrals by 55%, and a 46% reduction in orthopedic and surgical referrals.  </a:t>
            </a:r>
          </a:p>
          <a:p>
            <a:pPr algn="l" rtl="0" fontAlgn="base"/>
            <a:endParaRPr lang="en-US" b="0" i="0" u="none" strike="noStrike"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Segoe UI" panose="020B0502040204020203" pitchFamily="34" charset="0"/>
              </a:rPr>
              <a:t>Using PTs as a first line treatment can be done cost-neutrally, and PACT PT can drive up to $2200 in cost savings per patient.  Bringing back in house just 100 care in the community referrals can pay for a physical therapist. </a:t>
            </a:r>
            <a:endParaRPr lang="en-US" b="0" i="0" dirty="0">
              <a:solidFill>
                <a:srgbClr val="000000"/>
              </a:solidFill>
              <a:effectLst/>
              <a:latin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17</a:t>
            </a:fld>
            <a:endParaRPr lang="en-US"/>
          </a:p>
        </p:txBody>
      </p:sp>
    </p:spTree>
    <p:extLst>
      <p:ext uri="{BB962C8B-B14F-4D97-AF65-F5344CB8AC3E}">
        <p14:creationId xmlns:p14="http://schemas.microsoft.com/office/powerpoint/2010/main" val="574420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has made this program scale nationally?  </a:t>
            </a:r>
          </a:p>
          <a:p>
            <a:endParaRPr lang="en-US" dirty="0"/>
          </a:p>
          <a:p>
            <a:r>
              <a:rPr lang="en-US" dirty="0"/>
              <a:t>There is a multitude of factors, but the organizational support from program offices such as RPS and OPC, collaboration with SimLEARN and the Office of Rural Health to focus on simulation training and rural factors, and the support of VISNs to bring the program into their facilities has enriched this program’s success. </a:t>
            </a:r>
          </a:p>
          <a:p>
            <a:endParaRPr lang="en-US" dirty="0"/>
          </a:p>
          <a:p>
            <a:r>
              <a:rPr lang="en-US" dirty="0"/>
              <a:t>Measuring program impacts as we discussed on the last slide- 31% decrease in wait times, reduction in downstream referrals, and communication of those impacts to our stakeholders has been a key component to the spread of this practice.</a:t>
            </a:r>
          </a:p>
          <a:p>
            <a:endParaRPr lang="en-US" dirty="0"/>
          </a:p>
          <a:p>
            <a:r>
              <a:rPr lang="en-US" dirty="0"/>
              <a:t>Creating implementation guides, hosting community of practice calls, delivering workshops, and building in office hours to network across the enterprise have all been critical to the development of what sustainment will look like for PACT PT.  </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BCBC9A23-1BC6-465C-8136-0C22FFE9E911}" type="slidenum">
              <a:rPr lang="en-US" smtClean="0"/>
              <a:t>18</a:t>
            </a:fld>
            <a:endParaRPr lang="en-US"/>
          </a:p>
        </p:txBody>
      </p:sp>
    </p:spTree>
    <p:extLst>
      <p:ext uri="{BB962C8B-B14F-4D97-AF65-F5344CB8AC3E}">
        <p14:creationId xmlns:p14="http://schemas.microsoft.com/office/powerpoint/2010/main" val="208538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2"/>
            <a:ext cx="10363200" cy="1470025"/>
          </a:xfrm>
        </p:spPr>
        <p:txBody>
          <a:bodyPr>
            <a:normAutofit/>
          </a:bodyPr>
          <a:lstStyle>
            <a:lvl1pPr>
              <a:defRPr sz="3600" b="1">
                <a:solidFill>
                  <a:schemeClr val="accent2">
                    <a:lumMod val="50000"/>
                  </a:schemeClr>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Rectangle 4">
            <a:extLst>
              <a:ext uri="{FF2B5EF4-FFF2-40B4-BE49-F238E27FC236}">
                <a16:creationId xmlns:a16="http://schemas.microsoft.com/office/drawing/2014/main" id="{9792B2C8-09F2-451D-9E25-4F7D21789742}"/>
              </a:ext>
            </a:extLst>
          </p:cNvPr>
          <p:cNvSpPr/>
          <p:nvPr userDrawn="1"/>
        </p:nvSpPr>
        <p:spPr>
          <a:xfrm>
            <a:off x="11742820" y="6140683"/>
            <a:ext cx="449179"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342900"/>
            <a:endParaRPr lang="en-US" sz="1350">
              <a:solidFill>
                <a:prstClr val="white"/>
              </a:solidFill>
            </a:endParaRPr>
          </a:p>
        </p:txBody>
      </p:sp>
    </p:spTree>
    <p:extLst>
      <p:ext uri="{BB962C8B-B14F-4D97-AF65-F5344CB8AC3E}">
        <p14:creationId xmlns:p14="http://schemas.microsoft.com/office/powerpoint/2010/main" val="97694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3"/>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a:solidFill>
                <a:prstClr val="white"/>
              </a:solidFill>
            </a:endParaRPr>
          </a:p>
        </p:txBody>
      </p:sp>
      <p:sp>
        <p:nvSpPr>
          <p:cNvPr id="7" name="Title 1"/>
          <p:cNvSpPr>
            <a:spLocks noGrp="1"/>
          </p:cNvSpPr>
          <p:nvPr>
            <p:ph type="title" hasCustomPrompt="1"/>
          </p:nvPr>
        </p:nvSpPr>
        <p:spPr>
          <a:xfrm>
            <a:off x="0" y="-76200"/>
            <a:ext cx="12192000" cy="731520"/>
          </a:xfrm>
        </p:spPr>
        <p:txBody>
          <a:bodyPr>
            <a:normAutofit/>
          </a:bodyPr>
          <a:lstStyle>
            <a:lvl1pPr>
              <a:defRPr sz="3200" b="1" baseline="0">
                <a:solidFill>
                  <a:schemeClr val="bg1"/>
                </a:solidFill>
              </a:defRPr>
            </a:lvl1pPr>
          </a:lstStyle>
          <a:p>
            <a:r>
              <a:rPr lang="en-US" sz="2700"/>
              <a:t>Click to edit Slide Master Style</a:t>
            </a:r>
            <a:endParaRPr lang="en-US" sz="2700" u="sng"/>
          </a:p>
        </p:txBody>
      </p:sp>
    </p:spTree>
    <p:extLst>
      <p:ext uri="{BB962C8B-B14F-4D97-AF65-F5344CB8AC3E}">
        <p14:creationId xmlns:p14="http://schemas.microsoft.com/office/powerpoint/2010/main" val="595328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a:solidFill>
                <a:prstClr val="white"/>
              </a:solidFill>
            </a:endParaRPr>
          </a:p>
        </p:txBody>
      </p:sp>
      <p:sp>
        <p:nvSpPr>
          <p:cNvPr id="6"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a:t>Click to edit Slide Master Style</a:t>
            </a:r>
            <a:endParaRPr lang="en-US" sz="2700" u="sng"/>
          </a:p>
        </p:txBody>
      </p:sp>
    </p:spTree>
    <p:extLst>
      <p:ext uri="{BB962C8B-B14F-4D97-AF65-F5344CB8AC3E}">
        <p14:creationId xmlns:p14="http://schemas.microsoft.com/office/powerpoint/2010/main" val="17556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C478CA-B551-D644-BB09-BC054D6B2ADD}"/>
              </a:ext>
            </a:extLst>
          </p:cNvPr>
          <p:cNvSpPr>
            <a:spLocks noGrp="1"/>
          </p:cNvSpPr>
          <p:nvPr>
            <p:ph type="title" hasCustomPrompt="1"/>
          </p:nvPr>
        </p:nvSpPr>
        <p:spPr>
          <a:xfrm>
            <a:off x="1309810" y="321623"/>
            <a:ext cx="8981673" cy="567204"/>
          </a:xfrm>
        </p:spPr>
        <p:txBody>
          <a:bodyPr>
            <a:normAutofit/>
          </a:bodyPr>
          <a:lstStyle>
            <a:lvl1pPr>
              <a:defRPr sz="3129"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Content Placeholder 2">
            <a:extLst>
              <a:ext uri="{FF2B5EF4-FFF2-40B4-BE49-F238E27FC236}">
                <a16:creationId xmlns:a16="http://schemas.microsoft.com/office/drawing/2014/main" id="{EF05DF5B-9523-154D-AEF8-B1385FF0DCBF}"/>
              </a:ext>
            </a:extLst>
          </p:cNvPr>
          <p:cNvSpPr>
            <a:spLocks noGrp="1"/>
          </p:cNvSpPr>
          <p:nvPr>
            <p:ph idx="13" hasCustomPrompt="1"/>
          </p:nvPr>
        </p:nvSpPr>
        <p:spPr>
          <a:xfrm>
            <a:off x="975361" y="1479873"/>
            <a:ext cx="10310261" cy="4647847"/>
          </a:xfrm>
          <a:prstGeom prst="rect">
            <a:avLst/>
          </a:prstGeom>
        </p:spPr>
        <p:txBody>
          <a:bodyPr/>
          <a:lstStyle>
            <a:lvl1pPr>
              <a:buClr>
                <a:schemeClr val="tx1"/>
              </a:buClr>
              <a:defRPr sz="2434"/>
            </a:lvl1pPr>
            <a:lvl2pPr marL="760107" indent="-253369">
              <a:buClr>
                <a:schemeClr val="tx1"/>
              </a:buClr>
              <a:buFont typeface="Wingdings" pitchFamily="2" charset="2"/>
              <a:buChar char="§"/>
              <a:defRPr sz="2086"/>
            </a:lvl2pPr>
            <a:lvl3pPr marL="1266845" indent="-253369">
              <a:buClr>
                <a:schemeClr val="tx1"/>
              </a:buClr>
              <a:buFont typeface=".AppleSystemUIFont"/>
              <a:buChar char="–"/>
              <a:defRPr sz="1739"/>
            </a:lvl3pPr>
            <a:lvl4pPr>
              <a:buClr>
                <a:schemeClr val="tx1"/>
              </a:buClr>
              <a:defRPr sz="2086"/>
            </a:lvl4pPr>
            <a:lvl5pPr>
              <a:buClr>
                <a:schemeClr val="tx1"/>
              </a:buClr>
              <a:defRPr sz="1739"/>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3" name="Date Placeholder 3">
            <a:extLst>
              <a:ext uri="{FF2B5EF4-FFF2-40B4-BE49-F238E27FC236}">
                <a16:creationId xmlns:a16="http://schemas.microsoft.com/office/drawing/2014/main" id="{BFDA759A-DA92-4ADF-8838-9984E301EA07}"/>
              </a:ext>
            </a:extLst>
          </p:cNvPr>
          <p:cNvSpPr txBox="1">
            <a:spLocks/>
          </p:cNvSpPr>
          <p:nvPr userDrawn="1"/>
        </p:nvSpPr>
        <p:spPr>
          <a:xfrm>
            <a:off x="459338" y="6530223"/>
            <a:ext cx="12133614" cy="365125"/>
          </a:xfrm>
          <a:prstGeom prst="rect">
            <a:avLst/>
          </a:prstGeom>
        </p:spPr>
        <p:txBody>
          <a:bodyPr vert="horz" lIns="79490" tIns="39745" rIns="79490" bIns="39745"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55" b="0"/>
              <a:t>VA Office of Electronic Health Record Modernization</a:t>
            </a:r>
          </a:p>
        </p:txBody>
      </p:sp>
      <p:sp>
        <p:nvSpPr>
          <p:cNvPr id="12" name="TextBox 11">
            <a:extLst>
              <a:ext uri="{FF2B5EF4-FFF2-40B4-BE49-F238E27FC236}">
                <a16:creationId xmlns:a16="http://schemas.microsoft.com/office/drawing/2014/main" id="{0CECAA47-4DF7-4E7F-BA4A-8AA1987775F0}"/>
              </a:ext>
            </a:extLst>
          </p:cNvPr>
          <p:cNvSpPr txBox="1"/>
          <p:nvPr userDrawn="1"/>
        </p:nvSpPr>
        <p:spPr>
          <a:xfrm>
            <a:off x="77932" y="6651778"/>
            <a:ext cx="4247284" cy="230956"/>
          </a:xfrm>
          <a:prstGeom prst="rect">
            <a:avLst/>
          </a:prstGeom>
        </p:spPr>
        <p:txBody>
          <a:bodyPr vert="horz" wrap="none" lIns="62345" tIns="31173" rIns="62345" bIns="31173" rtlCol="0">
            <a:normAutofit/>
          </a:bodyPr>
          <a:lstStyle/>
          <a:p>
            <a:pPr algn="l"/>
            <a:r>
              <a:rPr lang="en-US" sz="750" b="1">
                <a:solidFill>
                  <a:schemeClr val="tx1"/>
                </a:solidFill>
              </a:rPr>
              <a:t>VA OEHRM // Pre Decisional // DO NOT DISTRIBUTE</a:t>
            </a:r>
          </a:p>
        </p:txBody>
      </p:sp>
    </p:spTree>
    <p:extLst>
      <p:ext uri="{BB962C8B-B14F-4D97-AF65-F5344CB8AC3E}">
        <p14:creationId xmlns:p14="http://schemas.microsoft.com/office/powerpoint/2010/main" val="1322853333"/>
      </p:ext>
    </p:extLst>
  </p:cSld>
  <p:clrMapOvr>
    <a:masterClrMapping/>
  </p:clrMapOvr>
  <p:extLst>
    <p:ext uri="{DCECCB84-F9BA-43D5-87BE-67443E8EF086}">
      <p15:sldGuideLst xmlns:p15="http://schemas.microsoft.com/office/powerpoint/2012/main">
        <p15:guide id="1" orient="horz">
          <p15:clr>
            <a:srgbClr val="FBAE40"/>
          </p15:clr>
        </p15:guide>
        <p15:guide id="2" pos="86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D5C940-4266-AD4B-BAA4-6A372E246F35}"/>
              </a:ext>
            </a:extLst>
          </p:cNvPr>
          <p:cNvSpPr>
            <a:spLocks noGrp="1"/>
          </p:cNvSpPr>
          <p:nvPr>
            <p:ph type="title" hasCustomPrompt="1"/>
          </p:nvPr>
        </p:nvSpPr>
        <p:spPr>
          <a:xfrm>
            <a:off x="1309810" y="321623"/>
            <a:ext cx="8981673" cy="567204"/>
          </a:xfrm>
        </p:spPr>
        <p:txBody>
          <a:bodyPr>
            <a:normAutofit/>
          </a:bodyPr>
          <a:lstStyle>
            <a:lvl1pPr>
              <a:defRPr sz="3129"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2" name="Date Placeholder 3">
            <a:extLst>
              <a:ext uri="{FF2B5EF4-FFF2-40B4-BE49-F238E27FC236}">
                <a16:creationId xmlns:a16="http://schemas.microsoft.com/office/drawing/2014/main" id="{86BBFA56-4337-4769-9AAF-F4FEA6A88ADB}"/>
              </a:ext>
            </a:extLst>
          </p:cNvPr>
          <p:cNvSpPr txBox="1">
            <a:spLocks/>
          </p:cNvSpPr>
          <p:nvPr userDrawn="1"/>
        </p:nvSpPr>
        <p:spPr>
          <a:xfrm>
            <a:off x="459338" y="6530223"/>
            <a:ext cx="12133614" cy="365125"/>
          </a:xfrm>
          <a:prstGeom prst="rect">
            <a:avLst/>
          </a:prstGeom>
        </p:spPr>
        <p:txBody>
          <a:bodyPr vert="horz" lIns="79490" tIns="39745" rIns="79490" bIns="39745"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55" b="0"/>
              <a:t>VA Office of Electronic Health Record Modernization</a:t>
            </a:r>
          </a:p>
        </p:txBody>
      </p:sp>
      <p:sp>
        <p:nvSpPr>
          <p:cNvPr id="7" name="Rectangle 6">
            <a:extLst>
              <a:ext uri="{FF2B5EF4-FFF2-40B4-BE49-F238E27FC236}">
                <a16:creationId xmlns:a16="http://schemas.microsoft.com/office/drawing/2014/main" id="{65503000-858D-439E-BA86-D4DF4576C35E}"/>
              </a:ext>
            </a:extLst>
          </p:cNvPr>
          <p:cNvSpPr/>
          <p:nvPr userDrawn="1"/>
        </p:nvSpPr>
        <p:spPr>
          <a:xfrm>
            <a:off x="49544" y="6663755"/>
            <a:ext cx="7916440" cy="17267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22">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695287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838200" y="662827"/>
            <a:ext cx="10515600" cy="501014"/>
          </a:xfrm>
        </p:spPr>
        <p:txBody>
          <a:bodyPr>
            <a:normAutofit/>
          </a:bodyPr>
          <a:lstStyle/>
          <a:p>
            <a:r>
              <a:rPr lang="en-US"/>
              <a:t>Click to edit Master title style</a:t>
            </a:r>
          </a:p>
        </p:txBody>
      </p:sp>
      <p:sp>
        <p:nvSpPr>
          <p:cNvPr id="14" name="Text Placeholder 13"/>
          <p:cNvSpPr>
            <a:spLocks noGrp="1"/>
          </p:cNvSpPr>
          <p:nvPr>
            <p:ph type="body" sz="quarter" idx="18" hasCustomPrompt="1"/>
          </p:nvPr>
        </p:nvSpPr>
        <p:spPr>
          <a:xfrm>
            <a:off x="838200" y="1164787"/>
            <a:ext cx="10515600" cy="335048"/>
          </a:xfrm>
        </p:spPr>
        <p:txBody>
          <a:bodyPr lIns="0" tIns="0" rIns="0" bIns="0">
            <a:noAutofit/>
          </a:bodyPr>
          <a:lstStyle>
            <a:lvl1pPr marL="0" indent="0" algn="l">
              <a:lnSpc>
                <a:spcPct val="100000"/>
              </a:lnSpc>
              <a:spcBef>
                <a:spcPts val="0"/>
              </a:spcBef>
              <a:buFont typeface="Arial" panose="020B0604020202020204" pitchFamily="34" charset="0"/>
              <a:buNone/>
              <a:defRPr sz="2400" i="1" baseline="0">
                <a:solidFill>
                  <a:schemeClr val="bg1">
                    <a:lumMod val="50000"/>
                  </a:schemeClr>
                </a:solidFill>
              </a:defRPr>
            </a:lvl1pPr>
          </a:lstStyle>
          <a:p>
            <a:pPr lvl="0"/>
            <a:r>
              <a:rPr lang="en-US"/>
              <a:t>Cool subtitle here</a:t>
            </a:r>
          </a:p>
        </p:txBody>
      </p:sp>
      <p:sp>
        <p:nvSpPr>
          <p:cNvPr id="11" name="Content Placeholder 10"/>
          <p:cNvSpPr>
            <a:spLocks noGrp="1"/>
          </p:cNvSpPr>
          <p:nvPr>
            <p:ph sz="quarter" idx="14"/>
          </p:nvPr>
        </p:nvSpPr>
        <p:spPr>
          <a:xfrm>
            <a:off x="845127" y="1975803"/>
            <a:ext cx="5154390" cy="3971889"/>
          </a:xfrm>
        </p:spPr>
        <p:txBody>
          <a:bodyPr vert="horz" lIns="0" tIns="0" rIns="0" bIns="0" rtlCol="0">
            <a:normAutofit/>
          </a:bodyPr>
          <a:lstStyle>
            <a:lvl1pPr>
              <a:spcBef>
                <a:spcPts val="300"/>
              </a:spcBef>
              <a:spcAft>
                <a:spcPts val="300"/>
              </a:spcAft>
              <a:defRPr lang="en-US" dirty="0">
                <a:solidFill>
                  <a:srgbClr val="404040"/>
                </a:solidFill>
              </a:defRPr>
            </a:lvl1pPr>
            <a:lvl2pPr>
              <a:spcBef>
                <a:spcPts val="300"/>
              </a:spcBef>
              <a:spcAft>
                <a:spcPts val="300"/>
              </a:spcAft>
              <a:defRPr lang="en-US" dirty="0">
                <a:solidFill>
                  <a:srgbClr val="404040"/>
                </a:solidFill>
              </a:defRPr>
            </a:lvl2pPr>
            <a:lvl3pPr>
              <a:spcBef>
                <a:spcPts val="300"/>
              </a:spcBef>
              <a:spcAft>
                <a:spcPts val="300"/>
              </a:spcAft>
              <a:defRPr lang="en-US" dirty="0">
                <a:solidFill>
                  <a:srgbClr val="404040"/>
                </a:solidFill>
              </a:defRPr>
            </a:lvl3pPr>
            <a:lvl4pPr>
              <a:spcBef>
                <a:spcPts val="300"/>
              </a:spcBef>
              <a:spcAft>
                <a:spcPts val="300"/>
              </a:spcAft>
              <a:defRPr lang="en-US" dirty="0">
                <a:solidFill>
                  <a:srgbClr val="404040"/>
                </a:solidFill>
              </a:defRPr>
            </a:lvl4pPr>
            <a:lvl5pPr>
              <a:spcBef>
                <a:spcPts val="300"/>
              </a:spcBef>
              <a:spcAft>
                <a:spcPts val="300"/>
              </a:spcAft>
              <a:defRPr lang="en-US" dirty="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8C99E6-F855-4CEA-9923-3A562C24028E}" type="slidenum">
              <a:rPr kumimoji="0" lang="en-US" sz="1400" b="0" i="0" u="none" strike="noStrike" kern="1200" cap="none" spc="0" normalizeH="0" baseline="0" noProof="0" smtClean="0">
                <a:ln>
                  <a:noFill/>
                </a:ln>
                <a:solidFill>
                  <a:srgbClr val="000000">
                    <a:lumMod val="50000"/>
                    <a:lumOff val="50000"/>
                  </a:srgbClr>
                </a:solidFill>
                <a:effectLst/>
                <a:uLnTx/>
                <a:uFillTx/>
                <a:latin typeface="Segoe UI" panose="020B05020402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000000">
                  <a:lumMod val="50000"/>
                  <a:lumOff val="50000"/>
                </a:srgbClr>
              </a:solidFill>
              <a:effectLst/>
              <a:uLnTx/>
              <a:uFillTx/>
              <a:latin typeface="Segoe UI" panose="020B0502040204020203" pitchFamily="34" charset="0"/>
              <a:ea typeface="+mn-ea"/>
              <a:cs typeface="+mn-cs"/>
            </a:endParaRPr>
          </a:p>
        </p:txBody>
      </p:sp>
      <p:sp>
        <p:nvSpPr>
          <p:cNvPr id="9" name="Content Placeholder 10">
            <a:extLst>
              <a:ext uri="{FF2B5EF4-FFF2-40B4-BE49-F238E27FC236}">
                <a16:creationId xmlns:a16="http://schemas.microsoft.com/office/drawing/2014/main" id="{A7A647BE-DA71-2541-9455-E4F5948AD0A4}"/>
              </a:ext>
            </a:extLst>
          </p:cNvPr>
          <p:cNvSpPr>
            <a:spLocks noGrp="1"/>
          </p:cNvSpPr>
          <p:nvPr>
            <p:ph sz="quarter" idx="19"/>
          </p:nvPr>
        </p:nvSpPr>
        <p:spPr>
          <a:xfrm>
            <a:off x="6199958" y="1975803"/>
            <a:ext cx="5154390" cy="3971889"/>
          </a:xfrm>
        </p:spPr>
        <p:txBody>
          <a:bodyPr vert="horz" lIns="0" tIns="0" rIns="0" bIns="0" rtlCol="0">
            <a:normAutofit/>
          </a:bodyPr>
          <a:lstStyle>
            <a:lvl1pPr>
              <a:spcBef>
                <a:spcPts val="300"/>
              </a:spcBef>
              <a:spcAft>
                <a:spcPts val="300"/>
              </a:spcAft>
              <a:defRPr lang="en-US" dirty="0">
                <a:solidFill>
                  <a:srgbClr val="404040"/>
                </a:solidFill>
              </a:defRPr>
            </a:lvl1pPr>
            <a:lvl2pPr>
              <a:spcBef>
                <a:spcPts val="300"/>
              </a:spcBef>
              <a:spcAft>
                <a:spcPts val="300"/>
              </a:spcAft>
              <a:defRPr lang="en-US" dirty="0">
                <a:solidFill>
                  <a:srgbClr val="404040"/>
                </a:solidFill>
              </a:defRPr>
            </a:lvl2pPr>
            <a:lvl3pPr>
              <a:spcBef>
                <a:spcPts val="300"/>
              </a:spcBef>
              <a:spcAft>
                <a:spcPts val="300"/>
              </a:spcAft>
              <a:defRPr lang="en-US" dirty="0">
                <a:solidFill>
                  <a:srgbClr val="404040"/>
                </a:solidFill>
              </a:defRPr>
            </a:lvl3pPr>
            <a:lvl4pPr>
              <a:spcBef>
                <a:spcPts val="300"/>
              </a:spcBef>
              <a:spcAft>
                <a:spcPts val="300"/>
              </a:spcAft>
              <a:defRPr lang="en-US" dirty="0">
                <a:solidFill>
                  <a:srgbClr val="404040"/>
                </a:solidFill>
              </a:defRPr>
            </a:lvl4pPr>
            <a:lvl5pPr>
              <a:spcBef>
                <a:spcPts val="300"/>
              </a:spcBef>
              <a:spcAft>
                <a:spcPts val="300"/>
              </a:spcAft>
              <a:defRPr lang="en-US" dirty="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0E0FE51C-4451-4E46-9101-2E42B1C6A946}"/>
              </a:ext>
            </a:extLst>
          </p:cNvPr>
          <p:cNvSpPr>
            <a:spLocks noGrp="1"/>
          </p:cNvSpPr>
          <p:nvPr>
            <p:ph type="body" idx="1"/>
          </p:nvPr>
        </p:nvSpPr>
        <p:spPr>
          <a:xfrm>
            <a:off x="842857" y="1610043"/>
            <a:ext cx="5156659" cy="365760"/>
          </a:xfrm>
          <a:prstGeom prst="rect">
            <a:avLst/>
          </a:prstGeom>
        </p:spPr>
        <p:txBody>
          <a:bodyPr anchor="t">
            <a:normAutofit/>
          </a:bodyP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A4B9DE80-160A-E145-A071-248678BD6C68}"/>
              </a:ext>
            </a:extLst>
          </p:cNvPr>
          <p:cNvSpPr>
            <a:spLocks noGrp="1"/>
          </p:cNvSpPr>
          <p:nvPr>
            <p:ph type="body" sz="quarter" idx="3"/>
          </p:nvPr>
        </p:nvSpPr>
        <p:spPr>
          <a:xfrm>
            <a:off x="6192485" y="1610043"/>
            <a:ext cx="5161315" cy="365760"/>
          </a:xfrm>
          <a:prstGeom prst="rect">
            <a:avLst/>
          </a:prstGeom>
        </p:spPr>
        <p:txBody>
          <a:bodyPr anchor="t">
            <a:normAutofit/>
          </a:bodyP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523960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B5C8-BFB7-C955-225F-E6079B1DB38C}"/>
              </a:ext>
            </a:extLst>
          </p:cNvPr>
          <p:cNvSpPr>
            <a:spLocks noGrp="1"/>
          </p:cNvSpPr>
          <p:nvPr>
            <p:ph type="ctrTitle" hasCustomPrompt="1"/>
          </p:nvPr>
        </p:nvSpPr>
        <p:spPr>
          <a:xfrm>
            <a:off x="1497347" y="864043"/>
            <a:ext cx="9197305" cy="834118"/>
          </a:xfrm>
        </p:spPr>
        <p:txBody>
          <a:bodyPr anchor="b">
            <a:normAutofit/>
          </a:bodyPr>
          <a:lstStyle>
            <a:lvl1pPr algn="ctr">
              <a:defRPr sz="4400" b="1" i="0">
                <a:solidFill>
                  <a:schemeClr val="tx1"/>
                </a:solidFill>
                <a:latin typeface="Myriad Pro" panose="020B0403030403020204" pitchFamily="34" charset="0"/>
              </a:defRPr>
            </a:lvl1pPr>
          </a:lstStyle>
          <a:p>
            <a:r>
              <a:rPr lang="en-US"/>
              <a:t>HEADLINE GOES HERE</a:t>
            </a:r>
          </a:p>
        </p:txBody>
      </p:sp>
      <p:sp>
        <p:nvSpPr>
          <p:cNvPr id="3" name="Subtitle 2">
            <a:extLst>
              <a:ext uri="{FF2B5EF4-FFF2-40B4-BE49-F238E27FC236}">
                <a16:creationId xmlns:a16="http://schemas.microsoft.com/office/drawing/2014/main" id="{25007183-D285-6E37-3055-7DF60E7C2544}"/>
              </a:ext>
            </a:extLst>
          </p:cNvPr>
          <p:cNvSpPr>
            <a:spLocks noGrp="1"/>
          </p:cNvSpPr>
          <p:nvPr>
            <p:ph type="subTitle" idx="1" hasCustomPrompt="1"/>
          </p:nvPr>
        </p:nvSpPr>
        <p:spPr>
          <a:xfrm>
            <a:off x="1497346" y="1695451"/>
            <a:ext cx="9197305" cy="325050"/>
          </a:xfrm>
        </p:spPr>
        <p:txBody>
          <a:bodyPr>
            <a:normAutofit/>
          </a:bodyPr>
          <a:lstStyle>
            <a:lvl1pPr marL="0" indent="0" algn="ctr">
              <a:buNone/>
              <a:defRPr sz="2000" b="1" i="0">
                <a:solidFill>
                  <a:schemeClr val="tx1"/>
                </a:solidFill>
                <a:latin typeface="Myriad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2" name="Right Triangle 11">
            <a:extLst>
              <a:ext uri="{FF2B5EF4-FFF2-40B4-BE49-F238E27FC236}">
                <a16:creationId xmlns:a16="http://schemas.microsoft.com/office/drawing/2014/main" id="{CEB38EBC-0828-89D4-A395-72B1B2F3CB3E}"/>
              </a:ext>
            </a:extLst>
          </p:cNvPr>
          <p:cNvSpPr/>
          <p:nvPr userDrawn="1"/>
        </p:nvSpPr>
        <p:spPr>
          <a:xfrm rot="2700000">
            <a:off x="11893574" y="5008134"/>
            <a:ext cx="620001" cy="620001"/>
          </a:xfrm>
          <a:prstGeom prst="rtTriangle">
            <a:avLst/>
          </a:prstGeom>
          <a:solidFill>
            <a:srgbClr val="89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0F0F2BE2-F0B2-E7A9-92E4-C9BD9B601587}"/>
              </a:ext>
            </a:extLst>
          </p:cNvPr>
          <p:cNvSpPr/>
          <p:nvPr userDrawn="1"/>
        </p:nvSpPr>
        <p:spPr>
          <a:xfrm rot="13500000">
            <a:off x="-786154" y="1244509"/>
            <a:ext cx="1551985" cy="1551985"/>
          </a:xfrm>
          <a:prstGeom prst="rtTriangle">
            <a:avLst/>
          </a:prstGeom>
          <a:solidFill>
            <a:srgbClr val="133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F81AC5-FEA6-22D5-9DA6-028B3A5EACC4}"/>
              </a:ext>
            </a:extLst>
          </p:cNvPr>
          <p:cNvPicPr>
            <a:picLocks noChangeAspect="1"/>
          </p:cNvPicPr>
          <p:nvPr userDrawn="1"/>
        </p:nvPicPr>
        <p:blipFill>
          <a:blip r:embed="rId2"/>
          <a:stretch>
            <a:fillRect/>
          </a:stretch>
        </p:blipFill>
        <p:spPr>
          <a:xfrm>
            <a:off x="-10162" y="-12526"/>
            <a:ext cx="12202162" cy="303917"/>
          </a:xfrm>
          <a:prstGeom prst="rect">
            <a:avLst/>
          </a:prstGeom>
        </p:spPr>
      </p:pic>
      <p:pic>
        <p:nvPicPr>
          <p:cNvPr id="5" name="Picture 4">
            <a:extLst>
              <a:ext uri="{FF2B5EF4-FFF2-40B4-BE49-F238E27FC236}">
                <a16:creationId xmlns:a16="http://schemas.microsoft.com/office/drawing/2014/main" id="{E99C628B-B2EA-E1A2-7B60-C94A5A68707F}"/>
              </a:ext>
            </a:extLst>
          </p:cNvPr>
          <p:cNvPicPr>
            <a:picLocks noChangeAspect="1"/>
          </p:cNvPicPr>
          <p:nvPr userDrawn="1"/>
        </p:nvPicPr>
        <p:blipFill>
          <a:blip r:embed="rId3"/>
          <a:srcRect/>
          <a:stretch/>
        </p:blipFill>
        <p:spPr>
          <a:xfrm>
            <a:off x="9756038" y="6140645"/>
            <a:ext cx="2203561" cy="566935"/>
          </a:xfrm>
          <a:prstGeom prst="rect">
            <a:avLst/>
          </a:prstGeom>
        </p:spPr>
      </p:pic>
      <p:sp>
        <p:nvSpPr>
          <p:cNvPr id="11" name="Content Placeholder 10">
            <a:extLst>
              <a:ext uri="{FF2B5EF4-FFF2-40B4-BE49-F238E27FC236}">
                <a16:creationId xmlns:a16="http://schemas.microsoft.com/office/drawing/2014/main" id="{7915F84B-E097-61D9-A4F8-22E55C6F96A5}"/>
              </a:ext>
            </a:extLst>
          </p:cNvPr>
          <p:cNvSpPr>
            <a:spLocks noGrp="1"/>
          </p:cNvSpPr>
          <p:nvPr>
            <p:ph sz="quarter" idx="10"/>
          </p:nvPr>
        </p:nvSpPr>
        <p:spPr>
          <a:xfrm>
            <a:off x="1239838" y="2128838"/>
            <a:ext cx="9794875" cy="380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3495D08-F73E-473A-278E-2D4135CBAE2B}"/>
              </a:ext>
            </a:extLst>
          </p:cNvPr>
          <p:cNvPicPr>
            <a:picLocks noChangeAspect="1"/>
          </p:cNvPicPr>
          <p:nvPr userDrawn="1"/>
        </p:nvPicPr>
        <p:blipFill>
          <a:blip r:embed="rId4"/>
          <a:srcRect/>
          <a:stretch/>
        </p:blipFill>
        <p:spPr>
          <a:xfrm>
            <a:off x="435433" y="6128395"/>
            <a:ext cx="3364407" cy="591440"/>
          </a:xfrm>
          <a:prstGeom prst="rect">
            <a:avLst/>
          </a:prstGeom>
        </p:spPr>
      </p:pic>
    </p:spTree>
    <p:extLst>
      <p:ext uri="{BB962C8B-B14F-4D97-AF65-F5344CB8AC3E}">
        <p14:creationId xmlns:p14="http://schemas.microsoft.com/office/powerpoint/2010/main" val="37679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9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82400" y="6400235"/>
            <a:ext cx="512840" cy="365125"/>
          </a:xfrm>
          <a:prstGeom prst="rect">
            <a:avLst/>
          </a:prstGeom>
        </p:spPr>
        <p:txBody>
          <a:bodyPr vert="horz" lIns="91440" tIns="45720" rIns="91440" bIns="45720" rtlCol="0" anchor="ctr"/>
          <a:lstStyle>
            <a:lvl1pPr algn="r">
              <a:defRPr sz="900">
                <a:solidFill>
                  <a:schemeClr val="bg1"/>
                </a:solidFill>
              </a:defRPr>
            </a:lvl1pPr>
          </a:lstStyle>
          <a:p>
            <a:pPr defTabSz="342900"/>
            <a:fld id="{D983F1FA-211D-3044-9E35-958DFBC26156}" type="slidenum">
              <a:rPr lang="en-US" smtClean="0">
                <a:solidFill>
                  <a:prstClr val="white"/>
                </a:solidFill>
              </a:rPr>
              <a:pPr defTabSz="342900"/>
              <a:t>‹#›</a:t>
            </a:fld>
            <a:endParaRPr lang="en-US">
              <a:solidFill>
                <a:prstClr val="white"/>
              </a:solidFill>
            </a:endParaRPr>
          </a:p>
        </p:txBody>
      </p:sp>
      <p:sp>
        <p:nvSpPr>
          <p:cNvPr id="8" name="Rectangle 7"/>
          <p:cNvSpPr/>
          <p:nvPr/>
        </p:nvSpPr>
        <p:spPr>
          <a:xfrm>
            <a:off x="0" y="6140683"/>
            <a:ext cx="12192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342900"/>
            <a:endParaRPr lang="en-US" sz="1350">
              <a:solidFill>
                <a:prstClr val="white"/>
              </a:solidFill>
            </a:endParaRPr>
          </a:p>
        </p:txBody>
      </p:sp>
      <p:pic>
        <p:nvPicPr>
          <p:cNvPr id="12" name="Picture 2" descr="C:\Users\vacoGrovem\AppData\Local\Microsoft\Windows\Temporary Internet Files\Content.Outlook\83QVOJUE\CHOOSE-VA-rev.png">
            <a:extLst>
              <a:ext uri="{FF2B5EF4-FFF2-40B4-BE49-F238E27FC236}">
                <a16:creationId xmlns:a16="http://schemas.microsoft.com/office/drawing/2014/main" id="{8F67F5A5-0643-4E6B-B24D-854809F19AE8}"/>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563418" y="6182170"/>
            <a:ext cx="2032000" cy="546100"/>
          </a:xfrm>
          <a:prstGeom prst="rect">
            <a:avLst/>
          </a:prstGeom>
          <a:extLst>
            <a:ext uri="{909E8E84-426E-40DD-AFC4-6F175D3DCCD1}">
              <a14:hiddenFill xmlns:a14="http://schemas.microsoft.com/office/drawing/2010/main">
                <a:solidFill>
                  <a:srgbClr val="FFFFFF"/>
                </a:solidFill>
              </a14:hiddenFill>
            </a:ext>
          </a:extLst>
        </p:spPr>
      </p:pic>
      <p:pic>
        <p:nvPicPr>
          <p:cNvPr id="13" name="Picture 12" descr="PPSeal.png">
            <a:extLst>
              <a:ext uri="{FF2B5EF4-FFF2-40B4-BE49-F238E27FC236}">
                <a16:creationId xmlns:a16="http://schemas.microsoft.com/office/drawing/2014/main" id="{894140F5-A59B-42F7-9F8E-DB6D3DE90F9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682723" y="6189102"/>
            <a:ext cx="2552700" cy="635000"/>
          </a:xfrm>
          <a:prstGeom prst="rect">
            <a:avLst/>
          </a:prstGeom>
        </p:spPr>
      </p:pic>
      <p:sp>
        <p:nvSpPr>
          <p:cNvPr id="14" name="TextBox 13">
            <a:extLst>
              <a:ext uri="{FF2B5EF4-FFF2-40B4-BE49-F238E27FC236}">
                <a16:creationId xmlns:a16="http://schemas.microsoft.com/office/drawing/2014/main" id="{70DB1C4F-F065-480F-B97A-48C0D70D90E1}"/>
              </a:ext>
            </a:extLst>
          </p:cNvPr>
          <p:cNvSpPr txBox="1"/>
          <p:nvPr userDrawn="1"/>
        </p:nvSpPr>
        <p:spPr>
          <a:xfrm>
            <a:off x="3158836" y="6364344"/>
            <a:ext cx="5176911" cy="260199"/>
          </a:xfrm>
          <a:prstGeom prst="rect">
            <a:avLst/>
          </a:prstGeom>
          <a:noFill/>
        </p:spPr>
        <p:txBody>
          <a:bodyPr wrap="square" rtlCol="0">
            <a:spAutoFit/>
          </a:bodyPr>
          <a:lstStyle/>
          <a:p>
            <a:pPr algn="ctr" defTabSz="914400"/>
            <a:r>
              <a:rPr lang="en-US" sz="1050">
                <a:solidFill>
                  <a:prstClr val="white"/>
                </a:solidFill>
              </a:rPr>
              <a:t>Draft – Pre-Decisional Deliberative Document Internal VA Use Only</a:t>
            </a:r>
          </a:p>
        </p:txBody>
      </p:sp>
      <p:sp>
        <p:nvSpPr>
          <p:cNvPr id="15" name="Slide Number Placeholder 4">
            <a:extLst>
              <a:ext uri="{FF2B5EF4-FFF2-40B4-BE49-F238E27FC236}">
                <a16:creationId xmlns:a16="http://schemas.microsoft.com/office/drawing/2014/main" id="{EBBAB09A-DD3E-4D7A-A50C-A2F6E477514E}"/>
              </a:ext>
            </a:extLst>
          </p:cNvPr>
          <p:cNvSpPr txBox="1">
            <a:spLocks/>
          </p:cNvSpPr>
          <p:nvPr userDrawn="1"/>
        </p:nvSpPr>
        <p:spPr>
          <a:xfrm>
            <a:off x="11670219" y="6498170"/>
            <a:ext cx="51284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614" smtClean="0">
                <a:solidFill>
                  <a:prstClr val="white"/>
                </a:solidFill>
              </a:rPr>
              <a:pPr/>
              <a:t>‹#›</a:t>
            </a:fld>
            <a:endParaRPr lang="en-US" sz="614">
              <a:solidFill>
                <a:prstClr val="white"/>
              </a:solidFill>
            </a:endParaRPr>
          </a:p>
        </p:txBody>
      </p:sp>
    </p:spTree>
    <p:extLst>
      <p:ext uri="{BB962C8B-B14F-4D97-AF65-F5344CB8AC3E}">
        <p14:creationId xmlns:p14="http://schemas.microsoft.com/office/powerpoint/2010/main" val="208799137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2" r:id="rId7"/>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ews.va.gov/press-room/va-wins-presidential-award-for-its-in-house-innovations-improving-health-care-services-for-veterans/" TargetMode="External"/><Relationship Id="rId2" Type="http://schemas.openxmlformats.org/officeDocument/2006/relationships/hyperlink" Target="https://marketplace.va.gov/innovations/project-happen"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da.gov/about-fda/domestic-mous/mou-225-23-008" TargetMode="External"/><Relationship Id="rId2" Type="http://schemas.openxmlformats.org/officeDocument/2006/relationships/hyperlink" Target="https://www.fda.gov/about-fda/domestic-mous/mou-225-22-02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3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www.missiondaybreak.net/" TargetMode="External"/><Relationship Id="rId2" Type="http://schemas.openxmlformats.org/officeDocument/2006/relationships/hyperlink" Target="https://precision.fda.gov/challenges/11" TargetMode="External"/><Relationship Id="rId1" Type="http://schemas.openxmlformats.org/officeDocument/2006/relationships/slideLayout" Target="../slideLayouts/slideLayout2.xml"/><Relationship Id="rId4" Type="http://schemas.openxmlformats.org/officeDocument/2006/relationships/hyperlink" Target="https://precision.fda.gov/challenges/3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square with a white center&#10;&#10;Description automatically generated">
            <a:extLst>
              <a:ext uri="{FF2B5EF4-FFF2-40B4-BE49-F238E27FC236}">
                <a16:creationId xmlns:a16="http://schemas.microsoft.com/office/drawing/2014/main" id="{DC8879F7-64E0-C4A9-FD60-EF42A7264F1E}"/>
              </a:ext>
            </a:extLst>
          </p:cNvPr>
          <p:cNvPicPr>
            <a:picLocks noChangeAspect="1"/>
          </p:cNvPicPr>
          <p:nvPr/>
        </p:nvPicPr>
        <p:blipFill rotWithShape="1">
          <a:blip r:embed="rId3">
            <a:extLst>
              <a:ext uri="{28A0092B-C50C-407E-A947-70E740481C1C}">
                <a14:useLocalDpi xmlns:a14="http://schemas.microsoft.com/office/drawing/2010/main" val="0"/>
              </a:ext>
            </a:extLst>
          </a:blip>
          <a:srcRect b="2045"/>
          <a:stretch/>
        </p:blipFill>
        <p:spPr>
          <a:xfrm>
            <a:off x="0" y="630898"/>
            <a:ext cx="12192000" cy="5516684"/>
          </a:xfrm>
          <a:prstGeom prst="rect">
            <a:avLst/>
          </a:prstGeom>
        </p:spPr>
      </p:pic>
      <p:sp>
        <p:nvSpPr>
          <p:cNvPr id="3" name="Subtitle 2">
            <a:extLst>
              <a:ext uri="{FF2B5EF4-FFF2-40B4-BE49-F238E27FC236}">
                <a16:creationId xmlns:a16="http://schemas.microsoft.com/office/drawing/2014/main" id="{0C05B8AF-2BE0-829C-6A3A-6A494273BF5D}"/>
              </a:ext>
            </a:extLst>
          </p:cNvPr>
          <p:cNvSpPr>
            <a:spLocks noGrp="1"/>
          </p:cNvSpPr>
          <p:nvPr>
            <p:ph idx="1"/>
          </p:nvPr>
        </p:nvSpPr>
        <p:spPr>
          <a:xfrm>
            <a:off x="609600" y="1119999"/>
            <a:ext cx="10972800" cy="5107103"/>
          </a:xfrm>
        </p:spPr>
        <p:txBody>
          <a:bodyPr vert="horz" lIns="91440" tIns="45720" rIns="91440" bIns="45720" rtlCol="0" anchor="ctr">
            <a:normAutofit/>
          </a:bodyPr>
          <a:lstStyle/>
          <a:p>
            <a:pPr marL="0" indent="0" algn="ctr">
              <a:buNone/>
            </a:pPr>
            <a:r>
              <a:rPr lang="en-US" sz="5100" b="1" dirty="0">
                <a:solidFill>
                  <a:schemeClr val="bg1"/>
                </a:solidFill>
              </a:rPr>
              <a:t>Veterans Health Administration:</a:t>
            </a:r>
            <a:br>
              <a:rPr lang="en-US" sz="5100" b="1" dirty="0">
                <a:solidFill>
                  <a:schemeClr val="bg1"/>
                </a:solidFill>
              </a:rPr>
            </a:br>
            <a:r>
              <a:rPr lang="en-US" sz="5100" b="1" dirty="0">
                <a:solidFill>
                  <a:schemeClr val="bg1"/>
                </a:solidFill>
              </a:rPr>
              <a:t>Strategic Innovation</a:t>
            </a:r>
          </a:p>
          <a:p>
            <a:pPr marL="0" indent="0" algn="ctr">
              <a:buNone/>
            </a:pPr>
            <a:endParaRPr lang="en-US" sz="2800" b="1" dirty="0">
              <a:solidFill>
                <a:schemeClr val="bg1"/>
              </a:solidFill>
            </a:endParaRPr>
          </a:p>
          <a:p>
            <a:pPr marL="0" indent="0" algn="ctr">
              <a:buNone/>
            </a:pPr>
            <a:r>
              <a:rPr lang="en-US" sz="2200" dirty="0">
                <a:solidFill>
                  <a:schemeClr val="bg1"/>
                </a:solidFill>
                <a:ea typeface="Calibri"/>
                <a:cs typeface="Calibri"/>
              </a:rPr>
              <a:t>AMSUS</a:t>
            </a:r>
            <a:br>
              <a:rPr lang="en-US" sz="2200" dirty="0">
                <a:solidFill>
                  <a:schemeClr val="bg1"/>
                </a:solidFill>
                <a:ea typeface="Calibri"/>
                <a:cs typeface="Calibri"/>
              </a:rPr>
            </a:br>
            <a:r>
              <a:rPr lang="en-US" sz="2200" dirty="0">
                <a:solidFill>
                  <a:schemeClr val="bg1"/>
                </a:solidFill>
                <a:ea typeface="Calibri"/>
                <a:cs typeface="Calibri"/>
              </a:rPr>
              <a:t>February 2024</a:t>
            </a:r>
            <a:endParaRPr lang="en-US" sz="2200" b="1" dirty="0">
              <a:solidFill>
                <a:schemeClr val="bg1"/>
              </a:solidFill>
            </a:endParaRPr>
          </a:p>
          <a:p>
            <a:pPr marL="0" indent="0" algn="ctr">
              <a:buNone/>
            </a:pPr>
            <a:endParaRPr lang="en-US" sz="2800" b="1" dirty="0">
              <a:solidFill>
                <a:schemeClr val="bg1"/>
              </a:solidFill>
              <a:ea typeface="Calibri"/>
              <a:cs typeface="Calibri"/>
            </a:endParaRPr>
          </a:p>
          <a:p>
            <a:pPr marL="0" indent="0" algn="ctr">
              <a:buNone/>
            </a:pPr>
            <a:endParaRPr lang="en-US" sz="2800" b="1" dirty="0">
              <a:solidFill>
                <a:schemeClr val="bg1"/>
              </a:solidFill>
              <a:ea typeface="Calibri"/>
              <a:cs typeface="Calibri"/>
            </a:endParaRPr>
          </a:p>
          <a:p>
            <a:pPr marL="0" indent="0" algn="ctr">
              <a:buNone/>
            </a:pPr>
            <a:endParaRPr lang="en-US" sz="2800" b="1" dirty="0">
              <a:solidFill>
                <a:schemeClr val="bg1"/>
              </a:solidFill>
              <a:ea typeface="Calibri"/>
              <a:cs typeface="Calibri"/>
            </a:endParaRPr>
          </a:p>
          <a:p>
            <a:pPr marL="0" indent="0">
              <a:buNone/>
            </a:pPr>
            <a:br>
              <a:rPr lang="en-US" sz="1800" dirty="0">
                <a:solidFill>
                  <a:schemeClr val="bg1"/>
                </a:solidFill>
                <a:ea typeface="Calibri"/>
                <a:cs typeface="Calibri"/>
              </a:rPr>
            </a:br>
            <a:endParaRPr lang="en-US" sz="1800" i="1" dirty="0">
              <a:solidFill>
                <a:schemeClr val="bg1"/>
              </a:solidFill>
              <a:ea typeface="Calibri"/>
              <a:cs typeface="Calibri"/>
            </a:endParaRPr>
          </a:p>
        </p:txBody>
      </p:sp>
      <p:sp>
        <p:nvSpPr>
          <p:cNvPr id="4" name="TextBox 3">
            <a:extLst>
              <a:ext uri="{FF2B5EF4-FFF2-40B4-BE49-F238E27FC236}">
                <a16:creationId xmlns:a16="http://schemas.microsoft.com/office/drawing/2014/main" id="{B035084B-5B23-B85A-CE4E-1CF14F0BA94D}"/>
              </a:ext>
            </a:extLst>
          </p:cNvPr>
          <p:cNvSpPr txBox="1"/>
          <p:nvPr/>
        </p:nvSpPr>
        <p:spPr>
          <a:xfrm>
            <a:off x="6423916" y="4681446"/>
            <a:ext cx="6200454" cy="1477328"/>
          </a:xfrm>
          <a:prstGeom prst="rect">
            <a:avLst/>
          </a:prstGeom>
          <a:noFill/>
        </p:spPr>
        <p:txBody>
          <a:bodyPr wrap="square">
            <a:spAutoFit/>
          </a:bodyPr>
          <a:lstStyle/>
          <a:p>
            <a:pPr marL="0" indent="0">
              <a:buNone/>
            </a:pPr>
            <a:br>
              <a:rPr lang="en-US" sz="1800" dirty="0">
                <a:solidFill>
                  <a:schemeClr val="bg1"/>
                </a:solidFill>
                <a:ea typeface="Calibri"/>
                <a:cs typeface="Calibri"/>
              </a:rPr>
            </a:br>
            <a:br>
              <a:rPr lang="en-US" sz="1800" dirty="0">
                <a:solidFill>
                  <a:schemeClr val="bg1"/>
                </a:solidFill>
                <a:ea typeface="Calibri"/>
                <a:cs typeface="Calibri"/>
              </a:rPr>
            </a:br>
            <a:r>
              <a:rPr lang="en-US" sz="1800" dirty="0">
                <a:solidFill>
                  <a:schemeClr val="bg1"/>
                </a:solidFill>
                <a:ea typeface="Calibri"/>
                <a:cs typeface="Calibri"/>
              </a:rPr>
              <a:t>Amanda Lienau, PhD</a:t>
            </a:r>
            <a:br>
              <a:rPr lang="en-US" sz="1800" dirty="0">
                <a:solidFill>
                  <a:schemeClr val="bg1"/>
                </a:solidFill>
                <a:ea typeface="Calibri"/>
                <a:cs typeface="Calibri"/>
              </a:rPr>
            </a:br>
            <a:r>
              <a:rPr lang="en-US" sz="1800" i="1" dirty="0">
                <a:solidFill>
                  <a:schemeClr val="bg1"/>
                </a:solidFill>
                <a:ea typeface="Calibri"/>
                <a:cs typeface="Calibri"/>
              </a:rPr>
              <a:t>Director of Open Innovation, VHA Innovation Ecosystem</a:t>
            </a:r>
          </a:p>
          <a:p>
            <a:pPr marL="0" indent="0">
              <a:buNone/>
            </a:pPr>
            <a:r>
              <a:rPr lang="en-US" i="1" dirty="0">
                <a:solidFill>
                  <a:schemeClr val="bg1"/>
                </a:solidFill>
                <a:ea typeface="Calibri"/>
                <a:cs typeface="Calibri"/>
              </a:rPr>
              <a:t>Office of Healthcare Innovation and Learning</a:t>
            </a:r>
            <a:endParaRPr lang="en-US" sz="1800" i="1" dirty="0">
              <a:solidFill>
                <a:schemeClr val="bg1"/>
              </a:solidFill>
              <a:ea typeface="Calibri"/>
              <a:cs typeface="Calibri"/>
            </a:endParaRPr>
          </a:p>
        </p:txBody>
      </p:sp>
      <p:sp>
        <p:nvSpPr>
          <p:cNvPr id="6" name="TextBox 5">
            <a:extLst>
              <a:ext uri="{FF2B5EF4-FFF2-40B4-BE49-F238E27FC236}">
                <a16:creationId xmlns:a16="http://schemas.microsoft.com/office/drawing/2014/main" id="{6D38046A-E756-887E-FE77-3FB5A0BC8638}"/>
              </a:ext>
            </a:extLst>
          </p:cNvPr>
          <p:cNvSpPr txBox="1"/>
          <p:nvPr/>
        </p:nvSpPr>
        <p:spPr>
          <a:xfrm>
            <a:off x="6423916" y="4151453"/>
            <a:ext cx="6097712" cy="923330"/>
          </a:xfrm>
          <a:prstGeom prst="rect">
            <a:avLst/>
          </a:prstGeom>
          <a:noFill/>
        </p:spPr>
        <p:txBody>
          <a:bodyPr wrap="square">
            <a:spAutoFit/>
          </a:bodyPr>
          <a:lstStyle/>
          <a:p>
            <a:pPr marL="0" indent="0">
              <a:buNone/>
            </a:pPr>
            <a:r>
              <a:rPr lang="en-US" sz="1800" dirty="0">
                <a:solidFill>
                  <a:schemeClr val="bg1"/>
                </a:solidFill>
                <a:ea typeface="Calibri"/>
                <a:cs typeface="Calibri"/>
              </a:rPr>
              <a:t>Susan Kirsh, MD, MPH, CMQ</a:t>
            </a:r>
          </a:p>
          <a:p>
            <a:pPr marL="0" indent="0">
              <a:buNone/>
            </a:pPr>
            <a:r>
              <a:rPr lang="en-US" sz="1800" i="1" dirty="0">
                <a:solidFill>
                  <a:schemeClr val="bg1"/>
                </a:solidFill>
                <a:ea typeface="Calibri"/>
                <a:cs typeface="Calibri"/>
              </a:rPr>
              <a:t>Deputy Assistant Under Secretary for Health</a:t>
            </a:r>
            <a:br>
              <a:rPr lang="en-US" i="1" dirty="0">
                <a:solidFill>
                  <a:schemeClr val="bg1"/>
                </a:solidFill>
                <a:ea typeface="Calibri"/>
                <a:cs typeface="Calibri"/>
              </a:rPr>
            </a:br>
            <a:r>
              <a:rPr lang="en-US" sz="1800" i="1" dirty="0">
                <a:solidFill>
                  <a:schemeClr val="bg1"/>
                </a:solidFill>
                <a:ea typeface="Calibri"/>
                <a:cs typeface="Calibri"/>
              </a:rPr>
              <a:t>Discovery, Education, and Affiliate Networks</a:t>
            </a:r>
            <a:endParaRPr lang="en-US" dirty="0"/>
          </a:p>
        </p:txBody>
      </p:sp>
      <p:sp>
        <p:nvSpPr>
          <p:cNvPr id="8" name="TextBox 7">
            <a:extLst>
              <a:ext uri="{FF2B5EF4-FFF2-40B4-BE49-F238E27FC236}">
                <a16:creationId xmlns:a16="http://schemas.microsoft.com/office/drawing/2014/main" id="{F243F15F-AD90-94BB-D162-1495C8FD6813}"/>
              </a:ext>
            </a:extLst>
          </p:cNvPr>
          <p:cNvSpPr txBox="1"/>
          <p:nvPr/>
        </p:nvSpPr>
        <p:spPr>
          <a:xfrm>
            <a:off x="1548828" y="4151453"/>
            <a:ext cx="6200454" cy="923330"/>
          </a:xfrm>
          <a:prstGeom prst="rect">
            <a:avLst/>
          </a:prstGeom>
          <a:noFill/>
        </p:spPr>
        <p:txBody>
          <a:bodyPr wrap="square">
            <a:spAutoFit/>
          </a:bodyPr>
          <a:lstStyle/>
          <a:p>
            <a:r>
              <a:rPr lang="en-US" sz="1800" dirty="0">
                <a:solidFill>
                  <a:schemeClr val="bg1"/>
                </a:solidFill>
                <a:ea typeface="Calibri"/>
                <a:cs typeface="Calibri"/>
              </a:rPr>
              <a:t>Carolyn Clancy, MD, MACP</a:t>
            </a:r>
            <a:br>
              <a:rPr lang="en-US" sz="1800" dirty="0">
                <a:solidFill>
                  <a:schemeClr val="bg1"/>
                </a:solidFill>
                <a:ea typeface="Calibri"/>
                <a:cs typeface="Calibri"/>
              </a:rPr>
            </a:br>
            <a:r>
              <a:rPr lang="en-US" sz="1800" i="1" dirty="0">
                <a:solidFill>
                  <a:schemeClr val="bg1"/>
                </a:solidFill>
                <a:ea typeface="Calibri"/>
                <a:cs typeface="Calibri"/>
              </a:rPr>
              <a:t>Assistant Under Secretary for Health</a:t>
            </a:r>
            <a:br>
              <a:rPr lang="en-US" sz="1800" i="1" dirty="0">
                <a:solidFill>
                  <a:schemeClr val="bg1"/>
                </a:solidFill>
                <a:ea typeface="Calibri"/>
                <a:cs typeface="Calibri"/>
              </a:rPr>
            </a:br>
            <a:r>
              <a:rPr lang="en-US" sz="1800" i="1" dirty="0">
                <a:solidFill>
                  <a:schemeClr val="bg1"/>
                </a:solidFill>
                <a:ea typeface="Calibri"/>
                <a:cs typeface="Calibri"/>
              </a:rPr>
              <a:t>Discovery, Education, and Affiliate Networks</a:t>
            </a:r>
            <a:endParaRPr lang="en-US" dirty="0"/>
          </a:p>
        </p:txBody>
      </p:sp>
      <p:sp>
        <p:nvSpPr>
          <p:cNvPr id="11" name="TextBox 10">
            <a:extLst>
              <a:ext uri="{FF2B5EF4-FFF2-40B4-BE49-F238E27FC236}">
                <a16:creationId xmlns:a16="http://schemas.microsoft.com/office/drawing/2014/main" id="{8D9E9BDF-32F1-56A0-1E0B-C15B91A4B786}"/>
              </a:ext>
            </a:extLst>
          </p:cNvPr>
          <p:cNvSpPr txBox="1"/>
          <p:nvPr/>
        </p:nvSpPr>
        <p:spPr>
          <a:xfrm>
            <a:off x="1548828" y="5223860"/>
            <a:ext cx="6313470" cy="923330"/>
          </a:xfrm>
          <a:prstGeom prst="rect">
            <a:avLst/>
          </a:prstGeom>
          <a:noFill/>
        </p:spPr>
        <p:txBody>
          <a:bodyPr wrap="square">
            <a:spAutoFit/>
          </a:bodyPr>
          <a:lstStyle/>
          <a:p>
            <a:pPr marL="0" indent="0">
              <a:buNone/>
            </a:pPr>
            <a:r>
              <a:rPr lang="en-US" sz="1800" dirty="0">
                <a:solidFill>
                  <a:schemeClr val="bg1"/>
                </a:solidFill>
                <a:ea typeface="Calibri"/>
                <a:cs typeface="Calibri"/>
              </a:rPr>
              <a:t>Haipeng “Mark” Zhang, DO, </a:t>
            </a:r>
            <a:r>
              <a:rPr lang="en-US" sz="1800" dirty="0" err="1">
                <a:solidFill>
                  <a:schemeClr val="bg1"/>
                </a:solidFill>
                <a:ea typeface="Calibri"/>
                <a:cs typeface="Calibri"/>
              </a:rPr>
              <a:t>MMSc</a:t>
            </a:r>
            <a:r>
              <a:rPr lang="en-US" sz="1800" dirty="0">
                <a:solidFill>
                  <a:schemeClr val="bg1"/>
                </a:solidFill>
                <a:ea typeface="Calibri"/>
                <a:cs typeface="Calibri"/>
              </a:rPr>
              <a:t>, FAMIA</a:t>
            </a:r>
          </a:p>
          <a:p>
            <a:pPr marL="0" indent="0">
              <a:buNone/>
            </a:pPr>
            <a:r>
              <a:rPr lang="en-US" sz="1800" i="1" dirty="0">
                <a:solidFill>
                  <a:schemeClr val="bg1"/>
                </a:solidFill>
                <a:ea typeface="Calibri"/>
                <a:cs typeface="Calibri"/>
              </a:rPr>
              <a:t>Chief Innovation Officer</a:t>
            </a:r>
            <a:endParaRPr lang="en-US" i="1" dirty="0">
              <a:solidFill>
                <a:schemeClr val="bg1"/>
              </a:solidFill>
              <a:ea typeface="Calibri"/>
              <a:cs typeface="Calibri"/>
            </a:endParaRPr>
          </a:p>
          <a:p>
            <a:pPr marL="0" indent="0">
              <a:buNone/>
            </a:pPr>
            <a:r>
              <a:rPr lang="en-US" sz="1800" i="1" dirty="0">
                <a:solidFill>
                  <a:schemeClr val="bg1"/>
                </a:solidFill>
                <a:ea typeface="Calibri"/>
                <a:cs typeface="Calibri"/>
              </a:rPr>
              <a:t>Office of Healthcare Innovation and Learning</a:t>
            </a:r>
            <a:endParaRPr lang="en-US" i="1" dirty="0"/>
          </a:p>
        </p:txBody>
      </p:sp>
    </p:spTree>
    <p:extLst>
      <p:ext uri="{BB962C8B-B14F-4D97-AF65-F5344CB8AC3E}">
        <p14:creationId xmlns:p14="http://schemas.microsoft.com/office/powerpoint/2010/main" val="260404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9459F-F9B7-DA43-0F79-FB7F2CACF56A}"/>
              </a:ext>
            </a:extLst>
          </p:cNvPr>
          <p:cNvSpPr>
            <a:spLocks noGrp="1"/>
          </p:cNvSpPr>
          <p:nvPr>
            <p:ph type="title"/>
          </p:nvPr>
        </p:nvSpPr>
        <p:spPr/>
        <p:txBody>
          <a:bodyPr/>
          <a:lstStyle/>
          <a:p>
            <a:r>
              <a:rPr lang="en-US" dirty="0"/>
              <a:t>Challenges to Simulation as a Service</a:t>
            </a:r>
          </a:p>
        </p:txBody>
      </p:sp>
      <p:graphicFrame>
        <p:nvGraphicFramePr>
          <p:cNvPr id="9" name="Diagram 8">
            <a:extLst>
              <a:ext uri="{FF2B5EF4-FFF2-40B4-BE49-F238E27FC236}">
                <a16:creationId xmlns:a16="http://schemas.microsoft.com/office/drawing/2014/main" id="{1839AF58-3372-37AF-D0F0-41387F0F22FA}"/>
              </a:ext>
            </a:extLst>
          </p:cNvPr>
          <p:cNvGraphicFramePr/>
          <p:nvPr>
            <p:extLst>
              <p:ext uri="{D42A27DB-BD31-4B8C-83A1-F6EECF244321}">
                <p14:modId xmlns:p14="http://schemas.microsoft.com/office/powerpoint/2010/main" val="3497864027"/>
              </p:ext>
            </p:extLst>
          </p:nvPr>
        </p:nvGraphicFramePr>
        <p:xfrm>
          <a:off x="889000" y="995172"/>
          <a:ext cx="4560824" cy="4867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3DC5A4CA-E3A1-1154-DD06-26AB6B99FAAE}"/>
              </a:ext>
            </a:extLst>
          </p:cNvPr>
          <p:cNvGraphicFramePr/>
          <p:nvPr>
            <p:extLst>
              <p:ext uri="{D42A27DB-BD31-4B8C-83A1-F6EECF244321}">
                <p14:modId xmlns:p14="http://schemas.microsoft.com/office/powerpoint/2010/main" val="1920217755"/>
              </p:ext>
            </p:extLst>
          </p:nvPr>
        </p:nvGraphicFramePr>
        <p:xfrm>
          <a:off x="6600952" y="995172"/>
          <a:ext cx="4560824" cy="48676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7117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7A614F-46E9-B993-69C0-BC52071E136C}"/>
              </a:ext>
            </a:extLst>
          </p:cNvPr>
          <p:cNvSpPr>
            <a:spLocks noGrp="1"/>
          </p:cNvSpPr>
          <p:nvPr>
            <p:ph type="title"/>
          </p:nvPr>
        </p:nvSpPr>
        <p:spPr/>
        <p:txBody>
          <a:bodyPr/>
          <a:lstStyle/>
          <a:p>
            <a:r>
              <a:rPr lang="en-US" dirty="0"/>
              <a:t>The </a:t>
            </a:r>
            <a:r>
              <a:rPr lang="en-US" dirty="0" err="1"/>
              <a:t>SimVET</a:t>
            </a:r>
            <a:r>
              <a:rPr lang="en-US" dirty="0"/>
              <a:t> Approach</a:t>
            </a:r>
          </a:p>
        </p:txBody>
      </p:sp>
      <p:pic>
        <p:nvPicPr>
          <p:cNvPr id="2050" name="Picture 2" descr="An infographic depicting a three phase process: Intake, Analysis, Results for SimVET’s approach to analysis. Emerging technologies, clinical optimization, and pre-acquision assessments are looked at my the SimVET Committee Consult. These then are selected and move into the SimVET program. The SimVET Advisory Committee then determines the results with either a SimVET analysis report repository, a sponsor for work, or informing the Veterans health administration community.&#10; &#10;h">
            <a:extLst>
              <a:ext uri="{FF2B5EF4-FFF2-40B4-BE49-F238E27FC236}">
                <a16:creationId xmlns:a16="http://schemas.microsoft.com/office/drawing/2014/main" id="{96D3508B-DFE1-DAFE-62BA-B48649042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563"/>
            <a:ext cx="12192000" cy="496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37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DD93C-222A-C462-D6D7-3876E7D5394A}"/>
              </a:ext>
            </a:extLst>
          </p:cNvPr>
          <p:cNvSpPr>
            <a:spLocks noGrp="1"/>
          </p:cNvSpPr>
          <p:nvPr>
            <p:ph type="title"/>
          </p:nvPr>
        </p:nvSpPr>
        <p:spPr/>
        <p:txBody>
          <a:bodyPr/>
          <a:lstStyle/>
          <a:p>
            <a:r>
              <a:rPr lang="en-US" dirty="0"/>
              <a:t>What </a:t>
            </a:r>
            <a:r>
              <a:rPr lang="en-US" dirty="0" err="1"/>
              <a:t>SimVET</a:t>
            </a:r>
            <a:r>
              <a:rPr lang="en-US" dirty="0"/>
              <a:t> Achieves</a:t>
            </a:r>
          </a:p>
        </p:txBody>
      </p:sp>
      <p:pic>
        <p:nvPicPr>
          <p:cNvPr id="3074" name="Picture 2" descr="A stack of cubes">
            <a:extLst>
              <a:ext uri="{FF2B5EF4-FFF2-40B4-BE49-F238E27FC236}">
                <a16:creationId xmlns:a16="http://schemas.microsoft.com/office/drawing/2014/main" id="{A0F42A46-3353-5C4D-B2A9-4F6FAC2B5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57" y="1140999"/>
            <a:ext cx="30861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high fidelity manikin">
            <a:extLst>
              <a:ext uri="{FF2B5EF4-FFF2-40B4-BE49-F238E27FC236}">
                <a16:creationId xmlns:a16="http://schemas.microsoft.com/office/drawing/2014/main" id="{2BCC708A-3DFF-CE1D-ACCE-B09FE735B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1140999"/>
            <a:ext cx="30861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octors in an operating room">
            <a:extLst>
              <a:ext uri="{FF2B5EF4-FFF2-40B4-BE49-F238E27FC236}">
                <a16:creationId xmlns:a16="http://schemas.microsoft.com/office/drawing/2014/main" id="{D63463A7-E2F3-1D70-FC61-2324BDC71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1242" y="1140999"/>
            <a:ext cx="3086099"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wo people analyzing data sheets">
            <a:extLst>
              <a:ext uri="{FF2B5EF4-FFF2-40B4-BE49-F238E27FC236}">
                <a16:creationId xmlns:a16="http://schemas.microsoft.com/office/drawing/2014/main" id="{AF9280F1-9CC0-5F47-0C92-B44398A43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57" y="3798712"/>
            <a:ext cx="3095625"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 man looking at computer servers">
            <a:extLst>
              <a:ext uri="{FF2B5EF4-FFF2-40B4-BE49-F238E27FC236}">
                <a16:creationId xmlns:a16="http://schemas.microsoft.com/office/drawing/2014/main" id="{F5F97A3C-CB5A-E4F7-CD79-4B5741D2B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0" y="3798712"/>
            <a:ext cx="3086098"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 large network of computer servers">
            <a:extLst>
              <a:ext uri="{FF2B5EF4-FFF2-40B4-BE49-F238E27FC236}">
                <a16:creationId xmlns:a16="http://schemas.microsoft.com/office/drawing/2014/main" id="{0A3AD8C3-3E9B-73C7-7E39-9E54B93B6B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0768" y="3798712"/>
            <a:ext cx="3086098" cy="1504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A3E187-2105-6505-57F7-54EDCB4F5F62}"/>
              </a:ext>
            </a:extLst>
          </p:cNvPr>
          <p:cNvSpPr txBox="1"/>
          <p:nvPr/>
        </p:nvSpPr>
        <p:spPr>
          <a:xfrm>
            <a:off x="694182" y="2645949"/>
            <a:ext cx="306705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Reproducible Process</a:t>
            </a:r>
          </a:p>
        </p:txBody>
      </p:sp>
      <p:sp>
        <p:nvSpPr>
          <p:cNvPr id="5" name="TextBox 4">
            <a:extLst>
              <a:ext uri="{FF2B5EF4-FFF2-40B4-BE49-F238E27FC236}">
                <a16:creationId xmlns:a16="http://schemas.microsoft.com/office/drawing/2014/main" id="{2265495F-7FA8-E3F4-0B31-CA104EFB7C62}"/>
              </a:ext>
            </a:extLst>
          </p:cNvPr>
          <p:cNvSpPr txBox="1"/>
          <p:nvPr/>
        </p:nvSpPr>
        <p:spPr>
          <a:xfrm>
            <a:off x="4552950" y="2645949"/>
            <a:ext cx="306705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Simulation Environment</a:t>
            </a:r>
          </a:p>
        </p:txBody>
      </p:sp>
      <p:sp>
        <p:nvSpPr>
          <p:cNvPr id="6" name="TextBox 5">
            <a:extLst>
              <a:ext uri="{FF2B5EF4-FFF2-40B4-BE49-F238E27FC236}">
                <a16:creationId xmlns:a16="http://schemas.microsoft.com/office/drawing/2014/main" id="{80FE17F3-0DAD-A4E3-64CC-A4CF30F177BB}"/>
              </a:ext>
            </a:extLst>
          </p:cNvPr>
          <p:cNvSpPr txBox="1"/>
          <p:nvPr/>
        </p:nvSpPr>
        <p:spPr>
          <a:xfrm>
            <a:off x="8430768" y="2645949"/>
            <a:ext cx="306705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High Reliability</a:t>
            </a:r>
          </a:p>
        </p:txBody>
      </p:sp>
      <p:sp>
        <p:nvSpPr>
          <p:cNvPr id="7" name="TextBox 6">
            <a:extLst>
              <a:ext uri="{FF2B5EF4-FFF2-40B4-BE49-F238E27FC236}">
                <a16:creationId xmlns:a16="http://schemas.microsoft.com/office/drawing/2014/main" id="{CC2D7598-A55B-FCD7-FF1E-BD6A3982318A}"/>
              </a:ext>
            </a:extLst>
          </p:cNvPr>
          <p:cNvSpPr txBox="1"/>
          <p:nvPr/>
        </p:nvSpPr>
        <p:spPr>
          <a:xfrm>
            <a:off x="694182" y="5303662"/>
            <a:ext cx="306705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Comprehensive Analysis</a:t>
            </a:r>
          </a:p>
        </p:txBody>
      </p:sp>
      <p:sp>
        <p:nvSpPr>
          <p:cNvPr id="8" name="TextBox 7">
            <a:extLst>
              <a:ext uri="{FF2B5EF4-FFF2-40B4-BE49-F238E27FC236}">
                <a16:creationId xmlns:a16="http://schemas.microsoft.com/office/drawing/2014/main" id="{49FC4A32-7889-2CAA-4DE2-74DC921B508E}"/>
              </a:ext>
            </a:extLst>
          </p:cNvPr>
          <p:cNvSpPr txBox="1"/>
          <p:nvPr/>
        </p:nvSpPr>
        <p:spPr>
          <a:xfrm>
            <a:off x="4562475" y="5303662"/>
            <a:ext cx="306705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Implementation Guidance</a:t>
            </a:r>
          </a:p>
        </p:txBody>
      </p:sp>
      <p:sp>
        <p:nvSpPr>
          <p:cNvPr id="9" name="TextBox 8">
            <a:extLst>
              <a:ext uri="{FF2B5EF4-FFF2-40B4-BE49-F238E27FC236}">
                <a16:creationId xmlns:a16="http://schemas.microsoft.com/office/drawing/2014/main" id="{813818E7-A1B6-2CC8-FA25-41E075043674}"/>
              </a:ext>
            </a:extLst>
          </p:cNvPr>
          <p:cNvSpPr txBox="1"/>
          <p:nvPr/>
        </p:nvSpPr>
        <p:spPr>
          <a:xfrm>
            <a:off x="8440293" y="5303662"/>
            <a:ext cx="305752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Resource Library</a:t>
            </a:r>
          </a:p>
        </p:txBody>
      </p:sp>
    </p:spTree>
    <p:extLst>
      <p:ext uri="{BB962C8B-B14F-4D97-AF65-F5344CB8AC3E}">
        <p14:creationId xmlns:p14="http://schemas.microsoft.com/office/powerpoint/2010/main" val="1308452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B857-7724-2FFB-5D55-1CC22D17EA24}"/>
              </a:ext>
            </a:extLst>
          </p:cNvPr>
          <p:cNvSpPr>
            <a:spLocks noGrp="1"/>
          </p:cNvSpPr>
          <p:nvPr>
            <p:ph type="title"/>
          </p:nvPr>
        </p:nvSpPr>
        <p:spPr>
          <a:xfrm>
            <a:off x="1443374" y="1873020"/>
            <a:ext cx="8981673" cy="1661289"/>
          </a:xfrm>
        </p:spPr>
        <p:txBody>
          <a:bodyPr>
            <a:normAutofit/>
          </a:bodyPr>
          <a:lstStyle/>
          <a:p>
            <a:r>
              <a:rPr lang="en-US" sz="4400" dirty="0"/>
              <a:t>Strategy Two: </a:t>
            </a:r>
            <a:br>
              <a:rPr lang="en-US" sz="4400" dirty="0"/>
            </a:br>
            <a:r>
              <a:rPr lang="en-US" sz="4400" dirty="0"/>
              <a:t>Intra-agency Collaboration</a:t>
            </a:r>
          </a:p>
        </p:txBody>
      </p:sp>
    </p:spTree>
    <p:extLst>
      <p:ext uri="{BB962C8B-B14F-4D97-AF65-F5344CB8AC3E}">
        <p14:creationId xmlns:p14="http://schemas.microsoft.com/office/powerpoint/2010/main" val="77072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BB6FAB-AE4F-A97F-08D4-4569B5356361}"/>
              </a:ext>
            </a:extLst>
          </p:cNvPr>
          <p:cNvSpPr>
            <a:spLocks noGrp="1"/>
          </p:cNvSpPr>
          <p:nvPr>
            <p:ph type="title"/>
          </p:nvPr>
        </p:nvSpPr>
        <p:spPr/>
        <p:txBody>
          <a:bodyPr/>
          <a:lstStyle/>
          <a:p>
            <a:r>
              <a:rPr lang="en-US" dirty="0"/>
              <a:t>Diffusion Principles</a:t>
            </a:r>
          </a:p>
        </p:txBody>
      </p:sp>
      <p:pic>
        <p:nvPicPr>
          <p:cNvPr id="4" name="Picture 3">
            <a:extLst>
              <a:ext uri="{FF2B5EF4-FFF2-40B4-BE49-F238E27FC236}">
                <a16:creationId xmlns:a16="http://schemas.microsoft.com/office/drawing/2014/main" id="{BB89D64F-0C15-7549-B8AF-37D9BABDA251}"/>
              </a:ext>
            </a:extLst>
          </p:cNvPr>
          <p:cNvPicPr>
            <a:picLocks noChangeAspect="1"/>
          </p:cNvPicPr>
          <p:nvPr/>
        </p:nvPicPr>
        <p:blipFill rotWithShape="1">
          <a:blip r:embed="rId3"/>
          <a:srcRect l="3920" t="1991" r="3070"/>
          <a:stretch/>
        </p:blipFill>
        <p:spPr>
          <a:xfrm>
            <a:off x="3242351" y="791579"/>
            <a:ext cx="5234686" cy="5274841"/>
          </a:xfrm>
          <a:prstGeom prst="ellipse">
            <a:avLst/>
          </a:prstGeom>
        </p:spPr>
      </p:pic>
      <p:pic>
        <p:nvPicPr>
          <p:cNvPr id="5" name="Picture 4" descr="Qr code&#10;&#10;Description automatically generated">
            <a:extLst>
              <a:ext uri="{FF2B5EF4-FFF2-40B4-BE49-F238E27FC236}">
                <a16:creationId xmlns:a16="http://schemas.microsoft.com/office/drawing/2014/main" id="{FC0CF10A-0BD8-DF2F-859C-08BE97DEFA46}"/>
              </a:ext>
            </a:extLst>
          </p:cNvPr>
          <p:cNvPicPr>
            <a:picLocks noChangeAspect="1"/>
          </p:cNvPicPr>
          <p:nvPr/>
        </p:nvPicPr>
        <p:blipFill>
          <a:blip r:embed="rId4"/>
          <a:stretch>
            <a:fillRect/>
          </a:stretch>
        </p:blipFill>
        <p:spPr>
          <a:xfrm>
            <a:off x="10585673" y="4438335"/>
            <a:ext cx="1489585" cy="1489585"/>
          </a:xfrm>
          <a:prstGeom prst="rect">
            <a:avLst/>
          </a:prstGeom>
        </p:spPr>
      </p:pic>
      <p:sp>
        <p:nvSpPr>
          <p:cNvPr id="6" name="TextBox 5">
            <a:extLst>
              <a:ext uri="{FF2B5EF4-FFF2-40B4-BE49-F238E27FC236}">
                <a16:creationId xmlns:a16="http://schemas.microsoft.com/office/drawing/2014/main" id="{1308C3F4-69FB-7FD3-F908-B80678E4D2C9}"/>
              </a:ext>
            </a:extLst>
          </p:cNvPr>
          <p:cNvSpPr txBox="1"/>
          <p:nvPr/>
        </p:nvSpPr>
        <p:spPr>
          <a:xfrm>
            <a:off x="10068456" y="5866276"/>
            <a:ext cx="2482921" cy="276999"/>
          </a:xfrm>
          <a:prstGeom prst="rect">
            <a:avLst/>
          </a:prstGeom>
          <a:noFill/>
          <a:ln w="38100">
            <a:noFill/>
          </a:ln>
        </p:spPr>
        <p:txBody>
          <a:bodyPr wrap="square" rtlCol="0">
            <a:spAutoFit/>
          </a:bodyPr>
          <a:lstStyle/>
          <a:p>
            <a:pPr algn="ctr"/>
            <a:r>
              <a:rPr lang="en-US" sz="1200" dirty="0">
                <a:latin typeface="Segoe UI" panose="020B0502040204020203" pitchFamily="34" charset="0"/>
                <a:cs typeface="Segoe UI" panose="020B0502040204020203" pitchFamily="34" charset="0"/>
              </a:rPr>
              <a:t>Diffusion Playbook</a:t>
            </a:r>
          </a:p>
        </p:txBody>
      </p:sp>
    </p:spTree>
    <p:extLst>
      <p:ext uri="{BB962C8B-B14F-4D97-AF65-F5344CB8AC3E}">
        <p14:creationId xmlns:p14="http://schemas.microsoft.com/office/powerpoint/2010/main" val="1257652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D784-AF15-30BD-B411-0B793C3BFF4C}"/>
              </a:ext>
            </a:extLst>
          </p:cNvPr>
          <p:cNvSpPr>
            <a:spLocks noGrp="1"/>
          </p:cNvSpPr>
          <p:nvPr>
            <p:ph type="title"/>
          </p:nvPr>
        </p:nvSpPr>
        <p:spPr/>
        <p:txBody>
          <a:bodyPr/>
          <a:lstStyle/>
          <a:p>
            <a:r>
              <a:rPr lang="en-US" dirty="0"/>
              <a:t>Meet the PACT PT Team</a:t>
            </a:r>
          </a:p>
        </p:txBody>
      </p:sp>
      <p:sp>
        <p:nvSpPr>
          <p:cNvPr id="4" name="Title 3">
            <a:extLst>
              <a:ext uri="{FF2B5EF4-FFF2-40B4-BE49-F238E27FC236}">
                <a16:creationId xmlns:a16="http://schemas.microsoft.com/office/drawing/2014/main" id="{140F1BEA-C3AE-B3BF-1EA6-3F707364AB5A}"/>
              </a:ext>
            </a:extLst>
          </p:cNvPr>
          <p:cNvSpPr txBox="1">
            <a:spLocks/>
          </p:cNvSpPr>
          <p:nvPr/>
        </p:nvSpPr>
        <p:spPr>
          <a:xfrm>
            <a:off x="4768769" y="859811"/>
            <a:ext cx="6650345" cy="1327805"/>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200" b="1" kern="1200" baseline="0">
                <a:solidFill>
                  <a:schemeClr val="bg1"/>
                </a:solidFill>
                <a:latin typeface="+mj-lt"/>
                <a:ea typeface="+mj-ea"/>
                <a:cs typeface="+mj-cs"/>
              </a:defRPr>
            </a:lvl1pPr>
          </a:lstStyle>
          <a:p>
            <a:r>
              <a:rPr lang="en-US" dirty="0">
                <a:solidFill>
                  <a:schemeClr val="tx1"/>
                </a:solidFill>
              </a:rPr>
              <a:t>Meet the PACT PT Team</a:t>
            </a:r>
          </a:p>
        </p:txBody>
      </p:sp>
      <p:sp>
        <p:nvSpPr>
          <p:cNvPr id="5" name="Text Placeholder 4">
            <a:extLst>
              <a:ext uri="{FF2B5EF4-FFF2-40B4-BE49-F238E27FC236}">
                <a16:creationId xmlns:a16="http://schemas.microsoft.com/office/drawing/2014/main" id="{93DCB501-B6CD-4943-EE47-011DE985E50B}"/>
              </a:ext>
            </a:extLst>
          </p:cNvPr>
          <p:cNvSpPr txBox="1">
            <a:spLocks/>
          </p:cNvSpPr>
          <p:nvPr/>
        </p:nvSpPr>
        <p:spPr>
          <a:xfrm>
            <a:off x="4768769" y="2407534"/>
            <a:ext cx="6400800" cy="3150365"/>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a:t>Mark Havran, DPT, ATC, CSCS</a:t>
            </a:r>
          </a:p>
          <a:p>
            <a:r>
              <a:rPr lang="en-US"/>
              <a:t>Evan Kelly, PT, DPT, OCS, FAAOMPT</a:t>
            </a:r>
          </a:p>
          <a:p>
            <a:r>
              <a:rPr lang="en-US"/>
              <a:t>Ashley Cassel, PT, DPT, OCS</a:t>
            </a:r>
          </a:p>
          <a:p>
            <a:r>
              <a:rPr lang="en-US"/>
              <a:t>Amanda Simone, PT, DPT</a:t>
            </a:r>
          </a:p>
          <a:p>
            <a:r>
              <a:rPr lang="en-US"/>
              <a:t>Brandon Peterson, PT, DPT</a:t>
            </a:r>
          </a:p>
          <a:p>
            <a:r>
              <a:rPr lang="en-US"/>
              <a:t>Chris Rowedder, PT, DPT</a:t>
            </a:r>
          </a:p>
          <a:p>
            <a:endParaRPr lang="en-US" dirty="0"/>
          </a:p>
        </p:txBody>
      </p:sp>
      <p:pic>
        <p:nvPicPr>
          <p:cNvPr id="6" name="Picture Placeholder 2">
            <a:extLst>
              <a:ext uri="{FF2B5EF4-FFF2-40B4-BE49-F238E27FC236}">
                <a16:creationId xmlns:a16="http://schemas.microsoft.com/office/drawing/2014/main" id="{7F151046-F2B9-2B54-01E7-49580079EF45}"/>
              </a:ext>
            </a:extLst>
          </p:cNvPr>
          <p:cNvPicPr>
            <a:picLocks noChangeAspect="1"/>
          </p:cNvPicPr>
          <p:nvPr/>
        </p:nvPicPr>
        <p:blipFill>
          <a:blip r:embed="rId3"/>
          <a:srcRect l="10351" r="10351"/>
          <a:stretch>
            <a:fillRect/>
          </a:stretch>
        </p:blipFill>
        <p:spPr>
          <a:xfrm>
            <a:off x="1066" y="1643719"/>
            <a:ext cx="4016986" cy="3376652"/>
          </a:xfrm>
          <a:custGeom>
            <a:avLst/>
            <a:gdLst>
              <a:gd name="connsiteX0" fmla="*/ 0 w 4940340"/>
              <a:gd name="connsiteY0" fmla="*/ 3346835 h 3346835"/>
              <a:gd name="connsiteX1" fmla="*/ 836709 w 4940340"/>
              <a:gd name="connsiteY1" fmla="*/ 0 h 3346835"/>
              <a:gd name="connsiteX2" fmla="*/ 4940340 w 4940340"/>
              <a:gd name="connsiteY2" fmla="*/ 0 h 3346835"/>
              <a:gd name="connsiteX3" fmla="*/ 4103631 w 4940340"/>
              <a:gd name="connsiteY3" fmla="*/ 3346835 h 3346835"/>
              <a:gd name="connsiteX4" fmla="*/ 0 w 4940340"/>
              <a:gd name="connsiteY4" fmla="*/ 3346835 h 3346835"/>
              <a:gd name="connsiteX0" fmla="*/ 0 w 4940340"/>
              <a:gd name="connsiteY0" fmla="*/ 3346835 h 3346835"/>
              <a:gd name="connsiteX1" fmla="*/ 906283 w 4940340"/>
              <a:gd name="connsiteY1" fmla="*/ 0 h 3346835"/>
              <a:gd name="connsiteX2" fmla="*/ 4940340 w 4940340"/>
              <a:gd name="connsiteY2" fmla="*/ 0 h 3346835"/>
              <a:gd name="connsiteX3" fmla="*/ 4103631 w 4940340"/>
              <a:gd name="connsiteY3" fmla="*/ 3346835 h 3346835"/>
              <a:gd name="connsiteX4" fmla="*/ 0 w 4940340"/>
              <a:gd name="connsiteY4" fmla="*/ 3346835 h 3346835"/>
              <a:gd name="connsiteX0" fmla="*/ 18056 w 4034057"/>
              <a:gd name="connsiteY0" fmla="*/ 3376652 h 3376652"/>
              <a:gd name="connsiteX1" fmla="*/ 0 w 4034057"/>
              <a:gd name="connsiteY1" fmla="*/ 0 h 3376652"/>
              <a:gd name="connsiteX2" fmla="*/ 4034057 w 4034057"/>
              <a:gd name="connsiteY2" fmla="*/ 0 h 3376652"/>
              <a:gd name="connsiteX3" fmla="*/ 3197348 w 4034057"/>
              <a:gd name="connsiteY3" fmla="*/ 3346835 h 3376652"/>
              <a:gd name="connsiteX4" fmla="*/ 18056 w 4034057"/>
              <a:gd name="connsiteY4" fmla="*/ 3376652 h 3376652"/>
              <a:gd name="connsiteX0" fmla="*/ 985 w 4016986"/>
              <a:gd name="connsiteY0" fmla="*/ 3376652 h 3376652"/>
              <a:gd name="connsiteX1" fmla="*/ 12746 w 4016986"/>
              <a:gd name="connsiteY1" fmla="*/ 0 h 3376652"/>
              <a:gd name="connsiteX2" fmla="*/ 4016986 w 4016986"/>
              <a:gd name="connsiteY2" fmla="*/ 0 h 3376652"/>
              <a:gd name="connsiteX3" fmla="*/ 3180277 w 4016986"/>
              <a:gd name="connsiteY3" fmla="*/ 3346835 h 3376652"/>
              <a:gd name="connsiteX4" fmla="*/ 985 w 4016986"/>
              <a:gd name="connsiteY4" fmla="*/ 3376652 h 3376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6986" h="3376652">
                <a:moveTo>
                  <a:pt x="985" y="3376652"/>
                </a:moveTo>
                <a:cubicBezTo>
                  <a:pt x="-5034" y="2251101"/>
                  <a:pt x="18765" y="1125551"/>
                  <a:pt x="12746" y="0"/>
                </a:cubicBezTo>
                <a:lnTo>
                  <a:pt x="4016986" y="0"/>
                </a:lnTo>
                <a:lnTo>
                  <a:pt x="3180277" y="3346835"/>
                </a:lnTo>
                <a:lnTo>
                  <a:pt x="985" y="3376652"/>
                </a:lnTo>
                <a:close/>
              </a:path>
            </a:pathLst>
          </a:custGeom>
        </p:spPr>
      </p:pic>
    </p:spTree>
    <p:extLst>
      <p:ext uri="{BB962C8B-B14F-4D97-AF65-F5344CB8AC3E}">
        <p14:creationId xmlns:p14="http://schemas.microsoft.com/office/powerpoint/2010/main" val="394337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D784-AF15-30BD-B411-0B793C3BFF4C}"/>
              </a:ext>
            </a:extLst>
          </p:cNvPr>
          <p:cNvSpPr>
            <a:spLocks noGrp="1"/>
          </p:cNvSpPr>
          <p:nvPr>
            <p:ph type="title"/>
          </p:nvPr>
        </p:nvSpPr>
        <p:spPr/>
        <p:txBody>
          <a:bodyPr/>
          <a:lstStyle/>
          <a:p>
            <a:r>
              <a:rPr lang="en-US" dirty="0"/>
              <a:t>The Problem</a:t>
            </a:r>
          </a:p>
        </p:txBody>
      </p:sp>
      <p:sp>
        <p:nvSpPr>
          <p:cNvPr id="4" name="TextBox 3">
            <a:extLst>
              <a:ext uri="{FF2B5EF4-FFF2-40B4-BE49-F238E27FC236}">
                <a16:creationId xmlns:a16="http://schemas.microsoft.com/office/drawing/2014/main" id="{A5ACE6D6-C9E9-007D-0614-FF51FB8AABD9}"/>
              </a:ext>
            </a:extLst>
          </p:cNvPr>
          <p:cNvSpPr txBox="1"/>
          <p:nvPr/>
        </p:nvSpPr>
        <p:spPr>
          <a:xfrm>
            <a:off x="7916463" y="1680596"/>
            <a:ext cx="2726998" cy="1169527"/>
          </a:xfrm>
          <a:prstGeom prst="rect">
            <a:avLst/>
          </a:prstGeom>
          <a:noFill/>
        </p:spPr>
        <p:txBody>
          <a:bodyPr wrap="square" lIns="91416" tIns="45708" rIns="91416" bIns="45708" rtlCol="0" anchor="t">
            <a:spAutoFit/>
          </a:bodyPr>
          <a:lstStyle/>
          <a:p>
            <a:r>
              <a:rPr lang="en-US" sz="2000" dirty="0">
                <a:solidFill>
                  <a:schemeClr val="tx1">
                    <a:lumMod val="75000"/>
                    <a:lumOff val="25000"/>
                  </a:schemeClr>
                </a:solidFill>
                <a:latin typeface="Segoe UI"/>
                <a:cs typeface="Segoe UI"/>
              </a:rPr>
              <a:t>Physical Therapy as a first line treatment is underused</a:t>
            </a:r>
          </a:p>
          <a:p>
            <a:endParaRPr lang="en-US" sz="100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8271644A-80B5-2B6B-E1A8-99E37AC1F091}"/>
              </a:ext>
            </a:extLst>
          </p:cNvPr>
          <p:cNvSpPr txBox="1"/>
          <p:nvPr/>
        </p:nvSpPr>
        <p:spPr>
          <a:xfrm>
            <a:off x="5691143" y="3628270"/>
            <a:ext cx="2734351" cy="1477303"/>
          </a:xfrm>
          <a:prstGeom prst="rect">
            <a:avLst/>
          </a:prstGeom>
          <a:noFill/>
        </p:spPr>
        <p:txBody>
          <a:bodyPr wrap="square" lIns="91416" tIns="45708" rIns="91416" bIns="45708" rtlCol="0" anchor="t">
            <a:spAutoFit/>
          </a:bodyPr>
          <a:lstStyle/>
          <a:p>
            <a:r>
              <a:rPr lang="en-US" sz="2000" dirty="0">
                <a:solidFill>
                  <a:schemeClr val="tx1">
                    <a:lumMod val="75000"/>
                    <a:lumOff val="25000"/>
                  </a:schemeClr>
                </a:solidFill>
                <a:latin typeface="Segoe UI"/>
                <a:cs typeface="Segoe UI"/>
              </a:rPr>
              <a:t>Patients evaluated by a PCP first are more likely to get additional, costly interventions</a:t>
            </a:r>
          </a:p>
          <a:p>
            <a:endParaRPr lang="en-US" sz="1000" dirty="0">
              <a:latin typeface="Segoe UI" panose="020B0502040204020203" pitchFamily="34" charset="0"/>
              <a:cs typeface="Segoe UI" panose="020B0502040204020203" pitchFamily="34" charset="0"/>
            </a:endParaRPr>
          </a:p>
        </p:txBody>
      </p:sp>
      <p:pic>
        <p:nvPicPr>
          <p:cNvPr id="6" name="Picture 5" descr="Two people sitting on a bench&#10;&#10;Description automatically generated with medium confidence">
            <a:extLst>
              <a:ext uri="{FF2B5EF4-FFF2-40B4-BE49-F238E27FC236}">
                <a16:creationId xmlns:a16="http://schemas.microsoft.com/office/drawing/2014/main" id="{32B7F4C6-FCAD-B9D3-5D9D-0E1E715D4F94}"/>
              </a:ext>
            </a:extLst>
          </p:cNvPr>
          <p:cNvPicPr>
            <a:picLocks noChangeAspect="1"/>
          </p:cNvPicPr>
          <p:nvPr/>
        </p:nvPicPr>
        <p:blipFill rotWithShape="1">
          <a:blip r:embed="rId3"/>
          <a:srcRect l="4840" t="20136" r="15171" b="9187"/>
          <a:stretch/>
        </p:blipFill>
        <p:spPr>
          <a:xfrm>
            <a:off x="5691143" y="1440085"/>
            <a:ext cx="2173484" cy="1920428"/>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5ED7D024-6E53-13A6-B799-BD77885E325C}"/>
              </a:ext>
            </a:extLst>
          </p:cNvPr>
          <p:cNvPicPr>
            <a:picLocks noChangeAspect="1"/>
          </p:cNvPicPr>
          <p:nvPr/>
        </p:nvPicPr>
        <p:blipFill rotWithShape="1">
          <a:blip r:embed="rId4"/>
          <a:srcRect l="15005" t="7361" r="6594" b="13207"/>
          <a:stretch/>
        </p:blipFill>
        <p:spPr>
          <a:xfrm>
            <a:off x="8553484" y="3144243"/>
            <a:ext cx="1926156" cy="1951041"/>
          </a:xfrm>
          <a:prstGeom prst="rect">
            <a:avLst/>
          </a:prstGeom>
        </p:spPr>
      </p:pic>
      <p:sp>
        <p:nvSpPr>
          <p:cNvPr id="8" name="Rectangle 7">
            <a:extLst>
              <a:ext uri="{FF2B5EF4-FFF2-40B4-BE49-F238E27FC236}">
                <a16:creationId xmlns:a16="http://schemas.microsoft.com/office/drawing/2014/main" id="{7917B33F-0E14-A3B8-F765-F9B493865CF9}"/>
              </a:ext>
            </a:extLst>
          </p:cNvPr>
          <p:cNvSpPr/>
          <p:nvPr/>
        </p:nvSpPr>
        <p:spPr>
          <a:xfrm>
            <a:off x="1203500" y="1179494"/>
            <a:ext cx="3985874" cy="4119975"/>
          </a:xfrm>
          <a:prstGeom prst="rect">
            <a:avLst/>
          </a:prstGeom>
          <a:solidFill>
            <a:srgbClr val="1B78C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8" b="1" dirty="0">
                <a:solidFill>
                  <a:schemeClr val="bg1"/>
                </a:solidFill>
                <a:latin typeface="Segoe UI" panose="020B0502040204020203" pitchFamily="34" charset="0"/>
                <a:cs typeface="Segoe UI" panose="020B0502040204020203" pitchFamily="34" charset="0"/>
              </a:rPr>
              <a:t>40%</a:t>
            </a:r>
            <a:endParaRPr lang="en-US" sz="2399" b="1" dirty="0">
              <a:solidFill>
                <a:schemeClr val="bg1"/>
              </a:solidFill>
              <a:latin typeface="Segoe UI" panose="020B0502040204020203" pitchFamily="34" charset="0"/>
              <a:cs typeface="Segoe UI" panose="020B0502040204020203" pitchFamily="34" charset="0"/>
            </a:endParaRPr>
          </a:p>
          <a:p>
            <a:pPr algn="ctr"/>
            <a:r>
              <a:rPr lang="en-US" sz="1799" dirty="0">
                <a:solidFill>
                  <a:schemeClr val="bg1">
                    <a:lumMod val="95000"/>
                  </a:schemeClr>
                </a:solidFill>
                <a:latin typeface="Segoe UI" panose="020B0502040204020203" pitchFamily="34" charset="0"/>
                <a:cs typeface="Segoe UI" panose="020B0502040204020203" pitchFamily="34" charset="0"/>
              </a:rPr>
              <a:t>Of Primary Care visits are linked to musculoskeletal concerns</a:t>
            </a:r>
          </a:p>
          <a:p>
            <a:pPr algn="ctr"/>
            <a:r>
              <a:rPr lang="en-US" sz="6000" b="1" dirty="0">
                <a:solidFill>
                  <a:schemeClr val="bg1"/>
                </a:solidFill>
                <a:latin typeface="Segoe UI" panose="020B0502040204020203" pitchFamily="34" charset="0"/>
                <a:cs typeface="Segoe UI" panose="020B0502040204020203" pitchFamily="34" charset="0"/>
              </a:rPr>
              <a:t>20-30</a:t>
            </a:r>
            <a:r>
              <a:rPr lang="en-US" sz="2000" b="1" dirty="0">
                <a:solidFill>
                  <a:schemeClr val="bg1"/>
                </a:solidFill>
                <a:latin typeface="Segoe UI" panose="020B0502040204020203" pitchFamily="34" charset="0"/>
                <a:cs typeface="Segoe UI" panose="020B0502040204020203" pitchFamily="34" charset="0"/>
              </a:rPr>
              <a:t> days</a:t>
            </a:r>
            <a:r>
              <a:rPr lang="en-US" sz="6000" b="1" dirty="0">
                <a:solidFill>
                  <a:schemeClr val="bg1"/>
                </a:solidFill>
                <a:latin typeface="Segoe UI" panose="020B0502040204020203" pitchFamily="34" charset="0"/>
                <a:cs typeface="Segoe UI" panose="020B0502040204020203" pitchFamily="34" charset="0"/>
              </a:rPr>
              <a:t> </a:t>
            </a:r>
            <a:endParaRPr lang="en-US" sz="2000" b="1" dirty="0">
              <a:solidFill>
                <a:schemeClr val="bg1"/>
              </a:solidFill>
              <a:latin typeface="Segoe UI" panose="020B0502040204020203" pitchFamily="34" charset="0"/>
              <a:cs typeface="Segoe UI" panose="020B0502040204020203" pitchFamily="34" charset="0"/>
            </a:endParaRPr>
          </a:p>
          <a:p>
            <a:pPr algn="ctr"/>
            <a:r>
              <a:rPr lang="en-US" sz="1799" dirty="0">
                <a:solidFill>
                  <a:schemeClr val="bg1">
                    <a:lumMod val="95000"/>
                  </a:schemeClr>
                </a:solidFill>
                <a:latin typeface="Segoe UI" panose="020B0502040204020203" pitchFamily="34" charset="0"/>
                <a:cs typeface="Segoe UI" panose="020B0502040204020203" pitchFamily="34" charset="0"/>
              </a:rPr>
              <a:t>To complete care through traditional process</a:t>
            </a:r>
          </a:p>
          <a:p>
            <a:pPr algn="ctr"/>
            <a:endParaRPr lang="en-US" sz="1999" dirty="0">
              <a:solidFill>
                <a:schemeClr val="bg1">
                  <a:lumMod val="95000"/>
                </a:schemeClr>
              </a:solidFill>
              <a:latin typeface="Segoe UI" panose="020B0502040204020203" pitchFamily="34" charset="0"/>
              <a:cs typeface="Segoe UI" panose="020B0502040204020203" pitchFamily="34" charset="0"/>
            </a:endParaRPr>
          </a:p>
          <a:p>
            <a:pPr algn="ctr"/>
            <a:endParaRPr lang="en-US" sz="1999" dirty="0">
              <a:solidFill>
                <a:schemeClr val="bg1">
                  <a:lumMod val="95000"/>
                </a:schemeClr>
              </a:solidFill>
              <a:latin typeface="Segoe UI" panose="020B0502040204020203" pitchFamily="34" charset="0"/>
              <a:cs typeface="Segoe UI" panose="020B0502040204020203" pitchFamily="34" charset="0"/>
            </a:endParaRPr>
          </a:p>
          <a:p>
            <a:pPr algn="ctr"/>
            <a:endParaRPr lang="en-US" sz="1999" dirty="0">
              <a:solidFill>
                <a:schemeClr val="bg1">
                  <a:lumMod val="95000"/>
                </a:schemeClr>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A37D88BB-AB82-00BE-1452-C3D78D070C4A}"/>
              </a:ext>
            </a:extLst>
          </p:cNvPr>
          <p:cNvPicPr>
            <a:picLocks noChangeAspect="1"/>
          </p:cNvPicPr>
          <p:nvPr/>
        </p:nvPicPr>
        <p:blipFill>
          <a:blip r:embed="rId5"/>
          <a:stretch>
            <a:fillRect/>
          </a:stretch>
        </p:blipFill>
        <p:spPr>
          <a:xfrm>
            <a:off x="1415759" y="4418559"/>
            <a:ext cx="3561356" cy="833901"/>
          </a:xfrm>
          <a:prstGeom prst="rect">
            <a:avLst/>
          </a:prstGeom>
        </p:spPr>
      </p:pic>
    </p:spTree>
    <p:extLst>
      <p:ext uri="{BB962C8B-B14F-4D97-AF65-F5344CB8AC3E}">
        <p14:creationId xmlns:p14="http://schemas.microsoft.com/office/powerpoint/2010/main" val="3535691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D784-AF15-30BD-B411-0B793C3BFF4C}"/>
              </a:ext>
            </a:extLst>
          </p:cNvPr>
          <p:cNvSpPr>
            <a:spLocks noGrp="1"/>
          </p:cNvSpPr>
          <p:nvPr>
            <p:ph type="title"/>
          </p:nvPr>
        </p:nvSpPr>
        <p:spPr/>
        <p:txBody>
          <a:bodyPr/>
          <a:lstStyle/>
          <a:p>
            <a:r>
              <a:rPr lang="en-US" dirty="0"/>
              <a:t>The Solution</a:t>
            </a:r>
          </a:p>
        </p:txBody>
      </p:sp>
      <p:sp>
        <p:nvSpPr>
          <p:cNvPr id="4" name="Shape 1712">
            <a:extLst>
              <a:ext uri="{FF2B5EF4-FFF2-40B4-BE49-F238E27FC236}">
                <a16:creationId xmlns:a16="http://schemas.microsoft.com/office/drawing/2014/main" id="{8D2E7197-7341-A7E3-EB01-A750FBD4A9BE}"/>
              </a:ext>
            </a:extLst>
          </p:cNvPr>
          <p:cNvSpPr/>
          <p:nvPr/>
        </p:nvSpPr>
        <p:spPr>
          <a:xfrm rot="16200000">
            <a:off x="3857030" y="1104098"/>
            <a:ext cx="2607361" cy="1870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2E4E9A"/>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5" name="Shape 1713">
            <a:extLst>
              <a:ext uri="{FF2B5EF4-FFF2-40B4-BE49-F238E27FC236}">
                <a16:creationId xmlns:a16="http://schemas.microsoft.com/office/drawing/2014/main" id="{1C6BA242-E9A2-13AC-99A3-92507954BF26}"/>
              </a:ext>
            </a:extLst>
          </p:cNvPr>
          <p:cNvSpPr/>
          <p:nvPr/>
        </p:nvSpPr>
        <p:spPr>
          <a:xfrm>
            <a:off x="6195327" y="1472490"/>
            <a:ext cx="2607362" cy="18705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2A9C8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6" name="Shape 1714">
            <a:extLst>
              <a:ext uri="{FF2B5EF4-FFF2-40B4-BE49-F238E27FC236}">
                <a16:creationId xmlns:a16="http://schemas.microsoft.com/office/drawing/2014/main" id="{97149D5C-608C-568A-D8CA-FCA0C8A00B8A}"/>
              </a:ext>
            </a:extLst>
          </p:cNvPr>
          <p:cNvSpPr/>
          <p:nvPr/>
        </p:nvSpPr>
        <p:spPr>
          <a:xfrm>
            <a:off x="3488640" y="3458301"/>
            <a:ext cx="2607360" cy="1870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4C5AA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7" name="Shape 1715">
            <a:extLst>
              <a:ext uri="{FF2B5EF4-FFF2-40B4-BE49-F238E27FC236}">
                <a16:creationId xmlns:a16="http://schemas.microsoft.com/office/drawing/2014/main" id="{3981AB49-66C0-45FD-5BAA-D9B1B0ABE109}"/>
              </a:ext>
            </a:extLst>
          </p:cNvPr>
          <p:cNvSpPr/>
          <p:nvPr/>
        </p:nvSpPr>
        <p:spPr>
          <a:xfrm rot="16200000">
            <a:off x="5826935" y="3826693"/>
            <a:ext cx="2607361" cy="1870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00ABE5"/>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8" name="TextBox 7">
            <a:extLst>
              <a:ext uri="{FF2B5EF4-FFF2-40B4-BE49-F238E27FC236}">
                <a16:creationId xmlns:a16="http://schemas.microsoft.com/office/drawing/2014/main" id="{99944039-C12E-907E-B2F1-B002C7152D83}"/>
              </a:ext>
            </a:extLst>
          </p:cNvPr>
          <p:cNvSpPr txBox="1"/>
          <p:nvPr/>
        </p:nvSpPr>
        <p:spPr>
          <a:xfrm>
            <a:off x="8305075" y="4055712"/>
            <a:ext cx="2721725" cy="1477328"/>
          </a:xfrm>
          <a:prstGeom prst="rect">
            <a:avLst/>
          </a:prstGeom>
          <a:noFill/>
        </p:spPr>
        <p:txBody>
          <a:bodyPr wrap="square" rtlCol="0" anchor="t">
            <a:spAutoFit/>
          </a:bodyPr>
          <a:lstStyle>
            <a:defPPr>
              <a:defRPr lang="en-US"/>
            </a:defPPr>
            <a:lvl1pPr algn="ctr">
              <a:lnSpc>
                <a:spcPts val="1750"/>
              </a:lnSpc>
              <a:defRPr sz="1200" b="0" i="0">
                <a:solidFill>
                  <a:srgbClr val="202124"/>
                </a:solidFill>
                <a:effectLst/>
                <a:latin typeface="Roboto" panose="02000000000000000000" pitchFamily="2" charset="0"/>
              </a:defRPr>
            </a:lvl1pPr>
          </a:lstStyle>
          <a:p>
            <a:r>
              <a:rPr lang="en-US" sz="1800" b="0" i="0" dirty="0">
                <a:solidFill>
                  <a:srgbClr val="202124"/>
                </a:solidFill>
                <a:effectLst/>
                <a:latin typeface="Segoe UI" panose="020B0502040204020203" pitchFamily="34" charset="0"/>
                <a:cs typeface="Segoe UI" panose="020B0502040204020203" pitchFamily="34" charset="0"/>
              </a:rPr>
              <a:t>PACT PT services provide same day access </a:t>
            </a:r>
            <a:r>
              <a:rPr lang="en-US" sz="1800" b="1" i="0" dirty="0">
                <a:solidFill>
                  <a:srgbClr val="202124"/>
                </a:solidFill>
                <a:effectLst/>
                <a:latin typeface="Segoe UI" panose="020B0502040204020203" pitchFamily="34" charset="0"/>
                <a:cs typeface="Segoe UI" panose="020B0502040204020203" pitchFamily="34" charset="0"/>
              </a:rPr>
              <a:t>increasing convenience and compliance</a:t>
            </a:r>
            <a:r>
              <a:rPr lang="en-US" sz="1800" dirty="0">
                <a:latin typeface="Segoe UI" panose="020B0502040204020203" pitchFamily="34" charset="0"/>
                <a:cs typeface="Segoe UI" panose="020B0502040204020203" pitchFamily="34" charset="0"/>
              </a:rPr>
              <a:t> while reducing wait times by 31%</a:t>
            </a:r>
            <a:r>
              <a:rPr lang="en-US" sz="1800" b="0" i="0" dirty="0">
                <a:solidFill>
                  <a:srgbClr val="202124"/>
                </a:solidFill>
                <a:effectLst/>
                <a:latin typeface="Segoe UI" panose="020B0502040204020203" pitchFamily="34" charset="0"/>
                <a:cs typeface="Segoe UI" panose="020B0502040204020203" pitchFamily="34" charset="0"/>
              </a:rPr>
              <a:t> </a:t>
            </a:r>
          </a:p>
        </p:txBody>
      </p:sp>
      <p:sp>
        <p:nvSpPr>
          <p:cNvPr id="9" name="TextBox 8">
            <a:extLst>
              <a:ext uri="{FF2B5EF4-FFF2-40B4-BE49-F238E27FC236}">
                <a16:creationId xmlns:a16="http://schemas.microsoft.com/office/drawing/2014/main" id="{C69007DB-113F-9FDC-2C9F-10607B463E12}"/>
              </a:ext>
            </a:extLst>
          </p:cNvPr>
          <p:cNvSpPr txBox="1"/>
          <p:nvPr/>
        </p:nvSpPr>
        <p:spPr>
          <a:xfrm>
            <a:off x="8902016" y="1491698"/>
            <a:ext cx="2360267" cy="1477328"/>
          </a:xfrm>
          <a:prstGeom prst="rect">
            <a:avLst/>
          </a:prstGeom>
          <a:noFill/>
        </p:spPr>
        <p:txBody>
          <a:bodyPr wrap="square" rtlCol="0" anchor="t">
            <a:spAutoFit/>
          </a:bodyPr>
          <a:lstStyle>
            <a:defPPr>
              <a:defRPr lang="en-US"/>
            </a:defPPr>
            <a:lvl1pPr algn="ctr">
              <a:lnSpc>
                <a:spcPts val="1750"/>
              </a:lnSpc>
              <a:defRPr sz="1200" b="0" i="0">
                <a:solidFill>
                  <a:srgbClr val="202124"/>
                </a:solidFill>
                <a:effectLst/>
                <a:latin typeface="Roboto" panose="02000000000000000000" pitchFamily="2" charset="0"/>
              </a:defRPr>
            </a:lvl1pPr>
          </a:lstStyle>
          <a:p>
            <a:r>
              <a:rPr lang="en-US" sz="1800" b="0" i="0" dirty="0">
                <a:solidFill>
                  <a:srgbClr val="202124"/>
                </a:solidFill>
                <a:effectLst/>
                <a:latin typeface="Segoe UI" panose="020B0502040204020203" pitchFamily="34" charset="0"/>
                <a:cs typeface="Segoe UI" panose="020B0502040204020203" pitchFamily="34" charset="0"/>
              </a:rPr>
              <a:t>Embedd</a:t>
            </a:r>
            <a:r>
              <a:rPr lang="en-US" sz="1800" dirty="0">
                <a:latin typeface="Segoe UI" panose="020B0502040204020203" pitchFamily="34" charset="0"/>
                <a:cs typeface="Segoe UI" panose="020B0502040204020203" pitchFamily="34" charset="0"/>
              </a:rPr>
              <a:t>ed in over </a:t>
            </a:r>
            <a:r>
              <a:rPr lang="en-US" sz="1800" b="1" dirty="0">
                <a:latin typeface="Segoe UI" panose="020B0502040204020203" pitchFamily="34" charset="0"/>
                <a:cs typeface="Segoe UI" panose="020B0502040204020203" pitchFamily="34" charset="0"/>
              </a:rPr>
              <a:t>107 sites, with 72 in process</a:t>
            </a:r>
            <a:r>
              <a:rPr lang="en-US" sz="1800" dirty="0">
                <a:latin typeface="Segoe UI" panose="020B0502040204020203" pitchFamily="34" charset="0"/>
                <a:cs typeface="Segoe UI" panose="020B0502040204020203" pitchFamily="34" charset="0"/>
              </a:rPr>
              <a:t>, PACT PT is predicted to have an increase of </a:t>
            </a:r>
            <a:r>
              <a:rPr lang="en-US" sz="1800" b="1" dirty="0">
                <a:latin typeface="Segoe UI" panose="020B0502040204020203" pitchFamily="34" charset="0"/>
                <a:cs typeface="Segoe UI" panose="020B0502040204020203" pitchFamily="34" charset="0"/>
              </a:rPr>
              <a:t>86% utilization</a:t>
            </a:r>
            <a:endParaRPr lang="en-US" sz="1800" b="0" i="0" dirty="0">
              <a:solidFill>
                <a:srgbClr val="202124"/>
              </a:solidFill>
              <a:effectLst/>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3138C009-5CEF-190B-A4A3-EB9AB76778CA}"/>
              </a:ext>
            </a:extLst>
          </p:cNvPr>
          <p:cNvSpPr txBox="1"/>
          <p:nvPr/>
        </p:nvSpPr>
        <p:spPr>
          <a:xfrm>
            <a:off x="920554" y="3746557"/>
            <a:ext cx="2360267" cy="1477328"/>
          </a:xfrm>
          <a:prstGeom prst="rect">
            <a:avLst/>
          </a:prstGeom>
          <a:noFill/>
        </p:spPr>
        <p:txBody>
          <a:bodyPr wrap="square" rtlCol="0" anchor="t">
            <a:spAutoFit/>
          </a:bodyPr>
          <a:lstStyle>
            <a:defPPr>
              <a:defRPr lang="en-US"/>
            </a:defPPr>
            <a:lvl1pPr algn="ctr">
              <a:lnSpc>
                <a:spcPts val="1750"/>
              </a:lnSpc>
              <a:defRPr sz="1200" b="0" i="0">
                <a:solidFill>
                  <a:srgbClr val="202124"/>
                </a:solidFill>
                <a:effectLst/>
                <a:latin typeface="Roboto" panose="02000000000000000000" pitchFamily="2" charset="0"/>
              </a:defRPr>
            </a:lvl1pPr>
          </a:lstStyle>
          <a:p>
            <a:r>
              <a:rPr lang="en-US" sz="1800" b="1" dirty="0">
                <a:latin typeface="Segoe UI" panose="020B0502040204020203" pitchFamily="34" charset="0"/>
                <a:cs typeface="Segoe UI" panose="020B0502040204020203" pitchFamily="34" charset="0"/>
              </a:rPr>
              <a:t>Cost neutral </a:t>
            </a:r>
            <a:r>
              <a:rPr lang="en-US" sz="1800" b="0" i="0" dirty="0">
                <a:solidFill>
                  <a:srgbClr val="202124"/>
                </a:solidFill>
                <a:effectLst/>
                <a:latin typeface="Segoe UI" panose="020B0502040204020203" pitchFamily="34" charset="0"/>
                <a:cs typeface="Segoe UI" panose="020B0502040204020203" pitchFamily="34" charset="0"/>
              </a:rPr>
              <a:t>implementation means PACT PT can drive up to </a:t>
            </a:r>
            <a:r>
              <a:rPr lang="en-US" sz="1800" b="1" i="0" dirty="0">
                <a:solidFill>
                  <a:srgbClr val="202124"/>
                </a:solidFill>
                <a:effectLst/>
                <a:latin typeface="Segoe UI" panose="020B0502040204020203" pitchFamily="34" charset="0"/>
                <a:cs typeface="Segoe UI" panose="020B0502040204020203" pitchFamily="34" charset="0"/>
              </a:rPr>
              <a:t>$2,200 in costs savings per patient</a:t>
            </a:r>
          </a:p>
        </p:txBody>
      </p:sp>
      <p:sp>
        <p:nvSpPr>
          <p:cNvPr id="11" name="TextBox 10">
            <a:extLst>
              <a:ext uri="{FF2B5EF4-FFF2-40B4-BE49-F238E27FC236}">
                <a16:creationId xmlns:a16="http://schemas.microsoft.com/office/drawing/2014/main" id="{EA836BB1-2F0F-804F-7B09-35294DB522DC}"/>
              </a:ext>
            </a:extLst>
          </p:cNvPr>
          <p:cNvSpPr txBox="1"/>
          <p:nvPr/>
        </p:nvSpPr>
        <p:spPr>
          <a:xfrm>
            <a:off x="1422529" y="1208115"/>
            <a:ext cx="2721725" cy="1015663"/>
          </a:xfrm>
          <a:prstGeom prst="rect">
            <a:avLst/>
          </a:prstGeom>
          <a:noFill/>
        </p:spPr>
        <p:txBody>
          <a:bodyPr wrap="square" rtlCol="0" anchor="t">
            <a:spAutoFit/>
          </a:bodyPr>
          <a:lstStyle/>
          <a:p>
            <a:pPr algn="ctr">
              <a:lnSpc>
                <a:spcPts val="1750"/>
              </a:lnSpc>
            </a:pPr>
            <a:r>
              <a:rPr lang="en-US" b="0" i="0" dirty="0">
                <a:solidFill>
                  <a:srgbClr val="202124"/>
                </a:solidFill>
                <a:effectLst/>
                <a:latin typeface="Segoe UI" panose="020B0502040204020203" pitchFamily="34" charset="0"/>
                <a:cs typeface="Segoe UI" panose="020B0502040204020203" pitchFamily="34" charset="0"/>
              </a:rPr>
              <a:t>PACT PT drives </a:t>
            </a:r>
            <a:r>
              <a:rPr lang="en-US" b="1" i="0" dirty="0">
                <a:solidFill>
                  <a:srgbClr val="202124"/>
                </a:solidFill>
                <a:effectLst/>
                <a:latin typeface="Segoe UI" panose="020B0502040204020203" pitchFamily="34" charset="0"/>
                <a:cs typeface="Segoe UI" panose="020B0502040204020203" pitchFamily="34" charset="0"/>
              </a:rPr>
              <a:t>improved access</a:t>
            </a:r>
            <a:r>
              <a:rPr lang="en-US" b="0" i="0" dirty="0">
                <a:solidFill>
                  <a:srgbClr val="202124"/>
                </a:solidFill>
                <a:effectLst/>
                <a:latin typeface="Segoe UI" panose="020B0502040204020203" pitchFamily="34" charset="0"/>
                <a:cs typeface="Segoe UI" panose="020B0502040204020203" pitchFamily="34" charset="0"/>
              </a:rPr>
              <a:t>, </a:t>
            </a:r>
            <a:r>
              <a:rPr lang="en-US" b="1" i="0" dirty="0">
                <a:solidFill>
                  <a:srgbClr val="202124"/>
                </a:solidFill>
                <a:effectLst/>
                <a:latin typeface="Segoe UI" panose="020B0502040204020203" pitchFamily="34" charset="0"/>
                <a:cs typeface="Segoe UI" panose="020B0502040204020203" pitchFamily="34" charset="0"/>
              </a:rPr>
              <a:t>employee satisfaction</a:t>
            </a:r>
            <a:r>
              <a:rPr lang="en-US" b="0" i="0" dirty="0">
                <a:solidFill>
                  <a:srgbClr val="202124"/>
                </a:solidFill>
                <a:effectLst/>
                <a:latin typeface="Segoe UI" panose="020B0502040204020203" pitchFamily="34" charset="0"/>
                <a:cs typeface="Segoe UI" panose="020B0502040204020203" pitchFamily="34" charset="0"/>
              </a:rPr>
              <a:t>, and </a:t>
            </a:r>
            <a:r>
              <a:rPr lang="en-US" b="1" i="0" dirty="0">
                <a:solidFill>
                  <a:srgbClr val="202124"/>
                </a:solidFill>
                <a:effectLst/>
                <a:latin typeface="Segoe UI" panose="020B0502040204020203" pitchFamily="34" charset="0"/>
                <a:cs typeface="Segoe UI" panose="020B0502040204020203" pitchFamily="34" charset="0"/>
              </a:rPr>
              <a:t>cost savings</a:t>
            </a:r>
            <a:endParaRPr lang="en-US" dirty="0">
              <a:latin typeface="Segoe UI" panose="020B0502040204020203" pitchFamily="34" charset="0"/>
              <a:ea typeface="Lato Light" panose="020F050202020403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3ED71CEF-109F-8A0A-9228-8BA65A6120D9}"/>
              </a:ext>
            </a:extLst>
          </p:cNvPr>
          <p:cNvSpPr txBox="1"/>
          <p:nvPr/>
        </p:nvSpPr>
        <p:spPr>
          <a:xfrm>
            <a:off x="6621053" y="5144890"/>
            <a:ext cx="1019125"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RESULTS</a:t>
            </a:r>
          </a:p>
        </p:txBody>
      </p:sp>
      <p:sp>
        <p:nvSpPr>
          <p:cNvPr id="13" name="TextBox 12">
            <a:extLst>
              <a:ext uri="{FF2B5EF4-FFF2-40B4-BE49-F238E27FC236}">
                <a16:creationId xmlns:a16="http://schemas.microsoft.com/office/drawing/2014/main" id="{FE2EEE29-CC2B-3A8D-D746-72F421FC49C0}"/>
              </a:ext>
            </a:extLst>
          </p:cNvPr>
          <p:cNvSpPr txBox="1"/>
          <p:nvPr/>
        </p:nvSpPr>
        <p:spPr>
          <a:xfrm>
            <a:off x="6922064" y="3795894"/>
            <a:ext cx="417102"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3</a:t>
            </a:r>
          </a:p>
        </p:txBody>
      </p:sp>
      <p:sp>
        <p:nvSpPr>
          <p:cNvPr id="14" name="Freeform 13">
            <a:extLst>
              <a:ext uri="{FF2B5EF4-FFF2-40B4-BE49-F238E27FC236}">
                <a16:creationId xmlns:a16="http://schemas.microsoft.com/office/drawing/2014/main" id="{273EF29C-3BF2-0423-5705-D3816BA797CE}"/>
              </a:ext>
            </a:extLst>
          </p:cNvPr>
          <p:cNvSpPr>
            <a:spLocks noChangeArrowheads="1"/>
          </p:cNvSpPr>
          <p:nvPr/>
        </p:nvSpPr>
        <p:spPr bwMode="auto">
          <a:xfrm>
            <a:off x="4451427" y="4176066"/>
            <a:ext cx="618310" cy="618310"/>
          </a:xfrm>
          <a:custGeom>
            <a:avLst/>
            <a:gdLst>
              <a:gd name="connsiteX0" fmla="*/ 0 w 899754"/>
              <a:gd name="connsiteY0" fmla="*/ 619125 h 899754"/>
              <a:gd name="connsiteX1" fmla="*/ 112108 w 899754"/>
              <a:gd name="connsiteY1" fmla="*/ 619125 h 899754"/>
              <a:gd name="connsiteX2" fmla="*/ 112108 w 899754"/>
              <a:gd name="connsiteY2" fmla="*/ 675179 h 899754"/>
              <a:gd name="connsiteX3" fmla="*/ 57850 w 899754"/>
              <a:gd name="connsiteY3" fmla="*/ 675179 h 899754"/>
              <a:gd name="connsiteX4" fmla="*/ 252602 w 899754"/>
              <a:gd name="connsiteY4" fmla="*/ 843700 h 899754"/>
              <a:gd name="connsiteX5" fmla="*/ 280629 w 899754"/>
              <a:gd name="connsiteY5" fmla="*/ 843700 h 899754"/>
              <a:gd name="connsiteX6" fmla="*/ 280629 w 899754"/>
              <a:gd name="connsiteY6" fmla="*/ 899754 h 899754"/>
              <a:gd name="connsiteX7" fmla="*/ 252602 w 899754"/>
              <a:gd name="connsiteY7" fmla="*/ 899754 h 899754"/>
              <a:gd name="connsiteX8" fmla="*/ 0 w 899754"/>
              <a:gd name="connsiteY8" fmla="*/ 647152 h 899754"/>
              <a:gd name="connsiteX9" fmla="*/ 618946 w 899754"/>
              <a:gd name="connsiteY9" fmla="*/ 338138 h 899754"/>
              <a:gd name="connsiteX10" fmla="*/ 899754 w 899754"/>
              <a:gd name="connsiteY10" fmla="*/ 618946 h 899754"/>
              <a:gd name="connsiteX11" fmla="*/ 618946 w 899754"/>
              <a:gd name="connsiteY11" fmla="*/ 899754 h 899754"/>
              <a:gd name="connsiteX12" fmla="*/ 338138 w 899754"/>
              <a:gd name="connsiteY12" fmla="*/ 618946 h 899754"/>
              <a:gd name="connsiteX13" fmla="*/ 340295 w 899754"/>
              <a:gd name="connsiteY13" fmla="*/ 585148 h 899754"/>
              <a:gd name="connsiteX14" fmla="*/ 585148 w 899754"/>
              <a:gd name="connsiteY14" fmla="*/ 340296 h 899754"/>
              <a:gd name="connsiteX15" fmla="*/ 618946 w 899754"/>
              <a:gd name="connsiteY15" fmla="*/ 338138 h 899754"/>
              <a:gd name="connsiteX16" fmla="*/ 254262 w 899754"/>
              <a:gd name="connsiteY16" fmla="*/ 112713 h 899754"/>
              <a:gd name="connsiteX17" fmla="*/ 310528 w 899754"/>
              <a:gd name="connsiteY17" fmla="*/ 112713 h 899754"/>
              <a:gd name="connsiteX18" fmla="*/ 310528 w 899754"/>
              <a:gd name="connsiteY18" fmla="*/ 140831 h 899754"/>
              <a:gd name="connsiteX19" fmla="*/ 338661 w 899754"/>
              <a:gd name="connsiteY19" fmla="*/ 140831 h 899754"/>
              <a:gd name="connsiteX20" fmla="*/ 366794 w 899754"/>
              <a:gd name="connsiteY20" fmla="*/ 140831 h 899754"/>
              <a:gd name="connsiteX21" fmla="*/ 366794 w 899754"/>
              <a:gd name="connsiteY21" fmla="*/ 197067 h 899754"/>
              <a:gd name="connsiteX22" fmla="*/ 338661 w 899754"/>
              <a:gd name="connsiteY22" fmla="*/ 197067 h 899754"/>
              <a:gd name="connsiteX23" fmla="*/ 310528 w 899754"/>
              <a:gd name="connsiteY23" fmla="*/ 197067 h 899754"/>
              <a:gd name="connsiteX24" fmla="*/ 254262 w 899754"/>
              <a:gd name="connsiteY24" fmla="*/ 197067 h 899754"/>
              <a:gd name="connsiteX25" fmla="*/ 226129 w 899754"/>
              <a:gd name="connsiteY25" fmla="*/ 225545 h 899754"/>
              <a:gd name="connsiteX26" fmla="*/ 254262 w 899754"/>
              <a:gd name="connsiteY26" fmla="*/ 253663 h 899754"/>
              <a:gd name="connsiteX27" fmla="*/ 310528 w 899754"/>
              <a:gd name="connsiteY27" fmla="*/ 253663 h 899754"/>
              <a:gd name="connsiteX28" fmla="*/ 394927 w 899754"/>
              <a:gd name="connsiteY28" fmla="*/ 338017 h 899754"/>
              <a:gd name="connsiteX29" fmla="*/ 310528 w 899754"/>
              <a:gd name="connsiteY29" fmla="*/ 422732 h 899754"/>
              <a:gd name="connsiteX30" fmla="*/ 310528 w 899754"/>
              <a:gd name="connsiteY30" fmla="*/ 450490 h 899754"/>
              <a:gd name="connsiteX31" fmla="*/ 254262 w 899754"/>
              <a:gd name="connsiteY31" fmla="*/ 450490 h 899754"/>
              <a:gd name="connsiteX32" fmla="*/ 254262 w 899754"/>
              <a:gd name="connsiteY32" fmla="*/ 422732 h 899754"/>
              <a:gd name="connsiteX33" fmla="*/ 226129 w 899754"/>
              <a:gd name="connsiteY33" fmla="*/ 422732 h 899754"/>
              <a:gd name="connsiteX34" fmla="*/ 197996 w 899754"/>
              <a:gd name="connsiteY34" fmla="*/ 422732 h 899754"/>
              <a:gd name="connsiteX35" fmla="*/ 197996 w 899754"/>
              <a:gd name="connsiteY35" fmla="*/ 366136 h 899754"/>
              <a:gd name="connsiteX36" fmla="*/ 226129 w 899754"/>
              <a:gd name="connsiteY36" fmla="*/ 366136 h 899754"/>
              <a:gd name="connsiteX37" fmla="*/ 254262 w 899754"/>
              <a:gd name="connsiteY37" fmla="*/ 366136 h 899754"/>
              <a:gd name="connsiteX38" fmla="*/ 310528 w 899754"/>
              <a:gd name="connsiteY38" fmla="*/ 366136 h 899754"/>
              <a:gd name="connsiteX39" fmla="*/ 338661 w 899754"/>
              <a:gd name="connsiteY39" fmla="*/ 338017 h 899754"/>
              <a:gd name="connsiteX40" fmla="*/ 310528 w 899754"/>
              <a:gd name="connsiteY40" fmla="*/ 309899 h 899754"/>
              <a:gd name="connsiteX41" fmla="*/ 254262 w 899754"/>
              <a:gd name="connsiteY41" fmla="*/ 309899 h 899754"/>
              <a:gd name="connsiteX42" fmla="*/ 169863 w 899754"/>
              <a:gd name="connsiteY42" fmla="*/ 225545 h 899754"/>
              <a:gd name="connsiteX43" fmla="*/ 254262 w 899754"/>
              <a:gd name="connsiteY43" fmla="*/ 140831 h 899754"/>
              <a:gd name="connsiteX44" fmla="*/ 280808 w 899754"/>
              <a:gd name="connsiteY44" fmla="*/ 56089 h 899754"/>
              <a:gd name="connsiteX45" fmla="*/ 56090 w 899754"/>
              <a:gd name="connsiteY45" fmla="*/ 280807 h 899754"/>
              <a:gd name="connsiteX46" fmla="*/ 280808 w 899754"/>
              <a:gd name="connsiteY46" fmla="*/ 505526 h 899754"/>
              <a:gd name="connsiteX47" fmla="*/ 505526 w 899754"/>
              <a:gd name="connsiteY47" fmla="*/ 280807 h 899754"/>
              <a:gd name="connsiteX48" fmla="*/ 280808 w 899754"/>
              <a:gd name="connsiteY48" fmla="*/ 56089 h 899754"/>
              <a:gd name="connsiteX49" fmla="*/ 619125 w 899754"/>
              <a:gd name="connsiteY49" fmla="*/ 0 h 899754"/>
              <a:gd name="connsiteX50" fmla="*/ 647152 w 899754"/>
              <a:gd name="connsiteY50" fmla="*/ 0 h 899754"/>
              <a:gd name="connsiteX51" fmla="*/ 899754 w 899754"/>
              <a:gd name="connsiteY51" fmla="*/ 252602 h 899754"/>
              <a:gd name="connsiteX52" fmla="*/ 899754 w 899754"/>
              <a:gd name="connsiteY52" fmla="*/ 280628 h 899754"/>
              <a:gd name="connsiteX53" fmla="*/ 787646 w 899754"/>
              <a:gd name="connsiteY53" fmla="*/ 280628 h 899754"/>
              <a:gd name="connsiteX54" fmla="*/ 787646 w 899754"/>
              <a:gd name="connsiteY54" fmla="*/ 224575 h 899754"/>
              <a:gd name="connsiteX55" fmla="*/ 841544 w 899754"/>
              <a:gd name="connsiteY55" fmla="*/ 224575 h 899754"/>
              <a:gd name="connsiteX56" fmla="*/ 647152 w 899754"/>
              <a:gd name="connsiteY56" fmla="*/ 56054 h 899754"/>
              <a:gd name="connsiteX57" fmla="*/ 619125 w 899754"/>
              <a:gd name="connsiteY57" fmla="*/ 56054 h 899754"/>
              <a:gd name="connsiteX58" fmla="*/ 280808 w 899754"/>
              <a:gd name="connsiteY58" fmla="*/ 0 h 899754"/>
              <a:gd name="connsiteX59" fmla="*/ 561616 w 899754"/>
              <a:gd name="connsiteY59" fmla="*/ 280807 h 899754"/>
              <a:gd name="connsiteX60" fmla="*/ 280808 w 899754"/>
              <a:gd name="connsiteY60" fmla="*/ 561616 h 899754"/>
              <a:gd name="connsiteX61" fmla="*/ 0 w 899754"/>
              <a:gd name="connsiteY61" fmla="*/ 280807 h 899754"/>
              <a:gd name="connsiteX62" fmla="*/ 280808 w 899754"/>
              <a:gd name="connsiteY62" fmla="*/ 0 h 89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99754" h="899754">
                <a:moveTo>
                  <a:pt x="0" y="619125"/>
                </a:moveTo>
                <a:lnTo>
                  <a:pt x="112108" y="619125"/>
                </a:lnTo>
                <a:lnTo>
                  <a:pt x="112108" y="675179"/>
                </a:lnTo>
                <a:lnTo>
                  <a:pt x="57850" y="675179"/>
                </a:lnTo>
                <a:cubicBezTo>
                  <a:pt x="71505" y="770399"/>
                  <a:pt x="153789" y="843700"/>
                  <a:pt x="252602" y="843700"/>
                </a:cubicBezTo>
                <a:lnTo>
                  <a:pt x="280629" y="843700"/>
                </a:lnTo>
                <a:lnTo>
                  <a:pt x="280629" y="899754"/>
                </a:lnTo>
                <a:lnTo>
                  <a:pt x="252602" y="899754"/>
                </a:lnTo>
                <a:cubicBezTo>
                  <a:pt x="113186" y="899754"/>
                  <a:pt x="0" y="786568"/>
                  <a:pt x="0" y="647152"/>
                </a:cubicBezTo>
                <a:close/>
                <a:moveTo>
                  <a:pt x="618946" y="338138"/>
                </a:moveTo>
                <a:cubicBezTo>
                  <a:pt x="773911" y="338138"/>
                  <a:pt x="899754" y="463621"/>
                  <a:pt x="899754" y="618946"/>
                </a:cubicBezTo>
                <a:cubicBezTo>
                  <a:pt x="899754" y="773912"/>
                  <a:pt x="773911" y="899754"/>
                  <a:pt x="618946" y="899754"/>
                </a:cubicBezTo>
                <a:cubicBezTo>
                  <a:pt x="463980" y="899754"/>
                  <a:pt x="338138" y="773912"/>
                  <a:pt x="338138" y="618946"/>
                </a:cubicBezTo>
                <a:cubicBezTo>
                  <a:pt x="338138" y="607800"/>
                  <a:pt x="338857" y="596294"/>
                  <a:pt x="340295" y="585148"/>
                </a:cubicBezTo>
                <a:cubicBezTo>
                  <a:pt x="463980" y="561418"/>
                  <a:pt x="561778" y="463980"/>
                  <a:pt x="585148" y="340296"/>
                </a:cubicBezTo>
                <a:cubicBezTo>
                  <a:pt x="596294" y="339217"/>
                  <a:pt x="607440" y="338138"/>
                  <a:pt x="618946" y="338138"/>
                </a:cubicBezTo>
                <a:close/>
                <a:moveTo>
                  <a:pt x="254262" y="112713"/>
                </a:moveTo>
                <a:lnTo>
                  <a:pt x="310528" y="112713"/>
                </a:lnTo>
                <a:lnTo>
                  <a:pt x="310528" y="140831"/>
                </a:lnTo>
                <a:lnTo>
                  <a:pt x="338661" y="140831"/>
                </a:lnTo>
                <a:lnTo>
                  <a:pt x="366794" y="140831"/>
                </a:lnTo>
                <a:lnTo>
                  <a:pt x="366794" y="197067"/>
                </a:lnTo>
                <a:lnTo>
                  <a:pt x="338661" y="197067"/>
                </a:lnTo>
                <a:lnTo>
                  <a:pt x="310528" y="197067"/>
                </a:lnTo>
                <a:lnTo>
                  <a:pt x="254262" y="197067"/>
                </a:lnTo>
                <a:cubicBezTo>
                  <a:pt x="238753" y="197067"/>
                  <a:pt x="226129" y="210044"/>
                  <a:pt x="226129" y="225545"/>
                </a:cubicBezTo>
                <a:cubicBezTo>
                  <a:pt x="226129" y="240686"/>
                  <a:pt x="238753" y="253663"/>
                  <a:pt x="254262" y="253663"/>
                </a:cubicBezTo>
                <a:lnTo>
                  <a:pt x="310528" y="253663"/>
                </a:lnTo>
                <a:cubicBezTo>
                  <a:pt x="357056" y="253663"/>
                  <a:pt x="394927" y="291514"/>
                  <a:pt x="394927" y="338017"/>
                </a:cubicBezTo>
                <a:cubicBezTo>
                  <a:pt x="394927" y="384521"/>
                  <a:pt x="357056" y="422732"/>
                  <a:pt x="310528" y="422732"/>
                </a:cubicBezTo>
                <a:lnTo>
                  <a:pt x="310528" y="450490"/>
                </a:lnTo>
                <a:lnTo>
                  <a:pt x="254262" y="450490"/>
                </a:lnTo>
                <a:lnTo>
                  <a:pt x="254262" y="422732"/>
                </a:lnTo>
                <a:lnTo>
                  <a:pt x="226129" y="422732"/>
                </a:lnTo>
                <a:lnTo>
                  <a:pt x="197996" y="422732"/>
                </a:lnTo>
                <a:lnTo>
                  <a:pt x="197996" y="366136"/>
                </a:lnTo>
                <a:lnTo>
                  <a:pt x="226129" y="366136"/>
                </a:lnTo>
                <a:lnTo>
                  <a:pt x="254262" y="366136"/>
                </a:lnTo>
                <a:lnTo>
                  <a:pt x="310528" y="366136"/>
                </a:lnTo>
                <a:cubicBezTo>
                  <a:pt x="326037" y="366136"/>
                  <a:pt x="338661" y="353519"/>
                  <a:pt x="338661" y="338017"/>
                </a:cubicBezTo>
                <a:cubicBezTo>
                  <a:pt x="338661" y="322516"/>
                  <a:pt x="326037" y="309899"/>
                  <a:pt x="310528" y="309899"/>
                </a:cubicBezTo>
                <a:lnTo>
                  <a:pt x="254262" y="309899"/>
                </a:lnTo>
                <a:cubicBezTo>
                  <a:pt x="207374" y="309899"/>
                  <a:pt x="169863" y="272048"/>
                  <a:pt x="169863" y="225545"/>
                </a:cubicBezTo>
                <a:cubicBezTo>
                  <a:pt x="169863" y="178682"/>
                  <a:pt x="207374" y="140831"/>
                  <a:pt x="254262" y="140831"/>
                </a:cubicBezTo>
                <a:close/>
                <a:moveTo>
                  <a:pt x="280808" y="56089"/>
                </a:moveTo>
                <a:cubicBezTo>
                  <a:pt x="156763" y="56089"/>
                  <a:pt x="56090" y="156763"/>
                  <a:pt x="56090" y="280807"/>
                </a:cubicBezTo>
                <a:cubicBezTo>
                  <a:pt x="56090" y="404493"/>
                  <a:pt x="156763" y="505526"/>
                  <a:pt x="280808" y="505526"/>
                </a:cubicBezTo>
                <a:cubicBezTo>
                  <a:pt x="404493" y="505526"/>
                  <a:pt x="505526" y="404493"/>
                  <a:pt x="505526" y="280807"/>
                </a:cubicBezTo>
                <a:cubicBezTo>
                  <a:pt x="505526" y="156763"/>
                  <a:pt x="404493" y="56089"/>
                  <a:pt x="280808" y="56089"/>
                </a:cubicBezTo>
                <a:close/>
                <a:moveTo>
                  <a:pt x="619125" y="0"/>
                </a:moveTo>
                <a:lnTo>
                  <a:pt x="647152" y="0"/>
                </a:lnTo>
                <a:cubicBezTo>
                  <a:pt x="786568" y="0"/>
                  <a:pt x="899754" y="113185"/>
                  <a:pt x="899754" y="252602"/>
                </a:cubicBezTo>
                <a:lnTo>
                  <a:pt x="899754" y="280628"/>
                </a:lnTo>
                <a:lnTo>
                  <a:pt x="787646" y="280628"/>
                </a:lnTo>
                <a:lnTo>
                  <a:pt x="787646" y="224575"/>
                </a:lnTo>
                <a:lnTo>
                  <a:pt x="841544" y="224575"/>
                </a:lnTo>
                <a:cubicBezTo>
                  <a:pt x="827890" y="129355"/>
                  <a:pt x="745965" y="56054"/>
                  <a:pt x="647152" y="56054"/>
                </a:cubicBezTo>
                <a:lnTo>
                  <a:pt x="619125" y="56054"/>
                </a:lnTo>
                <a:close/>
                <a:moveTo>
                  <a:pt x="280808" y="0"/>
                </a:moveTo>
                <a:cubicBezTo>
                  <a:pt x="435773" y="0"/>
                  <a:pt x="561616" y="125482"/>
                  <a:pt x="561616" y="280807"/>
                </a:cubicBezTo>
                <a:cubicBezTo>
                  <a:pt x="561616" y="435774"/>
                  <a:pt x="435773" y="561616"/>
                  <a:pt x="280808" y="561616"/>
                </a:cubicBezTo>
                <a:cubicBezTo>
                  <a:pt x="125483" y="561616"/>
                  <a:pt x="0" y="435774"/>
                  <a:pt x="0" y="280807"/>
                </a:cubicBezTo>
                <a:cubicBezTo>
                  <a:pt x="0" y="125482"/>
                  <a:pt x="125483" y="0"/>
                  <a:pt x="280808" y="0"/>
                </a:cubicBezTo>
                <a:close/>
              </a:path>
            </a:pathLst>
          </a:custGeom>
          <a:solidFill>
            <a:schemeClr val="bg1"/>
          </a:solidFill>
          <a:ln>
            <a:noFill/>
          </a:ln>
          <a:effectLst/>
        </p:spPr>
        <p:txBody>
          <a:bodyPr wrap="square" anchor="ctr">
            <a:noAutofit/>
          </a:bodyPr>
          <a:lstStyle/>
          <a:p>
            <a:endParaRPr lang="en-US" sz="900" dirty="0">
              <a:latin typeface="Lato Light" panose="020F0502020204030203" pitchFamily="34" charset="0"/>
            </a:endParaRPr>
          </a:p>
        </p:txBody>
      </p:sp>
      <p:sp>
        <p:nvSpPr>
          <p:cNvPr id="15" name="TextBox 14">
            <a:extLst>
              <a:ext uri="{FF2B5EF4-FFF2-40B4-BE49-F238E27FC236}">
                <a16:creationId xmlns:a16="http://schemas.microsoft.com/office/drawing/2014/main" id="{09CAB072-1625-85FD-AF9E-36EB729D7B90}"/>
              </a:ext>
            </a:extLst>
          </p:cNvPr>
          <p:cNvSpPr txBox="1"/>
          <p:nvPr/>
        </p:nvSpPr>
        <p:spPr>
          <a:xfrm>
            <a:off x="4291221" y="4900947"/>
            <a:ext cx="1002198"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BUDGET</a:t>
            </a:r>
          </a:p>
        </p:txBody>
      </p:sp>
      <p:sp>
        <p:nvSpPr>
          <p:cNvPr id="16" name="TextBox 15">
            <a:extLst>
              <a:ext uri="{FF2B5EF4-FFF2-40B4-BE49-F238E27FC236}">
                <a16:creationId xmlns:a16="http://schemas.microsoft.com/office/drawing/2014/main" id="{55A59A2C-83EF-B673-8F64-AA8723441BF1}"/>
              </a:ext>
            </a:extLst>
          </p:cNvPr>
          <p:cNvSpPr txBox="1"/>
          <p:nvPr/>
        </p:nvSpPr>
        <p:spPr>
          <a:xfrm>
            <a:off x="4570144" y="3541979"/>
            <a:ext cx="444353"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4</a:t>
            </a:r>
          </a:p>
        </p:txBody>
      </p:sp>
      <p:sp>
        <p:nvSpPr>
          <p:cNvPr id="17" name="TextBox 16">
            <a:extLst>
              <a:ext uri="{FF2B5EF4-FFF2-40B4-BE49-F238E27FC236}">
                <a16:creationId xmlns:a16="http://schemas.microsoft.com/office/drawing/2014/main" id="{3CD67343-07BF-83BA-7139-D06B22D589CC}"/>
              </a:ext>
            </a:extLst>
          </p:cNvPr>
          <p:cNvSpPr txBox="1"/>
          <p:nvPr/>
        </p:nvSpPr>
        <p:spPr>
          <a:xfrm>
            <a:off x="4591421" y="2427825"/>
            <a:ext cx="1138581"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PRACTICE</a:t>
            </a:r>
          </a:p>
        </p:txBody>
      </p:sp>
      <p:sp>
        <p:nvSpPr>
          <p:cNvPr id="18" name="TextBox 17">
            <a:extLst>
              <a:ext uri="{FF2B5EF4-FFF2-40B4-BE49-F238E27FC236}">
                <a16:creationId xmlns:a16="http://schemas.microsoft.com/office/drawing/2014/main" id="{F1F3ED98-3B98-3089-2E5B-7E669DA7DEAE}"/>
              </a:ext>
            </a:extLst>
          </p:cNvPr>
          <p:cNvSpPr txBox="1"/>
          <p:nvPr/>
        </p:nvSpPr>
        <p:spPr>
          <a:xfrm>
            <a:off x="6490906" y="2876082"/>
            <a:ext cx="1994713"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IMPLEMENTATION</a:t>
            </a:r>
          </a:p>
        </p:txBody>
      </p:sp>
      <p:sp>
        <p:nvSpPr>
          <p:cNvPr id="19" name="TextBox 18">
            <a:extLst>
              <a:ext uri="{FF2B5EF4-FFF2-40B4-BE49-F238E27FC236}">
                <a16:creationId xmlns:a16="http://schemas.microsoft.com/office/drawing/2014/main" id="{F3613C7E-94BE-BCBC-1549-F3D4E4617CB8}"/>
              </a:ext>
            </a:extLst>
          </p:cNvPr>
          <p:cNvSpPr txBox="1"/>
          <p:nvPr/>
        </p:nvSpPr>
        <p:spPr>
          <a:xfrm>
            <a:off x="7237631" y="1548268"/>
            <a:ext cx="404278"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2</a:t>
            </a:r>
          </a:p>
        </p:txBody>
      </p:sp>
      <p:pic>
        <p:nvPicPr>
          <p:cNvPr id="20" name="Picture 19">
            <a:extLst>
              <a:ext uri="{FF2B5EF4-FFF2-40B4-BE49-F238E27FC236}">
                <a16:creationId xmlns:a16="http://schemas.microsoft.com/office/drawing/2014/main" id="{A9180E86-65FA-F751-D6E0-BA9181DFD766}"/>
              </a:ext>
            </a:extLst>
          </p:cNvPr>
          <p:cNvPicPr>
            <a:picLocks noChangeAspect="1"/>
          </p:cNvPicPr>
          <p:nvPr/>
        </p:nvPicPr>
        <p:blipFill>
          <a:blip r:embed="rId3"/>
          <a:stretch>
            <a:fillRect/>
          </a:stretch>
        </p:blipFill>
        <p:spPr>
          <a:xfrm>
            <a:off x="6772966" y="4354927"/>
            <a:ext cx="715297" cy="715297"/>
          </a:xfrm>
          <a:prstGeom prst="rect">
            <a:avLst/>
          </a:prstGeom>
        </p:spPr>
      </p:pic>
      <p:pic>
        <p:nvPicPr>
          <p:cNvPr id="21" name="Picture 20">
            <a:extLst>
              <a:ext uri="{FF2B5EF4-FFF2-40B4-BE49-F238E27FC236}">
                <a16:creationId xmlns:a16="http://schemas.microsoft.com/office/drawing/2014/main" id="{F3CDA26E-8DCD-CAEE-2873-2C1549E990F0}"/>
              </a:ext>
            </a:extLst>
          </p:cNvPr>
          <p:cNvPicPr>
            <a:picLocks noChangeAspect="1"/>
          </p:cNvPicPr>
          <p:nvPr/>
        </p:nvPicPr>
        <p:blipFill>
          <a:blip r:embed="rId4"/>
          <a:stretch>
            <a:fillRect/>
          </a:stretch>
        </p:blipFill>
        <p:spPr>
          <a:xfrm>
            <a:off x="4676830" y="1621964"/>
            <a:ext cx="785814" cy="785814"/>
          </a:xfrm>
          <a:prstGeom prst="rect">
            <a:avLst/>
          </a:prstGeom>
        </p:spPr>
      </p:pic>
      <p:pic>
        <p:nvPicPr>
          <p:cNvPr id="22" name="Picture 21">
            <a:extLst>
              <a:ext uri="{FF2B5EF4-FFF2-40B4-BE49-F238E27FC236}">
                <a16:creationId xmlns:a16="http://schemas.microsoft.com/office/drawing/2014/main" id="{7645BD26-95AF-43E3-D079-A11147CEF4B0}"/>
              </a:ext>
            </a:extLst>
          </p:cNvPr>
          <p:cNvPicPr>
            <a:picLocks noChangeAspect="1"/>
          </p:cNvPicPr>
          <p:nvPr/>
        </p:nvPicPr>
        <p:blipFill>
          <a:blip r:embed="rId5"/>
          <a:stretch>
            <a:fillRect/>
          </a:stretch>
        </p:blipFill>
        <p:spPr>
          <a:xfrm>
            <a:off x="6970214" y="2014871"/>
            <a:ext cx="939112" cy="939112"/>
          </a:xfrm>
          <a:prstGeom prst="rect">
            <a:avLst/>
          </a:prstGeom>
        </p:spPr>
      </p:pic>
      <p:sp>
        <p:nvSpPr>
          <p:cNvPr id="23" name="TextBox 22">
            <a:extLst>
              <a:ext uri="{FF2B5EF4-FFF2-40B4-BE49-F238E27FC236}">
                <a16:creationId xmlns:a16="http://schemas.microsoft.com/office/drawing/2014/main" id="{A41BEFD0-61D8-DC98-2715-F1CEC58C8AF6}"/>
              </a:ext>
            </a:extLst>
          </p:cNvPr>
          <p:cNvSpPr txBox="1"/>
          <p:nvPr/>
        </p:nvSpPr>
        <p:spPr>
          <a:xfrm>
            <a:off x="4960416" y="1031074"/>
            <a:ext cx="328937"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1</a:t>
            </a:r>
          </a:p>
        </p:txBody>
      </p:sp>
    </p:spTree>
    <p:extLst>
      <p:ext uri="{BB962C8B-B14F-4D97-AF65-F5344CB8AC3E}">
        <p14:creationId xmlns:p14="http://schemas.microsoft.com/office/powerpoint/2010/main" val="3139622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D784-AF15-30BD-B411-0B793C3BFF4C}"/>
              </a:ext>
            </a:extLst>
          </p:cNvPr>
          <p:cNvSpPr>
            <a:spLocks noGrp="1"/>
          </p:cNvSpPr>
          <p:nvPr>
            <p:ph type="title"/>
          </p:nvPr>
        </p:nvSpPr>
        <p:spPr/>
        <p:txBody>
          <a:bodyPr/>
          <a:lstStyle/>
          <a:p>
            <a:r>
              <a:rPr lang="en-US" dirty="0"/>
              <a:t>Diffusion Principles Spotlight</a:t>
            </a:r>
          </a:p>
        </p:txBody>
      </p:sp>
      <p:sp>
        <p:nvSpPr>
          <p:cNvPr id="4" name="Shape 11015">
            <a:extLst>
              <a:ext uri="{FF2B5EF4-FFF2-40B4-BE49-F238E27FC236}">
                <a16:creationId xmlns:a16="http://schemas.microsoft.com/office/drawing/2014/main" id="{B4CFFEAD-3161-D450-6AAE-33BD4A84ECD5}"/>
              </a:ext>
            </a:extLst>
          </p:cNvPr>
          <p:cNvSpPr/>
          <p:nvPr/>
        </p:nvSpPr>
        <p:spPr>
          <a:xfrm>
            <a:off x="882539" y="2796911"/>
            <a:ext cx="4956577" cy="999373"/>
          </a:xfrm>
          <a:prstGeom prst="rect">
            <a:avLst/>
          </a:prstGeom>
          <a:solidFill>
            <a:srgbClr val="167DB9"/>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5" name="Shape 11023">
            <a:extLst>
              <a:ext uri="{FF2B5EF4-FFF2-40B4-BE49-F238E27FC236}">
                <a16:creationId xmlns:a16="http://schemas.microsoft.com/office/drawing/2014/main" id="{D5085397-A84D-80BA-6B99-E4F05C3732C3}"/>
              </a:ext>
            </a:extLst>
          </p:cNvPr>
          <p:cNvSpPr/>
          <p:nvPr/>
        </p:nvSpPr>
        <p:spPr>
          <a:xfrm>
            <a:off x="882539" y="1762560"/>
            <a:ext cx="4061436" cy="999373"/>
          </a:xfrm>
          <a:prstGeom prst="rect">
            <a:avLst/>
          </a:prstGeom>
          <a:solidFill>
            <a:srgbClr val="2A9C8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6" name="Shape 11034">
            <a:extLst>
              <a:ext uri="{FF2B5EF4-FFF2-40B4-BE49-F238E27FC236}">
                <a16:creationId xmlns:a16="http://schemas.microsoft.com/office/drawing/2014/main" id="{15AB59BE-38CE-1D65-C3C0-561BC4C14303}"/>
              </a:ext>
            </a:extLst>
          </p:cNvPr>
          <p:cNvSpPr/>
          <p:nvPr/>
        </p:nvSpPr>
        <p:spPr>
          <a:xfrm>
            <a:off x="882538" y="3831262"/>
            <a:ext cx="4263468" cy="999373"/>
          </a:xfrm>
          <a:prstGeom prst="rect">
            <a:avLst/>
          </a:prstGeom>
          <a:solidFill>
            <a:srgbClr val="112D5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7" name="TextBox 6">
            <a:extLst>
              <a:ext uri="{FF2B5EF4-FFF2-40B4-BE49-F238E27FC236}">
                <a16:creationId xmlns:a16="http://schemas.microsoft.com/office/drawing/2014/main" id="{85C47B9F-FAC0-33B3-647F-E46598362214}"/>
              </a:ext>
            </a:extLst>
          </p:cNvPr>
          <p:cNvSpPr txBox="1"/>
          <p:nvPr/>
        </p:nvSpPr>
        <p:spPr>
          <a:xfrm>
            <a:off x="1955726" y="1969860"/>
            <a:ext cx="2700441" cy="584775"/>
          </a:xfrm>
          <a:prstGeom prst="rect">
            <a:avLst/>
          </a:prstGeom>
          <a:noFill/>
        </p:spPr>
        <p:txBody>
          <a:bodyPr wrap="square" rtlCol="0" anchor="ctr">
            <a:spAutoFit/>
          </a:bodyPr>
          <a:lstStyle/>
          <a:p>
            <a:r>
              <a:rPr lang="en-US" sz="1600" b="1" dirty="0">
                <a:solidFill>
                  <a:schemeClr val="bg1"/>
                </a:solidFill>
                <a:latin typeface="Segoe UI" panose="020B0502040204020203" pitchFamily="34" charset="0"/>
                <a:ea typeface="Lato Light" panose="020F0502020204030203" pitchFamily="34" charset="0"/>
                <a:cs typeface="Segoe UI" panose="020B0502040204020203" pitchFamily="34" charset="0"/>
              </a:rPr>
              <a:t>DIFFUSION PRINCIPLE </a:t>
            </a:r>
          </a:p>
          <a:p>
            <a:r>
              <a:rPr lang="en-US" sz="1600" b="1" dirty="0">
                <a:solidFill>
                  <a:schemeClr val="bg1"/>
                </a:solidFill>
                <a:latin typeface="Segoe UI" panose="020B0502040204020203" pitchFamily="34" charset="0"/>
                <a:ea typeface="Lato Light" panose="020F0502020204030203" pitchFamily="34" charset="0"/>
                <a:cs typeface="Segoe UI" panose="020B0502040204020203" pitchFamily="34" charset="0"/>
              </a:rPr>
              <a:t>Rally the Stakeholders</a:t>
            </a:r>
          </a:p>
        </p:txBody>
      </p:sp>
      <p:sp>
        <p:nvSpPr>
          <p:cNvPr id="8" name="TextBox 7">
            <a:extLst>
              <a:ext uri="{FF2B5EF4-FFF2-40B4-BE49-F238E27FC236}">
                <a16:creationId xmlns:a16="http://schemas.microsoft.com/office/drawing/2014/main" id="{34D48354-8A45-1417-FFC6-55261CA60288}"/>
              </a:ext>
            </a:extLst>
          </p:cNvPr>
          <p:cNvSpPr txBox="1"/>
          <p:nvPr/>
        </p:nvSpPr>
        <p:spPr>
          <a:xfrm>
            <a:off x="1955726" y="3004617"/>
            <a:ext cx="3627297" cy="584775"/>
          </a:xfrm>
          <a:prstGeom prst="rect">
            <a:avLst/>
          </a:prstGeom>
          <a:noFill/>
        </p:spPr>
        <p:txBody>
          <a:bodyPr wrap="square" rtlCol="0" anchor="ctr">
            <a:spAutoFit/>
          </a:bodyPr>
          <a:lstStyle/>
          <a:p>
            <a:r>
              <a:rPr lang="en-US" sz="1600" b="1" dirty="0">
                <a:solidFill>
                  <a:schemeClr val="bg1"/>
                </a:solidFill>
                <a:latin typeface="Segoe UI" panose="020B0502040204020203" pitchFamily="34" charset="0"/>
                <a:ea typeface="Lato Light" panose="020F0502020204030203" pitchFamily="34" charset="0"/>
                <a:cs typeface="Segoe UI" panose="020B0502040204020203" pitchFamily="34" charset="0"/>
              </a:rPr>
              <a:t>DIFFUSION PRINCIPLE </a:t>
            </a:r>
          </a:p>
          <a:p>
            <a:r>
              <a:rPr lang="en-US" sz="1600" b="1" dirty="0">
                <a:solidFill>
                  <a:schemeClr val="bg1"/>
                </a:solidFill>
                <a:latin typeface="Segoe UI" panose="020B0502040204020203" pitchFamily="34" charset="0"/>
                <a:ea typeface="Lato Light" panose="020F0502020204030203" pitchFamily="34" charset="0"/>
                <a:cs typeface="Segoe UI" panose="020B0502040204020203" pitchFamily="34" charset="0"/>
              </a:rPr>
              <a:t>Measure the Impact</a:t>
            </a:r>
          </a:p>
        </p:txBody>
      </p:sp>
      <p:sp>
        <p:nvSpPr>
          <p:cNvPr id="9" name="TextBox 8">
            <a:extLst>
              <a:ext uri="{FF2B5EF4-FFF2-40B4-BE49-F238E27FC236}">
                <a16:creationId xmlns:a16="http://schemas.microsoft.com/office/drawing/2014/main" id="{A91BABEC-EFAC-B171-ACC9-6794DCBC56F7}"/>
              </a:ext>
            </a:extLst>
          </p:cNvPr>
          <p:cNvSpPr txBox="1"/>
          <p:nvPr/>
        </p:nvSpPr>
        <p:spPr>
          <a:xfrm>
            <a:off x="1955726" y="4038561"/>
            <a:ext cx="3063235" cy="584775"/>
          </a:xfrm>
          <a:prstGeom prst="rect">
            <a:avLst/>
          </a:prstGeom>
          <a:noFill/>
        </p:spPr>
        <p:txBody>
          <a:bodyPr wrap="square" rtlCol="0" anchor="ctr">
            <a:spAutoFit/>
          </a:bodyPr>
          <a:lstStyle/>
          <a:p>
            <a:r>
              <a:rPr lang="en-US" sz="1600" b="1" dirty="0">
                <a:solidFill>
                  <a:schemeClr val="bg1"/>
                </a:solidFill>
                <a:latin typeface="Segoe UI" panose="020B0502040204020203" pitchFamily="34" charset="0"/>
                <a:ea typeface="Lato Light" panose="020F0502020204030203" pitchFamily="34" charset="0"/>
                <a:cs typeface="Segoe UI" panose="020B0502040204020203" pitchFamily="34" charset="0"/>
              </a:rPr>
              <a:t>DIFFUSION PRINCIPLE</a:t>
            </a:r>
          </a:p>
          <a:p>
            <a:r>
              <a:rPr lang="en-US" sz="1600" b="1" dirty="0">
                <a:solidFill>
                  <a:schemeClr val="bg1"/>
                </a:solidFill>
                <a:latin typeface="Segoe UI" panose="020B0502040204020203" pitchFamily="34" charset="0"/>
                <a:ea typeface="Lato Light" panose="020F0502020204030203" pitchFamily="34" charset="0"/>
                <a:cs typeface="Segoe UI" panose="020B0502040204020203" pitchFamily="34" charset="0"/>
              </a:rPr>
              <a:t>Pave the Way for Sustainment</a:t>
            </a:r>
          </a:p>
        </p:txBody>
      </p:sp>
      <p:sp>
        <p:nvSpPr>
          <p:cNvPr id="10" name="Shape 11013">
            <a:extLst>
              <a:ext uri="{FF2B5EF4-FFF2-40B4-BE49-F238E27FC236}">
                <a16:creationId xmlns:a16="http://schemas.microsoft.com/office/drawing/2014/main" id="{01E5A4CF-BF59-24EE-F8B7-4890D1FA6C4E}"/>
              </a:ext>
            </a:extLst>
          </p:cNvPr>
          <p:cNvSpPr/>
          <p:nvPr/>
        </p:nvSpPr>
        <p:spPr>
          <a:xfrm>
            <a:off x="5807776" y="2789488"/>
            <a:ext cx="5203215" cy="999373"/>
          </a:xfrm>
          <a:prstGeom prst="rect">
            <a:avLst/>
          </a:prstGeom>
          <a:solidFill>
            <a:schemeClr val="bg2">
              <a:lumMod val="95000"/>
            </a:schemeClr>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1" name="Shape 11014">
            <a:extLst>
              <a:ext uri="{FF2B5EF4-FFF2-40B4-BE49-F238E27FC236}">
                <a16:creationId xmlns:a16="http://schemas.microsoft.com/office/drawing/2014/main" id="{91DB6AF0-A171-00FE-C227-8AF49BD58F79}"/>
              </a:ext>
            </a:extLst>
          </p:cNvPr>
          <p:cNvSpPr/>
          <p:nvPr/>
        </p:nvSpPr>
        <p:spPr>
          <a:xfrm>
            <a:off x="5751054" y="2986292"/>
            <a:ext cx="1174253" cy="599624"/>
          </a:xfrm>
          <a:prstGeom prst="rightArrow">
            <a:avLst>
              <a:gd name="adj1" fmla="val 32000"/>
              <a:gd name="adj2" fmla="val 64000"/>
            </a:avLst>
          </a:prstGeom>
          <a:solidFill>
            <a:srgbClr val="167DB9"/>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2" name="Shape 11028">
            <a:extLst>
              <a:ext uri="{FF2B5EF4-FFF2-40B4-BE49-F238E27FC236}">
                <a16:creationId xmlns:a16="http://schemas.microsoft.com/office/drawing/2014/main" id="{83A55B90-61FE-C93D-AFB8-9155B06B385B}"/>
              </a:ext>
            </a:extLst>
          </p:cNvPr>
          <p:cNvSpPr/>
          <p:nvPr/>
        </p:nvSpPr>
        <p:spPr>
          <a:xfrm>
            <a:off x="4879930" y="1955010"/>
            <a:ext cx="1406185" cy="599625"/>
          </a:xfrm>
          <a:prstGeom prst="rightArrow">
            <a:avLst>
              <a:gd name="adj1" fmla="val 32000"/>
              <a:gd name="adj2" fmla="val 64000"/>
            </a:avLst>
          </a:prstGeom>
          <a:solidFill>
            <a:srgbClr val="2A9C8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3" name="Shape 11033">
            <a:extLst>
              <a:ext uri="{FF2B5EF4-FFF2-40B4-BE49-F238E27FC236}">
                <a16:creationId xmlns:a16="http://schemas.microsoft.com/office/drawing/2014/main" id="{DE32965E-E70B-9DB1-D0F3-6F9CB3FE44FC}"/>
              </a:ext>
            </a:extLst>
          </p:cNvPr>
          <p:cNvSpPr/>
          <p:nvPr/>
        </p:nvSpPr>
        <p:spPr>
          <a:xfrm>
            <a:off x="4444382" y="4013234"/>
            <a:ext cx="1573755" cy="599625"/>
          </a:xfrm>
          <a:prstGeom prst="rightArrow">
            <a:avLst>
              <a:gd name="adj1" fmla="val 32000"/>
              <a:gd name="adj2" fmla="val 64000"/>
            </a:avLst>
          </a:prstGeom>
          <a:solidFill>
            <a:srgbClr val="112D5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4" name="TextBox 13">
            <a:extLst>
              <a:ext uri="{FF2B5EF4-FFF2-40B4-BE49-F238E27FC236}">
                <a16:creationId xmlns:a16="http://schemas.microsoft.com/office/drawing/2014/main" id="{3BD5773E-8A58-C47A-8DCB-3C1FFCC8E991}"/>
              </a:ext>
            </a:extLst>
          </p:cNvPr>
          <p:cNvSpPr txBox="1"/>
          <p:nvPr/>
        </p:nvSpPr>
        <p:spPr>
          <a:xfrm>
            <a:off x="6478352" y="1954136"/>
            <a:ext cx="4499299" cy="553998"/>
          </a:xfrm>
          <a:prstGeom prst="rect">
            <a:avLst/>
          </a:prstGeom>
          <a:noFill/>
        </p:spPr>
        <p:txBody>
          <a:bodyPr wrap="square" rtlCol="0" anchor="ctr">
            <a:spAutoFit/>
          </a:bodyPr>
          <a:lstStyle/>
          <a:p>
            <a:pPr>
              <a:lnSpc>
                <a:spcPts val="1750"/>
              </a:lnSpc>
            </a:pPr>
            <a:r>
              <a:rPr lang="en-US" dirty="0">
                <a:latin typeface="Segoe UI" panose="020B0502040204020203" pitchFamily="34" charset="0"/>
                <a:ea typeface="Lato Light" panose="020F0502020204030203" pitchFamily="34" charset="0"/>
                <a:cs typeface="Segoe UI" panose="020B0502040204020203" pitchFamily="34" charset="0"/>
              </a:rPr>
              <a:t>Organizational Sponsorship from seven program offices</a:t>
            </a:r>
          </a:p>
        </p:txBody>
      </p:sp>
      <p:sp>
        <p:nvSpPr>
          <p:cNvPr id="15" name="TextBox 14">
            <a:extLst>
              <a:ext uri="{FF2B5EF4-FFF2-40B4-BE49-F238E27FC236}">
                <a16:creationId xmlns:a16="http://schemas.microsoft.com/office/drawing/2014/main" id="{52D54A04-7070-F4B9-C6AF-0EF123FA2C2B}"/>
              </a:ext>
            </a:extLst>
          </p:cNvPr>
          <p:cNvSpPr txBox="1"/>
          <p:nvPr/>
        </p:nvSpPr>
        <p:spPr>
          <a:xfrm>
            <a:off x="6137159" y="3949315"/>
            <a:ext cx="4840492" cy="784830"/>
          </a:xfrm>
          <a:prstGeom prst="rect">
            <a:avLst/>
          </a:prstGeom>
          <a:noFill/>
        </p:spPr>
        <p:txBody>
          <a:bodyPr wrap="square" rtlCol="0" anchor="ctr">
            <a:spAutoFit/>
          </a:bodyPr>
          <a:lstStyle/>
          <a:p>
            <a:pPr>
              <a:lnSpc>
                <a:spcPts val="1750"/>
              </a:lnSpc>
            </a:pPr>
            <a:r>
              <a:rPr lang="en-US" dirty="0">
                <a:latin typeface="Segoe UI" panose="020B0502040204020203" pitchFamily="34" charset="0"/>
                <a:ea typeface="Lato Light" panose="020F0502020204030203" pitchFamily="34" charset="0"/>
                <a:cs typeface="Segoe UI" panose="020B0502040204020203" pitchFamily="34" charset="0"/>
              </a:rPr>
              <a:t>Building coalitions, collecting data to support outcomes, and creating a pipeline of education and training</a:t>
            </a:r>
          </a:p>
        </p:txBody>
      </p:sp>
      <p:sp>
        <p:nvSpPr>
          <p:cNvPr id="16" name="TextBox 15">
            <a:extLst>
              <a:ext uri="{FF2B5EF4-FFF2-40B4-BE49-F238E27FC236}">
                <a16:creationId xmlns:a16="http://schemas.microsoft.com/office/drawing/2014/main" id="{0622BA0B-0986-A214-49EB-FAC8D7C1E791}"/>
              </a:ext>
            </a:extLst>
          </p:cNvPr>
          <p:cNvSpPr txBox="1"/>
          <p:nvPr/>
        </p:nvSpPr>
        <p:spPr>
          <a:xfrm>
            <a:off x="6958601" y="2906367"/>
            <a:ext cx="4019050" cy="784830"/>
          </a:xfrm>
          <a:prstGeom prst="rect">
            <a:avLst/>
          </a:prstGeom>
          <a:noFill/>
        </p:spPr>
        <p:txBody>
          <a:bodyPr wrap="square" rtlCol="0" anchor="ctr">
            <a:spAutoFit/>
          </a:bodyPr>
          <a:lstStyle/>
          <a:p>
            <a:pPr>
              <a:lnSpc>
                <a:spcPts val="1750"/>
              </a:lnSpc>
            </a:pPr>
            <a:r>
              <a:rPr lang="en-US" dirty="0">
                <a:latin typeface="Segoe UI" panose="020B0502040204020203" pitchFamily="34" charset="0"/>
                <a:ea typeface="Lato Light" panose="020F0502020204030203" pitchFamily="34" charset="0"/>
                <a:cs typeface="Segoe UI" panose="020B0502040204020203" pitchFamily="34" charset="0"/>
              </a:rPr>
              <a:t>Increased access, decreased downstream referrals, dashboard building specific to needs</a:t>
            </a:r>
          </a:p>
        </p:txBody>
      </p:sp>
    </p:spTree>
    <p:extLst>
      <p:ext uri="{BB962C8B-B14F-4D97-AF65-F5344CB8AC3E}">
        <p14:creationId xmlns:p14="http://schemas.microsoft.com/office/powerpoint/2010/main" val="1040978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C90C47-DD6D-5855-2C26-89DD13C9ABAF}"/>
              </a:ext>
            </a:extLst>
          </p:cNvPr>
          <p:cNvSpPr txBox="1">
            <a:spLocks/>
          </p:cNvSpPr>
          <p:nvPr/>
        </p:nvSpPr>
        <p:spPr>
          <a:xfrm>
            <a:off x="234593" y="874613"/>
            <a:ext cx="11722813" cy="1504710"/>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200" b="1" kern="1200" baseline="0">
                <a:solidFill>
                  <a:schemeClr val="bg1"/>
                </a:solidFill>
                <a:latin typeface="+mj-lt"/>
                <a:ea typeface="+mj-ea"/>
                <a:cs typeface="+mj-cs"/>
              </a:defRPr>
            </a:lvl1pPr>
          </a:lstStyle>
          <a:p>
            <a:r>
              <a:rPr lang="en-US" sz="7200" dirty="0">
                <a:solidFill>
                  <a:schemeClr val="tx1"/>
                </a:solidFill>
              </a:rPr>
              <a:t>HAPPEN</a:t>
            </a:r>
            <a:r>
              <a:rPr lang="en-US" sz="5400" dirty="0">
                <a:solidFill>
                  <a:schemeClr val="tx1"/>
                </a:solidFill>
              </a:rPr>
              <a:t> </a:t>
            </a:r>
            <a:br>
              <a:rPr lang="en-US" sz="4000" dirty="0">
                <a:solidFill>
                  <a:schemeClr val="tx1"/>
                </a:solidFill>
              </a:rPr>
            </a:br>
            <a:r>
              <a:rPr lang="en-US" dirty="0">
                <a:solidFill>
                  <a:schemeClr val="tx1"/>
                </a:solidFill>
              </a:rPr>
              <a:t>(</a:t>
            </a:r>
            <a:r>
              <a:rPr lang="en-US" dirty="0">
                <a:solidFill>
                  <a:schemeClr val="tx1"/>
                </a:solidFill>
                <a:latin typeface="Public Sans Web"/>
              </a:rPr>
              <a:t>Hospital Acquired Pneumonia Prevention by Engaging Nurses )</a:t>
            </a:r>
            <a:endParaRPr lang="en-US" dirty="0">
              <a:solidFill>
                <a:schemeClr val="tx1"/>
              </a:solidFill>
            </a:endParaRPr>
          </a:p>
        </p:txBody>
      </p:sp>
      <p:pic>
        <p:nvPicPr>
          <p:cNvPr id="5" name="Picture 4" descr="Map of HAPPEN implementing sites across VHA">
            <a:extLst>
              <a:ext uri="{FF2B5EF4-FFF2-40B4-BE49-F238E27FC236}">
                <a16:creationId xmlns:a16="http://schemas.microsoft.com/office/drawing/2014/main" id="{1D89EA0B-E233-C46D-1DF2-1E88E96D33EB}"/>
              </a:ext>
            </a:extLst>
          </p:cNvPr>
          <p:cNvPicPr>
            <a:picLocks noChangeAspect="1"/>
          </p:cNvPicPr>
          <p:nvPr/>
        </p:nvPicPr>
        <p:blipFill>
          <a:blip r:embed="rId2"/>
          <a:stretch>
            <a:fillRect/>
          </a:stretch>
        </p:blipFill>
        <p:spPr>
          <a:xfrm>
            <a:off x="2327865" y="2598616"/>
            <a:ext cx="7536268" cy="3130852"/>
          </a:xfrm>
          <a:prstGeom prst="rect">
            <a:avLst/>
          </a:prstGeom>
        </p:spPr>
      </p:pic>
    </p:spTree>
    <p:extLst>
      <p:ext uri="{BB962C8B-B14F-4D97-AF65-F5344CB8AC3E}">
        <p14:creationId xmlns:p14="http://schemas.microsoft.com/office/powerpoint/2010/main" val="1294607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CE8463-0E97-D299-6065-91A01EFF4AFE}"/>
              </a:ext>
            </a:extLst>
          </p:cNvPr>
          <p:cNvSpPr>
            <a:spLocks noGrp="1"/>
          </p:cNvSpPr>
          <p:nvPr>
            <p:ph idx="1"/>
          </p:nvPr>
        </p:nvSpPr>
        <p:spPr>
          <a:xfrm>
            <a:off x="889020" y="1076325"/>
            <a:ext cx="10515600" cy="3930682"/>
          </a:xfrm>
        </p:spPr>
        <p:txBody>
          <a:bodyPr>
            <a:normAutofit/>
          </a:bodyPr>
          <a:lstStyle/>
          <a:p>
            <a:pPr marL="342900" indent="-342900" algn="l">
              <a:lnSpc>
                <a:spcPct val="150000"/>
              </a:lnSpc>
              <a:buFont typeface="Arial" panose="020B0604020202020204" pitchFamily="34" charset="0"/>
              <a:buChar char="•"/>
            </a:pPr>
            <a:r>
              <a:rPr lang="en-US" sz="2000" b="1" i="0" dirty="0">
                <a:solidFill>
                  <a:srgbClr val="2E2E2E"/>
                </a:solidFill>
                <a:effectLst/>
                <a:latin typeface="Myriad Pro" panose="020B0503030403020204"/>
              </a:rPr>
              <a:t>Educating</a:t>
            </a:r>
            <a:r>
              <a:rPr lang="en-US" sz="2000" b="0" i="0" dirty="0">
                <a:solidFill>
                  <a:srgbClr val="2E2E2E"/>
                </a:solidFill>
                <a:effectLst/>
                <a:latin typeface="Myriad Pro" panose="020B0503030403020204"/>
              </a:rPr>
              <a:t> current and future Health Care Professionals for VA and the Nation</a:t>
            </a:r>
          </a:p>
          <a:p>
            <a:pPr marL="342900" indent="-342900" algn="l">
              <a:lnSpc>
                <a:spcPct val="150000"/>
              </a:lnSpc>
              <a:buFont typeface="Arial" panose="020B0604020202020204" pitchFamily="34" charset="0"/>
              <a:buChar char="•"/>
            </a:pPr>
            <a:r>
              <a:rPr lang="en-US" sz="2000" b="0" i="0" dirty="0">
                <a:solidFill>
                  <a:srgbClr val="2E2E2E"/>
                </a:solidFill>
                <a:effectLst/>
                <a:latin typeface="Myriad Pro" panose="020B0503030403020204"/>
              </a:rPr>
              <a:t>Improving Veterans’ lives with investigative </a:t>
            </a:r>
            <a:r>
              <a:rPr lang="en-US" sz="2000" b="1" i="0" dirty="0">
                <a:solidFill>
                  <a:srgbClr val="2E2E2E"/>
                </a:solidFill>
                <a:effectLst/>
                <a:latin typeface="Myriad Pro" panose="020B0503030403020204"/>
              </a:rPr>
              <a:t>medical research and evidence-based discovery and innovation</a:t>
            </a:r>
            <a:r>
              <a:rPr lang="en-US" sz="2000" b="0" i="0" dirty="0">
                <a:solidFill>
                  <a:srgbClr val="2E2E2E"/>
                </a:solidFill>
                <a:effectLst/>
                <a:latin typeface="Myriad Pro" panose="020B0503030403020204"/>
              </a:rPr>
              <a:t>;</a:t>
            </a:r>
          </a:p>
          <a:p>
            <a:pPr marL="342900" indent="-342900" algn="l">
              <a:lnSpc>
                <a:spcPct val="150000"/>
              </a:lnSpc>
              <a:buFont typeface="Arial" panose="020B0604020202020204" pitchFamily="34" charset="0"/>
              <a:buChar char="•"/>
            </a:pPr>
            <a:r>
              <a:rPr lang="en-US" sz="2000" b="1" i="0" dirty="0">
                <a:solidFill>
                  <a:srgbClr val="2E2E2E"/>
                </a:solidFill>
                <a:effectLst/>
                <a:latin typeface="Myriad Pro" panose="020B0503030403020204"/>
              </a:rPr>
              <a:t>Collaboration</a:t>
            </a:r>
            <a:r>
              <a:rPr lang="en-US" sz="2000" b="0" i="0" dirty="0">
                <a:solidFill>
                  <a:srgbClr val="2E2E2E"/>
                </a:solidFill>
                <a:effectLst/>
                <a:latin typeface="Myriad Pro" panose="020B0503030403020204"/>
              </a:rPr>
              <a:t> with industry, non-profits, and other Government agencies to provide </a:t>
            </a:r>
            <a:r>
              <a:rPr lang="en-US" sz="2000" b="1" i="0" dirty="0">
                <a:solidFill>
                  <a:srgbClr val="2E2E2E"/>
                </a:solidFill>
                <a:effectLst/>
                <a:latin typeface="Myriad Pro" panose="020B0503030403020204"/>
              </a:rPr>
              <a:t>innovative solutions to systematic issues </a:t>
            </a:r>
            <a:r>
              <a:rPr lang="en-US" sz="2000" b="0" i="0" dirty="0">
                <a:solidFill>
                  <a:srgbClr val="2E2E2E"/>
                </a:solidFill>
                <a:effectLst/>
                <a:latin typeface="Myriad Pro" panose="020B0503030403020204"/>
              </a:rPr>
              <a:t>related to Veterans healthcare services.</a:t>
            </a:r>
          </a:p>
        </p:txBody>
      </p:sp>
      <p:sp>
        <p:nvSpPr>
          <p:cNvPr id="4" name="Slide Number Placeholder 3">
            <a:extLst>
              <a:ext uri="{FF2B5EF4-FFF2-40B4-BE49-F238E27FC236}">
                <a16:creationId xmlns:a16="http://schemas.microsoft.com/office/drawing/2014/main" id="{B78E10BB-778E-05BE-96C1-9122B24ED5DD}"/>
              </a:ext>
            </a:extLst>
          </p:cNvPr>
          <p:cNvSpPr>
            <a:spLocks noGrp="1"/>
          </p:cNvSpPr>
          <p:nvPr>
            <p:ph type="sldNum" sz="quarter" idx="12"/>
          </p:nvPr>
        </p:nvSpPr>
        <p:spPr>
          <a:xfrm>
            <a:off x="4724400" y="6356351"/>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046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D12D91-5F71-FE4F-A594-B9667DC21877}" type="slidenum">
              <a:rPr lang="en-US" smtClean="0"/>
              <a:pPr/>
              <a:t>2</a:t>
            </a:fld>
            <a:endParaRPr lang="en-US"/>
          </a:p>
        </p:txBody>
      </p:sp>
      <p:sp>
        <p:nvSpPr>
          <p:cNvPr id="5" name="Rectangle: Rounded Corners 4">
            <a:extLst>
              <a:ext uri="{FF2B5EF4-FFF2-40B4-BE49-F238E27FC236}">
                <a16:creationId xmlns:a16="http://schemas.microsoft.com/office/drawing/2014/main" id="{F3868D56-A043-43ED-A8F4-B30FD187612F}"/>
              </a:ext>
            </a:extLst>
          </p:cNvPr>
          <p:cNvSpPr/>
          <p:nvPr/>
        </p:nvSpPr>
        <p:spPr>
          <a:xfrm>
            <a:off x="1509713" y="3971069"/>
            <a:ext cx="2047875" cy="1285875"/>
          </a:xfrm>
          <a:prstGeom prst="round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Office of Research and Development</a:t>
            </a:r>
          </a:p>
        </p:txBody>
      </p:sp>
      <p:sp>
        <p:nvSpPr>
          <p:cNvPr id="6" name="Rectangle: Rounded Corners 5">
            <a:extLst>
              <a:ext uri="{FF2B5EF4-FFF2-40B4-BE49-F238E27FC236}">
                <a16:creationId xmlns:a16="http://schemas.microsoft.com/office/drawing/2014/main" id="{B737D3C7-2EAA-8D59-DCA6-61EE896A4979}"/>
              </a:ext>
            </a:extLst>
          </p:cNvPr>
          <p:cNvSpPr/>
          <p:nvPr/>
        </p:nvSpPr>
        <p:spPr>
          <a:xfrm>
            <a:off x="3862388" y="3961544"/>
            <a:ext cx="2047875" cy="1285875"/>
          </a:xfrm>
          <a:prstGeom prst="roundRect">
            <a:avLst/>
          </a:prstGeom>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Office of Healthcare Innovation and Learning</a:t>
            </a:r>
          </a:p>
        </p:txBody>
      </p:sp>
      <p:sp>
        <p:nvSpPr>
          <p:cNvPr id="7" name="Rectangle: Rounded Corners 6">
            <a:extLst>
              <a:ext uri="{FF2B5EF4-FFF2-40B4-BE49-F238E27FC236}">
                <a16:creationId xmlns:a16="http://schemas.microsoft.com/office/drawing/2014/main" id="{C8548BBF-DF73-BE58-8178-663D33E2DC2C}"/>
              </a:ext>
            </a:extLst>
          </p:cNvPr>
          <p:cNvSpPr/>
          <p:nvPr/>
        </p:nvSpPr>
        <p:spPr>
          <a:xfrm>
            <a:off x="6096000" y="3971069"/>
            <a:ext cx="2047875" cy="1285875"/>
          </a:xfrm>
          <a:prstGeom prst="round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Office of Academic Affiliations</a:t>
            </a:r>
          </a:p>
        </p:txBody>
      </p:sp>
      <p:sp>
        <p:nvSpPr>
          <p:cNvPr id="8" name="Rectangle: Rounded Corners 7">
            <a:extLst>
              <a:ext uri="{FF2B5EF4-FFF2-40B4-BE49-F238E27FC236}">
                <a16:creationId xmlns:a16="http://schemas.microsoft.com/office/drawing/2014/main" id="{04F72FFF-F0F0-A85D-28E8-ED6B72EEB5A2}"/>
              </a:ext>
            </a:extLst>
          </p:cNvPr>
          <p:cNvSpPr/>
          <p:nvPr/>
        </p:nvSpPr>
        <p:spPr>
          <a:xfrm>
            <a:off x="8329612" y="3961543"/>
            <a:ext cx="2047875" cy="1285875"/>
          </a:xfrm>
          <a:prstGeom prst="round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Healthcare Advancement and Partnerships</a:t>
            </a:r>
          </a:p>
        </p:txBody>
      </p:sp>
      <p:sp>
        <p:nvSpPr>
          <p:cNvPr id="9" name="TextBox 112">
            <a:extLst>
              <a:ext uri="{FF2B5EF4-FFF2-40B4-BE49-F238E27FC236}">
                <a16:creationId xmlns:a16="http://schemas.microsoft.com/office/drawing/2014/main" id="{844DB8ED-ED0B-1CCC-B2AE-6DC240201211}"/>
              </a:ext>
            </a:extLst>
          </p:cNvPr>
          <p:cNvSpPr txBox="1">
            <a:spLocks noChangeArrowheads="1"/>
          </p:cNvSpPr>
          <p:nvPr/>
        </p:nvSpPr>
        <p:spPr bwMode="auto">
          <a:xfrm>
            <a:off x="1813422" y="0"/>
            <a:ext cx="86667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3600" b="1" dirty="0">
                <a:solidFill>
                  <a:schemeClr val="bg1"/>
                </a:solidFill>
                <a:latin typeface="Calibri"/>
                <a:cs typeface="Calibri"/>
              </a:rPr>
              <a:t>Discovery, Education, and Affiliate Networks</a:t>
            </a:r>
            <a:endParaRPr lang="ru-RU" altLang="ru-RU" sz="3600" b="1" dirty="0">
              <a:solidFill>
                <a:schemeClr val="bg1"/>
              </a:solidFill>
              <a:latin typeface="Calibri"/>
              <a:cs typeface="Calibri"/>
            </a:endParaRPr>
          </a:p>
        </p:txBody>
      </p:sp>
    </p:spTree>
    <p:extLst>
      <p:ext uri="{BB962C8B-B14F-4D97-AF65-F5344CB8AC3E}">
        <p14:creationId xmlns:p14="http://schemas.microsoft.com/office/powerpoint/2010/main" val="1178491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D784-AF15-30BD-B411-0B793C3BFF4C}"/>
              </a:ext>
            </a:extLst>
          </p:cNvPr>
          <p:cNvSpPr>
            <a:spLocks noGrp="1"/>
          </p:cNvSpPr>
          <p:nvPr>
            <p:ph type="title"/>
          </p:nvPr>
        </p:nvSpPr>
        <p:spPr/>
        <p:txBody>
          <a:bodyPr/>
          <a:lstStyle/>
          <a:p>
            <a:r>
              <a:rPr lang="en-US" dirty="0"/>
              <a:t>HAPPEN</a:t>
            </a:r>
          </a:p>
        </p:txBody>
      </p:sp>
      <p:sp>
        <p:nvSpPr>
          <p:cNvPr id="4" name="Text Placeholder 4">
            <a:extLst>
              <a:ext uri="{FF2B5EF4-FFF2-40B4-BE49-F238E27FC236}">
                <a16:creationId xmlns:a16="http://schemas.microsoft.com/office/drawing/2014/main" id="{B5D77BEF-B5A1-F41C-173F-387D7CAACEC0}"/>
              </a:ext>
            </a:extLst>
          </p:cNvPr>
          <p:cNvSpPr txBox="1">
            <a:spLocks/>
          </p:cNvSpPr>
          <p:nvPr/>
        </p:nvSpPr>
        <p:spPr>
          <a:xfrm>
            <a:off x="5250950" y="1715766"/>
            <a:ext cx="7042726" cy="3150365"/>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2016 VHA Shark Tank Competition Winner</a:t>
            </a:r>
          </a:p>
          <a:p>
            <a:r>
              <a:rPr lang="en-US" dirty="0"/>
              <a:t>155 successful adoptions</a:t>
            </a:r>
            <a:endParaRPr lang="en-US" dirty="0">
              <a:hlinkClick r:id="rId2"/>
            </a:endParaRPr>
          </a:p>
          <a:p>
            <a:r>
              <a:rPr lang="en-US" dirty="0"/>
              <a:t>2020 Gears of Government Award: </a:t>
            </a:r>
          </a:p>
          <a:p>
            <a:pPr marL="457200" lvl="1" indent="0">
              <a:buFont typeface="Arial"/>
              <a:buNone/>
            </a:pPr>
            <a:r>
              <a:rPr lang="en-US" sz="2400" dirty="0">
                <a:hlinkClick r:id="rId3"/>
              </a:rPr>
              <a:t>VA wins presidential award for its in-house innovations improving health care services for Veterans - VA News</a:t>
            </a:r>
            <a:endParaRPr lang="en-US" sz="2400" dirty="0"/>
          </a:p>
          <a:p>
            <a:r>
              <a:rPr lang="en-US" dirty="0">
                <a:hlinkClick r:id="rId2"/>
              </a:rPr>
              <a:t>HAPPEN Diffusion Marketplace Page</a:t>
            </a:r>
            <a:endParaRPr lang="en-US" dirty="0"/>
          </a:p>
          <a:p>
            <a:endParaRPr lang="en-US" dirty="0">
              <a:hlinkClick r:id="rId2"/>
            </a:endParaRPr>
          </a:p>
          <a:p>
            <a:endParaRPr lang="en-US" dirty="0"/>
          </a:p>
          <a:p>
            <a:endParaRPr lang="en-US" dirty="0"/>
          </a:p>
        </p:txBody>
      </p:sp>
      <p:pic>
        <p:nvPicPr>
          <p:cNvPr id="5" name="Picture Placeholder 2" descr="A person brushing her teeth&#10;&#10;Description automatically generated">
            <a:extLst>
              <a:ext uri="{FF2B5EF4-FFF2-40B4-BE49-F238E27FC236}">
                <a16:creationId xmlns:a16="http://schemas.microsoft.com/office/drawing/2014/main" id="{6E1208AB-0566-D8A6-F907-7D6DE4383598}"/>
              </a:ext>
            </a:extLst>
          </p:cNvPr>
          <p:cNvPicPr>
            <a:picLocks noChangeAspect="1"/>
          </p:cNvPicPr>
          <p:nvPr/>
        </p:nvPicPr>
        <p:blipFill rotWithShape="1">
          <a:blip r:embed="rId4"/>
          <a:srcRect l="2850" t="-12859" r="8171" b="-21364"/>
          <a:stretch/>
        </p:blipFill>
        <p:spPr>
          <a:xfrm>
            <a:off x="822997" y="1520430"/>
            <a:ext cx="4252437" cy="3574571"/>
          </a:xfrm>
          <a:custGeom>
            <a:avLst/>
            <a:gdLst>
              <a:gd name="connsiteX0" fmla="*/ 0 w 4940340"/>
              <a:gd name="connsiteY0" fmla="*/ 3346835 h 3346835"/>
              <a:gd name="connsiteX1" fmla="*/ 836709 w 4940340"/>
              <a:gd name="connsiteY1" fmla="*/ 0 h 3346835"/>
              <a:gd name="connsiteX2" fmla="*/ 4940340 w 4940340"/>
              <a:gd name="connsiteY2" fmla="*/ 0 h 3346835"/>
              <a:gd name="connsiteX3" fmla="*/ 4103631 w 4940340"/>
              <a:gd name="connsiteY3" fmla="*/ 3346835 h 3346835"/>
              <a:gd name="connsiteX4" fmla="*/ 0 w 4940340"/>
              <a:gd name="connsiteY4" fmla="*/ 3346835 h 3346835"/>
              <a:gd name="connsiteX0" fmla="*/ 0 w 4940340"/>
              <a:gd name="connsiteY0" fmla="*/ 3346835 h 3346835"/>
              <a:gd name="connsiteX1" fmla="*/ 906283 w 4940340"/>
              <a:gd name="connsiteY1" fmla="*/ 0 h 3346835"/>
              <a:gd name="connsiteX2" fmla="*/ 4940340 w 4940340"/>
              <a:gd name="connsiteY2" fmla="*/ 0 h 3346835"/>
              <a:gd name="connsiteX3" fmla="*/ 4103631 w 4940340"/>
              <a:gd name="connsiteY3" fmla="*/ 3346835 h 3346835"/>
              <a:gd name="connsiteX4" fmla="*/ 0 w 4940340"/>
              <a:gd name="connsiteY4" fmla="*/ 3346835 h 3346835"/>
              <a:gd name="connsiteX0" fmla="*/ 18056 w 4034057"/>
              <a:gd name="connsiteY0" fmla="*/ 3376652 h 3376652"/>
              <a:gd name="connsiteX1" fmla="*/ 0 w 4034057"/>
              <a:gd name="connsiteY1" fmla="*/ 0 h 3376652"/>
              <a:gd name="connsiteX2" fmla="*/ 4034057 w 4034057"/>
              <a:gd name="connsiteY2" fmla="*/ 0 h 3376652"/>
              <a:gd name="connsiteX3" fmla="*/ 3197348 w 4034057"/>
              <a:gd name="connsiteY3" fmla="*/ 3346835 h 3376652"/>
              <a:gd name="connsiteX4" fmla="*/ 18056 w 4034057"/>
              <a:gd name="connsiteY4" fmla="*/ 3376652 h 3376652"/>
              <a:gd name="connsiteX0" fmla="*/ 985 w 4016986"/>
              <a:gd name="connsiteY0" fmla="*/ 3376652 h 3376652"/>
              <a:gd name="connsiteX1" fmla="*/ 12746 w 4016986"/>
              <a:gd name="connsiteY1" fmla="*/ 0 h 3376652"/>
              <a:gd name="connsiteX2" fmla="*/ 4016986 w 4016986"/>
              <a:gd name="connsiteY2" fmla="*/ 0 h 3376652"/>
              <a:gd name="connsiteX3" fmla="*/ 3180277 w 4016986"/>
              <a:gd name="connsiteY3" fmla="*/ 3346835 h 3376652"/>
              <a:gd name="connsiteX4" fmla="*/ 985 w 4016986"/>
              <a:gd name="connsiteY4" fmla="*/ 3376652 h 3376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6986" h="3376652">
                <a:moveTo>
                  <a:pt x="985" y="3376652"/>
                </a:moveTo>
                <a:cubicBezTo>
                  <a:pt x="-5034" y="2251101"/>
                  <a:pt x="18765" y="1125551"/>
                  <a:pt x="12746" y="0"/>
                </a:cubicBezTo>
                <a:lnTo>
                  <a:pt x="4016986" y="0"/>
                </a:lnTo>
                <a:lnTo>
                  <a:pt x="3180277" y="3346835"/>
                </a:lnTo>
                <a:lnTo>
                  <a:pt x="985" y="3376652"/>
                </a:lnTo>
                <a:close/>
              </a:path>
            </a:pathLst>
          </a:custGeom>
        </p:spPr>
      </p:pic>
    </p:spTree>
    <p:extLst>
      <p:ext uri="{BB962C8B-B14F-4D97-AF65-F5344CB8AC3E}">
        <p14:creationId xmlns:p14="http://schemas.microsoft.com/office/powerpoint/2010/main" val="170551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D784-AF15-30BD-B411-0B793C3BFF4C}"/>
              </a:ext>
            </a:extLst>
          </p:cNvPr>
          <p:cNvSpPr>
            <a:spLocks noGrp="1"/>
          </p:cNvSpPr>
          <p:nvPr>
            <p:ph type="title"/>
          </p:nvPr>
        </p:nvSpPr>
        <p:spPr/>
        <p:txBody>
          <a:bodyPr/>
          <a:lstStyle/>
          <a:p>
            <a:r>
              <a:rPr lang="en-US" dirty="0"/>
              <a:t>The Problem</a:t>
            </a:r>
          </a:p>
        </p:txBody>
      </p:sp>
      <p:sp>
        <p:nvSpPr>
          <p:cNvPr id="4" name="TextBox 3">
            <a:extLst>
              <a:ext uri="{FF2B5EF4-FFF2-40B4-BE49-F238E27FC236}">
                <a16:creationId xmlns:a16="http://schemas.microsoft.com/office/drawing/2014/main" id="{D40E318D-31E1-25F9-4D40-E28FB018A76E}"/>
              </a:ext>
            </a:extLst>
          </p:cNvPr>
          <p:cNvSpPr txBox="1"/>
          <p:nvPr/>
        </p:nvSpPr>
        <p:spPr>
          <a:xfrm>
            <a:off x="7618512" y="1306873"/>
            <a:ext cx="2859778" cy="2092728"/>
          </a:xfrm>
          <a:prstGeom prst="rect">
            <a:avLst/>
          </a:prstGeom>
          <a:noFill/>
        </p:spPr>
        <p:txBody>
          <a:bodyPr wrap="square" lIns="91416" tIns="45708" rIns="91416" bIns="45708" rtlCol="0" anchor="t">
            <a:spAutoFit/>
          </a:bodyPr>
          <a:lstStyle/>
          <a:p>
            <a:r>
              <a:rPr lang="en-US" sz="1999" b="1" dirty="0">
                <a:solidFill>
                  <a:srgbClr val="304E7D"/>
                </a:solidFill>
                <a:latin typeface="Segoe UI" panose="020B0502040204020203" pitchFamily="34" charset="0"/>
                <a:cs typeface="Segoe UI" panose="020B0502040204020203" pitchFamily="34" charset="0"/>
              </a:rPr>
              <a:t>NV-HAP</a:t>
            </a:r>
          </a:p>
          <a:p>
            <a:endParaRPr lang="en-US" sz="1000" dirty="0">
              <a:latin typeface="Segoe UI" panose="020B0502040204020203" pitchFamily="34" charset="0"/>
              <a:cs typeface="Segoe UI" panose="020B0502040204020203" pitchFamily="34" charset="0"/>
            </a:endParaRPr>
          </a:p>
          <a:p>
            <a:r>
              <a:rPr lang="en-US" sz="1600" dirty="0">
                <a:solidFill>
                  <a:schemeClr val="tx1">
                    <a:lumMod val="75000"/>
                    <a:lumOff val="25000"/>
                  </a:schemeClr>
                </a:solidFill>
                <a:latin typeface="Segoe UI"/>
                <a:cs typeface="Segoe UI"/>
              </a:rPr>
              <a:t>A preventable complication associated with increased risk and mortality</a:t>
            </a:r>
          </a:p>
          <a:p>
            <a:r>
              <a:rPr lang="en-US" sz="1600" dirty="0">
                <a:solidFill>
                  <a:schemeClr val="tx1">
                    <a:lumMod val="75000"/>
                    <a:lumOff val="25000"/>
                  </a:schemeClr>
                </a:solidFill>
                <a:latin typeface="Segoe UI"/>
                <a:cs typeface="Segoe UI"/>
              </a:rPr>
              <a:t>All hospitalized Veterans are at risk</a:t>
            </a:r>
          </a:p>
          <a:p>
            <a:endParaRPr lang="en-US" sz="400" dirty="0">
              <a:solidFill>
                <a:schemeClr val="tx1">
                  <a:lumMod val="75000"/>
                  <a:lumOff val="25000"/>
                </a:schemeClr>
              </a:solidFill>
              <a:latin typeface="Segoe UI"/>
              <a:cs typeface="Segoe UI"/>
            </a:endParaRPr>
          </a:p>
          <a:p>
            <a:endParaRPr lang="en-US" sz="16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D5E6A01-43EA-4FFA-5B17-4663F840A78A}"/>
              </a:ext>
            </a:extLst>
          </p:cNvPr>
          <p:cNvSpPr txBox="1"/>
          <p:nvPr/>
        </p:nvSpPr>
        <p:spPr>
          <a:xfrm>
            <a:off x="5393192" y="3265755"/>
            <a:ext cx="2734351" cy="1846507"/>
          </a:xfrm>
          <a:prstGeom prst="rect">
            <a:avLst/>
          </a:prstGeom>
          <a:noFill/>
        </p:spPr>
        <p:txBody>
          <a:bodyPr wrap="square" lIns="91416" tIns="45708" rIns="91416" bIns="45708" rtlCol="0" anchor="t">
            <a:spAutoFit/>
          </a:bodyPr>
          <a:lstStyle/>
          <a:p>
            <a:r>
              <a:rPr lang="en-US" sz="1999" b="1" dirty="0">
                <a:solidFill>
                  <a:srgbClr val="304E7D"/>
                </a:solidFill>
                <a:latin typeface="Segoe UI" panose="020B0502040204020203" pitchFamily="34" charset="0"/>
                <a:cs typeface="Segoe UI" panose="020B0502040204020203" pitchFamily="34" charset="0"/>
              </a:rPr>
              <a:t>Bacteria Aspiration</a:t>
            </a:r>
          </a:p>
          <a:p>
            <a:endParaRPr lang="en-US" sz="1000" dirty="0">
              <a:latin typeface="Segoe UI" panose="020B0502040204020203" pitchFamily="34" charset="0"/>
              <a:cs typeface="Segoe UI" panose="020B0502040204020203" pitchFamily="34" charset="0"/>
            </a:endParaRPr>
          </a:p>
          <a:p>
            <a:r>
              <a:rPr lang="en-US" sz="1600" dirty="0">
                <a:solidFill>
                  <a:schemeClr val="tx1">
                    <a:lumMod val="75000"/>
                    <a:lumOff val="25000"/>
                  </a:schemeClr>
                </a:solidFill>
                <a:latin typeface="Segoe UI"/>
                <a:cs typeface="Segoe UI"/>
              </a:rPr>
              <a:t>Bacteria in the mouth is leading source of NV-HAP</a:t>
            </a:r>
          </a:p>
          <a:p>
            <a:endParaRPr lang="en-US" sz="400" dirty="0">
              <a:solidFill>
                <a:schemeClr val="tx1">
                  <a:lumMod val="75000"/>
                  <a:lumOff val="25000"/>
                </a:schemeClr>
              </a:solidFill>
              <a:latin typeface="Segoe UI"/>
              <a:cs typeface="Segoe UI"/>
            </a:endParaRPr>
          </a:p>
          <a:p>
            <a:r>
              <a:rPr lang="en-US" sz="1600" dirty="0">
                <a:solidFill>
                  <a:schemeClr val="tx1">
                    <a:lumMod val="75000"/>
                    <a:lumOff val="25000"/>
                  </a:schemeClr>
                </a:solidFill>
                <a:latin typeface="Segoe UI"/>
                <a:cs typeface="Segoe UI"/>
              </a:rPr>
              <a:t>Bacteria in the mouth is frequently aspirated in the lungs during sleep</a:t>
            </a:r>
          </a:p>
        </p:txBody>
      </p:sp>
      <p:sp>
        <p:nvSpPr>
          <p:cNvPr id="6" name="Rectangle 5">
            <a:extLst>
              <a:ext uri="{FF2B5EF4-FFF2-40B4-BE49-F238E27FC236}">
                <a16:creationId xmlns:a16="http://schemas.microsoft.com/office/drawing/2014/main" id="{04C5ACD0-DB5C-475B-67FA-B6D97578B576}"/>
              </a:ext>
            </a:extLst>
          </p:cNvPr>
          <p:cNvSpPr/>
          <p:nvPr/>
        </p:nvSpPr>
        <p:spPr>
          <a:xfrm>
            <a:off x="1117808" y="1364537"/>
            <a:ext cx="3985874" cy="3669959"/>
          </a:xfrm>
          <a:prstGeom prst="rect">
            <a:avLst/>
          </a:prstGeom>
          <a:solidFill>
            <a:srgbClr val="1B78C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8" b="1" dirty="0">
                <a:solidFill>
                  <a:schemeClr val="bg1"/>
                </a:solidFill>
                <a:latin typeface="Segoe UI" panose="020B0502040204020203" pitchFamily="34" charset="0"/>
                <a:cs typeface="Segoe UI" panose="020B0502040204020203" pitchFamily="34" charset="0"/>
              </a:rPr>
              <a:t>4x</a:t>
            </a:r>
            <a:endParaRPr lang="en-US" sz="2399" b="1" dirty="0">
              <a:solidFill>
                <a:schemeClr val="bg1"/>
              </a:solidFill>
              <a:latin typeface="Segoe UI" panose="020B0502040204020203" pitchFamily="34" charset="0"/>
              <a:cs typeface="Segoe UI" panose="020B0502040204020203" pitchFamily="34" charset="0"/>
            </a:endParaRPr>
          </a:p>
          <a:p>
            <a:pPr algn="ctr"/>
            <a:r>
              <a:rPr lang="en-US" sz="1799" dirty="0">
                <a:solidFill>
                  <a:schemeClr val="bg1">
                    <a:lumMod val="95000"/>
                  </a:schemeClr>
                </a:solidFill>
                <a:latin typeface="Segoe UI" panose="020B0502040204020203" pitchFamily="34" charset="0"/>
                <a:cs typeface="Segoe UI" panose="020B0502040204020203" pitchFamily="34" charset="0"/>
              </a:rPr>
              <a:t>Increased mortality rate in the first month after developing NV-HAP (non-ventilator associated hospital acquired pneumonia)</a:t>
            </a:r>
          </a:p>
          <a:p>
            <a:pPr algn="ctr"/>
            <a:r>
              <a:rPr lang="en-US" sz="6000" b="1" dirty="0">
                <a:solidFill>
                  <a:schemeClr val="bg1"/>
                </a:solidFill>
                <a:latin typeface="Segoe UI" panose="020B0502040204020203" pitchFamily="34" charset="0"/>
                <a:cs typeface="Segoe UI" panose="020B0502040204020203" pitchFamily="34" charset="0"/>
              </a:rPr>
              <a:t>2X</a:t>
            </a:r>
            <a:endParaRPr lang="en-US" sz="2000" b="1" dirty="0">
              <a:solidFill>
                <a:schemeClr val="bg1"/>
              </a:solidFill>
              <a:latin typeface="Segoe UI" panose="020B0502040204020203" pitchFamily="34" charset="0"/>
              <a:cs typeface="Segoe UI" panose="020B0502040204020203" pitchFamily="34" charset="0"/>
            </a:endParaRPr>
          </a:p>
          <a:p>
            <a:pPr algn="ctr"/>
            <a:r>
              <a:rPr lang="en-US" sz="1799" dirty="0">
                <a:solidFill>
                  <a:schemeClr val="bg1">
                    <a:lumMod val="95000"/>
                  </a:schemeClr>
                </a:solidFill>
                <a:latin typeface="Segoe UI" panose="020B0502040204020203" pitchFamily="34" charset="0"/>
                <a:cs typeface="Segoe UI" panose="020B0502040204020203" pitchFamily="34" charset="0"/>
              </a:rPr>
              <a:t>Increase in one-year mortality rate after developing NV-HAP</a:t>
            </a:r>
          </a:p>
          <a:p>
            <a:pPr algn="ctr"/>
            <a:endParaRPr lang="en-US" sz="1999" dirty="0">
              <a:solidFill>
                <a:schemeClr val="bg1">
                  <a:lumMod val="95000"/>
                </a:schemeClr>
              </a:solidFill>
              <a:latin typeface="Segoe UI" panose="020B0502040204020203" pitchFamily="34" charset="0"/>
              <a:cs typeface="Segoe UI" panose="020B0502040204020203" pitchFamily="34" charset="0"/>
            </a:endParaRPr>
          </a:p>
        </p:txBody>
      </p:sp>
      <p:pic>
        <p:nvPicPr>
          <p:cNvPr id="7" name="Picture 6" descr="A person and person talking to each other&#10;&#10;Description automatically generated with low confidence">
            <a:extLst>
              <a:ext uri="{FF2B5EF4-FFF2-40B4-BE49-F238E27FC236}">
                <a16:creationId xmlns:a16="http://schemas.microsoft.com/office/drawing/2014/main" id="{092FB435-E21A-7990-5D4E-8C9D8F1BF311}"/>
              </a:ext>
            </a:extLst>
          </p:cNvPr>
          <p:cNvPicPr>
            <a:picLocks noChangeAspect="1"/>
          </p:cNvPicPr>
          <p:nvPr/>
        </p:nvPicPr>
        <p:blipFill rotWithShape="1">
          <a:blip r:embed="rId3"/>
          <a:srcRect l="15674" t="16017" r="13467" b="10745"/>
          <a:stretch/>
        </p:blipFill>
        <p:spPr>
          <a:xfrm>
            <a:off x="5393192" y="1421887"/>
            <a:ext cx="2225320" cy="1533359"/>
          </a:xfrm>
          <a:prstGeom prst="rect">
            <a:avLst/>
          </a:prstGeom>
        </p:spPr>
      </p:pic>
      <p:pic>
        <p:nvPicPr>
          <p:cNvPr id="8" name="Picture 7" descr="Graphical user interface, diagram&#10;&#10;Description automatically generated">
            <a:extLst>
              <a:ext uri="{FF2B5EF4-FFF2-40B4-BE49-F238E27FC236}">
                <a16:creationId xmlns:a16="http://schemas.microsoft.com/office/drawing/2014/main" id="{536938E7-DB83-750E-7831-F520C77861AA}"/>
              </a:ext>
            </a:extLst>
          </p:cNvPr>
          <p:cNvPicPr>
            <a:picLocks noChangeAspect="1"/>
          </p:cNvPicPr>
          <p:nvPr/>
        </p:nvPicPr>
        <p:blipFill rotWithShape="1">
          <a:blip r:embed="rId4"/>
          <a:srcRect l="8936" t="10510" r="10093" b="7764"/>
          <a:stretch/>
        </p:blipFill>
        <p:spPr>
          <a:xfrm>
            <a:off x="8051007" y="3443787"/>
            <a:ext cx="2364029" cy="1590709"/>
          </a:xfrm>
          <a:prstGeom prst="rect">
            <a:avLst/>
          </a:prstGeom>
        </p:spPr>
      </p:pic>
    </p:spTree>
    <p:extLst>
      <p:ext uri="{BB962C8B-B14F-4D97-AF65-F5344CB8AC3E}">
        <p14:creationId xmlns:p14="http://schemas.microsoft.com/office/powerpoint/2010/main" val="549901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1712">
            <a:extLst>
              <a:ext uri="{FF2B5EF4-FFF2-40B4-BE49-F238E27FC236}">
                <a16:creationId xmlns:a16="http://schemas.microsoft.com/office/drawing/2014/main" id="{9BE82DED-D974-A9ED-BFAA-1946D6BCDF30}"/>
              </a:ext>
            </a:extLst>
          </p:cNvPr>
          <p:cNvSpPr/>
          <p:nvPr/>
        </p:nvSpPr>
        <p:spPr>
          <a:xfrm rot="16200000">
            <a:off x="3605713" y="1099381"/>
            <a:ext cx="2607361" cy="1870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2E4E9A"/>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3" name="Title 2">
            <a:extLst>
              <a:ext uri="{FF2B5EF4-FFF2-40B4-BE49-F238E27FC236}">
                <a16:creationId xmlns:a16="http://schemas.microsoft.com/office/drawing/2014/main" id="{6199D784-AF15-30BD-B411-0B793C3BFF4C}"/>
              </a:ext>
            </a:extLst>
          </p:cNvPr>
          <p:cNvSpPr>
            <a:spLocks noGrp="1"/>
          </p:cNvSpPr>
          <p:nvPr>
            <p:ph type="title"/>
          </p:nvPr>
        </p:nvSpPr>
        <p:spPr/>
        <p:txBody>
          <a:bodyPr/>
          <a:lstStyle/>
          <a:p>
            <a:r>
              <a:rPr lang="en-US" dirty="0"/>
              <a:t>The Solution: Prevention</a:t>
            </a:r>
          </a:p>
        </p:txBody>
      </p:sp>
      <p:sp>
        <p:nvSpPr>
          <p:cNvPr id="24" name="Shape 1713">
            <a:extLst>
              <a:ext uri="{FF2B5EF4-FFF2-40B4-BE49-F238E27FC236}">
                <a16:creationId xmlns:a16="http://schemas.microsoft.com/office/drawing/2014/main" id="{F72B5AD7-48A6-8278-9C9D-3E2A4A80502E}"/>
              </a:ext>
            </a:extLst>
          </p:cNvPr>
          <p:cNvSpPr/>
          <p:nvPr/>
        </p:nvSpPr>
        <p:spPr>
          <a:xfrm>
            <a:off x="6101006" y="1444145"/>
            <a:ext cx="2607362" cy="18705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2A9C8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25" name="Shape 1714">
            <a:extLst>
              <a:ext uri="{FF2B5EF4-FFF2-40B4-BE49-F238E27FC236}">
                <a16:creationId xmlns:a16="http://schemas.microsoft.com/office/drawing/2014/main" id="{715827D1-FA45-1827-0CAF-F81A22C6DD2B}"/>
              </a:ext>
            </a:extLst>
          </p:cNvPr>
          <p:cNvSpPr/>
          <p:nvPr/>
        </p:nvSpPr>
        <p:spPr>
          <a:xfrm>
            <a:off x="3421992" y="3438126"/>
            <a:ext cx="2607360" cy="1870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4C5AA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26" name="Shape 1715">
            <a:extLst>
              <a:ext uri="{FF2B5EF4-FFF2-40B4-BE49-F238E27FC236}">
                <a16:creationId xmlns:a16="http://schemas.microsoft.com/office/drawing/2014/main" id="{92BFF79C-61FF-2D99-FE80-F65DF5C908FF}"/>
              </a:ext>
            </a:extLst>
          </p:cNvPr>
          <p:cNvSpPr/>
          <p:nvPr/>
        </p:nvSpPr>
        <p:spPr>
          <a:xfrm rot="16200000">
            <a:off x="5760287" y="3806518"/>
            <a:ext cx="2607361" cy="1870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00ABE5"/>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5625" dirty="0">
              <a:latin typeface="Lato Light" panose="020F0502020204030203" pitchFamily="34" charset="0"/>
            </a:endParaRPr>
          </a:p>
        </p:txBody>
      </p:sp>
      <p:sp>
        <p:nvSpPr>
          <p:cNvPr id="27" name="TextBox 26">
            <a:extLst>
              <a:ext uri="{FF2B5EF4-FFF2-40B4-BE49-F238E27FC236}">
                <a16:creationId xmlns:a16="http://schemas.microsoft.com/office/drawing/2014/main" id="{5C5B0E67-5D96-B288-C18E-84459336DB6A}"/>
              </a:ext>
            </a:extLst>
          </p:cNvPr>
          <p:cNvSpPr txBox="1"/>
          <p:nvPr/>
        </p:nvSpPr>
        <p:spPr>
          <a:xfrm>
            <a:off x="8282572" y="3517003"/>
            <a:ext cx="2721725" cy="303929"/>
          </a:xfrm>
          <a:prstGeom prst="rect">
            <a:avLst/>
          </a:prstGeom>
          <a:noFill/>
        </p:spPr>
        <p:txBody>
          <a:bodyPr wrap="square" rtlCol="0" anchor="t">
            <a:spAutoFit/>
          </a:bodyPr>
          <a:lstStyle>
            <a:defPPr>
              <a:defRPr lang="en-US"/>
            </a:defPPr>
            <a:lvl1pPr algn="ctr">
              <a:lnSpc>
                <a:spcPts val="1750"/>
              </a:lnSpc>
              <a:defRPr sz="1200" b="0" i="0">
                <a:solidFill>
                  <a:srgbClr val="202124"/>
                </a:solidFill>
                <a:effectLst/>
                <a:latin typeface="Roboto" panose="02000000000000000000" pitchFamily="2" charset="0"/>
              </a:defRPr>
            </a:lvl1pPr>
          </a:lstStyle>
          <a:p>
            <a:r>
              <a:rPr lang="en-US" b="0" i="0" dirty="0">
                <a:solidFill>
                  <a:srgbClr val="202124"/>
                </a:solidFill>
                <a:effectLst/>
                <a:latin typeface="Roboto" panose="02000000000000000000" pitchFamily="2" charset="0"/>
              </a:rPr>
              <a:t> </a:t>
            </a:r>
            <a:endParaRPr lang="en-US" dirty="0"/>
          </a:p>
        </p:txBody>
      </p:sp>
      <p:sp>
        <p:nvSpPr>
          <p:cNvPr id="28" name="Freeform 12">
            <a:extLst>
              <a:ext uri="{FF2B5EF4-FFF2-40B4-BE49-F238E27FC236}">
                <a16:creationId xmlns:a16="http://schemas.microsoft.com/office/drawing/2014/main" id="{495DC4DA-8210-50BD-68F8-74C2E337FCAB}"/>
              </a:ext>
            </a:extLst>
          </p:cNvPr>
          <p:cNvSpPr>
            <a:spLocks noChangeArrowheads="1"/>
          </p:cNvSpPr>
          <p:nvPr/>
        </p:nvSpPr>
        <p:spPr bwMode="auto">
          <a:xfrm>
            <a:off x="6754812" y="4383691"/>
            <a:ext cx="618310" cy="618310"/>
          </a:xfrm>
          <a:custGeom>
            <a:avLst/>
            <a:gdLst>
              <a:gd name="connsiteX0" fmla="*/ 57150 w 899753"/>
              <a:gd name="connsiteY0" fmla="*/ 225425 h 899754"/>
              <a:gd name="connsiteX1" fmla="*/ 113290 w 899753"/>
              <a:gd name="connsiteY1" fmla="*/ 225425 h 899754"/>
              <a:gd name="connsiteX2" fmla="*/ 113290 w 899753"/>
              <a:gd name="connsiteY2" fmla="*/ 562409 h 899754"/>
              <a:gd name="connsiteX3" fmla="*/ 422780 w 899753"/>
              <a:gd name="connsiteY3" fmla="*/ 562409 h 899754"/>
              <a:gd name="connsiteX4" fmla="*/ 478920 w 899753"/>
              <a:gd name="connsiteY4" fmla="*/ 562409 h 899754"/>
              <a:gd name="connsiteX5" fmla="*/ 788050 w 899753"/>
              <a:gd name="connsiteY5" fmla="*/ 562409 h 899754"/>
              <a:gd name="connsiteX6" fmla="*/ 788050 w 899753"/>
              <a:gd name="connsiteY6" fmla="*/ 225425 h 899754"/>
              <a:gd name="connsiteX7" fmla="*/ 844190 w 899753"/>
              <a:gd name="connsiteY7" fmla="*/ 225425 h 899754"/>
              <a:gd name="connsiteX8" fmla="*/ 844190 w 899753"/>
              <a:gd name="connsiteY8" fmla="*/ 618873 h 899754"/>
              <a:gd name="connsiteX9" fmla="*/ 478920 w 899753"/>
              <a:gd name="connsiteY9" fmla="*/ 618873 h 899754"/>
              <a:gd name="connsiteX10" fmla="*/ 478920 w 899753"/>
              <a:gd name="connsiteY10" fmla="*/ 803729 h 899754"/>
              <a:gd name="connsiteX11" fmla="*/ 490436 w 899753"/>
              <a:gd name="connsiteY11" fmla="*/ 815597 h 899754"/>
              <a:gd name="connsiteX12" fmla="*/ 518506 w 899753"/>
              <a:gd name="connsiteY12" fmla="*/ 843649 h 899754"/>
              <a:gd name="connsiteX13" fmla="*/ 591200 w 899753"/>
              <a:gd name="connsiteY13" fmla="*/ 843649 h 899754"/>
              <a:gd name="connsiteX14" fmla="*/ 591200 w 899753"/>
              <a:gd name="connsiteY14" fmla="*/ 899754 h 899754"/>
              <a:gd name="connsiteX15" fmla="*/ 495114 w 899753"/>
              <a:gd name="connsiteY15" fmla="*/ 899754 h 899754"/>
              <a:gd name="connsiteX16" fmla="*/ 450850 w 899753"/>
              <a:gd name="connsiteY16" fmla="*/ 855158 h 899754"/>
              <a:gd name="connsiteX17" fmla="*/ 406226 w 899753"/>
              <a:gd name="connsiteY17" fmla="*/ 899754 h 899754"/>
              <a:gd name="connsiteX18" fmla="*/ 310140 w 899753"/>
              <a:gd name="connsiteY18" fmla="*/ 899754 h 899754"/>
              <a:gd name="connsiteX19" fmla="*/ 310140 w 899753"/>
              <a:gd name="connsiteY19" fmla="*/ 843649 h 899754"/>
              <a:gd name="connsiteX20" fmla="*/ 382834 w 899753"/>
              <a:gd name="connsiteY20" fmla="*/ 843649 h 899754"/>
              <a:gd name="connsiteX21" fmla="*/ 410904 w 899753"/>
              <a:gd name="connsiteY21" fmla="*/ 815597 h 899754"/>
              <a:gd name="connsiteX22" fmla="*/ 422780 w 899753"/>
              <a:gd name="connsiteY22" fmla="*/ 803729 h 899754"/>
              <a:gd name="connsiteX23" fmla="*/ 422780 w 899753"/>
              <a:gd name="connsiteY23" fmla="*/ 618873 h 899754"/>
              <a:gd name="connsiteX24" fmla="*/ 57150 w 899753"/>
              <a:gd name="connsiteY24" fmla="*/ 618873 h 899754"/>
              <a:gd name="connsiteX25" fmla="*/ 672018 w 899753"/>
              <a:gd name="connsiteY25" fmla="*/ 214313 h 899754"/>
              <a:gd name="connsiteX26" fmla="*/ 715603 w 899753"/>
              <a:gd name="connsiteY26" fmla="*/ 249981 h 899754"/>
              <a:gd name="connsiteX27" fmla="*/ 542343 w 899753"/>
              <a:gd name="connsiteY27" fmla="*/ 457505 h 899754"/>
              <a:gd name="connsiteX28" fmla="*/ 371965 w 899753"/>
              <a:gd name="connsiteY28" fmla="*/ 372478 h 899754"/>
              <a:gd name="connsiteX29" fmla="*/ 225721 w 899753"/>
              <a:gd name="connsiteY29" fmla="*/ 518753 h 899754"/>
              <a:gd name="connsiteX30" fmla="*/ 185738 w 899753"/>
              <a:gd name="connsiteY30" fmla="*/ 478761 h 899754"/>
              <a:gd name="connsiteX31" fmla="*/ 360799 w 899753"/>
              <a:gd name="connsiteY31" fmla="*/ 303663 h 899754"/>
              <a:gd name="connsiteX32" fmla="*/ 527935 w 899753"/>
              <a:gd name="connsiteY32" fmla="*/ 387249 h 899754"/>
              <a:gd name="connsiteX33" fmla="*/ 421973 w 899753"/>
              <a:gd name="connsiteY33" fmla="*/ 0 h 899754"/>
              <a:gd name="connsiteX34" fmla="*/ 478140 w 899753"/>
              <a:gd name="connsiteY34" fmla="*/ 0 h 899754"/>
              <a:gd name="connsiteX35" fmla="*/ 478140 w 899753"/>
              <a:gd name="connsiteY35" fmla="*/ 56380 h 899754"/>
              <a:gd name="connsiteX36" fmla="*/ 899753 w 899753"/>
              <a:gd name="connsiteY36" fmla="*/ 56380 h 899754"/>
              <a:gd name="connsiteX37" fmla="*/ 899753 w 899753"/>
              <a:gd name="connsiteY37" fmla="*/ 169501 h 899754"/>
              <a:gd name="connsiteX38" fmla="*/ 0 w 899753"/>
              <a:gd name="connsiteY38" fmla="*/ 169501 h 899754"/>
              <a:gd name="connsiteX39" fmla="*/ 0 w 899753"/>
              <a:gd name="connsiteY39" fmla="*/ 56380 h 899754"/>
              <a:gd name="connsiteX40" fmla="*/ 421973 w 899753"/>
              <a:gd name="connsiteY40" fmla="*/ 56380 h 89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9753" h="899754">
                <a:moveTo>
                  <a:pt x="57150" y="225425"/>
                </a:moveTo>
                <a:lnTo>
                  <a:pt x="113290" y="225425"/>
                </a:lnTo>
                <a:lnTo>
                  <a:pt x="113290" y="562409"/>
                </a:lnTo>
                <a:lnTo>
                  <a:pt x="422780" y="562409"/>
                </a:lnTo>
                <a:lnTo>
                  <a:pt x="478920" y="562409"/>
                </a:lnTo>
                <a:lnTo>
                  <a:pt x="788050" y="562409"/>
                </a:lnTo>
                <a:lnTo>
                  <a:pt x="788050" y="225425"/>
                </a:lnTo>
                <a:lnTo>
                  <a:pt x="844190" y="225425"/>
                </a:lnTo>
                <a:lnTo>
                  <a:pt x="844190" y="618873"/>
                </a:lnTo>
                <a:lnTo>
                  <a:pt x="478920" y="618873"/>
                </a:lnTo>
                <a:lnTo>
                  <a:pt x="478920" y="803729"/>
                </a:lnTo>
                <a:lnTo>
                  <a:pt x="490436" y="815597"/>
                </a:lnTo>
                <a:lnTo>
                  <a:pt x="518506" y="843649"/>
                </a:lnTo>
                <a:lnTo>
                  <a:pt x="591200" y="843649"/>
                </a:lnTo>
                <a:lnTo>
                  <a:pt x="591200" y="899754"/>
                </a:lnTo>
                <a:lnTo>
                  <a:pt x="495114" y="899754"/>
                </a:lnTo>
                <a:lnTo>
                  <a:pt x="450850" y="855158"/>
                </a:lnTo>
                <a:lnTo>
                  <a:pt x="406226" y="899754"/>
                </a:lnTo>
                <a:lnTo>
                  <a:pt x="310140" y="899754"/>
                </a:lnTo>
                <a:lnTo>
                  <a:pt x="310140" y="843649"/>
                </a:lnTo>
                <a:lnTo>
                  <a:pt x="382834" y="843649"/>
                </a:lnTo>
                <a:lnTo>
                  <a:pt x="410904" y="815597"/>
                </a:lnTo>
                <a:lnTo>
                  <a:pt x="422780" y="803729"/>
                </a:lnTo>
                <a:lnTo>
                  <a:pt x="422780" y="618873"/>
                </a:lnTo>
                <a:lnTo>
                  <a:pt x="57150" y="618873"/>
                </a:lnTo>
                <a:close/>
                <a:moveTo>
                  <a:pt x="672018" y="214313"/>
                </a:moveTo>
                <a:lnTo>
                  <a:pt x="715603" y="249981"/>
                </a:lnTo>
                <a:lnTo>
                  <a:pt x="542343" y="457505"/>
                </a:lnTo>
                <a:lnTo>
                  <a:pt x="371965" y="372478"/>
                </a:lnTo>
                <a:lnTo>
                  <a:pt x="225721" y="518753"/>
                </a:lnTo>
                <a:lnTo>
                  <a:pt x="185738" y="478761"/>
                </a:lnTo>
                <a:lnTo>
                  <a:pt x="360799" y="303663"/>
                </a:lnTo>
                <a:lnTo>
                  <a:pt x="527935" y="387249"/>
                </a:lnTo>
                <a:close/>
                <a:moveTo>
                  <a:pt x="421973" y="0"/>
                </a:moveTo>
                <a:lnTo>
                  <a:pt x="478140" y="0"/>
                </a:lnTo>
                <a:lnTo>
                  <a:pt x="478140" y="56380"/>
                </a:lnTo>
                <a:lnTo>
                  <a:pt x="899753" y="56380"/>
                </a:lnTo>
                <a:lnTo>
                  <a:pt x="899753" y="169501"/>
                </a:lnTo>
                <a:lnTo>
                  <a:pt x="0" y="169501"/>
                </a:lnTo>
                <a:lnTo>
                  <a:pt x="0" y="56380"/>
                </a:lnTo>
                <a:lnTo>
                  <a:pt x="421973" y="56380"/>
                </a:lnTo>
                <a:close/>
              </a:path>
            </a:pathLst>
          </a:custGeom>
          <a:solidFill>
            <a:schemeClr val="bg1"/>
          </a:solidFill>
          <a:ln>
            <a:noFill/>
          </a:ln>
          <a:effectLst/>
        </p:spPr>
        <p:txBody>
          <a:bodyPr wrap="square" anchor="ctr">
            <a:noAutofit/>
          </a:bodyPr>
          <a:lstStyle/>
          <a:p>
            <a:endParaRPr lang="en-US" sz="900" dirty="0">
              <a:latin typeface="Lato Light" panose="020F0502020204030203" pitchFamily="34" charset="0"/>
            </a:endParaRPr>
          </a:p>
        </p:txBody>
      </p:sp>
      <p:sp>
        <p:nvSpPr>
          <p:cNvPr id="29" name="TextBox 28">
            <a:extLst>
              <a:ext uri="{FF2B5EF4-FFF2-40B4-BE49-F238E27FC236}">
                <a16:creationId xmlns:a16="http://schemas.microsoft.com/office/drawing/2014/main" id="{16D8E185-4B88-2829-39E5-9975BE99CD8E}"/>
              </a:ext>
            </a:extLst>
          </p:cNvPr>
          <p:cNvSpPr txBox="1"/>
          <p:nvPr/>
        </p:nvSpPr>
        <p:spPr>
          <a:xfrm>
            <a:off x="6471498" y="5124715"/>
            <a:ext cx="1184940"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TRAINING</a:t>
            </a:r>
          </a:p>
        </p:txBody>
      </p:sp>
      <p:sp>
        <p:nvSpPr>
          <p:cNvPr id="30" name="TextBox 29">
            <a:extLst>
              <a:ext uri="{FF2B5EF4-FFF2-40B4-BE49-F238E27FC236}">
                <a16:creationId xmlns:a16="http://schemas.microsoft.com/office/drawing/2014/main" id="{68EA73A0-B914-585C-CEFB-01749D4F5249}"/>
              </a:ext>
            </a:extLst>
          </p:cNvPr>
          <p:cNvSpPr txBox="1"/>
          <p:nvPr/>
        </p:nvSpPr>
        <p:spPr>
          <a:xfrm>
            <a:off x="6855416" y="3775719"/>
            <a:ext cx="417102"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3</a:t>
            </a:r>
          </a:p>
        </p:txBody>
      </p:sp>
      <p:sp>
        <p:nvSpPr>
          <p:cNvPr id="31" name="Freeform 13">
            <a:extLst>
              <a:ext uri="{FF2B5EF4-FFF2-40B4-BE49-F238E27FC236}">
                <a16:creationId xmlns:a16="http://schemas.microsoft.com/office/drawing/2014/main" id="{913A82BA-D7F8-A921-2109-44D1FCD8D24B}"/>
              </a:ext>
            </a:extLst>
          </p:cNvPr>
          <p:cNvSpPr>
            <a:spLocks noChangeArrowheads="1"/>
          </p:cNvSpPr>
          <p:nvPr/>
        </p:nvSpPr>
        <p:spPr bwMode="auto">
          <a:xfrm>
            <a:off x="4384779" y="4155891"/>
            <a:ext cx="618310" cy="618310"/>
          </a:xfrm>
          <a:custGeom>
            <a:avLst/>
            <a:gdLst>
              <a:gd name="connsiteX0" fmla="*/ 0 w 899754"/>
              <a:gd name="connsiteY0" fmla="*/ 619125 h 899754"/>
              <a:gd name="connsiteX1" fmla="*/ 112108 w 899754"/>
              <a:gd name="connsiteY1" fmla="*/ 619125 h 899754"/>
              <a:gd name="connsiteX2" fmla="*/ 112108 w 899754"/>
              <a:gd name="connsiteY2" fmla="*/ 675179 h 899754"/>
              <a:gd name="connsiteX3" fmla="*/ 57850 w 899754"/>
              <a:gd name="connsiteY3" fmla="*/ 675179 h 899754"/>
              <a:gd name="connsiteX4" fmla="*/ 252602 w 899754"/>
              <a:gd name="connsiteY4" fmla="*/ 843700 h 899754"/>
              <a:gd name="connsiteX5" fmla="*/ 280629 w 899754"/>
              <a:gd name="connsiteY5" fmla="*/ 843700 h 899754"/>
              <a:gd name="connsiteX6" fmla="*/ 280629 w 899754"/>
              <a:gd name="connsiteY6" fmla="*/ 899754 h 899754"/>
              <a:gd name="connsiteX7" fmla="*/ 252602 w 899754"/>
              <a:gd name="connsiteY7" fmla="*/ 899754 h 899754"/>
              <a:gd name="connsiteX8" fmla="*/ 0 w 899754"/>
              <a:gd name="connsiteY8" fmla="*/ 647152 h 899754"/>
              <a:gd name="connsiteX9" fmla="*/ 618946 w 899754"/>
              <a:gd name="connsiteY9" fmla="*/ 338138 h 899754"/>
              <a:gd name="connsiteX10" fmla="*/ 899754 w 899754"/>
              <a:gd name="connsiteY10" fmla="*/ 618946 h 899754"/>
              <a:gd name="connsiteX11" fmla="*/ 618946 w 899754"/>
              <a:gd name="connsiteY11" fmla="*/ 899754 h 899754"/>
              <a:gd name="connsiteX12" fmla="*/ 338138 w 899754"/>
              <a:gd name="connsiteY12" fmla="*/ 618946 h 899754"/>
              <a:gd name="connsiteX13" fmla="*/ 340295 w 899754"/>
              <a:gd name="connsiteY13" fmla="*/ 585148 h 899754"/>
              <a:gd name="connsiteX14" fmla="*/ 585148 w 899754"/>
              <a:gd name="connsiteY14" fmla="*/ 340296 h 899754"/>
              <a:gd name="connsiteX15" fmla="*/ 618946 w 899754"/>
              <a:gd name="connsiteY15" fmla="*/ 338138 h 899754"/>
              <a:gd name="connsiteX16" fmla="*/ 254262 w 899754"/>
              <a:gd name="connsiteY16" fmla="*/ 112713 h 899754"/>
              <a:gd name="connsiteX17" fmla="*/ 310528 w 899754"/>
              <a:gd name="connsiteY17" fmla="*/ 112713 h 899754"/>
              <a:gd name="connsiteX18" fmla="*/ 310528 w 899754"/>
              <a:gd name="connsiteY18" fmla="*/ 140831 h 899754"/>
              <a:gd name="connsiteX19" fmla="*/ 338661 w 899754"/>
              <a:gd name="connsiteY19" fmla="*/ 140831 h 899754"/>
              <a:gd name="connsiteX20" fmla="*/ 366794 w 899754"/>
              <a:gd name="connsiteY20" fmla="*/ 140831 h 899754"/>
              <a:gd name="connsiteX21" fmla="*/ 366794 w 899754"/>
              <a:gd name="connsiteY21" fmla="*/ 197067 h 899754"/>
              <a:gd name="connsiteX22" fmla="*/ 338661 w 899754"/>
              <a:gd name="connsiteY22" fmla="*/ 197067 h 899754"/>
              <a:gd name="connsiteX23" fmla="*/ 310528 w 899754"/>
              <a:gd name="connsiteY23" fmla="*/ 197067 h 899754"/>
              <a:gd name="connsiteX24" fmla="*/ 254262 w 899754"/>
              <a:gd name="connsiteY24" fmla="*/ 197067 h 899754"/>
              <a:gd name="connsiteX25" fmla="*/ 226129 w 899754"/>
              <a:gd name="connsiteY25" fmla="*/ 225545 h 899754"/>
              <a:gd name="connsiteX26" fmla="*/ 254262 w 899754"/>
              <a:gd name="connsiteY26" fmla="*/ 253663 h 899754"/>
              <a:gd name="connsiteX27" fmla="*/ 310528 w 899754"/>
              <a:gd name="connsiteY27" fmla="*/ 253663 h 899754"/>
              <a:gd name="connsiteX28" fmla="*/ 394927 w 899754"/>
              <a:gd name="connsiteY28" fmla="*/ 338017 h 899754"/>
              <a:gd name="connsiteX29" fmla="*/ 310528 w 899754"/>
              <a:gd name="connsiteY29" fmla="*/ 422732 h 899754"/>
              <a:gd name="connsiteX30" fmla="*/ 310528 w 899754"/>
              <a:gd name="connsiteY30" fmla="*/ 450490 h 899754"/>
              <a:gd name="connsiteX31" fmla="*/ 254262 w 899754"/>
              <a:gd name="connsiteY31" fmla="*/ 450490 h 899754"/>
              <a:gd name="connsiteX32" fmla="*/ 254262 w 899754"/>
              <a:gd name="connsiteY32" fmla="*/ 422732 h 899754"/>
              <a:gd name="connsiteX33" fmla="*/ 226129 w 899754"/>
              <a:gd name="connsiteY33" fmla="*/ 422732 h 899754"/>
              <a:gd name="connsiteX34" fmla="*/ 197996 w 899754"/>
              <a:gd name="connsiteY34" fmla="*/ 422732 h 899754"/>
              <a:gd name="connsiteX35" fmla="*/ 197996 w 899754"/>
              <a:gd name="connsiteY35" fmla="*/ 366136 h 899754"/>
              <a:gd name="connsiteX36" fmla="*/ 226129 w 899754"/>
              <a:gd name="connsiteY36" fmla="*/ 366136 h 899754"/>
              <a:gd name="connsiteX37" fmla="*/ 254262 w 899754"/>
              <a:gd name="connsiteY37" fmla="*/ 366136 h 899754"/>
              <a:gd name="connsiteX38" fmla="*/ 310528 w 899754"/>
              <a:gd name="connsiteY38" fmla="*/ 366136 h 899754"/>
              <a:gd name="connsiteX39" fmla="*/ 338661 w 899754"/>
              <a:gd name="connsiteY39" fmla="*/ 338017 h 899754"/>
              <a:gd name="connsiteX40" fmla="*/ 310528 w 899754"/>
              <a:gd name="connsiteY40" fmla="*/ 309899 h 899754"/>
              <a:gd name="connsiteX41" fmla="*/ 254262 w 899754"/>
              <a:gd name="connsiteY41" fmla="*/ 309899 h 899754"/>
              <a:gd name="connsiteX42" fmla="*/ 169863 w 899754"/>
              <a:gd name="connsiteY42" fmla="*/ 225545 h 899754"/>
              <a:gd name="connsiteX43" fmla="*/ 254262 w 899754"/>
              <a:gd name="connsiteY43" fmla="*/ 140831 h 899754"/>
              <a:gd name="connsiteX44" fmla="*/ 280808 w 899754"/>
              <a:gd name="connsiteY44" fmla="*/ 56089 h 899754"/>
              <a:gd name="connsiteX45" fmla="*/ 56090 w 899754"/>
              <a:gd name="connsiteY45" fmla="*/ 280807 h 899754"/>
              <a:gd name="connsiteX46" fmla="*/ 280808 w 899754"/>
              <a:gd name="connsiteY46" fmla="*/ 505526 h 899754"/>
              <a:gd name="connsiteX47" fmla="*/ 505526 w 899754"/>
              <a:gd name="connsiteY47" fmla="*/ 280807 h 899754"/>
              <a:gd name="connsiteX48" fmla="*/ 280808 w 899754"/>
              <a:gd name="connsiteY48" fmla="*/ 56089 h 899754"/>
              <a:gd name="connsiteX49" fmla="*/ 619125 w 899754"/>
              <a:gd name="connsiteY49" fmla="*/ 0 h 899754"/>
              <a:gd name="connsiteX50" fmla="*/ 647152 w 899754"/>
              <a:gd name="connsiteY50" fmla="*/ 0 h 899754"/>
              <a:gd name="connsiteX51" fmla="*/ 899754 w 899754"/>
              <a:gd name="connsiteY51" fmla="*/ 252602 h 899754"/>
              <a:gd name="connsiteX52" fmla="*/ 899754 w 899754"/>
              <a:gd name="connsiteY52" fmla="*/ 280628 h 899754"/>
              <a:gd name="connsiteX53" fmla="*/ 787646 w 899754"/>
              <a:gd name="connsiteY53" fmla="*/ 280628 h 899754"/>
              <a:gd name="connsiteX54" fmla="*/ 787646 w 899754"/>
              <a:gd name="connsiteY54" fmla="*/ 224575 h 899754"/>
              <a:gd name="connsiteX55" fmla="*/ 841544 w 899754"/>
              <a:gd name="connsiteY55" fmla="*/ 224575 h 899754"/>
              <a:gd name="connsiteX56" fmla="*/ 647152 w 899754"/>
              <a:gd name="connsiteY56" fmla="*/ 56054 h 899754"/>
              <a:gd name="connsiteX57" fmla="*/ 619125 w 899754"/>
              <a:gd name="connsiteY57" fmla="*/ 56054 h 899754"/>
              <a:gd name="connsiteX58" fmla="*/ 280808 w 899754"/>
              <a:gd name="connsiteY58" fmla="*/ 0 h 899754"/>
              <a:gd name="connsiteX59" fmla="*/ 561616 w 899754"/>
              <a:gd name="connsiteY59" fmla="*/ 280807 h 899754"/>
              <a:gd name="connsiteX60" fmla="*/ 280808 w 899754"/>
              <a:gd name="connsiteY60" fmla="*/ 561616 h 899754"/>
              <a:gd name="connsiteX61" fmla="*/ 0 w 899754"/>
              <a:gd name="connsiteY61" fmla="*/ 280807 h 899754"/>
              <a:gd name="connsiteX62" fmla="*/ 280808 w 899754"/>
              <a:gd name="connsiteY62" fmla="*/ 0 h 89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99754" h="899754">
                <a:moveTo>
                  <a:pt x="0" y="619125"/>
                </a:moveTo>
                <a:lnTo>
                  <a:pt x="112108" y="619125"/>
                </a:lnTo>
                <a:lnTo>
                  <a:pt x="112108" y="675179"/>
                </a:lnTo>
                <a:lnTo>
                  <a:pt x="57850" y="675179"/>
                </a:lnTo>
                <a:cubicBezTo>
                  <a:pt x="71505" y="770399"/>
                  <a:pt x="153789" y="843700"/>
                  <a:pt x="252602" y="843700"/>
                </a:cubicBezTo>
                <a:lnTo>
                  <a:pt x="280629" y="843700"/>
                </a:lnTo>
                <a:lnTo>
                  <a:pt x="280629" y="899754"/>
                </a:lnTo>
                <a:lnTo>
                  <a:pt x="252602" y="899754"/>
                </a:lnTo>
                <a:cubicBezTo>
                  <a:pt x="113186" y="899754"/>
                  <a:pt x="0" y="786568"/>
                  <a:pt x="0" y="647152"/>
                </a:cubicBezTo>
                <a:close/>
                <a:moveTo>
                  <a:pt x="618946" y="338138"/>
                </a:moveTo>
                <a:cubicBezTo>
                  <a:pt x="773911" y="338138"/>
                  <a:pt x="899754" y="463621"/>
                  <a:pt x="899754" y="618946"/>
                </a:cubicBezTo>
                <a:cubicBezTo>
                  <a:pt x="899754" y="773912"/>
                  <a:pt x="773911" y="899754"/>
                  <a:pt x="618946" y="899754"/>
                </a:cubicBezTo>
                <a:cubicBezTo>
                  <a:pt x="463980" y="899754"/>
                  <a:pt x="338138" y="773912"/>
                  <a:pt x="338138" y="618946"/>
                </a:cubicBezTo>
                <a:cubicBezTo>
                  <a:pt x="338138" y="607800"/>
                  <a:pt x="338857" y="596294"/>
                  <a:pt x="340295" y="585148"/>
                </a:cubicBezTo>
                <a:cubicBezTo>
                  <a:pt x="463980" y="561418"/>
                  <a:pt x="561778" y="463980"/>
                  <a:pt x="585148" y="340296"/>
                </a:cubicBezTo>
                <a:cubicBezTo>
                  <a:pt x="596294" y="339217"/>
                  <a:pt x="607440" y="338138"/>
                  <a:pt x="618946" y="338138"/>
                </a:cubicBezTo>
                <a:close/>
                <a:moveTo>
                  <a:pt x="254262" y="112713"/>
                </a:moveTo>
                <a:lnTo>
                  <a:pt x="310528" y="112713"/>
                </a:lnTo>
                <a:lnTo>
                  <a:pt x="310528" y="140831"/>
                </a:lnTo>
                <a:lnTo>
                  <a:pt x="338661" y="140831"/>
                </a:lnTo>
                <a:lnTo>
                  <a:pt x="366794" y="140831"/>
                </a:lnTo>
                <a:lnTo>
                  <a:pt x="366794" y="197067"/>
                </a:lnTo>
                <a:lnTo>
                  <a:pt x="338661" y="197067"/>
                </a:lnTo>
                <a:lnTo>
                  <a:pt x="310528" y="197067"/>
                </a:lnTo>
                <a:lnTo>
                  <a:pt x="254262" y="197067"/>
                </a:lnTo>
                <a:cubicBezTo>
                  <a:pt x="238753" y="197067"/>
                  <a:pt x="226129" y="210044"/>
                  <a:pt x="226129" y="225545"/>
                </a:cubicBezTo>
                <a:cubicBezTo>
                  <a:pt x="226129" y="240686"/>
                  <a:pt x="238753" y="253663"/>
                  <a:pt x="254262" y="253663"/>
                </a:cubicBezTo>
                <a:lnTo>
                  <a:pt x="310528" y="253663"/>
                </a:lnTo>
                <a:cubicBezTo>
                  <a:pt x="357056" y="253663"/>
                  <a:pt x="394927" y="291514"/>
                  <a:pt x="394927" y="338017"/>
                </a:cubicBezTo>
                <a:cubicBezTo>
                  <a:pt x="394927" y="384521"/>
                  <a:pt x="357056" y="422732"/>
                  <a:pt x="310528" y="422732"/>
                </a:cubicBezTo>
                <a:lnTo>
                  <a:pt x="310528" y="450490"/>
                </a:lnTo>
                <a:lnTo>
                  <a:pt x="254262" y="450490"/>
                </a:lnTo>
                <a:lnTo>
                  <a:pt x="254262" y="422732"/>
                </a:lnTo>
                <a:lnTo>
                  <a:pt x="226129" y="422732"/>
                </a:lnTo>
                <a:lnTo>
                  <a:pt x="197996" y="422732"/>
                </a:lnTo>
                <a:lnTo>
                  <a:pt x="197996" y="366136"/>
                </a:lnTo>
                <a:lnTo>
                  <a:pt x="226129" y="366136"/>
                </a:lnTo>
                <a:lnTo>
                  <a:pt x="254262" y="366136"/>
                </a:lnTo>
                <a:lnTo>
                  <a:pt x="310528" y="366136"/>
                </a:lnTo>
                <a:cubicBezTo>
                  <a:pt x="326037" y="366136"/>
                  <a:pt x="338661" y="353519"/>
                  <a:pt x="338661" y="338017"/>
                </a:cubicBezTo>
                <a:cubicBezTo>
                  <a:pt x="338661" y="322516"/>
                  <a:pt x="326037" y="309899"/>
                  <a:pt x="310528" y="309899"/>
                </a:cubicBezTo>
                <a:lnTo>
                  <a:pt x="254262" y="309899"/>
                </a:lnTo>
                <a:cubicBezTo>
                  <a:pt x="207374" y="309899"/>
                  <a:pt x="169863" y="272048"/>
                  <a:pt x="169863" y="225545"/>
                </a:cubicBezTo>
                <a:cubicBezTo>
                  <a:pt x="169863" y="178682"/>
                  <a:pt x="207374" y="140831"/>
                  <a:pt x="254262" y="140831"/>
                </a:cubicBezTo>
                <a:close/>
                <a:moveTo>
                  <a:pt x="280808" y="56089"/>
                </a:moveTo>
                <a:cubicBezTo>
                  <a:pt x="156763" y="56089"/>
                  <a:pt x="56090" y="156763"/>
                  <a:pt x="56090" y="280807"/>
                </a:cubicBezTo>
                <a:cubicBezTo>
                  <a:pt x="56090" y="404493"/>
                  <a:pt x="156763" y="505526"/>
                  <a:pt x="280808" y="505526"/>
                </a:cubicBezTo>
                <a:cubicBezTo>
                  <a:pt x="404493" y="505526"/>
                  <a:pt x="505526" y="404493"/>
                  <a:pt x="505526" y="280807"/>
                </a:cubicBezTo>
                <a:cubicBezTo>
                  <a:pt x="505526" y="156763"/>
                  <a:pt x="404493" y="56089"/>
                  <a:pt x="280808" y="56089"/>
                </a:cubicBezTo>
                <a:close/>
                <a:moveTo>
                  <a:pt x="619125" y="0"/>
                </a:moveTo>
                <a:lnTo>
                  <a:pt x="647152" y="0"/>
                </a:lnTo>
                <a:cubicBezTo>
                  <a:pt x="786568" y="0"/>
                  <a:pt x="899754" y="113185"/>
                  <a:pt x="899754" y="252602"/>
                </a:cubicBezTo>
                <a:lnTo>
                  <a:pt x="899754" y="280628"/>
                </a:lnTo>
                <a:lnTo>
                  <a:pt x="787646" y="280628"/>
                </a:lnTo>
                <a:lnTo>
                  <a:pt x="787646" y="224575"/>
                </a:lnTo>
                <a:lnTo>
                  <a:pt x="841544" y="224575"/>
                </a:lnTo>
                <a:cubicBezTo>
                  <a:pt x="827890" y="129355"/>
                  <a:pt x="745965" y="56054"/>
                  <a:pt x="647152" y="56054"/>
                </a:cubicBezTo>
                <a:lnTo>
                  <a:pt x="619125" y="56054"/>
                </a:lnTo>
                <a:close/>
                <a:moveTo>
                  <a:pt x="280808" y="0"/>
                </a:moveTo>
                <a:cubicBezTo>
                  <a:pt x="435773" y="0"/>
                  <a:pt x="561616" y="125482"/>
                  <a:pt x="561616" y="280807"/>
                </a:cubicBezTo>
                <a:cubicBezTo>
                  <a:pt x="561616" y="435774"/>
                  <a:pt x="435773" y="561616"/>
                  <a:pt x="280808" y="561616"/>
                </a:cubicBezTo>
                <a:cubicBezTo>
                  <a:pt x="125483" y="561616"/>
                  <a:pt x="0" y="435774"/>
                  <a:pt x="0" y="280807"/>
                </a:cubicBezTo>
                <a:cubicBezTo>
                  <a:pt x="0" y="125482"/>
                  <a:pt x="125483" y="0"/>
                  <a:pt x="280808" y="0"/>
                </a:cubicBezTo>
                <a:close/>
              </a:path>
            </a:pathLst>
          </a:custGeom>
          <a:solidFill>
            <a:schemeClr val="bg1"/>
          </a:solidFill>
          <a:ln>
            <a:noFill/>
          </a:ln>
          <a:effectLst/>
        </p:spPr>
        <p:txBody>
          <a:bodyPr wrap="square" anchor="ctr">
            <a:noAutofit/>
          </a:bodyPr>
          <a:lstStyle/>
          <a:p>
            <a:endParaRPr lang="en-US" sz="900" dirty="0">
              <a:latin typeface="Lato Light" panose="020F0502020204030203" pitchFamily="34" charset="0"/>
            </a:endParaRPr>
          </a:p>
        </p:txBody>
      </p:sp>
      <p:sp>
        <p:nvSpPr>
          <p:cNvPr id="32" name="TextBox 31">
            <a:extLst>
              <a:ext uri="{FF2B5EF4-FFF2-40B4-BE49-F238E27FC236}">
                <a16:creationId xmlns:a16="http://schemas.microsoft.com/office/drawing/2014/main" id="{C91AC114-A7D1-25C1-41DC-1B8A64B317BF}"/>
              </a:ext>
            </a:extLst>
          </p:cNvPr>
          <p:cNvSpPr txBox="1"/>
          <p:nvPr/>
        </p:nvSpPr>
        <p:spPr>
          <a:xfrm>
            <a:off x="4224576" y="4973753"/>
            <a:ext cx="1002198"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BUDGET</a:t>
            </a:r>
          </a:p>
        </p:txBody>
      </p:sp>
      <p:sp>
        <p:nvSpPr>
          <p:cNvPr id="33" name="TextBox 32">
            <a:extLst>
              <a:ext uri="{FF2B5EF4-FFF2-40B4-BE49-F238E27FC236}">
                <a16:creationId xmlns:a16="http://schemas.microsoft.com/office/drawing/2014/main" id="{907B0E41-4979-712D-42B7-CEA457459E98}"/>
              </a:ext>
            </a:extLst>
          </p:cNvPr>
          <p:cNvSpPr txBox="1"/>
          <p:nvPr/>
        </p:nvSpPr>
        <p:spPr>
          <a:xfrm>
            <a:off x="4503496" y="3521804"/>
            <a:ext cx="444353"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4</a:t>
            </a:r>
          </a:p>
        </p:txBody>
      </p:sp>
      <p:sp>
        <p:nvSpPr>
          <p:cNvPr id="34" name="TextBox 33">
            <a:extLst>
              <a:ext uri="{FF2B5EF4-FFF2-40B4-BE49-F238E27FC236}">
                <a16:creationId xmlns:a16="http://schemas.microsoft.com/office/drawing/2014/main" id="{3CF75BD7-9739-0FC4-EB1E-BB62736414D8}"/>
              </a:ext>
            </a:extLst>
          </p:cNvPr>
          <p:cNvSpPr txBox="1"/>
          <p:nvPr/>
        </p:nvSpPr>
        <p:spPr>
          <a:xfrm>
            <a:off x="4129120" y="2389187"/>
            <a:ext cx="1686680"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INTERVENTION</a:t>
            </a:r>
          </a:p>
        </p:txBody>
      </p:sp>
      <p:sp>
        <p:nvSpPr>
          <p:cNvPr id="35" name="TextBox 34">
            <a:extLst>
              <a:ext uri="{FF2B5EF4-FFF2-40B4-BE49-F238E27FC236}">
                <a16:creationId xmlns:a16="http://schemas.microsoft.com/office/drawing/2014/main" id="{66F27DFD-64D1-5B06-97B5-593462B3C083}"/>
              </a:ext>
            </a:extLst>
          </p:cNvPr>
          <p:cNvSpPr txBox="1"/>
          <p:nvPr/>
        </p:nvSpPr>
        <p:spPr>
          <a:xfrm>
            <a:off x="4807988" y="1043807"/>
            <a:ext cx="328937"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1</a:t>
            </a:r>
          </a:p>
        </p:txBody>
      </p:sp>
      <p:sp>
        <p:nvSpPr>
          <p:cNvPr id="36" name="TextBox 35">
            <a:extLst>
              <a:ext uri="{FF2B5EF4-FFF2-40B4-BE49-F238E27FC236}">
                <a16:creationId xmlns:a16="http://schemas.microsoft.com/office/drawing/2014/main" id="{AF07CD9A-4104-501C-D0F6-F8B2F8D3E235}"/>
              </a:ext>
            </a:extLst>
          </p:cNvPr>
          <p:cNvSpPr txBox="1"/>
          <p:nvPr/>
        </p:nvSpPr>
        <p:spPr>
          <a:xfrm>
            <a:off x="6922803" y="2931642"/>
            <a:ext cx="1019125" cy="338554"/>
          </a:xfrm>
          <a:prstGeom prst="rect">
            <a:avLst/>
          </a:prstGeom>
          <a:noFill/>
        </p:spPr>
        <p:txBody>
          <a:bodyPr wrap="none" rtlCol="0" anchor="t">
            <a:spAutoFit/>
          </a:bodyPr>
          <a:lstStyle/>
          <a:p>
            <a:pPr algn="ctr"/>
            <a:r>
              <a:rPr lang="en-US" sz="1600" b="1" dirty="0">
                <a:solidFill>
                  <a:schemeClr val="bg1"/>
                </a:solidFill>
                <a:latin typeface="Segoe UI" panose="020B0502040204020203" pitchFamily="34" charset="0"/>
                <a:cs typeface="Segoe UI" panose="020B0502040204020203" pitchFamily="34" charset="0"/>
              </a:rPr>
              <a:t>RESULTS</a:t>
            </a:r>
          </a:p>
        </p:txBody>
      </p:sp>
      <p:sp>
        <p:nvSpPr>
          <p:cNvPr id="37" name="TextBox 36">
            <a:extLst>
              <a:ext uri="{FF2B5EF4-FFF2-40B4-BE49-F238E27FC236}">
                <a16:creationId xmlns:a16="http://schemas.microsoft.com/office/drawing/2014/main" id="{2396C5C4-3D84-29BD-B94D-0FFDDBE6E298}"/>
              </a:ext>
            </a:extLst>
          </p:cNvPr>
          <p:cNvSpPr txBox="1"/>
          <p:nvPr/>
        </p:nvSpPr>
        <p:spPr>
          <a:xfrm>
            <a:off x="7170983" y="1528093"/>
            <a:ext cx="404278"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2</a:t>
            </a:r>
          </a:p>
        </p:txBody>
      </p:sp>
      <p:pic>
        <p:nvPicPr>
          <p:cNvPr id="38" name="Picture 37">
            <a:extLst>
              <a:ext uri="{FF2B5EF4-FFF2-40B4-BE49-F238E27FC236}">
                <a16:creationId xmlns:a16="http://schemas.microsoft.com/office/drawing/2014/main" id="{7EF566BC-C24C-0FB4-D85D-457263BB2795}"/>
              </a:ext>
            </a:extLst>
          </p:cNvPr>
          <p:cNvPicPr>
            <a:picLocks noChangeAspect="1"/>
          </p:cNvPicPr>
          <p:nvPr/>
        </p:nvPicPr>
        <p:blipFill>
          <a:blip r:embed="rId3"/>
          <a:stretch>
            <a:fillRect/>
          </a:stretch>
        </p:blipFill>
        <p:spPr>
          <a:xfrm>
            <a:off x="4497179" y="1444145"/>
            <a:ext cx="941439" cy="941439"/>
          </a:xfrm>
          <a:prstGeom prst="rect">
            <a:avLst/>
          </a:prstGeom>
        </p:spPr>
      </p:pic>
      <p:pic>
        <p:nvPicPr>
          <p:cNvPr id="39" name="Picture 38">
            <a:extLst>
              <a:ext uri="{FF2B5EF4-FFF2-40B4-BE49-F238E27FC236}">
                <a16:creationId xmlns:a16="http://schemas.microsoft.com/office/drawing/2014/main" id="{972BF640-A511-423C-C7B8-5410CE8F1846}"/>
              </a:ext>
            </a:extLst>
          </p:cNvPr>
          <p:cNvPicPr>
            <a:picLocks noChangeAspect="1"/>
          </p:cNvPicPr>
          <p:nvPr/>
        </p:nvPicPr>
        <p:blipFill>
          <a:blip r:embed="rId4"/>
          <a:stretch>
            <a:fillRect/>
          </a:stretch>
        </p:blipFill>
        <p:spPr>
          <a:xfrm>
            <a:off x="7047038" y="2047548"/>
            <a:ext cx="715297" cy="715297"/>
          </a:xfrm>
          <a:prstGeom prst="rect">
            <a:avLst/>
          </a:prstGeom>
        </p:spPr>
      </p:pic>
      <p:sp>
        <p:nvSpPr>
          <p:cNvPr id="40" name="TextBox 39">
            <a:extLst>
              <a:ext uri="{FF2B5EF4-FFF2-40B4-BE49-F238E27FC236}">
                <a16:creationId xmlns:a16="http://schemas.microsoft.com/office/drawing/2014/main" id="{4F1999E7-08D2-954E-91E9-3C4662EDF017}"/>
              </a:ext>
            </a:extLst>
          </p:cNvPr>
          <p:cNvSpPr txBox="1"/>
          <p:nvPr/>
        </p:nvSpPr>
        <p:spPr>
          <a:xfrm>
            <a:off x="1424044" y="1339269"/>
            <a:ext cx="2721725" cy="784830"/>
          </a:xfrm>
          <a:prstGeom prst="rect">
            <a:avLst/>
          </a:prstGeom>
          <a:noFill/>
        </p:spPr>
        <p:txBody>
          <a:bodyPr wrap="square" rtlCol="0" anchor="t">
            <a:spAutoFit/>
          </a:bodyPr>
          <a:lstStyle/>
          <a:p>
            <a:pPr algn="ctr">
              <a:lnSpc>
                <a:spcPts val="1750"/>
              </a:lnSpc>
            </a:pPr>
            <a:r>
              <a:rPr lang="en-US" dirty="0">
                <a:solidFill>
                  <a:srgbClr val="202124"/>
                </a:solidFill>
                <a:latin typeface="Segoe UI" panose="020B0502040204020203" pitchFamily="34" charset="0"/>
                <a:ea typeface="Lato Light" panose="020F0502020204030203" pitchFamily="34" charset="0"/>
                <a:cs typeface="Segoe UI" panose="020B0502040204020203" pitchFamily="34" charset="0"/>
              </a:rPr>
              <a:t>Staff provide oral care assistance </a:t>
            </a:r>
            <a:r>
              <a:rPr lang="en-US" b="1" dirty="0">
                <a:solidFill>
                  <a:srgbClr val="202124"/>
                </a:solidFill>
                <a:latin typeface="Segoe UI" panose="020B0502040204020203" pitchFamily="34" charset="0"/>
                <a:ea typeface="Lato Light" panose="020F0502020204030203" pitchFamily="34" charset="0"/>
                <a:cs typeface="Segoe UI" panose="020B0502040204020203" pitchFamily="34" charset="0"/>
              </a:rPr>
              <a:t>twice a day </a:t>
            </a:r>
            <a:r>
              <a:rPr lang="en-US" dirty="0">
                <a:solidFill>
                  <a:srgbClr val="202124"/>
                </a:solidFill>
                <a:latin typeface="Segoe UI" panose="020B0502040204020203" pitchFamily="34" charset="0"/>
                <a:ea typeface="Lato Light" panose="020F0502020204030203" pitchFamily="34" charset="0"/>
                <a:cs typeface="Segoe UI" panose="020B0502040204020203" pitchFamily="34" charset="0"/>
              </a:rPr>
              <a:t>during hospital stays</a:t>
            </a:r>
            <a:endParaRPr lang="en-US" dirty="0">
              <a:latin typeface="Segoe UI" panose="020B0502040204020203" pitchFamily="34" charset="0"/>
              <a:ea typeface="Lato Light" panose="020F050202020403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5D6C7E52-DD15-E0C5-3494-92A0F5218890}"/>
              </a:ext>
            </a:extLst>
          </p:cNvPr>
          <p:cNvSpPr txBox="1"/>
          <p:nvPr/>
        </p:nvSpPr>
        <p:spPr>
          <a:xfrm>
            <a:off x="8653382" y="1863755"/>
            <a:ext cx="2721725" cy="1015663"/>
          </a:xfrm>
          <a:prstGeom prst="rect">
            <a:avLst/>
          </a:prstGeom>
          <a:noFill/>
        </p:spPr>
        <p:txBody>
          <a:bodyPr wrap="square" rtlCol="0" anchor="t">
            <a:spAutoFit/>
          </a:bodyPr>
          <a:lstStyle/>
          <a:p>
            <a:pPr algn="ctr">
              <a:lnSpc>
                <a:spcPts val="1750"/>
              </a:lnSpc>
            </a:pPr>
            <a:r>
              <a:rPr lang="en-US" b="1" dirty="0">
                <a:solidFill>
                  <a:srgbClr val="202124"/>
                </a:solidFill>
                <a:latin typeface="Segoe UI" panose="020B0502040204020203" pitchFamily="34" charset="0"/>
                <a:ea typeface="Lato Light" panose="020F0502020204030203" pitchFamily="34" charset="0"/>
                <a:cs typeface="Segoe UI" panose="020B0502040204020203" pitchFamily="34" charset="0"/>
              </a:rPr>
              <a:t>40 – 60% </a:t>
            </a:r>
            <a:r>
              <a:rPr lang="en-US" dirty="0">
                <a:solidFill>
                  <a:srgbClr val="202124"/>
                </a:solidFill>
                <a:latin typeface="Segoe UI" panose="020B0502040204020203" pitchFamily="34" charset="0"/>
                <a:ea typeface="Lato Light" panose="020F0502020204030203" pitchFamily="34" charset="0"/>
                <a:cs typeface="Segoe UI" panose="020B0502040204020203" pitchFamily="34" charset="0"/>
              </a:rPr>
              <a:t>decrease in reported cases of NV-HAP in implementing sites</a:t>
            </a:r>
            <a:endParaRPr lang="en-US" dirty="0">
              <a:latin typeface="Segoe UI" panose="020B0502040204020203" pitchFamily="34" charset="0"/>
              <a:ea typeface="Lato Light" panose="020F0502020204030203" pitchFamily="34" charset="0"/>
              <a:cs typeface="Segoe UI" panose="020B0502040204020203" pitchFamily="34" charset="0"/>
            </a:endParaRPr>
          </a:p>
        </p:txBody>
      </p:sp>
      <p:sp>
        <p:nvSpPr>
          <p:cNvPr id="42" name="TextBox 41">
            <a:extLst>
              <a:ext uri="{FF2B5EF4-FFF2-40B4-BE49-F238E27FC236}">
                <a16:creationId xmlns:a16="http://schemas.microsoft.com/office/drawing/2014/main" id="{533A5C10-9F40-CC52-66E2-B6F4EA14875F}"/>
              </a:ext>
            </a:extLst>
          </p:cNvPr>
          <p:cNvSpPr txBox="1"/>
          <p:nvPr/>
        </p:nvSpPr>
        <p:spPr>
          <a:xfrm>
            <a:off x="700267" y="3875859"/>
            <a:ext cx="2721725" cy="1015663"/>
          </a:xfrm>
          <a:prstGeom prst="rect">
            <a:avLst/>
          </a:prstGeom>
          <a:noFill/>
        </p:spPr>
        <p:txBody>
          <a:bodyPr wrap="square" rtlCol="0" anchor="t">
            <a:spAutoFit/>
          </a:bodyPr>
          <a:lstStyle/>
          <a:p>
            <a:pPr algn="ctr">
              <a:lnSpc>
                <a:spcPts val="1750"/>
              </a:lnSpc>
            </a:pPr>
            <a:r>
              <a:rPr lang="en-US" dirty="0">
                <a:solidFill>
                  <a:srgbClr val="202124"/>
                </a:solidFill>
                <a:latin typeface="Segoe UI" panose="020B0502040204020203" pitchFamily="34" charset="0"/>
                <a:ea typeface="Lato Light" panose="020F0502020204030203" pitchFamily="34" charset="0"/>
                <a:cs typeface="Segoe UI" panose="020B0502040204020203" pitchFamily="34" charset="0"/>
              </a:rPr>
              <a:t>Each case prevented leads to an average of </a:t>
            </a:r>
            <a:r>
              <a:rPr lang="en-US" b="1" dirty="0">
                <a:solidFill>
                  <a:srgbClr val="202124"/>
                </a:solidFill>
                <a:latin typeface="Segoe UI" panose="020B0502040204020203" pitchFamily="34" charset="0"/>
                <a:ea typeface="Lato Light" panose="020F0502020204030203" pitchFamily="34" charset="0"/>
                <a:cs typeface="Segoe UI" panose="020B0502040204020203" pitchFamily="34" charset="0"/>
              </a:rPr>
              <a:t>$100K </a:t>
            </a:r>
            <a:r>
              <a:rPr lang="en-US" dirty="0">
                <a:solidFill>
                  <a:srgbClr val="202124"/>
                </a:solidFill>
                <a:latin typeface="Segoe UI" panose="020B0502040204020203" pitchFamily="34" charset="0"/>
                <a:ea typeface="Lato Light" panose="020F0502020204030203" pitchFamily="34" charset="0"/>
                <a:cs typeface="Segoe UI" panose="020B0502040204020203" pitchFamily="34" charset="0"/>
              </a:rPr>
              <a:t>in savings over 12-months</a:t>
            </a:r>
            <a:endParaRPr lang="en-US" dirty="0">
              <a:latin typeface="Segoe UI" panose="020B0502040204020203" pitchFamily="34" charset="0"/>
              <a:ea typeface="Lato Light" panose="020F0502020204030203" pitchFamily="34" charset="0"/>
              <a:cs typeface="Segoe UI" panose="020B0502040204020203" pitchFamily="34" charset="0"/>
            </a:endParaRPr>
          </a:p>
        </p:txBody>
      </p:sp>
      <p:sp>
        <p:nvSpPr>
          <p:cNvPr id="43" name="TextBox 42">
            <a:extLst>
              <a:ext uri="{FF2B5EF4-FFF2-40B4-BE49-F238E27FC236}">
                <a16:creationId xmlns:a16="http://schemas.microsoft.com/office/drawing/2014/main" id="{3B5F6343-D9D3-35A7-E5C7-568B0CED5921}"/>
              </a:ext>
            </a:extLst>
          </p:cNvPr>
          <p:cNvSpPr txBox="1"/>
          <p:nvPr/>
        </p:nvSpPr>
        <p:spPr>
          <a:xfrm>
            <a:off x="7999256" y="4185014"/>
            <a:ext cx="2721725" cy="1246495"/>
          </a:xfrm>
          <a:prstGeom prst="rect">
            <a:avLst/>
          </a:prstGeom>
          <a:noFill/>
        </p:spPr>
        <p:txBody>
          <a:bodyPr wrap="square" rtlCol="0" anchor="t">
            <a:spAutoFit/>
          </a:bodyPr>
          <a:lstStyle/>
          <a:p>
            <a:pPr algn="ctr">
              <a:lnSpc>
                <a:spcPts val="1750"/>
              </a:lnSpc>
            </a:pPr>
            <a:r>
              <a:rPr lang="en-US" dirty="0">
                <a:solidFill>
                  <a:srgbClr val="202124"/>
                </a:solidFill>
                <a:latin typeface="Segoe UI" panose="020B0502040204020203" pitchFamily="34" charset="0"/>
                <a:ea typeface="Lato Light" panose="020F0502020204030203" pitchFamily="34" charset="0"/>
                <a:cs typeface="Segoe UI" panose="020B0502040204020203" pitchFamily="34" charset="0"/>
              </a:rPr>
              <a:t>HAPPEN training is highlighted on </a:t>
            </a:r>
            <a:r>
              <a:rPr lang="en-US" b="1" dirty="0">
                <a:solidFill>
                  <a:srgbClr val="202124"/>
                </a:solidFill>
                <a:latin typeface="Segoe UI" panose="020B0502040204020203" pitchFamily="34" charset="0"/>
                <a:ea typeface="Lato Light" panose="020F0502020204030203" pitchFamily="34" charset="0"/>
                <a:cs typeface="Segoe UI" panose="020B0502040204020203" pitchFamily="34" charset="0"/>
              </a:rPr>
              <a:t>Diffusion Marketplace </a:t>
            </a:r>
            <a:r>
              <a:rPr lang="en-US" dirty="0">
                <a:solidFill>
                  <a:srgbClr val="202124"/>
                </a:solidFill>
                <a:latin typeface="Segoe UI" panose="020B0502040204020203" pitchFamily="34" charset="0"/>
                <a:ea typeface="Lato Light" panose="020F0502020204030203" pitchFamily="34" charset="0"/>
                <a:cs typeface="Segoe UI" panose="020B0502040204020203" pitchFamily="34" charset="0"/>
              </a:rPr>
              <a:t>and the </a:t>
            </a:r>
            <a:r>
              <a:rPr lang="en-US" b="1" dirty="0">
                <a:solidFill>
                  <a:srgbClr val="202124"/>
                </a:solidFill>
                <a:latin typeface="Segoe UI" panose="020B0502040204020203" pitchFamily="34" charset="0"/>
                <a:ea typeface="Lato Light" panose="020F0502020204030203" pitchFamily="34" charset="0"/>
                <a:cs typeface="Segoe UI" panose="020B0502040204020203" pitchFamily="34" charset="0"/>
              </a:rPr>
              <a:t>CDC Oral Health Toolkit</a:t>
            </a:r>
            <a:endParaRPr lang="en-US" b="1" dirty="0">
              <a:latin typeface="Segoe UI" panose="020B0502040204020203" pitchFamily="34" charset="0"/>
              <a:ea typeface="Lato Light" panose="020F0502020204030203" pitchFamily="34" charset="0"/>
              <a:cs typeface="Segoe UI" panose="020B0502040204020203" pitchFamily="34" charset="0"/>
            </a:endParaRPr>
          </a:p>
        </p:txBody>
      </p:sp>
    </p:spTree>
    <p:extLst>
      <p:ext uri="{BB962C8B-B14F-4D97-AF65-F5344CB8AC3E}">
        <p14:creationId xmlns:p14="http://schemas.microsoft.com/office/powerpoint/2010/main" val="2963180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E5ACF-C71A-CE38-9F6B-C9C44A41C305}"/>
              </a:ext>
            </a:extLst>
          </p:cNvPr>
          <p:cNvSpPr>
            <a:spLocks noGrp="1"/>
          </p:cNvSpPr>
          <p:nvPr>
            <p:ph type="title"/>
          </p:nvPr>
        </p:nvSpPr>
        <p:spPr/>
        <p:txBody>
          <a:bodyPr/>
          <a:lstStyle/>
          <a:p>
            <a:r>
              <a:rPr lang="en-US" dirty="0"/>
              <a:t>Diffusion Principles Spotlight</a:t>
            </a:r>
          </a:p>
        </p:txBody>
      </p:sp>
      <p:sp>
        <p:nvSpPr>
          <p:cNvPr id="4" name="Freeform 54">
            <a:extLst>
              <a:ext uri="{FF2B5EF4-FFF2-40B4-BE49-F238E27FC236}">
                <a16:creationId xmlns:a16="http://schemas.microsoft.com/office/drawing/2014/main" id="{2386A152-BFA5-9C34-4279-72C60A36A6E1}"/>
              </a:ext>
            </a:extLst>
          </p:cNvPr>
          <p:cNvSpPr>
            <a:spLocks noChangeArrowheads="1"/>
          </p:cNvSpPr>
          <p:nvPr/>
        </p:nvSpPr>
        <p:spPr bwMode="auto">
          <a:xfrm>
            <a:off x="1179982" y="5085620"/>
            <a:ext cx="561878" cy="420363"/>
          </a:xfrm>
          <a:custGeom>
            <a:avLst/>
            <a:gdLst>
              <a:gd name="connsiteX0" fmla="*/ 573956 w 901340"/>
              <a:gd name="connsiteY0" fmla="*/ 561975 h 674329"/>
              <a:gd name="connsiteX1" fmla="*/ 901340 w 901340"/>
              <a:gd name="connsiteY1" fmla="*/ 561975 h 674329"/>
              <a:gd name="connsiteX2" fmla="*/ 901340 w 901340"/>
              <a:gd name="connsiteY2" fmla="*/ 674329 h 674329"/>
              <a:gd name="connsiteX3" fmla="*/ 468313 w 901340"/>
              <a:gd name="connsiteY3" fmla="*/ 674329 h 674329"/>
              <a:gd name="connsiteX4" fmla="*/ 573956 w 901340"/>
              <a:gd name="connsiteY4" fmla="*/ 561975 h 674329"/>
              <a:gd name="connsiteX5" fmla="*/ 616811 w 901340"/>
              <a:gd name="connsiteY5" fmla="*/ 420688 h 674329"/>
              <a:gd name="connsiteX6" fmla="*/ 842604 w 901340"/>
              <a:gd name="connsiteY6" fmla="*/ 420688 h 674329"/>
              <a:gd name="connsiteX7" fmla="*/ 842604 w 901340"/>
              <a:gd name="connsiteY7" fmla="*/ 533040 h 674329"/>
              <a:gd name="connsiteX8" fmla="*/ 587375 w 901340"/>
              <a:gd name="connsiteY8" fmla="*/ 533040 h 674329"/>
              <a:gd name="connsiteX9" fmla="*/ 616811 w 901340"/>
              <a:gd name="connsiteY9" fmla="*/ 420688 h 674329"/>
              <a:gd name="connsiteX10" fmla="*/ 600075 w 901340"/>
              <a:gd name="connsiteY10" fmla="*/ 280988 h 674329"/>
              <a:gd name="connsiteX11" fmla="*/ 901339 w 901340"/>
              <a:gd name="connsiteY11" fmla="*/ 280988 h 674329"/>
              <a:gd name="connsiteX12" fmla="*/ 901339 w 901340"/>
              <a:gd name="connsiteY12" fmla="*/ 393341 h 674329"/>
              <a:gd name="connsiteX13" fmla="*/ 619919 w 901340"/>
              <a:gd name="connsiteY13" fmla="*/ 393341 h 674329"/>
              <a:gd name="connsiteX14" fmla="*/ 600075 w 901340"/>
              <a:gd name="connsiteY14" fmla="*/ 280988 h 674329"/>
              <a:gd name="connsiteX15" fmla="*/ 196799 w 901340"/>
              <a:gd name="connsiteY15" fmla="*/ 280982 h 674329"/>
              <a:gd name="connsiteX16" fmla="*/ 196799 w 901340"/>
              <a:gd name="connsiteY16" fmla="*/ 337072 h 674329"/>
              <a:gd name="connsiteX17" fmla="*/ 252925 w 901340"/>
              <a:gd name="connsiteY17" fmla="*/ 337072 h 674329"/>
              <a:gd name="connsiteX18" fmla="*/ 252925 w 901340"/>
              <a:gd name="connsiteY18" fmla="*/ 449611 h 674329"/>
              <a:gd name="connsiteX19" fmla="*/ 196799 w 901340"/>
              <a:gd name="connsiteY19" fmla="*/ 449611 h 674329"/>
              <a:gd name="connsiteX20" fmla="*/ 196799 w 901340"/>
              <a:gd name="connsiteY20" fmla="*/ 505700 h 674329"/>
              <a:gd name="connsiteX21" fmla="*/ 365176 w 901340"/>
              <a:gd name="connsiteY21" fmla="*/ 505700 h 674329"/>
              <a:gd name="connsiteX22" fmla="*/ 365176 w 901340"/>
              <a:gd name="connsiteY22" fmla="*/ 449611 h 674329"/>
              <a:gd name="connsiteX23" fmla="*/ 309051 w 901340"/>
              <a:gd name="connsiteY23" fmla="*/ 449611 h 674329"/>
              <a:gd name="connsiteX24" fmla="*/ 309051 w 901340"/>
              <a:gd name="connsiteY24" fmla="*/ 280982 h 674329"/>
              <a:gd name="connsiteX25" fmla="*/ 503238 w 901340"/>
              <a:gd name="connsiteY25" fmla="*/ 139700 h 674329"/>
              <a:gd name="connsiteX26" fmla="*/ 787040 w 901340"/>
              <a:gd name="connsiteY26" fmla="*/ 139700 h 674329"/>
              <a:gd name="connsiteX27" fmla="*/ 787040 w 901340"/>
              <a:gd name="connsiteY27" fmla="*/ 252053 h 674329"/>
              <a:gd name="connsiteX28" fmla="*/ 587154 w 901340"/>
              <a:gd name="connsiteY28" fmla="*/ 252053 h 674329"/>
              <a:gd name="connsiteX29" fmla="*/ 503238 w 901340"/>
              <a:gd name="connsiteY29" fmla="*/ 139700 h 674329"/>
              <a:gd name="connsiteX30" fmla="*/ 280988 w 901340"/>
              <a:gd name="connsiteY30" fmla="*/ 112713 h 674329"/>
              <a:gd name="connsiteX31" fmla="*/ 561615 w 901340"/>
              <a:gd name="connsiteY31" fmla="*/ 393521 h 674329"/>
              <a:gd name="connsiteX32" fmla="*/ 280988 w 901340"/>
              <a:gd name="connsiteY32" fmla="*/ 674329 h 674329"/>
              <a:gd name="connsiteX33" fmla="*/ 0 w 901340"/>
              <a:gd name="connsiteY33" fmla="*/ 393521 h 674329"/>
              <a:gd name="connsiteX34" fmla="*/ 280988 w 901340"/>
              <a:gd name="connsiteY34" fmla="*/ 112713 h 674329"/>
              <a:gd name="connsiteX35" fmla="*/ 282575 w 901340"/>
              <a:gd name="connsiteY35" fmla="*/ 0 h 674329"/>
              <a:gd name="connsiteX36" fmla="*/ 844190 w 901340"/>
              <a:gd name="connsiteY36" fmla="*/ 0 h 674329"/>
              <a:gd name="connsiteX37" fmla="*/ 844190 w 901340"/>
              <a:gd name="connsiteY37" fmla="*/ 112353 h 674329"/>
              <a:gd name="connsiteX38" fmla="*/ 468221 w 901340"/>
              <a:gd name="connsiteY38" fmla="*/ 112353 h 674329"/>
              <a:gd name="connsiteX39" fmla="*/ 282575 w 901340"/>
              <a:gd name="connsiteY39" fmla="*/ 55816 h 67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1340" h="674329">
                <a:moveTo>
                  <a:pt x="573956" y="561975"/>
                </a:moveTo>
                <a:lnTo>
                  <a:pt x="901340" y="561975"/>
                </a:lnTo>
                <a:lnTo>
                  <a:pt x="901340" y="674329"/>
                </a:lnTo>
                <a:lnTo>
                  <a:pt x="468313" y="674329"/>
                </a:lnTo>
                <a:cubicBezTo>
                  <a:pt x="511940" y="645613"/>
                  <a:pt x="547996" y="607204"/>
                  <a:pt x="573956" y="561975"/>
                </a:cubicBezTo>
                <a:close/>
                <a:moveTo>
                  <a:pt x="616811" y="420688"/>
                </a:moveTo>
                <a:lnTo>
                  <a:pt x="842604" y="420688"/>
                </a:lnTo>
                <a:lnTo>
                  <a:pt x="842604" y="533040"/>
                </a:lnTo>
                <a:lnTo>
                  <a:pt x="587375" y="533040"/>
                </a:lnTo>
                <a:cubicBezTo>
                  <a:pt x="603529" y="498470"/>
                  <a:pt x="613580" y="460660"/>
                  <a:pt x="616811" y="420688"/>
                </a:cubicBezTo>
                <a:close/>
                <a:moveTo>
                  <a:pt x="600075" y="280988"/>
                </a:moveTo>
                <a:lnTo>
                  <a:pt x="901339" y="280988"/>
                </a:lnTo>
                <a:lnTo>
                  <a:pt x="901339" y="393341"/>
                </a:lnTo>
                <a:lnTo>
                  <a:pt x="619919" y="393341"/>
                </a:lnTo>
                <a:cubicBezTo>
                  <a:pt x="619919" y="353856"/>
                  <a:pt x="612703" y="316166"/>
                  <a:pt x="600075" y="280988"/>
                </a:cubicBezTo>
                <a:close/>
                <a:moveTo>
                  <a:pt x="196799" y="280982"/>
                </a:moveTo>
                <a:lnTo>
                  <a:pt x="196799" y="337072"/>
                </a:lnTo>
                <a:lnTo>
                  <a:pt x="252925" y="337072"/>
                </a:lnTo>
                <a:lnTo>
                  <a:pt x="252925" y="449611"/>
                </a:lnTo>
                <a:lnTo>
                  <a:pt x="196799" y="449611"/>
                </a:lnTo>
                <a:lnTo>
                  <a:pt x="196799" y="505700"/>
                </a:lnTo>
                <a:lnTo>
                  <a:pt x="365176" y="505700"/>
                </a:lnTo>
                <a:lnTo>
                  <a:pt x="365176" y="449611"/>
                </a:lnTo>
                <a:lnTo>
                  <a:pt x="309051" y="449611"/>
                </a:lnTo>
                <a:lnTo>
                  <a:pt x="309051" y="280982"/>
                </a:lnTo>
                <a:close/>
                <a:moveTo>
                  <a:pt x="503238" y="139700"/>
                </a:moveTo>
                <a:lnTo>
                  <a:pt x="787040" y="139700"/>
                </a:lnTo>
                <a:lnTo>
                  <a:pt x="787040" y="252053"/>
                </a:lnTo>
                <a:lnTo>
                  <a:pt x="587154" y="252053"/>
                </a:lnTo>
                <a:cubicBezTo>
                  <a:pt x="567346" y="208840"/>
                  <a:pt x="538894" y="170669"/>
                  <a:pt x="503238" y="139700"/>
                </a:cubicBezTo>
                <a:close/>
                <a:moveTo>
                  <a:pt x="280988" y="112713"/>
                </a:moveTo>
                <a:cubicBezTo>
                  <a:pt x="436053" y="112713"/>
                  <a:pt x="561615" y="238555"/>
                  <a:pt x="561615" y="393521"/>
                </a:cubicBezTo>
                <a:cubicBezTo>
                  <a:pt x="561615" y="548487"/>
                  <a:pt x="436053" y="674329"/>
                  <a:pt x="280988" y="674329"/>
                </a:cubicBezTo>
                <a:cubicBezTo>
                  <a:pt x="125923" y="674329"/>
                  <a:pt x="0" y="548487"/>
                  <a:pt x="0" y="393521"/>
                </a:cubicBezTo>
                <a:cubicBezTo>
                  <a:pt x="0" y="238555"/>
                  <a:pt x="125923" y="112713"/>
                  <a:pt x="280988" y="112713"/>
                </a:cubicBezTo>
                <a:close/>
                <a:moveTo>
                  <a:pt x="282575" y="0"/>
                </a:moveTo>
                <a:lnTo>
                  <a:pt x="844190" y="0"/>
                </a:lnTo>
                <a:lnTo>
                  <a:pt x="844190" y="112353"/>
                </a:lnTo>
                <a:lnTo>
                  <a:pt x="468221" y="112353"/>
                </a:lnTo>
                <a:cubicBezTo>
                  <a:pt x="415694" y="76702"/>
                  <a:pt x="351293" y="55816"/>
                  <a:pt x="282575" y="55816"/>
                </a:cubicBezTo>
                <a:close/>
              </a:path>
            </a:pathLst>
          </a:custGeom>
          <a:solidFill>
            <a:schemeClr val="bg1"/>
          </a:solidFill>
          <a:ln>
            <a:noFill/>
          </a:ln>
          <a:effectLst/>
        </p:spPr>
        <p:txBody>
          <a:bodyPr wrap="square" anchor="ctr">
            <a:noAutofit/>
          </a:bodyPr>
          <a:lstStyle/>
          <a:p>
            <a:endParaRPr lang="en-US" sz="900" dirty="0">
              <a:latin typeface="Lato Light" panose="020F0502020204030203" pitchFamily="34" charset="0"/>
            </a:endParaRPr>
          </a:p>
        </p:txBody>
      </p:sp>
      <p:grpSp>
        <p:nvGrpSpPr>
          <p:cNvPr id="5" name="Group 4">
            <a:extLst>
              <a:ext uri="{FF2B5EF4-FFF2-40B4-BE49-F238E27FC236}">
                <a16:creationId xmlns:a16="http://schemas.microsoft.com/office/drawing/2014/main" id="{388B4B8D-D2DA-4B86-0738-53BFADAE3E91}"/>
              </a:ext>
            </a:extLst>
          </p:cNvPr>
          <p:cNvGrpSpPr/>
          <p:nvPr/>
        </p:nvGrpSpPr>
        <p:grpSpPr>
          <a:xfrm>
            <a:off x="954445" y="1545400"/>
            <a:ext cx="10283109" cy="3107827"/>
            <a:chOff x="1016104" y="1801509"/>
            <a:chExt cx="10283109" cy="3107827"/>
          </a:xfrm>
        </p:grpSpPr>
        <p:sp>
          <p:nvSpPr>
            <p:cNvPr id="6" name="Shape 11013">
              <a:extLst>
                <a:ext uri="{FF2B5EF4-FFF2-40B4-BE49-F238E27FC236}">
                  <a16:creationId xmlns:a16="http://schemas.microsoft.com/office/drawing/2014/main" id="{25C705A4-D88B-A287-B259-6269D41E24FE}"/>
                </a:ext>
              </a:extLst>
            </p:cNvPr>
            <p:cNvSpPr/>
            <p:nvPr/>
          </p:nvSpPr>
          <p:spPr>
            <a:xfrm>
              <a:off x="5972681" y="2875612"/>
              <a:ext cx="5203215" cy="999373"/>
            </a:xfrm>
            <a:prstGeom prst="rect">
              <a:avLst/>
            </a:prstGeom>
            <a:solidFill>
              <a:schemeClr val="bg2">
                <a:lumMod val="95000"/>
              </a:schemeClr>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7" name="Shape 11014">
              <a:extLst>
                <a:ext uri="{FF2B5EF4-FFF2-40B4-BE49-F238E27FC236}">
                  <a16:creationId xmlns:a16="http://schemas.microsoft.com/office/drawing/2014/main" id="{3239A21A-8627-7168-F802-D10141188CCB}"/>
                </a:ext>
              </a:extLst>
            </p:cNvPr>
            <p:cNvSpPr/>
            <p:nvPr/>
          </p:nvSpPr>
          <p:spPr>
            <a:xfrm>
              <a:off x="5945638" y="3072416"/>
              <a:ext cx="1174253" cy="599624"/>
            </a:xfrm>
            <a:prstGeom prst="rightArrow">
              <a:avLst>
                <a:gd name="adj1" fmla="val 32000"/>
                <a:gd name="adj2" fmla="val 64000"/>
              </a:avLst>
            </a:prstGeom>
            <a:solidFill>
              <a:srgbClr val="167DB9"/>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8" name="Shape 11015">
              <a:extLst>
                <a:ext uri="{FF2B5EF4-FFF2-40B4-BE49-F238E27FC236}">
                  <a16:creationId xmlns:a16="http://schemas.microsoft.com/office/drawing/2014/main" id="{98D4F220-8AE8-4A36-650A-9BD37F156F83}"/>
                </a:ext>
              </a:extLst>
            </p:cNvPr>
            <p:cNvSpPr/>
            <p:nvPr/>
          </p:nvSpPr>
          <p:spPr>
            <a:xfrm>
              <a:off x="1016104" y="2875612"/>
              <a:ext cx="4956577" cy="999373"/>
            </a:xfrm>
            <a:prstGeom prst="rect">
              <a:avLst/>
            </a:prstGeom>
            <a:solidFill>
              <a:srgbClr val="167DB9"/>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9" name="Shape 11023">
              <a:extLst>
                <a:ext uri="{FF2B5EF4-FFF2-40B4-BE49-F238E27FC236}">
                  <a16:creationId xmlns:a16="http://schemas.microsoft.com/office/drawing/2014/main" id="{29163D2D-6624-5E9B-A41A-8A92814C3982}"/>
                </a:ext>
              </a:extLst>
            </p:cNvPr>
            <p:cNvSpPr/>
            <p:nvPr/>
          </p:nvSpPr>
          <p:spPr>
            <a:xfrm>
              <a:off x="1016104" y="1841261"/>
              <a:ext cx="4061436" cy="999373"/>
            </a:xfrm>
            <a:prstGeom prst="rect">
              <a:avLst/>
            </a:prstGeom>
            <a:solidFill>
              <a:srgbClr val="2A9C8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0" name="Shape 11028">
              <a:extLst>
                <a:ext uri="{FF2B5EF4-FFF2-40B4-BE49-F238E27FC236}">
                  <a16:creationId xmlns:a16="http://schemas.microsoft.com/office/drawing/2014/main" id="{B1886FD3-990D-62E1-33E6-937F8C66E7D7}"/>
                </a:ext>
              </a:extLst>
            </p:cNvPr>
            <p:cNvSpPr/>
            <p:nvPr/>
          </p:nvSpPr>
          <p:spPr>
            <a:xfrm>
              <a:off x="5074514" y="2041134"/>
              <a:ext cx="1406185" cy="599625"/>
            </a:xfrm>
            <a:prstGeom prst="rightArrow">
              <a:avLst>
                <a:gd name="adj1" fmla="val 32000"/>
                <a:gd name="adj2" fmla="val 64000"/>
              </a:avLst>
            </a:prstGeom>
            <a:solidFill>
              <a:srgbClr val="2A9C8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1" name="Shape 11033">
              <a:extLst>
                <a:ext uri="{FF2B5EF4-FFF2-40B4-BE49-F238E27FC236}">
                  <a16:creationId xmlns:a16="http://schemas.microsoft.com/office/drawing/2014/main" id="{6AA1DD5E-9E3D-FBC5-F2A8-131A249EC4E9}"/>
                </a:ext>
              </a:extLst>
            </p:cNvPr>
            <p:cNvSpPr/>
            <p:nvPr/>
          </p:nvSpPr>
          <p:spPr>
            <a:xfrm>
              <a:off x="4371882" y="4102412"/>
              <a:ext cx="1573755" cy="599625"/>
            </a:xfrm>
            <a:prstGeom prst="rightArrow">
              <a:avLst>
                <a:gd name="adj1" fmla="val 32000"/>
                <a:gd name="adj2" fmla="val 64000"/>
              </a:avLst>
            </a:prstGeom>
            <a:solidFill>
              <a:srgbClr val="112D5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2" name="Shape 11034">
              <a:extLst>
                <a:ext uri="{FF2B5EF4-FFF2-40B4-BE49-F238E27FC236}">
                  <a16:creationId xmlns:a16="http://schemas.microsoft.com/office/drawing/2014/main" id="{CEBD1F51-2A24-A198-1610-AB70B0AD79D5}"/>
                </a:ext>
              </a:extLst>
            </p:cNvPr>
            <p:cNvSpPr/>
            <p:nvPr/>
          </p:nvSpPr>
          <p:spPr>
            <a:xfrm>
              <a:off x="1016104" y="3909963"/>
              <a:ext cx="3363046" cy="999373"/>
            </a:xfrm>
            <a:prstGeom prst="rect">
              <a:avLst/>
            </a:prstGeom>
            <a:solidFill>
              <a:srgbClr val="112D50"/>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3" name="TextBox 12">
              <a:extLst>
                <a:ext uri="{FF2B5EF4-FFF2-40B4-BE49-F238E27FC236}">
                  <a16:creationId xmlns:a16="http://schemas.microsoft.com/office/drawing/2014/main" id="{14C75A87-3D07-392F-2684-E5E5CDA92B2D}"/>
                </a:ext>
              </a:extLst>
            </p:cNvPr>
            <p:cNvSpPr txBox="1"/>
            <p:nvPr/>
          </p:nvSpPr>
          <p:spPr>
            <a:xfrm>
              <a:off x="1238201" y="3030964"/>
              <a:ext cx="4414454" cy="707886"/>
            </a:xfrm>
            <a:prstGeom prst="rect">
              <a:avLst/>
            </a:prstGeom>
            <a:noFill/>
          </p:spPr>
          <p:txBody>
            <a:bodyPr wrap="square" rtlCol="0" anchor="ctr">
              <a:spAutoFit/>
            </a:bodyPr>
            <a:lstStyle/>
            <a:p>
              <a:r>
                <a:rPr lang="en-US" sz="2000" b="1" dirty="0">
                  <a:solidFill>
                    <a:schemeClr val="bg1"/>
                  </a:solidFill>
                  <a:latin typeface="Segoe UI" panose="020B0502040204020203" pitchFamily="34" charset="0"/>
                  <a:ea typeface="Lato Light" panose="020F0502020204030203" pitchFamily="34" charset="0"/>
                  <a:cs typeface="Segoe UI" panose="020B0502040204020203" pitchFamily="34" charset="0"/>
                </a:rPr>
                <a:t>DIFFUSION PRINCIPLE </a:t>
              </a:r>
            </a:p>
            <a:p>
              <a:r>
                <a:rPr lang="en-US" sz="2000" dirty="0">
                  <a:solidFill>
                    <a:schemeClr val="bg1"/>
                  </a:solidFill>
                  <a:latin typeface="Segoe UI" panose="020B0502040204020203" pitchFamily="34" charset="0"/>
                  <a:ea typeface="Lato Light" panose="020F0502020204030203" pitchFamily="34" charset="0"/>
                  <a:cs typeface="Segoe UI" panose="020B0502040204020203" pitchFamily="34" charset="0"/>
                </a:rPr>
                <a:t>Shape Goals and Frame Fidelity</a:t>
              </a:r>
            </a:p>
          </p:txBody>
        </p:sp>
        <p:sp>
          <p:nvSpPr>
            <p:cNvPr id="14" name="TextBox 13">
              <a:extLst>
                <a:ext uri="{FF2B5EF4-FFF2-40B4-BE49-F238E27FC236}">
                  <a16:creationId xmlns:a16="http://schemas.microsoft.com/office/drawing/2014/main" id="{96CDABE6-EE79-61E3-67F0-732527D64976}"/>
                </a:ext>
              </a:extLst>
            </p:cNvPr>
            <p:cNvSpPr txBox="1"/>
            <p:nvPr/>
          </p:nvSpPr>
          <p:spPr>
            <a:xfrm>
              <a:off x="6545958" y="1801509"/>
              <a:ext cx="4626277" cy="1015663"/>
            </a:xfrm>
            <a:prstGeom prst="rect">
              <a:avLst/>
            </a:prstGeom>
            <a:noFill/>
          </p:spPr>
          <p:txBody>
            <a:bodyPr wrap="square" rtlCol="0" anchor="ctr">
              <a:spAutoFit/>
            </a:bodyPr>
            <a:lstStyle/>
            <a:p>
              <a:pPr>
                <a:lnSpc>
                  <a:spcPts val="1750"/>
                </a:lnSpc>
              </a:pPr>
              <a:r>
                <a:rPr lang="en-US" sz="1800" dirty="0">
                  <a:effectLst/>
                  <a:latin typeface="Segoe UI" panose="020B0502040204020203" pitchFamily="34" charset="0"/>
                  <a:ea typeface="Calibri" panose="020F0502020204030204" pitchFamily="34" charset="0"/>
                  <a:cs typeface="Segoe UI" panose="020B0502040204020203" pitchFamily="34" charset="0"/>
                </a:rPr>
                <a:t>Overcome challenges to implementation and spread and support long-term sustainment via ongoing education, training, collaboration, and data monitoring</a:t>
              </a:r>
              <a:endParaRPr lang="en-US" sz="1200" dirty="0">
                <a:latin typeface="Segoe UI" panose="020B0502040204020203" pitchFamily="34" charset="0"/>
                <a:ea typeface="Lato Light" panose="020F050202020403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98AD6046-8490-F089-69AA-3BD5F996EB65}"/>
                </a:ext>
              </a:extLst>
            </p:cNvPr>
            <p:cNvSpPr txBox="1"/>
            <p:nvPr/>
          </p:nvSpPr>
          <p:spPr>
            <a:xfrm>
              <a:off x="6095999" y="4070329"/>
              <a:ext cx="5203214" cy="784830"/>
            </a:xfrm>
            <a:prstGeom prst="rect">
              <a:avLst/>
            </a:prstGeom>
            <a:noFill/>
          </p:spPr>
          <p:txBody>
            <a:bodyPr wrap="square" rtlCol="0" anchor="ctr">
              <a:spAutoFit/>
            </a:bodyPr>
            <a:lstStyle/>
            <a:p>
              <a:pPr>
                <a:lnSpc>
                  <a:spcPts val="1750"/>
                </a:lnSpc>
              </a:pPr>
              <a:r>
                <a:rPr lang="en-US" sz="1800" dirty="0">
                  <a:effectLst/>
                  <a:latin typeface="Segoe UI" panose="020B0502040204020203" pitchFamily="34" charset="0"/>
                  <a:ea typeface="Calibri" panose="020F0502020204030204" pitchFamily="34" charset="0"/>
                  <a:cs typeface="Segoe UI" panose="020B0502040204020203" pitchFamily="34" charset="0"/>
                </a:rPr>
                <a:t>Defer to the expertise of direct care staff and subject matter experts to provide care that matters to Veterans</a:t>
              </a:r>
              <a:endParaRPr lang="en-US" sz="1200" dirty="0">
                <a:latin typeface="Segoe UI" panose="020B0502040204020203" pitchFamily="34" charset="0"/>
                <a:ea typeface="Lato Light" panose="020F050202020403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AEF10FD0-916E-375D-29DD-2B0382CD9366}"/>
                </a:ext>
              </a:extLst>
            </p:cNvPr>
            <p:cNvSpPr txBox="1"/>
            <p:nvPr/>
          </p:nvSpPr>
          <p:spPr>
            <a:xfrm>
              <a:off x="7153185" y="2877075"/>
              <a:ext cx="4019050" cy="1015663"/>
            </a:xfrm>
            <a:prstGeom prst="rect">
              <a:avLst/>
            </a:prstGeom>
            <a:noFill/>
          </p:spPr>
          <p:txBody>
            <a:bodyPr wrap="square" rtlCol="0" anchor="ctr">
              <a:spAutoFit/>
            </a:bodyPr>
            <a:lstStyle/>
            <a:p>
              <a:pPr>
                <a:lnSpc>
                  <a:spcPts val="1750"/>
                </a:lnSpc>
              </a:pPr>
              <a:r>
                <a:rPr lang="en-US" sz="1800" dirty="0">
                  <a:effectLst/>
                  <a:latin typeface="Segoe UI" panose="020B0502040204020203" pitchFamily="34" charset="0"/>
                  <a:ea typeface="Calibri" panose="020F0502020204030204" pitchFamily="34" charset="0"/>
                  <a:cs typeface="Segoe UI" panose="020B0502040204020203" pitchFamily="34" charset="0"/>
                </a:rPr>
                <a:t>Empower frontline staff and leaders to guide continuous process improvements following a value driven framework</a:t>
              </a:r>
              <a:endParaRPr lang="en-US" sz="1200" dirty="0">
                <a:latin typeface="Segoe UI" panose="020B0502040204020203" pitchFamily="34" charset="0"/>
                <a:ea typeface="Lato Light" panose="020F0502020204030203" pitchFamily="34" charset="0"/>
                <a:cs typeface="Segoe UI" panose="020B0502040204020203" pitchFamily="34" charset="0"/>
              </a:endParaRPr>
            </a:p>
          </p:txBody>
        </p:sp>
      </p:grpSp>
      <p:sp>
        <p:nvSpPr>
          <p:cNvPr id="17" name="TextBox 16">
            <a:extLst>
              <a:ext uri="{FF2B5EF4-FFF2-40B4-BE49-F238E27FC236}">
                <a16:creationId xmlns:a16="http://schemas.microsoft.com/office/drawing/2014/main" id="{685228A7-794C-026A-198E-F2611900EB58}"/>
              </a:ext>
            </a:extLst>
          </p:cNvPr>
          <p:cNvSpPr txBox="1"/>
          <p:nvPr/>
        </p:nvSpPr>
        <p:spPr>
          <a:xfrm>
            <a:off x="1171514" y="3792172"/>
            <a:ext cx="3627297" cy="707886"/>
          </a:xfrm>
          <a:prstGeom prst="rect">
            <a:avLst/>
          </a:prstGeom>
          <a:noFill/>
        </p:spPr>
        <p:txBody>
          <a:bodyPr wrap="square" rtlCol="0" anchor="ctr">
            <a:spAutoFit/>
          </a:bodyPr>
          <a:lstStyle/>
          <a:p>
            <a:r>
              <a:rPr lang="en-US" sz="2000" b="1" dirty="0">
                <a:solidFill>
                  <a:schemeClr val="bg1"/>
                </a:solidFill>
                <a:latin typeface="Segoe UI" panose="020B0502040204020203" pitchFamily="34" charset="0"/>
                <a:ea typeface="Lato Light" panose="020F0502020204030203" pitchFamily="34" charset="0"/>
                <a:cs typeface="Segoe UI" panose="020B0502040204020203" pitchFamily="34" charset="0"/>
              </a:rPr>
              <a:t>DIFFUSION PRINCIPLE </a:t>
            </a:r>
          </a:p>
          <a:p>
            <a:r>
              <a:rPr lang="en-US" sz="2000" dirty="0">
                <a:solidFill>
                  <a:schemeClr val="bg1"/>
                </a:solidFill>
                <a:latin typeface="Segoe UI" panose="020B0502040204020203" pitchFamily="34" charset="0"/>
                <a:ea typeface="Lato Light" panose="020F0502020204030203" pitchFamily="34" charset="0"/>
                <a:cs typeface="Segoe UI" panose="020B0502040204020203" pitchFamily="34" charset="0"/>
              </a:rPr>
              <a:t>Rally the Stakeholders</a:t>
            </a:r>
          </a:p>
        </p:txBody>
      </p:sp>
      <p:sp>
        <p:nvSpPr>
          <p:cNvPr id="18" name="TextBox 17">
            <a:extLst>
              <a:ext uri="{FF2B5EF4-FFF2-40B4-BE49-F238E27FC236}">
                <a16:creationId xmlns:a16="http://schemas.microsoft.com/office/drawing/2014/main" id="{72AD309A-D7DB-FA47-1855-1DE56EA4CC0C}"/>
              </a:ext>
            </a:extLst>
          </p:cNvPr>
          <p:cNvSpPr txBox="1"/>
          <p:nvPr/>
        </p:nvSpPr>
        <p:spPr>
          <a:xfrm>
            <a:off x="1193321" y="1721046"/>
            <a:ext cx="3627297" cy="707886"/>
          </a:xfrm>
          <a:prstGeom prst="rect">
            <a:avLst/>
          </a:prstGeom>
          <a:noFill/>
        </p:spPr>
        <p:txBody>
          <a:bodyPr wrap="square" rtlCol="0" anchor="ctr">
            <a:spAutoFit/>
          </a:bodyPr>
          <a:lstStyle/>
          <a:p>
            <a:r>
              <a:rPr lang="en-US" sz="2000" b="1" dirty="0">
                <a:solidFill>
                  <a:schemeClr val="bg1"/>
                </a:solidFill>
                <a:latin typeface="Segoe UI" panose="020B0502040204020203" pitchFamily="34" charset="0"/>
                <a:ea typeface="Lato Light" panose="020F0502020204030203" pitchFamily="34" charset="0"/>
                <a:cs typeface="Segoe UI" panose="020B0502040204020203" pitchFamily="34" charset="0"/>
              </a:rPr>
              <a:t>DIFFUSION PRINCIPLE </a:t>
            </a:r>
          </a:p>
          <a:p>
            <a:r>
              <a:rPr lang="en-US" sz="2000" dirty="0">
                <a:solidFill>
                  <a:schemeClr val="bg1"/>
                </a:solidFill>
                <a:latin typeface="Segoe UI" panose="020B0502040204020203" pitchFamily="34" charset="0"/>
                <a:ea typeface="Lato Light" panose="020F0502020204030203" pitchFamily="34" charset="0"/>
                <a:cs typeface="Segoe UI" panose="020B0502040204020203" pitchFamily="34" charset="0"/>
              </a:rPr>
              <a:t>Pave the Way for Sustainment</a:t>
            </a:r>
          </a:p>
        </p:txBody>
      </p:sp>
    </p:spTree>
    <p:extLst>
      <p:ext uri="{BB962C8B-B14F-4D97-AF65-F5344CB8AC3E}">
        <p14:creationId xmlns:p14="http://schemas.microsoft.com/office/powerpoint/2010/main" val="2385591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B857-7724-2FFB-5D55-1CC22D17EA24}"/>
              </a:ext>
            </a:extLst>
          </p:cNvPr>
          <p:cNvSpPr>
            <a:spLocks noGrp="1"/>
          </p:cNvSpPr>
          <p:nvPr>
            <p:ph type="title"/>
          </p:nvPr>
        </p:nvSpPr>
        <p:spPr>
          <a:xfrm>
            <a:off x="1443374" y="1873020"/>
            <a:ext cx="8981673" cy="1661289"/>
          </a:xfrm>
        </p:spPr>
        <p:txBody>
          <a:bodyPr>
            <a:normAutofit/>
          </a:bodyPr>
          <a:lstStyle/>
          <a:p>
            <a:r>
              <a:rPr lang="en-US" sz="4400" dirty="0"/>
              <a:t>Strategy Three: </a:t>
            </a:r>
            <a:br>
              <a:rPr lang="en-US" sz="4400" dirty="0"/>
            </a:br>
            <a:r>
              <a:rPr lang="en-US" sz="4400" dirty="0"/>
              <a:t>Interagency Collaboration</a:t>
            </a:r>
          </a:p>
        </p:txBody>
      </p:sp>
    </p:spTree>
    <p:extLst>
      <p:ext uri="{BB962C8B-B14F-4D97-AF65-F5344CB8AC3E}">
        <p14:creationId xmlns:p14="http://schemas.microsoft.com/office/powerpoint/2010/main" val="2435302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B3B3C6-A25B-63E8-799A-F2E07CF2CEB9}"/>
              </a:ext>
            </a:extLst>
          </p:cNvPr>
          <p:cNvSpPr>
            <a:spLocks noGrp="1"/>
          </p:cNvSpPr>
          <p:nvPr>
            <p:ph idx="1"/>
          </p:nvPr>
        </p:nvSpPr>
        <p:spPr>
          <a:xfrm>
            <a:off x="658368" y="1166018"/>
            <a:ext cx="10694576" cy="4525963"/>
          </a:xfrm>
        </p:spPr>
        <p:txBody>
          <a:bodyPr>
            <a:normAutofit fontScale="92500" lnSpcReduction="20000"/>
          </a:bodyPr>
          <a:lstStyle/>
          <a:p>
            <a:pPr marL="0" indent="0">
              <a:buNone/>
            </a:pPr>
            <a:r>
              <a:rPr lang="en-US" sz="2800" b="1" dirty="0">
                <a:latin typeface="Segoe UI" panose="020B0502040204020203" pitchFamily="34" charset="0"/>
                <a:cs typeface="Segoe UI" panose="020B0502040204020203" pitchFamily="34" charset="0"/>
              </a:rPr>
              <a:t>Formed in Pandemic - </a:t>
            </a:r>
            <a:r>
              <a:rPr lang="en-US" sz="2800" dirty="0">
                <a:latin typeface="Segoe UI" panose="020B0502040204020203" pitchFamily="34" charset="0"/>
                <a:cs typeface="Segoe UI" panose="020B0502040204020203" pitchFamily="34" charset="0"/>
              </a:rPr>
              <a:t>From the combined Ad Hoc meetings between NIH, FDA and VHA a formalized process was created</a:t>
            </a:r>
          </a:p>
          <a:p>
            <a:pPr marL="0" indent="0">
              <a:buNone/>
            </a:pPr>
            <a:endParaRPr lang="en-US" sz="2500" dirty="0">
              <a:latin typeface="Segoe UI" panose="020B0502040204020203" pitchFamily="34" charset="0"/>
              <a:cs typeface="Segoe UI" panose="020B0502040204020203" pitchFamily="34" charset="0"/>
            </a:endParaRP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 MOU was signed in March 25</a:t>
            </a:r>
            <a:r>
              <a:rPr lang="en-US" sz="2500" baseline="30000" dirty="0">
                <a:latin typeface="Segoe UI" panose="020B0502040204020203" pitchFamily="34" charset="0"/>
                <a:cs typeface="Segoe UI" panose="020B0502040204020203" pitchFamily="34" charset="0"/>
              </a:rPr>
              <a:t>th</a:t>
            </a:r>
            <a:r>
              <a:rPr lang="en-US" sz="2500" dirty="0">
                <a:latin typeface="Segoe UI" panose="020B0502040204020203" pitchFamily="34" charset="0"/>
                <a:cs typeface="Segoe UI" panose="020B0502040204020203" pitchFamily="34" charset="0"/>
              </a:rPr>
              <a:t> 2020</a:t>
            </a: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 During the pandemic VHA produced</a:t>
            </a:r>
          </a:p>
          <a:p>
            <a:pPr lvl="2">
              <a:buFont typeface="Wingdings" panose="05000000000000000000" pitchFamily="2" charset="2"/>
              <a:buChar char="Ø"/>
            </a:pPr>
            <a:r>
              <a:rPr lang="en-US" sz="2200" dirty="0">
                <a:latin typeface="Segoe UI" panose="020B0502040204020203" pitchFamily="34" charset="0"/>
                <a:cs typeface="Segoe UI" panose="020B0502040204020203" pitchFamily="34" charset="0"/>
              </a:rPr>
              <a:t>Nasal Swabs</a:t>
            </a:r>
          </a:p>
          <a:p>
            <a:pPr lvl="2">
              <a:buFont typeface="Wingdings" panose="05000000000000000000" pitchFamily="2" charset="2"/>
              <a:buChar char="Ø"/>
            </a:pPr>
            <a:r>
              <a:rPr lang="en-US" sz="2200" dirty="0">
                <a:latin typeface="Segoe UI" panose="020B0502040204020203" pitchFamily="34" charset="0"/>
                <a:cs typeface="Segoe UI" panose="020B0502040204020203" pitchFamily="34" charset="0"/>
              </a:rPr>
              <a:t>Face Masks – Stopgap Face and Clear Talker</a:t>
            </a:r>
          </a:p>
          <a:p>
            <a:pPr lvl="2">
              <a:buFont typeface="Wingdings" panose="05000000000000000000" pitchFamily="2" charset="2"/>
              <a:buChar char="Ø"/>
            </a:pPr>
            <a:r>
              <a:rPr lang="en-US" sz="2200" dirty="0">
                <a:latin typeface="Segoe UI" panose="020B0502040204020203" pitchFamily="34" charset="0"/>
                <a:cs typeface="Segoe UI" panose="020B0502040204020203" pitchFamily="34" charset="0"/>
              </a:rPr>
              <a:t>Powered Air Purifying Respirator Hood with NIOSH public emergency approval</a:t>
            </a:r>
          </a:p>
          <a:p>
            <a:pPr lvl="2">
              <a:buFont typeface="Wingdings" panose="05000000000000000000" pitchFamily="2" charset="2"/>
              <a:buChar char="Ø"/>
            </a:pPr>
            <a:r>
              <a:rPr lang="en-US" sz="2200" dirty="0">
                <a:latin typeface="Segoe UI" panose="020B0502040204020203" pitchFamily="34" charset="0"/>
                <a:cs typeface="Segoe UI" panose="020B0502040204020203" pitchFamily="34" charset="0"/>
              </a:rPr>
              <a:t>Face Shields – 50,000 face shields were fabricated and delivered</a:t>
            </a: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 Collaboration allowed for evaluation of 617 designs submitted to the NIH 3D Print Exchange</a:t>
            </a: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 VHA/FDA worked to develop testing protocols for nasopharyngeal swabs</a:t>
            </a:r>
          </a:p>
          <a:p>
            <a:pPr marL="342900" lvl="1" indent="0">
              <a:buNone/>
            </a:pPr>
            <a:r>
              <a:rPr lang="en-US" sz="2500" dirty="0">
                <a:latin typeface="Segoe UI" panose="020B0502040204020203" pitchFamily="34" charset="0"/>
                <a:cs typeface="Segoe UI" panose="020B0502040204020203" pitchFamily="34" charset="0"/>
              </a:rPr>
              <a:t> </a:t>
            </a:r>
            <a:endParaRPr lang="en-US" sz="2200" dirty="0">
              <a:latin typeface="Segoe UI" panose="020B0502040204020203" pitchFamily="34" charset="0"/>
              <a:cs typeface="Segoe UI" panose="020B0502040204020203" pitchFamily="34" charset="0"/>
            </a:endParaRPr>
          </a:p>
          <a:p>
            <a:pPr lvl="1">
              <a:buFont typeface="Arial" panose="020B0604020202020204" pitchFamily="34" charset="0"/>
              <a:buChar char="•"/>
            </a:pPr>
            <a:endParaRPr lang="en-US" sz="2500" dirty="0">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CCA16843-2762-6D3E-E79C-3256CBD5768A}"/>
              </a:ext>
            </a:extLst>
          </p:cNvPr>
          <p:cNvSpPr>
            <a:spLocks noGrp="1"/>
          </p:cNvSpPr>
          <p:nvPr>
            <p:ph type="title"/>
          </p:nvPr>
        </p:nvSpPr>
        <p:spPr/>
        <p:txBody>
          <a:bodyPr/>
          <a:lstStyle/>
          <a:p>
            <a:r>
              <a:rPr lang="en-US" dirty="0"/>
              <a:t>Relationship Formed in Pandemic</a:t>
            </a:r>
          </a:p>
        </p:txBody>
      </p:sp>
      <p:sp>
        <p:nvSpPr>
          <p:cNvPr id="3" name="Rectangle 2">
            <a:extLst>
              <a:ext uri="{FF2B5EF4-FFF2-40B4-BE49-F238E27FC236}">
                <a16:creationId xmlns:a16="http://schemas.microsoft.com/office/drawing/2014/main" id="{A498BF3D-4CF6-1F12-9F1B-DD735A29E2E7}"/>
              </a:ext>
            </a:extLst>
          </p:cNvPr>
          <p:cNvSpPr/>
          <p:nvPr/>
        </p:nvSpPr>
        <p:spPr>
          <a:xfrm>
            <a:off x="11722813" y="6493267"/>
            <a:ext cx="154113" cy="164387"/>
          </a:xfrm>
          <a:prstGeom prst="rect">
            <a:avLst/>
          </a:prstGeom>
          <a:solidFill>
            <a:srgbClr val="1737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63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B3B3C6-A25B-63E8-799A-F2E07CF2CEB9}"/>
              </a:ext>
            </a:extLst>
          </p:cNvPr>
          <p:cNvSpPr>
            <a:spLocks noGrp="1"/>
          </p:cNvSpPr>
          <p:nvPr>
            <p:ph idx="1"/>
          </p:nvPr>
        </p:nvSpPr>
        <p:spPr>
          <a:xfrm>
            <a:off x="658368" y="1166019"/>
            <a:ext cx="10694576" cy="967582"/>
          </a:xfrm>
        </p:spPr>
        <p:txBody>
          <a:bodyPr>
            <a:normAutofit fontScale="77500" lnSpcReduction="20000"/>
          </a:bodyPr>
          <a:lstStyle/>
          <a:p>
            <a:pPr marL="0" indent="0">
              <a:buNone/>
            </a:pPr>
            <a:r>
              <a:rPr lang="en-US" sz="2800" b="1" dirty="0">
                <a:latin typeface="Segoe UI" panose="020B0502040204020203" pitchFamily="34" charset="0"/>
                <a:cs typeface="Segoe UI" panose="020B0502040204020203" pitchFamily="34" charset="0"/>
              </a:rPr>
              <a:t>Pandemic TRUST - </a:t>
            </a:r>
            <a:r>
              <a:rPr lang="en-US" sz="2800" dirty="0">
                <a:latin typeface="Segoe UI" panose="020B0502040204020203" pitchFamily="34" charset="0"/>
                <a:cs typeface="Segoe UI" panose="020B0502040204020203" pitchFamily="34" charset="0"/>
              </a:rPr>
              <a:t>prior Ad Hoc meetings between NIH, FDA and VHA led to a formal inter-agency collaboration to help connect hospitals with 3D printed medical resources &amp; information.</a:t>
            </a:r>
            <a:r>
              <a:rPr lang="en-US" sz="2500" dirty="0">
                <a:latin typeface="Segoe UI" panose="020B0502040204020203" pitchFamily="34" charset="0"/>
                <a:cs typeface="Segoe UI" panose="020B0502040204020203" pitchFamily="34" charset="0"/>
              </a:rPr>
              <a:t> </a:t>
            </a:r>
            <a:endParaRPr lang="en-US" sz="2200" dirty="0">
              <a:latin typeface="Segoe UI" panose="020B0502040204020203" pitchFamily="34" charset="0"/>
              <a:cs typeface="Segoe UI" panose="020B0502040204020203" pitchFamily="34" charset="0"/>
            </a:endParaRPr>
          </a:p>
          <a:p>
            <a:pPr lvl="1">
              <a:buFont typeface="Arial" panose="020B0604020202020204" pitchFamily="34" charset="0"/>
              <a:buChar char="•"/>
            </a:pPr>
            <a:endParaRPr lang="en-US" sz="2500" dirty="0">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CCA16843-2762-6D3E-E79C-3256CBD5768A}"/>
              </a:ext>
            </a:extLst>
          </p:cNvPr>
          <p:cNvSpPr>
            <a:spLocks noGrp="1"/>
          </p:cNvSpPr>
          <p:nvPr>
            <p:ph type="title"/>
          </p:nvPr>
        </p:nvSpPr>
        <p:spPr/>
        <p:txBody>
          <a:bodyPr/>
          <a:lstStyle/>
          <a:p>
            <a:r>
              <a:rPr lang="en-US" dirty="0"/>
              <a:t>Relationship Formed in Pandemic</a:t>
            </a:r>
          </a:p>
        </p:txBody>
      </p:sp>
      <p:sp>
        <p:nvSpPr>
          <p:cNvPr id="5" name="TextBox 4">
            <a:extLst>
              <a:ext uri="{FF2B5EF4-FFF2-40B4-BE49-F238E27FC236}">
                <a16:creationId xmlns:a16="http://schemas.microsoft.com/office/drawing/2014/main" id="{B10C520F-A86A-35B7-5957-818ACD7348AE}"/>
              </a:ext>
            </a:extLst>
          </p:cNvPr>
          <p:cNvSpPr txBox="1"/>
          <p:nvPr/>
        </p:nvSpPr>
        <p:spPr>
          <a:xfrm>
            <a:off x="228598" y="2088008"/>
            <a:ext cx="8715377" cy="3831818"/>
          </a:xfrm>
          <a:prstGeom prst="rect">
            <a:avLst/>
          </a:prstGeom>
          <a:noFill/>
        </p:spPr>
        <p:txBody>
          <a:bodyPr wrap="square">
            <a:spAutoFit/>
          </a:bodyPr>
          <a:lstStyle/>
          <a:p>
            <a:pPr lvl="1">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MOU signed  March 25</a:t>
            </a:r>
            <a:r>
              <a:rPr lang="en-US" sz="1600" baseline="30000" dirty="0">
                <a:latin typeface="Segoe UI" panose="020B0502040204020203" pitchFamily="34" charset="0"/>
                <a:cs typeface="Segoe UI" panose="020B0502040204020203" pitchFamily="34" charset="0"/>
              </a:rPr>
              <a:t>th</a:t>
            </a:r>
            <a:r>
              <a:rPr lang="en-US" sz="1600" dirty="0">
                <a:latin typeface="Segoe UI" panose="020B0502040204020203" pitchFamily="34" charset="0"/>
                <a:cs typeface="Segoe UI" panose="020B0502040204020203" pitchFamily="34" charset="0"/>
              </a:rPr>
              <a:t> 2020</a:t>
            </a:r>
          </a:p>
          <a:p>
            <a:pPr lvl="1">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617 medical products, submitted to NIH 3D Print Exchange, were evaluated by VHA</a:t>
            </a:r>
          </a:p>
          <a:p>
            <a:pPr lvl="1">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VHA developed testing protocols for new nasopharyngeal swab designs, and published them on the NIH 3D Print Exchange, following an FDA town hall on 3D printed swabs.</a:t>
            </a:r>
          </a:p>
          <a:p>
            <a:pPr lvl="1">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During the pandemic VHA produced</a:t>
            </a:r>
          </a:p>
          <a:p>
            <a:pPr lvl="2">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Nasopharyngeal Swabs - 50,000+ swabs were fabricated and delivered</a:t>
            </a:r>
          </a:p>
          <a:p>
            <a:pPr lvl="2">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Face Masks – Stopgap Face Mask and Clear Talker Mask, with derivates developed by Army, Navy and commercial entities</a:t>
            </a:r>
          </a:p>
          <a:p>
            <a:pPr lvl="2">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Powered Air Purifying Respirator (PAPR) Hood which in collaboration with a blower/filter manufacturer, obtained NIOSH PHE approval. – thousands of hoods delivered to VHA, 85+ PAPRs donated to US healthcare and 200+ for humanitarian efforts in India, Peru, Ethiopia and Africa through collaboration partner.</a:t>
            </a:r>
          </a:p>
          <a:p>
            <a:pPr lvl="2">
              <a:spcAft>
                <a:spcPts val="600"/>
              </a:spcAft>
              <a:buFont typeface="Wingdings" panose="05000000000000000000" pitchFamily="2" charset="2"/>
              <a:buChar char="Ø"/>
            </a:pPr>
            <a:r>
              <a:rPr lang="en-US" sz="1600" dirty="0">
                <a:latin typeface="Segoe UI" panose="020B0502040204020203" pitchFamily="34" charset="0"/>
                <a:cs typeface="Segoe UI" panose="020B0502040204020203" pitchFamily="34" charset="0"/>
              </a:rPr>
              <a:t>Face Shields – 50,000 face shields were fabricated and delivered</a:t>
            </a:r>
          </a:p>
        </p:txBody>
      </p:sp>
      <p:pic>
        <p:nvPicPr>
          <p:cNvPr id="13" name="Picture 2">
            <a:extLst>
              <a:ext uri="{FF2B5EF4-FFF2-40B4-BE49-F238E27FC236}">
                <a16:creationId xmlns:a16="http://schemas.microsoft.com/office/drawing/2014/main" id="{BA8AE3A4-39EB-6154-565D-691F663141B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032" b="4957"/>
          <a:stretch/>
        </p:blipFill>
        <p:spPr bwMode="auto">
          <a:xfrm>
            <a:off x="8847935" y="2884048"/>
            <a:ext cx="1474926" cy="1776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3">
            <a:extLst>
              <a:ext uri="{FF2B5EF4-FFF2-40B4-BE49-F238E27FC236}">
                <a16:creationId xmlns:a16="http://schemas.microsoft.com/office/drawing/2014/main" id="{20B9231A-6595-567E-D113-C247BD3E527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406" b="5504"/>
          <a:stretch/>
        </p:blipFill>
        <p:spPr bwMode="auto">
          <a:xfrm>
            <a:off x="9020175" y="4652692"/>
            <a:ext cx="2605376" cy="14005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a:extLst>
              <a:ext uri="{FF2B5EF4-FFF2-40B4-BE49-F238E27FC236}">
                <a16:creationId xmlns:a16="http://schemas.microsoft.com/office/drawing/2014/main" id="{C27C7F37-B27B-F845-C32D-6562F5AD776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0253" b="1343"/>
          <a:stretch/>
        </p:blipFill>
        <p:spPr bwMode="auto">
          <a:xfrm>
            <a:off x="9055980" y="1809750"/>
            <a:ext cx="2533762" cy="10754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indoor&#10;&#10;Description automatically generated">
            <a:extLst>
              <a:ext uri="{FF2B5EF4-FFF2-40B4-BE49-F238E27FC236}">
                <a16:creationId xmlns:a16="http://schemas.microsoft.com/office/drawing/2014/main" id="{43F0BA56-3119-6FD3-C4F8-6688E5EF34E6}"/>
              </a:ext>
            </a:extLst>
          </p:cNvPr>
          <p:cNvPicPr/>
          <p:nvPr/>
        </p:nvPicPr>
        <p:blipFill rotWithShape="1">
          <a:blip r:embed="rId5" cstate="print">
            <a:extLst>
              <a:ext uri="{28A0092B-C50C-407E-A947-70E740481C1C}">
                <a14:useLocalDpi xmlns:a14="http://schemas.microsoft.com/office/drawing/2010/main" val="0"/>
              </a:ext>
            </a:extLst>
          </a:blip>
          <a:srcRect l="27726" t="3204" r="8274" b="20785"/>
          <a:stretch/>
        </p:blipFill>
        <p:spPr bwMode="auto">
          <a:xfrm rot="5400000">
            <a:off x="10225854" y="2989053"/>
            <a:ext cx="1776997" cy="15829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3707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B3B3C6-A25B-63E8-799A-F2E07CF2CEB9}"/>
              </a:ext>
            </a:extLst>
          </p:cNvPr>
          <p:cNvSpPr>
            <a:spLocks noGrp="1"/>
          </p:cNvSpPr>
          <p:nvPr>
            <p:ph idx="1"/>
          </p:nvPr>
        </p:nvSpPr>
        <p:spPr>
          <a:xfrm>
            <a:off x="658368" y="1166018"/>
            <a:ext cx="10694576" cy="4525963"/>
          </a:xfrm>
        </p:spPr>
        <p:txBody>
          <a:bodyPr>
            <a:normAutofit fontScale="85000" lnSpcReduction="20000"/>
          </a:bodyPr>
          <a:lstStyle/>
          <a:p>
            <a:pPr marL="0" indent="0">
              <a:buNone/>
            </a:pPr>
            <a:r>
              <a:rPr lang="en-US" sz="2800" b="1" dirty="0">
                <a:latin typeface="Segoe UI" panose="020B0502040204020203" pitchFamily="34" charset="0"/>
                <a:cs typeface="Segoe UI" panose="020B0502040204020203" pitchFamily="34" charset="0"/>
              </a:rPr>
              <a:t>Post Pandemic – </a:t>
            </a:r>
            <a:r>
              <a:rPr lang="en-US" sz="2800" dirty="0">
                <a:latin typeface="Segoe UI" panose="020B0502040204020203" pitchFamily="34" charset="0"/>
                <a:cs typeface="Segoe UI" panose="020B0502040204020203" pitchFamily="34" charset="0"/>
              </a:rPr>
              <a:t>Recognizing the value gained from the FDA and VHA a nonemergent partnership has been formed via MOU with the goals of</a:t>
            </a:r>
          </a:p>
          <a:p>
            <a:pPr marL="0" indent="0">
              <a:buNone/>
            </a:pPr>
            <a:endParaRPr lang="en-US" sz="2500" dirty="0">
              <a:latin typeface="Segoe UI" panose="020B0502040204020203" pitchFamily="34" charset="0"/>
              <a:cs typeface="Segoe UI" panose="020B0502040204020203" pitchFamily="34" charset="0"/>
            </a:endParaRP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Accelerating the development, refinement and dissemination of RST geared towards emerging technologies and interoperability, focusing on automation, telemedicine, and personalized healthcare. The colocation of FDA and VHA staff and the sharing of both Parties’ resources will accelerate RST development.</a:t>
            </a: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Creating educational training, meetings, outreach materials, and programs to facilitate the implementation and use of tools and best practices surrounding RST.</a:t>
            </a: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Fostering a culture of inter-governmental collaboration by placing staff from FDA with VHA in a shared federal space</a:t>
            </a: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 A second MOU in 2023 was formed with the intent to directly collaborate on digital stockpiles and distributed manufacturing frameworks, sharing information, resources, and subject </a:t>
            </a:r>
            <a:r>
              <a:rPr lang="en-US" sz="2500">
                <a:latin typeface="Segoe UI" panose="020B0502040204020203" pitchFamily="34" charset="0"/>
                <a:cs typeface="Segoe UI" panose="020B0502040204020203" pitchFamily="34" charset="0"/>
              </a:rPr>
              <a:t>matter expertise</a:t>
            </a:r>
            <a:endParaRPr lang="en-US" sz="2500" dirty="0">
              <a:latin typeface="Segoe UI" panose="020B0502040204020203" pitchFamily="34" charset="0"/>
              <a:cs typeface="Segoe UI" panose="020B0502040204020203" pitchFamily="34" charset="0"/>
            </a:endParaRPr>
          </a:p>
          <a:p>
            <a:pPr lvl="1">
              <a:buFont typeface="Wingdings" panose="05000000000000000000" pitchFamily="2" charset="2"/>
              <a:buChar char="Ø"/>
            </a:pPr>
            <a:endParaRPr lang="en-US" sz="2500" dirty="0">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CCA16843-2762-6D3E-E79C-3256CBD5768A}"/>
              </a:ext>
            </a:extLst>
          </p:cNvPr>
          <p:cNvSpPr>
            <a:spLocks noGrp="1"/>
          </p:cNvSpPr>
          <p:nvPr>
            <p:ph type="title"/>
          </p:nvPr>
        </p:nvSpPr>
        <p:spPr/>
        <p:txBody>
          <a:bodyPr/>
          <a:lstStyle/>
          <a:p>
            <a:r>
              <a:rPr lang="en-US" dirty="0"/>
              <a:t>Continuing the Collaboration</a:t>
            </a:r>
          </a:p>
        </p:txBody>
      </p:sp>
    </p:spTree>
    <p:extLst>
      <p:ext uri="{BB962C8B-B14F-4D97-AF65-F5344CB8AC3E}">
        <p14:creationId xmlns:p14="http://schemas.microsoft.com/office/powerpoint/2010/main" val="173118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B3B3C6-A25B-63E8-799A-F2E07CF2CEB9}"/>
              </a:ext>
            </a:extLst>
          </p:cNvPr>
          <p:cNvSpPr>
            <a:spLocks noGrp="1"/>
          </p:cNvSpPr>
          <p:nvPr>
            <p:ph idx="1"/>
          </p:nvPr>
        </p:nvSpPr>
        <p:spPr>
          <a:xfrm>
            <a:off x="658368" y="1166019"/>
            <a:ext cx="10694576" cy="731520"/>
          </a:xfrm>
        </p:spPr>
        <p:txBody>
          <a:bodyPr>
            <a:normAutofit fontScale="92500" lnSpcReduction="20000"/>
          </a:bodyPr>
          <a:lstStyle/>
          <a:p>
            <a:pPr marL="0" indent="0">
              <a:buNone/>
            </a:pPr>
            <a:r>
              <a:rPr lang="en-US" sz="2800" b="1" dirty="0">
                <a:latin typeface="Segoe UI" panose="020B0502040204020203" pitchFamily="34" charset="0"/>
                <a:cs typeface="Segoe UI" panose="020B0502040204020203" pitchFamily="34" charset="0"/>
              </a:rPr>
              <a:t>Post Pandemic – </a:t>
            </a:r>
            <a:r>
              <a:rPr lang="en-US" sz="2800" dirty="0">
                <a:latin typeface="Segoe UI" panose="020B0502040204020203" pitchFamily="34" charset="0"/>
                <a:cs typeface="Segoe UI" panose="020B0502040204020203" pitchFamily="34" charset="0"/>
              </a:rPr>
              <a:t>Recognizing the value gained from the FDA and VHA, two additional partnership have been formed to:</a:t>
            </a:r>
          </a:p>
        </p:txBody>
      </p:sp>
      <p:sp>
        <p:nvSpPr>
          <p:cNvPr id="2" name="Title 1">
            <a:extLst>
              <a:ext uri="{FF2B5EF4-FFF2-40B4-BE49-F238E27FC236}">
                <a16:creationId xmlns:a16="http://schemas.microsoft.com/office/drawing/2014/main" id="{CCA16843-2762-6D3E-E79C-3256CBD5768A}"/>
              </a:ext>
            </a:extLst>
          </p:cNvPr>
          <p:cNvSpPr>
            <a:spLocks noGrp="1"/>
          </p:cNvSpPr>
          <p:nvPr>
            <p:ph type="title"/>
          </p:nvPr>
        </p:nvSpPr>
        <p:spPr/>
        <p:txBody>
          <a:bodyPr/>
          <a:lstStyle/>
          <a:p>
            <a:r>
              <a:rPr lang="en-US" dirty="0"/>
              <a:t>Continuing the Collaboration</a:t>
            </a:r>
          </a:p>
        </p:txBody>
      </p:sp>
      <p:sp>
        <p:nvSpPr>
          <p:cNvPr id="5" name="TextBox 4">
            <a:extLst>
              <a:ext uri="{FF2B5EF4-FFF2-40B4-BE49-F238E27FC236}">
                <a16:creationId xmlns:a16="http://schemas.microsoft.com/office/drawing/2014/main" id="{E16868F9-714F-557E-B753-B72D05004008}"/>
              </a:ext>
            </a:extLst>
          </p:cNvPr>
          <p:cNvSpPr txBox="1"/>
          <p:nvPr/>
        </p:nvSpPr>
        <p:spPr>
          <a:xfrm>
            <a:off x="276225" y="1897539"/>
            <a:ext cx="5524500" cy="3970318"/>
          </a:xfrm>
          <a:prstGeom prst="rect">
            <a:avLst/>
          </a:prstGeom>
          <a:noFill/>
        </p:spPr>
        <p:txBody>
          <a:bodyPr wrap="square">
            <a:spAutoFit/>
          </a:bodyPr>
          <a:lstStyle/>
          <a:p>
            <a:pPr lvl="1">
              <a:buFont typeface="Wingdings" panose="05000000000000000000" pitchFamily="2" charset="2"/>
              <a:buChar char="Ø"/>
            </a:pPr>
            <a:r>
              <a:rPr lang="en-US" sz="1800" dirty="0">
                <a:latin typeface="Segoe UI" panose="020B0502040204020203" pitchFamily="34" charset="0"/>
                <a:cs typeface="Segoe UI" panose="020B0502040204020203" pitchFamily="34" charset="0"/>
              </a:rPr>
              <a:t>Develop, refine and disseminate regulatory science tools (RSTs) in emerging technologies and interoperability, focusing on automation, telemedicine, and personalized healthcare – key areas to support Veteran healthcare.</a:t>
            </a:r>
          </a:p>
          <a:p>
            <a:pPr lvl="1">
              <a:buFont typeface="Wingdings" panose="05000000000000000000" pitchFamily="2" charset="2"/>
              <a:buChar char="Ø"/>
            </a:pPr>
            <a:r>
              <a:rPr lang="en-US" sz="1800" dirty="0">
                <a:latin typeface="Segoe UI" panose="020B0502040204020203" pitchFamily="34" charset="0"/>
                <a:cs typeface="Segoe UI" panose="020B0502040204020203" pitchFamily="34" charset="0"/>
              </a:rPr>
              <a:t>Creating educational training, meetings, outreach materials, and programs to facilitate the implementation and use of tools and best practices surrounding RST.</a:t>
            </a:r>
          </a:p>
          <a:p>
            <a:pPr lvl="1">
              <a:buFont typeface="Wingdings" panose="05000000000000000000" pitchFamily="2" charset="2"/>
              <a:buChar char="Ø"/>
            </a:pPr>
            <a:r>
              <a:rPr lang="en-US" sz="1800" dirty="0">
                <a:latin typeface="Segoe UI" panose="020B0502040204020203" pitchFamily="34" charset="0"/>
                <a:cs typeface="Segoe UI" panose="020B0502040204020203" pitchFamily="34" charset="0"/>
              </a:rPr>
              <a:t>Fostering a culture of inter-governmental collaboration by placing staff from FDA with VHA in a </a:t>
            </a:r>
            <a:r>
              <a:rPr lang="en-US" dirty="0">
                <a:latin typeface="Segoe UI" panose="020B0502040204020203" pitchFamily="34" charset="0"/>
                <a:cs typeface="Segoe UI" panose="020B0502040204020203" pitchFamily="34" charset="0"/>
              </a:rPr>
              <a:t>shared federal space at VA Ventures (Seattle WA).</a:t>
            </a:r>
          </a:p>
          <a:p>
            <a:pPr lvl="1">
              <a:buFont typeface="Wingdings" panose="05000000000000000000" pitchFamily="2" charset="2"/>
              <a:buChar char="Ø"/>
            </a:pPr>
            <a:r>
              <a:rPr lang="en-US" dirty="0">
                <a:solidFill>
                  <a:srgbClr val="0070C0"/>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MOU 225-22-025 | FDA</a:t>
            </a:r>
            <a:endParaRPr lang="en-US" dirty="0">
              <a:solidFill>
                <a:srgbClr val="0070C0"/>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801AA263-9C34-A1E4-892B-323A8121AAEF}"/>
              </a:ext>
            </a:extLst>
          </p:cNvPr>
          <p:cNvSpPr txBox="1"/>
          <p:nvPr/>
        </p:nvSpPr>
        <p:spPr>
          <a:xfrm>
            <a:off x="5800725" y="1897538"/>
            <a:ext cx="5524500" cy="3970318"/>
          </a:xfrm>
          <a:prstGeom prst="rect">
            <a:avLst/>
          </a:prstGeom>
          <a:noFill/>
        </p:spPr>
        <p:txBody>
          <a:bodyPr wrap="square">
            <a:spAutoFit/>
          </a:bodyPr>
          <a:lstStyle/>
          <a:p>
            <a:pPr lvl="1">
              <a:buFont typeface="Wingdings" panose="05000000000000000000" pitchFamily="2" charset="2"/>
              <a:buChar char="Ø"/>
            </a:pPr>
            <a:r>
              <a:rPr lang="en-US" sz="1800" dirty="0">
                <a:latin typeface="Segoe UI" panose="020B0502040204020203" pitchFamily="34" charset="0"/>
                <a:cs typeface="Segoe UI" panose="020B0502040204020203" pitchFamily="34" charset="0"/>
              </a:rPr>
              <a:t>Develop and pilot a “Digital Stockpile” as well as resilient, distributed manufacturing to protect public health during emergencies, shortages, and pandemics – supporting continuity of Veteran healthcare during crisis.</a:t>
            </a:r>
          </a:p>
          <a:p>
            <a:pPr lvl="1">
              <a:buFont typeface="Wingdings" panose="05000000000000000000" pitchFamily="2" charset="2"/>
              <a:buChar char="Ø"/>
            </a:pPr>
            <a:r>
              <a:rPr lang="en-US" sz="1800" dirty="0">
                <a:latin typeface="Segoe UI" panose="020B0502040204020203" pitchFamily="34" charset="0"/>
                <a:cs typeface="Segoe UI" panose="020B0502040204020203" pitchFamily="34" charset="0"/>
              </a:rPr>
              <a:t>Develop metrics, validation tools and other standardization protocols to ensure safety and efficacy of products manufactured closer to or at the point of care.</a:t>
            </a:r>
          </a:p>
          <a:p>
            <a:pPr lvl="1">
              <a:buFont typeface="Wingdings" panose="05000000000000000000" pitchFamily="2" charset="2"/>
              <a:buChar char="Ø"/>
            </a:pPr>
            <a:r>
              <a:rPr lang="en-US" sz="1800" dirty="0">
                <a:latin typeface="Segoe UI" panose="020B0502040204020203" pitchFamily="34" charset="0"/>
                <a:cs typeface="Segoe UI" panose="020B0502040204020203" pitchFamily="34" charset="0"/>
              </a:rPr>
              <a:t>Collaborate with industry, regulatory, logistics, credentialing and healthcare authorities to ensure products of the Digital Stockpile will be clinically trusted.</a:t>
            </a:r>
          </a:p>
          <a:p>
            <a:pPr lvl="1">
              <a:buFont typeface="Wingdings" panose="05000000000000000000" pitchFamily="2" charset="2"/>
              <a:buChar char="Ø"/>
            </a:pPr>
            <a:r>
              <a:rPr lang="en-US"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MOU 225-23-008 | FDA</a:t>
            </a:r>
            <a:endParaRPr lang="en-US" dirty="0">
              <a:solidFill>
                <a:srgbClr val="0070C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43574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B857-7724-2FFB-5D55-1CC22D17EA24}"/>
              </a:ext>
            </a:extLst>
          </p:cNvPr>
          <p:cNvSpPr>
            <a:spLocks noGrp="1"/>
          </p:cNvSpPr>
          <p:nvPr>
            <p:ph type="title"/>
          </p:nvPr>
        </p:nvSpPr>
        <p:spPr>
          <a:xfrm>
            <a:off x="1443374" y="1873020"/>
            <a:ext cx="8981673" cy="1661289"/>
          </a:xfrm>
        </p:spPr>
        <p:txBody>
          <a:bodyPr>
            <a:normAutofit/>
          </a:bodyPr>
          <a:lstStyle/>
          <a:p>
            <a:r>
              <a:rPr lang="en-US" sz="4400" dirty="0"/>
              <a:t>Strategy Four: </a:t>
            </a:r>
            <a:br>
              <a:rPr lang="en-US" sz="4400" dirty="0"/>
            </a:br>
            <a:r>
              <a:rPr lang="en-US" sz="4400" dirty="0"/>
              <a:t>Value-based Care Approach</a:t>
            </a:r>
          </a:p>
        </p:txBody>
      </p:sp>
    </p:spTree>
    <p:extLst>
      <p:ext uri="{BB962C8B-B14F-4D97-AF65-F5344CB8AC3E}">
        <p14:creationId xmlns:p14="http://schemas.microsoft.com/office/powerpoint/2010/main" val="2518654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268CF3-9012-24A9-E0EB-2AEB6301FB95}"/>
              </a:ext>
            </a:extLst>
          </p:cNvPr>
          <p:cNvSpPr>
            <a:spLocks noGrp="1"/>
          </p:cNvSpPr>
          <p:nvPr>
            <p:ph type="sldNum" sz="quarter" idx="4294967295"/>
          </p:nvPr>
        </p:nvSpPr>
        <p:spPr>
          <a:xfrm>
            <a:off x="0" y="635635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046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D12D91-5F71-FE4F-A594-B9667DC21877}" type="slidenum">
              <a:rPr lang="en-US" smtClean="0"/>
              <a:pPr/>
              <a:t>3</a:t>
            </a:fld>
            <a:endParaRPr lang="en-US">
              <a:solidFill>
                <a:prstClr val="white"/>
              </a:solidFill>
            </a:endParaRPr>
          </a:p>
        </p:txBody>
      </p:sp>
      <p:pic>
        <p:nvPicPr>
          <p:cNvPr id="4" name="Picture 3">
            <a:extLst>
              <a:ext uri="{FF2B5EF4-FFF2-40B4-BE49-F238E27FC236}">
                <a16:creationId xmlns:a16="http://schemas.microsoft.com/office/drawing/2014/main" id="{5AA793AF-A918-2F48-E086-7401039F5A53}"/>
              </a:ext>
            </a:extLst>
          </p:cNvPr>
          <p:cNvPicPr>
            <a:picLocks noChangeAspect="1"/>
          </p:cNvPicPr>
          <p:nvPr/>
        </p:nvPicPr>
        <p:blipFill>
          <a:blip r:embed="rId3"/>
          <a:stretch>
            <a:fillRect/>
          </a:stretch>
        </p:blipFill>
        <p:spPr>
          <a:xfrm>
            <a:off x="1497929" y="552450"/>
            <a:ext cx="9170072" cy="5067300"/>
          </a:xfrm>
          <a:prstGeom prst="rect">
            <a:avLst/>
          </a:prstGeom>
        </p:spPr>
      </p:pic>
      <p:sp>
        <p:nvSpPr>
          <p:cNvPr id="5" name="Rectangle 4">
            <a:extLst>
              <a:ext uri="{FF2B5EF4-FFF2-40B4-BE49-F238E27FC236}">
                <a16:creationId xmlns:a16="http://schemas.microsoft.com/office/drawing/2014/main" id="{C46DAF59-32F4-5089-CF7C-516C4CFC7E1C}"/>
              </a:ext>
            </a:extLst>
          </p:cNvPr>
          <p:cNvSpPr/>
          <p:nvPr/>
        </p:nvSpPr>
        <p:spPr>
          <a:xfrm>
            <a:off x="6664712" y="2038020"/>
            <a:ext cx="1241039" cy="849368"/>
          </a:xfrm>
          <a:prstGeom prst="rect">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rPr>
              <a:t>5G-enabled Health Care System</a:t>
            </a:r>
          </a:p>
        </p:txBody>
      </p:sp>
      <p:sp>
        <p:nvSpPr>
          <p:cNvPr id="6" name="Rectangle 5">
            <a:extLst>
              <a:ext uri="{FF2B5EF4-FFF2-40B4-BE49-F238E27FC236}">
                <a16:creationId xmlns:a16="http://schemas.microsoft.com/office/drawing/2014/main" id="{79843ECE-12F7-80E6-ED9F-489FEDAF90A0}"/>
              </a:ext>
            </a:extLst>
          </p:cNvPr>
          <p:cNvSpPr/>
          <p:nvPr/>
        </p:nvSpPr>
        <p:spPr>
          <a:xfrm>
            <a:off x="7094723" y="4298670"/>
            <a:ext cx="782452" cy="806731"/>
          </a:xfrm>
          <a:prstGeom prst="rect">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err="1"/>
              <a:t>REACHVet</a:t>
            </a:r>
            <a:endParaRPr lang="en-US" sz="1050" b="1" dirty="0"/>
          </a:p>
        </p:txBody>
      </p:sp>
      <p:sp>
        <p:nvSpPr>
          <p:cNvPr id="7" name="Rectangle 6">
            <a:extLst>
              <a:ext uri="{FF2B5EF4-FFF2-40B4-BE49-F238E27FC236}">
                <a16:creationId xmlns:a16="http://schemas.microsoft.com/office/drawing/2014/main" id="{4285B174-7C7D-A0DF-A1FC-E2A9B94F87B0}"/>
              </a:ext>
            </a:extLst>
          </p:cNvPr>
          <p:cNvSpPr/>
          <p:nvPr/>
        </p:nvSpPr>
        <p:spPr>
          <a:xfrm>
            <a:off x="9134805" y="1946447"/>
            <a:ext cx="1460627" cy="688757"/>
          </a:xfrm>
          <a:prstGeom prst="rect">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Mission Daybreak</a:t>
            </a:r>
          </a:p>
        </p:txBody>
      </p:sp>
      <p:sp>
        <p:nvSpPr>
          <p:cNvPr id="8" name="Rectangle 7">
            <a:extLst>
              <a:ext uri="{FF2B5EF4-FFF2-40B4-BE49-F238E27FC236}">
                <a16:creationId xmlns:a16="http://schemas.microsoft.com/office/drawing/2014/main" id="{E12BEB17-4FCD-FFAD-2DB9-C27F04268359}"/>
              </a:ext>
            </a:extLst>
          </p:cNvPr>
          <p:cNvSpPr/>
          <p:nvPr/>
        </p:nvSpPr>
        <p:spPr>
          <a:xfrm>
            <a:off x="9175309" y="2769211"/>
            <a:ext cx="1420122" cy="1044074"/>
          </a:xfrm>
          <a:prstGeom prst="rect">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rPr>
              <a:t>3D Printing for Advanced Surgical Planning</a:t>
            </a:r>
          </a:p>
        </p:txBody>
      </p:sp>
      <p:sp>
        <p:nvSpPr>
          <p:cNvPr id="10" name="Rectangle 9">
            <a:extLst>
              <a:ext uri="{FF2B5EF4-FFF2-40B4-BE49-F238E27FC236}">
                <a16:creationId xmlns:a16="http://schemas.microsoft.com/office/drawing/2014/main" id="{CF4E220D-7EC1-1A15-071D-1E5851995034}"/>
              </a:ext>
            </a:extLst>
          </p:cNvPr>
          <p:cNvSpPr/>
          <p:nvPr/>
        </p:nvSpPr>
        <p:spPr>
          <a:xfrm>
            <a:off x="9528631" y="4295384"/>
            <a:ext cx="1066800" cy="1458374"/>
          </a:xfrm>
          <a:prstGeom prst="rect">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solidFill>
                  <a:schemeClr val="bg1"/>
                </a:solidFill>
              </a:rPr>
              <a:t>First-ever Compassionate Use Authorization for 3D Printed </a:t>
            </a:r>
            <a:r>
              <a:rPr lang="en-US" sz="900" b="1" dirty="0" err="1">
                <a:solidFill>
                  <a:schemeClr val="bg1"/>
                </a:solidFill>
              </a:rPr>
              <a:t>GioStent</a:t>
            </a:r>
            <a:endParaRPr lang="en-US" sz="900" b="1" dirty="0">
              <a:solidFill>
                <a:schemeClr val="bg1"/>
              </a:solidFill>
            </a:endParaRPr>
          </a:p>
        </p:txBody>
      </p:sp>
      <p:sp>
        <p:nvSpPr>
          <p:cNvPr id="11" name="Rectangle 10">
            <a:extLst>
              <a:ext uri="{FF2B5EF4-FFF2-40B4-BE49-F238E27FC236}">
                <a16:creationId xmlns:a16="http://schemas.microsoft.com/office/drawing/2014/main" id="{3873CBE6-4142-2BE9-5179-FE46B3123C7E}"/>
              </a:ext>
            </a:extLst>
          </p:cNvPr>
          <p:cNvSpPr/>
          <p:nvPr/>
        </p:nvSpPr>
        <p:spPr>
          <a:xfrm>
            <a:off x="1838596" y="1941521"/>
            <a:ext cx="761730" cy="1215854"/>
          </a:xfrm>
          <a:prstGeom prst="rect">
            <a:avLst/>
          </a:prstGeom>
          <a:solidFill>
            <a:schemeClr val="accent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Cardiac Pace-maker</a:t>
            </a:r>
          </a:p>
        </p:txBody>
      </p:sp>
      <p:sp>
        <p:nvSpPr>
          <p:cNvPr id="12" name="Rectangle 11">
            <a:extLst>
              <a:ext uri="{FF2B5EF4-FFF2-40B4-BE49-F238E27FC236}">
                <a16:creationId xmlns:a16="http://schemas.microsoft.com/office/drawing/2014/main" id="{F96D0EF5-4AD8-9245-B45D-35F08CB112A2}"/>
              </a:ext>
            </a:extLst>
          </p:cNvPr>
          <p:cNvSpPr/>
          <p:nvPr/>
        </p:nvSpPr>
        <p:spPr>
          <a:xfrm>
            <a:off x="2969173" y="1937908"/>
            <a:ext cx="1117052" cy="716345"/>
          </a:xfrm>
          <a:prstGeom prst="rect">
            <a:avLst/>
          </a:prstGeom>
          <a:solidFill>
            <a:schemeClr val="accent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Electronic Health Record</a:t>
            </a:r>
          </a:p>
        </p:txBody>
      </p:sp>
      <p:sp>
        <p:nvSpPr>
          <p:cNvPr id="13" name="Rectangle 12">
            <a:extLst>
              <a:ext uri="{FF2B5EF4-FFF2-40B4-BE49-F238E27FC236}">
                <a16:creationId xmlns:a16="http://schemas.microsoft.com/office/drawing/2014/main" id="{12828D80-53AC-7909-B289-51F5F10AEC88}"/>
              </a:ext>
            </a:extLst>
          </p:cNvPr>
          <p:cNvSpPr/>
          <p:nvPr/>
        </p:nvSpPr>
        <p:spPr>
          <a:xfrm>
            <a:off x="2674882" y="4269500"/>
            <a:ext cx="782452" cy="1350250"/>
          </a:xfrm>
          <a:prstGeom prst="rect">
            <a:avLst/>
          </a:prstGeom>
          <a:solidFill>
            <a:schemeClr val="accent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Liver Trans-plant</a:t>
            </a:r>
          </a:p>
        </p:txBody>
      </p:sp>
      <p:sp>
        <p:nvSpPr>
          <p:cNvPr id="15" name="Rectangle 14">
            <a:extLst>
              <a:ext uri="{FF2B5EF4-FFF2-40B4-BE49-F238E27FC236}">
                <a16:creationId xmlns:a16="http://schemas.microsoft.com/office/drawing/2014/main" id="{917C6D9D-6A9C-F395-20F2-DE89BA78FA58}"/>
              </a:ext>
            </a:extLst>
          </p:cNvPr>
          <p:cNvSpPr/>
          <p:nvPr/>
        </p:nvSpPr>
        <p:spPr>
          <a:xfrm>
            <a:off x="5229494" y="1946446"/>
            <a:ext cx="831632" cy="1215854"/>
          </a:xfrm>
          <a:prstGeom prst="rect">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Ankle-foot Prosthetic</a:t>
            </a:r>
          </a:p>
        </p:txBody>
      </p:sp>
      <p:sp>
        <p:nvSpPr>
          <p:cNvPr id="16" name="Rectangle 15">
            <a:extLst>
              <a:ext uri="{FF2B5EF4-FFF2-40B4-BE49-F238E27FC236}">
                <a16:creationId xmlns:a16="http://schemas.microsoft.com/office/drawing/2014/main" id="{0CB50968-AFDB-4EC7-7CBE-4076083D94CE}"/>
              </a:ext>
            </a:extLst>
          </p:cNvPr>
          <p:cNvSpPr/>
          <p:nvPr/>
        </p:nvSpPr>
        <p:spPr>
          <a:xfrm>
            <a:off x="4570409" y="3801463"/>
            <a:ext cx="630065" cy="936077"/>
          </a:xfrm>
          <a:prstGeom prst="rect">
            <a:avLst/>
          </a:prstGeom>
          <a:solidFill>
            <a:schemeClr val="accent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Nicotine Patch</a:t>
            </a:r>
          </a:p>
        </p:txBody>
      </p:sp>
    </p:spTree>
    <p:extLst>
      <p:ext uri="{BB962C8B-B14F-4D97-AF65-F5344CB8AC3E}">
        <p14:creationId xmlns:p14="http://schemas.microsoft.com/office/powerpoint/2010/main" val="837036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B65D-6571-6980-1FDF-D276EA2616F3}"/>
              </a:ext>
            </a:extLst>
          </p:cNvPr>
          <p:cNvSpPr>
            <a:spLocks noGrp="1"/>
          </p:cNvSpPr>
          <p:nvPr>
            <p:ph type="title"/>
          </p:nvPr>
        </p:nvSpPr>
        <p:spPr/>
        <p:txBody>
          <a:bodyPr/>
          <a:lstStyle/>
          <a:p>
            <a:r>
              <a:rPr lang="en-US" dirty="0"/>
              <a:t>Value-based Care is a Priority</a:t>
            </a:r>
          </a:p>
        </p:txBody>
      </p:sp>
      <p:sp>
        <p:nvSpPr>
          <p:cNvPr id="8" name="TextBox 7">
            <a:extLst>
              <a:ext uri="{FF2B5EF4-FFF2-40B4-BE49-F238E27FC236}">
                <a16:creationId xmlns:a16="http://schemas.microsoft.com/office/drawing/2014/main" id="{A0C64403-A831-20A3-C952-8350B4A0DA69}"/>
              </a:ext>
            </a:extLst>
          </p:cNvPr>
          <p:cNvSpPr txBox="1"/>
          <p:nvPr/>
        </p:nvSpPr>
        <p:spPr>
          <a:xfrm>
            <a:off x="646886" y="2390011"/>
            <a:ext cx="10646391" cy="2554545"/>
          </a:xfrm>
          <a:prstGeom prst="rect">
            <a:avLst/>
          </a:prstGeom>
          <a:noFill/>
        </p:spPr>
        <p:txBody>
          <a:bodyPr wrap="square">
            <a:spAutoFit/>
          </a:bodyPr>
          <a:lstStyle/>
          <a:p>
            <a:pPr marR="0">
              <a:spcBef>
                <a:spcPts val="0"/>
              </a:spcBef>
              <a:spcAft>
                <a:spcPts val="0"/>
              </a:spcAft>
            </a:pPr>
            <a:r>
              <a:rPr lang="en-US" sz="2000" b="1" dirty="0">
                <a:latin typeface="Calibri" panose="020F0502020204030204" pitchFamily="34" charset="0"/>
                <a:ea typeface="Calibri" panose="020F0502020204030204" pitchFamily="34" charset="0"/>
              </a:rPr>
              <a:t>Focus – </a:t>
            </a:r>
            <a:r>
              <a:rPr lang="en-US" sz="2000" dirty="0">
                <a:latin typeface="Calibri" panose="020F0502020204030204" pitchFamily="34" charset="0"/>
                <a:ea typeface="Calibri" panose="020F0502020204030204" pitchFamily="34" charset="0"/>
              </a:rPr>
              <a:t>How can changes in our healthcare system affect healthcare outcomes and for what unit cost  </a:t>
            </a:r>
          </a:p>
          <a:p>
            <a:pPr marR="0">
              <a:spcBef>
                <a:spcPts val="0"/>
              </a:spcBef>
              <a:spcAft>
                <a:spcPts val="0"/>
              </a:spcAft>
            </a:pPr>
            <a:endParaRPr lang="en-US" sz="2000" dirty="0">
              <a:latin typeface="Calibri" panose="020F0502020204030204" pitchFamily="34" charset="0"/>
              <a:ea typeface="Calibri" panose="020F0502020204030204" pitchFamily="34" charset="0"/>
            </a:endParaRPr>
          </a:p>
          <a:p>
            <a:pPr marR="0">
              <a:spcBef>
                <a:spcPts val="0"/>
              </a:spcBef>
              <a:spcAft>
                <a:spcPts val="0"/>
              </a:spcAft>
            </a:pPr>
            <a:r>
              <a:rPr lang="en-US" sz="2000" b="1" dirty="0">
                <a:latin typeface="Calibri" panose="020F0502020204030204" pitchFamily="34" charset="0"/>
                <a:ea typeface="Calibri" panose="020F0502020204030204" pitchFamily="34" charset="0"/>
              </a:rPr>
              <a:t>Intent – </a:t>
            </a:r>
            <a:r>
              <a:rPr lang="en-US" sz="2000" dirty="0">
                <a:latin typeface="Calibri" panose="020F0502020204030204" pitchFamily="34" charset="0"/>
                <a:ea typeface="Calibri" panose="020F0502020204030204" pitchFamily="34" charset="0"/>
              </a:rPr>
              <a:t>Improve rigor around evaluation allowing the organization to make explicit decisions based on evidence</a:t>
            </a:r>
          </a:p>
          <a:p>
            <a:pPr marR="0">
              <a:spcBef>
                <a:spcPts val="0"/>
              </a:spcBef>
              <a:spcAft>
                <a:spcPts val="0"/>
              </a:spcAft>
            </a:pPr>
            <a:endParaRPr lang="en-US" sz="2000" dirty="0">
              <a:latin typeface="Calibri" panose="020F0502020204030204" pitchFamily="34" charset="0"/>
              <a:ea typeface="Calibri" panose="020F0502020204030204" pitchFamily="34" charset="0"/>
            </a:endParaRPr>
          </a:p>
          <a:p>
            <a:pPr marR="0">
              <a:spcBef>
                <a:spcPts val="0"/>
              </a:spcBef>
              <a:spcAft>
                <a:spcPts val="0"/>
              </a:spcAft>
            </a:pPr>
            <a:r>
              <a:rPr lang="en-US" sz="2000" b="1" dirty="0">
                <a:latin typeface="Calibri" panose="020F0502020204030204" pitchFamily="34" charset="0"/>
                <a:ea typeface="Calibri" panose="020F0502020204030204" pitchFamily="34" charset="0"/>
              </a:rPr>
              <a:t>Mechanism</a:t>
            </a:r>
            <a:r>
              <a:rPr lang="en-US" sz="2000" dirty="0">
                <a:latin typeface="Calibri" panose="020F0502020204030204" pitchFamily="34" charset="0"/>
                <a:ea typeface="Calibri" panose="020F0502020204030204" pitchFamily="34" charset="0"/>
              </a:rPr>
              <a:t> – P</a:t>
            </a:r>
            <a:r>
              <a:rPr lang="en-US" sz="2000" dirty="0">
                <a:effectLst/>
                <a:latin typeface="Calibri" panose="020F0502020204030204" pitchFamily="34" charset="0"/>
                <a:ea typeface="Calibri" panose="020F0502020204030204" pitchFamily="34" charset="0"/>
              </a:rPr>
              <a:t>rioritize interventions that are designed at the health system level with the goal to improve healthcare outcomes while measuring/minimizing cost</a:t>
            </a:r>
          </a:p>
        </p:txBody>
      </p:sp>
      <p:grpSp>
        <p:nvGrpSpPr>
          <p:cNvPr id="31" name="Group 30">
            <a:extLst>
              <a:ext uri="{FF2B5EF4-FFF2-40B4-BE49-F238E27FC236}">
                <a16:creationId xmlns:a16="http://schemas.microsoft.com/office/drawing/2014/main" id="{CE679669-07E2-A36A-0CC4-849574CD5092}"/>
              </a:ext>
            </a:extLst>
          </p:cNvPr>
          <p:cNvGrpSpPr/>
          <p:nvPr/>
        </p:nvGrpSpPr>
        <p:grpSpPr>
          <a:xfrm>
            <a:off x="646887" y="1428449"/>
            <a:ext cx="10646391" cy="693687"/>
            <a:chOff x="695222" y="3765358"/>
            <a:chExt cx="10646391" cy="693687"/>
          </a:xfrm>
        </p:grpSpPr>
        <p:grpSp>
          <p:nvGrpSpPr>
            <p:cNvPr id="32" name="Group 31">
              <a:extLst>
                <a:ext uri="{FF2B5EF4-FFF2-40B4-BE49-F238E27FC236}">
                  <a16:creationId xmlns:a16="http://schemas.microsoft.com/office/drawing/2014/main" id="{556DD8B4-7981-94B7-5110-2BEC223A8102}"/>
                </a:ext>
              </a:extLst>
            </p:cNvPr>
            <p:cNvGrpSpPr/>
            <p:nvPr/>
          </p:nvGrpSpPr>
          <p:grpSpPr>
            <a:xfrm>
              <a:off x="695222" y="3765358"/>
              <a:ext cx="10646391" cy="688236"/>
              <a:chOff x="695222" y="3765358"/>
              <a:chExt cx="10646391" cy="688236"/>
            </a:xfrm>
          </p:grpSpPr>
          <p:sp>
            <p:nvSpPr>
              <p:cNvPr id="34" name="Freeform 5">
                <a:extLst>
                  <a:ext uri="{FF2B5EF4-FFF2-40B4-BE49-F238E27FC236}">
                    <a16:creationId xmlns:a16="http://schemas.microsoft.com/office/drawing/2014/main" id="{E39BC190-EA48-2F61-F97D-F84CBEAA8E4C}"/>
                  </a:ext>
                </a:extLst>
              </p:cNvPr>
              <p:cNvSpPr/>
              <p:nvPr/>
            </p:nvSpPr>
            <p:spPr>
              <a:xfrm>
                <a:off x="5513992" y="3765358"/>
                <a:ext cx="5827621" cy="688236"/>
              </a:xfrm>
              <a:custGeom>
                <a:avLst/>
                <a:gdLst>
                  <a:gd name="connsiteX0" fmla="*/ 0 w 9609648"/>
                  <a:gd name="connsiteY0" fmla="*/ 2178493 h 2178493"/>
                  <a:gd name="connsiteX1" fmla="*/ 0 w 9609648"/>
                  <a:gd name="connsiteY1" fmla="*/ 6064 h 2178493"/>
                  <a:gd name="connsiteX2" fmla="*/ 4559074 w 9609648"/>
                  <a:gd name="connsiteY2" fmla="*/ 0 h 2178493"/>
                  <a:gd name="connsiteX3" fmla="*/ 8512086 w 9609648"/>
                  <a:gd name="connsiteY3" fmla="*/ 0 h 2178493"/>
                  <a:gd name="connsiteX4" fmla="*/ 9609351 w 9609648"/>
                  <a:gd name="connsiteY4" fmla="*/ 1121568 h 2178493"/>
                  <a:gd name="connsiteX5" fmla="*/ 8483584 w 9609648"/>
                  <a:gd name="connsiteY5" fmla="*/ 2172151 h 2178493"/>
                  <a:gd name="connsiteX6" fmla="*/ 4999106 w 9609648"/>
                  <a:gd name="connsiteY6" fmla="*/ 2172151 h 2178493"/>
                  <a:gd name="connsiteX0" fmla="*/ 4970492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4970492 w 14580140"/>
                  <a:gd name="connsiteY7" fmla="*/ 2178493 h 2178493"/>
                  <a:gd name="connsiteX0" fmla="*/ 0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0 w 14580140"/>
                  <a:gd name="connsiteY7" fmla="*/ 2178493 h 2178493"/>
                  <a:gd name="connsiteX0" fmla="*/ 3305486 w 17885626"/>
                  <a:gd name="connsiteY0" fmla="*/ 2181114 h 2181114"/>
                  <a:gd name="connsiteX1" fmla="*/ 0 w 17885626"/>
                  <a:gd name="connsiteY1" fmla="*/ 0 h 2181114"/>
                  <a:gd name="connsiteX2" fmla="*/ 12835052 w 17885626"/>
                  <a:gd name="connsiteY2" fmla="*/ 2621 h 2181114"/>
                  <a:gd name="connsiteX3" fmla="*/ 16788064 w 17885626"/>
                  <a:gd name="connsiteY3" fmla="*/ 2621 h 2181114"/>
                  <a:gd name="connsiteX4" fmla="*/ 17885329 w 17885626"/>
                  <a:gd name="connsiteY4" fmla="*/ 1124189 h 2181114"/>
                  <a:gd name="connsiteX5" fmla="*/ 16759562 w 17885626"/>
                  <a:gd name="connsiteY5" fmla="*/ 2174772 h 2181114"/>
                  <a:gd name="connsiteX6" fmla="*/ 13275084 w 17885626"/>
                  <a:gd name="connsiteY6" fmla="*/ 2174772 h 2181114"/>
                  <a:gd name="connsiteX7" fmla="*/ 3305486 w 17885626"/>
                  <a:gd name="connsiteY7" fmla="*/ 2181114 h 2181114"/>
                  <a:gd name="connsiteX0" fmla="*/ 0 w 17885626"/>
                  <a:gd name="connsiteY0" fmla="*/ 2181114 h 2181114"/>
                  <a:gd name="connsiteX1" fmla="*/ 0 w 17885626"/>
                  <a:gd name="connsiteY1" fmla="*/ 0 h 2181114"/>
                  <a:gd name="connsiteX2" fmla="*/ 12835052 w 17885626"/>
                  <a:gd name="connsiteY2" fmla="*/ 2621 h 2181114"/>
                  <a:gd name="connsiteX3" fmla="*/ 16788064 w 17885626"/>
                  <a:gd name="connsiteY3" fmla="*/ 2621 h 2181114"/>
                  <a:gd name="connsiteX4" fmla="*/ 17885329 w 17885626"/>
                  <a:gd name="connsiteY4" fmla="*/ 1124189 h 2181114"/>
                  <a:gd name="connsiteX5" fmla="*/ 16759562 w 17885626"/>
                  <a:gd name="connsiteY5" fmla="*/ 2174772 h 2181114"/>
                  <a:gd name="connsiteX6" fmla="*/ 13275084 w 17885626"/>
                  <a:gd name="connsiteY6" fmla="*/ 2174772 h 2181114"/>
                  <a:gd name="connsiteX7" fmla="*/ 0 w 17885626"/>
                  <a:gd name="connsiteY7" fmla="*/ 2181114 h 218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5626" h="2181114">
                    <a:moveTo>
                      <a:pt x="0" y="2181114"/>
                    </a:moveTo>
                    <a:lnTo>
                      <a:pt x="0" y="0"/>
                    </a:lnTo>
                    <a:lnTo>
                      <a:pt x="12835052" y="2621"/>
                    </a:lnTo>
                    <a:lnTo>
                      <a:pt x="16788064" y="2621"/>
                    </a:lnTo>
                    <a:cubicBezTo>
                      <a:pt x="17400820" y="2621"/>
                      <a:pt x="17899579" y="513716"/>
                      <a:pt x="17885329" y="1124189"/>
                    </a:cubicBezTo>
                    <a:cubicBezTo>
                      <a:pt x="17856830" y="1720466"/>
                      <a:pt x="17358071" y="2174772"/>
                      <a:pt x="16759562" y="2174772"/>
                    </a:cubicBezTo>
                    <a:lnTo>
                      <a:pt x="13275084" y="2174772"/>
                    </a:lnTo>
                    <a:lnTo>
                      <a:pt x="0" y="2181114"/>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a:extLst>
                  <a:ext uri="{FF2B5EF4-FFF2-40B4-BE49-F238E27FC236}">
                    <a16:creationId xmlns:a16="http://schemas.microsoft.com/office/drawing/2014/main" id="{B5AC031B-5E75-E4C5-1249-EDEF19823F74}"/>
                  </a:ext>
                </a:extLst>
              </p:cNvPr>
              <p:cNvSpPr/>
              <p:nvPr/>
            </p:nvSpPr>
            <p:spPr>
              <a:xfrm>
                <a:off x="695222" y="3766183"/>
                <a:ext cx="5337822" cy="684106"/>
              </a:xfrm>
              <a:prstGeom prst="rect">
                <a:avLst/>
              </a:prstGeom>
              <a:solidFill>
                <a:srgbClr val="003F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3" name="Freeform 448">
              <a:extLst>
                <a:ext uri="{FF2B5EF4-FFF2-40B4-BE49-F238E27FC236}">
                  <a16:creationId xmlns:a16="http://schemas.microsoft.com/office/drawing/2014/main" id="{4657EBAD-4270-537E-B86E-787F0BB5585D}"/>
                </a:ext>
              </a:extLst>
            </p:cNvPr>
            <p:cNvSpPr>
              <a:spLocks/>
            </p:cNvSpPr>
            <p:nvPr/>
          </p:nvSpPr>
          <p:spPr bwMode="auto">
            <a:xfrm rot="10800000" flipH="1">
              <a:off x="6033044" y="3766183"/>
              <a:ext cx="260201" cy="692862"/>
            </a:xfrm>
            <a:custGeom>
              <a:avLst/>
              <a:gdLst>
                <a:gd name="T0" fmla="*/ 107 w 107"/>
                <a:gd name="T1" fmla="*/ 103 h 208"/>
                <a:gd name="T2" fmla="*/ 0 w 107"/>
                <a:gd name="T3" fmla="*/ 0 h 208"/>
                <a:gd name="T4" fmla="*/ 0 w 107"/>
                <a:gd name="T5" fmla="*/ 208 h 208"/>
                <a:gd name="T6" fmla="*/ 107 w 107"/>
                <a:gd name="T7" fmla="*/ 103 h 208"/>
              </a:gdLst>
              <a:ahLst/>
              <a:cxnLst>
                <a:cxn ang="0">
                  <a:pos x="T0" y="T1"/>
                </a:cxn>
                <a:cxn ang="0">
                  <a:pos x="T2" y="T3"/>
                </a:cxn>
                <a:cxn ang="0">
                  <a:pos x="T4" y="T5"/>
                </a:cxn>
                <a:cxn ang="0">
                  <a:pos x="T6" y="T7"/>
                </a:cxn>
              </a:cxnLst>
              <a:rect l="0" t="0" r="r" b="b"/>
              <a:pathLst>
                <a:path w="107" h="208">
                  <a:moveTo>
                    <a:pt x="107" y="103"/>
                  </a:moveTo>
                  <a:lnTo>
                    <a:pt x="0" y="0"/>
                  </a:lnTo>
                  <a:lnTo>
                    <a:pt x="0" y="208"/>
                  </a:lnTo>
                  <a:lnTo>
                    <a:pt x="107" y="103"/>
                  </a:lnTo>
                  <a:close/>
                </a:path>
              </a:pathLst>
            </a:custGeom>
            <a:solidFill>
              <a:srgbClr val="003F71"/>
            </a:solidFill>
            <a:ln>
              <a:noFill/>
            </a:ln>
          </p:spPr>
          <p:txBody>
            <a:bodyPr vert="horz" wrap="square" lIns="91667" tIns="45833" rIns="91667" bIns="45833" numCol="1" anchor="t" anchorCtr="0" compatLnSpc="1">
              <a:prstTxWarp prst="textNoShape">
                <a:avLst/>
              </a:prstTxWarp>
            </a:bodyPr>
            <a:lstStyle/>
            <a:p>
              <a:endParaRPr lang="en-US" sz="1400"/>
            </a:p>
          </p:txBody>
        </p:sp>
      </p:grpSp>
      <p:grpSp>
        <p:nvGrpSpPr>
          <p:cNvPr id="36" name="Group 35">
            <a:extLst>
              <a:ext uri="{FF2B5EF4-FFF2-40B4-BE49-F238E27FC236}">
                <a16:creationId xmlns:a16="http://schemas.microsoft.com/office/drawing/2014/main" id="{884B76C7-6C33-E627-D3E9-9871DA00BE0A}"/>
              </a:ext>
            </a:extLst>
          </p:cNvPr>
          <p:cNvGrpSpPr/>
          <p:nvPr/>
        </p:nvGrpSpPr>
        <p:grpSpPr>
          <a:xfrm>
            <a:off x="562381" y="997562"/>
            <a:ext cx="10835533" cy="927098"/>
            <a:chOff x="-906985" y="2052749"/>
            <a:chExt cx="19920232" cy="1704394"/>
          </a:xfrm>
        </p:grpSpPr>
        <p:sp>
          <p:nvSpPr>
            <p:cNvPr id="38" name="TextBox 37">
              <a:extLst>
                <a:ext uri="{FF2B5EF4-FFF2-40B4-BE49-F238E27FC236}">
                  <a16:creationId xmlns:a16="http://schemas.microsoft.com/office/drawing/2014/main" id="{2D449163-685F-26C2-A238-C102BD3D87BF}"/>
                </a:ext>
              </a:extLst>
            </p:cNvPr>
            <p:cNvSpPr txBox="1"/>
            <p:nvPr/>
          </p:nvSpPr>
          <p:spPr bwMode="auto">
            <a:xfrm>
              <a:off x="-906985" y="2052749"/>
              <a:ext cx="4110459" cy="792151"/>
            </a:xfrm>
            <a:prstGeom prst="rect">
              <a:avLst/>
            </a:prstGeom>
            <a:noFill/>
          </p:spPr>
          <p:txBody>
            <a:bodyPr wrap="none">
              <a:spAutoFit/>
            </a:bodyPr>
            <a:lstStyle/>
            <a:p>
              <a:pPr defTabSz="1833005">
                <a:defRPr/>
              </a:pPr>
              <a:r>
                <a:rPr lang="id-ID" sz="2200" b="1" dirty="0">
                  <a:solidFill>
                    <a:srgbClr val="003F71"/>
                  </a:solidFill>
                  <a:latin typeface="Calibri" panose="020F0502020204030204" pitchFamily="34" charset="0"/>
                  <a:ea typeface="Lato" pitchFamily="34" charset="0"/>
                  <a:cs typeface="Calibri" panose="020F0502020204030204" pitchFamily="34" charset="0"/>
                </a:rPr>
                <a:t>OHIL 2024 GOALS</a:t>
              </a:r>
            </a:p>
          </p:txBody>
        </p:sp>
        <p:sp>
          <p:nvSpPr>
            <p:cNvPr id="39" name="TextBox 38">
              <a:extLst>
                <a:ext uri="{FF2B5EF4-FFF2-40B4-BE49-F238E27FC236}">
                  <a16:creationId xmlns:a16="http://schemas.microsoft.com/office/drawing/2014/main" id="{612A5BF1-97B1-5895-FB44-0E3DDE3FB175}"/>
                </a:ext>
              </a:extLst>
            </p:cNvPr>
            <p:cNvSpPr txBox="1"/>
            <p:nvPr/>
          </p:nvSpPr>
          <p:spPr bwMode="auto">
            <a:xfrm>
              <a:off x="9804916" y="2052749"/>
              <a:ext cx="8607211" cy="792151"/>
            </a:xfrm>
            <a:prstGeom prst="rect">
              <a:avLst/>
            </a:prstGeom>
            <a:noFill/>
          </p:spPr>
          <p:txBody>
            <a:bodyPr wrap="none">
              <a:spAutoFit/>
            </a:bodyPr>
            <a:lstStyle/>
            <a:p>
              <a:pPr defTabSz="1833005">
                <a:defRPr/>
              </a:pPr>
              <a:r>
                <a:rPr lang="id-ID" sz="2200" b="1" dirty="0">
                  <a:solidFill>
                    <a:srgbClr val="003F71"/>
                  </a:solidFill>
                  <a:latin typeface="Calibri" panose="020F0502020204030204" pitchFamily="34" charset="0"/>
                  <a:ea typeface="Lato" pitchFamily="34" charset="0"/>
                  <a:cs typeface="Calibri" panose="020F0502020204030204" pitchFamily="34" charset="0"/>
                </a:rPr>
                <a:t>U</a:t>
              </a:r>
              <a:r>
                <a:rPr lang="en-US" sz="2200" b="1" dirty="0" err="1">
                  <a:solidFill>
                    <a:srgbClr val="003F71"/>
                  </a:solidFill>
                  <a:latin typeface="Calibri" panose="020F0502020204030204" pitchFamily="34" charset="0"/>
                  <a:ea typeface="Lato" pitchFamily="34" charset="0"/>
                  <a:cs typeface="Calibri" panose="020F0502020204030204" pitchFamily="34" charset="0"/>
                </a:rPr>
                <a:t>nder</a:t>
              </a:r>
              <a:r>
                <a:rPr lang="en-US" sz="2200" b="1" dirty="0">
                  <a:solidFill>
                    <a:srgbClr val="003F71"/>
                  </a:solidFill>
                  <a:latin typeface="Calibri" panose="020F0502020204030204" pitchFamily="34" charset="0"/>
                  <a:ea typeface="Lato" pitchFamily="34" charset="0"/>
                  <a:cs typeface="Calibri" panose="020F0502020204030204" pitchFamily="34" charset="0"/>
                </a:rPr>
                <a:t> Secretary for Health</a:t>
              </a:r>
              <a:r>
                <a:rPr lang="id-ID" sz="2200" b="1" dirty="0">
                  <a:solidFill>
                    <a:srgbClr val="003F71"/>
                  </a:solidFill>
                  <a:latin typeface="Calibri" panose="020F0502020204030204" pitchFamily="34" charset="0"/>
                  <a:ea typeface="Lato" pitchFamily="34" charset="0"/>
                  <a:cs typeface="Calibri" panose="020F0502020204030204" pitchFamily="34" charset="0"/>
                </a:rPr>
                <a:t> PRIORITIES</a:t>
              </a:r>
            </a:p>
          </p:txBody>
        </p:sp>
        <p:sp>
          <p:nvSpPr>
            <p:cNvPr id="45" name="TextBox 44">
              <a:extLst>
                <a:ext uri="{FF2B5EF4-FFF2-40B4-BE49-F238E27FC236}">
                  <a16:creationId xmlns:a16="http://schemas.microsoft.com/office/drawing/2014/main" id="{8A66C2DB-A6ED-966E-E636-0A5347857CDF}"/>
                </a:ext>
              </a:extLst>
            </p:cNvPr>
            <p:cNvSpPr txBox="1"/>
            <p:nvPr/>
          </p:nvSpPr>
          <p:spPr>
            <a:xfrm>
              <a:off x="9920429" y="3191319"/>
              <a:ext cx="9092818" cy="565824"/>
            </a:xfrm>
            <a:prstGeom prst="rect">
              <a:avLst/>
            </a:prstGeom>
            <a:noFill/>
          </p:spPr>
          <p:txBody>
            <a:bodyPr wrap="square" rtlCol="0">
              <a:spAutoFit/>
            </a:bodyPr>
            <a:lstStyle/>
            <a:p>
              <a:r>
                <a:rPr lang="en-US" sz="1400" dirty="0">
                  <a:solidFill>
                    <a:schemeClr val="tx1">
                      <a:lumMod val="75000"/>
                      <a:lumOff val="25000"/>
                    </a:schemeClr>
                  </a:solidFill>
                  <a:latin typeface="Calibri" panose="020F0502020204030204" pitchFamily="34" charset="0"/>
                  <a:cs typeface="Calibri" panose="020F0502020204030204" pitchFamily="34" charset="0"/>
                </a:rPr>
                <a:t>Accelerate VA’s journey to a High Reliability Organization</a:t>
              </a:r>
            </a:p>
          </p:txBody>
        </p:sp>
        <p:sp>
          <p:nvSpPr>
            <p:cNvPr id="46" name="TextBox 45">
              <a:extLst>
                <a:ext uri="{FF2B5EF4-FFF2-40B4-BE49-F238E27FC236}">
                  <a16:creationId xmlns:a16="http://schemas.microsoft.com/office/drawing/2014/main" id="{5C6C13D8-5FBD-21F6-C10C-137458FFFFAD}"/>
                </a:ext>
              </a:extLst>
            </p:cNvPr>
            <p:cNvSpPr txBox="1"/>
            <p:nvPr/>
          </p:nvSpPr>
          <p:spPr>
            <a:xfrm>
              <a:off x="-288650" y="3191319"/>
              <a:ext cx="9781710" cy="565824"/>
            </a:xfrm>
            <a:prstGeom prst="rect">
              <a:avLst/>
            </a:prstGeom>
            <a:noFill/>
          </p:spPr>
          <p:txBody>
            <a:bodyPr wrap="square" lIns="91440" tIns="45720" rIns="91440" bIns="45720" rtlCol="0" anchor="t">
              <a:spAutoFit/>
            </a:bodyPr>
            <a:lstStyle/>
            <a:p>
              <a:r>
                <a:rPr lang="en-US" sz="1400" dirty="0">
                  <a:solidFill>
                    <a:schemeClr val="bg1"/>
                  </a:solidFill>
                  <a:latin typeface="Calibri"/>
                  <a:ea typeface="Calibri"/>
                  <a:cs typeface="Calibri"/>
                </a:rPr>
                <a:t>Forge the path for systemic, value-based care</a:t>
              </a:r>
            </a:p>
          </p:txBody>
        </p:sp>
      </p:grpSp>
    </p:spTree>
    <p:extLst>
      <p:ext uri="{BB962C8B-B14F-4D97-AF65-F5344CB8AC3E}">
        <p14:creationId xmlns:p14="http://schemas.microsoft.com/office/powerpoint/2010/main" val="105850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B3B3C6-A25B-63E8-799A-F2E07CF2CEB9}"/>
              </a:ext>
            </a:extLst>
          </p:cNvPr>
          <p:cNvSpPr>
            <a:spLocks noGrp="1"/>
          </p:cNvSpPr>
          <p:nvPr>
            <p:ph idx="1"/>
          </p:nvPr>
        </p:nvSpPr>
        <p:spPr/>
        <p:txBody>
          <a:bodyPr>
            <a:normAutofit/>
          </a:bodyPr>
          <a:lstStyle/>
          <a:p>
            <a:pPr>
              <a:buFont typeface="Arial" panose="020B0604020202020204" pitchFamily="34" charset="0"/>
              <a:buChar char="•"/>
            </a:pPr>
            <a:r>
              <a:rPr lang="en-US" sz="2800" dirty="0"/>
              <a:t>Developing financial incentives for smoking cessation</a:t>
            </a:r>
          </a:p>
          <a:p>
            <a:pPr>
              <a:buFont typeface="Arial" panose="020B0604020202020204" pitchFamily="34" charset="0"/>
              <a:buChar char="•"/>
            </a:pPr>
            <a:r>
              <a:rPr lang="en-US" sz="2800" dirty="0"/>
              <a:t>Value-based care centers</a:t>
            </a:r>
          </a:p>
          <a:p>
            <a:pPr lvl="1">
              <a:buFont typeface="Wingdings" panose="05000000000000000000" pitchFamily="2" charset="2"/>
              <a:buChar char="Ø"/>
            </a:pPr>
            <a:r>
              <a:rPr lang="en-US" sz="2500" dirty="0"/>
              <a:t>Focused on formal education and system/organizational change</a:t>
            </a:r>
            <a:endParaRPr lang="en-US" sz="2800" dirty="0"/>
          </a:p>
          <a:p>
            <a:pPr>
              <a:buFont typeface="Arial" panose="020B0604020202020204" pitchFamily="34" charset="0"/>
              <a:buChar char="•"/>
            </a:pPr>
            <a:r>
              <a:rPr lang="en-US" sz="2800" dirty="0"/>
              <a:t>Alignment of financial and clinical care integration</a:t>
            </a:r>
          </a:p>
          <a:p>
            <a:pPr>
              <a:buFont typeface="Arial" panose="020B0604020202020204" pitchFamily="34" charset="0"/>
              <a:buChar char="•"/>
            </a:pPr>
            <a:r>
              <a:rPr lang="en-US" sz="2800" dirty="0"/>
              <a:t>Specialty care demand modeling </a:t>
            </a:r>
          </a:p>
          <a:p>
            <a:pPr lvl="1">
              <a:buFont typeface="Wingdings" panose="05000000000000000000" pitchFamily="2" charset="2"/>
              <a:buChar char="Ø"/>
            </a:pPr>
            <a:r>
              <a:rPr lang="en-US" sz="2500" dirty="0"/>
              <a:t>Coupled with clinical operations planning and execution </a:t>
            </a:r>
          </a:p>
          <a:p>
            <a:pPr marL="0" indent="0">
              <a:buNone/>
            </a:pPr>
            <a:endParaRPr lang="en-US" sz="2800" dirty="0"/>
          </a:p>
        </p:txBody>
      </p:sp>
      <p:sp>
        <p:nvSpPr>
          <p:cNvPr id="2" name="Title 1">
            <a:extLst>
              <a:ext uri="{FF2B5EF4-FFF2-40B4-BE49-F238E27FC236}">
                <a16:creationId xmlns:a16="http://schemas.microsoft.com/office/drawing/2014/main" id="{CCA16843-2762-6D3E-E79C-3256CBD5768A}"/>
              </a:ext>
            </a:extLst>
          </p:cNvPr>
          <p:cNvSpPr>
            <a:spLocks noGrp="1"/>
          </p:cNvSpPr>
          <p:nvPr>
            <p:ph type="title"/>
          </p:nvPr>
        </p:nvSpPr>
        <p:spPr/>
        <p:txBody>
          <a:bodyPr/>
          <a:lstStyle/>
          <a:p>
            <a:r>
              <a:rPr lang="en-US" dirty="0"/>
              <a:t>Value-based Care Examples</a:t>
            </a:r>
          </a:p>
        </p:txBody>
      </p:sp>
    </p:spTree>
    <p:extLst>
      <p:ext uri="{BB962C8B-B14F-4D97-AF65-F5344CB8AC3E}">
        <p14:creationId xmlns:p14="http://schemas.microsoft.com/office/powerpoint/2010/main" val="3517808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B857-7724-2FFB-5D55-1CC22D17EA24}"/>
              </a:ext>
            </a:extLst>
          </p:cNvPr>
          <p:cNvSpPr>
            <a:spLocks noGrp="1"/>
          </p:cNvSpPr>
          <p:nvPr>
            <p:ph type="title"/>
          </p:nvPr>
        </p:nvSpPr>
        <p:spPr>
          <a:xfrm>
            <a:off x="1443374" y="1873020"/>
            <a:ext cx="8981673" cy="1661289"/>
          </a:xfrm>
        </p:spPr>
        <p:txBody>
          <a:bodyPr>
            <a:normAutofit/>
          </a:bodyPr>
          <a:lstStyle/>
          <a:p>
            <a:r>
              <a:rPr lang="en-US" sz="4400" dirty="0"/>
              <a:t>Strategy Five: Open Innovation</a:t>
            </a:r>
          </a:p>
        </p:txBody>
      </p:sp>
    </p:spTree>
    <p:extLst>
      <p:ext uri="{BB962C8B-B14F-4D97-AF65-F5344CB8AC3E}">
        <p14:creationId xmlns:p14="http://schemas.microsoft.com/office/powerpoint/2010/main" val="1730173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056EB606-27A0-953D-AC46-013ED72EA906}"/>
              </a:ext>
            </a:extLst>
          </p:cNvPr>
          <p:cNvSpPr/>
          <p:nvPr/>
        </p:nvSpPr>
        <p:spPr>
          <a:xfrm>
            <a:off x="5353217" y="2602067"/>
            <a:ext cx="6426152" cy="1332099"/>
          </a:xfrm>
          <a:custGeom>
            <a:avLst/>
            <a:gdLst>
              <a:gd name="connsiteX0" fmla="*/ 0 w 6426152"/>
              <a:gd name="connsiteY0" fmla="*/ 0 h 1332099"/>
              <a:gd name="connsiteX1" fmla="*/ 6426152 w 6426152"/>
              <a:gd name="connsiteY1" fmla="*/ 0 h 1332099"/>
              <a:gd name="connsiteX2" fmla="*/ 6426152 w 6426152"/>
              <a:gd name="connsiteY2" fmla="*/ 1332099 h 1332099"/>
              <a:gd name="connsiteX3" fmla="*/ 0 w 6426152"/>
              <a:gd name="connsiteY3" fmla="*/ 1332099 h 1332099"/>
              <a:gd name="connsiteX4" fmla="*/ 0 w 6426152"/>
              <a:gd name="connsiteY4" fmla="*/ 0 h 133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6152" h="1332099">
                <a:moveTo>
                  <a:pt x="0" y="0"/>
                </a:moveTo>
                <a:lnTo>
                  <a:pt x="6426152" y="0"/>
                </a:lnTo>
                <a:lnTo>
                  <a:pt x="6426152" y="1332099"/>
                </a:lnTo>
                <a:lnTo>
                  <a:pt x="0" y="1332099"/>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US" b="1" kern="1200" dirty="0">
                <a:solidFill>
                  <a:srgbClr val="094276"/>
                </a:solidFill>
                <a:latin typeface="Arial" panose="020B0604020202020204" pitchFamily="34" charset="0"/>
                <a:cs typeface="Arial" panose="020B0604020202020204" pitchFamily="34" charset="0"/>
              </a:rPr>
              <a:t>Enable leaders to strengthen their offices and workforce </a:t>
            </a:r>
            <a:r>
              <a:rPr lang="en-US" kern="1200" dirty="0">
                <a:latin typeface="Arial" panose="020B0604020202020204" pitchFamily="34" charset="0"/>
                <a:cs typeface="Arial" panose="020B0604020202020204" pitchFamily="34" charset="0"/>
              </a:rPr>
              <a:t>b</a:t>
            </a:r>
            <a:r>
              <a:rPr kumimoji="0" lang="en-US"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 offering awareness, driving a culture of innovation and using internal advocacy to support Challenges as opportunities for professional development</a:t>
            </a:r>
            <a:endParaRPr lang="en-US" kern="1200" dirty="0">
              <a:latin typeface="Arial" panose="020B0604020202020204" pitchFamily="34" charset="0"/>
              <a:cs typeface="Arial" panose="020B0604020202020204" pitchFamily="34" charset="0"/>
            </a:endParaRPr>
          </a:p>
        </p:txBody>
      </p:sp>
      <p:sp>
        <p:nvSpPr>
          <p:cNvPr id="30" name="Title 1">
            <a:extLst>
              <a:ext uri="{FF2B5EF4-FFF2-40B4-BE49-F238E27FC236}">
                <a16:creationId xmlns:a16="http://schemas.microsoft.com/office/drawing/2014/main" id="{79EB26D1-A26E-A0EF-96C5-53415CACEC82}"/>
              </a:ext>
            </a:extLst>
          </p:cNvPr>
          <p:cNvSpPr txBox="1">
            <a:spLocks/>
          </p:cNvSpPr>
          <p:nvPr/>
        </p:nvSpPr>
        <p:spPr>
          <a:xfrm>
            <a:off x="445381" y="182155"/>
            <a:ext cx="11333988" cy="6231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1" i="0" kern="1200">
                <a:solidFill>
                  <a:schemeClr val="tx1"/>
                </a:solidFill>
                <a:latin typeface="Myriad Pro" panose="020B040303040302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dirty="0">
                <a:solidFill>
                  <a:srgbClr val="002060"/>
                </a:solidFill>
                <a:latin typeface="Arial" panose="020B0604020202020204" pitchFamily="34" charset="0"/>
                <a:cs typeface="Arial" panose="020B0604020202020204" pitchFamily="34" charset="0"/>
              </a:rPr>
              <a:t>Open Innovation can…</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B0B8EC1E-020E-698F-8265-A333B213C25E}"/>
              </a:ext>
            </a:extLst>
          </p:cNvPr>
          <p:cNvSpPr/>
          <p:nvPr/>
        </p:nvSpPr>
        <p:spPr>
          <a:xfrm>
            <a:off x="766285" y="2001261"/>
            <a:ext cx="2568537" cy="2568664"/>
          </a:xfrm>
          <a:custGeom>
            <a:avLst/>
            <a:gdLst>
              <a:gd name="connsiteX0" fmla="*/ 0 w 2568537"/>
              <a:gd name="connsiteY0" fmla="*/ 1284332 h 2568664"/>
              <a:gd name="connsiteX1" fmla="*/ 1284269 w 2568537"/>
              <a:gd name="connsiteY1" fmla="*/ 0 h 2568664"/>
              <a:gd name="connsiteX2" fmla="*/ 2568538 w 2568537"/>
              <a:gd name="connsiteY2" fmla="*/ 1284332 h 2568664"/>
              <a:gd name="connsiteX3" fmla="*/ 1284269 w 2568537"/>
              <a:gd name="connsiteY3" fmla="*/ 2568664 h 2568664"/>
              <a:gd name="connsiteX4" fmla="*/ 0 w 2568537"/>
              <a:gd name="connsiteY4" fmla="*/ 1284332 h 256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537" h="2568664">
                <a:moveTo>
                  <a:pt x="0" y="1284332"/>
                </a:moveTo>
                <a:cubicBezTo>
                  <a:pt x="0" y="575015"/>
                  <a:pt x="574987" y="0"/>
                  <a:pt x="1284269" y="0"/>
                </a:cubicBezTo>
                <a:cubicBezTo>
                  <a:pt x="1993551" y="0"/>
                  <a:pt x="2568538" y="575015"/>
                  <a:pt x="2568538" y="1284332"/>
                </a:cubicBezTo>
                <a:cubicBezTo>
                  <a:pt x="2568538" y="1993649"/>
                  <a:pt x="1993551" y="2568664"/>
                  <a:pt x="1284269" y="2568664"/>
                </a:cubicBezTo>
                <a:cubicBezTo>
                  <a:pt x="574987" y="2568664"/>
                  <a:pt x="0" y="1993649"/>
                  <a:pt x="0" y="1284332"/>
                </a:cubicBezTo>
                <a:close/>
              </a:path>
            </a:pathLst>
          </a:custGeom>
          <a:solidFill>
            <a:schemeClr val="bg1">
              <a:lumMod val="65000"/>
            </a:schemeClr>
          </a:solid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9174" tIns="409192" rIns="409174" bIns="409192" numCol="1" spcCol="1270" anchor="ctr" anchorCtr="0">
            <a:noAutofit/>
          </a:bodyPr>
          <a:lstStyle/>
          <a:p>
            <a:pPr marL="0" lvl="0" indent="0" algn="ctr" defTabSz="1155700">
              <a:lnSpc>
                <a:spcPct val="90000"/>
              </a:lnSpc>
              <a:spcBef>
                <a:spcPct val="0"/>
              </a:spcBef>
              <a:spcAft>
                <a:spcPct val="35000"/>
              </a:spcAft>
              <a:buNone/>
            </a:pPr>
            <a:r>
              <a:rPr lang="en-US" sz="2300" b="1" kern="1200" dirty="0">
                <a:solidFill>
                  <a:srgbClr val="094276"/>
                </a:solidFill>
                <a:latin typeface="Arial" panose="020B0604020202020204" pitchFamily="34" charset="0"/>
                <a:cs typeface="Arial" panose="020B0604020202020204" pitchFamily="34" charset="0"/>
              </a:rPr>
              <a:t>Incentivi</a:t>
            </a:r>
            <a:r>
              <a:rPr lang="en-US" sz="2300" b="1" dirty="0">
                <a:solidFill>
                  <a:srgbClr val="094276"/>
                </a:solidFill>
                <a:latin typeface="Arial" panose="020B0604020202020204" pitchFamily="34" charset="0"/>
                <a:cs typeface="Arial" panose="020B0604020202020204" pitchFamily="34" charset="0"/>
              </a:rPr>
              <a:t>ze involvement at all levels</a:t>
            </a:r>
            <a:endParaRPr lang="en-US" sz="2300" b="1" kern="1200" dirty="0">
              <a:solidFill>
                <a:srgbClr val="094276"/>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0CD934FD-87C4-7841-13CC-2FCE5F609C62}"/>
              </a:ext>
            </a:extLst>
          </p:cNvPr>
          <p:cNvSpPr/>
          <p:nvPr/>
        </p:nvSpPr>
        <p:spPr>
          <a:xfrm>
            <a:off x="3204442" y="1028094"/>
            <a:ext cx="1375974" cy="1376359"/>
          </a:xfrm>
          <a:prstGeom prst="ellipse">
            <a:avLst/>
          </a:prstGeom>
          <a:solidFill>
            <a:schemeClr val="accent1">
              <a:lumMod val="75000"/>
            </a:schemeClr>
          </a:solid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61905873-150A-E60B-03D4-B0A4B6169DC7}"/>
              </a:ext>
            </a:extLst>
          </p:cNvPr>
          <p:cNvSpPr/>
          <p:nvPr/>
        </p:nvSpPr>
        <p:spPr>
          <a:xfrm>
            <a:off x="4879876" y="1050223"/>
            <a:ext cx="6426152" cy="1332099"/>
          </a:xfrm>
          <a:custGeom>
            <a:avLst/>
            <a:gdLst>
              <a:gd name="connsiteX0" fmla="*/ 0 w 6365060"/>
              <a:gd name="connsiteY0" fmla="*/ 0 h 1332099"/>
              <a:gd name="connsiteX1" fmla="*/ 6365060 w 6365060"/>
              <a:gd name="connsiteY1" fmla="*/ 0 h 1332099"/>
              <a:gd name="connsiteX2" fmla="*/ 6365060 w 6365060"/>
              <a:gd name="connsiteY2" fmla="*/ 1332099 h 1332099"/>
              <a:gd name="connsiteX3" fmla="*/ 0 w 6365060"/>
              <a:gd name="connsiteY3" fmla="*/ 1332099 h 1332099"/>
              <a:gd name="connsiteX4" fmla="*/ 0 w 6365060"/>
              <a:gd name="connsiteY4" fmla="*/ 0 h 133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060" h="1332099">
                <a:moveTo>
                  <a:pt x="0" y="0"/>
                </a:moveTo>
                <a:lnTo>
                  <a:pt x="6365060" y="0"/>
                </a:lnTo>
                <a:lnTo>
                  <a:pt x="6365060" y="1332099"/>
                </a:lnTo>
                <a:lnTo>
                  <a:pt x="0" y="1332099"/>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US" b="1" kern="1200" dirty="0">
                <a:solidFill>
                  <a:srgbClr val="094276"/>
                </a:solidFill>
                <a:latin typeface="Arial" panose="020B0604020202020204" pitchFamily="34" charset="0"/>
                <a:cs typeface="Arial" panose="020B0604020202020204" pitchFamily="34" charset="0"/>
              </a:rPr>
              <a:t>Generate inter-departmental leadership support </a:t>
            </a:r>
            <a:r>
              <a:rPr lang="en-US" kern="1200" dirty="0">
                <a:latin typeface="Arial" panose="020B0604020202020204" pitchFamily="34" charset="0"/>
                <a:cs typeface="Arial" panose="020B0604020202020204" pitchFamily="34" charset="0"/>
              </a:rPr>
              <a:t>b</a:t>
            </a:r>
            <a:r>
              <a:rPr kumimoji="0" lang="en-US"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 aligning the Challenge pilot business case with Strategic objectives and establishing the program as worthy of internal advocacy and funding</a:t>
            </a:r>
            <a:endParaRPr lang="en-US"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10000"/>
              </a:spcAft>
              <a:buNone/>
            </a:pPr>
            <a:endParaRPr lang="en-US" kern="1200" dirty="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1A9E9B6D-E8A1-16D6-32B3-1D8B84C57A56}"/>
              </a:ext>
            </a:extLst>
          </p:cNvPr>
          <p:cNvSpPr/>
          <p:nvPr/>
        </p:nvSpPr>
        <p:spPr>
          <a:xfrm>
            <a:off x="3736261" y="2593905"/>
            <a:ext cx="1375974" cy="1376359"/>
          </a:xfrm>
          <a:prstGeom prst="ellipse">
            <a:avLst/>
          </a:prstGeom>
          <a:solidFill>
            <a:schemeClr val="accent1">
              <a:lumMod val="75000"/>
            </a:schemeClr>
          </a:solidFill>
          <a:ln>
            <a:noFill/>
          </a:ln>
          <a:effectLst>
            <a:outerShdw blurRad="63500" sx="102000" sy="102000" algn="ctr" rotWithShape="0">
              <a:prstClr val="black">
                <a:alpha val="40000"/>
              </a:prstClr>
            </a:outerShdw>
          </a:effectLst>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68C470B4-DDF2-9412-8079-FB373E2ABADD}"/>
              </a:ext>
            </a:extLst>
          </p:cNvPr>
          <p:cNvSpPr/>
          <p:nvPr/>
        </p:nvSpPr>
        <p:spPr>
          <a:xfrm>
            <a:off x="4879876" y="4203974"/>
            <a:ext cx="6426152" cy="1332099"/>
          </a:xfrm>
          <a:custGeom>
            <a:avLst/>
            <a:gdLst>
              <a:gd name="connsiteX0" fmla="*/ 0 w 5124795"/>
              <a:gd name="connsiteY0" fmla="*/ 0 h 1332099"/>
              <a:gd name="connsiteX1" fmla="*/ 5124795 w 5124795"/>
              <a:gd name="connsiteY1" fmla="*/ 0 h 1332099"/>
              <a:gd name="connsiteX2" fmla="*/ 5124795 w 5124795"/>
              <a:gd name="connsiteY2" fmla="*/ 1332099 h 1332099"/>
              <a:gd name="connsiteX3" fmla="*/ 0 w 5124795"/>
              <a:gd name="connsiteY3" fmla="*/ 1332099 h 1332099"/>
              <a:gd name="connsiteX4" fmla="*/ 0 w 5124795"/>
              <a:gd name="connsiteY4" fmla="*/ 0 h 133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795" h="1332099">
                <a:moveTo>
                  <a:pt x="0" y="0"/>
                </a:moveTo>
                <a:lnTo>
                  <a:pt x="5124795" y="0"/>
                </a:lnTo>
                <a:lnTo>
                  <a:pt x="5124795" y="1332099"/>
                </a:lnTo>
                <a:lnTo>
                  <a:pt x="0" y="1332099"/>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US" b="1" kern="1200" dirty="0">
                <a:solidFill>
                  <a:srgbClr val="094276"/>
                </a:solidFill>
                <a:latin typeface="Arial" panose="020B0604020202020204" pitchFamily="34" charset="0"/>
                <a:cs typeface="Arial" panose="020B0604020202020204" pitchFamily="34" charset="0"/>
              </a:rPr>
              <a:t>Captivate researchers and field staff </a:t>
            </a:r>
            <a:r>
              <a:rPr lang="en-US" kern="1200" dirty="0">
                <a:latin typeface="Arial" panose="020B0604020202020204" pitchFamily="34" charset="0"/>
                <a:cs typeface="Arial" panose="020B0604020202020204" pitchFamily="34" charset="0"/>
              </a:rPr>
              <a:t>b</a:t>
            </a:r>
            <a:r>
              <a:rPr kumimoji="0" lang="en-US"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 communicating the valuable benefits that participating in Challenges will offer, educating staff on what successful submissions look like, and conveying a sense of excitement and prestige</a:t>
            </a:r>
            <a:endParaRPr lang="en-US" kern="1200" dirty="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81E11AAC-5A68-8B6D-17E4-5916A0786845}"/>
              </a:ext>
            </a:extLst>
          </p:cNvPr>
          <p:cNvSpPr/>
          <p:nvPr/>
        </p:nvSpPr>
        <p:spPr>
          <a:xfrm>
            <a:off x="3204442" y="4181845"/>
            <a:ext cx="1375974" cy="1376359"/>
          </a:xfrm>
          <a:prstGeom prst="ellipse">
            <a:avLst/>
          </a:prstGeom>
          <a:solidFill>
            <a:schemeClr val="accent1">
              <a:lumMod val="75000"/>
            </a:schemeClr>
          </a:solid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4" name="Graphic 33" descr="Good Idea with solid fill">
            <a:extLst>
              <a:ext uri="{FF2B5EF4-FFF2-40B4-BE49-F238E27FC236}">
                <a16:creationId xmlns:a16="http://schemas.microsoft.com/office/drawing/2014/main" id="{26A682A5-ECF0-E962-6F14-61D486C924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46770" y="4400123"/>
            <a:ext cx="914400" cy="914400"/>
          </a:xfrm>
          <a:prstGeom prst="rect">
            <a:avLst/>
          </a:prstGeom>
        </p:spPr>
      </p:pic>
      <p:pic>
        <p:nvPicPr>
          <p:cNvPr id="35" name="Graphic 34" descr="Cycle with people with solid fill">
            <a:extLst>
              <a:ext uri="{FF2B5EF4-FFF2-40B4-BE49-F238E27FC236}">
                <a16:creationId xmlns:a16="http://schemas.microsoft.com/office/drawing/2014/main" id="{C17A2195-32F8-30F8-CF1C-899E98959B4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398688" y="1147949"/>
            <a:ext cx="1025560" cy="1025560"/>
          </a:xfrm>
          <a:prstGeom prst="rect">
            <a:avLst/>
          </a:prstGeom>
        </p:spPr>
      </p:pic>
      <p:pic>
        <p:nvPicPr>
          <p:cNvPr id="2" name="Graphic 1" descr="Marketing with solid fill">
            <a:extLst>
              <a:ext uri="{FF2B5EF4-FFF2-40B4-BE49-F238E27FC236}">
                <a16:creationId xmlns:a16="http://schemas.microsoft.com/office/drawing/2014/main" id="{6A00C70F-51B6-E488-094A-083491F6EB3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98199" y="2803682"/>
            <a:ext cx="914400" cy="914400"/>
          </a:xfrm>
          <a:prstGeom prst="rect">
            <a:avLst/>
          </a:prstGeom>
        </p:spPr>
      </p:pic>
    </p:spTree>
    <p:extLst>
      <p:ext uri="{BB962C8B-B14F-4D97-AF65-F5344CB8AC3E}">
        <p14:creationId xmlns:p14="http://schemas.microsoft.com/office/powerpoint/2010/main" val="1437869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275E38E-7D4D-7633-AE59-34837320B5F3}"/>
              </a:ext>
            </a:extLst>
          </p:cNvPr>
          <p:cNvSpPr/>
          <p:nvPr/>
        </p:nvSpPr>
        <p:spPr>
          <a:xfrm>
            <a:off x="488340" y="1211260"/>
            <a:ext cx="3837801" cy="383780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2949"/>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4E2141D5-6D4F-61E4-99E7-949244A09938}"/>
              </a:ext>
            </a:extLst>
          </p:cNvPr>
          <p:cNvSpPr>
            <a:spLocks noGrp="1"/>
          </p:cNvSpPr>
          <p:nvPr>
            <p:ph type="title"/>
          </p:nvPr>
        </p:nvSpPr>
        <p:spPr/>
        <p:txBody>
          <a:bodyPr>
            <a:noAutofit/>
          </a:bodyPr>
          <a:lstStyle/>
          <a:p>
            <a:pPr algn="ctr"/>
            <a:r>
              <a:rPr lang="en-US" sz="4000" dirty="0">
                <a:solidFill>
                  <a:srgbClr val="002060"/>
                </a:solidFill>
                <a:ea typeface="+mn-ea"/>
                <a:cs typeface="Segoe UI" panose="020B0502040204020203" pitchFamily="34" charset="0"/>
              </a:rPr>
              <a:t>What is a Challenge?</a:t>
            </a:r>
          </a:p>
        </p:txBody>
      </p:sp>
      <p:sp>
        <p:nvSpPr>
          <p:cNvPr id="5" name="Slide Number Placeholder 4">
            <a:extLst>
              <a:ext uri="{FF2B5EF4-FFF2-40B4-BE49-F238E27FC236}">
                <a16:creationId xmlns:a16="http://schemas.microsoft.com/office/drawing/2014/main" id="{0EB7B645-55DB-6C5F-3C40-5D2F2F1BA966}"/>
              </a:ext>
            </a:extLst>
          </p:cNvPr>
          <p:cNvSpPr>
            <a:spLocks noGrp="1"/>
          </p:cNvSpPr>
          <p:nvPr>
            <p:ph type="sldNum" sz="quarter" idx="4294967295"/>
          </p:nvPr>
        </p:nvSpPr>
        <p:spPr>
          <a:xfrm>
            <a:off x="11679238" y="6400800"/>
            <a:ext cx="51276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8C99E6-F855-4CEA-9923-3A562C24028E}" type="slidenum">
              <a:rPr kumimoji="0" lang="en-US" sz="1400" b="0" i="0" u="none" strike="noStrike" kern="1200" cap="none" spc="0" normalizeH="0" baseline="0" noProof="0" smtClean="0">
                <a:ln>
                  <a:noFill/>
                </a:ln>
                <a:solidFill>
                  <a:srgbClr val="000000">
                    <a:lumMod val="50000"/>
                    <a:lumOff val="50000"/>
                  </a:srgbClr>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srgbClr val="000000">
                  <a:lumMod val="50000"/>
                  <a:lumOff val="50000"/>
                </a:srgbClr>
              </a:solidFill>
              <a:effectLst/>
              <a:uLnTx/>
              <a:uFillTx/>
              <a:latin typeface="Segoe UI" panose="020B0502040204020203" pitchFamily="34" charset="0"/>
              <a:ea typeface="+mn-ea"/>
              <a:cs typeface="Segoe UI" panose="020B0502040204020203" pitchFamily="34" charset="0"/>
            </a:endParaRPr>
          </a:p>
        </p:txBody>
      </p:sp>
      <p:sp>
        <p:nvSpPr>
          <p:cNvPr id="23" name="TextBox 3">
            <a:extLst>
              <a:ext uri="{FF2B5EF4-FFF2-40B4-BE49-F238E27FC236}">
                <a16:creationId xmlns:a16="http://schemas.microsoft.com/office/drawing/2014/main" id="{7A02A6B3-3B10-98BA-3B1F-C7EE6C54C080}"/>
              </a:ext>
            </a:extLst>
          </p:cNvPr>
          <p:cNvSpPr txBox="1"/>
          <p:nvPr/>
        </p:nvSpPr>
        <p:spPr>
          <a:xfrm>
            <a:off x="4737099" y="1776418"/>
            <a:ext cx="6863505" cy="2707487"/>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 Challenge is an </a:t>
            </a:r>
            <a:r>
              <a:rPr kumimoji="0" lang="en-US" sz="2000" b="1" i="0" u="none" strike="noStrike" kern="1200" cap="none" spc="0" normalizeH="0" baseline="0" noProof="0" dirty="0">
                <a:ln>
                  <a:noFill/>
                </a:ln>
                <a:solidFill>
                  <a:srgbClr val="0E3B73"/>
                </a:solidFill>
                <a:effectLst/>
                <a:uLnTx/>
                <a:uFillTx/>
                <a:latin typeface="Segoe UI" panose="020B0502040204020203" pitchFamily="34" charset="0"/>
                <a:ea typeface="+mn-ea"/>
                <a:cs typeface="Segoe UI" panose="020B0502040204020203" pitchFamily="34" charset="0"/>
              </a:rPr>
              <a:t>innovation competition</a:t>
            </a:r>
            <a:r>
              <a:rPr kumimoji="0" lang="en-US" sz="2000" b="0" i="0" u="none" strike="noStrike" kern="1200" cap="none" spc="0" normalizeH="0" baseline="0" noProof="0" dirty="0">
                <a:ln>
                  <a:noFill/>
                </a:ln>
                <a:solidFill>
                  <a:srgbClr val="0E3B73"/>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that </a:t>
            </a:r>
            <a:r>
              <a:rPr kumimoji="0" lang="en-US" sz="2000" b="1" i="0" u="none" strike="noStrike" kern="1200" cap="none" spc="0" normalizeH="0" baseline="0" noProof="0" dirty="0">
                <a:ln>
                  <a:noFill/>
                </a:ln>
                <a:solidFill>
                  <a:srgbClr val="0E3B73"/>
                </a:solidFill>
                <a:effectLst/>
                <a:uLnTx/>
                <a:uFillTx/>
                <a:latin typeface="Segoe UI" panose="020B0502040204020203" pitchFamily="34" charset="0"/>
                <a:ea typeface="+mn-ea"/>
                <a:cs typeface="Segoe UI" panose="020B0502040204020203" pitchFamily="34" charset="0"/>
              </a:rPr>
              <a:t>shines a spotlight </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on acute issues and </a:t>
            </a:r>
            <a:r>
              <a:rPr kumimoji="0" lang="en-US" sz="2000" b="1" i="0" u="none" strike="noStrike" kern="1200" cap="none" spc="0" normalizeH="0" baseline="0" noProof="0" dirty="0">
                <a:ln>
                  <a:noFill/>
                </a:ln>
                <a:solidFill>
                  <a:srgbClr val="0E3B73"/>
                </a:solidFill>
                <a:effectLst/>
                <a:uLnTx/>
                <a:uFillTx/>
                <a:latin typeface="Segoe UI" panose="020B0502040204020203" pitchFamily="34" charset="0"/>
                <a:ea typeface="+mn-ea"/>
                <a:cs typeface="Segoe UI" panose="020B0502040204020203" pitchFamily="34" charset="0"/>
              </a:rPr>
              <a:t>gathers innovators</a:t>
            </a:r>
            <a:r>
              <a:rPr kumimoji="0" lang="en-US" sz="2000" b="0" i="0" u="none" strike="noStrike" kern="1200" cap="none" spc="0" normalizeH="0" baseline="0" noProof="0" dirty="0">
                <a:ln>
                  <a:noFill/>
                </a:ln>
                <a:solidFill>
                  <a:srgbClr val="0E3B73"/>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develop novel solutions.</a:t>
            </a: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Challenge program will </a:t>
            </a:r>
            <a:r>
              <a:rPr kumimoji="0" lang="en-US" sz="2000" b="1" i="0" u="none" strike="noStrike" kern="1200" cap="none" spc="0" normalizeH="0" baseline="0" noProof="0" dirty="0">
                <a:ln>
                  <a:noFill/>
                </a:ln>
                <a:solidFill>
                  <a:srgbClr val="0E3B73"/>
                </a:solidFill>
                <a:effectLst/>
                <a:uLnTx/>
                <a:uFillTx/>
                <a:latin typeface="Segoe UI" panose="020B0502040204020203" pitchFamily="34" charset="0"/>
                <a:ea typeface="+mn-ea"/>
                <a:cs typeface="Segoe UI" panose="020B0502040204020203" pitchFamily="34" charset="0"/>
              </a:rPr>
              <a:t>harness the expertise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 diverse stakeholders, healthcare providers, entrepreneurs, academics, and industry who will lend their distinctive  skillset to ensure a better future for Veterans.</a:t>
            </a:r>
          </a:p>
        </p:txBody>
      </p:sp>
      <p:pic>
        <p:nvPicPr>
          <p:cNvPr id="41" name="Graphic 40" descr="Rocket with solid fill">
            <a:extLst>
              <a:ext uri="{FF2B5EF4-FFF2-40B4-BE49-F238E27FC236}">
                <a16:creationId xmlns:a16="http://schemas.microsoft.com/office/drawing/2014/main" id="{4556EE34-4113-1008-7CED-87DE2599AD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346" y="1539205"/>
            <a:ext cx="3181912" cy="3181912"/>
          </a:xfrm>
          <a:prstGeom prst="rect">
            <a:avLst/>
          </a:prstGeom>
        </p:spPr>
      </p:pic>
      <p:sp>
        <p:nvSpPr>
          <p:cNvPr id="2" name="Slide Number Placeholder 3">
            <a:extLst>
              <a:ext uri="{FF2B5EF4-FFF2-40B4-BE49-F238E27FC236}">
                <a16:creationId xmlns:a16="http://schemas.microsoft.com/office/drawing/2014/main" id="{122B1907-C271-CEC1-4125-BCF9E6CAAAA7}"/>
              </a:ext>
            </a:extLst>
          </p:cNvPr>
          <p:cNvSpPr txBox="1">
            <a:spLocks/>
          </p:cNvSpPr>
          <p:nvPr/>
        </p:nvSpPr>
        <p:spPr>
          <a:xfrm>
            <a:off x="11513820" y="6495014"/>
            <a:ext cx="830580" cy="365126"/>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028C99E6-F855-4CEA-9923-3A562C24028E}" type="slidenum">
              <a:rPr kumimoji="0" lang="en-US" sz="1400" b="0" i="0" u="none" strike="noStrike" kern="1200" cap="none" spc="0" normalizeH="0" baseline="0" noProof="0" smtClean="0">
                <a:ln>
                  <a:noFill/>
                </a:ln>
                <a:solidFill>
                  <a:srgbClr val="000000">
                    <a:lumMod val="50000"/>
                    <a:lumOff val="50000"/>
                  </a:srgbClr>
                </a:solidFill>
                <a:effectLst/>
                <a:uLnTx/>
                <a:uFillTx/>
                <a:latin typeface="Segoe UI" panose="020B0502040204020203"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34</a:t>
            </a:fld>
            <a:endParaRPr kumimoji="0" lang="en-US" sz="1400" b="0" i="0" u="none" strike="noStrike" kern="1200" cap="none" spc="0" normalizeH="0" baseline="0" noProof="0" dirty="0">
              <a:ln>
                <a:noFill/>
              </a:ln>
              <a:solidFill>
                <a:srgbClr val="000000">
                  <a:lumMod val="50000"/>
                  <a:lumOff val="50000"/>
                </a:srgb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69601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3F2BEE0-1F2C-1EB4-9F17-53BD49322202}"/>
              </a:ext>
            </a:extLst>
          </p:cNvPr>
          <p:cNvSpPr>
            <a:spLocks noGrp="1"/>
          </p:cNvSpPr>
          <p:nvPr>
            <p:ph type="title"/>
          </p:nvPr>
        </p:nvSpPr>
        <p:spPr>
          <a:xfrm>
            <a:off x="750013" y="321623"/>
            <a:ext cx="10274157" cy="567204"/>
          </a:xfrm>
        </p:spPr>
        <p:txBody>
          <a:bodyPr anchor="t">
            <a:noAutofit/>
          </a:bodyPr>
          <a:lstStyle/>
          <a:p>
            <a:pPr>
              <a:lnSpc>
                <a:spcPct val="100000"/>
              </a:lnSpc>
            </a:pPr>
            <a:r>
              <a:rPr lang="en-US" sz="2800" dirty="0">
                <a:solidFill>
                  <a:srgbClr val="094276"/>
                </a:solidFill>
              </a:rPr>
              <a:t>High-level recommendations for achieving engagement goals:</a:t>
            </a:r>
          </a:p>
        </p:txBody>
      </p:sp>
      <p:graphicFrame>
        <p:nvGraphicFramePr>
          <p:cNvPr id="2" name="Table 8">
            <a:extLst>
              <a:ext uri="{FF2B5EF4-FFF2-40B4-BE49-F238E27FC236}">
                <a16:creationId xmlns:a16="http://schemas.microsoft.com/office/drawing/2014/main" id="{EB65E72C-64B3-0E36-83A7-0740C9F2AFC9}"/>
              </a:ext>
            </a:extLst>
          </p:cNvPr>
          <p:cNvGraphicFramePr>
            <a:graphicFrameLocks/>
          </p:cNvGraphicFramePr>
          <p:nvPr>
            <p:extLst>
              <p:ext uri="{D42A27DB-BD31-4B8C-83A1-F6EECF244321}">
                <p14:modId xmlns:p14="http://schemas.microsoft.com/office/powerpoint/2010/main" val="2317175077"/>
              </p:ext>
            </p:extLst>
          </p:nvPr>
        </p:nvGraphicFramePr>
        <p:xfrm>
          <a:off x="465196" y="1306068"/>
          <a:ext cx="11261607" cy="4245864"/>
        </p:xfrm>
        <a:graphic>
          <a:graphicData uri="http://schemas.openxmlformats.org/drawingml/2006/table">
            <a:tbl>
              <a:tblPr firstRow="1" bandRow="1">
                <a:tableStyleId>{2D5ABB26-0587-4C30-8999-92F81FD0307C}</a:tableStyleId>
              </a:tblPr>
              <a:tblGrid>
                <a:gridCol w="2195455">
                  <a:extLst>
                    <a:ext uri="{9D8B030D-6E8A-4147-A177-3AD203B41FA5}">
                      <a16:colId xmlns:a16="http://schemas.microsoft.com/office/drawing/2014/main" val="2777356852"/>
                    </a:ext>
                  </a:extLst>
                </a:gridCol>
                <a:gridCol w="2114364">
                  <a:extLst>
                    <a:ext uri="{9D8B030D-6E8A-4147-A177-3AD203B41FA5}">
                      <a16:colId xmlns:a16="http://schemas.microsoft.com/office/drawing/2014/main" val="4246341066"/>
                    </a:ext>
                  </a:extLst>
                </a:gridCol>
                <a:gridCol w="3475894">
                  <a:extLst>
                    <a:ext uri="{9D8B030D-6E8A-4147-A177-3AD203B41FA5}">
                      <a16:colId xmlns:a16="http://schemas.microsoft.com/office/drawing/2014/main" val="644144834"/>
                    </a:ext>
                  </a:extLst>
                </a:gridCol>
                <a:gridCol w="3475894">
                  <a:extLst>
                    <a:ext uri="{9D8B030D-6E8A-4147-A177-3AD203B41FA5}">
                      <a16:colId xmlns:a16="http://schemas.microsoft.com/office/drawing/2014/main" val="421809679"/>
                    </a:ext>
                  </a:extLst>
                </a:gridCol>
              </a:tblGrid>
              <a:tr h="161872">
                <a:tc>
                  <a:txBody>
                    <a:bodyPr/>
                    <a:lstStyle/>
                    <a:p>
                      <a:r>
                        <a:rPr lang="en-US" sz="1600" b="1">
                          <a:solidFill>
                            <a:srgbClr val="094276"/>
                          </a:solidFill>
                          <a:latin typeface="Arial" panose="020B0604020202020204" pitchFamily="34" charset="0"/>
                          <a:cs typeface="Arial" panose="020B0604020202020204" pitchFamily="34" charset="0"/>
                        </a:rPr>
                        <a:t>Stakeholder</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12700" cap="flat" cmpd="sng" algn="ctr">
                      <a:solidFill>
                        <a:srgbClr val="094276"/>
                      </a:solidFill>
                      <a:prstDash val="solid"/>
                      <a:round/>
                      <a:headEnd type="none" w="med" len="med"/>
                      <a:tailEnd type="none" w="med" len="med"/>
                    </a:lnT>
                    <a:lnB w="28575" cap="flat" cmpd="sng" algn="ctr">
                      <a:solidFill>
                        <a:srgbClr val="094276"/>
                      </a:solidFill>
                      <a:prstDash val="solid"/>
                      <a:round/>
                      <a:headEnd type="none" w="med" len="med"/>
                      <a:tailEnd type="none" w="med" len="med"/>
                    </a:lnB>
                    <a:solidFill>
                      <a:srgbClr val="E7E7E7"/>
                    </a:solidFill>
                  </a:tcPr>
                </a:tc>
                <a:tc>
                  <a:txBody>
                    <a:bodyPr/>
                    <a:lstStyle/>
                    <a:p>
                      <a:r>
                        <a:rPr lang="en-US" sz="1600" b="1">
                          <a:solidFill>
                            <a:srgbClr val="094276"/>
                          </a:solidFill>
                          <a:latin typeface="Arial" panose="020B0604020202020204" pitchFamily="34" charset="0"/>
                          <a:cs typeface="Arial" panose="020B0604020202020204" pitchFamily="34" charset="0"/>
                        </a:rPr>
                        <a:t>Their role in the </a:t>
                      </a:r>
                    </a:p>
                    <a:p>
                      <a:r>
                        <a:rPr lang="en-US" sz="1600" b="1">
                          <a:solidFill>
                            <a:srgbClr val="094276"/>
                          </a:solidFill>
                          <a:latin typeface="Arial" panose="020B0604020202020204" pitchFamily="34" charset="0"/>
                          <a:cs typeface="Arial" panose="020B0604020202020204" pitchFamily="34" charset="0"/>
                        </a:rPr>
                        <a:t>Challenge Model:</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12700" cap="flat" cmpd="sng" algn="ctr">
                      <a:solidFill>
                        <a:srgbClr val="094276"/>
                      </a:solidFill>
                      <a:prstDash val="solid"/>
                      <a:round/>
                      <a:headEnd type="none" w="med" len="med"/>
                      <a:tailEnd type="none" w="med" len="med"/>
                    </a:lnT>
                    <a:lnB w="28575" cap="flat" cmpd="sng" algn="ctr">
                      <a:solidFill>
                        <a:srgbClr val="094276"/>
                      </a:solidFill>
                      <a:prstDash val="solid"/>
                      <a:round/>
                      <a:headEnd type="none" w="med" len="med"/>
                      <a:tailEnd type="none" w="med" len="med"/>
                    </a:lnB>
                    <a:solidFill>
                      <a:srgbClr val="E7E7E7"/>
                    </a:solidFill>
                  </a:tcPr>
                </a:tc>
                <a:tc>
                  <a:txBody>
                    <a:bodyPr/>
                    <a:lstStyle/>
                    <a:p>
                      <a:r>
                        <a:rPr lang="en-US" sz="1600" b="1" dirty="0">
                          <a:solidFill>
                            <a:srgbClr val="094276"/>
                          </a:solidFill>
                          <a:latin typeface="Arial" panose="020B0604020202020204" pitchFamily="34" charset="0"/>
                          <a:cs typeface="Arial" panose="020B0604020202020204" pitchFamily="34" charset="0"/>
                        </a:rPr>
                        <a:t>Goals for engagement:</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12700" cap="flat" cmpd="sng" algn="ctr">
                      <a:solidFill>
                        <a:srgbClr val="094276"/>
                      </a:solidFill>
                      <a:prstDash val="solid"/>
                      <a:round/>
                      <a:headEnd type="none" w="med" len="med"/>
                      <a:tailEnd type="none" w="med" len="med"/>
                    </a:lnT>
                    <a:lnB w="28575" cap="flat" cmpd="sng" algn="ctr">
                      <a:solidFill>
                        <a:srgbClr val="094276"/>
                      </a:solidFill>
                      <a:prstDash val="solid"/>
                      <a:round/>
                      <a:headEnd type="none" w="med" len="med"/>
                      <a:tailEnd type="none" w="med" len="med"/>
                    </a:lnB>
                    <a:solidFill>
                      <a:srgbClr val="E7E7E7"/>
                    </a:solidFill>
                  </a:tcPr>
                </a:tc>
                <a:tc>
                  <a:txBody>
                    <a:bodyPr/>
                    <a:lstStyle/>
                    <a:p>
                      <a:r>
                        <a:rPr lang="en-US" sz="1600" b="1">
                          <a:solidFill>
                            <a:srgbClr val="094276"/>
                          </a:solidFill>
                          <a:latin typeface="Arial" panose="020B0604020202020204" pitchFamily="34" charset="0"/>
                          <a:cs typeface="Arial" panose="020B0604020202020204" pitchFamily="34" charset="0"/>
                        </a:rPr>
                        <a:t>How to engage them:</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12700" cap="flat" cmpd="sng" algn="ctr">
                      <a:solidFill>
                        <a:srgbClr val="094276"/>
                      </a:solidFill>
                      <a:prstDash val="solid"/>
                      <a:round/>
                      <a:headEnd type="none" w="med" len="med"/>
                      <a:tailEnd type="none" w="med" len="med"/>
                    </a:lnT>
                    <a:lnB w="28575" cap="flat" cmpd="sng" algn="ctr">
                      <a:solidFill>
                        <a:srgbClr val="094276"/>
                      </a:solidFill>
                      <a:prstDash val="solid"/>
                      <a:round/>
                      <a:headEnd type="none" w="med" len="med"/>
                      <a:tailEnd type="none" w="med" len="med"/>
                    </a:lnB>
                    <a:solidFill>
                      <a:srgbClr val="E7E7E7"/>
                    </a:solidFill>
                  </a:tcPr>
                </a:tc>
                <a:extLst>
                  <a:ext uri="{0D108BD9-81ED-4DB2-BD59-A6C34878D82A}">
                    <a16:rowId xmlns:a16="http://schemas.microsoft.com/office/drawing/2014/main" val="2197424885"/>
                  </a:ext>
                </a:extLst>
              </a:tr>
              <a:tr h="370840">
                <a:tc>
                  <a:txBody>
                    <a:bodyPr/>
                    <a:lstStyle/>
                    <a:p>
                      <a:pPr marL="731520"/>
                      <a:r>
                        <a:rPr lang="en-US" sz="1400" b="0" dirty="0">
                          <a:solidFill>
                            <a:schemeClr val="tx1"/>
                          </a:solidFill>
                          <a:latin typeface="Arial" panose="020B0604020202020204" pitchFamily="34" charset="0"/>
                          <a:cs typeface="Arial" panose="020B0604020202020204" pitchFamily="34" charset="0"/>
                        </a:rPr>
                        <a:t>Inter-Departmental Leadership</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28575" cap="flat" cmpd="sng" algn="ctr">
                      <a:solidFill>
                        <a:srgbClr val="094276"/>
                      </a:solidFill>
                      <a:prstDash val="solid"/>
                      <a:round/>
                      <a:headEnd type="none" w="med" len="med"/>
                      <a:tailEnd type="none" w="med" len="med"/>
                    </a:lnT>
                    <a:solidFill>
                      <a:srgbClr val="E7E7E7"/>
                    </a:solidFill>
                  </a:tcPr>
                </a:tc>
                <a:tc>
                  <a:txBody>
                    <a:bodyPr/>
                    <a:lstStyle/>
                    <a:p>
                      <a:pPr marL="0" indent="0">
                        <a:buFont typeface="Arial" panose="020B0604020202020204" pitchFamily="34" charset="0"/>
                        <a:buNone/>
                      </a:pPr>
                      <a:r>
                        <a:rPr lang="en-US" sz="1400" b="0">
                          <a:solidFill>
                            <a:schemeClr val="tx1"/>
                          </a:solidFill>
                          <a:latin typeface="Arial" panose="020B0604020202020204" pitchFamily="34" charset="0"/>
                          <a:cs typeface="Arial" panose="020B0604020202020204" pitchFamily="34" charset="0"/>
                        </a:rPr>
                        <a:t>Internal advocacy</a:t>
                      </a:r>
                    </a:p>
                    <a:p>
                      <a:pPr marL="0" indent="0">
                        <a:buFont typeface="Arial" panose="020B0604020202020204" pitchFamily="34" charset="0"/>
                        <a:buNone/>
                      </a:pPr>
                      <a:r>
                        <a:rPr lang="en-US" sz="1400" b="0">
                          <a:solidFill>
                            <a:schemeClr val="tx1"/>
                          </a:solidFill>
                          <a:latin typeface="Arial" panose="020B0604020202020204" pitchFamily="34" charset="0"/>
                          <a:cs typeface="Arial" panose="020B0604020202020204" pitchFamily="34" charset="0"/>
                        </a:rPr>
                        <a:t>Resource allocation</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28575" cap="flat" cmpd="sng" algn="ctr">
                      <a:solidFill>
                        <a:srgbClr val="094276"/>
                      </a:solidFill>
                      <a:prstDash val="solid"/>
                      <a:round/>
                      <a:headEnd type="none" w="med" len="med"/>
                      <a:tailEnd type="none" w="med" len="med"/>
                    </a:lnT>
                    <a:solidFill>
                      <a:srgbClr val="E7E7E7"/>
                    </a:solidFill>
                  </a:tcPr>
                </a:tc>
                <a:tc>
                  <a:txBody>
                    <a:bodyPr/>
                    <a:lstStyle/>
                    <a:p>
                      <a:pPr marL="0" marR="0" lvl="0" indent="0" algn="l" defTabSz="711200" rtl="0" eaLnBrk="1" fontAlgn="auto" latinLnBrk="0" hangingPunct="1">
                        <a:lnSpc>
                          <a:spcPct val="90000"/>
                        </a:lnSpc>
                        <a:spcBef>
                          <a:spcPct val="0"/>
                        </a:spcBef>
                        <a:spcAft>
                          <a:spcPct val="10000"/>
                        </a:spcAft>
                        <a:buClrTx/>
                        <a:buSzTx/>
                        <a:buFontTx/>
                        <a:buNone/>
                        <a:tabLst/>
                        <a:defRPr/>
                      </a:pPr>
                      <a:r>
                        <a:rPr lang="en-US" sz="1400" b="1" kern="1200" dirty="0">
                          <a:solidFill>
                            <a:srgbClr val="094276"/>
                          </a:solidFill>
                          <a:latin typeface="Arial" panose="020B0604020202020204" pitchFamily="34" charset="0"/>
                          <a:cs typeface="Arial" panose="020B0604020202020204" pitchFamily="34" charset="0"/>
                        </a:rPr>
                        <a:t>Generate support </a:t>
                      </a:r>
                      <a:r>
                        <a:rPr lang="en-US" sz="1400" kern="1200" dirty="0">
                          <a:latin typeface="Arial" panose="020B0604020202020204" pitchFamily="34" charset="0"/>
                          <a:cs typeface="Arial" panose="020B0604020202020204" pitchFamily="34" charset="0"/>
                        </a:rPr>
                        <a:t>b</a:t>
                      </a:r>
                      <a:r>
                        <a:rPr kumimoji="0" lang="en-US"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 aligning the Challenge pilot business case with VA Strategic objectives and establishing the program as worthy of internal advocacy and funding</a:t>
                      </a:r>
                      <a:endParaRPr lang="en-US" sz="1400" kern="1200" dirty="0">
                        <a:latin typeface="Arial" panose="020B0604020202020204" pitchFamily="34" charset="0"/>
                        <a:cs typeface="Arial" panose="020B0604020202020204" pitchFamily="34" charset="0"/>
                      </a:endParaRP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28575" cap="flat" cmpd="sng" algn="ctr">
                      <a:solidFill>
                        <a:srgbClr val="094276"/>
                      </a:solidFill>
                      <a:prstDash val="solid"/>
                      <a:round/>
                      <a:headEnd type="none" w="med" len="med"/>
                      <a:tailEnd type="none" w="med" len="med"/>
                    </a:lnT>
                    <a:solidFill>
                      <a:srgbClr val="E7E7E7"/>
                    </a:solidFill>
                  </a:tcPr>
                </a:tc>
                <a:tc>
                  <a:txBody>
                    <a:bodyPr/>
                    <a:lstStyle/>
                    <a:p>
                      <a:pPr marL="285750" indent="-285750">
                        <a:buFont typeface="Arial" panose="020B0604020202020204" pitchFamily="34" charset="0"/>
                        <a:buChar char="•"/>
                      </a:pPr>
                      <a:r>
                        <a:rPr lang="en-US" sz="1400" b="0">
                          <a:solidFill>
                            <a:schemeClr val="tx1"/>
                          </a:solidFill>
                          <a:latin typeface="Arial" panose="020B0604020202020204" pitchFamily="34" charset="0"/>
                          <a:cs typeface="Arial" panose="020B0604020202020204" pitchFamily="34" charset="0"/>
                        </a:rPr>
                        <a:t>Share proof of concept with business case deck</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T w="28575" cap="flat" cmpd="sng" algn="ctr">
                      <a:solidFill>
                        <a:srgbClr val="094276"/>
                      </a:solidFill>
                      <a:prstDash val="solid"/>
                      <a:round/>
                      <a:headEnd type="none" w="med" len="med"/>
                      <a:tailEnd type="none" w="med" len="med"/>
                    </a:lnT>
                    <a:solidFill>
                      <a:srgbClr val="E7E7E7"/>
                    </a:solidFill>
                  </a:tcPr>
                </a:tc>
                <a:extLst>
                  <a:ext uri="{0D108BD9-81ED-4DB2-BD59-A6C34878D82A}">
                    <a16:rowId xmlns:a16="http://schemas.microsoft.com/office/drawing/2014/main" val="4086740958"/>
                  </a:ext>
                </a:extLst>
              </a:tr>
              <a:tr h="370840">
                <a:tc>
                  <a:txBody>
                    <a:bodyPr/>
                    <a:lstStyle/>
                    <a:p>
                      <a:pPr marL="731520"/>
                      <a:r>
                        <a:rPr lang="en-US" sz="1400" b="0" dirty="0">
                          <a:latin typeface="Arial" panose="020B0604020202020204" pitchFamily="34" charset="0"/>
                          <a:cs typeface="Arial" panose="020B0604020202020204" pitchFamily="34" charset="0"/>
                        </a:rPr>
                        <a:t>Program Office, Regional, &amp; </a:t>
                      </a:r>
                    </a:p>
                    <a:p>
                      <a:pPr marL="731520"/>
                      <a:r>
                        <a:rPr lang="en-US" sz="1400" b="0" dirty="0">
                          <a:latin typeface="Arial" panose="020B0604020202020204" pitchFamily="34" charset="0"/>
                          <a:cs typeface="Arial" panose="020B0604020202020204" pitchFamily="34" charset="0"/>
                        </a:rPr>
                        <a:t>other Leadership</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solidFill>
                      <a:srgbClr val="E7E7E7"/>
                    </a:solidFill>
                  </a:tcPr>
                </a:tc>
                <a:tc>
                  <a:txBody>
                    <a:bodyPr/>
                    <a:lstStyle/>
                    <a:p>
                      <a:r>
                        <a:rPr lang="en-US" sz="1400" b="0">
                          <a:latin typeface="Arial" panose="020B0604020202020204" pitchFamily="34" charset="0"/>
                          <a:cs typeface="Arial" panose="020B0604020202020204" pitchFamily="34" charset="0"/>
                        </a:rPr>
                        <a:t>Internal advocacy</a:t>
                      </a:r>
                    </a:p>
                    <a:p>
                      <a:r>
                        <a:rPr lang="en-US" sz="1400" b="0">
                          <a:latin typeface="Arial" panose="020B0604020202020204" pitchFamily="34" charset="0"/>
                          <a:cs typeface="Arial" panose="020B0604020202020204" pitchFamily="34" charset="0"/>
                        </a:rPr>
                        <a:t>Challenge participation</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solidFill>
                      <a:srgbClr val="E7E7E7"/>
                    </a:solidFill>
                  </a:tcPr>
                </a:tc>
                <a:tc>
                  <a:txBody>
                    <a:bodyPr/>
                    <a:lstStyle/>
                    <a:p>
                      <a:pPr marL="0" lvl="0" indent="0" algn="l" defTabSz="711200">
                        <a:lnSpc>
                          <a:spcPct val="90000"/>
                        </a:lnSpc>
                        <a:spcBef>
                          <a:spcPct val="0"/>
                        </a:spcBef>
                        <a:spcAft>
                          <a:spcPct val="10000"/>
                        </a:spcAft>
                        <a:buNone/>
                      </a:pPr>
                      <a:r>
                        <a:rPr lang="en-US" sz="1400" b="1" kern="1200">
                          <a:solidFill>
                            <a:srgbClr val="094276"/>
                          </a:solidFill>
                          <a:latin typeface="Arial" panose="020B0604020202020204" pitchFamily="34" charset="0"/>
                          <a:cs typeface="Arial" panose="020B0604020202020204" pitchFamily="34" charset="0"/>
                        </a:rPr>
                        <a:t>Enable leaders to strengthen their offices and workforce </a:t>
                      </a:r>
                      <a:r>
                        <a:rPr lang="en-US" sz="1400" kern="1200">
                          <a:latin typeface="Arial" panose="020B0604020202020204" pitchFamily="34" charset="0"/>
                          <a:cs typeface="Arial" panose="020B0604020202020204" pitchFamily="34" charset="0"/>
                        </a:rPr>
                        <a:t>b</a:t>
                      </a:r>
                      <a:r>
                        <a:rPr kumimoji="0" lang="en-US" sz="14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y offering awareness, driving a culture of innovation and using internal advocacy to support Challenges as opportunities for professional development</a:t>
                      </a:r>
                      <a:endParaRPr lang="en-US" sz="1400" kern="1200">
                        <a:latin typeface="Arial" panose="020B0604020202020204" pitchFamily="34" charset="0"/>
                        <a:cs typeface="Arial" panose="020B0604020202020204" pitchFamily="34" charset="0"/>
                      </a:endParaRP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solidFill>
                      <a:srgbClr val="E7E7E7"/>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rial" panose="020B0604020202020204" pitchFamily="34" charset="0"/>
                          <a:cs typeface="Arial" panose="020B0604020202020204" pitchFamily="34" charset="0"/>
                        </a:rPr>
                        <a:t>Blog post(s)</a:t>
                      </a: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Email from Senior Leaders</a:t>
                      </a: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Direct phone calls to Program Office, regional, and other leaders</a:t>
                      </a: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Lead information sessions for their offices</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solidFill>
                      <a:srgbClr val="E7E7E7"/>
                    </a:solidFill>
                  </a:tcPr>
                </a:tc>
                <a:extLst>
                  <a:ext uri="{0D108BD9-81ED-4DB2-BD59-A6C34878D82A}">
                    <a16:rowId xmlns:a16="http://schemas.microsoft.com/office/drawing/2014/main" val="3531291925"/>
                  </a:ext>
                </a:extLst>
              </a:tr>
              <a:tr h="349069">
                <a:tc>
                  <a:txBody>
                    <a:bodyPr/>
                    <a:lstStyle/>
                    <a:p>
                      <a:pPr marL="731520"/>
                      <a:r>
                        <a:rPr lang="en-US" sz="1400" b="0">
                          <a:latin typeface="Arial" panose="020B0604020202020204" pitchFamily="34" charset="0"/>
                          <a:cs typeface="Arial" panose="020B0604020202020204" pitchFamily="34" charset="0"/>
                        </a:rPr>
                        <a:t>Field Staff &amp; Researchers</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B w="12700" cap="flat" cmpd="sng" algn="ctr">
                      <a:solidFill>
                        <a:srgbClr val="0E3B73"/>
                      </a:solidFill>
                      <a:prstDash val="solid"/>
                      <a:round/>
                      <a:headEnd type="none" w="med" len="med"/>
                      <a:tailEnd type="none" w="med" len="med"/>
                    </a:lnB>
                    <a:solidFill>
                      <a:srgbClr val="E7E7E7"/>
                    </a:solidFill>
                  </a:tcPr>
                </a:tc>
                <a:tc>
                  <a:txBody>
                    <a:bodyPr/>
                    <a:lstStyle/>
                    <a:p>
                      <a:r>
                        <a:rPr lang="en-US" sz="1400" b="0">
                          <a:latin typeface="Arial" panose="020B0604020202020204" pitchFamily="34" charset="0"/>
                          <a:cs typeface="Arial" panose="020B0604020202020204" pitchFamily="34" charset="0"/>
                        </a:rPr>
                        <a:t>Challenge participation</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B w="12700" cap="flat" cmpd="sng" algn="ctr">
                      <a:solidFill>
                        <a:srgbClr val="0E3B73"/>
                      </a:solidFill>
                      <a:prstDash val="solid"/>
                      <a:round/>
                      <a:headEnd type="none" w="med" len="med"/>
                      <a:tailEnd type="none" w="med" len="med"/>
                    </a:lnB>
                    <a:solidFill>
                      <a:srgbClr val="E7E7E7"/>
                    </a:solidFill>
                  </a:tcPr>
                </a:tc>
                <a:tc>
                  <a:txBody>
                    <a:bodyPr/>
                    <a:lstStyle/>
                    <a:p>
                      <a:pPr marL="0" lvl="0" indent="0" algn="l" defTabSz="711200">
                        <a:lnSpc>
                          <a:spcPct val="90000"/>
                        </a:lnSpc>
                        <a:spcBef>
                          <a:spcPct val="0"/>
                        </a:spcBef>
                        <a:spcAft>
                          <a:spcPct val="10000"/>
                        </a:spcAft>
                        <a:buNone/>
                      </a:pPr>
                      <a:r>
                        <a:rPr lang="en-US" sz="1400" b="1" kern="1200">
                          <a:solidFill>
                            <a:srgbClr val="094276"/>
                          </a:solidFill>
                          <a:latin typeface="Arial" panose="020B0604020202020204" pitchFamily="34" charset="0"/>
                          <a:cs typeface="Arial" panose="020B0604020202020204" pitchFamily="34" charset="0"/>
                        </a:rPr>
                        <a:t>Captivate staff </a:t>
                      </a:r>
                      <a:r>
                        <a:rPr lang="en-US" sz="1400" kern="1200">
                          <a:latin typeface="Arial" panose="020B0604020202020204" pitchFamily="34" charset="0"/>
                          <a:cs typeface="Arial" panose="020B0604020202020204" pitchFamily="34" charset="0"/>
                        </a:rPr>
                        <a:t>b</a:t>
                      </a:r>
                      <a:r>
                        <a:rPr kumimoji="0" lang="en-US" sz="14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y communicating the valuable benefits that participating in Challenges will offer, educating staff on what successful submissions look like, and conveying a sense of excitement and prestige</a:t>
                      </a:r>
                      <a:endParaRPr lang="en-US" sz="1400" kern="1200">
                        <a:latin typeface="Arial" panose="020B0604020202020204" pitchFamily="34" charset="0"/>
                        <a:cs typeface="Arial" panose="020B0604020202020204" pitchFamily="34" charset="0"/>
                      </a:endParaRP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B w="12700" cap="flat" cmpd="sng" algn="ctr">
                      <a:solidFill>
                        <a:srgbClr val="0E3B73"/>
                      </a:solidFill>
                      <a:prstDash val="solid"/>
                      <a:round/>
                      <a:headEnd type="none" w="med" len="med"/>
                      <a:tailEnd type="none" w="med" len="med"/>
                    </a:lnB>
                    <a:solidFill>
                      <a:srgbClr val="E7E7E7"/>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rial" panose="020B0604020202020204" pitchFamily="34" charset="0"/>
                          <a:cs typeface="Arial" panose="020B0604020202020204" pitchFamily="34" charset="0"/>
                        </a:rPr>
                        <a:t>Blog post(s)</a:t>
                      </a: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Email from Senior Leaders</a:t>
                      </a: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Email from Program Office and other mailing lists</a:t>
                      </a: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Participation on targeted phone calls</a:t>
                      </a:r>
                    </a:p>
                  </a:txBody>
                  <a:tcPr anchor="ctr">
                    <a:lnL w="12700" cap="flat" cmpd="sng" algn="ctr">
                      <a:solidFill>
                        <a:schemeClr val="bg2">
                          <a:lumMod val="50000"/>
                        </a:schemeClr>
                      </a:solidFill>
                      <a:prstDash val="dot"/>
                      <a:round/>
                      <a:headEnd type="none" w="med" len="med"/>
                      <a:tailEnd type="none" w="med" len="med"/>
                    </a:lnL>
                    <a:lnR w="12700" cap="flat" cmpd="sng" algn="ctr">
                      <a:solidFill>
                        <a:schemeClr val="bg2">
                          <a:lumMod val="50000"/>
                        </a:schemeClr>
                      </a:solidFill>
                      <a:prstDash val="dot"/>
                      <a:round/>
                      <a:headEnd type="none" w="med" len="med"/>
                      <a:tailEnd type="none" w="med" len="med"/>
                    </a:lnR>
                    <a:lnB w="12700" cap="flat" cmpd="sng" algn="ctr">
                      <a:solidFill>
                        <a:srgbClr val="0E3B73"/>
                      </a:solidFill>
                      <a:prstDash val="solid"/>
                      <a:round/>
                      <a:headEnd type="none" w="med" len="med"/>
                      <a:tailEnd type="none" w="med" len="med"/>
                    </a:lnB>
                    <a:solidFill>
                      <a:srgbClr val="E7E7E7"/>
                    </a:solidFill>
                  </a:tcPr>
                </a:tc>
                <a:extLst>
                  <a:ext uri="{0D108BD9-81ED-4DB2-BD59-A6C34878D82A}">
                    <a16:rowId xmlns:a16="http://schemas.microsoft.com/office/drawing/2014/main" val="2096150802"/>
                  </a:ext>
                </a:extLst>
              </a:tr>
            </a:tbl>
          </a:graphicData>
        </a:graphic>
      </p:graphicFrame>
      <p:pic>
        <p:nvPicPr>
          <p:cNvPr id="8" name="Graphic 7" descr="Cycle with people with solid fill">
            <a:extLst>
              <a:ext uri="{FF2B5EF4-FFF2-40B4-BE49-F238E27FC236}">
                <a16:creationId xmlns:a16="http://schemas.microsoft.com/office/drawing/2014/main" id="{E2730EDD-47BB-D657-7D5A-A456BCDA337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7381" y="2157812"/>
            <a:ext cx="519262" cy="519262"/>
          </a:xfrm>
          <a:prstGeom prst="rect">
            <a:avLst/>
          </a:prstGeom>
        </p:spPr>
      </p:pic>
      <p:pic>
        <p:nvPicPr>
          <p:cNvPr id="9" name="Graphic 8" descr="Marketing with solid fill">
            <a:extLst>
              <a:ext uri="{FF2B5EF4-FFF2-40B4-BE49-F238E27FC236}">
                <a16:creationId xmlns:a16="http://schemas.microsoft.com/office/drawing/2014/main" id="{45B9884A-2AC9-E89E-C028-2422D629B0A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7381" y="3336256"/>
            <a:ext cx="519262" cy="519262"/>
          </a:xfrm>
          <a:prstGeom prst="rect">
            <a:avLst/>
          </a:prstGeom>
        </p:spPr>
      </p:pic>
      <p:pic>
        <p:nvPicPr>
          <p:cNvPr id="10" name="Graphic 9" descr="Good Idea with solid fill">
            <a:extLst>
              <a:ext uri="{FF2B5EF4-FFF2-40B4-BE49-F238E27FC236}">
                <a16:creationId xmlns:a16="http://schemas.microsoft.com/office/drawing/2014/main" id="{D628D5DA-558D-9D2B-1BF5-7FE802A6B23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77381" y="4648974"/>
            <a:ext cx="519262" cy="519262"/>
          </a:xfrm>
          <a:prstGeom prst="rect">
            <a:avLst/>
          </a:prstGeom>
        </p:spPr>
      </p:pic>
    </p:spTree>
    <p:extLst>
      <p:ext uri="{BB962C8B-B14F-4D97-AF65-F5344CB8AC3E}">
        <p14:creationId xmlns:p14="http://schemas.microsoft.com/office/powerpoint/2010/main" val="388035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79EB26D1-A26E-A0EF-96C5-53415CACEC82}"/>
              </a:ext>
            </a:extLst>
          </p:cNvPr>
          <p:cNvSpPr txBox="1">
            <a:spLocks/>
          </p:cNvSpPr>
          <p:nvPr/>
        </p:nvSpPr>
        <p:spPr>
          <a:xfrm>
            <a:off x="462201" y="35664"/>
            <a:ext cx="11333988" cy="62313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tx1"/>
                </a:solidFill>
                <a:latin typeface="Myriad Pro" panose="020B040303040302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Summary of </a:t>
            </a:r>
            <a:r>
              <a:rPr lang="en-US" sz="2800">
                <a:solidFill>
                  <a:srgbClr val="002060"/>
                </a:solidFill>
                <a:latin typeface="Arial" panose="020B0604020202020204" pitchFamily="34" charset="0"/>
                <a:cs typeface="Arial" panose="020B0604020202020204" pitchFamily="34" charset="0"/>
              </a:rPr>
              <a:t>overarching engagement strategy</a:t>
            </a:r>
            <a:endPar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FB8C0D40-156E-19DE-094D-515BA86ABB15}"/>
              </a:ext>
            </a:extLst>
          </p:cNvPr>
          <p:cNvSpPr>
            <a:spLocks/>
          </p:cNvSpPr>
          <p:nvPr/>
        </p:nvSpPr>
        <p:spPr>
          <a:xfrm>
            <a:off x="3494768" y="658803"/>
            <a:ext cx="2655093" cy="5418667"/>
          </a:xfrm>
          <a:custGeom>
            <a:avLst/>
            <a:gdLst>
              <a:gd name="connsiteX0" fmla="*/ 0 w 2655093"/>
              <a:gd name="connsiteY0" fmla="*/ 265509 h 5418667"/>
              <a:gd name="connsiteX1" fmla="*/ 265509 w 2655093"/>
              <a:gd name="connsiteY1" fmla="*/ 0 h 5418667"/>
              <a:gd name="connsiteX2" fmla="*/ 2389584 w 2655093"/>
              <a:gd name="connsiteY2" fmla="*/ 0 h 5418667"/>
              <a:gd name="connsiteX3" fmla="*/ 2655093 w 2655093"/>
              <a:gd name="connsiteY3" fmla="*/ 265509 h 5418667"/>
              <a:gd name="connsiteX4" fmla="*/ 2655093 w 2655093"/>
              <a:gd name="connsiteY4" fmla="*/ 5153158 h 5418667"/>
              <a:gd name="connsiteX5" fmla="*/ 2389584 w 2655093"/>
              <a:gd name="connsiteY5" fmla="*/ 5418667 h 5418667"/>
              <a:gd name="connsiteX6" fmla="*/ 265509 w 2655093"/>
              <a:gd name="connsiteY6" fmla="*/ 5418667 h 5418667"/>
              <a:gd name="connsiteX7" fmla="*/ 0 w 2655093"/>
              <a:gd name="connsiteY7" fmla="*/ 5153158 h 5418667"/>
              <a:gd name="connsiteX8" fmla="*/ 0 w 2655093"/>
              <a:gd name="connsiteY8" fmla="*/ 26550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093" h="5418667">
                <a:moveTo>
                  <a:pt x="0" y="265509"/>
                </a:moveTo>
                <a:cubicBezTo>
                  <a:pt x="0" y="118872"/>
                  <a:pt x="118872" y="0"/>
                  <a:pt x="265509" y="0"/>
                </a:cubicBezTo>
                <a:lnTo>
                  <a:pt x="2389584" y="0"/>
                </a:lnTo>
                <a:cubicBezTo>
                  <a:pt x="2536221" y="0"/>
                  <a:pt x="2655093" y="118872"/>
                  <a:pt x="2655093" y="265509"/>
                </a:cubicBezTo>
                <a:lnTo>
                  <a:pt x="2655093" y="5153158"/>
                </a:lnTo>
                <a:cubicBezTo>
                  <a:pt x="2655093" y="5299795"/>
                  <a:pt x="2536221" y="5418667"/>
                  <a:pt x="2389584" y="5418667"/>
                </a:cubicBezTo>
                <a:lnTo>
                  <a:pt x="265509" y="5418667"/>
                </a:lnTo>
                <a:cubicBezTo>
                  <a:pt x="118872" y="5418667"/>
                  <a:pt x="0" y="5299795"/>
                  <a:pt x="0" y="5153158"/>
                </a:cubicBezTo>
                <a:lnTo>
                  <a:pt x="0" y="265509"/>
                </a:lnTo>
                <a:close/>
              </a:path>
            </a:pathLst>
          </a:custGeom>
          <a:solidFill>
            <a:schemeClr val="accent1">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2240" tIns="2309706" rIns="142240" bIns="1225975" numCol="1" spcCol="1270" anchor="ctr" anchorCtr="0">
            <a:noAutofit/>
          </a:bodyPr>
          <a:lstStyle/>
          <a:p>
            <a:pPr marL="342900" lvl="0" indent="-342900" algn="l" defTabSz="889000">
              <a:lnSpc>
                <a:spcPct val="90000"/>
              </a:lnSpc>
              <a:spcBef>
                <a:spcPct val="0"/>
              </a:spcBef>
              <a:spcAft>
                <a:spcPct val="35000"/>
              </a:spcAft>
              <a:buFont typeface="Arial" panose="020B0604020202020204" pitchFamily="34" charset="0"/>
              <a:buChar char="•"/>
            </a:pPr>
            <a:endParaRPr lang="en-US" sz="1600" b="0" kern="120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5100" b="0" kern="1200">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80021498-92C1-9E66-9B10-3EE577686B80}"/>
              </a:ext>
            </a:extLst>
          </p:cNvPr>
          <p:cNvSpPr>
            <a:spLocks/>
          </p:cNvSpPr>
          <p:nvPr/>
        </p:nvSpPr>
        <p:spPr>
          <a:xfrm>
            <a:off x="6231937" y="658803"/>
            <a:ext cx="2655093" cy="5418667"/>
          </a:xfrm>
          <a:custGeom>
            <a:avLst/>
            <a:gdLst>
              <a:gd name="connsiteX0" fmla="*/ 0 w 2655093"/>
              <a:gd name="connsiteY0" fmla="*/ 265509 h 5418667"/>
              <a:gd name="connsiteX1" fmla="*/ 265509 w 2655093"/>
              <a:gd name="connsiteY1" fmla="*/ 0 h 5418667"/>
              <a:gd name="connsiteX2" fmla="*/ 2389584 w 2655093"/>
              <a:gd name="connsiteY2" fmla="*/ 0 h 5418667"/>
              <a:gd name="connsiteX3" fmla="*/ 2655093 w 2655093"/>
              <a:gd name="connsiteY3" fmla="*/ 265509 h 5418667"/>
              <a:gd name="connsiteX4" fmla="*/ 2655093 w 2655093"/>
              <a:gd name="connsiteY4" fmla="*/ 5153158 h 5418667"/>
              <a:gd name="connsiteX5" fmla="*/ 2389584 w 2655093"/>
              <a:gd name="connsiteY5" fmla="*/ 5418667 h 5418667"/>
              <a:gd name="connsiteX6" fmla="*/ 265509 w 2655093"/>
              <a:gd name="connsiteY6" fmla="*/ 5418667 h 5418667"/>
              <a:gd name="connsiteX7" fmla="*/ 0 w 2655093"/>
              <a:gd name="connsiteY7" fmla="*/ 5153158 h 5418667"/>
              <a:gd name="connsiteX8" fmla="*/ 0 w 2655093"/>
              <a:gd name="connsiteY8" fmla="*/ 26550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093" h="5418667">
                <a:moveTo>
                  <a:pt x="0" y="265509"/>
                </a:moveTo>
                <a:cubicBezTo>
                  <a:pt x="0" y="118872"/>
                  <a:pt x="118872" y="0"/>
                  <a:pt x="265509" y="0"/>
                </a:cubicBezTo>
                <a:lnTo>
                  <a:pt x="2389584" y="0"/>
                </a:lnTo>
                <a:cubicBezTo>
                  <a:pt x="2536221" y="0"/>
                  <a:pt x="2655093" y="118872"/>
                  <a:pt x="2655093" y="265509"/>
                </a:cubicBezTo>
                <a:lnTo>
                  <a:pt x="2655093" y="5153158"/>
                </a:lnTo>
                <a:cubicBezTo>
                  <a:pt x="2655093" y="5299795"/>
                  <a:pt x="2536221" y="5418667"/>
                  <a:pt x="2389584" y="5418667"/>
                </a:cubicBezTo>
                <a:lnTo>
                  <a:pt x="265509" y="5418667"/>
                </a:lnTo>
                <a:cubicBezTo>
                  <a:pt x="118872" y="5418667"/>
                  <a:pt x="0" y="5299795"/>
                  <a:pt x="0" y="5153158"/>
                </a:cubicBezTo>
                <a:lnTo>
                  <a:pt x="0" y="265509"/>
                </a:lnTo>
                <a:close/>
              </a:path>
            </a:pathLst>
          </a:custGeom>
          <a:solidFill>
            <a:schemeClr val="accent1">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84048" tIns="2551514" rIns="384048" bIns="1467783" numCol="1" spcCol="1270" anchor="ctr" anchorCtr="0">
            <a:noAutofit/>
          </a:bodyPr>
          <a:lstStyle/>
          <a:p>
            <a:pPr marL="0" lvl="0" indent="0" algn="ctr" defTabSz="2400300">
              <a:lnSpc>
                <a:spcPct val="90000"/>
              </a:lnSpc>
              <a:spcBef>
                <a:spcPct val="0"/>
              </a:spcBef>
              <a:spcAft>
                <a:spcPct val="35000"/>
              </a:spcAft>
              <a:buNone/>
            </a:pPr>
            <a:endParaRPr lang="en-US" sz="5400" kern="1200"/>
          </a:p>
        </p:txBody>
      </p:sp>
      <p:sp>
        <p:nvSpPr>
          <p:cNvPr id="31" name="Freeform: Shape 30">
            <a:extLst>
              <a:ext uri="{FF2B5EF4-FFF2-40B4-BE49-F238E27FC236}">
                <a16:creationId xmlns:a16="http://schemas.microsoft.com/office/drawing/2014/main" id="{108EEAFD-0270-AFB2-55B9-93912C0903EE}"/>
              </a:ext>
            </a:extLst>
          </p:cNvPr>
          <p:cNvSpPr>
            <a:spLocks/>
          </p:cNvSpPr>
          <p:nvPr/>
        </p:nvSpPr>
        <p:spPr>
          <a:xfrm>
            <a:off x="8967674" y="658803"/>
            <a:ext cx="2655093" cy="5418667"/>
          </a:xfrm>
          <a:custGeom>
            <a:avLst/>
            <a:gdLst>
              <a:gd name="connsiteX0" fmla="*/ 0 w 2655093"/>
              <a:gd name="connsiteY0" fmla="*/ 265509 h 5418667"/>
              <a:gd name="connsiteX1" fmla="*/ 265509 w 2655093"/>
              <a:gd name="connsiteY1" fmla="*/ 0 h 5418667"/>
              <a:gd name="connsiteX2" fmla="*/ 2389584 w 2655093"/>
              <a:gd name="connsiteY2" fmla="*/ 0 h 5418667"/>
              <a:gd name="connsiteX3" fmla="*/ 2655093 w 2655093"/>
              <a:gd name="connsiteY3" fmla="*/ 265509 h 5418667"/>
              <a:gd name="connsiteX4" fmla="*/ 2655093 w 2655093"/>
              <a:gd name="connsiteY4" fmla="*/ 5153158 h 5418667"/>
              <a:gd name="connsiteX5" fmla="*/ 2389584 w 2655093"/>
              <a:gd name="connsiteY5" fmla="*/ 5418667 h 5418667"/>
              <a:gd name="connsiteX6" fmla="*/ 265509 w 2655093"/>
              <a:gd name="connsiteY6" fmla="*/ 5418667 h 5418667"/>
              <a:gd name="connsiteX7" fmla="*/ 0 w 2655093"/>
              <a:gd name="connsiteY7" fmla="*/ 5153158 h 5418667"/>
              <a:gd name="connsiteX8" fmla="*/ 0 w 2655093"/>
              <a:gd name="connsiteY8" fmla="*/ 26550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093" h="5418667">
                <a:moveTo>
                  <a:pt x="0" y="265509"/>
                </a:moveTo>
                <a:cubicBezTo>
                  <a:pt x="0" y="118872"/>
                  <a:pt x="118872" y="0"/>
                  <a:pt x="265509" y="0"/>
                </a:cubicBezTo>
                <a:lnTo>
                  <a:pt x="2389584" y="0"/>
                </a:lnTo>
                <a:cubicBezTo>
                  <a:pt x="2536221" y="0"/>
                  <a:pt x="2655093" y="118872"/>
                  <a:pt x="2655093" y="265509"/>
                </a:cubicBezTo>
                <a:lnTo>
                  <a:pt x="2655093" y="5153158"/>
                </a:lnTo>
                <a:cubicBezTo>
                  <a:pt x="2655093" y="5299795"/>
                  <a:pt x="2536221" y="5418667"/>
                  <a:pt x="2389584" y="5418667"/>
                </a:cubicBezTo>
                <a:lnTo>
                  <a:pt x="265509" y="5418667"/>
                </a:lnTo>
                <a:cubicBezTo>
                  <a:pt x="118872" y="5418667"/>
                  <a:pt x="0" y="5299795"/>
                  <a:pt x="0" y="5153158"/>
                </a:cubicBezTo>
                <a:lnTo>
                  <a:pt x="0" y="265509"/>
                </a:lnTo>
                <a:close/>
              </a:path>
            </a:pathLst>
          </a:custGeom>
          <a:solidFill>
            <a:srgbClr val="638ACF"/>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84048" tIns="2551514" rIns="384048" bIns="1467783" numCol="1" spcCol="1270" anchor="ctr" anchorCtr="0">
            <a:noAutofit/>
          </a:bodyPr>
          <a:lstStyle/>
          <a:p>
            <a:pPr marL="0" lvl="0" indent="0" algn="ctr" defTabSz="2400300">
              <a:lnSpc>
                <a:spcPct val="90000"/>
              </a:lnSpc>
              <a:spcBef>
                <a:spcPct val="0"/>
              </a:spcBef>
              <a:spcAft>
                <a:spcPct val="35000"/>
              </a:spcAft>
              <a:buNone/>
            </a:pPr>
            <a:endParaRPr lang="en-US" sz="5400" kern="1200"/>
          </a:p>
        </p:txBody>
      </p:sp>
      <p:sp>
        <p:nvSpPr>
          <p:cNvPr id="35" name="TextBox 34">
            <a:extLst>
              <a:ext uri="{FF2B5EF4-FFF2-40B4-BE49-F238E27FC236}">
                <a16:creationId xmlns:a16="http://schemas.microsoft.com/office/drawing/2014/main" id="{7659D468-4FFA-AEF8-1DA1-B08BD51E4A9E}"/>
              </a:ext>
            </a:extLst>
          </p:cNvPr>
          <p:cNvSpPr txBox="1">
            <a:spLocks/>
          </p:cNvSpPr>
          <p:nvPr/>
        </p:nvSpPr>
        <p:spPr>
          <a:xfrm>
            <a:off x="3611203" y="2185085"/>
            <a:ext cx="2377440" cy="3066993"/>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b="1" kern="1200" dirty="0">
                <a:solidFill>
                  <a:srgbClr val="094276"/>
                </a:solidFill>
                <a:latin typeface="Arial" panose="020B0604020202020204" pitchFamily="34" charset="0"/>
                <a:cs typeface="Arial" panose="020B0604020202020204" pitchFamily="34" charset="0"/>
              </a:rPr>
              <a:t>Before</a:t>
            </a:r>
            <a:endParaRPr lang="en-US" sz="2000" b="1" kern="1200" dirty="0">
              <a:solidFill>
                <a:srgbClr val="094276"/>
              </a:solidFill>
              <a:latin typeface="Arial" panose="020B0604020202020204" pitchFamily="34" charset="0"/>
              <a:cs typeface="Arial" panose="020B0604020202020204" pitchFamily="34" charset="0"/>
            </a:endParaRPr>
          </a:p>
          <a:p>
            <a:pPr marL="173736" indent="-173736" defTabSz="889000">
              <a:lnSpc>
                <a:spcPct val="90000"/>
              </a:lnSpc>
              <a:spcBef>
                <a:spcPct val="0"/>
              </a:spcBef>
              <a:spcAft>
                <a:spcPct val="35000"/>
              </a:spcAft>
              <a:buFont typeface="Arial" panose="020B0604020202020204" pitchFamily="34" charset="0"/>
              <a:buChar char="•"/>
            </a:pPr>
            <a:r>
              <a:rPr lang="en-US" sz="1400" dirty="0">
                <a:solidFill>
                  <a:srgbClr val="094276"/>
                </a:solidFill>
                <a:latin typeface="Arial" panose="020B0604020202020204" pitchFamily="34" charset="0"/>
                <a:cs typeface="Arial" panose="020B0604020202020204" pitchFamily="34" charset="0"/>
              </a:rPr>
              <a:t>Launch broad announcement with appropriate stakeholders</a:t>
            </a:r>
            <a:endParaRPr lang="en-US" sz="1400" b="0" kern="1200" dirty="0">
              <a:solidFill>
                <a:srgbClr val="094276"/>
              </a:solidFill>
              <a:latin typeface="Arial" panose="020B0604020202020204" pitchFamily="34" charset="0"/>
              <a:cs typeface="Arial" panose="020B0604020202020204" pitchFamily="34" charset="0"/>
            </a:endParaRP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dirty="0">
                <a:solidFill>
                  <a:srgbClr val="094276"/>
                </a:solidFill>
                <a:latin typeface="Arial" panose="020B0604020202020204" pitchFamily="34" charset="0"/>
                <a:cs typeface="Arial" panose="020B0604020202020204" pitchFamily="34" charset="0"/>
              </a:rPr>
              <a:t>Send an email from </a:t>
            </a:r>
            <a:r>
              <a:rPr lang="en-US" sz="1400" dirty="0">
                <a:solidFill>
                  <a:srgbClr val="094276"/>
                </a:solidFill>
                <a:latin typeface="Arial" panose="020B0604020202020204" pitchFamily="34" charset="0"/>
                <a:cs typeface="Arial" panose="020B0604020202020204" pitchFamily="34" charset="0"/>
              </a:rPr>
              <a:t>Senior Leadership</a:t>
            </a: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dirty="0">
                <a:solidFill>
                  <a:srgbClr val="094276"/>
                </a:solidFill>
                <a:latin typeface="Arial" panose="020B0604020202020204" pitchFamily="34" charset="0"/>
                <a:cs typeface="Arial" panose="020B0604020202020204" pitchFamily="34" charset="0"/>
              </a:rPr>
              <a:t>Host information sessions with staff</a:t>
            </a:r>
          </a:p>
          <a:p>
            <a:pPr marL="173736" lvl="0" indent="-173736" algn="l" defTabSz="889000">
              <a:lnSpc>
                <a:spcPct val="90000"/>
              </a:lnSpc>
              <a:spcBef>
                <a:spcPct val="0"/>
              </a:spcBef>
              <a:spcAft>
                <a:spcPct val="35000"/>
              </a:spcAft>
              <a:buFont typeface="Arial" panose="020B0604020202020204" pitchFamily="34" charset="0"/>
              <a:buChar char="•"/>
            </a:pPr>
            <a:r>
              <a:rPr lang="en-US" sz="1400" dirty="0">
                <a:solidFill>
                  <a:srgbClr val="094276"/>
                </a:solidFill>
                <a:latin typeface="Arial" panose="020B0604020202020204" pitchFamily="34" charset="0"/>
                <a:cs typeface="Arial" panose="020B0604020202020204" pitchFamily="34" charset="0"/>
              </a:rPr>
              <a:t>Participate in Program Office calls and newsletters</a:t>
            </a: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dirty="0">
                <a:solidFill>
                  <a:srgbClr val="094276"/>
                </a:solidFill>
                <a:latin typeface="Arial" panose="020B0604020202020204" pitchFamily="34" charset="0"/>
                <a:cs typeface="Arial" panose="020B0604020202020204" pitchFamily="34" charset="0"/>
              </a:rPr>
              <a:t>Email notes and reminders to mailing list </a:t>
            </a:r>
          </a:p>
        </p:txBody>
      </p:sp>
      <p:sp>
        <p:nvSpPr>
          <p:cNvPr id="36" name="TextBox 35">
            <a:extLst>
              <a:ext uri="{FF2B5EF4-FFF2-40B4-BE49-F238E27FC236}">
                <a16:creationId xmlns:a16="http://schemas.microsoft.com/office/drawing/2014/main" id="{8A3C9FA3-1F39-7D02-3AF1-CBBFBEFE0B3E}"/>
              </a:ext>
            </a:extLst>
          </p:cNvPr>
          <p:cNvSpPr txBox="1">
            <a:spLocks/>
          </p:cNvSpPr>
          <p:nvPr/>
        </p:nvSpPr>
        <p:spPr>
          <a:xfrm>
            <a:off x="6370764" y="2185085"/>
            <a:ext cx="2377440" cy="2603790"/>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b="1">
                <a:solidFill>
                  <a:schemeClr val="bg1"/>
                </a:solidFill>
                <a:latin typeface="Arial" panose="020B0604020202020204" pitchFamily="34" charset="0"/>
                <a:cs typeface="Arial" panose="020B0604020202020204" pitchFamily="34" charset="0"/>
              </a:rPr>
              <a:t>During</a:t>
            </a:r>
            <a:endParaRPr lang="en-US" sz="2000" b="1" kern="1200">
              <a:solidFill>
                <a:schemeClr val="bg1"/>
              </a:solidFill>
              <a:latin typeface="Arial" panose="020B0604020202020204" pitchFamily="34" charset="0"/>
              <a:cs typeface="Arial" panose="020B0604020202020204" pitchFamily="34" charset="0"/>
            </a:endParaRP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a:solidFill>
                  <a:schemeClr val="bg1"/>
                </a:solidFill>
                <a:latin typeface="Arial" panose="020B0604020202020204" pitchFamily="34" charset="0"/>
                <a:cs typeface="Arial" panose="020B0604020202020204" pitchFamily="34" charset="0"/>
              </a:rPr>
              <a:t>Email live updates of participant progress to mailing list</a:t>
            </a: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a:solidFill>
                  <a:schemeClr val="bg1"/>
                </a:solidFill>
                <a:latin typeface="Arial" panose="020B0604020202020204" pitchFamily="34" charset="0"/>
                <a:cs typeface="Arial" panose="020B0604020202020204" pitchFamily="34" charset="0"/>
              </a:rPr>
              <a:t>Maintain a feedback channel for responses to updates</a:t>
            </a:r>
          </a:p>
          <a:p>
            <a:pPr marL="173736" lvl="0" indent="-173736" algn="l" defTabSz="889000">
              <a:lnSpc>
                <a:spcPct val="90000"/>
              </a:lnSpc>
              <a:spcBef>
                <a:spcPct val="0"/>
              </a:spcBef>
              <a:spcAft>
                <a:spcPct val="35000"/>
              </a:spcAft>
              <a:buFont typeface="Arial" panose="020B0604020202020204" pitchFamily="34" charset="0"/>
              <a:buChar char="•"/>
            </a:pPr>
            <a:r>
              <a:rPr lang="en-US" sz="1400">
                <a:solidFill>
                  <a:schemeClr val="bg1"/>
                </a:solidFill>
                <a:latin typeface="Arial" panose="020B0604020202020204" pitchFamily="34" charset="0"/>
                <a:cs typeface="Arial" panose="020B0604020202020204" pitchFamily="34" charset="0"/>
              </a:rPr>
              <a:t>Address any issues promptly and publicly</a:t>
            </a: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a:solidFill>
                  <a:schemeClr val="bg1"/>
                </a:solidFill>
                <a:latin typeface="Arial" panose="020B0604020202020204" pitchFamily="34" charset="0"/>
                <a:cs typeface="Arial" panose="020B0604020202020204" pitchFamily="34" charset="0"/>
              </a:rPr>
              <a:t>Monitor </a:t>
            </a:r>
            <a:r>
              <a:rPr lang="en-US" sz="1400">
                <a:solidFill>
                  <a:schemeClr val="bg1"/>
                </a:solidFill>
                <a:latin typeface="Arial" panose="020B0604020202020204" pitchFamily="34" charset="0"/>
                <a:cs typeface="Arial" panose="020B0604020202020204" pitchFamily="34" charset="0"/>
              </a:rPr>
              <a:t>and analyze progress</a:t>
            </a:r>
            <a:endParaRPr lang="en-US" sz="1400" b="0" kern="120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9BCA1E3-F5DE-BC0C-AD7F-7AC8DAD1B557}"/>
              </a:ext>
            </a:extLst>
          </p:cNvPr>
          <p:cNvSpPr txBox="1">
            <a:spLocks/>
          </p:cNvSpPr>
          <p:nvPr/>
        </p:nvSpPr>
        <p:spPr>
          <a:xfrm>
            <a:off x="9086214" y="2185085"/>
            <a:ext cx="2377440" cy="3648691"/>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b="1" kern="1200" dirty="0">
                <a:solidFill>
                  <a:schemeClr val="bg1"/>
                </a:solidFill>
                <a:latin typeface="Arial" panose="020B0604020202020204" pitchFamily="34" charset="0"/>
                <a:cs typeface="Arial" panose="020B0604020202020204" pitchFamily="34" charset="0"/>
              </a:rPr>
              <a:t>After</a:t>
            </a:r>
            <a:endParaRPr lang="en-US" sz="2000" b="1" kern="1200" dirty="0">
              <a:solidFill>
                <a:schemeClr val="bg1"/>
              </a:solidFill>
              <a:latin typeface="Arial" panose="020B0604020202020204" pitchFamily="34" charset="0"/>
              <a:cs typeface="Arial" panose="020B0604020202020204" pitchFamily="34" charset="0"/>
            </a:endParaRP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dirty="0">
                <a:solidFill>
                  <a:schemeClr val="bg1"/>
                </a:solidFill>
                <a:latin typeface="Arial" panose="020B0604020202020204" pitchFamily="34" charset="0"/>
                <a:cs typeface="Arial" panose="020B0604020202020204" pitchFamily="34" charset="0"/>
              </a:rPr>
              <a:t>Publicly acknowledge and congratulate participants</a:t>
            </a: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dirty="0">
                <a:solidFill>
                  <a:schemeClr val="bg1"/>
                </a:solidFill>
                <a:latin typeface="Arial" panose="020B0604020202020204" pitchFamily="34" charset="0"/>
                <a:cs typeface="Arial" panose="020B0604020202020204" pitchFamily="34" charset="0"/>
              </a:rPr>
              <a:t>Send thank you notes to participants and behind-the-scenes staff</a:t>
            </a:r>
          </a:p>
          <a:p>
            <a:pPr marL="173736" lvl="0" indent="-173736" algn="l" defTabSz="889000">
              <a:lnSpc>
                <a:spcPct val="90000"/>
              </a:lnSpc>
              <a:spcBef>
                <a:spcPct val="0"/>
              </a:spcBef>
              <a:spcAft>
                <a:spcPct val="350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Collect feedback from participants with surveys</a:t>
            </a:r>
          </a:p>
          <a:p>
            <a:pPr marL="173736" lvl="0" indent="-173736" algn="l" defTabSz="889000">
              <a:lnSpc>
                <a:spcPct val="90000"/>
              </a:lnSpc>
              <a:spcBef>
                <a:spcPct val="0"/>
              </a:spcBef>
              <a:spcAft>
                <a:spcPct val="35000"/>
              </a:spcAft>
              <a:buFont typeface="Arial" panose="020B0604020202020204" pitchFamily="34" charset="0"/>
              <a:buChar char="•"/>
            </a:pPr>
            <a:r>
              <a:rPr lang="en-US" sz="1400" b="0" kern="1200" dirty="0">
                <a:solidFill>
                  <a:schemeClr val="bg1"/>
                </a:solidFill>
                <a:latin typeface="Arial" panose="020B0604020202020204" pitchFamily="34" charset="0"/>
                <a:cs typeface="Arial" panose="020B0604020202020204" pitchFamily="34" charset="0"/>
              </a:rPr>
              <a:t>Gather testimonials or quotes for future marketing materials</a:t>
            </a:r>
          </a:p>
          <a:p>
            <a:pPr marL="173736" lvl="0" indent="-173736" algn="l" defTabSz="889000">
              <a:lnSpc>
                <a:spcPct val="90000"/>
              </a:lnSpc>
              <a:spcBef>
                <a:spcPct val="0"/>
              </a:spcBef>
              <a:spcAft>
                <a:spcPct val="350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Share a wrap up article on the appropriate communications channels</a:t>
            </a:r>
          </a:p>
        </p:txBody>
      </p:sp>
      <p:grpSp>
        <p:nvGrpSpPr>
          <p:cNvPr id="2" name="Group 1">
            <a:extLst>
              <a:ext uri="{FF2B5EF4-FFF2-40B4-BE49-F238E27FC236}">
                <a16:creationId xmlns:a16="http://schemas.microsoft.com/office/drawing/2014/main" id="{C966D510-369C-369B-FCF5-6C73DE0A7D45}"/>
              </a:ext>
            </a:extLst>
          </p:cNvPr>
          <p:cNvGrpSpPr>
            <a:grpSpLocks/>
          </p:cNvGrpSpPr>
          <p:nvPr/>
        </p:nvGrpSpPr>
        <p:grpSpPr>
          <a:xfrm>
            <a:off x="4216826" y="870488"/>
            <a:ext cx="1166193" cy="1166193"/>
            <a:chOff x="2825131" y="1315853"/>
            <a:chExt cx="1237764" cy="1237764"/>
          </a:xfrm>
        </p:grpSpPr>
        <p:sp>
          <p:nvSpPr>
            <p:cNvPr id="25" name="Oval 24">
              <a:extLst>
                <a:ext uri="{FF2B5EF4-FFF2-40B4-BE49-F238E27FC236}">
                  <a16:creationId xmlns:a16="http://schemas.microsoft.com/office/drawing/2014/main" id="{918CF8E5-911F-D2C9-8E56-09C3A303DBFE}"/>
                </a:ext>
              </a:extLst>
            </p:cNvPr>
            <p:cNvSpPr>
              <a:spLocks/>
            </p:cNvSpPr>
            <p:nvPr/>
          </p:nvSpPr>
          <p:spPr>
            <a:xfrm>
              <a:off x="2825131" y="1315853"/>
              <a:ext cx="1237764" cy="1237764"/>
            </a:xfrm>
            <a:prstGeom prst="ellipse">
              <a:avLst/>
            </a:prstGeom>
            <a:solidFill>
              <a:schemeClr val="bg1">
                <a:lumMod val="95000"/>
              </a:schemeClr>
            </a:solid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9" name="Graphic 38" descr="Marketing with solid fill">
              <a:extLst>
                <a:ext uri="{FF2B5EF4-FFF2-40B4-BE49-F238E27FC236}">
                  <a16:creationId xmlns:a16="http://schemas.microsoft.com/office/drawing/2014/main" id="{4529394F-744F-3592-6335-3F4AA158E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837" y="1477535"/>
              <a:ext cx="914400" cy="914400"/>
            </a:xfrm>
            <a:prstGeom prst="rect">
              <a:avLst/>
            </a:prstGeom>
          </p:spPr>
        </p:pic>
      </p:grpSp>
      <p:grpSp>
        <p:nvGrpSpPr>
          <p:cNvPr id="3" name="Group 2">
            <a:extLst>
              <a:ext uri="{FF2B5EF4-FFF2-40B4-BE49-F238E27FC236}">
                <a16:creationId xmlns:a16="http://schemas.microsoft.com/office/drawing/2014/main" id="{E1242C8A-3BF0-BB31-FED6-74EB6A195788}"/>
              </a:ext>
            </a:extLst>
          </p:cNvPr>
          <p:cNvGrpSpPr>
            <a:grpSpLocks/>
          </p:cNvGrpSpPr>
          <p:nvPr/>
        </p:nvGrpSpPr>
        <p:grpSpPr>
          <a:xfrm>
            <a:off x="6959856" y="870488"/>
            <a:ext cx="1166193" cy="1166193"/>
            <a:chOff x="5559877" y="1315853"/>
            <a:chExt cx="1237764" cy="1237764"/>
          </a:xfrm>
        </p:grpSpPr>
        <p:sp>
          <p:nvSpPr>
            <p:cNvPr id="29" name="Oval 28">
              <a:extLst>
                <a:ext uri="{FF2B5EF4-FFF2-40B4-BE49-F238E27FC236}">
                  <a16:creationId xmlns:a16="http://schemas.microsoft.com/office/drawing/2014/main" id="{AB0358B4-1352-8384-EE07-176490DD3B45}"/>
                </a:ext>
              </a:extLst>
            </p:cNvPr>
            <p:cNvSpPr>
              <a:spLocks/>
            </p:cNvSpPr>
            <p:nvPr/>
          </p:nvSpPr>
          <p:spPr>
            <a:xfrm>
              <a:off x="5559877" y="1315853"/>
              <a:ext cx="1237764" cy="1237764"/>
            </a:xfrm>
            <a:prstGeom prst="ellipse">
              <a:avLst/>
            </a:prstGeom>
            <a:solidFill>
              <a:schemeClr val="bg1">
                <a:lumMod val="95000"/>
              </a:schemeClr>
            </a:solid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0" name="Graphic 39" descr="Voice with solid fill">
              <a:extLst>
                <a:ext uri="{FF2B5EF4-FFF2-40B4-BE49-F238E27FC236}">
                  <a16:creationId xmlns:a16="http://schemas.microsoft.com/office/drawing/2014/main" id="{934929BB-9661-7C23-2AF4-434BC96A5B1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48924" y="1477535"/>
              <a:ext cx="914400" cy="914400"/>
            </a:xfrm>
            <a:prstGeom prst="rect">
              <a:avLst/>
            </a:prstGeom>
          </p:spPr>
        </p:pic>
      </p:grpSp>
      <p:grpSp>
        <p:nvGrpSpPr>
          <p:cNvPr id="4" name="Group 3">
            <a:extLst>
              <a:ext uri="{FF2B5EF4-FFF2-40B4-BE49-F238E27FC236}">
                <a16:creationId xmlns:a16="http://schemas.microsoft.com/office/drawing/2014/main" id="{26974087-13C3-4BC3-FE49-5C87D34873E4}"/>
              </a:ext>
            </a:extLst>
          </p:cNvPr>
          <p:cNvGrpSpPr>
            <a:grpSpLocks/>
          </p:cNvGrpSpPr>
          <p:nvPr/>
        </p:nvGrpSpPr>
        <p:grpSpPr>
          <a:xfrm>
            <a:off x="9691837" y="870488"/>
            <a:ext cx="1166193" cy="1166193"/>
            <a:chOff x="8294624" y="1315853"/>
            <a:chExt cx="1237764" cy="1237764"/>
          </a:xfrm>
        </p:grpSpPr>
        <p:sp>
          <p:nvSpPr>
            <p:cNvPr id="32" name="Oval 31">
              <a:extLst>
                <a:ext uri="{FF2B5EF4-FFF2-40B4-BE49-F238E27FC236}">
                  <a16:creationId xmlns:a16="http://schemas.microsoft.com/office/drawing/2014/main" id="{471EADD6-A7FE-3C24-BC78-59FAC322B0D3}"/>
                </a:ext>
              </a:extLst>
            </p:cNvPr>
            <p:cNvSpPr>
              <a:spLocks/>
            </p:cNvSpPr>
            <p:nvPr/>
          </p:nvSpPr>
          <p:spPr>
            <a:xfrm>
              <a:off x="8294624" y="1315853"/>
              <a:ext cx="1237764" cy="1237764"/>
            </a:xfrm>
            <a:prstGeom prst="ellipse">
              <a:avLst/>
            </a:prstGeom>
            <a:solidFill>
              <a:schemeClr val="bg1">
                <a:lumMod val="95000"/>
              </a:schemeClr>
            </a:solid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1" name="Graphic 40" descr="Champagne glasses with solid fill">
              <a:extLst>
                <a:ext uri="{FF2B5EF4-FFF2-40B4-BE49-F238E27FC236}">
                  <a16:creationId xmlns:a16="http://schemas.microsoft.com/office/drawing/2014/main" id="{19E467AB-C587-3A46-8BF0-9231E0AA4D3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464235" y="1458485"/>
              <a:ext cx="914400" cy="914400"/>
            </a:xfrm>
            <a:prstGeom prst="rect">
              <a:avLst/>
            </a:prstGeom>
          </p:spPr>
        </p:pic>
      </p:grpSp>
      <p:sp>
        <p:nvSpPr>
          <p:cNvPr id="5" name="Freeform: Shape 4">
            <a:extLst>
              <a:ext uri="{FF2B5EF4-FFF2-40B4-BE49-F238E27FC236}">
                <a16:creationId xmlns:a16="http://schemas.microsoft.com/office/drawing/2014/main" id="{FDD23807-0A0A-76EA-E6DD-31160360D43F}"/>
              </a:ext>
            </a:extLst>
          </p:cNvPr>
          <p:cNvSpPr>
            <a:spLocks/>
          </p:cNvSpPr>
          <p:nvPr/>
        </p:nvSpPr>
        <p:spPr>
          <a:xfrm>
            <a:off x="759773" y="658803"/>
            <a:ext cx="2655093" cy="5418667"/>
          </a:xfrm>
          <a:custGeom>
            <a:avLst/>
            <a:gdLst>
              <a:gd name="connsiteX0" fmla="*/ 0 w 2655093"/>
              <a:gd name="connsiteY0" fmla="*/ 265509 h 5418667"/>
              <a:gd name="connsiteX1" fmla="*/ 265509 w 2655093"/>
              <a:gd name="connsiteY1" fmla="*/ 0 h 5418667"/>
              <a:gd name="connsiteX2" fmla="*/ 2389584 w 2655093"/>
              <a:gd name="connsiteY2" fmla="*/ 0 h 5418667"/>
              <a:gd name="connsiteX3" fmla="*/ 2655093 w 2655093"/>
              <a:gd name="connsiteY3" fmla="*/ 265509 h 5418667"/>
              <a:gd name="connsiteX4" fmla="*/ 2655093 w 2655093"/>
              <a:gd name="connsiteY4" fmla="*/ 5153158 h 5418667"/>
              <a:gd name="connsiteX5" fmla="*/ 2389584 w 2655093"/>
              <a:gd name="connsiteY5" fmla="*/ 5418667 h 5418667"/>
              <a:gd name="connsiteX6" fmla="*/ 265509 w 2655093"/>
              <a:gd name="connsiteY6" fmla="*/ 5418667 h 5418667"/>
              <a:gd name="connsiteX7" fmla="*/ 0 w 2655093"/>
              <a:gd name="connsiteY7" fmla="*/ 5153158 h 5418667"/>
              <a:gd name="connsiteX8" fmla="*/ 0 w 2655093"/>
              <a:gd name="connsiteY8" fmla="*/ 26550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093" h="5418667">
                <a:moveTo>
                  <a:pt x="0" y="265509"/>
                </a:moveTo>
                <a:cubicBezTo>
                  <a:pt x="0" y="118872"/>
                  <a:pt x="118872" y="0"/>
                  <a:pt x="265509" y="0"/>
                </a:cubicBezTo>
                <a:lnTo>
                  <a:pt x="2389584" y="0"/>
                </a:lnTo>
                <a:cubicBezTo>
                  <a:pt x="2536221" y="0"/>
                  <a:pt x="2655093" y="118872"/>
                  <a:pt x="2655093" y="265509"/>
                </a:cubicBezTo>
                <a:lnTo>
                  <a:pt x="2655093" y="5153158"/>
                </a:lnTo>
                <a:cubicBezTo>
                  <a:pt x="2655093" y="5299795"/>
                  <a:pt x="2536221" y="5418667"/>
                  <a:pt x="2389584" y="5418667"/>
                </a:cubicBezTo>
                <a:lnTo>
                  <a:pt x="265509" y="5418667"/>
                </a:lnTo>
                <a:cubicBezTo>
                  <a:pt x="118872" y="5418667"/>
                  <a:pt x="0" y="5299795"/>
                  <a:pt x="0" y="5153158"/>
                </a:cubicBezTo>
                <a:lnTo>
                  <a:pt x="0" y="265509"/>
                </a:lnTo>
                <a:close/>
              </a:path>
            </a:pathLst>
          </a:custGeom>
          <a:solidFill>
            <a:schemeClr val="accent1">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2240" tIns="2309706" rIns="142240" bIns="1225975" numCol="1" spcCol="1270" anchor="ctr" anchorCtr="0">
            <a:noAutofit/>
          </a:bodyPr>
          <a:lstStyle/>
          <a:p>
            <a:pPr marL="342900" lvl="0" indent="-342900" algn="l" defTabSz="889000">
              <a:lnSpc>
                <a:spcPct val="90000"/>
              </a:lnSpc>
              <a:spcBef>
                <a:spcPct val="0"/>
              </a:spcBef>
              <a:spcAft>
                <a:spcPct val="35000"/>
              </a:spcAft>
              <a:buFont typeface="Arial" panose="020B0604020202020204" pitchFamily="34" charset="0"/>
              <a:buChar char="•"/>
            </a:pPr>
            <a:endParaRPr lang="en-US" sz="1600" b="0" kern="120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5100" b="0" kern="1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D9B425A-1C04-1ADE-45DF-92CA4B54DB75}"/>
              </a:ext>
            </a:extLst>
          </p:cNvPr>
          <p:cNvSpPr txBox="1">
            <a:spLocks/>
          </p:cNvSpPr>
          <p:nvPr/>
        </p:nvSpPr>
        <p:spPr>
          <a:xfrm>
            <a:off x="876208" y="2185085"/>
            <a:ext cx="2377440" cy="2754600"/>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b="1" kern="1200" dirty="0">
                <a:solidFill>
                  <a:srgbClr val="094276"/>
                </a:solidFill>
                <a:latin typeface="Arial" panose="020B0604020202020204" pitchFamily="34" charset="0"/>
                <a:cs typeface="Arial" panose="020B0604020202020204" pitchFamily="34" charset="0"/>
              </a:rPr>
              <a:t>Pre-Launch</a:t>
            </a:r>
            <a:endParaRPr lang="en-US" sz="2000" b="1" kern="1200" dirty="0">
              <a:solidFill>
                <a:srgbClr val="094276"/>
              </a:solidFill>
              <a:latin typeface="Arial" panose="020B0604020202020204" pitchFamily="34" charset="0"/>
              <a:cs typeface="Arial" panose="020B0604020202020204" pitchFamily="34" charset="0"/>
            </a:endParaRPr>
          </a:p>
          <a:p>
            <a:pPr marL="173736" indent="-173736" defTabSz="889000">
              <a:lnSpc>
                <a:spcPct val="90000"/>
              </a:lnSpc>
              <a:spcBef>
                <a:spcPct val="0"/>
              </a:spcBef>
              <a:spcAft>
                <a:spcPct val="35000"/>
              </a:spcAft>
              <a:buFont typeface="Wingdings" panose="05000000000000000000" pitchFamily="2" charset="2"/>
              <a:buChar char="ü"/>
            </a:pPr>
            <a:r>
              <a:rPr lang="en-US" sz="1400" dirty="0">
                <a:solidFill>
                  <a:srgbClr val="094276"/>
                </a:solidFill>
                <a:latin typeface="Arial" panose="020B0604020202020204" pitchFamily="34" charset="0"/>
                <a:cs typeface="Arial" panose="020B0604020202020204" pitchFamily="34" charset="0"/>
              </a:rPr>
              <a:t>Identify key stakeholders</a:t>
            </a:r>
          </a:p>
          <a:p>
            <a:pPr marL="173736" indent="-173736" defTabSz="889000">
              <a:lnSpc>
                <a:spcPct val="90000"/>
              </a:lnSpc>
              <a:spcBef>
                <a:spcPct val="0"/>
              </a:spcBef>
              <a:spcAft>
                <a:spcPct val="35000"/>
              </a:spcAft>
              <a:buFont typeface="Wingdings" panose="05000000000000000000" pitchFamily="2" charset="2"/>
              <a:buChar char="ü"/>
            </a:pPr>
            <a:r>
              <a:rPr lang="en-US" sz="1400" dirty="0">
                <a:solidFill>
                  <a:srgbClr val="094276"/>
                </a:solidFill>
                <a:latin typeface="Arial" panose="020B0604020202020204" pitchFamily="34" charset="0"/>
                <a:cs typeface="Arial" panose="020B0604020202020204" pitchFamily="34" charset="0"/>
              </a:rPr>
              <a:t>Define objectives of Challenge engagement</a:t>
            </a:r>
          </a:p>
          <a:p>
            <a:pPr marL="173736" indent="-173736" defTabSz="889000">
              <a:lnSpc>
                <a:spcPct val="90000"/>
              </a:lnSpc>
              <a:spcBef>
                <a:spcPct val="0"/>
              </a:spcBef>
              <a:spcAft>
                <a:spcPct val="35000"/>
              </a:spcAft>
              <a:buFont typeface="Wingdings" panose="05000000000000000000" pitchFamily="2" charset="2"/>
              <a:buChar char="ü"/>
            </a:pPr>
            <a:r>
              <a:rPr lang="en-US" sz="1400" dirty="0">
                <a:solidFill>
                  <a:srgbClr val="094276"/>
                </a:solidFill>
                <a:latin typeface="Arial" panose="020B0604020202020204" pitchFamily="34" charset="0"/>
                <a:cs typeface="Arial" panose="020B0604020202020204" pitchFamily="34" charset="0"/>
              </a:rPr>
              <a:t>Create an engagement strategy</a:t>
            </a:r>
          </a:p>
          <a:p>
            <a:pPr marL="173736" indent="-173736" defTabSz="889000">
              <a:lnSpc>
                <a:spcPct val="90000"/>
              </a:lnSpc>
              <a:spcBef>
                <a:spcPct val="0"/>
              </a:spcBef>
              <a:spcAft>
                <a:spcPct val="35000"/>
              </a:spcAft>
              <a:buFont typeface="Arial" panose="020B0604020202020204" pitchFamily="34" charset="0"/>
              <a:buChar char="•"/>
            </a:pPr>
            <a:r>
              <a:rPr lang="en-US" sz="1400" dirty="0">
                <a:solidFill>
                  <a:srgbClr val="094276"/>
                </a:solidFill>
                <a:latin typeface="Arial" panose="020B0604020202020204" pitchFamily="34" charset="0"/>
                <a:cs typeface="Arial" panose="020B0604020202020204" pitchFamily="34" charset="0"/>
              </a:rPr>
              <a:t>Develop messaging</a:t>
            </a:r>
          </a:p>
          <a:p>
            <a:pPr marL="173736" indent="-173736" defTabSz="889000">
              <a:lnSpc>
                <a:spcPct val="90000"/>
              </a:lnSpc>
              <a:spcBef>
                <a:spcPct val="0"/>
              </a:spcBef>
              <a:spcAft>
                <a:spcPct val="35000"/>
              </a:spcAft>
              <a:buFont typeface="Arial" panose="020B0604020202020204" pitchFamily="34" charset="0"/>
              <a:buChar char="•"/>
            </a:pPr>
            <a:r>
              <a:rPr lang="en-US" sz="1400" dirty="0">
                <a:solidFill>
                  <a:srgbClr val="094276"/>
                </a:solidFill>
                <a:latin typeface="Arial" panose="020B0604020202020204" pitchFamily="34" charset="0"/>
                <a:cs typeface="Arial" panose="020B0604020202020204" pitchFamily="34" charset="0"/>
              </a:rPr>
              <a:t>Develop engagement materials</a:t>
            </a:r>
          </a:p>
          <a:p>
            <a:pPr marL="173736" indent="-173736" defTabSz="889000">
              <a:lnSpc>
                <a:spcPct val="90000"/>
              </a:lnSpc>
              <a:spcBef>
                <a:spcPct val="0"/>
              </a:spcBef>
              <a:spcAft>
                <a:spcPct val="35000"/>
              </a:spcAft>
              <a:buFont typeface="Arial" panose="020B0604020202020204" pitchFamily="34" charset="0"/>
              <a:buChar char="•"/>
            </a:pPr>
            <a:r>
              <a:rPr lang="en-US" sz="1400" b="0" kern="1200" dirty="0">
                <a:solidFill>
                  <a:srgbClr val="094276"/>
                </a:solidFill>
                <a:latin typeface="Arial" panose="020B0604020202020204" pitchFamily="34" charset="0"/>
                <a:cs typeface="Arial" panose="020B0604020202020204" pitchFamily="34" charset="0"/>
              </a:rPr>
              <a:t>Coordinate with communications offices </a:t>
            </a:r>
          </a:p>
        </p:txBody>
      </p:sp>
      <p:grpSp>
        <p:nvGrpSpPr>
          <p:cNvPr id="7" name="Group 6">
            <a:extLst>
              <a:ext uri="{FF2B5EF4-FFF2-40B4-BE49-F238E27FC236}">
                <a16:creationId xmlns:a16="http://schemas.microsoft.com/office/drawing/2014/main" id="{D25525FA-6207-F405-646B-177C009AAF44}"/>
              </a:ext>
            </a:extLst>
          </p:cNvPr>
          <p:cNvGrpSpPr>
            <a:grpSpLocks/>
          </p:cNvGrpSpPr>
          <p:nvPr/>
        </p:nvGrpSpPr>
        <p:grpSpPr>
          <a:xfrm>
            <a:off x="1481831" y="870488"/>
            <a:ext cx="1166193" cy="1166193"/>
            <a:chOff x="2825131" y="1315853"/>
            <a:chExt cx="1237764" cy="1237764"/>
          </a:xfrm>
        </p:grpSpPr>
        <p:sp>
          <p:nvSpPr>
            <p:cNvPr id="8" name="Oval 7">
              <a:extLst>
                <a:ext uri="{FF2B5EF4-FFF2-40B4-BE49-F238E27FC236}">
                  <a16:creationId xmlns:a16="http://schemas.microsoft.com/office/drawing/2014/main" id="{2C92DA3A-3A53-9085-FBE5-5906421E63F0}"/>
                </a:ext>
              </a:extLst>
            </p:cNvPr>
            <p:cNvSpPr>
              <a:spLocks/>
            </p:cNvSpPr>
            <p:nvPr/>
          </p:nvSpPr>
          <p:spPr>
            <a:xfrm>
              <a:off x="2825131" y="1315853"/>
              <a:ext cx="1237764" cy="1237764"/>
            </a:xfrm>
            <a:prstGeom prst="ellipse">
              <a:avLst/>
            </a:prstGeom>
            <a:solidFill>
              <a:schemeClr val="bg1">
                <a:lumMod val="95000"/>
              </a:schemeClr>
            </a:solid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9" name="Graphic 8" descr="History with solid fill">
              <a:extLst>
                <a:ext uri="{FF2B5EF4-FFF2-40B4-BE49-F238E27FC236}">
                  <a16:creationId xmlns:a16="http://schemas.microsoft.com/office/drawing/2014/main" id="{818E3566-479A-6AA8-F093-987877401BC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037837" y="1477535"/>
              <a:ext cx="914400" cy="914400"/>
            </a:xfrm>
            <a:prstGeom prst="rect">
              <a:avLst/>
            </a:prstGeom>
          </p:spPr>
        </p:pic>
      </p:grpSp>
    </p:spTree>
    <p:extLst>
      <p:ext uri="{BB962C8B-B14F-4D97-AF65-F5344CB8AC3E}">
        <p14:creationId xmlns:p14="http://schemas.microsoft.com/office/powerpoint/2010/main" val="1698823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B3B3C6-A25B-63E8-799A-F2E07CF2CEB9}"/>
              </a:ext>
            </a:extLst>
          </p:cNvPr>
          <p:cNvSpPr>
            <a:spLocks noGrp="1"/>
          </p:cNvSpPr>
          <p:nvPr>
            <p:ph idx="1"/>
          </p:nvPr>
        </p:nvSpPr>
        <p:spPr/>
        <p:txBody>
          <a:bodyPr>
            <a:normAutofit/>
          </a:bodyPr>
          <a:lstStyle/>
          <a:p>
            <a:pPr>
              <a:buFont typeface="Arial" panose="020B0604020202020204" pitchFamily="34" charset="0"/>
              <a:buChar char="•"/>
            </a:pPr>
            <a:r>
              <a:rPr lang="en-US" sz="2800" dirty="0"/>
              <a:t>PrecisionFDA COVID-19 Challenge</a:t>
            </a:r>
          </a:p>
          <a:p>
            <a:pPr lvl="1">
              <a:buFont typeface="Arial" panose="020B0604020202020204" pitchFamily="34" charset="0"/>
              <a:buChar char="•"/>
            </a:pPr>
            <a:r>
              <a:rPr lang="en-US" sz="2400" dirty="0">
                <a:hlinkClick r:id="rId2"/>
              </a:rPr>
              <a:t>VHA Innovation Ecosystem and </a:t>
            </a:r>
            <a:r>
              <a:rPr lang="en-US" sz="2400" dirty="0" err="1">
                <a:hlinkClick r:id="rId2"/>
              </a:rPr>
              <a:t>precisionFDA</a:t>
            </a:r>
            <a:r>
              <a:rPr lang="en-US" sz="2400" dirty="0">
                <a:hlinkClick r:id="rId2"/>
              </a:rPr>
              <a:t> COVID-19 Risk Factor Modeling Challenge Phase 1 - </a:t>
            </a:r>
            <a:r>
              <a:rPr lang="en-US" sz="2400" dirty="0" err="1">
                <a:hlinkClick r:id="rId2"/>
              </a:rPr>
              <a:t>precisionFDA</a:t>
            </a:r>
            <a:r>
              <a:rPr lang="en-US" sz="2400" dirty="0">
                <a:hlinkClick r:id="rId2"/>
              </a:rPr>
              <a:t> Challenge</a:t>
            </a:r>
            <a:endParaRPr lang="en-US" sz="2400" dirty="0"/>
          </a:p>
          <a:p>
            <a:pPr>
              <a:buFont typeface="Arial" panose="020B0604020202020204" pitchFamily="34" charset="0"/>
              <a:buChar char="•"/>
            </a:pPr>
            <a:r>
              <a:rPr lang="en-US" sz="2800" dirty="0"/>
              <a:t>Mission Daybreak</a:t>
            </a:r>
          </a:p>
          <a:p>
            <a:pPr lvl="1">
              <a:buFont typeface="Arial" panose="020B0604020202020204" pitchFamily="34" charset="0"/>
              <a:buChar char="•"/>
            </a:pPr>
            <a:r>
              <a:rPr lang="en-US" sz="2400" dirty="0">
                <a:hlinkClick r:id="rId3"/>
              </a:rPr>
              <a:t>Home - Mission Daybreak</a:t>
            </a:r>
            <a:endParaRPr lang="en-US" sz="2400" dirty="0"/>
          </a:p>
          <a:p>
            <a:pPr>
              <a:buFont typeface="Arial" panose="020B0604020202020204" pitchFamily="34" charset="0"/>
              <a:buChar char="•"/>
            </a:pPr>
            <a:r>
              <a:rPr lang="en-US" sz="2800" dirty="0"/>
              <a:t>V-CHAMPS Heart Health Challenge</a:t>
            </a:r>
          </a:p>
          <a:p>
            <a:pPr lvl="1">
              <a:buFont typeface="Arial" panose="020B0604020202020204" pitchFamily="34" charset="0"/>
              <a:buChar char="•"/>
            </a:pPr>
            <a:r>
              <a:rPr lang="en-US" sz="2400" dirty="0">
                <a:hlinkClick r:id="rId4"/>
              </a:rPr>
              <a:t>The Veterans Cardiac Health and AI Model Predictions (V-CHAMPS) Challenge - </a:t>
            </a:r>
            <a:r>
              <a:rPr lang="en-US" sz="2400" dirty="0" err="1">
                <a:hlinkClick r:id="rId4"/>
              </a:rPr>
              <a:t>precisionFDA</a:t>
            </a:r>
            <a:r>
              <a:rPr lang="en-US" sz="2400" dirty="0">
                <a:hlinkClick r:id="rId4"/>
              </a:rPr>
              <a:t> Challenge</a:t>
            </a:r>
            <a:endParaRPr lang="en-US" sz="2400" dirty="0"/>
          </a:p>
        </p:txBody>
      </p:sp>
      <p:sp>
        <p:nvSpPr>
          <p:cNvPr id="2" name="Title 1">
            <a:extLst>
              <a:ext uri="{FF2B5EF4-FFF2-40B4-BE49-F238E27FC236}">
                <a16:creationId xmlns:a16="http://schemas.microsoft.com/office/drawing/2014/main" id="{CCA16843-2762-6D3E-E79C-3256CBD5768A}"/>
              </a:ext>
            </a:extLst>
          </p:cNvPr>
          <p:cNvSpPr>
            <a:spLocks noGrp="1"/>
          </p:cNvSpPr>
          <p:nvPr>
            <p:ph type="title"/>
          </p:nvPr>
        </p:nvSpPr>
        <p:spPr/>
        <p:txBody>
          <a:bodyPr/>
          <a:lstStyle/>
          <a:p>
            <a:r>
              <a:rPr lang="en-US" dirty="0"/>
              <a:t>Open Innovation Examples</a:t>
            </a:r>
          </a:p>
        </p:txBody>
      </p:sp>
    </p:spTree>
    <p:extLst>
      <p:ext uri="{BB962C8B-B14F-4D97-AF65-F5344CB8AC3E}">
        <p14:creationId xmlns:p14="http://schemas.microsoft.com/office/powerpoint/2010/main" val="4229046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a:extLst>
              <a:ext uri="{FF2B5EF4-FFF2-40B4-BE49-F238E27FC236}">
                <a16:creationId xmlns:a16="http://schemas.microsoft.com/office/drawing/2014/main" id="{F632279A-22DB-D010-D880-F766BF6D1BEA}"/>
              </a:ext>
            </a:extLst>
          </p:cNvPr>
          <p:cNvSpPr/>
          <p:nvPr/>
        </p:nvSpPr>
        <p:spPr>
          <a:xfrm>
            <a:off x="985135" y="785813"/>
            <a:ext cx="9908179" cy="896570"/>
          </a:xfrm>
          <a:prstGeom prst="roundRect">
            <a:avLst/>
          </a:prstGeom>
          <a:solidFill>
            <a:srgbClr val="003F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12">
            <a:extLst>
              <a:ext uri="{FF2B5EF4-FFF2-40B4-BE49-F238E27FC236}">
                <a16:creationId xmlns:a16="http://schemas.microsoft.com/office/drawing/2014/main" id="{37BEDD17-4BAE-978B-31AC-F5A4B29DF98D}"/>
              </a:ext>
            </a:extLst>
          </p:cNvPr>
          <p:cNvSpPr txBox="1">
            <a:spLocks noChangeArrowheads="1"/>
          </p:cNvSpPr>
          <p:nvPr/>
        </p:nvSpPr>
        <p:spPr bwMode="auto">
          <a:xfrm>
            <a:off x="1758940" y="0"/>
            <a:ext cx="87757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3600" b="1" dirty="0">
                <a:solidFill>
                  <a:schemeClr val="bg1"/>
                </a:solidFill>
                <a:latin typeface="Calibri"/>
                <a:cs typeface="Calibri"/>
              </a:rPr>
              <a:t>Office of Healthcare Innovation and Learning</a:t>
            </a:r>
            <a:endParaRPr lang="ru-RU" altLang="ru-RU" sz="3600" b="1" dirty="0">
              <a:solidFill>
                <a:schemeClr val="bg1"/>
              </a:solidFill>
              <a:latin typeface="Calibri"/>
              <a:cs typeface="Calibri"/>
            </a:endParaRPr>
          </a:p>
        </p:txBody>
      </p:sp>
      <p:sp>
        <p:nvSpPr>
          <p:cNvPr id="8" name="TextBox 115">
            <a:extLst>
              <a:ext uri="{FF2B5EF4-FFF2-40B4-BE49-F238E27FC236}">
                <a16:creationId xmlns:a16="http://schemas.microsoft.com/office/drawing/2014/main" id="{453D09AD-7749-9B0E-612B-9BAEACE5775C}"/>
              </a:ext>
            </a:extLst>
          </p:cNvPr>
          <p:cNvSpPr txBox="1">
            <a:spLocks noChangeArrowheads="1"/>
          </p:cNvSpPr>
          <p:nvPr/>
        </p:nvSpPr>
        <p:spPr bwMode="auto">
          <a:xfrm>
            <a:off x="1127086" y="864719"/>
            <a:ext cx="9505894"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2000" dirty="0">
                <a:solidFill>
                  <a:schemeClr val="bg1"/>
                </a:solidFill>
                <a:latin typeface="Calibri"/>
                <a:ea typeface="Calibri"/>
                <a:cs typeface="Calibri"/>
              </a:rPr>
              <a:t>OHIL bring </a:t>
            </a:r>
            <a:r>
              <a:rPr lang="en-US" sz="2000" dirty="0">
                <a:solidFill>
                  <a:schemeClr val="bg1"/>
                </a:solidFill>
                <a:latin typeface="Calibri"/>
                <a:cs typeface="Calibri"/>
              </a:rPr>
              <a:t>together health care innovators and educators </a:t>
            </a:r>
            <a:endParaRPr lang="ru-RU" sz="2000" dirty="0">
              <a:solidFill>
                <a:schemeClr val="bg1"/>
              </a:solidFill>
              <a:latin typeface="Calibri"/>
              <a:ea typeface="Calibri"/>
              <a:cs typeface="Calibri"/>
            </a:endParaRPr>
          </a:p>
          <a:p>
            <a:pPr algn="ctr"/>
            <a:r>
              <a:rPr lang="en-US" sz="2000" dirty="0">
                <a:solidFill>
                  <a:schemeClr val="bg1"/>
                </a:solidFill>
                <a:latin typeface="Calibri"/>
                <a:cs typeface="Calibri"/>
              </a:rPr>
              <a:t>to drive transformational change in Veteran health care.</a:t>
            </a:r>
            <a:r>
              <a:rPr lang="en-US" sz="2000" b="1" dirty="0">
                <a:solidFill>
                  <a:schemeClr val="bg1"/>
                </a:solidFill>
                <a:latin typeface="Calibri"/>
                <a:cs typeface="Calibri"/>
              </a:rPr>
              <a:t> </a:t>
            </a:r>
            <a:endParaRPr lang="ru-RU" sz="2000" dirty="0">
              <a:solidFill>
                <a:schemeClr val="bg1"/>
              </a:solidFill>
              <a:latin typeface="Calibri"/>
              <a:ea typeface="Calibri"/>
              <a:cs typeface="Calibri"/>
            </a:endParaRPr>
          </a:p>
        </p:txBody>
      </p:sp>
      <p:sp>
        <p:nvSpPr>
          <p:cNvPr id="9" name="Freeform 8">
            <a:extLst>
              <a:ext uri="{FF2B5EF4-FFF2-40B4-BE49-F238E27FC236}">
                <a16:creationId xmlns:a16="http://schemas.microsoft.com/office/drawing/2014/main" id="{6C30BFC7-D50F-D38A-865B-109A67FEA312}"/>
              </a:ext>
            </a:extLst>
          </p:cNvPr>
          <p:cNvSpPr>
            <a:spLocks noEditPoints="1"/>
          </p:cNvSpPr>
          <p:nvPr/>
        </p:nvSpPr>
        <p:spPr bwMode="auto">
          <a:xfrm>
            <a:off x="502774" y="2336800"/>
            <a:ext cx="2103438" cy="3721100"/>
          </a:xfrm>
          <a:custGeom>
            <a:avLst/>
            <a:gdLst>
              <a:gd name="T0" fmla="*/ 2147483647 w 230"/>
              <a:gd name="T1" fmla="*/ 2147483647 h 365"/>
              <a:gd name="T2" fmla="*/ 2147483647 w 230"/>
              <a:gd name="T3" fmla="*/ 2147483647 h 365"/>
              <a:gd name="T4" fmla="*/ 0 w 230"/>
              <a:gd name="T5" fmla="*/ 2147483647 h 365"/>
              <a:gd name="T6" fmla="*/ 0 w 230"/>
              <a:gd name="T7" fmla="*/ 2147483647 h 365"/>
              <a:gd name="T8" fmla="*/ 2147483647 w 230"/>
              <a:gd name="T9" fmla="*/ 0 h 365"/>
              <a:gd name="T10" fmla="*/ 2147483647 w 230"/>
              <a:gd name="T11" fmla="*/ 0 h 365"/>
              <a:gd name="T12" fmla="*/ 2147483647 w 230"/>
              <a:gd name="T13" fmla="*/ 2147483647 h 365"/>
              <a:gd name="T14" fmla="*/ 2147483647 w 230"/>
              <a:gd name="T15" fmla="*/ 2147483647 h 365"/>
              <a:gd name="T16" fmla="*/ 2147483647 w 230"/>
              <a:gd name="T17" fmla="*/ 2147483647 h 365"/>
              <a:gd name="T18" fmla="*/ 2147483647 w 230"/>
              <a:gd name="T19" fmla="*/ 2147483647 h 365"/>
              <a:gd name="T20" fmla="*/ 2147483647 w 230"/>
              <a:gd name="T21" fmla="*/ 2147483647 h 365"/>
              <a:gd name="T22" fmla="*/ 2147483647 w 230"/>
              <a:gd name="T23" fmla="*/ 2147483647 h 365"/>
              <a:gd name="T24" fmla="*/ 2147483647 w 230"/>
              <a:gd name="T25" fmla="*/ 2147483647 h 365"/>
              <a:gd name="T26" fmla="*/ 2147483647 w 230"/>
              <a:gd name="T27" fmla="*/ 2147483647 h 365"/>
              <a:gd name="T28" fmla="*/ 2147483647 w 230"/>
              <a:gd name="T29" fmla="*/ 2147483647 h 365"/>
              <a:gd name="T30" fmla="*/ 2147483647 w 230"/>
              <a:gd name="T31" fmla="*/ 2147483647 h 365"/>
              <a:gd name="T32" fmla="*/ 2147483647 w 230"/>
              <a:gd name="T33" fmla="*/ 2147483647 h 365"/>
              <a:gd name="T34" fmla="*/ 2147483647 w 230"/>
              <a:gd name="T35" fmla="*/ 2147483647 h 3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0"/>
              <a:gd name="T55" fmla="*/ 0 h 365"/>
              <a:gd name="T56" fmla="*/ 230 w 230"/>
              <a:gd name="T57" fmla="*/ 365 h 3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0" h="365">
                <a:moveTo>
                  <a:pt x="212" y="365"/>
                </a:moveTo>
                <a:cubicBezTo>
                  <a:pt x="17" y="365"/>
                  <a:pt x="17" y="365"/>
                  <a:pt x="17" y="365"/>
                </a:cubicBezTo>
                <a:cubicBezTo>
                  <a:pt x="7" y="365"/>
                  <a:pt x="0" y="357"/>
                  <a:pt x="0" y="347"/>
                </a:cubicBezTo>
                <a:cubicBezTo>
                  <a:pt x="0" y="17"/>
                  <a:pt x="0" y="17"/>
                  <a:pt x="0" y="17"/>
                </a:cubicBezTo>
                <a:cubicBezTo>
                  <a:pt x="0" y="8"/>
                  <a:pt x="7" y="0"/>
                  <a:pt x="17" y="0"/>
                </a:cubicBezTo>
                <a:cubicBezTo>
                  <a:pt x="212" y="0"/>
                  <a:pt x="212" y="0"/>
                  <a:pt x="212" y="0"/>
                </a:cubicBezTo>
                <a:cubicBezTo>
                  <a:pt x="222" y="0"/>
                  <a:pt x="230" y="8"/>
                  <a:pt x="230" y="17"/>
                </a:cubicBezTo>
                <a:cubicBezTo>
                  <a:pt x="230" y="347"/>
                  <a:pt x="230" y="347"/>
                  <a:pt x="230" y="347"/>
                </a:cubicBezTo>
                <a:cubicBezTo>
                  <a:pt x="230" y="357"/>
                  <a:pt x="222" y="365"/>
                  <a:pt x="212" y="365"/>
                </a:cubicBezTo>
                <a:close/>
                <a:moveTo>
                  <a:pt x="44" y="4"/>
                </a:moveTo>
                <a:cubicBezTo>
                  <a:pt x="22" y="4"/>
                  <a:pt x="4" y="22"/>
                  <a:pt x="4" y="44"/>
                </a:cubicBezTo>
                <a:cubicBezTo>
                  <a:pt x="4" y="347"/>
                  <a:pt x="4" y="347"/>
                  <a:pt x="4" y="347"/>
                </a:cubicBezTo>
                <a:cubicBezTo>
                  <a:pt x="4" y="355"/>
                  <a:pt x="10" y="361"/>
                  <a:pt x="17" y="361"/>
                </a:cubicBezTo>
                <a:cubicBezTo>
                  <a:pt x="186" y="361"/>
                  <a:pt x="186" y="361"/>
                  <a:pt x="186" y="361"/>
                </a:cubicBezTo>
                <a:cubicBezTo>
                  <a:pt x="208" y="361"/>
                  <a:pt x="226" y="343"/>
                  <a:pt x="226" y="321"/>
                </a:cubicBezTo>
                <a:cubicBezTo>
                  <a:pt x="226" y="17"/>
                  <a:pt x="226" y="17"/>
                  <a:pt x="226" y="17"/>
                </a:cubicBezTo>
                <a:cubicBezTo>
                  <a:pt x="226" y="10"/>
                  <a:pt x="220" y="4"/>
                  <a:pt x="212" y="4"/>
                </a:cubicBezTo>
                <a:lnTo>
                  <a:pt x="44" y="4"/>
                </a:lnTo>
                <a:close/>
              </a:path>
            </a:pathLst>
          </a:custGeom>
          <a:solidFill>
            <a:srgbClr val="003F71"/>
          </a:solidFill>
          <a:ln>
            <a:noFill/>
          </a:ln>
        </p:spPr>
        <p:txBody>
          <a:bodyPr/>
          <a:lstStyle/>
          <a:p>
            <a:endParaRPr lang="en-US"/>
          </a:p>
        </p:txBody>
      </p:sp>
      <p:sp>
        <p:nvSpPr>
          <p:cNvPr id="11" name="Freeform 9">
            <a:extLst>
              <a:ext uri="{FF2B5EF4-FFF2-40B4-BE49-F238E27FC236}">
                <a16:creationId xmlns:a16="http://schemas.microsoft.com/office/drawing/2014/main" id="{911B4014-D530-5F93-555D-B75ECDB83EC2}"/>
              </a:ext>
            </a:extLst>
          </p:cNvPr>
          <p:cNvSpPr>
            <a:spLocks/>
          </p:cNvSpPr>
          <p:nvPr/>
        </p:nvSpPr>
        <p:spPr bwMode="auto">
          <a:xfrm>
            <a:off x="506294" y="5054508"/>
            <a:ext cx="2097984" cy="839511"/>
          </a:xfrm>
          <a:custGeom>
            <a:avLst/>
            <a:gdLst>
              <a:gd name="T0" fmla="*/ 2147483647 w 185"/>
              <a:gd name="T1" fmla="*/ 2147483647 h 83"/>
              <a:gd name="T2" fmla="*/ 2147483647 w 185"/>
              <a:gd name="T3" fmla="*/ 2147483647 h 83"/>
              <a:gd name="T4" fmla="*/ 0 w 185"/>
              <a:gd name="T5" fmla="*/ 2147483647 h 83"/>
              <a:gd name="T6" fmla="*/ 0 w 185"/>
              <a:gd name="T7" fmla="*/ 2147483647 h 83"/>
              <a:gd name="T8" fmla="*/ 2147483647 w 185"/>
              <a:gd name="T9" fmla="*/ 0 h 83"/>
              <a:gd name="T10" fmla="*/ 2147483647 w 185"/>
              <a:gd name="T11" fmla="*/ 0 h 83"/>
              <a:gd name="T12" fmla="*/ 2147483647 w 185"/>
              <a:gd name="T13" fmla="*/ 2147483647 h 83"/>
              <a:gd name="T14" fmla="*/ 2147483647 w 185"/>
              <a:gd name="T15" fmla="*/ 2147483647 h 83"/>
              <a:gd name="T16" fmla="*/ 2147483647 w 1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83"/>
              <a:gd name="T29" fmla="*/ 185 w 1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83">
                <a:moveTo>
                  <a:pt x="172" y="83"/>
                </a:moveTo>
                <a:cubicBezTo>
                  <a:pt x="13" y="83"/>
                  <a:pt x="13" y="83"/>
                  <a:pt x="13" y="83"/>
                </a:cubicBezTo>
                <a:cubicBezTo>
                  <a:pt x="6" y="83"/>
                  <a:pt x="0" y="77"/>
                  <a:pt x="0" y="70"/>
                </a:cubicBezTo>
                <a:cubicBezTo>
                  <a:pt x="0" y="13"/>
                  <a:pt x="0" y="13"/>
                  <a:pt x="0" y="13"/>
                </a:cubicBezTo>
                <a:cubicBezTo>
                  <a:pt x="0" y="6"/>
                  <a:pt x="6" y="0"/>
                  <a:pt x="13" y="0"/>
                </a:cubicBezTo>
                <a:cubicBezTo>
                  <a:pt x="172" y="0"/>
                  <a:pt x="172" y="0"/>
                  <a:pt x="172" y="0"/>
                </a:cubicBezTo>
                <a:cubicBezTo>
                  <a:pt x="179" y="0"/>
                  <a:pt x="185" y="6"/>
                  <a:pt x="185" y="13"/>
                </a:cubicBezTo>
                <a:cubicBezTo>
                  <a:pt x="185" y="70"/>
                  <a:pt x="185" y="70"/>
                  <a:pt x="185" y="70"/>
                </a:cubicBezTo>
                <a:cubicBezTo>
                  <a:pt x="185" y="77"/>
                  <a:pt x="179" y="83"/>
                  <a:pt x="172" y="83"/>
                </a:cubicBezTo>
                <a:close/>
              </a:path>
            </a:pathLst>
          </a:custGeom>
          <a:solidFill>
            <a:schemeClr val="tx2"/>
          </a:solidFill>
          <a:ln>
            <a:noFill/>
          </a:ln>
        </p:spPr>
        <p:txBody>
          <a:bodyPr/>
          <a:lstStyle/>
          <a:p>
            <a:endParaRPr lang="en-US"/>
          </a:p>
        </p:txBody>
      </p:sp>
      <p:sp>
        <p:nvSpPr>
          <p:cNvPr id="12" name="Прямоугольник 47158">
            <a:extLst>
              <a:ext uri="{FF2B5EF4-FFF2-40B4-BE49-F238E27FC236}">
                <a16:creationId xmlns:a16="http://schemas.microsoft.com/office/drawing/2014/main" id="{199D041E-87B4-EE8B-77C7-1BB963B2FCFB}"/>
              </a:ext>
            </a:extLst>
          </p:cNvPr>
          <p:cNvSpPr>
            <a:spLocks noChangeArrowheads="1"/>
          </p:cNvSpPr>
          <p:nvPr/>
        </p:nvSpPr>
        <p:spPr bwMode="auto">
          <a:xfrm>
            <a:off x="506984" y="5026168"/>
            <a:ext cx="20902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200" b="1">
                <a:solidFill>
                  <a:schemeClr val="bg1"/>
                </a:solidFill>
                <a:latin typeface="Calibri"/>
                <a:ea typeface="Calibri"/>
                <a:cs typeface="Calibri"/>
              </a:rPr>
              <a:t>Program Reach</a:t>
            </a:r>
            <a:endParaRPr lang="en-US" sz="1200">
              <a:solidFill>
                <a:schemeClr val="bg1"/>
              </a:solidFill>
              <a:ea typeface="Calibri"/>
              <a:cs typeface="Calibri" panose="020F0502020204030204" pitchFamily="34" charset="0"/>
            </a:endParaRPr>
          </a:p>
          <a:p>
            <a:pPr marL="171450" indent="-171450">
              <a:buFont typeface="Arial"/>
              <a:buChar char="•"/>
            </a:pPr>
            <a:r>
              <a:rPr lang="en-US" altLang="ru-RU" sz="1200">
                <a:solidFill>
                  <a:schemeClr val="bg1"/>
                </a:solidFill>
                <a:latin typeface="Calibri"/>
                <a:ea typeface="Calibri"/>
                <a:cs typeface="Calibri"/>
              </a:rPr>
              <a:t>11 Employees at 8 VA Sites</a:t>
            </a:r>
            <a:endParaRPr lang="en-US" sz="1200">
              <a:solidFill>
                <a:schemeClr val="bg1"/>
              </a:solidFill>
              <a:ea typeface="Calibri"/>
              <a:cs typeface="Calibri"/>
            </a:endParaRPr>
          </a:p>
          <a:p>
            <a:pPr marL="171450" indent="-171450">
              <a:buFont typeface="Arial"/>
              <a:buChar char="•"/>
            </a:pPr>
            <a:r>
              <a:rPr lang="en-US" altLang="ru-RU" sz="1200">
                <a:solidFill>
                  <a:schemeClr val="bg1"/>
                </a:solidFill>
                <a:latin typeface="Calibri"/>
                <a:ea typeface="Calibri"/>
                <a:cs typeface="Calibri"/>
              </a:rPr>
              <a:t>Programs at 13 VA Sites</a:t>
            </a:r>
          </a:p>
        </p:txBody>
      </p:sp>
      <p:sp>
        <p:nvSpPr>
          <p:cNvPr id="13" name="Прямоугольник 118">
            <a:extLst>
              <a:ext uri="{FF2B5EF4-FFF2-40B4-BE49-F238E27FC236}">
                <a16:creationId xmlns:a16="http://schemas.microsoft.com/office/drawing/2014/main" id="{C9348EF3-06FA-2CC4-9D4F-40A5F54BB113}"/>
              </a:ext>
            </a:extLst>
          </p:cNvPr>
          <p:cNvSpPr>
            <a:spLocks noChangeArrowheads="1"/>
          </p:cNvSpPr>
          <p:nvPr/>
        </p:nvSpPr>
        <p:spPr bwMode="auto">
          <a:xfrm>
            <a:off x="525864" y="3132346"/>
            <a:ext cx="2103438"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a:solidFill>
                  <a:srgbClr val="73858E"/>
                </a:solidFill>
                <a:latin typeface="Calibri"/>
                <a:ea typeface="Calibri"/>
                <a:cs typeface="Calibri"/>
              </a:rPr>
              <a:t>CCPI builds and leverages diverse coalitions to identify, test, and scale system innovations that address care, policy payment, and resource allocation in VA.</a:t>
            </a:r>
            <a:endParaRPr lang="ru-RU" altLang="ru-RU" sz="1300">
              <a:solidFill>
                <a:srgbClr val="73858E"/>
              </a:solidFill>
              <a:latin typeface="Calibri"/>
              <a:ea typeface="Calibri"/>
              <a:cs typeface="Calibri"/>
            </a:endParaRPr>
          </a:p>
        </p:txBody>
      </p:sp>
      <p:sp>
        <p:nvSpPr>
          <p:cNvPr id="14" name="Freeform 8">
            <a:extLst>
              <a:ext uri="{FF2B5EF4-FFF2-40B4-BE49-F238E27FC236}">
                <a16:creationId xmlns:a16="http://schemas.microsoft.com/office/drawing/2014/main" id="{117DA04F-1504-1A99-2457-138A0739A675}"/>
              </a:ext>
            </a:extLst>
          </p:cNvPr>
          <p:cNvSpPr>
            <a:spLocks noEditPoints="1"/>
          </p:cNvSpPr>
          <p:nvPr/>
        </p:nvSpPr>
        <p:spPr bwMode="auto">
          <a:xfrm>
            <a:off x="2773363" y="2336800"/>
            <a:ext cx="2103438" cy="3721100"/>
          </a:xfrm>
          <a:custGeom>
            <a:avLst/>
            <a:gdLst>
              <a:gd name="T0" fmla="*/ 2147483647 w 230"/>
              <a:gd name="T1" fmla="*/ 2147483647 h 365"/>
              <a:gd name="T2" fmla="*/ 2147483647 w 230"/>
              <a:gd name="T3" fmla="*/ 2147483647 h 365"/>
              <a:gd name="T4" fmla="*/ 0 w 230"/>
              <a:gd name="T5" fmla="*/ 2147483647 h 365"/>
              <a:gd name="T6" fmla="*/ 0 w 230"/>
              <a:gd name="T7" fmla="*/ 2147483647 h 365"/>
              <a:gd name="T8" fmla="*/ 2147483647 w 230"/>
              <a:gd name="T9" fmla="*/ 0 h 365"/>
              <a:gd name="T10" fmla="*/ 2147483647 w 230"/>
              <a:gd name="T11" fmla="*/ 0 h 365"/>
              <a:gd name="T12" fmla="*/ 2147483647 w 230"/>
              <a:gd name="T13" fmla="*/ 2147483647 h 365"/>
              <a:gd name="T14" fmla="*/ 2147483647 w 230"/>
              <a:gd name="T15" fmla="*/ 2147483647 h 365"/>
              <a:gd name="T16" fmla="*/ 2147483647 w 230"/>
              <a:gd name="T17" fmla="*/ 2147483647 h 365"/>
              <a:gd name="T18" fmla="*/ 2147483647 w 230"/>
              <a:gd name="T19" fmla="*/ 2147483647 h 365"/>
              <a:gd name="T20" fmla="*/ 2147483647 w 230"/>
              <a:gd name="T21" fmla="*/ 2147483647 h 365"/>
              <a:gd name="T22" fmla="*/ 2147483647 w 230"/>
              <a:gd name="T23" fmla="*/ 2147483647 h 365"/>
              <a:gd name="T24" fmla="*/ 2147483647 w 230"/>
              <a:gd name="T25" fmla="*/ 2147483647 h 365"/>
              <a:gd name="T26" fmla="*/ 2147483647 w 230"/>
              <a:gd name="T27" fmla="*/ 2147483647 h 365"/>
              <a:gd name="T28" fmla="*/ 2147483647 w 230"/>
              <a:gd name="T29" fmla="*/ 2147483647 h 365"/>
              <a:gd name="T30" fmla="*/ 2147483647 w 230"/>
              <a:gd name="T31" fmla="*/ 2147483647 h 365"/>
              <a:gd name="T32" fmla="*/ 2147483647 w 230"/>
              <a:gd name="T33" fmla="*/ 2147483647 h 365"/>
              <a:gd name="T34" fmla="*/ 2147483647 w 230"/>
              <a:gd name="T35" fmla="*/ 2147483647 h 3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0"/>
              <a:gd name="T55" fmla="*/ 0 h 365"/>
              <a:gd name="T56" fmla="*/ 230 w 230"/>
              <a:gd name="T57" fmla="*/ 365 h 3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0" h="365">
                <a:moveTo>
                  <a:pt x="212" y="365"/>
                </a:moveTo>
                <a:cubicBezTo>
                  <a:pt x="17" y="365"/>
                  <a:pt x="17" y="365"/>
                  <a:pt x="17" y="365"/>
                </a:cubicBezTo>
                <a:cubicBezTo>
                  <a:pt x="7" y="365"/>
                  <a:pt x="0" y="357"/>
                  <a:pt x="0" y="347"/>
                </a:cubicBezTo>
                <a:cubicBezTo>
                  <a:pt x="0" y="17"/>
                  <a:pt x="0" y="17"/>
                  <a:pt x="0" y="17"/>
                </a:cubicBezTo>
                <a:cubicBezTo>
                  <a:pt x="0" y="8"/>
                  <a:pt x="7" y="0"/>
                  <a:pt x="17" y="0"/>
                </a:cubicBezTo>
                <a:cubicBezTo>
                  <a:pt x="212" y="0"/>
                  <a:pt x="212" y="0"/>
                  <a:pt x="212" y="0"/>
                </a:cubicBezTo>
                <a:cubicBezTo>
                  <a:pt x="222" y="0"/>
                  <a:pt x="230" y="8"/>
                  <a:pt x="230" y="17"/>
                </a:cubicBezTo>
                <a:cubicBezTo>
                  <a:pt x="230" y="347"/>
                  <a:pt x="230" y="347"/>
                  <a:pt x="230" y="347"/>
                </a:cubicBezTo>
                <a:cubicBezTo>
                  <a:pt x="230" y="357"/>
                  <a:pt x="222" y="365"/>
                  <a:pt x="212" y="365"/>
                </a:cubicBezTo>
                <a:close/>
                <a:moveTo>
                  <a:pt x="44" y="4"/>
                </a:moveTo>
                <a:cubicBezTo>
                  <a:pt x="22" y="4"/>
                  <a:pt x="4" y="22"/>
                  <a:pt x="4" y="44"/>
                </a:cubicBezTo>
                <a:cubicBezTo>
                  <a:pt x="4" y="347"/>
                  <a:pt x="4" y="347"/>
                  <a:pt x="4" y="347"/>
                </a:cubicBezTo>
                <a:cubicBezTo>
                  <a:pt x="4" y="355"/>
                  <a:pt x="10" y="361"/>
                  <a:pt x="17" y="361"/>
                </a:cubicBezTo>
                <a:cubicBezTo>
                  <a:pt x="186" y="361"/>
                  <a:pt x="186" y="361"/>
                  <a:pt x="186" y="361"/>
                </a:cubicBezTo>
                <a:cubicBezTo>
                  <a:pt x="208" y="361"/>
                  <a:pt x="226" y="343"/>
                  <a:pt x="226" y="321"/>
                </a:cubicBezTo>
                <a:cubicBezTo>
                  <a:pt x="226" y="17"/>
                  <a:pt x="226" y="17"/>
                  <a:pt x="226" y="17"/>
                </a:cubicBezTo>
                <a:cubicBezTo>
                  <a:pt x="226" y="10"/>
                  <a:pt x="220" y="4"/>
                  <a:pt x="212" y="4"/>
                </a:cubicBezTo>
                <a:lnTo>
                  <a:pt x="44" y="4"/>
                </a:lnTo>
                <a:close/>
              </a:path>
            </a:pathLst>
          </a:custGeom>
          <a:solidFill>
            <a:srgbClr val="003F71"/>
          </a:solidFill>
          <a:ln>
            <a:noFill/>
          </a:ln>
        </p:spPr>
        <p:txBody>
          <a:bodyPr/>
          <a:lstStyle/>
          <a:p>
            <a:endParaRPr lang="en-US"/>
          </a:p>
        </p:txBody>
      </p:sp>
      <p:sp>
        <p:nvSpPr>
          <p:cNvPr id="18" name="Прямоугольник 118">
            <a:extLst>
              <a:ext uri="{FF2B5EF4-FFF2-40B4-BE49-F238E27FC236}">
                <a16:creationId xmlns:a16="http://schemas.microsoft.com/office/drawing/2014/main" id="{AB49EB1F-81D3-77F4-43D3-DA4961D17B80}"/>
              </a:ext>
            </a:extLst>
          </p:cNvPr>
          <p:cNvSpPr>
            <a:spLocks noChangeArrowheads="1"/>
          </p:cNvSpPr>
          <p:nvPr/>
        </p:nvSpPr>
        <p:spPr bwMode="auto">
          <a:xfrm>
            <a:off x="2773362" y="3132348"/>
            <a:ext cx="2103438"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a:solidFill>
                  <a:srgbClr val="73858E"/>
                </a:solidFill>
                <a:latin typeface="Calibri"/>
                <a:ea typeface="Calibri"/>
                <a:cs typeface="Calibri"/>
              </a:rPr>
              <a:t>OAM guides the use of advanced manufacturing technologies like 3D printing in health care applications across VHA.</a:t>
            </a:r>
            <a:endParaRPr lang="ru-RU" altLang="ru-RU" sz="1300">
              <a:solidFill>
                <a:srgbClr val="73858E"/>
              </a:solidFill>
              <a:latin typeface="Calibri"/>
              <a:ea typeface="Calibri"/>
              <a:cs typeface="Calibri"/>
            </a:endParaRPr>
          </a:p>
        </p:txBody>
      </p:sp>
      <p:sp>
        <p:nvSpPr>
          <p:cNvPr id="19" name="Freeform 8">
            <a:extLst>
              <a:ext uri="{FF2B5EF4-FFF2-40B4-BE49-F238E27FC236}">
                <a16:creationId xmlns:a16="http://schemas.microsoft.com/office/drawing/2014/main" id="{0EF90E2F-C7D1-AAF3-78DF-2C2C83824F3C}"/>
              </a:ext>
            </a:extLst>
          </p:cNvPr>
          <p:cNvSpPr>
            <a:spLocks noEditPoints="1"/>
          </p:cNvSpPr>
          <p:nvPr/>
        </p:nvSpPr>
        <p:spPr bwMode="auto">
          <a:xfrm>
            <a:off x="5033677" y="2336800"/>
            <a:ext cx="2103438" cy="3721100"/>
          </a:xfrm>
          <a:custGeom>
            <a:avLst/>
            <a:gdLst>
              <a:gd name="T0" fmla="*/ 2147483647 w 230"/>
              <a:gd name="T1" fmla="*/ 2147483647 h 365"/>
              <a:gd name="T2" fmla="*/ 2147483647 w 230"/>
              <a:gd name="T3" fmla="*/ 2147483647 h 365"/>
              <a:gd name="T4" fmla="*/ 0 w 230"/>
              <a:gd name="T5" fmla="*/ 2147483647 h 365"/>
              <a:gd name="T6" fmla="*/ 0 w 230"/>
              <a:gd name="T7" fmla="*/ 2147483647 h 365"/>
              <a:gd name="T8" fmla="*/ 2147483647 w 230"/>
              <a:gd name="T9" fmla="*/ 0 h 365"/>
              <a:gd name="T10" fmla="*/ 2147483647 w 230"/>
              <a:gd name="T11" fmla="*/ 0 h 365"/>
              <a:gd name="T12" fmla="*/ 2147483647 w 230"/>
              <a:gd name="T13" fmla="*/ 2147483647 h 365"/>
              <a:gd name="T14" fmla="*/ 2147483647 w 230"/>
              <a:gd name="T15" fmla="*/ 2147483647 h 365"/>
              <a:gd name="T16" fmla="*/ 2147483647 w 230"/>
              <a:gd name="T17" fmla="*/ 2147483647 h 365"/>
              <a:gd name="T18" fmla="*/ 2147483647 w 230"/>
              <a:gd name="T19" fmla="*/ 2147483647 h 365"/>
              <a:gd name="T20" fmla="*/ 2147483647 w 230"/>
              <a:gd name="T21" fmla="*/ 2147483647 h 365"/>
              <a:gd name="T22" fmla="*/ 2147483647 w 230"/>
              <a:gd name="T23" fmla="*/ 2147483647 h 365"/>
              <a:gd name="T24" fmla="*/ 2147483647 w 230"/>
              <a:gd name="T25" fmla="*/ 2147483647 h 365"/>
              <a:gd name="T26" fmla="*/ 2147483647 w 230"/>
              <a:gd name="T27" fmla="*/ 2147483647 h 365"/>
              <a:gd name="T28" fmla="*/ 2147483647 w 230"/>
              <a:gd name="T29" fmla="*/ 2147483647 h 365"/>
              <a:gd name="T30" fmla="*/ 2147483647 w 230"/>
              <a:gd name="T31" fmla="*/ 2147483647 h 365"/>
              <a:gd name="T32" fmla="*/ 2147483647 w 230"/>
              <a:gd name="T33" fmla="*/ 2147483647 h 365"/>
              <a:gd name="T34" fmla="*/ 2147483647 w 230"/>
              <a:gd name="T35" fmla="*/ 2147483647 h 3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0"/>
              <a:gd name="T55" fmla="*/ 0 h 365"/>
              <a:gd name="T56" fmla="*/ 230 w 230"/>
              <a:gd name="T57" fmla="*/ 365 h 3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0" h="365">
                <a:moveTo>
                  <a:pt x="212" y="365"/>
                </a:moveTo>
                <a:cubicBezTo>
                  <a:pt x="17" y="365"/>
                  <a:pt x="17" y="365"/>
                  <a:pt x="17" y="365"/>
                </a:cubicBezTo>
                <a:cubicBezTo>
                  <a:pt x="7" y="365"/>
                  <a:pt x="0" y="357"/>
                  <a:pt x="0" y="347"/>
                </a:cubicBezTo>
                <a:cubicBezTo>
                  <a:pt x="0" y="17"/>
                  <a:pt x="0" y="17"/>
                  <a:pt x="0" y="17"/>
                </a:cubicBezTo>
                <a:cubicBezTo>
                  <a:pt x="0" y="8"/>
                  <a:pt x="7" y="0"/>
                  <a:pt x="17" y="0"/>
                </a:cubicBezTo>
                <a:cubicBezTo>
                  <a:pt x="212" y="0"/>
                  <a:pt x="212" y="0"/>
                  <a:pt x="212" y="0"/>
                </a:cubicBezTo>
                <a:cubicBezTo>
                  <a:pt x="222" y="0"/>
                  <a:pt x="230" y="8"/>
                  <a:pt x="230" y="17"/>
                </a:cubicBezTo>
                <a:cubicBezTo>
                  <a:pt x="230" y="347"/>
                  <a:pt x="230" y="347"/>
                  <a:pt x="230" y="347"/>
                </a:cubicBezTo>
                <a:cubicBezTo>
                  <a:pt x="230" y="357"/>
                  <a:pt x="222" y="365"/>
                  <a:pt x="212" y="365"/>
                </a:cubicBezTo>
                <a:close/>
                <a:moveTo>
                  <a:pt x="44" y="4"/>
                </a:moveTo>
                <a:cubicBezTo>
                  <a:pt x="22" y="4"/>
                  <a:pt x="4" y="22"/>
                  <a:pt x="4" y="44"/>
                </a:cubicBezTo>
                <a:cubicBezTo>
                  <a:pt x="4" y="347"/>
                  <a:pt x="4" y="347"/>
                  <a:pt x="4" y="347"/>
                </a:cubicBezTo>
                <a:cubicBezTo>
                  <a:pt x="4" y="355"/>
                  <a:pt x="10" y="361"/>
                  <a:pt x="17" y="361"/>
                </a:cubicBezTo>
                <a:cubicBezTo>
                  <a:pt x="186" y="361"/>
                  <a:pt x="186" y="361"/>
                  <a:pt x="186" y="361"/>
                </a:cubicBezTo>
                <a:cubicBezTo>
                  <a:pt x="208" y="361"/>
                  <a:pt x="226" y="343"/>
                  <a:pt x="226" y="321"/>
                </a:cubicBezTo>
                <a:cubicBezTo>
                  <a:pt x="226" y="17"/>
                  <a:pt x="226" y="17"/>
                  <a:pt x="226" y="17"/>
                </a:cubicBezTo>
                <a:cubicBezTo>
                  <a:pt x="226" y="10"/>
                  <a:pt x="220" y="4"/>
                  <a:pt x="212" y="4"/>
                </a:cubicBezTo>
                <a:lnTo>
                  <a:pt x="44" y="4"/>
                </a:lnTo>
                <a:close/>
              </a:path>
            </a:pathLst>
          </a:custGeom>
          <a:solidFill>
            <a:srgbClr val="003F71"/>
          </a:solidFill>
          <a:ln>
            <a:noFill/>
          </a:ln>
        </p:spPr>
        <p:txBody>
          <a:bodyPr/>
          <a:lstStyle/>
          <a:p>
            <a:endParaRPr lang="en-US"/>
          </a:p>
        </p:txBody>
      </p:sp>
      <p:sp>
        <p:nvSpPr>
          <p:cNvPr id="22" name="Прямоугольник 118">
            <a:extLst>
              <a:ext uri="{FF2B5EF4-FFF2-40B4-BE49-F238E27FC236}">
                <a16:creationId xmlns:a16="http://schemas.microsoft.com/office/drawing/2014/main" id="{B7D128DE-FE10-C837-398B-11427A42EA3C}"/>
              </a:ext>
            </a:extLst>
          </p:cNvPr>
          <p:cNvSpPr>
            <a:spLocks noChangeArrowheads="1"/>
          </p:cNvSpPr>
          <p:nvPr/>
        </p:nvSpPr>
        <p:spPr bwMode="auto">
          <a:xfrm>
            <a:off x="5056767" y="3132346"/>
            <a:ext cx="2103438"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sz="1300" dirty="0">
                <a:solidFill>
                  <a:srgbClr val="73858E"/>
                </a:solidFill>
                <a:latin typeface="Calibri"/>
                <a:cs typeface="Calibri"/>
              </a:rPr>
              <a:t>SimLEARN is VHA’s program for simulation in health care training. It provides an ever-growing body of curricula and tools that improve Veteran well-being through simulation-based innovation and emerging technologies.</a:t>
            </a:r>
            <a:endParaRPr lang="en-US" sz="1300" dirty="0">
              <a:ea typeface="Calibri"/>
              <a:cs typeface="Calibri"/>
            </a:endParaRPr>
          </a:p>
        </p:txBody>
      </p:sp>
      <p:sp>
        <p:nvSpPr>
          <p:cNvPr id="23" name="Freeform 8">
            <a:extLst>
              <a:ext uri="{FF2B5EF4-FFF2-40B4-BE49-F238E27FC236}">
                <a16:creationId xmlns:a16="http://schemas.microsoft.com/office/drawing/2014/main" id="{F27A27E0-7485-F6B6-48E6-60F562C2FA83}"/>
              </a:ext>
            </a:extLst>
          </p:cNvPr>
          <p:cNvSpPr>
            <a:spLocks noEditPoints="1"/>
          </p:cNvSpPr>
          <p:nvPr/>
        </p:nvSpPr>
        <p:spPr bwMode="auto">
          <a:xfrm>
            <a:off x="7304266" y="2336800"/>
            <a:ext cx="2103438" cy="3721100"/>
          </a:xfrm>
          <a:custGeom>
            <a:avLst/>
            <a:gdLst>
              <a:gd name="T0" fmla="*/ 2147483647 w 230"/>
              <a:gd name="T1" fmla="*/ 2147483647 h 365"/>
              <a:gd name="T2" fmla="*/ 2147483647 w 230"/>
              <a:gd name="T3" fmla="*/ 2147483647 h 365"/>
              <a:gd name="T4" fmla="*/ 0 w 230"/>
              <a:gd name="T5" fmla="*/ 2147483647 h 365"/>
              <a:gd name="T6" fmla="*/ 0 w 230"/>
              <a:gd name="T7" fmla="*/ 2147483647 h 365"/>
              <a:gd name="T8" fmla="*/ 2147483647 w 230"/>
              <a:gd name="T9" fmla="*/ 0 h 365"/>
              <a:gd name="T10" fmla="*/ 2147483647 w 230"/>
              <a:gd name="T11" fmla="*/ 0 h 365"/>
              <a:gd name="T12" fmla="*/ 2147483647 w 230"/>
              <a:gd name="T13" fmla="*/ 2147483647 h 365"/>
              <a:gd name="T14" fmla="*/ 2147483647 w 230"/>
              <a:gd name="T15" fmla="*/ 2147483647 h 365"/>
              <a:gd name="T16" fmla="*/ 2147483647 w 230"/>
              <a:gd name="T17" fmla="*/ 2147483647 h 365"/>
              <a:gd name="T18" fmla="*/ 2147483647 w 230"/>
              <a:gd name="T19" fmla="*/ 2147483647 h 365"/>
              <a:gd name="T20" fmla="*/ 2147483647 w 230"/>
              <a:gd name="T21" fmla="*/ 2147483647 h 365"/>
              <a:gd name="T22" fmla="*/ 2147483647 w 230"/>
              <a:gd name="T23" fmla="*/ 2147483647 h 365"/>
              <a:gd name="T24" fmla="*/ 2147483647 w 230"/>
              <a:gd name="T25" fmla="*/ 2147483647 h 365"/>
              <a:gd name="T26" fmla="*/ 2147483647 w 230"/>
              <a:gd name="T27" fmla="*/ 2147483647 h 365"/>
              <a:gd name="T28" fmla="*/ 2147483647 w 230"/>
              <a:gd name="T29" fmla="*/ 2147483647 h 365"/>
              <a:gd name="T30" fmla="*/ 2147483647 w 230"/>
              <a:gd name="T31" fmla="*/ 2147483647 h 365"/>
              <a:gd name="T32" fmla="*/ 2147483647 w 230"/>
              <a:gd name="T33" fmla="*/ 2147483647 h 365"/>
              <a:gd name="T34" fmla="*/ 2147483647 w 230"/>
              <a:gd name="T35" fmla="*/ 2147483647 h 3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0"/>
              <a:gd name="T55" fmla="*/ 0 h 365"/>
              <a:gd name="T56" fmla="*/ 230 w 230"/>
              <a:gd name="T57" fmla="*/ 365 h 3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0" h="365">
                <a:moveTo>
                  <a:pt x="212" y="365"/>
                </a:moveTo>
                <a:cubicBezTo>
                  <a:pt x="17" y="365"/>
                  <a:pt x="17" y="365"/>
                  <a:pt x="17" y="365"/>
                </a:cubicBezTo>
                <a:cubicBezTo>
                  <a:pt x="7" y="365"/>
                  <a:pt x="0" y="357"/>
                  <a:pt x="0" y="347"/>
                </a:cubicBezTo>
                <a:cubicBezTo>
                  <a:pt x="0" y="17"/>
                  <a:pt x="0" y="17"/>
                  <a:pt x="0" y="17"/>
                </a:cubicBezTo>
                <a:cubicBezTo>
                  <a:pt x="0" y="8"/>
                  <a:pt x="7" y="0"/>
                  <a:pt x="17" y="0"/>
                </a:cubicBezTo>
                <a:cubicBezTo>
                  <a:pt x="212" y="0"/>
                  <a:pt x="212" y="0"/>
                  <a:pt x="212" y="0"/>
                </a:cubicBezTo>
                <a:cubicBezTo>
                  <a:pt x="222" y="0"/>
                  <a:pt x="230" y="8"/>
                  <a:pt x="230" y="17"/>
                </a:cubicBezTo>
                <a:cubicBezTo>
                  <a:pt x="230" y="347"/>
                  <a:pt x="230" y="347"/>
                  <a:pt x="230" y="347"/>
                </a:cubicBezTo>
                <a:cubicBezTo>
                  <a:pt x="230" y="357"/>
                  <a:pt x="222" y="365"/>
                  <a:pt x="212" y="365"/>
                </a:cubicBezTo>
                <a:close/>
                <a:moveTo>
                  <a:pt x="44" y="4"/>
                </a:moveTo>
                <a:cubicBezTo>
                  <a:pt x="22" y="4"/>
                  <a:pt x="4" y="22"/>
                  <a:pt x="4" y="44"/>
                </a:cubicBezTo>
                <a:cubicBezTo>
                  <a:pt x="4" y="347"/>
                  <a:pt x="4" y="347"/>
                  <a:pt x="4" y="347"/>
                </a:cubicBezTo>
                <a:cubicBezTo>
                  <a:pt x="4" y="355"/>
                  <a:pt x="10" y="361"/>
                  <a:pt x="17" y="361"/>
                </a:cubicBezTo>
                <a:cubicBezTo>
                  <a:pt x="186" y="361"/>
                  <a:pt x="186" y="361"/>
                  <a:pt x="186" y="361"/>
                </a:cubicBezTo>
                <a:cubicBezTo>
                  <a:pt x="208" y="361"/>
                  <a:pt x="226" y="343"/>
                  <a:pt x="226" y="321"/>
                </a:cubicBezTo>
                <a:cubicBezTo>
                  <a:pt x="226" y="17"/>
                  <a:pt x="226" y="17"/>
                  <a:pt x="226" y="17"/>
                </a:cubicBezTo>
                <a:cubicBezTo>
                  <a:pt x="226" y="10"/>
                  <a:pt x="220" y="4"/>
                  <a:pt x="212" y="4"/>
                </a:cubicBezTo>
                <a:lnTo>
                  <a:pt x="44" y="4"/>
                </a:lnTo>
                <a:close/>
              </a:path>
            </a:pathLst>
          </a:custGeom>
          <a:solidFill>
            <a:srgbClr val="003F71"/>
          </a:solidFill>
          <a:ln>
            <a:noFill/>
          </a:ln>
        </p:spPr>
        <p:txBody>
          <a:bodyPr/>
          <a:lstStyle/>
          <a:p>
            <a:endParaRPr lang="en-US"/>
          </a:p>
        </p:txBody>
      </p:sp>
      <p:sp>
        <p:nvSpPr>
          <p:cNvPr id="26" name="Прямоугольник 118">
            <a:extLst>
              <a:ext uri="{FF2B5EF4-FFF2-40B4-BE49-F238E27FC236}">
                <a16:creationId xmlns:a16="http://schemas.microsoft.com/office/drawing/2014/main" id="{BC3BC664-A5D9-3495-2546-A94AA485A52C}"/>
              </a:ext>
            </a:extLst>
          </p:cNvPr>
          <p:cNvSpPr>
            <a:spLocks noChangeArrowheads="1"/>
          </p:cNvSpPr>
          <p:nvPr/>
        </p:nvSpPr>
        <p:spPr bwMode="auto">
          <a:xfrm>
            <a:off x="7383777" y="3129133"/>
            <a:ext cx="1944413"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sz="1300">
                <a:solidFill>
                  <a:srgbClr val="73858E"/>
                </a:solidFill>
                <a:latin typeface="Calibri"/>
                <a:cs typeface="Calibri"/>
              </a:rPr>
              <a:t>Strategic Initiatives Lab (Strat Lab) supports VA by taking on early and emerging innovations with both a high risk for failure and high potential for impact.</a:t>
            </a:r>
            <a:endParaRPr lang="en-US" sz="1300">
              <a:ea typeface="Calibri"/>
              <a:cs typeface="Calibri"/>
            </a:endParaRPr>
          </a:p>
        </p:txBody>
      </p:sp>
      <p:sp>
        <p:nvSpPr>
          <p:cNvPr id="27" name="Freeform 8">
            <a:extLst>
              <a:ext uri="{FF2B5EF4-FFF2-40B4-BE49-F238E27FC236}">
                <a16:creationId xmlns:a16="http://schemas.microsoft.com/office/drawing/2014/main" id="{A38826D2-3B9F-3B63-EECF-A89A2BB6EAB7}"/>
              </a:ext>
            </a:extLst>
          </p:cNvPr>
          <p:cNvSpPr>
            <a:spLocks noEditPoints="1"/>
          </p:cNvSpPr>
          <p:nvPr/>
        </p:nvSpPr>
        <p:spPr bwMode="auto">
          <a:xfrm>
            <a:off x="9574855" y="2336800"/>
            <a:ext cx="2103438" cy="3721100"/>
          </a:xfrm>
          <a:custGeom>
            <a:avLst/>
            <a:gdLst>
              <a:gd name="T0" fmla="*/ 2147483647 w 230"/>
              <a:gd name="T1" fmla="*/ 2147483647 h 365"/>
              <a:gd name="T2" fmla="*/ 2147483647 w 230"/>
              <a:gd name="T3" fmla="*/ 2147483647 h 365"/>
              <a:gd name="T4" fmla="*/ 0 w 230"/>
              <a:gd name="T5" fmla="*/ 2147483647 h 365"/>
              <a:gd name="T6" fmla="*/ 0 w 230"/>
              <a:gd name="T7" fmla="*/ 2147483647 h 365"/>
              <a:gd name="T8" fmla="*/ 2147483647 w 230"/>
              <a:gd name="T9" fmla="*/ 0 h 365"/>
              <a:gd name="T10" fmla="*/ 2147483647 w 230"/>
              <a:gd name="T11" fmla="*/ 0 h 365"/>
              <a:gd name="T12" fmla="*/ 2147483647 w 230"/>
              <a:gd name="T13" fmla="*/ 2147483647 h 365"/>
              <a:gd name="T14" fmla="*/ 2147483647 w 230"/>
              <a:gd name="T15" fmla="*/ 2147483647 h 365"/>
              <a:gd name="T16" fmla="*/ 2147483647 w 230"/>
              <a:gd name="T17" fmla="*/ 2147483647 h 365"/>
              <a:gd name="T18" fmla="*/ 2147483647 w 230"/>
              <a:gd name="T19" fmla="*/ 2147483647 h 365"/>
              <a:gd name="T20" fmla="*/ 2147483647 w 230"/>
              <a:gd name="T21" fmla="*/ 2147483647 h 365"/>
              <a:gd name="T22" fmla="*/ 2147483647 w 230"/>
              <a:gd name="T23" fmla="*/ 2147483647 h 365"/>
              <a:gd name="T24" fmla="*/ 2147483647 w 230"/>
              <a:gd name="T25" fmla="*/ 2147483647 h 365"/>
              <a:gd name="T26" fmla="*/ 2147483647 w 230"/>
              <a:gd name="T27" fmla="*/ 2147483647 h 365"/>
              <a:gd name="T28" fmla="*/ 2147483647 w 230"/>
              <a:gd name="T29" fmla="*/ 2147483647 h 365"/>
              <a:gd name="T30" fmla="*/ 2147483647 w 230"/>
              <a:gd name="T31" fmla="*/ 2147483647 h 365"/>
              <a:gd name="T32" fmla="*/ 2147483647 w 230"/>
              <a:gd name="T33" fmla="*/ 2147483647 h 365"/>
              <a:gd name="T34" fmla="*/ 2147483647 w 230"/>
              <a:gd name="T35" fmla="*/ 2147483647 h 3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0"/>
              <a:gd name="T55" fmla="*/ 0 h 365"/>
              <a:gd name="T56" fmla="*/ 230 w 230"/>
              <a:gd name="T57" fmla="*/ 365 h 3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0" h="365">
                <a:moveTo>
                  <a:pt x="212" y="365"/>
                </a:moveTo>
                <a:cubicBezTo>
                  <a:pt x="17" y="365"/>
                  <a:pt x="17" y="365"/>
                  <a:pt x="17" y="365"/>
                </a:cubicBezTo>
                <a:cubicBezTo>
                  <a:pt x="7" y="365"/>
                  <a:pt x="0" y="357"/>
                  <a:pt x="0" y="347"/>
                </a:cubicBezTo>
                <a:cubicBezTo>
                  <a:pt x="0" y="17"/>
                  <a:pt x="0" y="17"/>
                  <a:pt x="0" y="17"/>
                </a:cubicBezTo>
                <a:cubicBezTo>
                  <a:pt x="0" y="8"/>
                  <a:pt x="7" y="0"/>
                  <a:pt x="17" y="0"/>
                </a:cubicBezTo>
                <a:cubicBezTo>
                  <a:pt x="212" y="0"/>
                  <a:pt x="212" y="0"/>
                  <a:pt x="212" y="0"/>
                </a:cubicBezTo>
                <a:cubicBezTo>
                  <a:pt x="222" y="0"/>
                  <a:pt x="230" y="8"/>
                  <a:pt x="230" y="17"/>
                </a:cubicBezTo>
                <a:cubicBezTo>
                  <a:pt x="230" y="347"/>
                  <a:pt x="230" y="347"/>
                  <a:pt x="230" y="347"/>
                </a:cubicBezTo>
                <a:cubicBezTo>
                  <a:pt x="230" y="357"/>
                  <a:pt x="222" y="365"/>
                  <a:pt x="212" y="365"/>
                </a:cubicBezTo>
                <a:close/>
                <a:moveTo>
                  <a:pt x="44" y="4"/>
                </a:moveTo>
                <a:cubicBezTo>
                  <a:pt x="22" y="4"/>
                  <a:pt x="4" y="22"/>
                  <a:pt x="4" y="44"/>
                </a:cubicBezTo>
                <a:cubicBezTo>
                  <a:pt x="4" y="347"/>
                  <a:pt x="4" y="347"/>
                  <a:pt x="4" y="347"/>
                </a:cubicBezTo>
                <a:cubicBezTo>
                  <a:pt x="4" y="355"/>
                  <a:pt x="10" y="361"/>
                  <a:pt x="17" y="361"/>
                </a:cubicBezTo>
                <a:cubicBezTo>
                  <a:pt x="186" y="361"/>
                  <a:pt x="186" y="361"/>
                  <a:pt x="186" y="361"/>
                </a:cubicBezTo>
                <a:cubicBezTo>
                  <a:pt x="208" y="361"/>
                  <a:pt x="226" y="343"/>
                  <a:pt x="226" y="321"/>
                </a:cubicBezTo>
                <a:cubicBezTo>
                  <a:pt x="226" y="17"/>
                  <a:pt x="226" y="17"/>
                  <a:pt x="226" y="17"/>
                </a:cubicBezTo>
                <a:cubicBezTo>
                  <a:pt x="226" y="10"/>
                  <a:pt x="220" y="4"/>
                  <a:pt x="212" y="4"/>
                </a:cubicBezTo>
                <a:lnTo>
                  <a:pt x="44" y="4"/>
                </a:lnTo>
                <a:close/>
              </a:path>
            </a:pathLst>
          </a:custGeom>
          <a:solidFill>
            <a:srgbClr val="003F71"/>
          </a:solidFill>
          <a:ln>
            <a:noFill/>
          </a:ln>
        </p:spPr>
        <p:txBody>
          <a:bodyPr/>
          <a:lstStyle/>
          <a:p>
            <a:endParaRPr lang="en-US"/>
          </a:p>
        </p:txBody>
      </p:sp>
      <p:sp>
        <p:nvSpPr>
          <p:cNvPr id="48" name="Прямоугольник 118">
            <a:extLst>
              <a:ext uri="{FF2B5EF4-FFF2-40B4-BE49-F238E27FC236}">
                <a16:creationId xmlns:a16="http://schemas.microsoft.com/office/drawing/2014/main" id="{E9597058-0234-2F31-413D-EAD43C427136}"/>
              </a:ext>
            </a:extLst>
          </p:cNvPr>
          <p:cNvSpPr>
            <a:spLocks noChangeArrowheads="1"/>
          </p:cNvSpPr>
          <p:nvPr/>
        </p:nvSpPr>
        <p:spPr bwMode="auto">
          <a:xfrm>
            <a:off x="9540217" y="3132347"/>
            <a:ext cx="2091893" cy="19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a:solidFill>
                  <a:srgbClr val="73858E"/>
                </a:solidFill>
                <a:latin typeface="Calibri"/>
                <a:ea typeface="Calibri"/>
                <a:cs typeface="Calibri"/>
              </a:rPr>
              <a:t>VHA IE is the catalyst for enabling the discovery and spread of mission-driven health care innovation to advance care delivery and service that exceeds expectations, restores hope, and builds trust within the Veteran community.</a:t>
            </a:r>
            <a:endParaRPr lang="ru-RU" altLang="ru-RU" sz="1300">
              <a:solidFill>
                <a:srgbClr val="73858E"/>
              </a:solidFill>
              <a:latin typeface="Calibri"/>
              <a:ea typeface="Calibri"/>
              <a:cs typeface="Calibri"/>
            </a:endParaRPr>
          </a:p>
        </p:txBody>
      </p:sp>
      <p:sp>
        <p:nvSpPr>
          <p:cNvPr id="49" name="Прямоугольник 118">
            <a:extLst>
              <a:ext uri="{FF2B5EF4-FFF2-40B4-BE49-F238E27FC236}">
                <a16:creationId xmlns:a16="http://schemas.microsoft.com/office/drawing/2014/main" id="{C8E325D7-5FB6-26CB-CE76-56A2966B17B0}"/>
              </a:ext>
            </a:extLst>
          </p:cNvPr>
          <p:cNvSpPr>
            <a:spLocks noChangeArrowheads="1"/>
          </p:cNvSpPr>
          <p:nvPr/>
        </p:nvSpPr>
        <p:spPr bwMode="auto">
          <a:xfrm>
            <a:off x="502773" y="2488386"/>
            <a:ext cx="21034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b="1">
                <a:solidFill>
                  <a:srgbClr val="003F71"/>
                </a:solidFill>
                <a:latin typeface="Calibri"/>
                <a:ea typeface="Calibri"/>
                <a:cs typeface="Calibri"/>
              </a:rPr>
              <a:t>Center for Care and Payment Innovation</a:t>
            </a:r>
            <a:endParaRPr lang="ru-RU" altLang="ru-RU" sz="1300" b="1">
              <a:solidFill>
                <a:srgbClr val="003F71"/>
              </a:solidFill>
              <a:latin typeface="Calibri"/>
              <a:ea typeface="Calibri"/>
              <a:cs typeface="Calibri"/>
            </a:endParaRPr>
          </a:p>
        </p:txBody>
      </p:sp>
      <p:sp>
        <p:nvSpPr>
          <p:cNvPr id="51" name="Прямоугольник 118">
            <a:extLst>
              <a:ext uri="{FF2B5EF4-FFF2-40B4-BE49-F238E27FC236}">
                <a16:creationId xmlns:a16="http://schemas.microsoft.com/office/drawing/2014/main" id="{FDF696A7-C7F9-4B43-1C5D-CFAA400C2FE0}"/>
              </a:ext>
            </a:extLst>
          </p:cNvPr>
          <p:cNvSpPr>
            <a:spLocks noChangeArrowheads="1"/>
          </p:cNvSpPr>
          <p:nvPr/>
        </p:nvSpPr>
        <p:spPr bwMode="auto">
          <a:xfrm>
            <a:off x="2773362" y="2488386"/>
            <a:ext cx="21034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b="1">
                <a:solidFill>
                  <a:srgbClr val="003F71"/>
                </a:solidFill>
                <a:latin typeface="Calibri"/>
                <a:ea typeface="Calibri"/>
                <a:cs typeface="Calibri"/>
              </a:rPr>
              <a:t>Office of Advanced Manufacturing</a:t>
            </a:r>
            <a:endParaRPr lang="ru-RU" altLang="ru-RU" sz="1300" b="1">
              <a:solidFill>
                <a:srgbClr val="003F71"/>
              </a:solidFill>
              <a:latin typeface="Calibri"/>
              <a:ea typeface="Calibri"/>
              <a:cs typeface="Calibri"/>
            </a:endParaRPr>
          </a:p>
        </p:txBody>
      </p:sp>
      <p:sp>
        <p:nvSpPr>
          <p:cNvPr id="52" name="Прямоугольник 118">
            <a:extLst>
              <a:ext uri="{FF2B5EF4-FFF2-40B4-BE49-F238E27FC236}">
                <a16:creationId xmlns:a16="http://schemas.microsoft.com/office/drawing/2014/main" id="{55772E4F-FB41-653D-0F8E-195AF08814DA}"/>
              </a:ext>
            </a:extLst>
          </p:cNvPr>
          <p:cNvSpPr>
            <a:spLocks noChangeArrowheads="1"/>
          </p:cNvSpPr>
          <p:nvPr/>
        </p:nvSpPr>
        <p:spPr bwMode="auto">
          <a:xfrm>
            <a:off x="5033676" y="2488386"/>
            <a:ext cx="210343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b="1">
                <a:solidFill>
                  <a:srgbClr val="003F71"/>
                </a:solidFill>
                <a:latin typeface="Calibri"/>
                <a:cs typeface="Calibri"/>
              </a:rPr>
              <a:t>Simulation Learning, Evaluation, Assessment, and Research Network</a:t>
            </a:r>
            <a:endParaRPr lang="ru-RU" altLang="ru-RU" sz="1300" b="1">
              <a:solidFill>
                <a:srgbClr val="003F71"/>
              </a:solidFill>
              <a:latin typeface="Calibri"/>
              <a:ea typeface="Calibri"/>
              <a:cs typeface="Calibri"/>
            </a:endParaRPr>
          </a:p>
        </p:txBody>
      </p:sp>
      <p:sp>
        <p:nvSpPr>
          <p:cNvPr id="53" name="Прямоугольник 118">
            <a:extLst>
              <a:ext uri="{FF2B5EF4-FFF2-40B4-BE49-F238E27FC236}">
                <a16:creationId xmlns:a16="http://schemas.microsoft.com/office/drawing/2014/main" id="{E76FC41F-E5D5-DA21-C3D5-A6C5A2D0482B}"/>
              </a:ext>
            </a:extLst>
          </p:cNvPr>
          <p:cNvSpPr>
            <a:spLocks noChangeArrowheads="1"/>
          </p:cNvSpPr>
          <p:nvPr/>
        </p:nvSpPr>
        <p:spPr bwMode="auto">
          <a:xfrm>
            <a:off x="7304265" y="2488386"/>
            <a:ext cx="21034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b="1">
                <a:solidFill>
                  <a:srgbClr val="003F71"/>
                </a:solidFill>
                <a:latin typeface="Calibri"/>
                <a:cs typeface="Calibri"/>
              </a:rPr>
              <a:t>Strategic </a:t>
            </a:r>
            <a:endParaRPr lang="ru-RU" altLang="ru-RU" sz="1300" b="1">
              <a:solidFill>
                <a:srgbClr val="003F71"/>
              </a:solidFill>
              <a:ea typeface="Calibri" panose="020F0502020204030204" pitchFamily="34" charset="0"/>
              <a:cs typeface="Calibri" panose="020F0502020204030204" pitchFamily="34" charset="0"/>
            </a:endParaRPr>
          </a:p>
          <a:p>
            <a:pPr algn="ctr"/>
            <a:r>
              <a:rPr lang="en-US" altLang="ru-RU" sz="1300" b="1">
                <a:solidFill>
                  <a:srgbClr val="003F71"/>
                </a:solidFill>
                <a:latin typeface="Calibri"/>
                <a:cs typeface="Calibri"/>
              </a:rPr>
              <a:t>Initiatives Lab</a:t>
            </a:r>
            <a:endParaRPr lang="ru-RU" altLang="ru-RU" sz="1300" b="1">
              <a:solidFill>
                <a:srgbClr val="003F71"/>
              </a:solidFill>
              <a:ea typeface="Calibri"/>
              <a:cs typeface="Calibri" panose="020F0502020204030204" pitchFamily="34" charset="0"/>
            </a:endParaRPr>
          </a:p>
        </p:txBody>
      </p:sp>
      <p:sp>
        <p:nvSpPr>
          <p:cNvPr id="54" name="Прямоугольник 118">
            <a:extLst>
              <a:ext uri="{FF2B5EF4-FFF2-40B4-BE49-F238E27FC236}">
                <a16:creationId xmlns:a16="http://schemas.microsoft.com/office/drawing/2014/main" id="{9ED14CE3-3F07-1B15-336D-D1ABB46B725C}"/>
              </a:ext>
            </a:extLst>
          </p:cNvPr>
          <p:cNvSpPr>
            <a:spLocks noChangeArrowheads="1"/>
          </p:cNvSpPr>
          <p:nvPr/>
        </p:nvSpPr>
        <p:spPr bwMode="auto">
          <a:xfrm>
            <a:off x="9574854" y="2488386"/>
            <a:ext cx="21034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300" b="1">
                <a:solidFill>
                  <a:srgbClr val="003F71"/>
                </a:solidFill>
                <a:latin typeface="Calibri"/>
                <a:ea typeface="Calibri"/>
                <a:cs typeface="Calibri"/>
              </a:rPr>
              <a:t>VHA Innovation </a:t>
            </a:r>
            <a:endParaRPr lang="ru-RU" altLang="ru-RU" sz="1300" b="1">
              <a:solidFill>
                <a:srgbClr val="003F71"/>
              </a:solidFill>
              <a:latin typeface="Calibri"/>
              <a:ea typeface="Calibri"/>
              <a:cs typeface="Calibri"/>
            </a:endParaRPr>
          </a:p>
          <a:p>
            <a:pPr algn="ctr"/>
            <a:r>
              <a:rPr lang="en-US" altLang="ru-RU" sz="1300" b="1">
                <a:solidFill>
                  <a:srgbClr val="003F71"/>
                </a:solidFill>
                <a:latin typeface="Calibri"/>
                <a:ea typeface="Calibri"/>
                <a:cs typeface="Calibri"/>
              </a:rPr>
              <a:t>Ecosystem</a:t>
            </a:r>
            <a:endParaRPr lang="ru-RU" altLang="ru-RU" sz="1300" b="1">
              <a:solidFill>
                <a:srgbClr val="003F71"/>
              </a:solidFill>
              <a:latin typeface="Calibri"/>
              <a:ea typeface="Calibri"/>
              <a:cs typeface="Calibri"/>
            </a:endParaRPr>
          </a:p>
        </p:txBody>
      </p:sp>
      <p:cxnSp>
        <p:nvCxnSpPr>
          <p:cNvPr id="55" name="Straight Connector 54">
            <a:extLst>
              <a:ext uri="{FF2B5EF4-FFF2-40B4-BE49-F238E27FC236}">
                <a16:creationId xmlns:a16="http://schemas.microsoft.com/office/drawing/2014/main" id="{DD54B85F-7D17-C04B-247F-B033A2F04F81}"/>
              </a:ext>
            </a:extLst>
          </p:cNvPr>
          <p:cNvCxnSpPr>
            <a:cxnSpLocks/>
          </p:cNvCxnSpPr>
          <p:nvPr/>
        </p:nvCxnSpPr>
        <p:spPr>
          <a:xfrm>
            <a:off x="1571945" y="1973403"/>
            <a:ext cx="90720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9581DF9-4A3D-4173-EECA-42024B82E4E5}"/>
              </a:ext>
            </a:extLst>
          </p:cNvPr>
          <p:cNvCxnSpPr>
            <a:cxnSpLocks/>
          </p:cNvCxnSpPr>
          <p:nvPr/>
        </p:nvCxnSpPr>
        <p:spPr>
          <a:xfrm>
            <a:off x="1571945" y="1973403"/>
            <a:ext cx="0" cy="370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C0192B4-97B5-643B-578E-FEECD98355C9}"/>
              </a:ext>
            </a:extLst>
          </p:cNvPr>
          <p:cNvCxnSpPr>
            <a:cxnSpLocks/>
          </p:cNvCxnSpPr>
          <p:nvPr/>
        </p:nvCxnSpPr>
        <p:spPr>
          <a:xfrm>
            <a:off x="3832260" y="1973403"/>
            <a:ext cx="0" cy="370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4165803-4383-C9E9-79E8-E52CD1E2FC7A}"/>
              </a:ext>
            </a:extLst>
          </p:cNvPr>
          <p:cNvCxnSpPr>
            <a:cxnSpLocks/>
          </p:cNvCxnSpPr>
          <p:nvPr/>
        </p:nvCxnSpPr>
        <p:spPr>
          <a:xfrm>
            <a:off x="6092574" y="1616810"/>
            <a:ext cx="0" cy="72709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74AE178-43F1-AA0A-8CD3-D5355DEF4D82}"/>
              </a:ext>
            </a:extLst>
          </p:cNvPr>
          <p:cNvCxnSpPr>
            <a:cxnSpLocks/>
          </p:cNvCxnSpPr>
          <p:nvPr/>
        </p:nvCxnSpPr>
        <p:spPr>
          <a:xfrm>
            <a:off x="8291244" y="1973403"/>
            <a:ext cx="0" cy="370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213EC95-D350-0446-B3EC-CB4C9831595C}"/>
              </a:ext>
            </a:extLst>
          </p:cNvPr>
          <p:cNvCxnSpPr>
            <a:cxnSpLocks/>
          </p:cNvCxnSpPr>
          <p:nvPr/>
        </p:nvCxnSpPr>
        <p:spPr>
          <a:xfrm>
            <a:off x="10644026" y="1973403"/>
            <a:ext cx="0" cy="370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Freeform 9">
            <a:extLst>
              <a:ext uri="{FF2B5EF4-FFF2-40B4-BE49-F238E27FC236}">
                <a16:creationId xmlns:a16="http://schemas.microsoft.com/office/drawing/2014/main" id="{D893FE15-0B87-E3A1-244E-9772120BC2E9}"/>
              </a:ext>
            </a:extLst>
          </p:cNvPr>
          <p:cNvSpPr>
            <a:spLocks/>
          </p:cNvSpPr>
          <p:nvPr/>
        </p:nvSpPr>
        <p:spPr bwMode="auto">
          <a:xfrm>
            <a:off x="2772415" y="5054507"/>
            <a:ext cx="2097984" cy="839511"/>
          </a:xfrm>
          <a:custGeom>
            <a:avLst/>
            <a:gdLst>
              <a:gd name="T0" fmla="*/ 2147483647 w 185"/>
              <a:gd name="T1" fmla="*/ 2147483647 h 83"/>
              <a:gd name="T2" fmla="*/ 2147483647 w 185"/>
              <a:gd name="T3" fmla="*/ 2147483647 h 83"/>
              <a:gd name="T4" fmla="*/ 0 w 185"/>
              <a:gd name="T5" fmla="*/ 2147483647 h 83"/>
              <a:gd name="T6" fmla="*/ 0 w 185"/>
              <a:gd name="T7" fmla="*/ 2147483647 h 83"/>
              <a:gd name="T8" fmla="*/ 2147483647 w 185"/>
              <a:gd name="T9" fmla="*/ 0 h 83"/>
              <a:gd name="T10" fmla="*/ 2147483647 w 185"/>
              <a:gd name="T11" fmla="*/ 0 h 83"/>
              <a:gd name="T12" fmla="*/ 2147483647 w 185"/>
              <a:gd name="T13" fmla="*/ 2147483647 h 83"/>
              <a:gd name="T14" fmla="*/ 2147483647 w 185"/>
              <a:gd name="T15" fmla="*/ 2147483647 h 83"/>
              <a:gd name="T16" fmla="*/ 2147483647 w 1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83"/>
              <a:gd name="T29" fmla="*/ 185 w 1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83">
                <a:moveTo>
                  <a:pt x="172" y="83"/>
                </a:moveTo>
                <a:cubicBezTo>
                  <a:pt x="13" y="83"/>
                  <a:pt x="13" y="83"/>
                  <a:pt x="13" y="83"/>
                </a:cubicBezTo>
                <a:cubicBezTo>
                  <a:pt x="6" y="83"/>
                  <a:pt x="0" y="77"/>
                  <a:pt x="0" y="70"/>
                </a:cubicBezTo>
                <a:cubicBezTo>
                  <a:pt x="0" y="13"/>
                  <a:pt x="0" y="13"/>
                  <a:pt x="0" y="13"/>
                </a:cubicBezTo>
                <a:cubicBezTo>
                  <a:pt x="0" y="6"/>
                  <a:pt x="6" y="0"/>
                  <a:pt x="13" y="0"/>
                </a:cubicBezTo>
                <a:cubicBezTo>
                  <a:pt x="172" y="0"/>
                  <a:pt x="172" y="0"/>
                  <a:pt x="172" y="0"/>
                </a:cubicBezTo>
                <a:cubicBezTo>
                  <a:pt x="179" y="0"/>
                  <a:pt x="185" y="6"/>
                  <a:pt x="185" y="13"/>
                </a:cubicBezTo>
                <a:cubicBezTo>
                  <a:pt x="185" y="70"/>
                  <a:pt x="185" y="70"/>
                  <a:pt x="185" y="70"/>
                </a:cubicBezTo>
                <a:cubicBezTo>
                  <a:pt x="185" y="77"/>
                  <a:pt x="179" y="83"/>
                  <a:pt x="172" y="83"/>
                </a:cubicBezTo>
                <a:close/>
              </a:path>
            </a:pathLst>
          </a:custGeom>
          <a:solidFill>
            <a:srgbClr val="003F71"/>
          </a:solidFill>
          <a:ln>
            <a:noFill/>
          </a:ln>
        </p:spPr>
        <p:txBody>
          <a:bodyPr/>
          <a:lstStyle/>
          <a:p>
            <a:endParaRPr lang="en-US"/>
          </a:p>
        </p:txBody>
      </p:sp>
      <p:sp>
        <p:nvSpPr>
          <p:cNvPr id="4" name="Прямоугольник 47158">
            <a:extLst>
              <a:ext uri="{FF2B5EF4-FFF2-40B4-BE49-F238E27FC236}">
                <a16:creationId xmlns:a16="http://schemas.microsoft.com/office/drawing/2014/main" id="{1B211532-E7A1-0665-CBC0-AB299A21E4B7}"/>
              </a:ext>
            </a:extLst>
          </p:cNvPr>
          <p:cNvSpPr>
            <a:spLocks noChangeArrowheads="1"/>
          </p:cNvSpPr>
          <p:nvPr/>
        </p:nvSpPr>
        <p:spPr bwMode="auto">
          <a:xfrm>
            <a:off x="2817188" y="5032464"/>
            <a:ext cx="2090218"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200" b="1" dirty="0">
                <a:solidFill>
                  <a:schemeClr val="bg1"/>
                </a:solidFill>
                <a:latin typeface="Calibri"/>
                <a:ea typeface="Calibri"/>
                <a:cs typeface="Calibri"/>
              </a:rPr>
              <a:t>Program Reach</a:t>
            </a:r>
            <a:endParaRPr lang="en-US" sz="1200" dirty="0">
              <a:solidFill>
                <a:schemeClr val="bg1"/>
              </a:solidFill>
              <a:ea typeface="Calibri" panose="020F0502020204030204" pitchFamily="34" charset="0"/>
              <a:cs typeface="Calibri" panose="020F0502020204030204" pitchFamily="34" charset="0"/>
            </a:endParaRPr>
          </a:p>
          <a:p>
            <a:pPr marL="171450" indent="-171450">
              <a:buFont typeface="Arial,Sans-Serif"/>
              <a:buChar char="•"/>
            </a:pPr>
            <a:r>
              <a:rPr lang="en-US" sz="1100" dirty="0">
                <a:solidFill>
                  <a:schemeClr val="bg1"/>
                </a:solidFill>
                <a:latin typeface="Calibri"/>
                <a:ea typeface="Calibri"/>
                <a:cs typeface="Arial"/>
              </a:rPr>
              <a:t>3 Employees, 6 Hub Sites</a:t>
            </a:r>
            <a:endParaRPr lang="en-US" sz="1100" dirty="0">
              <a:solidFill>
                <a:schemeClr val="bg1"/>
              </a:solidFill>
              <a:latin typeface="Calibri"/>
              <a:cs typeface="Arial"/>
            </a:endParaRPr>
          </a:p>
          <a:p>
            <a:pPr marL="171450" indent="-171450">
              <a:buFont typeface="Arial,Sans-Serif"/>
              <a:buChar char="•"/>
            </a:pPr>
            <a:r>
              <a:rPr lang="en-US" sz="1100" dirty="0">
                <a:solidFill>
                  <a:srgbClr val="FFFFFF"/>
                </a:solidFill>
                <a:latin typeface="Calibri"/>
                <a:cs typeface="Calibri"/>
              </a:rPr>
              <a:t>Producing for 7 VISNs and the VA Central Dental Laboratory</a:t>
            </a:r>
            <a:endParaRPr lang="en-US" sz="1100" dirty="0"/>
          </a:p>
          <a:p>
            <a:pPr marL="171450" indent="-171450">
              <a:buFont typeface="Arial,Sans-Serif"/>
              <a:buChar char="•"/>
            </a:pPr>
            <a:endParaRPr lang="en-US" sz="1200" dirty="0">
              <a:solidFill>
                <a:schemeClr val="bg1"/>
              </a:solidFill>
              <a:latin typeface="Calibri"/>
              <a:ea typeface="Calibri"/>
              <a:cs typeface="Arial"/>
            </a:endParaRPr>
          </a:p>
          <a:p>
            <a:pPr marL="171450" indent="-171450">
              <a:buFont typeface="Arial,Sans-Serif"/>
              <a:buChar char="•"/>
            </a:pPr>
            <a:endParaRPr lang="en-US" sz="1200">
              <a:solidFill>
                <a:schemeClr val="bg1"/>
              </a:solidFill>
              <a:latin typeface="Calibri"/>
              <a:ea typeface="Calibri"/>
              <a:cs typeface="Arial"/>
            </a:endParaRPr>
          </a:p>
        </p:txBody>
      </p:sp>
      <p:sp>
        <p:nvSpPr>
          <p:cNvPr id="5" name="Freeform 9">
            <a:extLst>
              <a:ext uri="{FF2B5EF4-FFF2-40B4-BE49-F238E27FC236}">
                <a16:creationId xmlns:a16="http://schemas.microsoft.com/office/drawing/2014/main" id="{E950E834-598F-661A-34E0-4F71BA008C75}"/>
              </a:ext>
            </a:extLst>
          </p:cNvPr>
          <p:cNvSpPr>
            <a:spLocks/>
          </p:cNvSpPr>
          <p:nvPr/>
        </p:nvSpPr>
        <p:spPr bwMode="auto">
          <a:xfrm>
            <a:off x="5038536" y="5028002"/>
            <a:ext cx="2097984" cy="839511"/>
          </a:xfrm>
          <a:custGeom>
            <a:avLst/>
            <a:gdLst>
              <a:gd name="T0" fmla="*/ 2147483647 w 185"/>
              <a:gd name="T1" fmla="*/ 2147483647 h 83"/>
              <a:gd name="T2" fmla="*/ 2147483647 w 185"/>
              <a:gd name="T3" fmla="*/ 2147483647 h 83"/>
              <a:gd name="T4" fmla="*/ 0 w 185"/>
              <a:gd name="T5" fmla="*/ 2147483647 h 83"/>
              <a:gd name="T6" fmla="*/ 0 w 185"/>
              <a:gd name="T7" fmla="*/ 2147483647 h 83"/>
              <a:gd name="T8" fmla="*/ 2147483647 w 185"/>
              <a:gd name="T9" fmla="*/ 0 h 83"/>
              <a:gd name="T10" fmla="*/ 2147483647 w 185"/>
              <a:gd name="T11" fmla="*/ 0 h 83"/>
              <a:gd name="T12" fmla="*/ 2147483647 w 185"/>
              <a:gd name="T13" fmla="*/ 2147483647 h 83"/>
              <a:gd name="T14" fmla="*/ 2147483647 w 185"/>
              <a:gd name="T15" fmla="*/ 2147483647 h 83"/>
              <a:gd name="T16" fmla="*/ 2147483647 w 1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83"/>
              <a:gd name="T29" fmla="*/ 185 w 1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83">
                <a:moveTo>
                  <a:pt x="172" y="83"/>
                </a:moveTo>
                <a:cubicBezTo>
                  <a:pt x="13" y="83"/>
                  <a:pt x="13" y="83"/>
                  <a:pt x="13" y="83"/>
                </a:cubicBezTo>
                <a:cubicBezTo>
                  <a:pt x="6" y="83"/>
                  <a:pt x="0" y="77"/>
                  <a:pt x="0" y="70"/>
                </a:cubicBezTo>
                <a:cubicBezTo>
                  <a:pt x="0" y="13"/>
                  <a:pt x="0" y="13"/>
                  <a:pt x="0" y="13"/>
                </a:cubicBezTo>
                <a:cubicBezTo>
                  <a:pt x="0" y="6"/>
                  <a:pt x="6" y="0"/>
                  <a:pt x="13" y="0"/>
                </a:cubicBezTo>
                <a:cubicBezTo>
                  <a:pt x="172" y="0"/>
                  <a:pt x="172" y="0"/>
                  <a:pt x="172" y="0"/>
                </a:cubicBezTo>
                <a:cubicBezTo>
                  <a:pt x="179" y="0"/>
                  <a:pt x="185" y="6"/>
                  <a:pt x="185" y="13"/>
                </a:cubicBezTo>
                <a:cubicBezTo>
                  <a:pt x="185" y="70"/>
                  <a:pt x="185" y="70"/>
                  <a:pt x="185" y="70"/>
                </a:cubicBezTo>
                <a:cubicBezTo>
                  <a:pt x="185" y="77"/>
                  <a:pt x="179" y="83"/>
                  <a:pt x="172" y="83"/>
                </a:cubicBezTo>
                <a:close/>
              </a:path>
            </a:pathLst>
          </a:custGeom>
          <a:solidFill>
            <a:srgbClr val="003F71"/>
          </a:solidFill>
          <a:ln>
            <a:noFill/>
          </a:ln>
        </p:spPr>
        <p:txBody>
          <a:bodyPr/>
          <a:lstStyle/>
          <a:p>
            <a:endParaRPr lang="en-US"/>
          </a:p>
        </p:txBody>
      </p:sp>
      <p:sp>
        <p:nvSpPr>
          <p:cNvPr id="6" name="Прямоугольник 47158">
            <a:extLst>
              <a:ext uri="{FF2B5EF4-FFF2-40B4-BE49-F238E27FC236}">
                <a16:creationId xmlns:a16="http://schemas.microsoft.com/office/drawing/2014/main" id="{3956BCDD-7BF2-E302-5761-93E1DD92725A}"/>
              </a:ext>
            </a:extLst>
          </p:cNvPr>
          <p:cNvSpPr>
            <a:spLocks noChangeArrowheads="1"/>
          </p:cNvSpPr>
          <p:nvPr/>
        </p:nvSpPr>
        <p:spPr bwMode="auto">
          <a:xfrm>
            <a:off x="5039226" y="5024852"/>
            <a:ext cx="209021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200" b="1">
                <a:solidFill>
                  <a:schemeClr val="bg1"/>
                </a:solidFill>
                <a:latin typeface="Calibri"/>
                <a:ea typeface="Calibri"/>
                <a:cs typeface="Calibri"/>
              </a:rPr>
              <a:t>Program Reach</a:t>
            </a:r>
            <a:endParaRPr lang="en-US" sz="1200">
              <a:solidFill>
                <a:schemeClr val="bg1"/>
              </a:solidFill>
              <a:ea typeface="Calibri" panose="020F0502020204030204" pitchFamily="34" charset="0"/>
              <a:cs typeface="Calibri" panose="020F0502020204030204" pitchFamily="34" charset="0"/>
            </a:endParaRPr>
          </a:p>
          <a:p>
            <a:pPr marL="171450" indent="-171450">
              <a:buFont typeface="Arial"/>
              <a:buChar char="•"/>
            </a:pPr>
            <a:r>
              <a:rPr lang="en-US" altLang="ru-RU" sz="1100">
                <a:solidFill>
                  <a:schemeClr val="bg1"/>
                </a:solidFill>
                <a:latin typeface="Calibri"/>
                <a:ea typeface="Calibri"/>
                <a:cs typeface="Calibri"/>
              </a:rPr>
              <a:t>62 Employees</a:t>
            </a:r>
          </a:p>
          <a:p>
            <a:pPr marL="171450" indent="-171450">
              <a:buFont typeface="Arial"/>
              <a:buChar char="•"/>
            </a:pPr>
            <a:r>
              <a:rPr lang="en-US" altLang="ru-RU" sz="1100">
                <a:solidFill>
                  <a:schemeClr val="bg1"/>
                </a:solidFill>
                <a:latin typeface="Calibri"/>
                <a:ea typeface="Calibri"/>
                <a:cs typeface="Calibri"/>
              </a:rPr>
              <a:t>Education Collaborations (SLICE Cells) at 70 VA Sites.</a:t>
            </a:r>
            <a:endParaRPr lang="en-US" altLang="ru-RU" sz="1100">
              <a:solidFill>
                <a:schemeClr val="bg1"/>
              </a:solidFill>
              <a:ea typeface="Calibri"/>
              <a:cs typeface="Calibri"/>
            </a:endParaRPr>
          </a:p>
        </p:txBody>
      </p:sp>
      <p:sp>
        <p:nvSpPr>
          <p:cNvPr id="7" name="Freeform 9">
            <a:extLst>
              <a:ext uri="{FF2B5EF4-FFF2-40B4-BE49-F238E27FC236}">
                <a16:creationId xmlns:a16="http://schemas.microsoft.com/office/drawing/2014/main" id="{1C6D104F-84EA-C504-C75B-D88101AC258F}"/>
              </a:ext>
            </a:extLst>
          </p:cNvPr>
          <p:cNvSpPr>
            <a:spLocks/>
          </p:cNvSpPr>
          <p:nvPr/>
        </p:nvSpPr>
        <p:spPr bwMode="auto">
          <a:xfrm>
            <a:off x="7304657" y="5027344"/>
            <a:ext cx="2097984" cy="839511"/>
          </a:xfrm>
          <a:custGeom>
            <a:avLst/>
            <a:gdLst>
              <a:gd name="T0" fmla="*/ 2147483647 w 185"/>
              <a:gd name="T1" fmla="*/ 2147483647 h 83"/>
              <a:gd name="T2" fmla="*/ 2147483647 w 185"/>
              <a:gd name="T3" fmla="*/ 2147483647 h 83"/>
              <a:gd name="T4" fmla="*/ 0 w 185"/>
              <a:gd name="T5" fmla="*/ 2147483647 h 83"/>
              <a:gd name="T6" fmla="*/ 0 w 185"/>
              <a:gd name="T7" fmla="*/ 2147483647 h 83"/>
              <a:gd name="T8" fmla="*/ 2147483647 w 185"/>
              <a:gd name="T9" fmla="*/ 0 h 83"/>
              <a:gd name="T10" fmla="*/ 2147483647 w 185"/>
              <a:gd name="T11" fmla="*/ 0 h 83"/>
              <a:gd name="T12" fmla="*/ 2147483647 w 185"/>
              <a:gd name="T13" fmla="*/ 2147483647 h 83"/>
              <a:gd name="T14" fmla="*/ 2147483647 w 185"/>
              <a:gd name="T15" fmla="*/ 2147483647 h 83"/>
              <a:gd name="T16" fmla="*/ 2147483647 w 1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83"/>
              <a:gd name="T29" fmla="*/ 185 w 1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83">
                <a:moveTo>
                  <a:pt x="172" y="83"/>
                </a:moveTo>
                <a:cubicBezTo>
                  <a:pt x="13" y="83"/>
                  <a:pt x="13" y="83"/>
                  <a:pt x="13" y="83"/>
                </a:cubicBezTo>
                <a:cubicBezTo>
                  <a:pt x="6" y="83"/>
                  <a:pt x="0" y="77"/>
                  <a:pt x="0" y="70"/>
                </a:cubicBezTo>
                <a:cubicBezTo>
                  <a:pt x="0" y="13"/>
                  <a:pt x="0" y="13"/>
                  <a:pt x="0" y="13"/>
                </a:cubicBezTo>
                <a:cubicBezTo>
                  <a:pt x="0" y="6"/>
                  <a:pt x="6" y="0"/>
                  <a:pt x="13" y="0"/>
                </a:cubicBezTo>
                <a:cubicBezTo>
                  <a:pt x="172" y="0"/>
                  <a:pt x="172" y="0"/>
                  <a:pt x="172" y="0"/>
                </a:cubicBezTo>
                <a:cubicBezTo>
                  <a:pt x="179" y="0"/>
                  <a:pt x="185" y="6"/>
                  <a:pt x="185" y="13"/>
                </a:cubicBezTo>
                <a:cubicBezTo>
                  <a:pt x="185" y="70"/>
                  <a:pt x="185" y="70"/>
                  <a:pt x="185" y="70"/>
                </a:cubicBezTo>
                <a:cubicBezTo>
                  <a:pt x="185" y="77"/>
                  <a:pt x="179" y="83"/>
                  <a:pt x="172" y="83"/>
                </a:cubicBezTo>
                <a:close/>
              </a:path>
            </a:pathLst>
          </a:custGeom>
          <a:solidFill>
            <a:srgbClr val="003F71"/>
          </a:solidFill>
          <a:ln>
            <a:noFill/>
          </a:ln>
        </p:spPr>
        <p:txBody>
          <a:bodyPr/>
          <a:lstStyle/>
          <a:p>
            <a:endParaRPr lang="en-US"/>
          </a:p>
        </p:txBody>
      </p:sp>
      <p:sp>
        <p:nvSpPr>
          <p:cNvPr id="25" name="Прямоугольник 47158">
            <a:extLst>
              <a:ext uri="{FF2B5EF4-FFF2-40B4-BE49-F238E27FC236}">
                <a16:creationId xmlns:a16="http://schemas.microsoft.com/office/drawing/2014/main" id="{9FDD22AC-8AF3-48C1-7A90-D2BD9AE8E15E}"/>
              </a:ext>
            </a:extLst>
          </p:cNvPr>
          <p:cNvSpPr>
            <a:spLocks noChangeArrowheads="1"/>
          </p:cNvSpPr>
          <p:nvPr/>
        </p:nvSpPr>
        <p:spPr bwMode="auto">
          <a:xfrm>
            <a:off x="7301849" y="5043417"/>
            <a:ext cx="210779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200" b="1">
                <a:solidFill>
                  <a:schemeClr val="bg1"/>
                </a:solidFill>
                <a:latin typeface="Calibri"/>
                <a:cs typeface="Calibri"/>
              </a:rPr>
              <a:t>Program Reach</a:t>
            </a:r>
            <a:endParaRPr lang="en-US" altLang="ru-RU" sz="1200">
              <a:solidFill>
                <a:schemeClr val="bg1"/>
              </a:solidFill>
              <a:ea typeface="Calibri"/>
              <a:cs typeface="Calibri" panose="020F0502020204030204" pitchFamily="34" charset="0"/>
            </a:endParaRPr>
          </a:p>
          <a:p>
            <a:pPr marL="171450" indent="-171450">
              <a:buFont typeface="Arial"/>
              <a:buChar char="•"/>
            </a:pPr>
            <a:r>
              <a:rPr lang="en-US" altLang="ru-RU" sz="1100">
                <a:solidFill>
                  <a:schemeClr val="bg1"/>
                </a:solidFill>
                <a:latin typeface="Calibri"/>
                <a:cs typeface="Calibri"/>
              </a:rPr>
              <a:t>3 Employees at 2 VA Sites</a:t>
            </a:r>
            <a:endParaRPr lang="en-US" altLang="ru-RU" sz="1100">
              <a:solidFill>
                <a:schemeClr val="bg1"/>
              </a:solidFill>
              <a:ea typeface="Calibri"/>
              <a:cs typeface="Calibri" panose="020F0502020204030204" pitchFamily="34" charset="0"/>
            </a:endParaRPr>
          </a:p>
          <a:p>
            <a:pPr marL="171450" indent="-171450">
              <a:buFont typeface="Arial"/>
              <a:buChar char="•"/>
            </a:pPr>
            <a:r>
              <a:rPr lang="en-US" altLang="ru-RU" sz="1100">
                <a:solidFill>
                  <a:schemeClr val="bg1"/>
                </a:solidFill>
                <a:latin typeface="Calibri"/>
                <a:cs typeface="Calibri"/>
              </a:rPr>
              <a:t>Programs at 174 VA Sites</a:t>
            </a:r>
            <a:endParaRPr lang="en-US" altLang="ru-RU" sz="1100">
              <a:solidFill>
                <a:schemeClr val="bg1"/>
              </a:solidFill>
              <a:ea typeface="Calibri"/>
              <a:cs typeface="Calibri" panose="020F0502020204030204" pitchFamily="34" charset="0"/>
            </a:endParaRPr>
          </a:p>
        </p:txBody>
      </p:sp>
      <p:sp>
        <p:nvSpPr>
          <p:cNvPr id="10" name="Freeform 9">
            <a:extLst>
              <a:ext uri="{FF2B5EF4-FFF2-40B4-BE49-F238E27FC236}">
                <a16:creationId xmlns:a16="http://schemas.microsoft.com/office/drawing/2014/main" id="{5859A157-5CBD-F388-B39A-D1CEB054CB91}"/>
              </a:ext>
            </a:extLst>
          </p:cNvPr>
          <p:cNvSpPr>
            <a:spLocks/>
          </p:cNvSpPr>
          <p:nvPr/>
        </p:nvSpPr>
        <p:spPr bwMode="auto">
          <a:xfrm>
            <a:off x="9584030" y="5027343"/>
            <a:ext cx="2097984" cy="839511"/>
          </a:xfrm>
          <a:custGeom>
            <a:avLst/>
            <a:gdLst>
              <a:gd name="T0" fmla="*/ 2147483647 w 185"/>
              <a:gd name="T1" fmla="*/ 2147483647 h 83"/>
              <a:gd name="T2" fmla="*/ 2147483647 w 185"/>
              <a:gd name="T3" fmla="*/ 2147483647 h 83"/>
              <a:gd name="T4" fmla="*/ 0 w 185"/>
              <a:gd name="T5" fmla="*/ 2147483647 h 83"/>
              <a:gd name="T6" fmla="*/ 0 w 185"/>
              <a:gd name="T7" fmla="*/ 2147483647 h 83"/>
              <a:gd name="T8" fmla="*/ 2147483647 w 185"/>
              <a:gd name="T9" fmla="*/ 0 h 83"/>
              <a:gd name="T10" fmla="*/ 2147483647 w 185"/>
              <a:gd name="T11" fmla="*/ 0 h 83"/>
              <a:gd name="T12" fmla="*/ 2147483647 w 185"/>
              <a:gd name="T13" fmla="*/ 2147483647 h 83"/>
              <a:gd name="T14" fmla="*/ 2147483647 w 185"/>
              <a:gd name="T15" fmla="*/ 2147483647 h 83"/>
              <a:gd name="T16" fmla="*/ 2147483647 w 185"/>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83"/>
              <a:gd name="T29" fmla="*/ 185 w 18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83">
                <a:moveTo>
                  <a:pt x="172" y="83"/>
                </a:moveTo>
                <a:cubicBezTo>
                  <a:pt x="13" y="83"/>
                  <a:pt x="13" y="83"/>
                  <a:pt x="13" y="83"/>
                </a:cubicBezTo>
                <a:cubicBezTo>
                  <a:pt x="6" y="83"/>
                  <a:pt x="0" y="77"/>
                  <a:pt x="0" y="70"/>
                </a:cubicBezTo>
                <a:cubicBezTo>
                  <a:pt x="0" y="13"/>
                  <a:pt x="0" y="13"/>
                  <a:pt x="0" y="13"/>
                </a:cubicBezTo>
                <a:cubicBezTo>
                  <a:pt x="0" y="6"/>
                  <a:pt x="6" y="0"/>
                  <a:pt x="13" y="0"/>
                </a:cubicBezTo>
                <a:cubicBezTo>
                  <a:pt x="172" y="0"/>
                  <a:pt x="172" y="0"/>
                  <a:pt x="172" y="0"/>
                </a:cubicBezTo>
                <a:cubicBezTo>
                  <a:pt x="179" y="0"/>
                  <a:pt x="185" y="6"/>
                  <a:pt x="185" y="13"/>
                </a:cubicBezTo>
                <a:cubicBezTo>
                  <a:pt x="185" y="70"/>
                  <a:pt x="185" y="70"/>
                  <a:pt x="185" y="70"/>
                </a:cubicBezTo>
                <a:cubicBezTo>
                  <a:pt x="185" y="77"/>
                  <a:pt x="179" y="83"/>
                  <a:pt x="172" y="83"/>
                </a:cubicBezTo>
                <a:close/>
              </a:path>
            </a:pathLst>
          </a:custGeom>
          <a:solidFill>
            <a:srgbClr val="003F71"/>
          </a:solidFill>
          <a:ln>
            <a:noFill/>
          </a:ln>
        </p:spPr>
        <p:txBody>
          <a:bodyPr/>
          <a:lstStyle/>
          <a:p>
            <a:endParaRPr lang="en-US"/>
          </a:p>
        </p:txBody>
      </p:sp>
      <p:sp>
        <p:nvSpPr>
          <p:cNvPr id="16" name="Прямоугольник 47158">
            <a:extLst>
              <a:ext uri="{FF2B5EF4-FFF2-40B4-BE49-F238E27FC236}">
                <a16:creationId xmlns:a16="http://schemas.microsoft.com/office/drawing/2014/main" id="{BF3C9C98-F7C0-5E33-0A36-B3286CB84FD0}"/>
              </a:ext>
            </a:extLst>
          </p:cNvPr>
          <p:cNvSpPr>
            <a:spLocks noChangeArrowheads="1"/>
          </p:cNvSpPr>
          <p:nvPr/>
        </p:nvSpPr>
        <p:spPr bwMode="auto">
          <a:xfrm>
            <a:off x="9587847" y="5033504"/>
            <a:ext cx="21409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ru-RU" sz="1200" b="1" dirty="0">
                <a:solidFill>
                  <a:schemeClr val="bg1"/>
                </a:solidFill>
                <a:latin typeface="Calibri"/>
                <a:cs typeface="Calibri"/>
              </a:rPr>
              <a:t>Program Reach</a:t>
            </a:r>
            <a:endParaRPr lang="en-US" altLang="ru-RU" sz="1200" dirty="0">
              <a:solidFill>
                <a:schemeClr val="bg1"/>
              </a:solidFill>
              <a:ea typeface="Calibri"/>
              <a:cs typeface="Calibri" panose="020F0502020204030204" pitchFamily="34" charset="0"/>
            </a:endParaRPr>
          </a:p>
          <a:p>
            <a:pPr marL="171450" indent="-171450">
              <a:buFont typeface="Arial"/>
              <a:buChar char="•"/>
            </a:pPr>
            <a:r>
              <a:rPr lang="en-US" altLang="ru-RU" sz="1100" dirty="0">
                <a:solidFill>
                  <a:schemeClr val="bg1"/>
                </a:solidFill>
                <a:latin typeface="Calibri"/>
                <a:cs typeface="Calibri"/>
              </a:rPr>
              <a:t>23 Employees</a:t>
            </a:r>
            <a:endParaRPr lang="en-US" altLang="ru-RU" sz="1100" dirty="0">
              <a:solidFill>
                <a:schemeClr val="bg1"/>
              </a:solidFill>
              <a:ea typeface="Calibri"/>
              <a:cs typeface="Calibri" panose="020F0502020204030204" pitchFamily="34" charset="0"/>
            </a:endParaRPr>
          </a:p>
          <a:p>
            <a:pPr marL="171450" indent="-171450">
              <a:buFont typeface="Arial"/>
              <a:buChar char="•"/>
            </a:pPr>
            <a:r>
              <a:rPr lang="en-US" sz="1100" dirty="0">
                <a:solidFill>
                  <a:schemeClr val="bg1"/>
                </a:solidFill>
                <a:latin typeface="Calibri"/>
                <a:cs typeface="Calibri"/>
              </a:rPr>
              <a:t>41 iNET Sites and 4 Centers</a:t>
            </a:r>
            <a:endParaRPr lang="en-US" dirty="0">
              <a:solidFill>
                <a:schemeClr val="bg1"/>
              </a:solidFill>
            </a:endParaRPr>
          </a:p>
          <a:p>
            <a:pPr marL="171450" indent="-171450">
              <a:buFont typeface="Arial"/>
              <a:buChar char="•"/>
            </a:pPr>
            <a:r>
              <a:rPr lang="en-US" sz="1100" dirty="0">
                <a:solidFill>
                  <a:schemeClr val="bg1"/>
                </a:solidFill>
                <a:latin typeface="Calibri"/>
                <a:ea typeface="Calibri"/>
                <a:cs typeface="Calibri"/>
              </a:rPr>
              <a:t>Innovations at 160+ VA Sites</a:t>
            </a:r>
            <a:endParaRPr lang="en-US" dirty="0">
              <a:solidFill>
                <a:schemeClr val="bg1"/>
              </a:solidFill>
            </a:endParaRPr>
          </a:p>
          <a:p>
            <a:pPr marL="171450" indent="-171450">
              <a:buFont typeface="Arial"/>
              <a:buChar char="•"/>
            </a:pPr>
            <a:endParaRPr lang="en-US" altLang="ru-RU" sz="1100" dirty="0">
              <a:solidFill>
                <a:schemeClr val="bg1"/>
              </a:solidFill>
              <a:ea typeface="Calibri"/>
              <a:cs typeface="Calibri" panose="020F0502020204030204" pitchFamily="34" charset="0"/>
            </a:endParaRPr>
          </a:p>
        </p:txBody>
      </p:sp>
    </p:spTree>
    <p:extLst>
      <p:ext uri="{BB962C8B-B14F-4D97-AF65-F5344CB8AC3E}">
        <p14:creationId xmlns:p14="http://schemas.microsoft.com/office/powerpoint/2010/main" val="42054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79DE-15C9-4D48-B256-E87131840D0F}"/>
              </a:ext>
            </a:extLst>
          </p:cNvPr>
          <p:cNvSpPr>
            <a:spLocks noGrp="1"/>
          </p:cNvSpPr>
          <p:nvPr>
            <p:ph type="title"/>
          </p:nvPr>
        </p:nvSpPr>
        <p:spPr/>
        <p:txBody>
          <a:bodyPr>
            <a:normAutofit/>
          </a:bodyPr>
          <a:lstStyle/>
          <a:p>
            <a:r>
              <a:rPr lang="en-US" sz="3600">
                <a:cs typeface="Calibri"/>
              </a:rPr>
              <a:t>OHIL Accomplishments in 2023</a:t>
            </a:r>
          </a:p>
        </p:txBody>
      </p:sp>
      <p:sp>
        <p:nvSpPr>
          <p:cNvPr id="3" name="Content Placeholder 3">
            <a:extLst>
              <a:ext uri="{FF2B5EF4-FFF2-40B4-BE49-F238E27FC236}">
                <a16:creationId xmlns:a16="http://schemas.microsoft.com/office/drawing/2014/main" id="{F2409E0E-1E10-6BAF-AB45-4DD669BF234B}"/>
              </a:ext>
            </a:extLst>
          </p:cNvPr>
          <p:cNvSpPr>
            <a:spLocks noGrp="1"/>
          </p:cNvSpPr>
          <p:nvPr>
            <p:ph idx="1"/>
          </p:nvPr>
        </p:nvSpPr>
        <p:spPr>
          <a:xfrm>
            <a:off x="344791" y="831802"/>
            <a:ext cx="6792183" cy="5419706"/>
          </a:xfrm>
        </p:spPr>
        <p:txBody>
          <a:bodyPr vert="horz" lIns="91440" tIns="45720" rIns="91440" bIns="45720" rtlCol="0" anchor="t">
            <a:noAutofit/>
          </a:bodyPr>
          <a:lstStyle/>
          <a:p>
            <a:pPr marL="0" indent="0">
              <a:buNone/>
            </a:pPr>
            <a:r>
              <a:rPr lang="en-US" sz="1100" b="1" u="sng" dirty="0">
                <a:latin typeface="Calibri"/>
                <a:cs typeface="Arial"/>
              </a:rPr>
              <a:t>Office of Advance Manufacturing (OAM) </a:t>
            </a:r>
            <a:endParaRPr lang="en-US" sz="1100" u="sng" dirty="0">
              <a:ea typeface="Calibri"/>
              <a:cs typeface="Calibri"/>
            </a:endParaRPr>
          </a:p>
          <a:p>
            <a:r>
              <a:rPr lang="en-US" sz="1100" dirty="0">
                <a:latin typeface="Calibri"/>
                <a:ea typeface="Calibri"/>
                <a:cs typeface="Arial"/>
              </a:rPr>
              <a:t>VHA's first two FDA 510k-cleared products released to market</a:t>
            </a:r>
          </a:p>
          <a:p>
            <a:r>
              <a:rPr lang="en-US" sz="1100" dirty="0">
                <a:ea typeface="+mn-lt"/>
                <a:cs typeface="Arial"/>
              </a:rPr>
              <a:t>Assistive Therapy Design Library launched with NIH</a:t>
            </a:r>
          </a:p>
          <a:p>
            <a:r>
              <a:rPr lang="en-US" sz="1100" b="1" dirty="0">
                <a:ea typeface="+mn-lt"/>
                <a:cs typeface="Arial"/>
              </a:rPr>
              <a:t>FDA Compassionate Use approval for t</a:t>
            </a:r>
            <a:r>
              <a:rPr lang="en-US" sz="1100" b="1" dirty="0">
                <a:ea typeface="+mn-lt"/>
                <a:cs typeface="Calibri"/>
              </a:rPr>
              <a:t>wo customized products</a:t>
            </a:r>
            <a:endParaRPr lang="en-US" sz="1100" b="1" dirty="0">
              <a:ea typeface="+mn-lt"/>
              <a:cs typeface="Arial"/>
            </a:endParaRPr>
          </a:p>
          <a:p>
            <a:pPr marL="0" indent="0">
              <a:buNone/>
            </a:pPr>
            <a:endParaRPr lang="en-ID" sz="1100" b="1" dirty="0">
              <a:ea typeface="+mn-lt"/>
              <a:cs typeface="Calibri"/>
            </a:endParaRPr>
          </a:p>
          <a:p>
            <a:pPr marL="0" indent="0">
              <a:buNone/>
            </a:pPr>
            <a:r>
              <a:rPr lang="en-ID" sz="1100" b="1" u="sng" dirty="0">
                <a:ea typeface="+mn-lt"/>
                <a:cs typeface="+mn-lt"/>
              </a:rPr>
              <a:t>Simulation, Learning, Evaluation, Assessment, and Research Network (</a:t>
            </a:r>
            <a:r>
              <a:rPr lang="en-ID" sz="1100" b="1" u="sng" dirty="0" err="1">
                <a:ea typeface="+mn-lt"/>
                <a:cs typeface="+mn-lt"/>
              </a:rPr>
              <a:t>SimLEARN</a:t>
            </a:r>
            <a:r>
              <a:rPr lang="en-ID" sz="1100" b="1" u="sng" dirty="0">
                <a:ea typeface="+mn-lt"/>
                <a:cs typeface="+mn-lt"/>
              </a:rPr>
              <a:t>) </a:t>
            </a:r>
            <a:endParaRPr lang="en-US" sz="1100" b="1" u="sng" dirty="0">
              <a:ea typeface="+mn-lt"/>
              <a:cs typeface="Arial"/>
            </a:endParaRPr>
          </a:p>
          <a:p>
            <a:r>
              <a:rPr lang="en-US" sz="1100" dirty="0">
                <a:ea typeface="+mn-lt"/>
                <a:cs typeface="Arial"/>
              </a:rPr>
              <a:t>Updated the Hospital Design Guide, mitigating facility design issues, enhancing Veteran health care and ensuring future cost savings</a:t>
            </a:r>
          </a:p>
          <a:p>
            <a:r>
              <a:rPr lang="en-US" sz="1100" dirty="0">
                <a:ea typeface="+mn-lt"/>
                <a:cs typeface="Arial"/>
              </a:rPr>
              <a:t>Vetted and implemented </a:t>
            </a:r>
            <a:r>
              <a:rPr lang="en-US" sz="1100" dirty="0" err="1">
                <a:ea typeface="+mn-lt"/>
                <a:cs typeface="Arial"/>
              </a:rPr>
              <a:t>Ceribell</a:t>
            </a:r>
            <a:r>
              <a:rPr lang="en-US" sz="1100" dirty="0">
                <a:ea typeface="+mn-lt"/>
                <a:cs typeface="Arial"/>
              </a:rPr>
              <a:t>, to enable  early seizure activity detection</a:t>
            </a:r>
          </a:p>
          <a:p>
            <a:r>
              <a:rPr lang="en-US" sz="1100" b="1" dirty="0" err="1">
                <a:ea typeface="+mn-lt"/>
                <a:cs typeface="Arial"/>
              </a:rPr>
              <a:t>SimVET</a:t>
            </a:r>
            <a:r>
              <a:rPr lang="en-US" sz="1100" b="1" dirty="0">
                <a:ea typeface="+mn-lt"/>
                <a:cs typeface="Arial"/>
              </a:rPr>
              <a:t> is actively supporting the AI Tech Sprints, in concert with NAII, Strat Lab, and Office of Primary Care</a:t>
            </a:r>
          </a:p>
          <a:p>
            <a:pPr marL="0" indent="0">
              <a:buNone/>
            </a:pPr>
            <a:endParaRPr lang="en-US" sz="1100" dirty="0">
              <a:ea typeface="+mn-lt"/>
              <a:cs typeface="Arial"/>
            </a:endParaRPr>
          </a:p>
          <a:p>
            <a:pPr marL="0" indent="0">
              <a:buNone/>
            </a:pPr>
            <a:r>
              <a:rPr lang="en-ID" sz="1100" b="1" u="sng" dirty="0" err="1">
                <a:ea typeface="+mn-lt"/>
                <a:cs typeface="+mn-lt"/>
              </a:rPr>
              <a:t>Center</a:t>
            </a:r>
            <a:r>
              <a:rPr lang="en-ID" sz="1100" b="1" u="sng" dirty="0">
                <a:ea typeface="+mn-lt"/>
                <a:cs typeface="+mn-lt"/>
              </a:rPr>
              <a:t> for Care and Payment Innovation (CCPI)</a:t>
            </a:r>
          </a:p>
          <a:p>
            <a:r>
              <a:rPr lang="en-US" sz="1100" b="1" dirty="0">
                <a:latin typeface="Calibri"/>
                <a:ea typeface="Calibri"/>
                <a:cs typeface="Arial"/>
              </a:rPr>
              <a:t>Launched 8 Value-Based Care Centers</a:t>
            </a:r>
          </a:p>
          <a:p>
            <a:r>
              <a:rPr lang="en-US" sz="1100" dirty="0">
                <a:latin typeface="Calibri"/>
                <a:ea typeface="Calibri"/>
                <a:cs typeface="Arial"/>
              </a:rPr>
              <a:t>Designed and launched a Diabetes</a:t>
            </a:r>
            <a:r>
              <a:rPr lang="en-US" sz="1100" dirty="0">
                <a:solidFill>
                  <a:srgbClr val="000000"/>
                </a:solidFill>
                <a:latin typeface="Calibri"/>
                <a:ea typeface="Calibri"/>
                <a:cs typeface="Arial"/>
              </a:rPr>
              <a:t> Care Management Pilot with several Iowa City VAMC CBOCs and a</a:t>
            </a:r>
            <a:r>
              <a:rPr lang="en-US" sz="1100" dirty="0">
                <a:ea typeface="+mn-lt"/>
                <a:cs typeface="+mn-lt"/>
              </a:rPr>
              <a:t> Respiratory Care Pilot with Charleston VAMC </a:t>
            </a:r>
            <a:endParaRPr lang="en-US" sz="1100" dirty="0">
              <a:latin typeface="Calibri"/>
              <a:ea typeface="Calibri"/>
              <a:cs typeface="Arial"/>
            </a:endParaRPr>
          </a:p>
          <a:p>
            <a:pPr marL="0" indent="0">
              <a:buNone/>
            </a:pPr>
            <a:endParaRPr lang="en-US" sz="1100" dirty="0">
              <a:latin typeface="Calibri"/>
              <a:ea typeface="Calibri"/>
              <a:cs typeface="Arial"/>
            </a:endParaRPr>
          </a:p>
          <a:p>
            <a:pPr marL="0" indent="0">
              <a:buNone/>
            </a:pPr>
            <a:r>
              <a:rPr lang="en-US" sz="1100" b="1" u="sng" dirty="0">
                <a:latin typeface="Calibri"/>
                <a:ea typeface="Calibri"/>
                <a:cs typeface="Arial"/>
              </a:rPr>
              <a:t>Innovation Ecosystem (IE)</a:t>
            </a:r>
          </a:p>
          <a:p>
            <a:r>
              <a:rPr lang="en-US" sz="1100" b="1" dirty="0">
                <a:ea typeface="+mn-lt"/>
                <a:cs typeface="Calibri"/>
              </a:rPr>
              <a:t>Implemented PACT PT at 73 VAMC serving over 38k Veterans (12.5k rural Veterans)</a:t>
            </a:r>
          </a:p>
          <a:p>
            <a:r>
              <a:rPr lang="en-US" sz="1100" dirty="0">
                <a:ea typeface="+mn-lt"/>
                <a:cs typeface="Calibri"/>
              </a:rPr>
              <a:t>Launched the VA Intrapreneurial Product Marketplace to showcase iNET-funded products and kicked off 4 pilots with Mission Daybreak winners</a:t>
            </a:r>
            <a:endParaRPr lang="en-US" sz="1100" dirty="0">
              <a:cs typeface="Calibri"/>
            </a:endParaRPr>
          </a:p>
          <a:p>
            <a:r>
              <a:rPr lang="en-US" sz="1100" dirty="0">
                <a:ea typeface="+mn-lt"/>
                <a:cs typeface="Calibri"/>
              </a:rPr>
              <a:t>Delivered more than 850,00k Uber/Lyft rides to Veterans in 165 VAMCs </a:t>
            </a:r>
            <a:endParaRPr lang="en-US" sz="1100" dirty="0">
              <a:cs typeface="Calibri"/>
            </a:endParaRPr>
          </a:p>
          <a:p>
            <a:pPr marL="0" indent="0">
              <a:buNone/>
            </a:pPr>
            <a:endParaRPr lang="en-US" sz="1100" dirty="0">
              <a:ea typeface="+mn-lt"/>
              <a:cs typeface="Arial"/>
            </a:endParaRPr>
          </a:p>
          <a:p>
            <a:pPr marL="0" indent="0">
              <a:spcBef>
                <a:spcPts val="0"/>
              </a:spcBef>
              <a:buNone/>
            </a:pPr>
            <a:r>
              <a:rPr lang="en-ID" sz="1100" b="1" u="sng" dirty="0">
                <a:ea typeface="+mn-lt"/>
                <a:cs typeface="+mn-lt"/>
              </a:rPr>
              <a:t>Strategic Initiatives Lab (</a:t>
            </a:r>
            <a:r>
              <a:rPr lang="en-ID" sz="1100" b="1" u="sng" dirty="0" err="1">
                <a:ea typeface="+mn-lt"/>
                <a:cs typeface="+mn-lt"/>
              </a:rPr>
              <a:t>StratLab</a:t>
            </a:r>
            <a:r>
              <a:rPr lang="en-ID" sz="1100" b="1" u="sng" dirty="0">
                <a:ea typeface="+mn-lt"/>
                <a:cs typeface="+mn-lt"/>
              </a:rPr>
              <a:t>)</a:t>
            </a:r>
            <a:endParaRPr lang="en-ID" sz="1100" u="sng" dirty="0">
              <a:ea typeface="Calibri"/>
              <a:cs typeface="Calibri"/>
            </a:endParaRPr>
          </a:p>
          <a:p>
            <a:r>
              <a:rPr lang="en-ID" sz="1100" b="1" dirty="0">
                <a:ea typeface="+mn-lt"/>
                <a:cs typeface="Arial"/>
              </a:rPr>
              <a:t>Deployed 550 virtual reality headsets across 75  sites to help address chronic pain (more than 3000 headsets deployed total)</a:t>
            </a:r>
          </a:p>
          <a:p>
            <a:r>
              <a:rPr lang="en-ID" sz="1100" dirty="0">
                <a:ea typeface="+mn-lt"/>
                <a:cs typeface="Arial"/>
              </a:rPr>
              <a:t>Expanded VA Immersive engagement to more than 2300 staff across 170 VA facilities </a:t>
            </a:r>
          </a:p>
          <a:p>
            <a:endParaRPr lang="en-US" sz="1100" dirty="0">
              <a:ea typeface="+mn-lt"/>
              <a:cs typeface="Arial"/>
            </a:endParaRPr>
          </a:p>
          <a:p>
            <a:endParaRPr lang="en-US" sz="1100" dirty="0">
              <a:ea typeface="+mn-lt"/>
              <a:cs typeface="Arial"/>
            </a:endParaRPr>
          </a:p>
          <a:p>
            <a:endParaRPr lang="en-US" sz="1100" dirty="0">
              <a:ea typeface="+mn-lt"/>
              <a:cs typeface="Arial"/>
            </a:endParaRPr>
          </a:p>
          <a:p>
            <a:pPr>
              <a:buFont typeface="Arial" panose="020B0604020202020204" pitchFamily="34" charset="0"/>
            </a:pPr>
            <a:endParaRPr lang="en-US" sz="1100" b="1" dirty="0">
              <a:latin typeface="Calibri"/>
              <a:ea typeface="Calibri"/>
              <a:cs typeface="Arial"/>
            </a:endParaRPr>
          </a:p>
          <a:p>
            <a:pPr>
              <a:buFont typeface="Arial" panose="020B0604020202020204" pitchFamily="34" charset="0"/>
            </a:pPr>
            <a:endParaRPr lang="en-US" sz="1100" b="1" dirty="0">
              <a:latin typeface="Calibri"/>
              <a:ea typeface="Calibri"/>
              <a:cs typeface="Arial"/>
            </a:endParaRPr>
          </a:p>
          <a:p>
            <a:pPr marL="225425" indent="-225425">
              <a:spcAft>
                <a:spcPct val="0"/>
              </a:spcAft>
            </a:pPr>
            <a:endParaRPr lang="en-US" sz="1100" b="1" dirty="0">
              <a:latin typeface="Calibri"/>
              <a:ea typeface="Calibri"/>
              <a:cs typeface="Arial"/>
            </a:endParaRPr>
          </a:p>
          <a:p>
            <a:endParaRPr lang="en-US" sz="1100" b="1" dirty="0">
              <a:latin typeface="Calibri"/>
              <a:ea typeface="Calibri"/>
              <a:cs typeface="Arial"/>
            </a:endParaRPr>
          </a:p>
          <a:p>
            <a:pPr marL="0" indent="0">
              <a:buNone/>
            </a:pPr>
            <a:endParaRPr lang="en-US" sz="1100" b="1" dirty="0">
              <a:latin typeface="Calibri"/>
              <a:ea typeface="Calibri"/>
              <a:cs typeface="Arial"/>
            </a:endParaRPr>
          </a:p>
          <a:p>
            <a:pPr>
              <a:buFont typeface="Arial" panose="020B0604020202020204" pitchFamily="34" charset="0"/>
              <a:buChar char="•"/>
            </a:pPr>
            <a:endParaRPr lang="en-US" sz="1100" dirty="0">
              <a:latin typeface="Calibri"/>
              <a:ea typeface="Calibri"/>
              <a:cs typeface="Arial"/>
            </a:endParaRPr>
          </a:p>
          <a:p>
            <a:pPr>
              <a:buFont typeface="Arial" panose="020B0604020202020204" pitchFamily="34" charset="0"/>
              <a:buChar char="•"/>
            </a:pPr>
            <a:endParaRPr lang="en-US" sz="1100" dirty="0">
              <a:latin typeface="Calibri"/>
              <a:ea typeface="Calibri"/>
              <a:cs typeface="Calibri"/>
            </a:endParaRPr>
          </a:p>
          <a:p>
            <a:pPr>
              <a:buFont typeface="Arial" panose="020B0604020202020204" pitchFamily="34" charset="0"/>
              <a:buChar char="•"/>
            </a:pPr>
            <a:endParaRPr lang="en-US" sz="1100" dirty="0">
              <a:latin typeface="Calibri"/>
              <a:ea typeface="Calibri"/>
              <a:cs typeface="Calibri"/>
            </a:endParaRPr>
          </a:p>
        </p:txBody>
      </p:sp>
      <p:sp>
        <p:nvSpPr>
          <p:cNvPr id="10" name="Star: 5 Points 9">
            <a:extLst>
              <a:ext uri="{FF2B5EF4-FFF2-40B4-BE49-F238E27FC236}">
                <a16:creationId xmlns:a16="http://schemas.microsoft.com/office/drawing/2014/main" id="{34DA23D3-CC4B-0379-BAE3-9F4932E9DDE9}"/>
              </a:ext>
            </a:extLst>
          </p:cNvPr>
          <p:cNvSpPr/>
          <p:nvPr/>
        </p:nvSpPr>
        <p:spPr>
          <a:xfrm>
            <a:off x="10805487" y="5686141"/>
            <a:ext cx="441789" cy="400692"/>
          </a:xfrm>
          <a:prstGeom prst="star5">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4D6E2B70-2D48-6462-07A0-8AB70ED2AA56}"/>
              </a:ext>
            </a:extLst>
          </p:cNvPr>
          <p:cNvSpPr txBox="1"/>
          <p:nvPr/>
        </p:nvSpPr>
        <p:spPr>
          <a:xfrm>
            <a:off x="11215348" y="5759522"/>
            <a:ext cx="1263721" cy="415498"/>
          </a:xfrm>
          <a:prstGeom prst="rect">
            <a:avLst/>
          </a:prstGeom>
          <a:noFill/>
        </p:spPr>
        <p:txBody>
          <a:bodyPr wrap="square" rtlCol="0">
            <a:spAutoFit/>
          </a:bodyPr>
          <a:lstStyle/>
          <a:p>
            <a:r>
              <a:rPr lang="en-US" sz="1050"/>
              <a:t>Interagency collaboration</a:t>
            </a:r>
          </a:p>
        </p:txBody>
      </p:sp>
      <p:sp>
        <p:nvSpPr>
          <p:cNvPr id="21" name="Star: 5 Points 20">
            <a:extLst>
              <a:ext uri="{FF2B5EF4-FFF2-40B4-BE49-F238E27FC236}">
                <a16:creationId xmlns:a16="http://schemas.microsoft.com/office/drawing/2014/main" id="{4AA6651E-F43F-4098-8081-9C3E51E10C4B}"/>
              </a:ext>
            </a:extLst>
          </p:cNvPr>
          <p:cNvSpPr/>
          <p:nvPr/>
        </p:nvSpPr>
        <p:spPr>
          <a:xfrm>
            <a:off x="370212" y="1067328"/>
            <a:ext cx="173791" cy="160887"/>
          </a:xfrm>
          <a:prstGeom prst="star5">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Star: 5 Points 22">
            <a:extLst>
              <a:ext uri="{FF2B5EF4-FFF2-40B4-BE49-F238E27FC236}">
                <a16:creationId xmlns:a16="http://schemas.microsoft.com/office/drawing/2014/main" id="{467AFB6D-2054-97BE-4C83-6BFE2FAF4C84}"/>
              </a:ext>
            </a:extLst>
          </p:cNvPr>
          <p:cNvSpPr/>
          <p:nvPr/>
        </p:nvSpPr>
        <p:spPr>
          <a:xfrm>
            <a:off x="366977" y="1302854"/>
            <a:ext cx="173791" cy="160887"/>
          </a:xfrm>
          <a:prstGeom prst="star5">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4" name="Star: 5 Points 23">
            <a:extLst>
              <a:ext uri="{FF2B5EF4-FFF2-40B4-BE49-F238E27FC236}">
                <a16:creationId xmlns:a16="http://schemas.microsoft.com/office/drawing/2014/main" id="{E53B1064-DB40-B67A-4C67-E1307112C98F}"/>
              </a:ext>
            </a:extLst>
          </p:cNvPr>
          <p:cNvSpPr/>
          <p:nvPr/>
        </p:nvSpPr>
        <p:spPr>
          <a:xfrm>
            <a:off x="364925" y="1497291"/>
            <a:ext cx="173791" cy="160887"/>
          </a:xfrm>
          <a:prstGeom prst="star5">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5" name="Star: 5 Points 24">
            <a:extLst>
              <a:ext uri="{FF2B5EF4-FFF2-40B4-BE49-F238E27FC236}">
                <a16:creationId xmlns:a16="http://schemas.microsoft.com/office/drawing/2014/main" id="{F76E2D89-FB68-EF2A-81DD-FAE830D01413}"/>
              </a:ext>
            </a:extLst>
          </p:cNvPr>
          <p:cNvSpPr/>
          <p:nvPr/>
        </p:nvSpPr>
        <p:spPr>
          <a:xfrm>
            <a:off x="330200" y="5355162"/>
            <a:ext cx="201915" cy="191174"/>
          </a:xfrm>
          <a:prstGeom prst="star5">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DC342634-B1E8-FF6D-78F7-763370BDC651}"/>
              </a:ext>
            </a:extLst>
          </p:cNvPr>
          <p:cNvPicPr>
            <a:picLocks noChangeAspect="1"/>
          </p:cNvPicPr>
          <p:nvPr/>
        </p:nvPicPr>
        <p:blipFill>
          <a:blip r:embed="rId4"/>
          <a:stretch>
            <a:fillRect/>
          </a:stretch>
        </p:blipFill>
        <p:spPr>
          <a:xfrm>
            <a:off x="6949647" y="2279507"/>
            <a:ext cx="5078848" cy="194064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99400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CC6EB0-C5A4-D473-5753-892A99CB4B96}"/>
              </a:ext>
            </a:extLst>
          </p:cNvPr>
          <p:cNvGrpSpPr/>
          <p:nvPr/>
        </p:nvGrpSpPr>
        <p:grpSpPr>
          <a:xfrm>
            <a:off x="695222" y="3765358"/>
            <a:ext cx="10646391" cy="693687"/>
            <a:chOff x="695222" y="3765358"/>
            <a:chExt cx="10646391" cy="693687"/>
          </a:xfrm>
        </p:grpSpPr>
        <p:grpSp>
          <p:nvGrpSpPr>
            <p:cNvPr id="3" name="Group 2">
              <a:extLst>
                <a:ext uri="{FF2B5EF4-FFF2-40B4-BE49-F238E27FC236}">
                  <a16:creationId xmlns:a16="http://schemas.microsoft.com/office/drawing/2014/main" id="{107D706F-5FE8-69FA-A0A8-642E47532164}"/>
                </a:ext>
              </a:extLst>
            </p:cNvPr>
            <p:cNvGrpSpPr/>
            <p:nvPr/>
          </p:nvGrpSpPr>
          <p:grpSpPr>
            <a:xfrm>
              <a:off x="695222" y="3765358"/>
              <a:ext cx="10646391" cy="688236"/>
              <a:chOff x="695222" y="3765358"/>
              <a:chExt cx="10646391" cy="688236"/>
            </a:xfrm>
          </p:grpSpPr>
          <p:sp>
            <p:nvSpPr>
              <p:cNvPr id="6" name="Freeform 5">
                <a:extLst>
                  <a:ext uri="{FF2B5EF4-FFF2-40B4-BE49-F238E27FC236}">
                    <a16:creationId xmlns:a16="http://schemas.microsoft.com/office/drawing/2014/main" id="{BBAE9FE3-976E-D657-4E34-E128F7E521E5}"/>
                  </a:ext>
                </a:extLst>
              </p:cNvPr>
              <p:cNvSpPr/>
              <p:nvPr/>
            </p:nvSpPr>
            <p:spPr>
              <a:xfrm>
                <a:off x="5513992" y="3765358"/>
                <a:ext cx="5827621" cy="688236"/>
              </a:xfrm>
              <a:custGeom>
                <a:avLst/>
                <a:gdLst>
                  <a:gd name="connsiteX0" fmla="*/ 0 w 9609648"/>
                  <a:gd name="connsiteY0" fmla="*/ 2178493 h 2178493"/>
                  <a:gd name="connsiteX1" fmla="*/ 0 w 9609648"/>
                  <a:gd name="connsiteY1" fmla="*/ 6064 h 2178493"/>
                  <a:gd name="connsiteX2" fmla="*/ 4559074 w 9609648"/>
                  <a:gd name="connsiteY2" fmla="*/ 0 h 2178493"/>
                  <a:gd name="connsiteX3" fmla="*/ 8512086 w 9609648"/>
                  <a:gd name="connsiteY3" fmla="*/ 0 h 2178493"/>
                  <a:gd name="connsiteX4" fmla="*/ 9609351 w 9609648"/>
                  <a:gd name="connsiteY4" fmla="*/ 1121568 h 2178493"/>
                  <a:gd name="connsiteX5" fmla="*/ 8483584 w 9609648"/>
                  <a:gd name="connsiteY5" fmla="*/ 2172151 h 2178493"/>
                  <a:gd name="connsiteX6" fmla="*/ 4999106 w 9609648"/>
                  <a:gd name="connsiteY6" fmla="*/ 2172151 h 2178493"/>
                  <a:gd name="connsiteX0" fmla="*/ 4970492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4970492 w 14580140"/>
                  <a:gd name="connsiteY7" fmla="*/ 2178493 h 2178493"/>
                  <a:gd name="connsiteX0" fmla="*/ 0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0 w 14580140"/>
                  <a:gd name="connsiteY7" fmla="*/ 2178493 h 2178493"/>
                  <a:gd name="connsiteX0" fmla="*/ 3305486 w 17885626"/>
                  <a:gd name="connsiteY0" fmla="*/ 2181114 h 2181114"/>
                  <a:gd name="connsiteX1" fmla="*/ 0 w 17885626"/>
                  <a:gd name="connsiteY1" fmla="*/ 0 h 2181114"/>
                  <a:gd name="connsiteX2" fmla="*/ 12835052 w 17885626"/>
                  <a:gd name="connsiteY2" fmla="*/ 2621 h 2181114"/>
                  <a:gd name="connsiteX3" fmla="*/ 16788064 w 17885626"/>
                  <a:gd name="connsiteY3" fmla="*/ 2621 h 2181114"/>
                  <a:gd name="connsiteX4" fmla="*/ 17885329 w 17885626"/>
                  <a:gd name="connsiteY4" fmla="*/ 1124189 h 2181114"/>
                  <a:gd name="connsiteX5" fmla="*/ 16759562 w 17885626"/>
                  <a:gd name="connsiteY5" fmla="*/ 2174772 h 2181114"/>
                  <a:gd name="connsiteX6" fmla="*/ 13275084 w 17885626"/>
                  <a:gd name="connsiteY6" fmla="*/ 2174772 h 2181114"/>
                  <a:gd name="connsiteX7" fmla="*/ 3305486 w 17885626"/>
                  <a:gd name="connsiteY7" fmla="*/ 2181114 h 2181114"/>
                  <a:gd name="connsiteX0" fmla="*/ 0 w 17885626"/>
                  <a:gd name="connsiteY0" fmla="*/ 2181114 h 2181114"/>
                  <a:gd name="connsiteX1" fmla="*/ 0 w 17885626"/>
                  <a:gd name="connsiteY1" fmla="*/ 0 h 2181114"/>
                  <a:gd name="connsiteX2" fmla="*/ 12835052 w 17885626"/>
                  <a:gd name="connsiteY2" fmla="*/ 2621 h 2181114"/>
                  <a:gd name="connsiteX3" fmla="*/ 16788064 w 17885626"/>
                  <a:gd name="connsiteY3" fmla="*/ 2621 h 2181114"/>
                  <a:gd name="connsiteX4" fmla="*/ 17885329 w 17885626"/>
                  <a:gd name="connsiteY4" fmla="*/ 1124189 h 2181114"/>
                  <a:gd name="connsiteX5" fmla="*/ 16759562 w 17885626"/>
                  <a:gd name="connsiteY5" fmla="*/ 2174772 h 2181114"/>
                  <a:gd name="connsiteX6" fmla="*/ 13275084 w 17885626"/>
                  <a:gd name="connsiteY6" fmla="*/ 2174772 h 2181114"/>
                  <a:gd name="connsiteX7" fmla="*/ 0 w 17885626"/>
                  <a:gd name="connsiteY7" fmla="*/ 2181114 h 218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5626" h="2181114">
                    <a:moveTo>
                      <a:pt x="0" y="2181114"/>
                    </a:moveTo>
                    <a:lnTo>
                      <a:pt x="0" y="0"/>
                    </a:lnTo>
                    <a:lnTo>
                      <a:pt x="12835052" y="2621"/>
                    </a:lnTo>
                    <a:lnTo>
                      <a:pt x="16788064" y="2621"/>
                    </a:lnTo>
                    <a:cubicBezTo>
                      <a:pt x="17400820" y="2621"/>
                      <a:pt x="17899579" y="513716"/>
                      <a:pt x="17885329" y="1124189"/>
                    </a:cubicBezTo>
                    <a:cubicBezTo>
                      <a:pt x="17856830" y="1720466"/>
                      <a:pt x="17358071" y="2174772"/>
                      <a:pt x="16759562" y="2174772"/>
                    </a:cubicBezTo>
                    <a:lnTo>
                      <a:pt x="13275084" y="2174772"/>
                    </a:lnTo>
                    <a:lnTo>
                      <a:pt x="0" y="2181114"/>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F5E92A89-9BF5-BA46-77DF-C94D9B4E47DF}"/>
                  </a:ext>
                </a:extLst>
              </p:cNvPr>
              <p:cNvSpPr/>
              <p:nvPr/>
            </p:nvSpPr>
            <p:spPr>
              <a:xfrm>
                <a:off x="695222" y="3766183"/>
                <a:ext cx="5337822" cy="684106"/>
              </a:xfrm>
              <a:prstGeom prst="rect">
                <a:avLst/>
              </a:prstGeom>
              <a:solidFill>
                <a:srgbClr val="003F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1" name="Freeform 448">
              <a:extLst>
                <a:ext uri="{FF2B5EF4-FFF2-40B4-BE49-F238E27FC236}">
                  <a16:creationId xmlns:a16="http://schemas.microsoft.com/office/drawing/2014/main" id="{8A845325-E17F-E1D9-93FC-C4E4EA87B9A5}"/>
                </a:ext>
              </a:extLst>
            </p:cNvPr>
            <p:cNvSpPr>
              <a:spLocks/>
            </p:cNvSpPr>
            <p:nvPr/>
          </p:nvSpPr>
          <p:spPr bwMode="auto">
            <a:xfrm rot="10800000" flipH="1">
              <a:off x="6033044" y="3766183"/>
              <a:ext cx="260201" cy="692862"/>
            </a:xfrm>
            <a:custGeom>
              <a:avLst/>
              <a:gdLst>
                <a:gd name="T0" fmla="*/ 107 w 107"/>
                <a:gd name="T1" fmla="*/ 103 h 208"/>
                <a:gd name="T2" fmla="*/ 0 w 107"/>
                <a:gd name="T3" fmla="*/ 0 h 208"/>
                <a:gd name="T4" fmla="*/ 0 w 107"/>
                <a:gd name="T5" fmla="*/ 208 h 208"/>
                <a:gd name="T6" fmla="*/ 107 w 107"/>
                <a:gd name="T7" fmla="*/ 103 h 208"/>
              </a:gdLst>
              <a:ahLst/>
              <a:cxnLst>
                <a:cxn ang="0">
                  <a:pos x="T0" y="T1"/>
                </a:cxn>
                <a:cxn ang="0">
                  <a:pos x="T2" y="T3"/>
                </a:cxn>
                <a:cxn ang="0">
                  <a:pos x="T4" y="T5"/>
                </a:cxn>
                <a:cxn ang="0">
                  <a:pos x="T6" y="T7"/>
                </a:cxn>
              </a:cxnLst>
              <a:rect l="0" t="0" r="r" b="b"/>
              <a:pathLst>
                <a:path w="107" h="208">
                  <a:moveTo>
                    <a:pt x="107" y="103"/>
                  </a:moveTo>
                  <a:lnTo>
                    <a:pt x="0" y="0"/>
                  </a:lnTo>
                  <a:lnTo>
                    <a:pt x="0" y="208"/>
                  </a:lnTo>
                  <a:lnTo>
                    <a:pt x="107" y="103"/>
                  </a:lnTo>
                  <a:close/>
                </a:path>
              </a:pathLst>
            </a:custGeom>
            <a:solidFill>
              <a:srgbClr val="003F71"/>
            </a:solidFill>
            <a:ln>
              <a:noFill/>
            </a:ln>
          </p:spPr>
          <p:txBody>
            <a:bodyPr vert="horz" wrap="square" lIns="91667" tIns="45833" rIns="91667" bIns="45833" numCol="1" anchor="t" anchorCtr="0" compatLnSpc="1">
              <a:prstTxWarp prst="textNoShape">
                <a:avLst/>
              </a:prstTxWarp>
            </a:bodyPr>
            <a:lstStyle/>
            <a:p>
              <a:endParaRPr lang="en-US" sz="1400"/>
            </a:p>
          </p:txBody>
        </p:sp>
      </p:grpSp>
      <p:sp>
        <p:nvSpPr>
          <p:cNvPr id="2" name="Title 1">
            <a:extLst>
              <a:ext uri="{FF2B5EF4-FFF2-40B4-BE49-F238E27FC236}">
                <a16:creationId xmlns:a16="http://schemas.microsoft.com/office/drawing/2014/main" id="{D17A79DE-15C9-4D48-B256-E87131840D0F}"/>
              </a:ext>
            </a:extLst>
          </p:cNvPr>
          <p:cNvSpPr>
            <a:spLocks noGrp="1"/>
          </p:cNvSpPr>
          <p:nvPr>
            <p:ph type="title"/>
          </p:nvPr>
        </p:nvSpPr>
        <p:spPr/>
        <p:txBody>
          <a:bodyPr>
            <a:normAutofit/>
          </a:bodyPr>
          <a:lstStyle/>
          <a:p>
            <a:r>
              <a:rPr lang="en-US" sz="3600" dirty="0">
                <a:cs typeface="Calibri"/>
              </a:rPr>
              <a:t>OHIL and Under Secretary for Health Alignment</a:t>
            </a:r>
          </a:p>
        </p:txBody>
      </p:sp>
      <p:sp>
        <p:nvSpPr>
          <p:cNvPr id="5" name="Freeform 4">
            <a:extLst>
              <a:ext uri="{FF2B5EF4-FFF2-40B4-BE49-F238E27FC236}">
                <a16:creationId xmlns:a16="http://schemas.microsoft.com/office/drawing/2014/main" id="{E3FC92F8-96E0-311A-E565-3AEB9BDA3A26}"/>
              </a:ext>
            </a:extLst>
          </p:cNvPr>
          <p:cNvSpPr/>
          <p:nvPr/>
        </p:nvSpPr>
        <p:spPr>
          <a:xfrm>
            <a:off x="5513992" y="4551715"/>
            <a:ext cx="5827621" cy="688236"/>
          </a:xfrm>
          <a:custGeom>
            <a:avLst/>
            <a:gdLst>
              <a:gd name="connsiteX0" fmla="*/ 0 w 9609648"/>
              <a:gd name="connsiteY0" fmla="*/ 2178493 h 2178493"/>
              <a:gd name="connsiteX1" fmla="*/ 0 w 9609648"/>
              <a:gd name="connsiteY1" fmla="*/ 6064 h 2178493"/>
              <a:gd name="connsiteX2" fmla="*/ 4559074 w 9609648"/>
              <a:gd name="connsiteY2" fmla="*/ 0 h 2178493"/>
              <a:gd name="connsiteX3" fmla="*/ 8512086 w 9609648"/>
              <a:gd name="connsiteY3" fmla="*/ 0 h 2178493"/>
              <a:gd name="connsiteX4" fmla="*/ 9609351 w 9609648"/>
              <a:gd name="connsiteY4" fmla="*/ 1121568 h 2178493"/>
              <a:gd name="connsiteX5" fmla="*/ 8483584 w 9609648"/>
              <a:gd name="connsiteY5" fmla="*/ 2172151 h 2178493"/>
              <a:gd name="connsiteX6" fmla="*/ 4999106 w 9609648"/>
              <a:gd name="connsiteY6" fmla="*/ 2172151 h 2178493"/>
              <a:gd name="connsiteX0" fmla="*/ 4970492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4970492 w 14580140"/>
              <a:gd name="connsiteY7" fmla="*/ 2178493 h 2178493"/>
              <a:gd name="connsiteX0" fmla="*/ 0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0 w 14580140"/>
              <a:gd name="connsiteY7" fmla="*/ 2178493 h 2178493"/>
              <a:gd name="connsiteX0" fmla="*/ 3305486 w 17885626"/>
              <a:gd name="connsiteY0" fmla="*/ 2181114 h 2181114"/>
              <a:gd name="connsiteX1" fmla="*/ 0 w 17885626"/>
              <a:gd name="connsiteY1" fmla="*/ 0 h 2181114"/>
              <a:gd name="connsiteX2" fmla="*/ 12835052 w 17885626"/>
              <a:gd name="connsiteY2" fmla="*/ 2621 h 2181114"/>
              <a:gd name="connsiteX3" fmla="*/ 16788064 w 17885626"/>
              <a:gd name="connsiteY3" fmla="*/ 2621 h 2181114"/>
              <a:gd name="connsiteX4" fmla="*/ 17885329 w 17885626"/>
              <a:gd name="connsiteY4" fmla="*/ 1124189 h 2181114"/>
              <a:gd name="connsiteX5" fmla="*/ 16759562 w 17885626"/>
              <a:gd name="connsiteY5" fmla="*/ 2174772 h 2181114"/>
              <a:gd name="connsiteX6" fmla="*/ 13275084 w 17885626"/>
              <a:gd name="connsiteY6" fmla="*/ 2174772 h 2181114"/>
              <a:gd name="connsiteX7" fmla="*/ 3305486 w 17885626"/>
              <a:gd name="connsiteY7" fmla="*/ 2181114 h 2181114"/>
              <a:gd name="connsiteX0" fmla="*/ 111420 w 17885626"/>
              <a:gd name="connsiteY0" fmla="*/ 2181114 h 2181114"/>
              <a:gd name="connsiteX1" fmla="*/ 0 w 17885626"/>
              <a:gd name="connsiteY1" fmla="*/ 0 h 2181114"/>
              <a:gd name="connsiteX2" fmla="*/ 12835052 w 17885626"/>
              <a:gd name="connsiteY2" fmla="*/ 2621 h 2181114"/>
              <a:gd name="connsiteX3" fmla="*/ 16788064 w 17885626"/>
              <a:gd name="connsiteY3" fmla="*/ 2621 h 2181114"/>
              <a:gd name="connsiteX4" fmla="*/ 17885329 w 17885626"/>
              <a:gd name="connsiteY4" fmla="*/ 1124189 h 2181114"/>
              <a:gd name="connsiteX5" fmla="*/ 16759562 w 17885626"/>
              <a:gd name="connsiteY5" fmla="*/ 2174772 h 2181114"/>
              <a:gd name="connsiteX6" fmla="*/ 13275084 w 17885626"/>
              <a:gd name="connsiteY6" fmla="*/ 2174772 h 2181114"/>
              <a:gd name="connsiteX7" fmla="*/ 111420 w 17885626"/>
              <a:gd name="connsiteY7" fmla="*/ 2181114 h 218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5626" h="2181114">
                <a:moveTo>
                  <a:pt x="111420" y="2181114"/>
                </a:moveTo>
                <a:lnTo>
                  <a:pt x="0" y="0"/>
                </a:lnTo>
                <a:lnTo>
                  <a:pt x="12835052" y="2621"/>
                </a:lnTo>
                <a:lnTo>
                  <a:pt x="16788064" y="2621"/>
                </a:lnTo>
                <a:cubicBezTo>
                  <a:pt x="17400820" y="2621"/>
                  <a:pt x="17899579" y="513716"/>
                  <a:pt x="17885329" y="1124189"/>
                </a:cubicBezTo>
                <a:cubicBezTo>
                  <a:pt x="17856830" y="1720466"/>
                  <a:pt x="17358071" y="2174772"/>
                  <a:pt x="16759562" y="2174772"/>
                </a:cubicBezTo>
                <a:lnTo>
                  <a:pt x="13275084" y="2174772"/>
                </a:lnTo>
                <a:lnTo>
                  <a:pt x="111420" y="2181114"/>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a:extLst>
              <a:ext uri="{FF2B5EF4-FFF2-40B4-BE49-F238E27FC236}">
                <a16:creationId xmlns:a16="http://schemas.microsoft.com/office/drawing/2014/main" id="{E9986AF5-9149-65E0-DA4D-078D5D2F5F38}"/>
              </a:ext>
            </a:extLst>
          </p:cNvPr>
          <p:cNvSpPr/>
          <p:nvPr/>
        </p:nvSpPr>
        <p:spPr>
          <a:xfrm>
            <a:off x="5477688" y="2979001"/>
            <a:ext cx="5863925" cy="688236"/>
          </a:xfrm>
          <a:custGeom>
            <a:avLst/>
            <a:gdLst>
              <a:gd name="connsiteX0" fmla="*/ 0 w 9609648"/>
              <a:gd name="connsiteY0" fmla="*/ 2178493 h 2178493"/>
              <a:gd name="connsiteX1" fmla="*/ 0 w 9609648"/>
              <a:gd name="connsiteY1" fmla="*/ 6064 h 2178493"/>
              <a:gd name="connsiteX2" fmla="*/ 4559074 w 9609648"/>
              <a:gd name="connsiteY2" fmla="*/ 0 h 2178493"/>
              <a:gd name="connsiteX3" fmla="*/ 8512086 w 9609648"/>
              <a:gd name="connsiteY3" fmla="*/ 0 h 2178493"/>
              <a:gd name="connsiteX4" fmla="*/ 9609351 w 9609648"/>
              <a:gd name="connsiteY4" fmla="*/ 1121568 h 2178493"/>
              <a:gd name="connsiteX5" fmla="*/ 8483584 w 9609648"/>
              <a:gd name="connsiteY5" fmla="*/ 2172151 h 2178493"/>
              <a:gd name="connsiteX6" fmla="*/ 4999106 w 9609648"/>
              <a:gd name="connsiteY6" fmla="*/ 2172151 h 2178493"/>
              <a:gd name="connsiteX0" fmla="*/ 4970492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4970492 w 14580140"/>
              <a:gd name="connsiteY7" fmla="*/ 2178493 h 2178493"/>
              <a:gd name="connsiteX0" fmla="*/ 0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0 w 14580140"/>
              <a:gd name="connsiteY7" fmla="*/ 2178493 h 2178493"/>
              <a:gd name="connsiteX0" fmla="*/ 3491187 w 18071327"/>
              <a:gd name="connsiteY0" fmla="*/ 2178493 h 2178493"/>
              <a:gd name="connsiteX1" fmla="*/ 0 w 18071327"/>
              <a:gd name="connsiteY1" fmla="*/ 35731 h 2178493"/>
              <a:gd name="connsiteX2" fmla="*/ 13020753 w 18071327"/>
              <a:gd name="connsiteY2" fmla="*/ 0 h 2178493"/>
              <a:gd name="connsiteX3" fmla="*/ 16973765 w 18071327"/>
              <a:gd name="connsiteY3" fmla="*/ 0 h 2178493"/>
              <a:gd name="connsiteX4" fmla="*/ 18071030 w 18071327"/>
              <a:gd name="connsiteY4" fmla="*/ 1121568 h 2178493"/>
              <a:gd name="connsiteX5" fmla="*/ 16945263 w 18071327"/>
              <a:gd name="connsiteY5" fmla="*/ 2172151 h 2178493"/>
              <a:gd name="connsiteX6" fmla="*/ 13460785 w 18071327"/>
              <a:gd name="connsiteY6" fmla="*/ 2172151 h 2178493"/>
              <a:gd name="connsiteX7" fmla="*/ 3491187 w 18071327"/>
              <a:gd name="connsiteY7" fmla="*/ 2178493 h 2178493"/>
              <a:gd name="connsiteX0" fmla="*/ 3342625 w 17922765"/>
              <a:gd name="connsiteY0" fmla="*/ 2181112 h 2181112"/>
              <a:gd name="connsiteX1" fmla="*/ 0 w 17922765"/>
              <a:gd name="connsiteY1" fmla="*/ 0 h 2181112"/>
              <a:gd name="connsiteX2" fmla="*/ 12872191 w 17922765"/>
              <a:gd name="connsiteY2" fmla="*/ 2619 h 2181112"/>
              <a:gd name="connsiteX3" fmla="*/ 16825203 w 17922765"/>
              <a:gd name="connsiteY3" fmla="*/ 2619 h 2181112"/>
              <a:gd name="connsiteX4" fmla="*/ 17922468 w 17922765"/>
              <a:gd name="connsiteY4" fmla="*/ 1124187 h 2181112"/>
              <a:gd name="connsiteX5" fmla="*/ 16796701 w 17922765"/>
              <a:gd name="connsiteY5" fmla="*/ 2174770 h 2181112"/>
              <a:gd name="connsiteX6" fmla="*/ 13312223 w 17922765"/>
              <a:gd name="connsiteY6" fmla="*/ 2174770 h 2181112"/>
              <a:gd name="connsiteX7" fmla="*/ 3342625 w 17922765"/>
              <a:gd name="connsiteY7" fmla="*/ 2181112 h 2181112"/>
              <a:gd name="connsiteX0" fmla="*/ 0 w 17997047"/>
              <a:gd name="connsiteY0" fmla="*/ 2181112 h 2181112"/>
              <a:gd name="connsiteX1" fmla="*/ 74282 w 17997047"/>
              <a:gd name="connsiteY1" fmla="*/ 0 h 2181112"/>
              <a:gd name="connsiteX2" fmla="*/ 12946473 w 17997047"/>
              <a:gd name="connsiteY2" fmla="*/ 2619 h 2181112"/>
              <a:gd name="connsiteX3" fmla="*/ 16899485 w 17997047"/>
              <a:gd name="connsiteY3" fmla="*/ 2619 h 2181112"/>
              <a:gd name="connsiteX4" fmla="*/ 17996750 w 17997047"/>
              <a:gd name="connsiteY4" fmla="*/ 1124187 h 2181112"/>
              <a:gd name="connsiteX5" fmla="*/ 16870983 w 17997047"/>
              <a:gd name="connsiteY5" fmla="*/ 2174770 h 2181112"/>
              <a:gd name="connsiteX6" fmla="*/ 13386505 w 17997047"/>
              <a:gd name="connsiteY6" fmla="*/ 2174770 h 2181112"/>
              <a:gd name="connsiteX7" fmla="*/ 0 w 17997047"/>
              <a:gd name="connsiteY7" fmla="*/ 2181112 h 21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7047" h="2181112">
                <a:moveTo>
                  <a:pt x="0" y="2181112"/>
                </a:moveTo>
                <a:lnTo>
                  <a:pt x="74282" y="0"/>
                </a:lnTo>
                <a:lnTo>
                  <a:pt x="12946473" y="2619"/>
                </a:lnTo>
                <a:lnTo>
                  <a:pt x="16899485" y="2619"/>
                </a:lnTo>
                <a:cubicBezTo>
                  <a:pt x="17512241" y="2619"/>
                  <a:pt x="18011000" y="513714"/>
                  <a:pt x="17996750" y="1124187"/>
                </a:cubicBezTo>
                <a:cubicBezTo>
                  <a:pt x="17968251" y="1720464"/>
                  <a:pt x="17469492" y="2174770"/>
                  <a:pt x="16870983" y="2174770"/>
                </a:cubicBezTo>
                <a:lnTo>
                  <a:pt x="13386505" y="2174770"/>
                </a:lnTo>
                <a:lnTo>
                  <a:pt x="0" y="2181112"/>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Freeform 7">
            <a:extLst>
              <a:ext uri="{FF2B5EF4-FFF2-40B4-BE49-F238E27FC236}">
                <a16:creationId xmlns:a16="http://schemas.microsoft.com/office/drawing/2014/main" id="{A402A94D-DC5A-D3B2-F29C-171A0BD106C9}"/>
              </a:ext>
            </a:extLst>
          </p:cNvPr>
          <p:cNvSpPr/>
          <p:nvPr/>
        </p:nvSpPr>
        <p:spPr>
          <a:xfrm>
            <a:off x="5417181" y="2192644"/>
            <a:ext cx="5924432" cy="688236"/>
          </a:xfrm>
          <a:custGeom>
            <a:avLst/>
            <a:gdLst>
              <a:gd name="connsiteX0" fmla="*/ 0 w 9609648"/>
              <a:gd name="connsiteY0" fmla="*/ 2178493 h 2178493"/>
              <a:gd name="connsiteX1" fmla="*/ 0 w 9609648"/>
              <a:gd name="connsiteY1" fmla="*/ 6064 h 2178493"/>
              <a:gd name="connsiteX2" fmla="*/ 4559074 w 9609648"/>
              <a:gd name="connsiteY2" fmla="*/ 0 h 2178493"/>
              <a:gd name="connsiteX3" fmla="*/ 8512086 w 9609648"/>
              <a:gd name="connsiteY3" fmla="*/ 0 h 2178493"/>
              <a:gd name="connsiteX4" fmla="*/ 9609351 w 9609648"/>
              <a:gd name="connsiteY4" fmla="*/ 1121568 h 2178493"/>
              <a:gd name="connsiteX5" fmla="*/ 8483584 w 9609648"/>
              <a:gd name="connsiteY5" fmla="*/ 2172151 h 2178493"/>
              <a:gd name="connsiteX6" fmla="*/ 4999106 w 9609648"/>
              <a:gd name="connsiteY6" fmla="*/ 2172151 h 2178493"/>
              <a:gd name="connsiteX0" fmla="*/ 4970492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4970492 w 14580140"/>
              <a:gd name="connsiteY7" fmla="*/ 2178493 h 2178493"/>
              <a:gd name="connsiteX0" fmla="*/ 0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0 w 14580140"/>
              <a:gd name="connsiteY7" fmla="*/ 2178493 h 2178493"/>
              <a:gd name="connsiteX0" fmla="*/ 3825450 w 18405590"/>
              <a:gd name="connsiteY0" fmla="*/ 2178493 h 2178493"/>
              <a:gd name="connsiteX1" fmla="*/ 0 w 18405590"/>
              <a:gd name="connsiteY1" fmla="*/ 35731 h 2178493"/>
              <a:gd name="connsiteX2" fmla="*/ 13355016 w 18405590"/>
              <a:gd name="connsiteY2" fmla="*/ 0 h 2178493"/>
              <a:gd name="connsiteX3" fmla="*/ 17308028 w 18405590"/>
              <a:gd name="connsiteY3" fmla="*/ 0 h 2178493"/>
              <a:gd name="connsiteX4" fmla="*/ 18405293 w 18405590"/>
              <a:gd name="connsiteY4" fmla="*/ 1121568 h 2178493"/>
              <a:gd name="connsiteX5" fmla="*/ 17279526 w 18405590"/>
              <a:gd name="connsiteY5" fmla="*/ 2172151 h 2178493"/>
              <a:gd name="connsiteX6" fmla="*/ 13795048 w 18405590"/>
              <a:gd name="connsiteY6" fmla="*/ 2172151 h 2178493"/>
              <a:gd name="connsiteX7" fmla="*/ 3825450 w 18405590"/>
              <a:gd name="connsiteY7" fmla="*/ 2178493 h 2178493"/>
              <a:gd name="connsiteX0" fmla="*/ 222841 w 18405590"/>
              <a:gd name="connsiteY0" fmla="*/ 2178493 h 2178493"/>
              <a:gd name="connsiteX1" fmla="*/ 0 w 18405590"/>
              <a:gd name="connsiteY1" fmla="*/ 35731 h 2178493"/>
              <a:gd name="connsiteX2" fmla="*/ 13355016 w 18405590"/>
              <a:gd name="connsiteY2" fmla="*/ 0 h 2178493"/>
              <a:gd name="connsiteX3" fmla="*/ 17308028 w 18405590"/>
              <a:gd name="connsiteY3" fmla="*/ 0 h 2178493"/>
              <a:gd name="connsiteX4" fmla="*/ 18405293 w 18405590"/>
              <a:gd name="connsiteY4" fmla="*/ 1121568 h 2178493"/>
              <a:gd name="connsiteX5" fmla="*/ 17279526 w 18405590"/>
              <a:gd name="connsiteY5" fmla="*/ 2172151 h 2178493"/>
              <a:gd name="connsiteX6" fmla="*/ 13795048 w 18405590"/>
              <a:gd name="connsiteY6" fmla="*/ 2172151 h 2178493"/>
              <a:gd name="connsiteX7" fmla="*/ 222841 w 18405590"/>
              <a:gd name="connsiteY7" fmla="*/ 2178493 h 2178493"/>
              <a:gd name="connsiteX0" fmla="*/ 0 w 18182749"/>
              <a:gd name="connsiteY0" fmla="*/ 2178493 h 2178493"/>
              <a:gd name="connsiteX1" fmla="*/ 1 w 18182749"/>
              <a:gd name="connsiteY1" fmla="*/ 35731 h 2178493"/>
              <a:gd name="connsiteX2" fmla="*/ 13132175 w 18182749"/>
              <a:gd name="connsiteY2" fmla="*/ 0 h 2178493"/>
              <a:gd name="connsiteX3" fmla="*/ 17085187 w 18182749"/>
              <a:gd name="connsiteY3" fmla="*/ 0 h 2178493"/>
              <a:gd name="connsiteX4" fmla="*/ 18182452 w 18182749"/>
              <a:gd name="connsiteY4" fmla="*/ 1121568 h 2178493"/>
              <a:gd name="connsiteX5" fmla="*/ 17056685 w 18182749"/>
              <a:gd name="connsiteY5" fmla="*/ 2172151 h 2178493"/>
              <a:gd name="connsiteX6" fmla="*/ 13572207 w 18182749"/>
              <a:gd name="connsiteY6" fmla="*/ 2172151 h 2178493"/>
              <a:gd name="connsiteX7" fmla="*/ 0 w 18182749"/>
              <a:gd name="connsiteY7" fmla="*/ 2178493 h 2178493"/>
              <a:gd name="connsiteX0" fmla="*/ 0 w 18182749"/>
              <a:gd name="connsiteY0" fmla="*/ 2219464 h 2219464"/>
              <a:gd name="connsiteX1" fmla="*/ 37143 w 18182749"/>
              <a:gd name="connsiteY1" fmla="*/ 0 h 2219464"/>
              <a:gd name="connsiteX2" fmla="*/ 13132175 w 18182749"/>
              <a:gd name="connsiteY2" fmla="*/ 40971 h 2219464"/>
              <a:gd name="connsiteX3" fmla="*/ 17085187 w 18182749"/>
              <a:gd name="connsiteY3" fmla="*/ 40971 h 2219464"/>
              <a:gd name="connsiteX4" fmla="*/ 18182452 w 18182749"/>
              <a:gd name="connsiteY4" fmla="*/ 1162539 h 2219464"/>
              <a:gd name="connsiteX5" fmla="*/ 17056685 w 18182749"/>
              <a:gd name="connsiteY5" fmla="*/ 2213122 h 2219464"/>
              <a:gd name="connsiteX6" fmla="*/ 13572207 w 18182749"/>
              <a:gd name="connsiteY6" fmla="*/ 2213122 h 2219464"/>
              <a:gd name="connsiteX7" fmla="*/ 0 w 18182749"/>
              <a:gd name="connsiteY7" fmla="*/ 2219464 h 2219464"/>
              <a:gd name="connsiteX0" fmla="*/ 0 w 18182749"/>
              <a:gd name="connsiteY0" fmla="*/ 2181112 h 2181112"/>
              <a:gd name="connsiteX1" fmla="*/ 74282 w 18182749"/>
              <a:gd name="connsiteY1" fmla="*/ 0 h 2181112"/>
              <a:gd name="connsiteX2" fmla="*/ 13132175 w 18182749"/>
              <a:gd name="connsiteY2" fmla="*/ 2619 h 2181112"/>
              <a:gd name="connsiteX3" fmla="*/ 17085187 w 18182749"/>
              <a:gd name="connsiteY3" fmla="*/ 2619 h 2181112"/>
              <a:gd name="connsiteX4" fmla="*/ 18182452 w 18182749"/>
              <a:gd name="connsiteY4" fmla="*/ 1124187 h 2181112"/>
              <a:gd name="connsiteX5" fmla="*/ 17056685 w 18182749"/>
              <a:gd name="connsiteY5" fmla="*/ 2174770 h 2181112"/>
              <a:gd name="connsiteX6" fmla="*/ 13572207 w 18182749"/>
              <a:gd name="connsiteY6" fmla="*/ 2174770 h 2181112"/>
              <a:gd name="connsiteX7" fmla="*/ 0 w 18182749"/>
              <a:gd name="connsiteY7" fmla="*/ 2181112 h 21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2749" h="2181112">
                <a:moveTo>
                  <a:pt x="0" y="2181112"/>
                </a:moveTo>
                <a:cubicBezTo>
                  <a:pt x="0" y="1466858"/>
                  <a:pt x="74282" y="714254"/>
                  <a:pt x="74282" y="0"/>
                </a:cubicBezTo>
                <a:lnTo>
                  <a:pt x="13132175" y="2619"/>
                </a:lnTo>
                <a:lnTo>
                  <a:pt x="17085187" y="2619"/>
                </a:lnTo>
                <a:cubicBezTo>
                  <a:pt x="17697943" y="2619"/>
                  <a:pt x="18196702" y="513714"/>
                  <a:pt x="18182452" y="1124187"/>
                </a:cubicBezTo>
                <a:cubicBezTo>
                  <a:pt x="18153953" y="1720464"/>
                  <a:pt x="17655194" y="2174770"/>
                  <a:pt x="17056685" y="2174770"/>
                </a:cubicBezTo>
                <a:lnTo>
                  <a:pt x="13572207" y="2174770"/>
                </a:lnTo>
                <a:lnTo>
                  <a:pt x="0" y="2181112"/>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Freeform 8">
            <a:extLst>
              <a:ext uri="{FF2B5EF4-FFF2-40B4-BE49-F238E27FC236}">
                <a16:creationId xmlns:a16="http://schemas.microsoft.com/office/drawing/2014/main" id="{85B755E3-7AC3-03CD-285D-C09E9134DE9A}"/>
              </a:ext>
            </a:extLst>
          </p:cNvPr>
          <p:cNvSpPr/>
          <p:nvPr/>
        </p:nvSpPr>
        <p:spPr>
          <a:xfrm>
            <a:off x="5417181" y="1406286"/>
            <a:ext cx="5924432" cy="688236"/>
          </a:xfrm>
          <a:custGeom>
            <a:avLst/>
            <a:gdLst>
              <a:gd name="connsiteX0" fmla="*/ 0 w 9609648"/>
              <a:gd name="connsiteY0" fmla="*/ 2178493 h 2178493"/>
              <a:gd name="connsiteX1" fmla="*/ 0 w 9609648"/>
              <a:gd name="connsiteY1" fmla="*/ 6064 h 2178493"/>
              <a:gd name="connsiteX2" fmla="*/ 4559074 w 9609648"/>
              <a:gd name="connsiteY2" fmla="*/ 0 h 2178493"/>
              <a:gd name="connsiteX3" fmla="*/ 8512086 w 9609648"/>
              <a:gd name="connsiteY3" fmla="*/ 0 h 2178493"/>
              <a:gd name="connsiteX4" fmla="*/ 9609351 w 9609648"/>
              <a:gd name="connsiteY4" fmla="*/ 1121568 h 2178493"/>
              <a:gd name="connsiteX5" fmla="*/ 8483584 w 9609648"/>
              <a:gd name="connsiteY5" fmla="*/ 2172151 h 2178493"/>
              <a:gd name="connsiteX6" fmla="*/ 4999106 w 9609648"/>
              <a:gd name="connsiteY6" fmla="*/ 2172151 h 2178493"/>
              <a:gd name="connsiteX0" fmla="*/ 4970492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4970492 w 14580140"/>
              <a:gd name="connsiteY7" fmla="*/ 2178493 h 2178493"/>
              <a:gd name="connsiteX0" fmla="*/ 0 w 14580140"/>
              <a:gd name="connsiteY0" fmla="*/ 2178493 h 2178493"/>
              <a:gd name="connsiteX1" fmla="*/ 0 w 14580140"/>
              <a:gd name="connsiteY1" fmla="*/ 35731 h 2178493"/>
              <a:gd name="connsiteX2" fmla="*/ 9529566 w 14580140"/>
              <a:gd name="connsiteY2" fmla="*/ 0 h 2178493"/>
              <a:gd name="connsiteX3" fmla="*/ 13482578 w 14580140"/>
              <a:gd name="connsiteY3" fmla="*/ 0 h 2178493"/>
              <a:gd name="connsiteX4" fmla="*/ 14579843 w 14580140"/>
              <a:gd name="connsiteY4" fmla="*/ 1121568 h 2178493"/>
              <a:gd name="connsiteX5" fmla="*/ 13454076 w 14580140"/>
              <a:gd name="connsiteY5" fmla="*/ 2172151 h 2178493"/>
              <a:gd name="connsiteX6" fmla="*/ 9969598 w 14580140"/>
              <a:gd name="connsiteY6" fmla="*/ 2172151 h 2178493"/>
              <a:gd name="connsiteX7" fmla="*/ 0 w 14580140"/>
              <a:gd name="connsiteY7" fmla="*/ 2178493 h 2178493"/>
              <a:gd name="connsiteX0" fmla="*/ 3602608 w 18182748"/>
              <a:gd name="connsiteY0" fmla="*/ 2178493 h 2178493"/>
              <a:gd name="connsiteX1" fmla="*/ 0 w 18182748"/>
              <a:gd name="connsiteY1" fmla="*/ 35731 h 2178493"/>
              <a:gd name="connsiteX2" fmla="*/ 13132174 w 18182748"/>
              <a:gd name="connsiteY2" fmla="*/ 0 h 2178493"/>
              <a:gd name="connsiteX3" fmla="*/ 17085186 w 18182748"/>
              <a:gd name="connsiteY3" fmla="*/ 0 h 2178493"/>
              <a:gd name="connsiteX4" fmla="*/ 18182451 w 18182748"/>
              <a:gd name="connsiteY4" fmla="*/ 1121568 h 2178493"/>
              <a:gd name="connsiteX5" fmla="*/ 17056684 w 18182748"/>
              <a:gd name="connsiteY5" fmla="*/ 2172151 h 2178493"/>
              <a:gd name="connsiteX6" fmla="*/ 13572206 w 18182748"/>
              <a:gd name="connsiteY6" fmla="*/ 2172151 h 2178493"/>
              <a:gd name="connsiteX7" fmla="*/ 3602608 w 18182748"/>
              <a:gd name="connsiteY7" fmla="*/ 2178493 h 2178493"/>
              <a:gd name="connsiteX0" fmla="*/ 0 w 18182750"/>
              <a:gd name="connsiteY0" fmla="*/ 2178493 h 2178493"/>
              <a:gd name="connsiteX1" fmla="*/ 2 w 18182750"/>
              <a:gd name="connsiteY1" fmla="*/ 35731 h 2178493"/>
              <a:gd name="connsiteX2" fmla="*/ 13132176 w 18182750"/>
              <a:gd name="connsiteY2" fmla="*/ 0 h 2178493"/>
              <a:gd name="connsiteX3" fmla="*/ 17085188 w 18182750"/>
              <a:gd name="connsiteY3" fmla="*/ 0 h 2178493"/>
              <a:gd name="connsiteX4" fmla="*/ 18182453 w 18182750"/>
              <a:gd name="connsiteY4" fmla="*/ 1121568 h 2178493"/>
              <a:gd name="connsiteX5" fmla="*/ 17056686 w 18182750"/>
              <a:gd name="connsiteY5" fmla="*/ 2172151 h 2178493"/>
              <a:gd name="connsiteX6" fmla="*/ 13572208 w 18182750"/>
              <a:gd name="connsiteY6" fmla="*/ 2172151 h 2178493"/>
              <a:gd name="connsiteX7" fmla="*/ 0 w 18182750"/>
              <a:gd name="connsiteY7" fmla="*/ 2178493 h 2178493"/>
              <a:gd name="connsiteX0" fmla="*/ 0 w 18182750"/>
              <a:gd name="connsiteY0" fmla="*/ 2181112 h 2181112"/>
              <a:gd name="connsiteX1" fmla="*/ 2 w 18182750"/>
              <a:gd name="connsiteY1" fmla="*/ 0 h 2181112"/>
              <a:gd name="connsiteX2" fmla="*/ 13132176 w 18182750"/>
              <a:gd name="connsiteY2" fmla="*/ 2619 h 2181112"/>
              <a:gd name="connsiteX3" fmla="*/ 17085188 w 18182750"/>
              <a:gd name="connsiteY3" fmla="*/ 2619 h 2181112"/>
              <a:gd name="connsiteX4" fmla="*/ 18182453 w 18182750"/>
              <a:gd name="connsiteY4" fmla="*/ 1124187 h 2181112"/>
              <a:gd name="connsiteX5" fmla="*/ 17056686 w 18182750"/>
              <a:gd name="connsiteY5" fmla="*/ 2174770 h 2181112"/>
              <a:gd name="connsiteX6" fmla="*/ 13572208 w 18182750"/>
              <a:gd name="connsiteY6" fmla="*/ 2174770 h 2181112"/>
              <a:gd name="connsiteX7" fmla="*/ 0 w 18182750"/>
              <a:gd name="connsiteY7" fmla="*/ 2181112 h 21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2750" h="2181112">
                <a:moveTo>
                  <a:pt x="0" y="2181112"/>
                </a:moveTo>
                <a:cubicBezTo>
                  <a:pt x="1" y="1466858"/>
                  <a:pt x="1" y="714254"/>
                  <a:pt x="2" y="0"/>
                </a:cubicBezTo>
                <a:lnTo>
                  <a:pt x="13132176" y="2619"/>
                </a:lnTo>
                <a:lnTo>
                  <a:pt x="17085188" y="2619"/>
                </a:lnTo>
                <a:cubicBezTo>
                  <a:pt x="17697944" y="2619"/>
                  <a:pt x="18196703" y="513714"/>
                  <a:pt x="18182453" y="1124187"/>
                </a:cubicBezTo>
                <a:cubicBezTo>
                  <a:pt x="18153954" y="1720464"/>
                  <a:pt x="17655195" y="2174770"/>
                  <a:pt x="17056686" y="2174770"/>
                </a:cubicBezTo>
                <a:lnTo>
                  <a:pt x="13572208" y="2174770"/>
                </a:lnTo>
                <a:lnTo>
                  <a:pt x="0" y="2181112"/>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882B59F2-3E51-B601-612E-AAB40562F4B9}"/>
              </a:ext>
            </a:extLst>
          </p:cNvPr>
          <p:cNvSpPr/>
          <p:nvPr/>
        </p:nvSpPr>
        <p:spPr>
          <a:xfrm>
            <a:off x="695224" y="2193469"/>
            <a:ext cx="5337820" cy="684106"/>
          </a:xfrm>
          <a:prstGeom prst="rect">
            <a:avLst/>
          </a:prstGeom>
          <a:solidFill>
            <a:srgbClr val="003F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B56ACC88-3ABC-1362-C940-2BD44E627E2E}"/>
              </a:ext>
            </a:extLst>
          </p:cNvPr>
          <p:cNvSpPr/>
          <p:nvPr/>
        </p:nvSpPr>
        <p:spPr>
          <a:xfrm>
            <a:off x="695222" y="2979826"/>
            <a:ext cx="5337821" cy="684106"/>
          </a:xfrm>
          <a:prstGeom prst="rect">
            <a:avLst/>
          </a:prstGeom>
          <a:solidFill>
            <a:srgbClr val="003F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01908170-7D88-DB24-A23B-D55EB8272B6A}"/>
              </a:ext>
            </a:extLst>
          </p:cNvPr>
          <p:cNvSpPr/>
          <p:nvPr/>
        </p:nvSpPr>
        <p:spPr>
          <a:xfrm>
            <a:off x="695220" y="4552541"/>
            <a:ext cx="5337823" cy="684106"/>
          </a:xfrm>
          <a:prstGeom prst="rect">
            <a:avLst/>
          </a:prstGeom>
          <a:solidFill>
            <a:srgbClr val="003F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F1813ABD-EDD5-3887-5D5E-017FE1E09BC6}"/>
              </a:ext>
            </a:extLst>
          </p:cNvPr>
          <p:cNvSpPr/>
          <p:nvPr/>
        </p:nvSpPr>
        <p:spPr>
          <a:xfrm>
            <a:off x="695224" y="1407112"/>
            <a:ext cx="5337819" cy="684106"/>
          </a:xfrm>
          <a:prstGeom prst="rect">
            <a:avLst/>
          </a:prstGeom>
          <a:solidFill>
            <a:srgbClr val="003F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Freeform 448">
            <a:extLst>
              <a:ext uri="{FF2B5EF4-FFF2-40B4-BE49-F238E27FC236}">
                <a16:creationId xmlns:a16="http://schemas.microsoft.com/office/drawing/2014/main" id="{32B9DE4A-62C8-0417-3590-5376980AB6FF}"/>
              </a:ext>
            </a:extLst>
          </p:cNvPr>
          <p:cNvSpPr>
            <a:spLocks/>
          </p:cNvSpPr>
          <p:nvPr/>
        </p:nvSpPr>
        <p:spPr bwMode="auto">
          <a:xfrm rot="10800000" flipH="1">
            <a:off x="6033044" y="1407112"/>
            <a:ext cx="260201" cy="692862"/>
          </a:xfrm>
          <a:custGeom>
            <a:avLst/>
            <a:gdLst>
              <a:gd name="T0" fmla="*/ 107 w 107"/>
              <a:gd name="T1" fmla="*/ 103 h 208"/>
              <a:gd name="T2" fmla="*/ 0 w 107"/>
              <a:gd name="T3" fmla="*/ 0 h 208"/>
              <a:gd name="T4" fmla="*/ 0 w 107"/>
              <a:gd name="T5" fmla="*/ 208 h 208"/>
              <a:gd name="T6" fmla="*/ 107 w 107"/>
              <a:gd name="T7" fmla="*/ 103 h 208"/>
            </a:gdLst>
            <a:ahLst/>
            <a:cxnLst>
              <a:cxn ang="0">
                <a:pos x="T0" y="T1"/>
              </a:cxn>
              <a:cxn ang="0">
                <a:pos x="T2" y="T3"/>
              </a:cxn>
              <a:cxn ang="0">
                <a:pos x="T4" y="T5"/>
              </a:cxn>
              <a:cxn ang="0">
                <a:pos x="T6" y="T7"/>
              </a:cxn>
            </a:cxnLst>
            <a:rect l="0" t="0" r="r" b="b"/>
            <a:pathLst>
              <a:path w="107" h="208">
                <a:moveTo>
                  <a:pt x="107" y="103"/>
                </a:moveTo>
                <a:lnTo>
                  <a:pt x="0" y="0"/>
                </a:lnTo>
                <a:lnTo>
                  <a:pt x="0" y="208"/>
                </a:lnTo>
                <a:lnTo>
                  <a:pt x="107" y="103"/>
                </a:lnTo>
                <a:close/>
              </a:path>
            </a:pathLst>
          </a:custGeom>
          <a:solidFill>
            <a:srgbClr val="003F71"/>
          </a:solidFill>
          <a:ln>
            <a:noFill/>
          </a:ln>
        </p:spPr>
        <p:txBody>
          <a:bodyPr vert="horz" wrap="square" lIns="91667" tIns="45833" rIns="91667" bIns="45833" numCol="1" anchor="t" anchorCtr="0" compatLnSpc="1">
            <a:prstTxWarp prst="textNoShape">
              <a:avLst/>
            </a:prstTxWarp>
          </a:bodyPr>
          <a:lstStyle/>
          <a:p>
            <a:endParaRPr lang="en-US" sz="1400"/>
          </a:p>
        </p:txBody>
      </p:sp>
      <p:grpSp>
        <p:nvGrpSpPr>
          <p:cNvPr id="16" name="Group 15">
            <a:extLst>
              <a:ext uri="{FF2B5EF4-FFF2-40B4-BE49-F238E27FC236}">
                <a16:creationId xmlns:a16="http://schemas.microsoft.com/office/drawing/2014/main" id="{7EFC8EBF-E8A2-54FF-8A99-A04C6439CF24}"/>
              </a:ext>
            </a:extLst>
          </p:cNvPr>
          <p:cNvGrpSpPr/>
          <p:nvPr/>
        </p:nvGrpSpPr>
        <p:grpSpPr>
          <a:xfrm>
            <a:off x="583662" y="1023106"/>
            <a:ext cx="11024676" cy="4135855"/>
            <a:chOff x="-906985" y="2052749"/>
            <a:chExt cx="20267956" cy="7603432"/>
          </a:xfrm>
        </p:grpSpPr>
        <p:sp>
          <p:nvSpPr>
            <p:cNvPr id="17" name="TextBox 16">
              <a:extLst>
                <a:ext uri="{FF2B5EF4-FFF2-40B4-BE49-F238E27FC236}">
                  <a16:creationId xmlns:a16="http://schemas.microsoft.com/office/drawing/2014/main" id="{2CE22BCC-F764-7AA3-1310-42E605A9AA52}"/>
                </a:ext>
              </a:extLst>
            </p:cNvPr>
            <p:cNvSpPr txBox="1"/>
            <p:nvPr/>
          </p:nvSpPr>
          <p:spPr>
            <a:xfrm>
              <a:off x="9812088" y="3147439"/>
              <a:ext cx="8002785" cy="565823"/>
            </a:xfrm>
            <a:prstGeom prst="rect">
              <a:avLst/>
            </a:prstGeom>
            <a:noFill/>
          </p:spPr>
          <p:txBody>
            <a:bodyPr wrap="square" rtlCol="0">
              <a:spAutoFit/>
            </a:bodyPr>
            <a:lstStyle/>
            <a:p>
              <a:r>
                <a:rPr lang="en-US" sz="1400">
                  <a:solidFill>
                    <a:schemeClr val="tx1">
                      <a:lumMod val="75000"/>
                      <a:lumOff val="25000"/>
                    </a:schemeClr>
                  </a:solidFill>
                  <a:latin typeface="Calibri" panose="020F0502020204030204" pitchFamily="34" charset="0"/>
                  <a:cs typeface="Calibri" panose="020F0502020204030204" pitchFamily="34" charset="0"/>
                </a:rPr>
                <a:t>Connect Veterans to the soonest and best care</a:t>
              </a:r>
            </a:p>
          </p:txBody>
        </p:sp>
        <p:sp>
          <p:nvSpPr>
            <p:cNvPr id="18" name="TextBox 17">
              <a:extLst>
                <a:ext uri="{FF2B5EF4-FFF2-40B4-BE49-F238E27FC236}">
                  <a16:creationId xmlns:a16="http://schemas.microsoft.com/office/drawing/2014/main" id="{6B22F9C2-5DCE-0291-8D2A-0569CBE41A5A}"/>
                </a:ext>
              </a:extLst>
            </p:cNvPr>
            <p:cNvSpPr txBox="1"/>
            <p:nvPr/>
          </p:nvSpPr>
          <p:spPr bwMode="auto">
            <a:xfrm>
              <a:off x="-906985" y="2052749"/>
              <a:ext cx="4110459" cy="792151"/>
            </a:xfrm>
            <a:prstGeom prst="rect">
              <a:avLst/>
            </a:prstGeom>
            <a:noFill/>
          </p:spPr>
          <p:txBody>
            <a:bodyPr wrap="none">
              <a:spAutoFit/>
            </a:bodyPr>
            <a:lstStyle/>
            <a:p>
              <a:pPr defTabSz="1833005">
                <a:defRPr/>
              </a:pPr>
              <a:r>
                <a:rPr lang="id-ID" sz="2200" b="1" dirty="0">
                  <a:solidFill>
                    <a:srgbClr val="003F71"/>
                  </a:solidFill>
                  <a:latin typeface="Calibri" panose="020F0502020204030204" pitchFamily="34" charset="0"/>
                  <a:ea typeface="Lato" pitchFamily="34" charset="0"/>
                  <a:cs typeface="Calibri" panose="020F0502020204030204" pitchFamily="34" charset="0"/>
                </a:rPr>
                <a:t>OHIL 2024 GOALS</a:t>
              </a:r>
            </a:p>
          </p:txBody>
        </p:sp>
        <p:sp>
          <p:nvSpPr>
            <p:cNvPr id="19" name="TextBox 18">
              <a:extLst>
                <a:ext uri="{FF2B5EF4-FFF2-40B4-BE49-F238E27FC236}">
                  <a16:creationId xmlns:a16="http://schemas.microsoft.com/office/drawing/2014/main" id="{17E21B63-7790-F3CA-494F-37E0CD35089E}"/>
                </a:ext>
              </a:extLst>
            </p:cNvPr>
            <p:cNvSpPr txBox="1"/>
            <p:nvPr/>
          </p:nvSpPr>
          <p:spPr bwMode="auto">
            <a:xfrm>
              <a:off x="9804916" y="2052749"/>
              <a:ext cx="8607211" cy="792151"/>
            </a:xfrm>
            <a:prstGeom prst="rect">
              <a:avLst/>
            </a:prstGeom>
            <a:noFill/>
          </p:spPr>
          <p:txBody>
            <a:bodyPr wrap="none">
              <a:spAutoFit/>
            </a:bodyPr>
            <a:lstStyle/>
            <a:p>
              <a:pPr defTabSz="1833005">
                <a:defRPr/>
              </a:pPr>
              <a:r>
                <a:rPr lang="id-ID" sz="2200" b="1" dirty="0">
                  <a:solidFill>
                    <a:srgbClr val="003F71"/>
                  </a:solidFill>
                  <a:latin typeface="Calibri" panose="020F0502020204030204" pitchFamily="34" charset="0"/>
                  <a:ea typeface="Lato" pitchFamily="34" charset="0"/>
                  <a:cs typeface="Calibri" panose="020F0502020204030204" pitchFamily="34" charset="0"/>
                </a:rPr>
                <a:t>U</a:t>
              </a:r>
              <a:r>
                <a:rPr lang="en-US" sz="2200" b="1" dirty="0" err="1">
                  <a:solidFill>
                    <a:srgbClr val="003F71"/>
                  </a:solidFill>
                  <a:latin typeface="Calibri" panose="020F0502020204030204" pitchFamily="34" charset="0"/>
                  <a:ea typeface="Lato" pitchFamily="34" charset="0"/>
                  <a:cs typeface="Calibri" panose="020F0502020204030204" pitchFamily="34" charset="0"/>
                </a:rPr>
                <a:t>nder</a:t>
              </a:r>
              <a:r>
                <a:rPr lang="en-US" sz="2200" b="1" dirty="0">
                  <a:solidFill>
                    <a:srgbClr val="003F71"/>
                  </a:solidFill>
                  <a:latin typeface="Calibri" panose="020F0502020204030204" pitchFamily="34" charset="0"/>
                  <a:ea typeface="Lato" pitchFamily="34" charset="0"/>
                  <a:cs typeface="Calibri" panose="020F0502020204030204" pitchFamily="34" charset="0"/>
                </a:rPr>
                <a:t> Secretary for Health</a:t>
              </a:r>
              <a:r>
                <a:rPr lang="id-ID" sz="2200" b="1" dirty="0">
                  <a:solidFill>
                    <a:srgbClr val="003F71"/>
                  </a:solidFill>
                  <a:latin typeface="Calibri" panose="020F0502020204030204" pitchFamily="34" charset="0"/>
                  <a:ea typeface="Lato" pitchFamily="34" charset="0"/>
                  <a:cs typeface="Calibri" panose="020F0502020204030204" pitchFamily="34" charset="0"/>
                </a:rPr>
                <a:t> PRIORITIES</a:t>
              </a:r>
            </a:p>
          </p:txBody>
        </p:sp>
        <p:sp>
          <p:nvSpPr>
            <p:cNvPr id="20" name="TextBox 19">
              <a:extLst>
                <a:ext uri="{FF2B5EF4-FFF2-40B4-BE49-F238E27FC236}">
                  <a16:creationId xmlns:a16="http://schemas.microsoft.com/office/drawing/2014/main" id="{8D42FE26-226D-3A3B-2CF0-43239AF9DB0F}"/>
                </a:ext>
              </a:extLst>
            </p:cNvPr>
            <p:cNvSpPr txBox="1"/>
            <p:nvPr/>
          </p:nvSpPr>
          <p:spPr>
            <a:xfrm>
              <a:off x="-352300" y="3098715"/>
              <a:ext cx="8124417" cy="565823"/>
            </a:xfrm>
            <a:prstGeom prst="rect">
              <a:avLst/>
            </a:prstGeom>
            <a:noFill/>
          </p:spPr>
          <p:txBody>
            <a:bodyPr wrap="square" lIns="91440" tIns="45720" rIns="91440" bIns="45720" rtlCol="0" anchor="t">
              <a:spAutoFit/>
            </a:bodyPr>
            <a:lstStyle/>
            <a:p>
              <a:r>
                <a:rPr lang="en-US" sz="1400">
                  <a:solidFill>
                    <a:schemeClr val="bg1"/>
                  </a:solidFill>
                  <a:latin typeface="Calibri"/>
                  <a:ea typeface="Calibri"/>
                  <a:cs typeface="Calibri"/>
                </a:rPr>
                <a:t>Advance care outside the hospital walls</a:t>
              </a:r>
            </a:p>
          </p:txBody>
        </p:sp>
        <p:sp>
          <p:nvSpPr>
            <p:cNvPr id="21" name="TextBox 20">
              <a:extLst>
                <a:ext uri="{FF2B5EF4-FFF2-40B4-BE49-F238E27FC236}">
                  <a16:creationId xmlns:a16="http://schemas.microsoft.com/office/drawing/2014/main" id="{B9BD9136-9D24-BAE6-0322-6B98EAC06C4B}"/>
                </a:ext>
              </a:extLst>
            </p:cNvPr>
            <p:cNvSpPr txBox="1"/>
            <p:nvPr/>
          </p:nvSpPr>
          <p:spPr>
            <a:xfrm>
              <a:off x="9812088" y="4558672"/>
              <a:ext cx="8002785" cy="565823"/>
            </a:xfrm>
            <a:prstGeom prst="rect">
              <a:avLst/>
            </a:prstGeom>
            <a:noFill/>
          </p:spPr>
          <p:txBody>
            <a:bodyPr wrap="square" rtlCol="0">
              <a:spAutoFit/>
            </a:bodyPr>
            <a:lstStyle/>
            <a:p>
              <a:r>
                <a:rPr lang="en-US" sz="1400">
                  <a:solidFill>
                    <a:schemeClr val="tx1">
                      <a:lumMod val="75000"/>
                      <a:lumOff val="25000"/>
                    </a:schemeClr>
                  </a:solidFill>
                  <a:latin typeface="Calibri" panose="020F0502020204030204" pitchFamily="34" charset="0"/>
                  <a:cs typeface="Calibri" panose="020F0502020204030204" pitchFamily="34" charset="0"/>
                </a:rPr>
                <a:t>Connect Veterans to the soonest and best care</a:t>
              </a:r>
            </a:p>
          </p:txBody>
        </p:sp>
        <p:sp>
          <p:nvSpPr>
            <p:cNvPr id="22" name="TextBox 21">
              <a:extLst>
                <a:ext uri="{FF2B5EF4-FFF2-40B4-BE49-F238E27FC236}">
                  <a16:creationId xmlns:a16="http://schemas.microsoft.com/office/drawing/2014/main" id="{178A6179-A888-1EAB-5C83-072FCC319BAA}"/>
                </a:ext>
              </a:extLst>
            </p:cNvPr>
            <p:cNvSpPr txBox="1"/>
            <p:nvPr/>
          </p:nvSpPr>
          <p:spPr>
            <a:xfrm>
              <a:off x="-372693" y="4509947"/>
              <a:ext cx="9781710" cy="565823"/>
            </a:xfrm>
            <a:prstGeom prst="rect">
              <a:avLst/>
            </a:prstGeom>
            <a:noFill/>
          </p:spPr>
          <p:txBody>
            <a:bodyPr wrap="square" lIns="91440" tIns="45720" rIns="91440" bIns="45720" rtlCol="0" anchor="t">
              <a:spAutoFit/>
            </a:bodyPr>
            <a:lstStyle/>
            <a:p>
              <a:r>
                <a:rPr lang="en-US" sz="1400">
                  <a:solidFill>
                    <a:schemeClr val="bg1"/>
                  </a:solidFill>
                  <a:latin typeface="Calibri"/>
                  <a:ea typeface="Calibri"/>
                  <a:cs typeface="Calibri"/>
                </a:rPr>
                <a:t>Foster personalized health care solutions</a:t>
              </a:r>
            </a:p>
          </p:txBody>
        </p:sp>
        <p:sp>
          <p:nvSpPr>
            <p:cNvPr id="23" name="TextBox 22">
              <a:extLst>
                <a:ext uri="{FF2B5EF4-FFF2-40B4-BE49-F238E27FC236}">
                  <a16:creationId xmlns:a16="http://schemas.microsoft.com/office/drawing/2014/main" id="{636E3B7E-B096-40D7-BCE3-DEA3EF0B9B00}"/>
                </a:ext>
              </a:extLst>
            </p:cNvPr>
            <p:cNvSpPr txBox="1"/>
            <p:nvPr/>
          </p:nvSpPr>
          <p:spPr>
            <a:xfrm>
              <a:off x="9812088" y="6004323"/>
              <a:ext cx="8002785" cy="565823"/>
            </a:xfrm>
            <a:prstGeom prst="rect">
              <a:avLst/>
            </a:prstGeom>
            <a:noFill/>
          </p:spPr>
          <p:txBody>
            <a:bodyPr wrap="square" rtlCol="0">
              <a:spAutoFit/>
            </a:bodyPr>
            <a:lstStyle/>
            <a:p>
              <a:r>
                <a:rPr lang="en-US" sz="1400">
                  <a:solidFill>
                    <a:schemeClr val="tx1">
                      <a:lumMod val="75000"/>
                      <a:lumOff val="25000"/>
                    </a:schemeClr>
                  </a:solidFill>
                  <a:latin typeface="Calibri" panose="020F0502020204030204" pitchFamily="34" charset="0"/>
                  <a:cs typeface="Calibri" panose="020F0502020204030204" pitchFamily="34" charset="0"/>
                </a:rPr>
                <a:t>Hire faster and more competitively</a:t>
              </a:r>
            </a:p>
          </p:txBody>
        </p:sp>
        <p:sp>
          <p:nvSpPr>
            <p:cNvPr id="24" name="TextBox 23">
              <a:extLst>
                <a:ext uri="{FF2B5EF4-FFF2-40B4-BE49-F238E27FC236}">
                  <a16:creationId xmlns:a16="http://schemas.microsoft.com/office/drawing/2014/main" id="{195E2D1E-964A-D8A4-DDAB-0026B78F9DC7}"/>
                </a:ext>
              </a:extLst>
            </p:cNvPr>
            <p:cNvSpPr txBox="1"/>
            <p:nvPr/>
          </p:nvSpPr>
          <p:spPr>
            <a:xfrm>
              <a:off x="-372693" y="5956926"/>
              <a:ext cx="9781710" cy="565823"/>
            </a:xfrm>
            <a:prstGeom prst="rect">
              <a:avLst/>
            </a:prstGeom>
            <a:noFill/>
          </p:spPr>
          <p:txBody>
            <a:bodyPr wrap="square" lIns="91440" tIns="45720" rIns="91440" bIns="45720" rtlCol="0" anchor="t">
              <a:spAutoFit/>
            </a:bodyPr>
            <a:lstStyle/>
            <a:p>
              <a:r>
                <a:rPr lang="en-US" sz="1400">
                  <a:solidFill>
                    <a:schemeClr val="bg1"/>
                  </a:solidFill>
                  <a:latin typeface="Calibri"/>
                  <a:ea typeface="Calibri"/>
                  <a:cs typeface="Calibri"/>
                </a:rPr>
                <a:t>Build and empower the health care workforce of the future</a:t>
              </a:r>
            </a:p>
          </p:txBody>
        </p:sp>
        <p:sp>
          <p:nvSpPr>
            <p:cNvPr id="25" name="TextBox 24">
              <a:extLst>
                <a:ext uri="{FF2B5EF4-FFF2-40B4-BE49-F238E27FC236}">
                  <a16:creationId xmlns:a16="http://schemas.microsoft.com/office/drawing/2014/main" id="{EC6C44CC-D706-CFA8-0FBB-BA26F9F881DB}"/>
                </a:ext>
              </a:extLst>
            </p:cNvPr>
            <p:cNvSpPr txBox="1"/>
            <p:nvPr/>
          </p:nvSpPr>
          <p:spPr>
            <a:xfrm>
              <a:off x="9812088" y="7467186"/>
              <a:ext cx="9092818" cy="565823"/>
            </a:xfrm>
            <a:prstGeom prst="rect">
              <a:avLst/>
            </a:prstGeom>
            <a:noFill/>
          </p:spPr>
          <p:txBody>
            <a:bodyPr wrap="square" rtlCol="0">
              <a:spAutoFit/>
            </a:bodyPr>
            <a:lstStyle/>
            <a:p>
              <a:r>
                <a:rPr lang="en-US" sz="1400" dirty="0">
                  <a:solidFill>
                    <a:schemeClr val="tx1">
                      <a:lumMod val="75000"/>
                      <a:lumOff val="25000"/>
                    </a:schemeClr>
                  </a:solidFill>
                  <a:latin typeface="Calibri" panose="020F0502020204030204" pitchFamily="34" charset="0"/>
                  <a:cs typeface="Calibri" panose="020F0502020204030204" pitchFamily="34" charset="0"/>
                </a:rPr>
                <a:t>Accelerate VA’s journey to a High Reliability Organization</a:t>
              </a:r>
            </a:p>
          </p:txBody>
        </p:sp>
        <p:sp>
          <p:nvSpPr>
            <p:cNvPr id="26" name="TextBox 25">
              <a:extLst>
                <a:ext uri="{FF2B5EF4-FFF2-40B4-BE49-F238E27FC236}">
                  <a16:creationId xmlns:a16="http://schemas.microsoft.com/office/drawing/2014/main" id="{A2028645-F8B3-7F52-B379-026BA95E72D0}"/>
                </a:ext>
              </a:extLst>
            </p:cNvPr>
            <p:cNvSpPr txBox="1"/>
            <p:nvPr/>
          </p:nvSpPr>
          <p:spPr>
            <a:xfrm>
              <a:off x="-372693" y="7418461"/>
              <a:ext cx="9781710" cy="565823"/>
            </a:xfrm>
            <a:prstGeom prst="rect">
              <a:avLst/>
            </a:prstGeom>
            <a:noFill/>
          </p:spPr>
          <p:txBody>
            <a:bodyPr wrap="square" lIns="91440" tIns="45720" rIns="91440" bIns="45720" rtlCol="0" anchor="t">
              <a:spAutoFit/>
            </a:bodyPr>
            <a:lstStyle/>
            <a:p>
              <a:r>
                <a:rPr lang="en-US" sz="1400" dirty="0">
                  <a:solidFill>
                    <a:schemeClr val="bg1"/>
                  </a:solidFill>
                  <a:latin typeface="Calibri"/>
                  <a:ea typeface="Calibri"/>
                  <a:cs typeface="Calibri"/>
                </a:rPr>
                <a:t>Forge the path for systemic, value-based care</a:t>
              </a:r>
            </a:p>
          </p:txBody>
        </p:sp>
        <p:sp>
          <p:nvSpPr>
            <p:cNvPr id="27" name="TextBox 26">
              <a:extLst>
                <a:ext uri="{FF2B5EF4-FFF2-40B4-BE49-F238E27FC236}">
                  <a16:creationId xmlns:a16="http://schemas.microsoft.com/office/drawing/2014/main" id="{F1663252-1940-98DA-EF79-4E25733AB7AB}"/>
                </a:ext>
              </a:extLst>
            </p:cNvPr>
            <p:cNvSpPr txBox="1"/>
            <p:nvPr/>
          </p:nvSpPr>
          <p:spPr>
            <a:xfrm>
              <a:off x="9812086" y="8878418"/>
              <a:ext cx="9548885" cy="565823"/>
            </a:xfrm>
            <a:prstGeom prst="rect">
              <a:avLst/>
            </a:prstGeom>
            <a:noFill/>
          </p:spPr>
          <p:txBody>
            <a:bodyPr wrap="square" rtlCol="0">
              <a:spAutoFit/>
            </a:bodyPr>
            <a:lstStyle/>
            <a:p>
              <a:r>
                <a:rPr lang="en-US" sz="1400">
                  <a:solidFill>
                    <a:schemeClr val="tx1">
                      <a:lumMod val="75000"/>
                      <a:lumOff val="25000"/>
                    </a:schemeClr>
                  </a:solidFill>
                  <a:latin typeface="Calibri" panose="020F0502020204030204" pitchFamily="34" charset="0"/>
                  <a:cs typeface="Calibri" panose="020F0502020204030204" pitchFamily="34" charset="0"/>
                </a:rPr>
                <a:t>Support Veterans’ whole health, their caregivers, and survivors</a:t>
              </a:r>
            </a:p>
          </p:txBody>
        </p:sp>
        <p:sp>
          <p:nvSpPr>
            <p:cNvPr id="28" name="TextBox 27">
              <a:extLst>
                <a:ext uri="{FF2B5EF4-FFF2-40B4-BE49-F238E27FC236}">
                  <a16:creationId xmlns:a16="http://schemas.microsoft.com/office/drawing/2014/main" id="{8112A821-46AB-FB99-8655-1303D8586882}"/>
                </a:ext>
              </a:extLst>
            </p:cNvPr>
            <p:cNvSpPr txBox="1"/>
            <p:nvPr/>
          </p:nvSpPr>
          <p:spPr>
            <a:xfrm>
              <a:off x="-372693" y="8694284"/>
              <a:ext cx="9781710" cy="961897"/>
            </a:xfrm>
            <a:prstGeom prst="rect">
              <a:avLst/>
            </a:prstGeom>
            <a:noFill/>
          </p:spPr>
          <p:txBody>
            <a:bodyPr wrap="square" lIns="91440" tIns="45720" rIns="91440" bIns="45720" rtlCol="0" anchor="t">
              <a:spAutoFit/>
            </a:bodyPr>
            <a:lstStyle/>
            <a:p>
              <a:r>
                <a:rPr lang="en-US" sz="1400">
                  <a:solidFill>
                    <a:schemeClr val="bg1"/>
                  </a:solidFill>
                  <a:latin typeface="Calibri"/>
                  <a:ea typeface="Calibri"/>
                  <a:cs typeface="Calibri"/>
                </a:rPr>
                <a:t>Create sustainable health care for the Nation’s Veterans and </a:t>
              </a:r>
              <a:endParaRPr lang="en-US">
                <a:solidFill>
                  <a:schemeClr val="bg1"/>
                </a:solidFill>
              </a:endParaRPr>
            </a:p>
            <a:p>
              <a:r>
                <a:rPr lang="en-US" sz="1400">
                  <a:solidFill>
                    <a:schemeClr val="bg1"/>
                  </a:solidFill>
                  <a:latin typeface="Calibri"/>
                  <a:ea typeface="Calibri"/>
                  <a:cs typeface="Calibri"/>
                </a:rPr>
                <a:t>generations to come</a:t>
              </a:r>
              <a:endParaRPr lang="en-US">
                <a:solidFill>
                  <a:schemeClr val="bg1"/>
                </a:solidFill>
              </a:endParaRPr>
            </a:p>
          </p:txBody>
        </p:sp>
      </p:grpSp>
      <p:sp>
        <p:nvSpPr>
          <p:cNvPr id="29" name="Freeform 448">
            <a:extLst>
              <a:ext uri="{FF2B5EF4-FFF2-40B4-BE49-F238E27FC236}">
                <a16:creationId xmlns:a16="http://schemas.microsoft.com/office/drawing/2014/main" id="{957D9AB4-203E-B074-D5E0-86BF8A363FD3}"/>
              </a:ext>
            </a:extLst>
          </p:cNvPr>
          <p:cNvSpPr>
            <a:spLocks/>
          </p:cNvSpPr>
          <p:nvPr/>
        </p:nvSpPr>
        <p:spPr bwMode="auto">
          <a:xfrm rot="10800000" flipH="1">
            <a:off x="6033044" y="2193469"/>
            <a:ext cx="260201" cy="692862"/>
          </a:xfrm>
          <a:custGeom>
            <a:avLst/>
            <a:gdLst>
              <a:gd name="T0" fmla="*/ 107 w 107"/>
              <a:gd name="T1" fmla="*/ 103 h 208"/>
              <a:gd name="T2" fmla="*/ 0 w 107"/>
              <a:gd name="T3" fmla="*/ 0 h 208"/>
              <a:gd name="T4" fmla="*/ 0 w 107"/>
              <a:gd name="T5" fmla="*/ 208 h 208"/>
              <a:gd name="T6" fmla="*/ 107 w 107"/>
              <a:gd name="T7" fmla="*/ 103 h 208"/>
            </a:gdLst>
            <a:ahLst/>
            <a:cxnLst>
              <a:cxn ang="0">
                <a:pos x="T0" y="T1"/>
              </a:cxn>
              <a:cxn ang="0">
                <a:pos x="T2" y="T3"/>
              </a:cxn>
              <a:cxn ang="0">
                <a:pos x="T4" y="T5"/>
              </a:cxn>
              <a:cxn ang="0">
                <a:pos x="T6" y="T7"/>
              </a:cxn>
            </a:cxnLst>
            <a:rect l="0" t="0" r="r" b="b"/>
            <a:pathLst>
              <a:path w="107" h="208">
                <a:moveTo>
                  <a:pt x="107" y="103"/>
                </a:moveTo>
                <a:lnTo>
                  <a:pt x="0" y="0"/>
                </a:lnTo>
                <a:lnTo>
                  <a:pt x="0" y="208"/>
                </a:lnTo>
                <a:lnTo>
                  <a:pt x="107" y="103"/>
                </a:lnTo>
                <a:close/>
              </a:path>
            </a:pathLst>
          </a:custGeom>
          <a:solidFill>
            <a:srgbClr val="003F71"/>
          </a:solidFill>
          <a:ln>
            <a:noFill/>
          </a:ln>
        </p:spPr>
        <p:txBody>
          <a:bodyPr vert="horz" wrap="square" lIns="91667" tIns="45833" rIns="91667" bIns="45833" numCol="1" anchor="t" anchorCtr="0" compatLnSpc="1">
            <a:prstTxWarp prst="textNoShape">
              <a:avLst/>
            </a:prstTxWarp>
          </a:bodyPr>
          <a:lstStyle/>
          <a:p>
            <a:endParaRPr lang="en-US" sz="1400"/>
          </a:p>
        </p:txBody>
      </p:sp>
      <p:sp>
        <p:nvSpPr>
          <p:cNvPr id="30" name="Freeform 448">
            <a:extLst>
              <a:ext uri="{FF2B5EF4-FFF2-40B4-BE49-F238E27FC236}">
                <a16:creationId xmlns:a16="http://schemas.microsoft.com/office/drawing/2014/main" id="{00274302-55E1-2DBA-9E1D-FAC354CBD703}"/>
              </a:ext>
            </a:extLst>
          </p:cNvPr>
          <p:cNvSpPr>
            <a:spLocks/>
          </p:cNvSpPr>
          <p:nvPr/>
        </p:nvSpPr>
        <p:spPr bwMode="auto">
          <a:xfrm rot="10800000" flipH="1">
            <a:off x="6033044" y="2979826"/>
            <a:ext cx="260201" cy="692862"/>
          </a:xfrm>
          <a:custGeom>
            <a:avLst/>
            <a:gdLst>
              <a:gd name="T0" fmla="*/ 107 w 107"/>
              <a:gd name="T1" fmla="*/ 103 h 208"/>
              <a:gd name="T2" fmla="*/ 0 w 107"/>
              <a:gd name="T3" fmla="*/ 0 h 208"/>
              <a:gd name="T4" fmla="*/ 0 w 107"/>
              <a:gd name="T5" fmla="*/ 208 h 208"/>
              <a:gd name="T6" fmla="*/ 107 w 107"/>
              <a:gd name="T7" fmla="*/ 103 h 208"/>
            </a:gdLst>
            <a:ahLst/>
            <a:cxnLst>
              <a:cxn ang="0">
                <a:pos x="T0" y="T1"/>
              </a:cxn>
              <a:cxn ang="0">
                <a:pos x="T2" y="T3"/>
              </a:cxn>
              <a:cxn ang="0">
                <a:pos x="T4" y="T5"/>
              </a:cxn>
              <a:cxn ang="0">
                <a:pos x="T6" y="T7"/>
              </a:cxn>
            </a:cxnLst>
            <a:rect l="0" t="0" r="r" b="b"/>
            <a:pathLst>
              <a:path w="107" h="208">
                <a:moveTo>
                  <a:pt x="107" y="103"/>
                </a:moveTo>
                <a:lnTo>
                  <a:pt x="0" y="0"/>
                </a:lnTo>
                <a:lnTo>
                  <a:pt x="0" y="208"/>
                </a:lnTo>
                <a:lnTo>
                  <a:pt x="107" y="103"/>
                </a:lnTo>
                <a:close/>
              </a:path>
            </a:pathLst>
          </a:custGeom>
          <a:solidFill>
            <a:srgbClr val="003F71"/>
          </a:solidFill>
          <a:ln>
            <a:noFill/>
          </a:ln>
        </p:spPr>
        <p:txBody>
          <a:bodyPr vert="horz" wrap="square" lIns="91667" tIns="45833" rIns="91667" bIns="45833" numCol="1" anchor="t" anchorCtr="0" compatLnSpc="1">
            <a:prstTxWarp prst="textNoShape">
              <a:avLst/>
            </a:prstTxWarp>
          </a:bodyPr>
          <a:lstStyle/>
          <a:p>
            <a:endParaRPr lang="en-US" sz="1400"/>
          </a:p>
        </p:txBody>
      </p:sp>
      <p:sp>
        <p:nvSpPr>
          <p:cNvPr id="32" name="Freeform 448">
            <a:extLst>
              <a:ext uri="{FF2B5EF4-FFF2-40B4-BE49-F238E27FC236}">
                <a16:creationId xmlns:a16="http://schemas.microsoft.com/office/drawing/2014/main" id="{89483844-2566-ACD1-9E5E-D79C363F0D68}"/>
              </a:ext>
            </a:extLst>
          </p:cNvPr>
          <p:cNvSpPr>
            <a:spLocks/>
          </p:cNvSpPr>
          <p:nvPr/>
        </p:nvSpPr>
        <p:spPr bwMode="auto">
          <a:xfrm rot="10800000" flipH="1">
            <a:off x="6033044" y="4552541"/>
            <a:ext cx="260201" cy="692862"/>
          </a:xfrm>
          <a:custGeom>
            <a:avLst/>
            <a:gdLst>
              <a:gd name="T0" fmla="*/ 107 w 107"/>
              <a:gd name="T1" fmla="*/ 103 h 208"/>
              <a:gd name="T2" fmla="*/ 0 w 107"/>
              <a:gd name="T3" fmla="*/ 0 h 208"/>
              <a:gd name="T4" fmla="*/ 0 w 107"/>
              <a:gd name="T5" fmla="*/ 208 h 208"/>
              <a:gd name="T6" fmla="*/ 107 w 107"/>
              <a:gd name="T7" fmla="*/ 103 h 208"/>
            </a:gdLst>
            <a:ahLst/>
            <a:cxnLst>
              <a:cxn ang="0">
                <a:pos x="T0" y="T1"/>
              </a:cxn>
              <a:cxn ang="0">
                <a:pos x="T2" y="T3"/>
              </a:cxn>
              <a:cxn ang="0">
                <a:pos x="T4" y="T5"/>
              </a:cxn>
              <a:cxn ang="0">
                <a:pos x="T6" y="T7"/>
              </a:cxn>
            </a:cxnLst>
            <a:rect l="0" t="0" r="r" b="b"/>
            <a:pathLst>
              <a:path w="107" h="208">
                <a:moveTo>
                  <a:pt x="107" y="103"/>
                </a:moveTo>
                <a:lnTo>
                  <a:pt x="0" y="0"/>
                </a:lnTo>
                <a:lnTo>
                  <a:pt x="0" y="208"/>
                </a:lnTo>
                <a:lnTo>
                  <a:pt x="107" y="103"/>
                </a:lnTo>
                <a:close/>
              </a:path>
            </a:pathLst>
          </a:custGeom>
          <a:solidFill>
            <a:srgbClr val="003F71"/>
          </a:solidFill>
          <a:ln>
            <a:noFill/>
          </a:ln>
        </p:spPr>
        <p:txBody>
          <a:bodyPr vert="horz" wrap="square" lIns="91667" tIns="45833" rIns="91667" bIns="45833" numCol="1" anchor="t" anchorCtr="0" compatLnSpc="1">
            <a:prstTxWarp prst="textNoShape">
              <a:avLst/>
            </a:prstTxWarp>
          </a:bodyPr>
          <a:lstStyle/>
          <a:p>
            <a:endParaRPr lang="en-US" sz="1400"/>
          </a:p>
        </p:txBody>
      </p:sp>
    </p:spTree>
    <p:custDataLst>
      <p:tags r:id="rId1"/>
    </p:custDataLst>
    <p:extLst>
      <p:ext uri="{BB962C8B-B14F-4D97-AF65-F5344CB8AC3E}">
        <p14:creationId xmlns:p14="http://schemas.microsoft.com/office/powerpoint/2010/main" val="1988433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B857-7724-2FFB-5D55-1CC22D17EA24}"/>
              </a:ext>
            </a:extLst>
          </p:cNvPr>
          <p:cNvSpPr>
            <a:spLocks noGrp="1"/>
          </p:cNvSpPr>
          <p:nvPr>
            <p:ph type="title"/>
          </p:nvPr>
        </p:nvSpPr>
        <p:spPr>
          <a:xfrm>
            <a:off x="1443374" y="1873020"/>
            <a:ext cx="8981673" cy="1661289"/>
          </a:xfrm>
        </p:spPr>
        <p:txBody>
          <a:bodyPr>
            <a:normAutofit/>
          </a:bodyPr>
          <a:lstStyle/>
          <a:p>
            <a:r>
              <a:rPr lang="en-US" sz="4400" dirty="0"/>
              <a:t>Strategy One: </a:t>
            </a:r>
            <a:br>
              <a:rPr lang="en-US" sz="4400" dirty="0"/>
            </a:br>
            <a:r>
              <a:rPr lang="en-US" sz="4400" dirty="0"/>
              <a:t>Validation, Evaluation, and Testing</a:t>
            </a:r>
          </a:p>
        </p:txBody>
      </p:sp>
    </p:spTree>
    <p:extLst>
      <p:ext uri="{BB962C8B-B14F-4D97-AF65-F5344CB8AC3E}">
        <p14:creationId xmlns:p14="http://schemas.microsoft.com/office/powerpoint/2010/main" val="508901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B3B3C6-A25B-63E8-799A-F2E07CF2CEB9}"/>
              </a:ext>
            </a:extLst>
          </p:cNvPr>
          <p:cNvSpPr>
            <a:spLocks noGrp="1"/>
          </p:cNvSpPr>
          <p:nvPr>
            <p:ph idx="1"/>
          </p:nvPr>
        </p:nvSpPr>
        <p:spPr>
          <a:xfrm>
            <a:off x="658368" y="1166018"/>
            <a:ext cx="5742431" cy="4525963"/>
          </a:xfrm>
        </p:spPr>
        <p:txBody>
          <a:bodyPr>
            <a:normAutofit/>
          </a:bodyPr>
          <a:lstStyle/>
          <a:p>
            <a:pPr marL="0" indent="0">
              <a:buNone/>
            </a:pPr>
            <a:r>
              <a:rPr lang="en-US" sz="2800" b="1" dirty="0">
                <a:latin typeface="Segoe UI" panose="020B0502040204020203" pitchFamily="34" charset="0"/>
                <a:cs typeface="Segoe UI" panose="020B0502040204020203" pitchFamily="34" charset="0"/>
              </a:rPr>
              <a:t>Simulation, Validation, Evaluation, and Testing (</a:t>
            </a:r>
            <a:r>
              <a:rPr lang="en-US" sz="2800" b="1" dirty="0" err="1">
                <a:latin typeface="Segoe UI" panose="020B0502040204020203" pitchFamily="34" charset="0"/>
                <a:cs typeface="Segoe UI" panose="020B0502040204020203" pitchFamily="34" charset="0"/>
              </a:rPr>
              <a:t>SimVET</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is an emerging innovative model and service sponsored by </a:t>
            </a:r>
            <a:r>
              <a:rPr lang="en-US" sz="2800" dirty="0" err="1">
                <a:latin typeface="Segoe UI" panose="020B0502040204020203" pitchFamily="34" charset="0"/>
                <a:cs typeface="Segoe UI" panose="020B0502040204020203" pitchFamily="34" charset="0"/>
              </a:rPr>
              <a:t>SimLEARN</a:t>
            </a:r>
            <a:endParaRPr lang="en-US" sz="2800" dirty="0">
              <a:latin typeface="Segoe UI" panose="020B0502040204020203" pitchFamily="34" charset="0"/>
              <a:cs typeface="Segoe UI" panose="020B0502040204020203" pitchFamily="34" charset="0"/>
            </a:endParaRP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 Validate health care solutions in a fail-safe simulated clinical environment</a:t>
            </a:r>
          </a:p>
          <a:p>
            <a:pPr lvl="1">
              <a:buFont typeface="Wingdings" panose="05000000000000000000" pitchFamily="2" charset="2"/>
              <a:buChar char="Ø"/>
            </a:pPr>
            <a:r>
              <a:rPr lang="en-US" sz="2500" dirty="0">
                <a:latin typeface="Segoe UI" panose="020B0502040204020203" pitchFamily="34" charset="0"/>
                <a:cs typeface="Segoe UI" panose="020B0502040204020203" pitchFamily="34" charset="0"/>
              </a:rPr>
              <a:t> Ensure nothing touches a Veteran until it is proven safe and effective</a:t>
            </a:r>
          </a:p>
          <a:p>
            <a:pPr lvl="1">
              <a:buFont typeface="Arial" panose="020B0604020202020204" pitchFamily="34" charset="0"/>
              <a:buChar char="•"/>
            </a:pPr>
            <a:endParaRPr lang="en-US" sz="2500" dirty="0">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CCA16843-2762-6D3E-E79C-3256CBD5768A}"/>
              </a:ext>
            </a:extLst>
          </p:cNvPr>
          <p:cNvSpPr>
            <a:spLocks noGrp="1"/>
          </p:cNvSpPr>
          <p:nvPr>
            <p:ph type="title"/>
          </p:nvPr>
        </p:nvSpPr>
        <p:spPr/>
        <p:txBody>
          <a:bodyPr/>
          <a:lstStyle/>
          <a:p>
            <a:r>
              <a:rPr lang="en-US" dirty="0"/>
              <a:t>Simulation, Validation, Evaluation, and Testing Model</a:t>
            </a:r>
          </a:p>
        </p:txBody>
      </p:sp>
      <p:pic>
        <p:nvPicPr>
          <p:cNvPr id="1026" name="Picture 2" descr="Infographic depicting SimVET as a program with concentric circles. On the outer ring, there are national program offices, the office of acquisition, logistics and construction, the office of information technology and Veteran Integrated service networks and VA medical centers. On the inner ring, there are services: clinical services, support services, patient care services, and quality and patient safety. In the center is the Veteran.">
            <a:extLst>
              <a:ext uri="{FF2B5EF4-FFF2-40B4-BE49-F238E27FC236}">
                <a16:creationId xmlns:a16="http://schemas.microsoft.com/office/drawing/2014/main" id="{FA0A317F-37F8-C2F5-3555-07F4D00F5A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0049" y="655320"/>
            <a:ext cx="5461951" cy="544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219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7974B6-3F73-83A5-3141-748B5A55A0A6}"/>
              </a:ext>
            </a:extLst>
          </p:cNvPr>
          <p:cNvSpPr>
            <a:spLocks noGrp="1"/>
          </p:cNvSpPr>
          <p:nvPr>
            <p:ph idx="1"/>
          </p:nvPr>
        </p:nvSpPr>
        <p:spPr>
          <a:xfrm>
            <a:off x="609600" y="990603"/>
            <a:ext cx="10972800" cy="4861557"/>
          </a:xfrm>
        </p:spPr>
        <p:txBody>
          <a:bodyPr/>
          <a:lstStyle/>
          <a:p>
            <a:r>
              <a:rPr lang="en-US" dirty="0"/>
              <a:t>Simulation is a useful tool with a variety of applications, particularly in the military context</a:t>
            </a:r>
          </a:p>
          <a:p>
            <a:pPr lvl="1"/>
            <a:r>
              <a:rPr lang="en-US" dirty="0"/>
              <a:t>Since World War II, pilots have conducted flight simulations in cockpits to prepare for deployment</a:t>
            </a:r>
          </a:p>
          <a:p>
            <a:pPr lvl="1"/>
            <a:r>
              <a:rPr lang="en-US" dirty="0"/>
              <a:t>Since the 1990s, the Army used clinical simulation as a core element in training combat medics in pre-hospital trauma care to improve survivor outcomes</a:t>
            </a:r>
          </a:p>
          <a:p>
            <a:pPr marL="342900" lvl="1" indent="0">
              <a:buNone/>
            </a:pPr>
            <a:endParaRPr lang="en-US" dirty="0"/>
          </a:p>
          <a:p>
            <a:r>
              <a:rPr lang="en-US" dirty="0"/>
              <a:t>Military service members go into harm’s way; Veterans should not</a:t>
            </a:r>
          </a:p>
          <a:p>
            <a:pPr lvl="1"/>
            <a:r>
              <a:rPr lang="en-US" dirty="0"/>
              <a:t>Veterans understand the critical role simulation plays, from first-hand experience</a:t>
            </a:r>
          </a:p>
          <a:p>
            <a:pPr lvl="1"/>
            <a:r>
              <a:rPr lang="en-US" dirty="0"/>
              <a:t>Simulation greatly reduces the chance for harmful events that result from new health care solution implementation</a:t>
            </a:r>
          </a:p>
        </p:txBody>
      </p:sp>
      <p:sp>
        <p:nvSpPr>
          <p:cNvPr id="2" name="Title 1">
            <a:extLst>
              <a:ext uri="{FF2B5EF4-FFF2-40B4-BE49-F238E27FC236}">
                <a16:creationId xmlns:a16="http://schemas.microsoft.com/office/drawing/2014/main" id="{682D3AF1-D873-12CC-0981-DB60B214D903}"/>
              </a:ext>
            </a:extLst>
          </p:cNvPr>
          <p:cNvSpPr>
            <a:spLocks noGrp="1"/>
          </p:cNvSpPr>
          <p:nvPr>
            <p:ph type="title"/>
          </p:nvPr>
        </p:nvSpPr>
        <p:spPr/>
        <p:txBody>
          <a:bodyPr/>
          <a:lstStyle/>
          <a:p>
            <a:r>
              <a:rPr lang="en-US" dirty="0"/>
              <a:t>Why Simulation?</a:t>
            </a:r>
          </a:p>
        </p:txBody>
      </p:sp>
    </p:spTree>
    <p:extLst>
      <p:ext uri="{BB962C8B-B14F-4D97-AF65-F5344CB8AC3E}">
        <p14:creationId xmlns:p14="http://schemas.microsoft.com/office/powerpoint/2010/main" val="449894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AR CORPORATE" val="2biTZ4Ty"/>
  <p:tag name="ARTICULATE_SLIDE_COUNT" val="2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B355BFB3058E4BA511F9027B337975" ma:contentTypeVersion="15" ma:contentTypeDescription="Create a new document." ma:contentTypeScope="" ma:versionID="009eade238d0d60348433d60494e96aa">
  <xsd:schema xmlns:xsd="http://www.w3.org/2001/XMLSchema" xmlns:xs="http://www.w3.org/2001/XMLSchema" xmlns:p="http://schemas.microsoft.com/office/2006/metadata/properties" xmlns:ns2="e502b821-e505-424c-9512-35f490fc5b4f" xmlns:ns3="7d741b1e-34ba-4e3f-ba90-d5114ae86a05" targetNamespace="http://schemas.microsoft.com/office/2006/metadata/properties" ma:root="true" ma:fieldsID="df9b0bdd89e6938b32a0fe9b2c0d1d16" ns2:_="" ns3:_="">
    <xsd:import namespace="e502b821-e505-424c-9512-35f490fc5b4f"/>
    <xsd:import namespace="7d741b1e-34ba-4e3f-ba90-d5114ae86a0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02b821-e505-424c-9512-35f490fc5b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e035199-eb16-40ad-9567-0d803147212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741b1e-34ba-4e3f-ba90-d5114ae86a0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666f585-9be2-40a6-9fd1-b31164aa9283}" ma:internalName="TaxCatchAll" ma:showField="CatchAllData" ma:web="7d741b1e-34ba-4e3f-ba90-d5114ae86a0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741b1e-34ba-4e3f-ba90-d5114ae86a05" xsi:nil="true"/>
    <lcf76f155ced4ddcb4097134ff3c332f xmlns="e502b821-e505-424c-9512-35f490fc5b4f">
      <Terms xmlns="http://schemas.microsoft.com/office/infopath/2007/PartnerControls"/>
    </lcf76f155ced4ddcb4097134ff3c332f>
    <SharedWithUsers xmlns="7d741b1e-34ba-4e3f-ba90-d5114ae86a05">
      <UserInfo>
        <DisplayName>Ash Waggoner</DisplayName>
        <AccountId>85</AccountId>
        <AccountType/>
      </UserInfo>
    </SharedWithUsers>
  </documentManagement>
</p:properties>
</file>

<file path=customXml/itemProps1.xml><?xml version="1.0" encoding="utf-8"?>
<ds:datastoreItem xmlns:ds="http://schemas.openxmlformats.org/officeDocument/2006/customXml" ds:itemID="{CD960F47-13E3-4955-910A-8DB609EC5444}">
  <ds:schemaRefs>
    <ds:schemaRef ds:uri="http://schemas.microsoft.com/sharepoint/v3/contenttype/forms"/>
  </ds:schemaRefs>
</ds:datastoreItem>
</file>

<file path=customXml/itemProps2.xml><?xml version="1.0" encoding="utf-8"?>
<ds:datastoreItem xmlns:ds="http://schemas.openxmlformats.org/officeDocument/2006/customXml" ds:itemID="{3E392137-267F-425A-BFD8-1BDC0AB8CD22}">
  <ds:schemaRefs>
    <ds:schemaRef ds:uri="7d741b1e-34ba-4e3f-ba90-d5114ae86a05"/>
    <ds:schemaRef ds:uri="e502b821-e505-424c-9512-35f490fc5b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D5759B-02C0-4CE1-9A0B-75E4E2EFD8C0}">
  <ds:schemaRefs>
    <ds:schemaRef ds:uri="http://purl.org/dc/terms/"/>
    <ds:schemaRef ds:uri="http://schemas.microsoft.com/office/2006/documentManagement/types"/>
    <ds:schemaRef ds:uri="e502b821-e505-424c-9512-35f490fc5b4f"/>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7d741b1e-34ba-4e3f-ba90-d5114ae86a0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2420</TotalTime>
  <Words>4338</Words>
  <Application>Microsoft Office PowerPoint</Application>
  <PresentationFormat>Widescreen</PresentationFormat>
  <Paragraphs>459</Paragraphs>
  <Slides>37</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.AppleSystemUIFont</vt:lpstr>
      <vt:lpstr>Arial</vt:lpstr>
      <vt:lpstr>Arial,Sans-Serif</vt:lpstr>
      <vt:lpstr>Calibri</vt:lpstr>
      <vt:lpstr>Helvetica Neue</vt:lpstr>
      <vt:lpstr>Lato Light</vt:lpstr>
      <vt:lpstr>Myriad Pro</vt:lpstr>
      <vt:lpstr>Myriad Pro Light</vt:lpstr>
      <vt:lpstr>Poppins</vt:lpstr>
      <vt:lpstr>Public Sans Web</vt:lpstr>
      <vt:lpstr>Roboto</vt:lpstr>
      <vt:lpstr>Segoe UI</vt:lpstr>
      <vt:lpstr>Wingdings</vt:lpstr>
      <vt:lpstr>12_Office Theme</vt:lpstr>
      <vt:lpstr>PowerPoint Presentation</vt:lpstr>
      <vt:lpstr>PowerPoint Presentation</vt:lpstr>
      <vt:lpstr>PowerPoint Presentation</vt:lpstr>
      <vt:lpstr>PowerPoint Presentation</vt:lpstr>
      <vt:lpstr>OHIL Accomplishments in 2023</vt:lpstr>
      <vt:lpstr>OHIL and Under Secretary for Health Alignment</vt:lpstr>
      <vt:lpstr>Strategy One:  Validation, Evaluation, and Testing</vt:lpstr>
      <vt:lpstr>Simulation, Validation, Evaluation, and Testing Model</vt:lpstr>
      <vt:lpstr>Why Simulation?</vt:lpstr>
      <vt:lpstr>Challenges to Simulation as a Service</vt:lpstr>
      <vt:lpstr>The SimVET Approach</vt:lpstr>
      <vt:lpstr>What SimVET Achieves</vt:lpstr>
      <vt:lpstr>Strategy Two:  Intra-agency Collaboration</vt:lpstr>
      <vt:lpstr>Diffusion Principles</vt:lpstr>
      <vt:lpstr>Meet the PACT PT Team</vt:lpstr>
      <vt:lpstr>The Problem</vt:lpstr>
      <vt:lpstr>The Solution</vt:lpstr>
      <vt:lpstr>Diffusion Principles Spotlight</vt:lpstr>
      <vt:lpstr>PowerPoint Presentation</vt:lpstr>
      <vt:lpstr>HAPPEN</vt:lpstr>
      <vt:lpstr>The Problem</vt:lpstr>
      <vt:lpstr>The Solution: Prevention</vt:lpstr>
      <vt:lpstr>Diffusion Principles Spotlight</vt:lpstr>
      <vt:lpstr>Strategy Three:  Interagency Collaboration</vt:lpstr>
      <vt:lpstr>Relationship Formed in Pandemic</vt:lpstr>
      <vt:lpstr>Relationship Formed in Pandemic</vt:lpstr>
      <vt:lpstr>Continuing the Collaboration</vt:lpstr>
      <vt:lpstr>Continuing the Collaboration</vt:lpstr>
      <vt:lpstr>Strategy Four:  Value-based Care Approach</vt:lpstr>
      <vt:lpstr>Value-based Care is a Priority</vt:lpstr>
      <vt:lpstr>Value-based Care Examples</vt:lpstr>
      <vt:lpstr>Strategy Five: Open Innovation</vt:lpstr>
      <vt:lpstr>PowerPoint Presentation</vt:lpstr>
      <vt:lpstr>What is a Challenge?</vt:lpstr>
      <vt:lpstr>High-level recommendations for achieving engagement goals:</vt:lpstr>
      <vt:lpstr>PowerPoint Presentation</vt:lpstr>
      <vt:lpstr>Open Innovation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Atlas Research</dc:creator>
  <cp:lastModifiedBy>Lori Lawrence</cp:lastModifiedBy>
  <cp:revision>38</cp:revision>
  <cp:lastPrinted>2017-06-13T20:19:16Z</cp:lastPrinted>
  <dcterms:created xsi:type="dcterms:W3CDTF">2016-02-09T20:52:36Z</dcterms:created>
  <dcterms:modified xsi:type="dcterms:W3CDTF">2024-02-10T13:06:06Z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0x0101002FB355BFB3058E4BA511F9027B337975</vt:lpwstr>
  </property>
  <property fmtid="{D5CDD505-2E9C-101B-9397-08002B2CF9AE}" pid="3" name="ArticulateGUID">
    <vt:lpwstr>1ABA9F60-ABBD-4D88-941C-9A47FA50102B</vt:lpwstr>
  </property>
  <property fmtid="{D5CDD505-2E9C-101B-9397-08002B2CF9AE}" pid="4" name="ArticulatePath">
    <vt:lpwstr>VHA IE Template</vt:lpwstr>
  </property>
  <property fmtid="{D5CDD505-2E9C-101B-9397-08002B2CF9AE}" pid="5" name="MediaServiceImageTags">
    <vt:lpwstr/>
  </property>
  <property fmtid="{D5CDD505-2E9C-101B-9397-08002B2CF9AE}" pid="6" name="Order">
    <vt:r8>1854600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ies>
</file>