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3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2.xml" ContentType="application/vnd.openxmlformats-officedocument.presentationml.notesSl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79" r:id="rId3"/>
    <p:sldMasterId id="2147483688" r:id="rId4"/>
    <p:sldMasterId id="2147483695" r:id="rId5"/>
    <p:sldMasterId id="2147483708" r:id="rId6"/>
    <p:sldMasterId id="2147483732" r:id="rId7"/>
    <p:sldMasterId id="2147483738" r:id="rId8"/>
    <p:sldMasterId id="2147483753" r:id="rId9"/>
  </p:sldMasterIdLst>
  <p:notesMasterIdLst>
    <p:notesMasterId r:id="rId47"/>
  </p:notesMasterIdLst>
  <p:handoutMasterIdLst>
    <p:handoutMasterId r:id="rId48"/>
  </p:handoutMasterIdLst>
  <p:sldIdLst>
    <p:sldId id="2147473461" r:id="rId10"/>
    <p:sldId id="286" r:id="rId11"/>
    <p:sldId id="287" r:id="rId12"/>
    <p:sldId id="2147471834" r:id="rId13"/>
    <p:sldId id="2147473468" r:id="rId14"/>
    <p:sldId id="2147471113" r:id="rId15"/>
    <p:sldId id="2147473469" r:id="rId16"/>
    <p:sldId id="2147473470" r:id="rId17"/>
    <p:sldId id="2147473471" r:id="rId18"/>
    <p:sldId id="2147473472" r:id="rId19"/>
    <p:sldId id="2147473473" r:id="rId20"/>
    <p:sldId id="2147473474" r:id="rId21"/>
    <p:sldId id="2147473475" r:id="rId22"/>
    <p:sldId id="2147375857" r:id="rId23"/>
    <p:sldId id="261" r:id="rId24"/>
    <p:sldId id="258" r:id="rId25"/>
    <p:sldId id="307" r:id="rId26"/>
    <p:sldId id="2147473463" r:id="rId27"/>
    <p:sldId id="2147473464" r:id="rId28"/>
    <p:sldId id="2147375858" r:id="rId29"/>
    <p:sldId id="2147473465" r:id="rId30"/>
    <p:sldId id="277" r:id="rId31"/>
    <p:sldId id="2147473466" r:id="rId32"/>
    <p:sldId id="259" r:id="rId33"/>
    <p:sldId id="2147471835" r:id="rId34"/>
    <p:sldId id="412" r:id="rId35"/>
    <p:sldId id="273" r:id="rId36"/>
    <p:sldId id="401" r:id="rId37"/>
    <p:sldId id="2147473462" r:id="rId38"/>
    <p:sldId id="499" r:id="rId39"/>
    <p:sldId id="378" r:id="rId40"/>
    <p:sldId id="2147375854" r:id="rId41"/>
    <p:sldId id="8526" r:id="rId42"/>
    <p:sldId id="2147473460" r:id="rId43"/>
    <p:sldId id="2140" r:id="rId44"/>
    <p:sldId id="256" r:id="rId45"/>
    <p:sldId id="275"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D3DA43-A538-4049-B75A-F4606D347CBE}">
          <p14:sldIdLst>
            <p14:sldId id="2147473461"/>
            <p14:sldId id="286"/>
            <p14:sldId id="287"/>
            <p14:sldId id="2147471834"/>
            <p14:sldId id="2147473468"/>
            <p14:sldId id="2147471113"/>
            <p14:sldId id="2147473469"/>
            <p14:sldId id="2147473470"/>
            <p14:sldId id="2147473471"/>
            <p14:sldId id="2147473472"/>
            <p14:sldId id="2147473473"/>
            <p14:sldId id="2147473474"/>
            <p14:sldId id="2147473475"/>
            <p14:sldId id="2147375857"/>
            <p14:sldId id="261"/>
            <p14:sldId id="258"/>
            <p14:sldId id="307"/>
            <p14:sldId id="2147473463"/>
            <p14:sldId id="2147473464"/>
            <p14:sldId id="2147375858"/>
            <p14:sldId id="2147473465"/>
            <p14:sldId id="277"/>
            <p14:sldId id="2147473466"/>
            <p14:sldId id="259"/>
            <p14:sldId id="2147471835"/>
            <p14:sldId id="412"/>
            <p14:sldId id="273"/>
            <p14:sldId id="401"/>
            <p14:sldId id="2147473462"/>
            <p14:sldId id="499"/>
            <p14:sldId id="378"/>
            <p14:sldId id="2147375854"/>
            <p14:sldId id="8526"/>
            <p14:sldId id="2147473460"/>
            <p14:sldId id="2140"/>
          </p14:sldIdLst>
        </p14:section>
        <p14:section name="Default Section" id="{19487819-97BF-4119-9DD4-E5C45761D9D7}">
          <p14:sldIdLst/>
        </p14:section>
        <p14:section name="Sample Slide Layouts" id="{964AC7CE-F305-417A-BC7F-423AB52A87F4}">
          <p14:sldIdLst>
            <p14:sldId id="256"/>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EMIA ANDERSON" initials="CA" lastIdx="2" clrIdx="0">
    <p:extLst>
      <p:ext uri="{19B8F6BF-5375-455C-9EA6-DF929625EA0E}">
        <p15:presenceInfo xmlns:p15="http://schemas.microsoft.com/office/powerpoint/2012/main" userId="S-1-5-21-2576590482-944446310-4235110830-73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20245E"/>
    <a:srgbClr val="202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2844" y="28"/>
      </p:cViewPr>
      <p:guideLst/>
    </p:cSldViewPr>
  </p:slideViewPr>
  <p:notesTextViewPr>
    <p:cViewPr>
      <p:scale>
        <a:sx n="1" d="1"/>
        <a:sy n="1" d="1"/>
      </p:scale>
      <p:origin x="0" y="0"/>
    </p:cViewPr>
  </p:notesTextViewPr>
  <p:sorterViewPr>
    <p:cViewPr varScale="1">
      <p:scale>
        <a:sx n="100" d="100"/>
        <a:sy n="100" d="100"/>
      </p:scale>
      <p:origin x="0" y="-1398"/>
    </p:cViewPr>
  </p:sorterViewPr>
  <p:notesViewPr>
    <p:cSldViewPr snapToGrid="0">
      <p:cViewPr varScale="1">
        <p:scale>
          <a:sx n="79" d="100"/>
          <a:sy n="79" d="100"/>
        </p:scale>
        <p:origin x="354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eph.Lamana\OneDrive%20-%20HHS%20Office%20of%20the%20Secretary\Documents\External%20Drive%20Backup\Office%20of%20International%20Operations\Projects\NDMS\NDMS%20History\List%20of%20Deployme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NDMS</a:t>
            </a:r>
            <a:r>
              <a:rPr lang="en-US" sz="1800" b="1" baseline="0"/>
              <a:t> Responses 1980-2023</a:t>
            </a:r>
            <a:endParaRPr lang="en-US" sz="1800" b="1"/>
          </a:p>
        </c:rich>
      </c:tx>
      <c:layout>
        <c:manualLayout>
          <c:xMode val="edge"/>
          <c:yMode val="edge"/>
          <c:x val="0.34117272915850189"/>
          <c:y val="0.14509554950445391"/>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114951682511485"/>
          <c:y val="9.4766612598197866E-2"/>
          <c:w val="0.80513630769647426"/>
          <c:h val="0.86532931961455162"/>
        </c:manualLayout>
      </c:layout>
      <c:bar3DChart>
        <c:barDir val="bar"/>
        <c:grouping val="clustered"/>
        <c:varyColors val="0"/>
        <c:ser>
          <c:idx val="0"/>
          <c:order val="0"/>
          <c:spPr>
            <a:solidFill>
              <a:schemeClr val="accent1"/>
            </a:solidFill>
            <a:ln>
              <a:noFill/>
            </a:ln>
            <a:effectLst/>
            <a:sp3d/>
          </c:spPr>
          <c:invertIfNegative val="0"/>
          <c:cat>
            <c:strRef>
              <c:f>Disasters!$F$197:$F$210</c:f>
              <c:strCache>
                <c:ptCount val="10"/>
                <c:pt idx="0">
                  <c:v>earthquake responses</c:v>
                </c:pt>
                <c:pt idx="1">
                  <c:v>evacuation support</c:v>
                </c:pt>
                <c:pt idx="2">
                  <c:v>fire responses</c:v>
                </c:pt>
                <c:pt idx="3">
                  <c:v>flood responses</c:v>
                </c:pt>
                <c:pt idx="4">
                  <c:v>hurricanes responses</c:v>
                </c:pt>
                <c:pt idx="5">
                  <c:v>infectious disease responses</c:v>
                </c:pt>
                <c:pt idx="6">
                  <c:v>man-made responses</c:v>
                </c:pt>
                <c:pt idx="7">
                  <c:v>tornado responses</c:v>
                </c:pt>
                <c:pt idx="8">
                  <c:v>tropical storm responses</c:v>
                </c:pt>
                <c:pt idx="9">
                  <c:v>winter storm responses</c:v>
                </c:pt>
              </c:strCache>
            </c:strRef>
          </c:cat>
          <c:val>
            <c:numRef>
              <c:f>Disasters!$G$197:$G$210</c:f>
              <c:numCache>
                <c:formatCode>General</c:formatCode>
                <c:ptCount val="14"/>
                <c:pt idx="0">
                  <c:v>11</c:v>
                </c:pt>
                <c:pt idx="1">
                  <c:v>3</c:v>
                </c:pt>
                <c:pt idx="2">
                  <c:v>8</c:v>
                </c:pt>
                <c:pt idx="3">
                  <c:v>24</c:v>
                </c:pt>
                <c:pt idx="4">
                  <c:v>70</c:v>
                </c:pt>
                <c:pt idx="5">
                  <c:v>16</c:v>
                </c:pt>
                <c:pt idx="6">
                  <c:v>32</c:v>
                </c:pt>
                <c:pt idx="7">
                  <c:v>5</c:v>
                </c:pt>
                <c:pt idx="8">
                  <c:v>13</c:v>
                </c:pt>
                <c:pt idx="9">
                  <c:v>6</c:v>
                </c:pt>
              </c:numCache>
            </c:numRef>
          </c:val>
          <c:extLst>
            <c:ext xmlns:c16="http://schemas.microsoft.com/office/drawing/2014/chart" uri="{C3380CC4-5D6E-409C-BE32-E72D297353CC}">
              <c16:uniqueId val="{00000000-D338-4AFC-9454-FA7D9610B629}"/>
            </c:ext>
          </c:extLst>
        </c:ser>
        <c:dLbls>
          <c:showLegendKey val="0"/>
          <c:showVal val="0"/>
          <c:showCatName val="0"/>
          <c:showSerName val="0"/>
          <c:showPercent val="0"/>
          <c:showBubbleSize val="0"/>
        </c:dLbls>
        <c:gapWidth val="150"/>
        <c:shape val="box"/>
        <c:axId val="750105536"/>
        <c:axId val="750109144"/>
        <c:axId val="0"/>
      </c:bar3DChart>
      <c:catAx>
        <c:axId val="750105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50109144"/>
        <c:crosses val="autoZero"/>
        <c:auto val="1"/>
        <c:lblAlgn val="ctr"/>
        <c:lblOffset val="100"/>
        <c:noMultiLvlLbl val="0"/>
      </c:catAx>
      <c:valAx>
        <c:axId val="750109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105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C3667-94E8-4556-808F-B3B4285E38FF}" type="doc">
      <dgm:prSet loTypeId="urn:microsoft.com/office/officeart/2005/8/layout/chevron1" loCatId="process" qsTypeId="urn:microsoft.com/office/officeart/2005/8/quickstyle/simple1" qsCatId="simple" csTypeId="urn:microsoft.com/office/officeart/2005/8/colors/accent1_2" csCatId="accent1" phldr="1"/>
      <dgm:spPr/>
    </dgm:pt>
    <dgm:pt modelId="{3BF705DA-7EB6-4B06-980D-46849B4B57BF}">
      <dgm:prSet phldrT="[Text]"/>
      <dgm:spPr>
        <a:solidFill>
          <a:srgbClr val="800000"/>
        </a:solidFill>
      </dgm:spPr>
      <dgm:t>
        <a:bodyPr/>
        <a:lstStyle/>
        <a:p>
          <a:r>
            <a:rPr lang="en-US"/>
            <a:t>Point of Injury</a:t>
          </a:r>
        </a:p>
      </dgm:t>
    </dgm:pt>
    <dgm:pt modelId="{8634A4DA-57EA-4F79-958D-AD4FDDCA9C54}" type="parTrans" cxnId="{2AFC3C6F-C86E-4B9D-BC13-EE3355986878}">
      <dgm:prSet/>
      <dgm:spPr/>
      <dgm:t>
        <a:bodyPr/>
        <a:lstStyle/>
        <a:p>
          <a:endParaRPr lang="en-US"/>
        </a:p>
      </dgm:t>
    </dgm:pt>
    <dgm:pt modelId="{C3AFDDCA-DC4A-42CA-AE04-C1CD69C161AC}" type="sibTrans" cxnId="{2AFC3C6F-C86E-4B9D-BC13-EE3355986878}">
      <dgm:prSet/>
      <dgm:spPr/>
      <dgm:t>
        <a:bodyPr/>
        <a:lstStyle/>
        <a:p>
          <a:endParaRPr lang="en-US"/>
        </a:p>
      </dgm:t>
    </dgm:pt>
    <dgm:pt modelId="{9985AF72-3E96-4043-B16A-2167815E9674}">
      <dgm:prSet phldrT="[Text]"/>
      <dgm:spPr>
        <a:solidFill>
          <a:srgbClr val="800000"/>
        </a:solidFill>
      </dgm:spPr>
      <dgm:t>
        <a:bodyPr/>
        <a:lstStyle/>
        <a:p>
          <a:r>
            <a:rPr lang="en-US" dirty="0"/>
            <a:t>Forward Resuscitative Care</a:t>
          </a:r>
        </a:p>
      </dgm:t>
    </dgm:pt>
    <dgm:pt modelId="{DF319D5C-569C-43A0-B25A-04638ED0EFEB}" type="parTrans" cxnId="{44EEBEEF-3826-4629-8132-879776169392}">
      <dgm:prSet/>
      <dgm:spPr/>
      <dgm:t>
        <a:bodyPr/>
        <a:lstStyle/>
        <a:p>
          <a:endParaRPr lang="en-US"/>
        </a:p>
      </dgm:t>
    </dgm:pt>
    <dgm:pt modelId="{E0A52BE1-A2FB-424C-99F4-9E128D10749C}" type="sibTrans" cxnId="{44EEBEEF-3826-4629-8132-879776169392}">
      <dgm:prSet/>
      <dgm:spPr/>
      <dgm:t>
        <a:bodyPr/>
        <a:lstStyle/>
        <a:p>
          <a:endParaRPr lang="en-US"/>
        </a:p>
      </dgm:t>
    </dgm:pt>
    <dgm:pt modelId="{1411CBB1-4089-4CA7-94AD-3444A8B5CD94}">
      <dgm:prSet phldrT="[Text]"/>
      <dgm:spPr>
        <a:solidFill>
          <a:srgbClr val="800000"/>
        </a:solidFill>
      </dgm:spPr>
      <dgm:t>
        <a:bodyPr/>
        <a:lstStyle/>
        <a:p>
          <a:r>
            <a:rPr lang="en-US"/>
            <a:t>Intra-Theater Patient Movement</a:t>
          </a:r>
        </a:p>
      </dgm:t>
    </dgm:pt>
    <dgm:pt modelId="{20FFABF7-BAFD-473E-93D1-FDBC67F3B846}" type="parTrans" cxnId="{FF9098AE-361D-405D-9F0A-411A1726A80D}">
      <dgm:prSet/>
      <dgm:spPr/>
      <dgm:t>
        <a:bodyPr/>
        <a:lstStyle/>
        <a:p>
          <a:endParaRPr lang="en-US"/>
        </a:p>
      </dgm:t>
    </dgm:pt>
    <dgm:pt modelId="{D6836856-93A5-4271-AACD-AD586D9934EB}" type="sibTrans" cxnId="{FF9098AE-361D-405D-9F0A-411A1726A80D}">
      <dgm:prSet/>
      <dgm:spPr/>
      <dgm:t>
        <a:bodyPr/>
        <a:lstStyle/>
        <a:p>
          <a:endParaRPr lang="en-US"/>
        </a:p>
      </dgm:t>
    </dgm:pt>
    <dgm:pt modelId="{C7693D9E-AB7E-4C59-A265-4AF80406E1A4}">
      <dgm:prSet phldrT="[Text]"/>
      <dgm:spPr>
        <a:solidFill>
          <a:srgbClr val="800000"/>
        </a:solidFill>
      </dgm:spPr>
      <dgm:t>
        <a:bodyPr/>
        <a:lstStyle/>
        <a:p>
          <a:r>
            <a:rPr lang="en-US" dirty="0"/>
            <a:t>Theater Hospitalization</a:t>
          </a:r>
        </a:p>
      </dgm:t>
    </dgm:pt>
    <dgm:pt modelId="{B291985F-A447-4DA1-803C-EA8C3BEB21E1}" type="parTrans" cxnId="{8508FBC3-33C5-4C93-B3C5-EADF518932DC}">
      <dgm:prSet/>
      <dgm:spPr/>
      <dgm:t>
        <a:bodyPr/>
        <a:lstStyle/>
        <a:p>
          <a:endParaRPr lang="en-US"/>
        </a:p>
      </dgm:t>
    </dgm:pt>
    <dgm:pt modelId="{B9910832-B607-4833-A871-87CC1D4095D5}" type="sibTrans" cxnId="{8508FBC3-33C5-4C93-B3C5-EADF518932DC}">
      <dgm:prSet/>
      <dgm:spPr/>
      <dgm:t>
        <a:bodyPr/>
        <a:lstStyle/>
        <a:p>
          <a:endParaRPr lang="en-US"/>
        </a:p>
      </dgm:t>
    </dgm:pt>
    <dgm:pt modelId="{FDA5D791-2610-460C-8C36-961FEA0642E1}">
      <dgm:prSet phldrT="[Text]"/>
      <dgm:spPr>
        <a:solidFill>
          <a:srgbClr val="800000"/>
        </a:solidFill>
      </dgm:spPr>
      <dgm:t>
        <a:bodyPr/>
        <a:lstStyle/>
        <a:p>
          <a:r>
            <a:rPr lang="en-US"/>
            <a:t>Inter-Strategic Patient Movement</a:t>
          </a:r>
        </a:p>
      </dgm:t>
    </dgm:pt>
    <dgm:pt modelId="{56E8F502-91FD-45ED-A652-25513C1A5E65}" type="parTrans" cxnId="{79EE7AB7-EC4A-4F92-B823-939833105A74}">
      <dgm:prSet/>
      <dgm:spPr/>
      <dgm:t>
        <a:bodyPr/>
        <a:lstStyle/>
        <a:p>
          <a:endParaRPr lang="en-US"/>
        </a:p>
      </dgm:t>
    </dgm:pt>
    <dgm:pt modelId="{57C1D2FC-C5F9-4D01-A120-87345C32CB49}" type="sibTrans" cxnId="{79EE7AB7-EC4A-4F92-B823-939833105A74}">
      <dgm:prSet/>
      <dgm:spPr/>
      <dgm:t>
        <a:bodyPr/>
        <a:lstStyle/>
        <a:p>
          <a:endParaRPr lang="en-US"/>
        </a:p>
      </dgm:t>
    </dgm:pt>
    <dgm:pt modelId="{37186DE7-BFD7-4332-8752-1783A89387C5}">
      <dgm:prSet phldrT="[Text]"/>
      <dgm:spPr>
        <a:solidFill>
          <a:srgbClr val="800000"/>
        </a:solidFill>
      </dgm:spPr>
      <dgm:t>
        <a:bodyPr/>
        <a:lstStyle/>
        <a:p>
          <a:r>
            <a:rPr lang="en-US"/>
            <a:t>CONUS Patient Redistribution</a:t>
          </a:r>
        </a:p>
      </dgm:t>
    </dgm:pt>
    <dgm:pt modelId="{F4905D5A-82C1-43F9-BB7F-62BBA635D922}" type="parTrans" cxnId="{0E736B81-DCC2-4D9C-9F74-E2270CCEFDC5}">
      <dgm:prSet/>
      <dgm:spPr/>
      <dgm:t>
        <a:bodyPr/>
        <a:lstStyle/>
        <a:p>
          <a:endParaRPr lang="en-US"/>
        </a:p>
      </dgm:t>
    </dgm:pt>
    <dgm:pt modelId="{E7977AB3-B47B-4089-9203-E9B93B0DA276}" type="sibTrans" cxnId="{0E736B81-DCC2-4D9C-9F74-E2270CCEFDC5}">
      <dgm:prSet/>
      <dgm:spPr/>
      <dgm:t>
        <a:bodyPr/>
        <a:lstStyle/>
        <a:p>
          <a:endParaRPr lang="en-US"/>
        </a:p>
      </dgm:t>
    </dgm:pt>
    <dgm:pt modelId="{D92F40D7-BE9F-492D-B717-078E38129FFF}">
      <dgm:prSet phldrT="[Text]"/>
      <dgm:spPr>
        <a:solidFill>
          <a:srgbClr val="800000"/>
        </a:solidFill>
      </dgm:spPr>
      <dgm:t>
        <a:bodyPr/>
        <a:lstStyle/>
        <a:p>
          <a:r>
            <a:rPr lang="en-US"/>
            <a:t>Definitive Care (Hub)</a:t>
          </a:r>
        </a:p>
      </dgm:t>
    </dgm:pt>
    <dgm:pt modelId="{8D49F0A5-572F-402B-BD7C-2070647A775B}" type="parTrans" cxnId="{C2A789C9-4D1E-46B2-9DB3-49302322296C}">
      <dgm:prSet/>
      <dgm:spPr/>
      <dgm:t>
        <a:bodyPr/>
        <a:lstStyle/>
        <a:p>
          <a:endParaRPr lang="en-US"/>
        </a:p>
      </dgm:t>
    </dgm:pt>
    <dgm:pt modelId="{A25A85F6-C249-436D-9B2F-1B9047A97365}" type="sibTrans" cxnId="{C2A789C9-4D1E-46B2-9DB3-49302322296C}">
      <dgm:prSet/>
      <dgm:spPr/>
      <dgm:t>
        <a:bodyPr/>
        <a:lstStyle/>
        <a:p>
          <a:endParaRPr lang="en-US"/>
        </a:p>
      </dgm:t>
    </dgm:pt>
    <dgm:pt modelId="{2DAA6080-4127-42C7-9BF0-6E859086F577}">
      <dgm:prSet phldrT="[Text]"/>
      <dgm:spPr>
        <a:solidFill>
          <a:srgbClr val="800000"/>
        </a:solidFill>
      </dgm:spPr>
      <dgm:t>
        <a:bodyPr/>
        <a:lstStyle/>
        <a:p>
          <a:r>
            <a:rPr lang="en-US"/>
            <a:t>Restorative Care (Spoke)</a:t>
          </a:r>
        </a:p>
      </dgm:t>
    </dgm:pt>
    <dgm:pt modelId="{0C245C25-8502-4401-A2CF-4D08D3149E4F}" type="parTrans" cxnId="{1C914E7F-4927-401A-9716-F70EA9573C5D}">
      <dgm:prSet/>
      <dgm:spPr/>
      <dgm:t>
        <a:bodyPr/>
        <a:lstStyle/>
        <a:p>
          <a:endParaRPr lang="en-US"/>
        </a:p>
      </dgm:t>
    </dgm:pt>
    <dgm:pt modelId="{F80CBB93-4F90-46AA-A29F-BFF3D5BBCDA9}" type="sibTrans" cxnId="{1C914E7F-4927-401A-9716-F70EA9573C5D}">
      <dgm:prSet/>
      <dgm:spPr/>
      <dgm:t>
        <a:bodyPr/>
        <a:lstStyle/>
        <a:p>
          <a:endParaRPr lang="en-US"/>
        </a:p>
      </dgm:t>
    </dgm:pt>
    <dgm:pt modelId="{303BFAE7-B4C6-41CE-B5E6-4409845DDFFC}" type="pres">
      <dgm:prSet presAssocID="{7CCC3667-94E8-4556-808F-B3B4285E38FF}" presName="Name0" presStyleCnt="0">
        <dgm:presLayoutVars>
          <dgm:dir/>
          <dgm:animLvl val="lvl"/>
          <dgm:resizeHandles val="exact"/>
        </dgm:presLayoutVars>
      </dgm:prSet>
      <dgm:spPr/>
    </dgm:pt>
    <dgm:pt modelId="{318ED7BD-143B-452A-9FF9-FA5876E76E42}" type="pres">
      <dgm:prSet presAssocID="{3BF705DA-7EB6-4B06-980D-46849B4B57BF}" presName="parTxOnly" presStyleLbl="node1" presStyleIdx="0" presStyleCnt="8">
        <dgm:presLayoutVars>
          <dgm:chMax val="0"/>
          <dgm:chPref val="0"/>
          <dgm:bulletEnabled val="1"/>
        </dgm:presLayoutVars>
      </dgm:prSet>
      <dgm:spPr/>
    </dgm:pt>
    <dgm:pt modelId="{9DD5FF13-8071-4557-AA60-98005B0650E8}" type="pres">
      <dgm:prSet presAssocID="{C3AFDDCA-DC4A-42CA-AE04-C1CD69C161AC}" presName="parTxOnlySpace" presStyleCnt="0"/>
      <dgm:spPr/>
    </dgm:pt>
    <dgm:pt modelId="{FB5975AC-8BCA-4AA5-8372-4722B6ACC323}" type="pres">
      <dgm:prSet presAssocID="{9985AF72-3E96-4043-B16A-2167815E9674}" presName="parTxOnly" presStyleLbl="node1" presStyleIdx="1" presStyleCnt="8">
        <dgm:presLayoutVars>
          <dgm:chMax val="0"/>
          <dgm:chPref val="0"/>
          <dgm:bulletEnabled val="1"/>
        </dgm:presLayoutVars>
      </dgm:prSet>
      <dgm:spPr/>
    </dgm:pt>
    <dgm:pt modelId="{338BE062-D57D-42C8-BFCD-25C60A48F936}" type="pres">
      <dgm:prSet presAssocID="{E0A52BE1-A2FB-424C-99F4-9E128D10749C}" presName="parTxOnlySpace" presStyleCnt="0"/>
      <dgm:spPr/>
    </dgm:pt>
    <dgm:pt modelId="{AD6BE5DC-2542-47F2-A2ED-1F5CDD61CE59}" type="pres">
      <dgm:prSet presAssocID="{1411CBB1-4089-4CA7-94AD-3444A8B5CD94}" presName="parTxOnly" presStyleLbl="node1" presStyleIdx="2" presStyleCnt="8">
        <dgm:presLayoutVars>
          <dgm:chMax val="0"/>
          <dgm:chPref val="0"/>
          <dgm:bulletEnabled val="1"/>
        </dgm:presLayoutVars>
      </dgm:prSet>
      <dgm:spPr/>
    </dgm:pt>
    <dgm:pt modelId="{E1605DC1-3C18-4B88-A34C-44F80C7C5B01}" type="pres">
      <dgm:prSet presAssocID="{D6836856-93A5-4271-AACD-AD586D9934EB}" presName="parTxOnlySpace" presStyleCnt="0"/>
      <dgm:spPr/>
    </dgm:pt>
    <dgm:pt modelId="{CF9C8898-6364-45A4-AE5F-ED7060EC1E5E}" type="pres">
      <dgm:prSet presAssocID="{C7693D9E-AB7E-4C59-A265-4AF80406E1A4}" presName="parTxOnly" presStyleLbl="node1" presStyleIdx="3" presStyleCnt="8">
        <dgm:presLayoutVars>
          <dgm:chMax val="0"/>
          <dgm:chPref val="0"/>
          <dgm:bulletEnabled val="1"/>
        </dgm:presLayoutVars>
      </dgm:prSet>
      <dgm:spPr/>
    </dgm:pt>
    <dgm:pt modelId="{18C56633-5E42-45A6-ACFD-B4C6D9D3937F}" type="pres">
      <dgm:prSet presAssocID="{B9910832-B607-4833-A871-87CC1D4095D5}" presName="parTxOnlySpace" presStyleCnt="0"/>
      <dgm:spPr/>
    </dgm:pt>
    <dgm:pt modelId="{68FBCD8E-899D-43FC-9FA2-49C700CD8E85}" type="pres">
      <dgm:prSet presAssocID="{FDA5D791-2610-460C-8C36-961FEA0642E1}" presName="parTxOnly" presStyleLbl="node1" presStyleIdx="4" presStyleCnt="8">
        <dgm:presLayoutVars>
          <dgm:chMax val="0"/>
          <dgm:chPref val="0"/>
          <dgm:bulletEnabled val="1"/>
        </dgm:presLayoutVars>
      </dgm:prSet>
      <dgm:spPr/>
    </dgm:pt>
    <dgm:pt modelId="{7466E587-0D0C-423A-B778-2AE8A33BC926}" type="pres">
      <dgm:prSet presAssocID="{57C1D2FC-C5F9-4D01-A120-87345C32CB49}" presName="parTxOnlySpace" presStyleCnt="0"/>
      <dgm:spPr/>
    </dgm:pt>
    <dgm:pt modelId="{F5845539-533A-40AC-9E99-95E007749451}" type="pres">
      <dgm:prSet presAssocID="{D92F40D7-BE9F-492D-B717-078E38129FFF}" presName="parTxOnly" presStyleLbl="node1" presStyleIdx="5" presStyleCnt="8">
        <dgm:presLayoutVars>
          <dgm:chMax val="0"/>
          <dgm:chPref val="0"/>
          <dgm:bulletEnabled val="1"/>
        </dgm:presLayoutVars>
      </dgm:prSet>
      <dgm:spPr/>
    </dgm:pt>
    <dgm:pt modelId="{AF4E6EA3-EF53-4A44-A464-BB6D43E4432A}" type="pres">
      <dgm:prSet presAssocID="{A25A85F6-C249-436D-9B2F-1B9047A97365}" presName="parTxOnlySpace" presStyleCnt="0"/>
      <dgm:spPr/>
    </dgm:pt>
    <dgm:pt modelId="{E75FD9EC-E4F2-4573-9BFE-B740DDFE08E7}" type="pres">
      <dgm:prSet presAssocID="{37186DE7-BFD7-4332-8752-1783A89387C5}" presName="parTxOnly" presStyleLbl="node1" presStyleIdx="6" presStyleCnt="8">
        <dgm:presLayoutVars>
          <dgm:chMax val="0"/>
          <dgm:chPref val="0"/>
          <dgm:bulletEnabled val="1"/>
        </dgm:presLayoutVars>
      </dgm:prSet>
      <dgm:spPr/>
    </dgm:pt>
    <dgm:pt modelId="{1D959FB5-508E-48E8-B939-A79372FE0917}" type="pres">
      <dgm:prSet presAssocID="{E7977AB3-B47B-4089-9203-E9B93B0DA276}" presName="parTxOnlySpace" presStyleCnt="0"/>
      <dgm:spPr/>
    </dgm:pt>
    <dgm:pt modelId="{C637E78D-7E24-4F58-B81F-AD84BA8DB123}" type="pres">
      <dgm:prSet presAssocID="{2DAA6080-4127-42C7-9BF0-6E859086F577}" presName="parTxOnly" presStyleLbl="node1" presStyleIdx="7" presStyleCnt="8">
        <dgm:presLayoutVars>
          <dgm:chMax val="0"/>
          <dgm:chPref val="0"/>
          <dgm:bulletEnabled val="1"/>
        </dgm:presLayoutVars>
      </dgm:prSet>
      <dgm:spPr/>
    </dgm:pt>
  </dgm:ptLst>
  <dgm:cxnLst>
    <dgm:cxn modelId="{8CA2ED0E-2BDA-4ABA-A63A-B086AEC543A7}" type="presOf" srcId="{C7693D9E-AB7E-4C59-A265-4AF80406E1A4}" destId="{CF9C8898-6364-45A4-AE5F-ED7060EC1E5E}" srcOrd="0" destOrd="0" presId="urn:microsoft.com/office/officeart/2005/8/layout/chevron1"/>
    <dgm:cxn modelId="{2B37656B-778C-422F-8538-5846D0DEFFB2}" type="presOf" srcId="{2DAA6080-4127-42C7-9BF0-6E859086F577}" destId="{C637E78D-7E24-4F58-B81F-AD84BA8DB123}" srcOrd="0" destOrd="0" presId="urn:microsoft.com/office/officeart/2005/8/layout/chevron1"/>
    <dgm:cxn modelId="{2AFC3C6F-C86E-4B9D-BC13-EE3355986878}" srcId="{7CCC3667-94E8-4556-808F-B3B4285E38FF}" destId="{3BF705DA-7EB6-4B06-980D-46849B4B57BF}" srcOrd="0" destOrd="0" parTransId="{8634A4DA-57EA-4F79-958D-AD4FDDCA9C54}" sibTransId="{C3AFDDCA-DC4A-42CA-AE04-C1CD69C161AC}"/>
    <dgm:cxn modelId="{1C914E7F-4927-401A-9716-F70EA9573C5D}" srcId="{7CCC3667-94E8-4556-808F-B3B4285E38FF}" destId="{2DAA6080-4127-42C7-9BF0-6E859086F577}" srcOrd="7" destOrd="0" parTransId="{0C245C25-8502-4401-A2CF-4D08D3149E4F}" sibTransId="{F80CBB93-4F90-46AA-A29F-BFF3D5BBCDA9}"/>
    <dgm:cxn modelId="{0E736B81-DCC2-4D9C-9F74-E2270CCEFDC5}" srcId="{7CCC3667-94E8-4556-808F-B3B4285E38FF}" destId="{37186DE7-BFD7-4332-8752-1783A89387C5}" srcOrd="6" destOrd="0" parTransId="{F4905D5A-82C1-43F9-BB7F-62BBA635D922}" sibTransId="{E7977AB3-B47B-4089-9203-E9B93B0DA276}"/>
    <dgm:cxn modelId="{847348AD-2DFA-4ABA-B6F6-E6BE89DEA765}" type="presOf" srcId="{3BF705DA-7EB6-4B06-980D-46849B4B57BF}" destId="{318ED7BD-143B-452A-9FF9-FA5876E76E42}" srcOrd="0" destOrd="0" presId="urn:microsoft.com/office/officeart/2005/8/layout/chevron1"/>
    <dgm:cxn modelId="{FF9098AE-361D-405D-9F0A-411A1726A80D}" srcId="{7CCC3667-94E8-4556-808F-B3B4285E38FF}" destId="{1411CBB1-4089-4CA7-94AD-3444A8B5CD94}" srcOrd="2" destOrd="0" parTransId="{20FFABF7-BAFD-473E-93D1-FDBC67F3B846}" sibTransId="{D6836856-93A5-4271-AACD-AD586D9934EB}"/>
    <dgm:cxn modelId="{6DCAEBB3-451D-49C0-B5A8-1647776EC5F6}" type="presOf" srcId="{37186DE7-BFD7-4332-8752-1783A89387C5}" destId="{E75FD9EC-E4F2-4573-9BFE-B740DDFE08E7}" srcOrd="0" destOrd="0" presId="urn:microsoft.com/office/officeart/2005/8/layout/chevron1"/>
    <dgm:cxn modelId="{79EE7AB7-EC4A-4F92-B823-939833105A74}" srcId="{7CCC3667-94E8-4556-808F-B3B4285E38FF}" destId="{FDA5D791-2610-460C-8C36-961FEA0642E1}" srcOrd="4" destOrd="0" parTransId="{56E8F502-91FD-45ED-A652-25513C1A5E65}" sibTransId="{57C1D2FC-C5F9-4D01-A120-87345C32CB49}"/>
    <dgm:cxn modelId="{8508FBC3-33C5-4C93-B3C5-EADF518932DC}" srcId="{7CCC3667-94E8-4556-808F-B3B4285E38FF}" destId="{C7693D9E-AB7E-4C59-A265-4AF80406E1A4}" srcOrd="3" destOrd="0" parTransId="{B291985F-A447-4DA1-803C-EA8C3BEB21E1}" sibTransId="{B9910832-B607-4833-A871-87CC1D4095D5}"/>
    <dgm:cxn modelId="{C2A789C9-4D1E-46B2-9DB3-49302322296C}" srcId="{7CCC3667-94E8-4556-808F-B3B4285E38FF}" destId="{D92F40D7-BE9F-492D-B717-078E38129FFF}" srcOrd="5" destOrd="0" parTransId="{8D49F0A5-572F-402B-BD7C-2070647A775B}" sibTransId="{A25A85F6-C249-436D-9B2F-1B9047A97365}"/>
    <dgm:cxn modelId="{7E0BC8D7-87D5-444C-98FA-5134E7B1C473}" type="presOf" srcId="{7CCC3667-94E8-4556-808F-B3B4285E38FF}" destId="{303BFAE7-B4C6-41CE-B5E6-4409845DDFFC}" srcOrd="0" destOrd="0" presId="urn:microsoft.com/office/officeart/2005/8/layout/chevron1"/>
    <dgm:cxn modelId="{B6DB96DD-E01E-4D09-9974-E9A608B93CDA}" type="presOf" srcId="{FDA5D791-2610-460C-8C36-961FEA0642E1}" destId="{68FBCD8E-899D-43FC-9FA2-49C700CD8E85}" srcOrd="0" destOrd="0" presId="urn:microsoft.com/office/officeart/2005/8/layout/chevron1"/>
    <dgm:cxn modelId="{56EE94E5-CD13-470C-AC87-51341CEBDF62}" type="presOf" srcId="{D92F40D7-BE9F-492D-B717-078E38129FFF}" destId="{F5845539-533A-40AC-9E99-95E007749451}" srcOrd="0" destOrd="0" presId="urn:microsoft.com/office/officeart/2005/8/layout/chevron1"/>
    <dgm:cxn modelId="{AF8A4EE6-0C7B-421A-B211-361C35504DE7}" type="presOf" srcId="{9985AF72-3E96-4043-B16A-2167815E9674}" destId="{FB5975AC-8BCA-4AA5-8372-4722B6ACC323}" srcOrd="0" destOrd="0" presId="urn:microsoft.com/office/officeart/2005/8/layout/chevron1"/>
    <dgm:cxn modelId="{44EEBEEF-3826-4629-8132-879776169392}" srcId="{7CCC3667-94E8-4556-808F-B3B4285E38FF}" destId="{9985AF72-3E96-4043-B16A-2167815E9674}" srcOrd="1" destOrd="0" parTransId="{DF319D5C-569C-43A0-B25A-04638ED0EFEB}" sibTransId="{E0A52BE1-A2FB-424C-99F4-9E128D10749C}"/>
    <dgm:cxn modelId="{6648E9F8-C535-4996-A840-F9297BCB1A7A}" type="presOf" srcId="{1411CBB1-4089-4CA7-94AD-3444A8B5CD94}" destId="{AD6BE5DC-2542-47F2-A2ED-1F5CDD61CE59}" srcOrd="0" destOrd="0" presId="urn:microsoft.com/office/officeart/2005/8/layout/chevron1"/>
    <dgm:cxn modelId="{33C2E0CD-C93C-4774-A106-78FE599AD81D}" type="presParOf" srcId="{303BFAE7-B4C6-41CE-B5E6-4409845DDFFC}" destId="{318ED7BD-143B-452A-9FF9-FA5876E76E42}" srcOrd="0" destOrd="0" presId="urn:microsoft.com/office/officeart/2005/8/layout/chevron1"/>
    <dgm:cxn modelId="{220CEDEF-7E15-48B3-9F07-CA145F8D4EA8}" type="presParOf" srcId="{303BFAE7-B4C6-41CE-B5E6-4409845DDFFC}" destId="{9DD5FF13-8071-4557-AA60-98005B0650E8}" srcOrd="1" destOrd="0" presId="urn:microsoft.com/office/officeart/2005/8/layout/chevron1"/>
    <dgm:cxn modelId="{C7B248B8-08A5-409F-8686-69EBE0B39A35}" type="presParOf" srcId="{303BFAE7-B4C6-41CE-B5E6-4409845DDFFC}" destId="{FB5975AC-8BCA-4AA5-8372-4722B6ACC323}" srcOrd="2" destOrd="0" presId="urn:microsoft.com/office/officeart/2005/8/layout/chevron1"/>
    <dgm:cxn modelId="{5D379E14-767C-4571-8424-4CA2F9EDDC2A}" type="presParOf" srcId="{303BFAE7-B4C6-41CE-B5E6-4409845DDFFC}" destId="{338BE062-D57D-42C8-BFCD-25C60A48F936}" srcOrd="3" destOrd="0" presId="urn:microsoft.com/office/officeart/2005/8/layout/chevron1"/>
    <dgm:cxn modelId="{B34C3829-AF55-430E-B056-30C36A9DFCD6}" type="presParOf" srcId="{303BFAE7-B4C6-41CE-B5E6-4409845DDFFC}" destId="{AD6BE5DC-2542-47F2-A2ED-1F5CDD61CE59}" srcOrd="4" destOrd="0" presId="urn:microsoft.com/office/officeart/2005/8/layout/chevron1"/>
    <dgm:cxn modelId="{56C63EBF-D322-471E-A3B5-CD90E4D2996D}" type="presParOf" srcId="{303BFAE7-B4C6-41CE-B5E6-4409845DDFFC}" destId="{E1605DC1-3C18-4B88-A34C-44F80C7C5B01}" srcOrd="5" destOrd="0" presId="urn:microsoft.com/office/officeart/2005/8/layout/chevron1"/>
    <dgm:cxn modelId="{32E2648F-6F75-4687-9937-ADA59D8603D3}" type="presParOf" srcId="{303BFAE7-B4C6-41CE-B5E6-4409845DDFFC}" destId="{CF9C8898-6364-45A4-AE5F-ED7060EC1E5E}" srcOrd="6" destOrd="0" presId="urn:microsoft.com/office/officeart/2005/8/layout/chevron1"/>
    <dgm:cxn modelId="{527F1F6A-FD64-457C-AABF-D6218333AF0C}" type="presParOf" srcId="{303BFAE7-B4C6-41CE-B5E6-4409845DDFFC}" destId="{18C56633-5E42-45A6-ACFD-B4C6D9D3937F}" srcOrd="7" destOrd="0" presId="urn:microsoft.com/office/officeart/2005/8/layout/chevron1"/>
    <dgm:cxn modelId="{5D905CD8-F5D7-4F52-99AD-14131CD17228}" type="presParOf" srcId="{303BFAE7-B4C6-41CE-B5E6-4409845DDFFC}" destId="{68FBCD8E-899D-43FC-9FA2-49C700CD8E85}" srcOrd="8" destOrd="0" presId="urn:microsoft.com/office/officeart/2005/8/layout/chevron1"/>
    <dgm:cxn modelId="{67D0CF3C-90DE-4BED-A517-765B1C132CA7}" type="presParOf" srcId="{303BFAE7-B4C6-41CE-B5E6-4409845DDFFC}" destId="{7466E587-0D0C-423A-B778-2AE8A33BC926}" srcOrd="9" destOrd="0" presId="urn:microsoft.com/office/officeart/2005/8/layout/chevron1"/>
    <dgm:cxn modelId="{63613E3E-D43F-4C5F-8986-FDFE19CBED42}" type="presParOf" srcId="{303BFAE7-B4C6-41CE-B5E6-4409845DDFFC}" destId="{F5845539-533A-40AC-9E99-95E007749451}" srcOrd="10" destOrd="0" presId="urn:microsoft.com/office/officeart/2005/8/layout/chevron1"/>
    <dgm:cxn modelId="{44361017-753C-4A21-B038-EC3424A91E54}" type="presParOf" srcId="{303BFAE7-B4C6-41CE-B5E6-4409845DDFFC}" destId="{AF4E6EA3-EF53-4A44-A464-BB6D43E4432A}" srcOrd="11" destOrd="0" presId="urn:microsoft.com/office/officeart/2005/8/layout/chevron1"/>
    <dgm:cxn modelId="{720B916A-E1CE-4BB0-94FA-D7691AB34E3A}" type="presParOf" srcId="{303BFAE7-B4C6-41CE-B5E6-4409845DDFFC}" destId="{E75FD9EC-E4F2-4573-9BFE-B740DDFE08E7}" srcOrd="12" destOrd="0" presId="urn:microsoft.com/office/officeart/2005/8/layout/chevron1"/>
    <dgm:cxn modelId="{D3629899-23AE-4E2B-B4F8-798CC5CF8609}" type="presParOf" srcId="{303BFAE7-B4C6-41CE-B5E6-4409845DDFFC}" destId="{1D959FB5-508E-48E8-B939-A79372FE0917}" srcOrd="13" destOrd="0" presId="urn:microsoft.com/office/officeart/2005/8/layout/chevron1"/>
    <dgm:cxn modelId="{DE2629C7-0312-4507-9A9A-225E15D3127B}" type="presParOf" srcId="{303BFAE7-B4C6-41CE-B5E6-4409845DDFFC}" destId="{C637E78D-7E24-4F58-B81F-AD84BA8DB123}" srcOrd="1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ED7BD-143B-452A-9FF9-FA5876E76E42}">
      <dsp:nvSpPr>
        <dsp:cNvPr id="0" name=""/>
        <dsp:cNvSpPr/>
      </dsp:nvSpPr>
      <dsp:spPr>
        <a:xfrm>
          <a:off x="1009"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Point of Injury</a:t>
          </a:r>
        </a:p>
      </dsp:txBody>
      <dsp:txXfrm>
        <a:off x="324590" y="63136"/>
        <a:ext cx="970744" cy="647162"/>
      </dsp:txXfrm>
    </dsp:sp>
    <dsp:sp modelId="{FB5975AC-8BCA-4AA5-8372-4722B6ACC323}">
      <dsp:nvSpPr>
        <dsp:cNvPr id="0" name=""/>
        <dsp:cNvSpPr/>
      </dsp:nvSpPr>
      <dsp:spPr>
        <a:xfrm>
          <a:off x="1457125"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Forward Resuscitative Care</a:t>
          </a:r>
        </a:p>
      </dsp:txBody>
      <dsp:txXfrm>
        <a:off x="1780706" y="63136"/>
        <a:ext cx="970744" cy="647162"/>
      </dsp:txXfrm>
    </dsp:sp>
    <dsp:sp modelId="{AD6BE5DC-2542-47F2-A2ED-1F5CDD61CE59}">
      <dsp:nvSpPr>
        <dsp:cNvPr id="0" name=""/>
        <dsp:cNvSpPr/>
      </dsp:nvSpPr>
      <dsp:spPr>
        <a:xfrm>
          <a:off x="2913241"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Intra-Theater Patient Movement</a:t>
          </a:r>
        </a:p>
      </dsp:txBody>
      <dsp:txXfrm>
        <a:off x="3236822" y="63136"/>
        <a:ext cx="970744" cy="647162"/>
      </dsp:txXfrm>
    </dsp:sp>
    <dsp:sp modelId="{CF9C8898-6364-45A4-AE5F-ED7060EC1E5E}">
      <dsp:nvSpPr>
        <dsp:cNvPr id="0" name=""/>
        <dsp:cNvSpPr/>
      </dsp:nvSpPr>
      <dsp:spPr>
        <a:xfrm>
          <a:off x="4369357"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Theater Hospitalization</a:t>
          </a:r>
        </a:p>
      </dsp:txBody>
      <dsp:txXfrm>
        <a:off x="4692938" y="63136"/>
        <a:ext cx="970744" cy="647162"/>
      </dsp:txXfrm>
    </dsp:sp>
    <dsp:sp modelId="{68FBCD8E-899D-43FC-9FA2-49C700CD8E85}">
      <dsp:nvSpPr>
        <dsp:cNvPr id="0" name=""/>
        <dsp:cNvSpPr/>
      </dsp:nvSpPr>
      <dsp:spPr>
        <a:xfrm>
          <a:off x="5825474"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Inter-Strategic Patient Movement</a:t>
          </a:r>
        </a:p>
      </dsp:txBody>
      <dsp:txXfrm>
        <a:off x="6149055" y="63136"/>
        <a:ext cx="970744" cy="647162"/>
      </dsp:txXfrm>
    </dsp:sp>
    <dsp:sp modelId="{F5845539-533A-40AC-9E99-95E007749451}">
      <dsp:nvSpPr>
        <dsp:cNvPr id="0" name=""/>
        <dsp:cNvSpPr/>
      </dsp:nvSpPr>
      <dsp:spPr>
        <a:xfrm>
          <a:off x="7281590"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Definitive Care (Hub)</a:t>
          </a:r>
        </a:p>
      </dsp:txBody>
      <dsp:txXfrm>
        <a:off x="7605171" y="63136"/>
        <a:ext cx="970744" cy="647162"/>
      </dsp:txXfrm>
    </dsp:sp>
    <dsp:sp modelId="{E75FD9EC-E4F2-4573-9BFE-B740DDFE08E7}">
      <dsp:nvSpPr>
        <dsp:cNvPr id="0" name=""/>
        <dsp:cNvSpPr/>
      </dsp:nvSpPr>
      <dsp:spPr>
        <a:xfrm>
          <a:off x="8737706"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CONUS Patient Redistribution</a:t>
          </a:r>
        </a:p>
      </dsp:txBody>
      <dsp:txXfrm>
        <a:off x="9061287" y="63136"/>
        <a:ext cx="970744" cy="647162"/>
      </dsp:txXfrm>
    </dsp:sp>
    <dsp:sp modelId="{C637E78D-7E24-4F58-B81F-AD84BA8DB123}">
      <dsp:nvSpPr>
        <dsp:cNvPr id="0" name=""/>
        <dsp:cNvSpPr/>
      </dsp:nvSpPr>
      <dsp:spPr>
        <a:xfrm>
          <a:off x="10193822" y="63136"/>
          <a:ext cx="1617906" cy="647162"/>
        </a:xfrm>
        <a:prstGeom prst="chevron">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Restorative Care (Spoke)</a:t>
          </a:r>
        </a:p>
      </dsp:txBody>
      <dsp:txXfrm>
        <a:off x="10517403" y="63136"/>
        <a:ext cx="970744" cy="647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465F26-C311-4E30-BA2E-EFC2129D7626}" type="datetimeFigureOut">
              <a:rPr lang="en-US" smtClean="0"/>
              <a:t>2/1/2024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CCB2A2-FADF-4BA8-AC30-EF4C907E2FB8}" type="slidenum">
              <a:rPr lang="en-US" smtClean="0"/>
              <a:t>‹#›</a:t>
            </a:fld>
            <a:endParaRPr lang="en-US"/>
          </a:p>
        </p:txBody>
      </p:sp>
    </p:spTree>
    <p:extLst>
      <p:ext uri="{BB962C8B-B14F-4D97-AF65-F5344CB8AC3E}">
        <p14:creationId xmlns:p14="http://schemas.microsoft.com/office/powerpoint/2010/main" val="3071912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81DD71-3BA1-433F-9A5F-943C69987530}" type="datetimeFigureOut">
              <a:rPr lang="en-US" smtClean="0"/>
              <a:t>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429354-F482-46A4-8C25-D80E2CB452D8}" type="slidenum">
              <a:rPr lang="en-US" smtClean="0"/>
              <a:t>‹#›</a:t>
            </a:fld>
            <a:endParaRPr lang="en-US"/>
          </a:p>
        </p:txBody>
      </p:sp>
    </p:spTree>
    <p:extLst>
      <p:ext uri="{BB962C8B-B14F-4D97-AF65-F5344CB8AC3E}">
        <p14:creationId xmlns:p14="http://schemas.microsoft.com/office/powerpoint/2010/main" val="288803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D429354-F482-46A4-8C25-D80E2CB452D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9883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dirty="0"/>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17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 | Contact Us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DF081-8638-46CA-8CF7-DDEB514B5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OEM prepares for and responds to any natural disaster and emergency that may negatively impact Veteran access to benefits, services and the continuity of VA healthcare. OEM has a long history of preparation, coordination, and response activities during hurricanes, earthquakes, wildfires, floods, water main breaks, power outages and the like. In addition, VA may provide support and resources during large special events such as, the National Veterans Wheelchair Games, Presidential Inauguration, and the National 4th of July Celebration in Washington, DC. </a:t>
            </a:r>
          </a:p>
          <a:p>
            <a:endParaRPr lang="en-US" dirty="0"/>
          </a:p>
        </p:txBody>
      </p:sp>
      <p:sp>
        <p:nvSpPr>
          <p:cNvPr id="4" name="Slide Number Placeholder 3"/>
          <p:cNvSpPr>
            <a:spLocks noGrp="1"/>
          </p:cNvSpPr>
          <p:nvPr>
            <p:ph type="sldNum" sz="quarter" idx="5"/>
          </p:nvPr>
        </p:nvSpPr>
        <p:spPr/>
        <p:txBody>
          <a:bodyPr/>
          <a:lstStyle/>
          <a:p>
            <a:fld id="{C8972E28-F08D-4AC3-B6B0-E370110AE8C1}" type="slidenum">
              <a:rPr lang="en-US" smtClean="0"/>
              <a:t>15</a:t>
            </a:fld>
            <a:endParaRPr lang="en-US"/>
          </a:p>
        </p:txBody>
      </p:sp>
    </p:spTree>
    <p:extLst>
      <p:ext uri="{BB962C8B-B14F-4D97-AF65-F5344CB8AC3E}">
        <p14:creationId xmlns:p14="http://schemas.microsoft.com/office/powerpoint/2010/main" val="356046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FCC-</a:t>
            </a:r>
            <a:r>
              <a:rPr lang="en-US" dirty="0"/>
              <a:t> the office of Emergency Management was founded upon NDMS and specifically the federal patient movement requirement. The uncertainty of the times requires us to be ready. We are mission capable; we need to become fully mission capable, knowing our partners, and to grow our team for a more robust FCC, whether additional ambulance support or additional hospitals.</a:t>
            </a:r>
          </a:p>
          <a:p>
            <a:r>
              <a:rPr lang="en-US" b="1" dirty="0"/>
              <a:t>An assessment program</a:t>
            </a:r>
            <a:r>
              <a:rPr lang="en-US" dirty="0"/>
              <a:t>- we need to restore a preparedness mechanism for our facilities. We have an aging infrastructure that begets more vulnerability; we should be assisting our facility partners in addressing those vulnerabilities. The reimagined preparedness program will focus on meaningful outcomes that we can focus on collectively. </a:t>
            </a:r>
          </a:p>
          <a:p>
            <a:r>
              <a:rPr lang="en-US" b="1" dirty="0"/>
              <a:t>Opening the aperture:</a:t>
            </a:r>
            <a:r>
              <a:rPr lang="en-US" dirty="0"/>
              <a:t> OEM is more than hurricanes, typhoons, tornadoes, fires, floods, and earthquakes. We shouldn’t be who is called on the bad day. OEM brings solutions. We can assist with access. If we define access as space, equipment, and personnel, OEM has two of the three; we can help.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8972E28-F08D-4AC3-B6B0-E370110AE8C1}" type="slidenum">
              <a:rPr lang="en-US" smtClean="0"/>
              <a:t>17</a:t>
            </a:fld>
            <a:endParaRPr lang="en-US"/>
          </a:p>
        </p:txBody>
      </p:sp>
    </p:spTree>
    <p:extLst>
      <p:ext uri="{BB962C8B-B14F-4D97-AF65-F5344CB8AC3E}">
        <p14:creationId xmlns:p14="http://schemas.microsoft.com/office/powerpoint/2010/main" val="310232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72E28-F08D-4AC3-B6B0-E370110AE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95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times of crisis, OEM activates the Emergency Management Coordination Cell (EMCC); a VHA-level incident coordination capability that leverages resources from across the VHA enterprise, in order to ensure any impacted VHA facilities have the appropriate resources to sustain the continuity of care for our Veterans. In addition, the EMCC provides VHA incident action planning, operational reporting, and the coordination of VHA logistical, administrative, and financial support as needed during incidents and events. The EMCC also serves as the focal point of emergency management, public health, medical, information related to the emergency, disaster, or contingency on behalf of the VHA. The EMCC manages FEMA requests for VA assistance.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72E28-F08D-4AC3-B6B0-E370110AE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01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D429354-F482-46A4-8C25-D80E2CB452D8}"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26554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27</a:t>
            </a:fld>
            <a:endParaRPr lang="en-US"/>
          </a:p>
        </p:txBody>
      </p:sp>
    </p:spTree>
    <p:extLst>
      <p:ext uri="{BB962C8B-B14F-4D97-AF65-F5344CB8AC3E}">
        <p14:creationId xmlns:p14="http://schemas.microsoft.com/office/powerpoint/2010/main" val="2425142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28</a:t>
            </a:fld>
            <a:endParaRPr lang="en-US"/>
          </a:p>
        </p:txBody>
      </p:sp>
    </p:spTree>
    <p:extLst>
      <p:ext uri="{BB962C8B-B14F-4D97-AF65-F5344CB8AC3E}">
        <p14:creationId xmlns:p14="http://schemas.microsoft.com/office/powerpoint/2010/main" val="2310892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30</a:t>
            </a:fld>
            <a:endParaRPr lang="en-US"/>
          </a:p>
        </p:txBody>
      </p:sp>
    </p:spTree>
    <p:extLst>
      <p:ext uri="{BB962C8B-B14F-4D97-AF65-F5344CB8AC3E}">
        <p14:creationId xmlns:p14="http://schemas.microsoft.com/office/powerpoint/2010/main" val="33997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a:t>
            </a:r>
            <a:r>
              <a:rPr lang="en-US" baseline="0" dirty="0"/>
              <a:t> course, t</a:t>
            </a:r>
            <a:r>
              <a:rPr lang="en-US" dirty="0"/>
              <a:t>he normal</a:t>
            </a:r>
            <a:r>
              <a:rPr lang="en-US" baseline="0" dirty="0"/>
              <a:t> Disclaimers apply</a:t>
            </a:r>
          </a:p>
          <a:p>
            <a:endParaRPr lang="en-US" baseline="0" dirty="0"/>
          </a:p>
          <a:p>
            <a:r>
              <a:rPr lang="en-US" baseline="0" dirty="0"/>
              <a:t>&lt;Next Slide&gt;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87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31</a:t>
            </a:fld>
            <a:endParaRPr lang="en-US"/>
          </a:p>
        </p:txBody>
      </p:sp>
    </p:spTree>
    <p:extLst>
      <p:ext uri="{BB962C8B-B14F-4D97-AF65-F5344CB8AC3E}">
        <p14:creationId xmlns:p14="http://schemas.microsoft.com/office/powerpoint/2010/main" val="3471689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19">
              <a:defRPr/>
            </a:pPr>
            <a:r>
              <a:rPr lang="en-US" baseline="0"/>
              <a:t>Slide POC: </a:t>
            </a:r>
            <a:r>
              <a:rPr lang="en-US"/>
              <a:t>Mr. Shannon Zeigler/shannon.m.zeigler.civ@mail.mil/703-681-8338</a:t>
            </a:r>
          </a:p>
          <a:p>
            <a:pPr defTabSz="933219">
              <a:defRPr/>
            </a:pPr>
            <a:endParaRPr lang="en-US"/>
          </a:p>
          <a:p>
            <a:pPr marL="291630" indent="-291630" defTabSz="933219">
              <a:buFont typeface="Arial" panose="020B0604020202020204" pitchFamily="34" charset="0"/>
              <a:buChar char="•"/>
              <a:defRPr/>
            </a:pPr>
            <a:r>
              <a:rPr lang="en-US" sz="1800">
                <a:latin typeface="Bookman Old Style"/>
                <a:ea typeface="Calibri" panose="020F0502020204030204" pitchFamily="34" charset="0"/>
                <a:cs typeface="Times New Roman" panose="02020603050405020304" pitchFamily="18" charset="0"/>
              </a:rPr>
              <a:t>DoD Casualties are evacuated inter-theater to CONUS APODs pre-determined by TRANSCOM to meet operational requirements.</a:t>
            </a:r>
          </a:p>
          <a:p>
            <a:pPr marL="291630" indent="-291630" defTabSz="933219">
              <a:buFont typeface="Arial" panose="020B0604020202020204" pitchFamily="34" charset="0"/>
              <a:buChar char="•"/>
              <a:defRPr/>
            </a:pPr>
            <a:r>
              <a:rPr lang="en-US" sz="1800">
                <a:latin typeface="Bookman Old Style"/>
                <a:ea typeface="Calibri" panose="020F0502020204030204" pitchFamily="34" charset="0"/>
                <a:cs typeface="Times New Roman" panose="02020603050405020304" pitchFamily="18" charset="0"/>
              </a:rPr>
              <a:t>Rate limiting factory is the number of casualties TRANSCOM can move inter-theater.</a:t>
            </a:r>
          </a:p>
          <a:p>
            <a:pPr marL="291630" indent="-291630" defTabSz="933219">
              <a:buFont typeface="Arial" panose="020B0604020202020204" pitchFamily="34" charset="0"/>
              <a:buChar char="•"/>
              <a:defRPr/>
            </a:pPr>
            <a:r>
              <a:rPr lang="en-US" sz="1800">
                <a:latin typeface="Bookman Old Style"/>
                <a:ea typeface="Calibri" panose="020F0502020204030204" pitchFamily="34" charset="0"/>
                <a:cs typeface="Times New Roman" panose="02020603050405020304" pitchFamily="18" charset="0"/>
              </a:rPr>
              <a:t>At scale, Federal Coordinating Centers (FCC) will regulate casualties into the hub or stage them for onward movement to a spoke facility</a:t>
            </a:r>
          </a:p>
          <a:p>
            <a:pPr marL="291630" indent="-291630" defTabSz="933219">
              <a:buFont typeface="Arial" panose="020B0604020202020204" pitchFamily="34" charset="0"/>
              <a:buChar char="•"/>
              <a:defRPr/>
            </a:pPr>
            <a:r>
              <a:rPr lang="en-US" sz="1800">
                <a:latin typeface="Bookman Old Style"/>
                <a:ea typeface="Calibri" panose="020F0502020204030204" pitchFamily="34" charset="0"/>
                <a:cs typeface="Times New Roman" panose="02020603050405020304" pitchFamily="18" charset="0"/>
              </a:rPr>
              <a:t>MHSER – 16 most productive.</a:t>
            </a:r>
          </a:p>
          <a:p>
            <a:pPr marL="291630" indent="-291630" defTabSz="933219">
              <a:buFont typeface="Arial" panose="020B0604020202020204" pitchFamily="34" charset="0"/>
              <a:buChar char="•"/>
              <a:defRPr/>
            </a:pPr>
            <a:r>
              <a:rPr lang="en-US" sz="1800">
                <a:solidFill>
                  <a:srgbClr val="FF0000"/>
                </a:solidFill>
                <a:ea typeface="Calibri" panose="020F0502020204030204" pitchFamily="34" charset="0"/>
                <a:cs typeface="Calibri"/>
              </a:rPr>
              <a:t>CCMDs set the Theater Evacuation Policy</a:t>
            </a:r>
          </a:p>
          <a:p>
            <a:pPr marL="291630" indent="-291630" defTabSz="933219">
              <a:buFont typeface="Arial" panose="020B0604020202020204" pitchFamily="34" charset="0"/>
              <a:buChar char="•"/>
              <a:defRPr/>
            </a:pPr>
            <a:r>
              <a:rPr lang="en-US" sz="1800">
                <a:solidFill>
                  <a:srgbClr val="FF0000"/>
                </a:solidFill>
                <a:ea typeface="Calibri" panose="020F0502020204030204" pitchFamily="34" charset="0"/>
                <a:cs typeface="Calibri"/>
              </a:rPr>
              <a:t>Planning assumption – DoD Casualties will move to the </a:t>
            </a:r>
          </a:p>
          <a:p>
            <a:pPr marL="291630" indent="-291630" defTabSz="933219">
              <a:buFont typeface="Arial" panose="020B0604020202020204" pitchFamily="34" charset="0"/>
              <a:buChar char="•"/>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3219">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E9BD1-9966-4A3C-98A1-D4C5E2B5F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251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72E28-F08D-4AC3-B6B0-E370110AE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37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190">
              <a:defRPr>
                <a:solidFill>
                  <a:schemeClr val="tx1"/>
                </a:solidFill>
                <a:latin typeface="Arial" panose="020B0604020202020204" pitchFamily="34" charset="0"/>
              </a:defRPr>
            </a:lvl1pPr>
            <a:lvl2pPr marL="742817" indent="-285699" defTabSz="895190">
              <a:defRPr>
                <a:solidFill>
                  <a:schemeClr val="tx1"/>
                </a:solidFill>
                <a:latin typeface="Arial" panose="020B0604020202020204" pitchFamily="34" charset="0"/>
              </a:defRPr>
            </a:lvl2pPr>
            <a:lvl3pPr marL="1142796" indent="-228560" defTabSz="895190">
              <a:defRPr>
                <a:solidFill>
                  <a:schemeClr val="tx1"/>
                </a:solidFill>
                <a:latin typeface="Arial" panose="020B0604020202020204" pitchFamily="34" charset="0"/>
              </a:defRPr>
            </a:lvl3pPr>
            <a:lvl4pPr marL="1599914" indent="-228560" defTabSz="895190">
              <a:defRPr>
                <a:solidFill>
                  <a:schemeClr val="tx1"/>
                </a:solidFill>
                <a:latin typeface="Arial" panose="020B0604020202020204" pitchFamily="34" charset="0"/>
              </a:defRPr>
            </a:lvl4pPr>
            <a:lvl5pPr marL="2057034" indent="-228560" defTabSz="895190">
              <a:defRPr>
                <a:solidFill>
                  <a:schemeClr val="tx1"/>
                </a:solidFill>
                <a:latin typeface="Arial" panose="020B0604020202020204" pitchFamily="34" charset="0"/>
              </a:defRPr>
            </a:lvl5pPr>
            <a:lvl6pPr marL="2514152" indent="-228560" defTabSz="895190" eaLnBrk="0" fontAlgn="base" hangingPunct="0">
              <a:spcBef>
                <a:spcPct val="0"/>
              </a:spcBef>
              <a:spcAft>
                <a:spcPct val="0"/>
              </a:spcAft>
              <a:defRPr>
                <a:solidFill>
                  <a:schemeClr val="tx1"/>
                </a:solidFill>
                <a:latin typeface="Arial" panose="020B0604020202020204" pitchFamily="34" charset="0"/>
              </a:defRPr>
            </a:lvl6pPr>
            <a:lvl7pPr marL="2971271" indent="-228560" defTabSz="895190" eaLnBrk="0" fontAlgn="base" hangingPunct="0">
              <a:spcBef>
                <a:spcPct val="0"/>
              </a:spcBef>
              <a:spcAft>
                <a:spcPct val="0"/>
              </a:spcAft>
              <a:defRPr>
                <a:solidFill>
                  <a:schemeClr val="tx1"/>
                </a:solidFill>
                <a:latin typeface="Arial" panose="020B0604020202020204" pitchFamily="34" charset="0"/>
              </a:defRPr>
            </a:lvl7pPr>
            <a:lvl8pPr marL="3428389" indent="-228560" defTabSz="895190" eaLnBrk="0" fontAlgn="base" hangingPunct="0">
              <a:spcBef>
                <a:spcPct val="0"/>
              </a:spcBef>
              <a:spcAft>
                <a:spcPct val="0"/>
              </a:spcAft>
              <a:defRPr>
                <a:solidFill>
                  <a:schemeClr val="tx1"/>
                </a:solidFill>
                <a:latin typeface="Arial" panose="020B0604020202020204" pitchFamily="34" charset="0"/>
              </a:defRPr>
            </a:lvl8pPr>
            <a:lvl9pPr marL="3885507" indent="-228560" defTabSz="8951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95190" rtl="0" eaLnBrk="1" fontAlgn="base" latinLnBrk="0" hangingPunct="1">
              <a:lnSpc>
                <a:spcPct val="100000"/>
              </a:lnSpc>
              <a:spcBef>
                <a:spcPct val="0"/>
              </a:spcBef>
              <a:spcAft>
                <a:spcPct val="0"/>
              </a:spcAft>
              <a:buClrTx/>
              <a:buSzTx/>
              <a:buFontTx/>
              <a:buNone/>
              <a:tabLst/>
              <a:defRPr/>
            </a:pPr>
            <a:fld id="{0D6473D8-C8BA-4B6F-AE0D-F9011576E06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89519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309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session you will be able to accomplish all three of these learning objectives.</a:t>
            </a:r>
          </a:p>
          <a:p>
            <a:endParaRPr lang="en-US" dirty="0"/>
          </a:p>
          <a:p>
            <a:r>
              <a:rPr lang="en-US" dirty="0"/>
              <a:t>&lt;Next</a:t>
            </a:r>
            <a:r>
              <a:rPr lang="en-US" baseline="0" dirty="0"/>
              <a:t> slide&gt;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114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24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 | ASPR’s Purpose</a:t>
            </a:r>
          </a:p>
          <a:p>
            <a:endParaRPr lang="en-US" dirty="0"/>
          </a:p>
          <a:p>
            <a:pPr marL="182880" marR="0" lvl="0" indent="-18288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Administration for Strategic Preparedness and Response serves as the lead federal health agency responsible for </a:t>
            </a:r>
            <a:r>
              <a:rPr lang="en-US" sz="1600" b="0" i="0" u="none" strike="noStrike" baseline="0" dirty="0">
                <a:latin typeface="TimesNewRomanPSMT"/>
              </a:rPr>
              <a:t>helping communities prepare for, respond to, and recover from disasters and emergencies affecting our nation’s health care systems.</a:t>
            </a:r>
            <a:endParaRPr lang="en-US" dirty="0"/>
          </a:p>
          <a:p>
            <a:pPr marL="631908" lvl="1" indent="-174708">
              <a:buFont typeface="Arial" panose="020B0604020202020204" pitchFamily="34" charset="0"/>
              <a:buChar char="•"/>
            </a:pPr>
            <a:endParaRPr lang="en-US" b="0" dirty="0"/>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accomplish this in several ways, including: </a:t>
            </a:r>
          </a:p>
          <a:p>
            <a:pPr marL="895335" marR="0" lvl="1"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developing, stockpiling, and distributing response tools against multiple threats; </a:t>
            </a:r>
          </a:p>
          <a:p>
            <a:pPr marL="895335" marR="0" lvl="1"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sending clinical response teams to places in times of crisis; and </a:t>
            </a:r>
          </a:p>
          <a:p>
            <a:pPr marL="895335" marR="0" lvl="1"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our healthcare and public health partners have the knowledge and tools they need to navigate today’s health care security threats.</a:t>
            </a:r>
          </a:p>
          <a:p>
            <a:pPr marL="895335" marR="0" lvl="1"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work that ASPR does is more important than ever.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We are living in an increasingly interconnected world where diseases and other threats can travel quickly, unnoticed for days. In addition, infectious disease outbreaks are becoming more frequent and natural disasters more deadly as a result of the increasing changes to our climate.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To keep up with the evolving threat landscape, ASPR must remain nimble and ever vigilant.</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This presentation lays out ASPR’s strategic goals and programs and reflects the approach we will take to help the country prepare for, respond to, and recover from whatever comes next—no matter what that might 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152385">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14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t>Slide 3 | ASPR Priorities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ensure ASPR is meeting the nation’s medical and public health needs before, during, and after a disaster or public health emergency, we are focusing on four key areas: Preparedness, Response, Partnerships, and Workforce Readiness.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b="1" i="0" u="none" strike="noStrike" baseline="0" dirty="0">
                <a:solidFill>
                  <a:srgbClr val="AA6304"/>
                </a:solidFill>
                <a:latin typeface="Calibri" panose="020F0502020204030204" pitchFamily="34" charset="0"/>
              </a:rPr>
              <a:t>Preparedness</a:t>
            </a:r>
            <a:r>
              <a:rPr lang="en-US" sz="1800" b="0" i="0" u="none" strike="noStrike" baseline="0" dirty="0">
                <a:solidFill>
                  <a:srgbClr val="221E1F"/>
                </a:solidFill>
                <a:latin typeface="Calibri" panose="020F0502020204030204" pitchFamily="34" charset="0"/>
              </a:rPr>
              <a:t>. ASPR must be prepared to execute public health and medical missions in response to a wide variety of threats and hazards. This process involves a continuous cycle of planning, organizing, training, equipping, exercising, evaluating, and taking corrective action to ensure an effective response. </a:t>
            </a:r>
          </a:p>
          <a:p>
            <a:pPr marL="285750" indent="-285750">
              <a:buFont typeface="Arial" panose="020B0604020202020204" pitchFamily="34" charset="0"/>
              <a:buChar char="•"/>
            </a:pPr>
            <a:endParaRPr lang="en-US" sz="1800" b="0" i="0" u="none" strike="noStrike" baseline="0" dirty="0">
              <a:solidFill>
                <a:srgbClr val="221E1F"/>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baseline="0" dirty="0">
                <a:solidFill>
                  <a:srgbClr val="AA6304"/>
                </a:solidFill>
                <a:latin typeface="Calibri" panose="020F0502020204030204" pitchFamily="34" charset="0"/>
              </a:rPr>
              <a:t>Response. </a:t>
            </a:r>
            <a:r>
              <a:rPr lang="en-US" sz="1800" b="0" i="0" u="none" strike="noStrike" baseline="0" dirty="0">
                <a:solidFill>
                  <a:srgbClr val="221E1F"/>
                </a:solidFill>
                <a:latin typeface="Calibri" panose="020F0502020204030204" pitchFamily="34" charset="0"/>
              </a:rPr>
              <a:t>As the federal medical and public health lead, ASPR works to equip the health care delivery system for response and recovery, provide surge and behavioral health support, and public health supplies needed for patient care during disasters, especially for persons with disabilities, older adults, children, underserved communities</a:t>
            </a:r>
            <a:r>
              <a:rPr lang="en-US" sz="1800" b="0" i="0" u="none" strike="noStrike" baseline="0" dirty="0">
                <a:latin typeface="Arial" panose="020B0604020202020204" pitchFamily="34" charset="0"/>
              </a:rPr>
              <a:t>, and institutional settings. ASPR also supports the distribution of critical MCMs and other public health supplies to mitigate threats.</a:t>
            </a:r>
            <a:endParaRPr lang="en-US" sz="1800" b="0" i="0" u="none" strike="noStrike" baseline="0" dirty="0">
              <a:solidFill>
                <a:srgbClr val="221E1F"/>
              </a:solidFill>
              <a:latin typeface="Calibri" panose="020F0502020204030204" pitchFamily="34" charset="0"/>
            </a:endParaRPr>
          </a:p>
          <a:p>
            <a:pPr marL="285750" indent="-285750">
              <a:buFont typeface="Arial" panose="020B0604020202020204" pitchFamily="34" charset="0"/>
              <a:buChar char="•"/>
            </a:pPr>
            <a:endParaRPr lang="en-US" sz="1800" b="0" i="0" u="none" strike="noStrike" baseline="0" dirty="0">
              <a:solidFill>
                <a:srgbClr val="221E1F"/>
              </a:solidFill>
              <a:latin typeface="Calibri" panose="020F0502020204030204" pitchFamily="34" charset="0"/>
            </a:endParaRPr>
          </a:p>
          <a:p>
            <a:pPr marL="285750" indent="-285750" algn="l">
              <a:buFont typeface="Arial" panose="020B0604020202020204" pitchFamily="34" charset="0"/>
              <a:buChar char="•"/>
            </a:pPr>
            <a:r>
              <a:rPr lang="en-US" sz="1800" b="1" i="0" u="none" strike="noStrike" baseline="0" dirty="0">
                <a:solidFill>
                  <a:srgbClr val="A75624"/>
                </a:solidFill>
                <a:latin typeface="Calibri" panose="020F0502020204030204" pitchFamily="34" charset="0"/>
              </a:rPr>
              <a:t>Partnerships. </a:t>
            </a:r>
            <a:r>
              <a:rPr lang="en-US" sz="1800" b="0" i="0" u="none" strike="noStrike" baseline="0" dirty="0">
                <a:solidFill>
                  <a:srgbClr val="221E1F"/>
                </a:solidFill>
                <a:latin typeface="Calibri" panose="020F0502020204030204" pitchFamily="34" charset="0"/>
              </a:rPr>
              <a:t>A successful public health emergency or disaster response is contingent on strong partnerships with key stakeholders. This includes partners at the federal, state, local, tribal, and territorial levels, including other government agencies; community-based, non-profit, private sector organizations; and global partners. </a:t>
            </a:r>
          </a:p>
          <a:p>
            <a:pPr marL="285750" indent="-285750" algn="l">
              <a:buFont typeface="Arial" panose="020B0604020202020204" pitchFamily="34" charset="0"/>
              <a:buChar char="•"/>
            </a:pPr>
            <a:endParaRPr lang="en-US" sz="1800" b="0" i="0" u="none" strike="noStrike" baseline="0" dirty="0">
              <a:solidFill>
                <a:srgbClr val="221E1F"/>
              </a:solidFill>
              <a:latin typeface="Calibri" panose="020F0502020204030204" pitchFamily="34" charset="0"/>
            </a:endParaRPr>
          </a:p>
          <a:p>
            <a:pPr marL="285750" indent="-285750" algn="l">
              <a:buFont typeface="Arial" panose="020B0604020202020204" pitchFamily="34" charset="0"/>
              <a:buChar char="•"/>
            </a:pPr>
            <a:r>
              <a:rPr lang="en-US" sz="1800" b="1" i="0" u="none" strike="noStrike" baseline="0" dirty="0">
                <a:solidFill>
                  <a:srgbClr val="AA6304"/>
                </a:solidFill>
                <a:latin typeface="Calibri" panose="020F0502020204030204" pitchFamily="34" charset="0"/>
              </a:rPr>
              <a:t>Workforce Readiness</a:t>
            </a:r>
            <a:r>
              <a:rPr lang="en-US" sz="1800" b="1" i="0" u="none" strike="noStrike" baseline="0" dirty="0">
                <a:solidFill>
                  <a:srgbClr val="221E1F"/>
                </a:solidFill>
                <a:latin typeface="Calibri" panose="020F0502020204030204" pitchFamily="34" charset="0"/>
              </a:rPr>
              <a:t>. </a:t>
            </a:r>
            <a:r>
              <a:rPr lang="en-US" sz="1800" b="0" i="0" u="none" strike="noStrike" baseline="0" dirty="0">
                <a:latin typeface="Arial" panose="020B0604020202020204" pitchFamily="34" charset="0"/>
              </a:rPr>
              <a:t>ASPR’s success is due to the dedication of the public servants who work for it. </a:t>
            </a:r>
            <a:r>
              <a:rPr lang="en-US" sz="1800" b="0" i="0" u="none" strike="noStrike" baseline="0" dirty="0">
                <a:solidFill>
                  <a:srgbClr val="221E1F"/>
                </a:solidFill>
                <a:latin typeface="Calibri" panose="020F0502020204030204" pitchFamily="34" charset="0"/>
              </a:rPr>
              <a:t>ASPR will invest in a workforce model that attracts and retains top talent. This workforce must be agile and responsive. </a:t>
            </a:r>
          </a:p>
          <a:p>
            <a:pPr marL="285750" indent="-285750">
              <a:buFont typeface="Arial" panose="020B0604020202020204" pitchFamily="34" charset="0"/>
              <a:buChar char="•"/>
            </a:pPr>
            <a:endParaRPr lang="en-US" sz="1800" b="0" i="0" u="none" strike="noStrike" baseline="0" dirty="0">
              <a:solidFill>
                <a:srgbClr val="221E1F"/>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221E1F"/>
                </a:solidFill>
                <a:latin typeface="Calibri" panose="020F0502020204030204" pitchFamily="34" charset="0"/>
              </a:rPr>
              <a:t>For more information on each priority, visit our website at </a:t>
            </a:r>
            <a:r>
              <a:rPr lang="en-US" sz="1800" b="0" i="0" u="none" strike="noStrike" baseline="0" dirty="0">
                <a:solidFill>
                  <a:srgbClr val="205D9E"/>
                </a:solidFill>
                <a:latin typeface="Calibri" panose="020F0502020204030204" pitchFamily="34" charset="0"/>
              </a:rPr>
              <a:t>aspr.hhs.gov</a:t>
            </a:r>
            <a:r>
              <a:rPr lang="en-US" sz="1800" b="0" i="0" u="none" strike="noStrike" baseline="0" dirty="0">
                <a:solidFill>
                  <a:srgbClr val="221E1F"/>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61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10 | ASPR Leads Emergency Support Function #8</a:t>
            </a:r>
          </a:p>
          <a:p>
            <a:endParaRPr lang="en-US" dirty="0"/>
          </a:p>
          <a:p>
            <a:pPr marL="171450" indent="-171450">
              <a:buFont typeface="Arial" panose="020B0604020202020204" pitchFamily="34" charset="0"/>
              <a:buChar char="•"/>
            </a:pPr>
            <a:r>
              <a:rPr lang="en-US" dirty="0"/>
              <a:t>When a disaster or public health emergency occurs, ASPR leads the federal public health and medical response. These emergencies are covered by the National Response Framework (NRF).</a:t>
            </a:r>
            <a:r>
              <a:rPr lang="en-US" baseline="0" dirty="0"/>
              <a:t> </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FEMA’s National Response Framework address 15 emergency support functions. Public health and medical services is referred to as </a:t>
            </a:r>
            <a:r>
              <a:rPr lang="en-US" dirty="0"/>
              <a:t>Emergency</a:t>
            </a:r>
            <a:r>
              <a:rPr lang="en-US" baseline="0" dirty="0"/>
              <a:t> Support Function 8. </a:t>
            </a:r>
          </a:p>
          <a:p>
            <a:endParaRPr lang="en-US" baseline="0" dirty="0"/>
          </a:p>
          <a:p>
            <a:pPr marL="171450" indent="-171450">
              <a:buFont typeface="Arial" panose="020B0604020202020204" pitchFamily="34" charset="0"/>
              <a:buChar char="•"/>
            </a:pPr>
            <a:r>
              <a:rPr lang="en-US" baseline="0" dirty="0"/>
              <a:t>ASPR also leads </a:t>
            </a:r>
            <a:r>
              <a:rPr lang="en-US" sz="1200" b="0" i="0" u="none" strike="noStrike" kern="1200" baseline="0" dirty="0">
                <a:solidFill>
                  <a:schemeClr val="tx1"/>
                </a:solidFill>
                <a:latin typeface="+mn-lt"/>
                <a:ea typeface="+mn-ea"/>
                <a:cs typeface="+mn-cs"/>
              </a:rPr>
              <a:t>the Health and Social Services (H&amp;SS) Recovery Support Function (RSF) under the </a:t>
            </a:r>
            <a:r>
              <a:rPr lang="en-US" dirty="0"/>
              <a:t>National Disaster Recovery Framework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80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7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JOE:</a:t>
            </a:r>
            <a:r>
              <a:rPr lang="en-US" baseline="0" dirty="0"/>
              <a:t> 3 MINUTES.</a:t>
            </a:r>
            <a:endParaRPr lang="en-US" dirty="0"/>
          </a:p>
          <a:p>
            <a:endParaRPr lang="en-US" dirty="0"/>
          </a:p>
          <a:p>
            <a:r>
              <a:rPr lang="en-US" dirty="0"/>
              <a:t>In 1989, NDMS saw their first deployment to the Virgin Islands</a:t>
            </a:r>
            <a:r>
              <a:rPr lang="en-US" baseline="0" dirty="0"/>
              <a:t> in the wake of Hurricane Hugo.  It sent Disaster Medical Assistance Teams to the Virgin Islands for the Category 5 hurricane.</a:t>
            </a:r>
          </a:p>
          <a:p>
            <a:endParaRPr lang="en-US" baseline="0" dirty="0"/>
          </a:p>
          <a:p>
            <a:r>
              <a:rPr lang="en-US" baseline="0" dirty="0"/>
              <a:t>80% of the DMAT team deployments from 1985 to 2002 were for natural disasters.  The other 20% were man-made, but none were for the primary reason for existence, a military conflict triggered event.</a:t>
            </a:r>
          </a:p>
          <a:p>
            <a:endParaRPr lang="en-US" baseline="0" dirty="0"/>
          </a:p>
          <a:p>
            <a:r>
              <a:rPr lang="en-US" baseline="0" dirty="0"/>
              <a:t>Finally, in June 2002, NDMS was codified in Public Law and was established within HHS in the Office of the Secretary for Public Health Emergency Preparedness, the </a:t>
            </a:r>
            <a:r>
              <a:rPr lang="en-US" baseline="0" dirty="0" err="1"/>
              <a:t>precoursor</a:t>
            </a:r>
            <a:r>
              <a:rPr lang="en-US" baseline="0" dirty="0"/>
              <a:t> to it’s current home, ASPR.</a:t>
            </a:r>
          </a:p>
          <a:p>
            <a:endParaRPr lang="en-US" dirty="0"/>
          </a:p>
          <a:p>
            <a:r>
              <a:rPr lang="en-US" dirty="0"/>
              <a:t>The</a:t>
            </a:r>
            <a:r>
              <a:rPr lang="en-US" baseline="0" dirty="0"/>
              <a:t> following November, just four months later, the new DHS requested and was approved to move NDMS to FEMA.  This was the result of the</a:t>
            </a:r>
            <a:r>
              <a:rPr lang="en-US" dirty="0"/>
              <a:t> post-</a:t>
            </a:r>
            <a:r>
              <a:rPr lang="en-US" dirty="0" err="1"/>
              <a:t>mortom</a:t>
            </a:r>
            <a:r>
              <a:rPr lang="en-US" baseline="0" dirty="0"/>
              <a:t> analysis of the 9/11 terrorist attacks.</a:t>
            </a:r>
          </a:p>
          <a:p>
            <a:endParaRPr lang="en-US" baseline="0" dirty="0"/>
          </a:p>
          <a:p>
            <a:r>
              <a:rPr lang="en-US" baseline="0" dirty="0"/>
              <a:t>However, four years later, after the challenges of Hurricane Katrina, NDMS was moved back to HHS with the PAHPA and into the newly formed ASPR who has the statutory authority to oversee the day-to-day management of the NDMS.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AE98D-F687-45FB-AEA8-AC22737A3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665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1986" y="1010030"/>
            <a:ext cx="9144001" cy="2020035"/>
          </a:xfrm>
        </p:spPr>
        <p:txBody>
          <a:bodyPr anchor="b"/>
          <a:lstStyle>
            <a:lvl1pPr algn="l">
              <a:defRPr sz="6000">
                <a:solidFill>
                  <a:schemeClr val="tx1"/>
                </a:solidFill>
              </a:defRPr>
            </a:lvl1pPr>
          </a:lstStyle>
          <a:p>
            <a:r>
              <a:rPr lang="en-US" dirty="0"/>
              <a:t>Click to Edit Master Title</a:t>
            </a:r>
          </a:p>
        </p:txBody>
      </p:sp>
      <p:cxnSp>
        <p:nvCxnSpPr>
          <p:cNvPr id="7" name="Straight Connector 6"/>
          <p:cNvCxnSpPr/>
          <p:nvPr/>
        </p:nvCxnSpPr>
        <p:spPr>
          <a:xfrm>
            <a:off x="1061986" y="3030065"/>
            <a:ext cx="1704296"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307667"/>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1061987" y="3131022"/>
            <a:ext cx="9144000" cy="696913"/>
          </a:xfrm>
        </p:spPr>
        <p:txBody>
          <a:bodyPr>
            <a:normAutofit/>
          </a:bodyPr>
          <a:lstStyle>
            <a:lvl1pPr algn="l">
              <a:defRPr lang="en-US" sz="1600" b="0" dirty="0">
                <a:solidFill>
                  <a:schemeClr val="tx1"/>
                </a:solidFill>
                <a:latin typeface="+mn-lt"/>
              </a:defRPr>
            </a:lvl1pPr>
          </a:lstStyle>
          <a:p>
            <a:pPr algn="l"/>
            <a:r>
              <a:rPr lang="en-US" sz="1800" dirty="0">
                <a:solidFill>
                  <a:schemeClr val="accent3">
                    <a:lumMod val="50000"/>
                  </a:schemeClr>
                </a:solidFill>
                <a:latin typeface="+mj-lt"/>
              </a:rPr>
              <a:t>For more information contact Kelsey </a:t>
            </a:r>
            <a:r>
              <a:rPr lang="en-US" sz="1800" dirty="0" err="1">
                <a:solidFill>
                  <a:schemeClr val="accent3">
                    <a:lumMod val="50000"/>
                  </a:schemeClr>
                </a:solidFill>
                <a:latin typeface="+mj-lt"/>
              </a:rPr>
              <a:t>Stalnaker</a:t>
            </a:r>
            <a:r>
              <a:rPr lang="en-US" sz="1800" dirty="0">
                <a:solidFill>
                  <a:schemeClr val="accent3">
                    <a:lumMod val="50000"/>
                  </a:schemeClr>
                </a:solidFill>
                <a:latin typeface="+mj-lt"/>
              </a:rPr>
              <a:t> in VPE</a:t>
            </a:r>
          </a:p>
        </p:txBody>
      </p:sp>
      <p:pic>
        <p:nvPicPr>
          <p:cNvPr id="4" name="Picture 3">
            <a:extLst>
              <a:ext uri="{FF2B5EF4-FFF2-40B4-BE49-F238E27FC236}">
                <a16:creationId xmlns:a16="http://schemas.microsoft.com/office/drawing/2014/main" id="{D7FCC3CC-5049-9517-19D9-8804DAAB4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986" y="4681717"/>
            <a:ext cx="2120625" cy="1290706"/>
          </a:xfrm>
          <a:prstGeom prst="rect">
            <a:avLst/>
          </a:prstGeom>
        </p:spPr>
      </p:pic>
    </p:spTree>
    <p:extLst>
      <p:ext uri="{BB962C8B-B14F-4D97-AF65-F5344CB8AC3E}">
        <p14:creationId xmlns:p14="http://schemas.microsoft.com/office/powerpoint/2010/main" val="127659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09" y="2941266"/>
            <a:ext cx="6655983" cy="1015663"/>
          </a:xfrm>
          <a:solidFill>
            <a:schemeClr val="tx2"/>
          </a:solidFill>
        </p:spPr>
        <p:txBody>
          <a:bodyPr tIns="91440" bIns="91440" anchor="ctr" anchorCtr="0">
            <a:spAutoFit/>
          </a:bodyPr>
          <a:lstStyle>
            <a:lvl1pPr algn="ctr">
              <a:lnSpc>
                <a:spcPct val="100000"/>
              </a:lnSpc>
              <a:defRPr sz="5400" b="0" i="0" cap="all" baseline="0">
                <a:solidFill>
                  <a:schemeClr val="bg1"/>
                </a:solidFill>
                <a:latin typeface="Franklin Gothic Book" panose="020B0503020102020204" pitchFamily="34" charset="0"/>
              </a:defRPr>
            </a:lvl1pPr>
          </a:lstStyle>
          <a:p>
            <a:pPr lvl="0"/>
            <a:r>
              <a:rPr lang="en-US" dirty="0"/>
              <a:t>Transition Page</a:t>
            </a:r>
          </a:p>
        </p:txBody>
      </p:sp>
      <p:sp>
        <p:nvSpPr>
          <p:cNvPr id="4"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414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Transition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3999" y="1331395"/>
            <a:ext cx="9144001" cy="2020035"/>
          </a:xfrm>
        </p:spPr>
        <p:txBody>
          <a:bodyPr anchor="b"/>
          <a:lstStyle>
            <a:lvl1pPr algn="l">
              <a:defRPr sz="6000">
                <a:solidFill>
                  <a:schemeClr val="tx1"/>
                </a:solidFill>
              </a:defRPr>
            </a:lvl1pPr>
          </a:lstStyle>
          <a:p>
            <a:r>
              <a:rPr lang="en-US" dirty="0"/>
              <a:t>Alt Transition Page</a:t>
            </a:r>
          </a:p>
        </p:txBody>
      </p:sp>
      <p:sp>
        <p:nvSpPr>
          <p:cNvPr id="5" name="Text Placeholder 10"/>
          <p:cNvSpPr>
            <a:spLocks noGrp="1"/>
          </p:cNvSpPr>
          <p:nvPr>
            <p:ph type="body" sz="quarter" idx="11" hasCustomPrompt="1"/>
          </p:nvPr>
        </p:nvSpPr>
        <p:spPr>
          <a:xfrm>
            <a:off x="1524000" y="3427711"/>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cxnSp>
        <p:nvCxnSpPr>
          <p:cNvPr id="7" name="Straight Connector 6">
            <a:extLst>
              <a:ext uri="{FF2B5EF4-FFF2-40B4-BE49-F238E27FC236}">
                <a16:creationId xmlns:a16="http://schemas.microsoft.com/office/drawing/2014/main" id="{403D26DD-4808-D241-921C-E7725E03AB8C}"/>
              </a:ext>
            </a:extLst>
          </p:cNvPr>
          <p:cNvCxnSpPr/>
          <p:nvPr userDrawn="1"/>
        </p:nvCxnSpPr>
        <p:spPr>
          <a:xfrm>
            <a:off x="1633524" y="3351430"/>
            <a:ext cx="1704296" cy="0"/>
          </a:xfrm>
          <a:prstGeom prst="line">
            <a:avLst/>
          </a:prstGeom>
          <a:ln w="12700">
            <a:solidFill>
              <a:srgbClr val="533560"/>
            </a:solidFill>
          </a:ln>
        </p:spPr>
        <p:style>
          <a:lnRef idx="1">
            <a:schemeClr val="accent1"/>
          </a:lnRef>
          <a:fillRef idx="0">
            <a:schemeClr val="accent1"/>
          </a:fillRef>
          <a:effectRef idx="0">
            <a:schemeClr val="accent1"/>
          </a:effectRef>
          <a:fontRef idx="minor">
            <a:schemeClr val="tx1"/>
          </a:fontRef>
        </p:style>
      </p:cxnSp>
      <p:sp>
        <p:nvSpPr>
          <p:cNvPr id="6"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78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1454" y="916773"/>
            <a:ext cx="6261859" cy="5048091"/>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2" name="Title 1"/>
          <p:cNvSpPr>
            <a:spLocks noGrp="1"/>
          </p:cNvSpPr>
          <p:nvPr>
            <p:ph type="title" hasCustomPrompt="1"/>
          </p:nvPr>
        </p:nvSpPr>
        <p:spPr>
          <a:xfrm>
            <a:off x="1" y="1770551"/>
            <a:ext cx="4133678" cy="846386"/>
          </a:xfrm>
          <a:solidFill>
            <a:schemeClr val="tx2"/>
          </a:solidFill>
        </p:spPr>
        <p:txBody>
          <a:bodyPr lIns="0" tIns="45720" rIns="320040" bIns="45720" anchor="b">
            <a:spAutoFit/>
          </a:bodyPr>
          <a:lstStyle>
            <a:lvl1pPr algn="r">
              <a:lnSpc>
                <a:spcPct val="100000"/>
              </a:lnSpc>
              <a:defRPr sz="4900" baseline="0">
                <a:solidFill>
                  <a:schemeClr val="bg1"/>
                </a:solidFill>
              </a:defRPr>
            </a:lvl1pPr>
          </a:lstStyle>
          <a:p>
            <a:r>
              <a:rPr lang="en-US" dirty="0"/>
              <a:t>Slide Title</a:t>
            </a:r>
          </a:p>
        </p:txBody>
      </p:sp>
      <p:sp>
        <p:nvSpPr>
          <p:cNvPr id="4" name="Text Placeholder 3"/>
          <p:cNvSpPr>
            <a:spLocks noGrp="1"/>
          </p:cNvSpPr>
          <p:nvPr>
            <p:ph type="body" sz="half" idx="2" hasCustomPrompt="1"/>
          </p:nvPr>
        </p:nvSpPr>
        <p:spPr>
          <a:xfrm>
            <a:off x="1116064" y="3424480"/>
            <a:ext cx="2682129" cy="687258"/>
          </a:xfrm>
        </p:spPr>
        <p:txBody>
          <a:bodyPr lIns="0" tIns="0" rIns="0" bIns="0"/>
          <a:lstStyle>
            <a:lvl1pPr marL="0" indent="0" algn="ctr">
              <a:lnSpc>
                <a:spcPct val="100000"/>
              </a:lnSpc>
              <a:buNone/>
              <a:defRPr sz="4900">
                <a:solidFill>
                  <a:schemeClr val="accent6">
                    <a:lumMod val="75000"/>
                  </a:schemeClr>
                </a:solidFill>
                <a:latin typeface="Franklin Gothic Demi" panose="020B07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150,000</a:t>
            </a:r>
          </a:p>
        </p:txBody>
      </p:sp>
      <p:sp>
        <p:nvSpPr>
          <p:cNvPr id="14" name="Text Placeholder 13"/>
          <p:cNvSpPr>
            <a:spLocks noGrp="1"/>
          </p:cNvSpPr>
          <p:nvPr>
            <p:ph type="body" sz="quarter" idx="10" hasCustomPrompt="1"/>
          </p:nvPr>
        </p:nvSpPr>
        <p:spPr>
          <a:xfrm>
            <a:off x="1116064" y="4159864"/>
            <a:ext cx="2682875" cy="736600"/>
          </a:xfrm>
        </p:spPr>
        <p:txBody>
          <a:bodyPr lIns="228600" tIns="109728" rIns="228600" anchor="t" anchorCtr="0">
            <a:normAutofit/>
          </a:bodyPr>
          <a:lstStyle>
            <a:lvl1pPr algn="ctr">
              <a:lnSpc>
                <a:spcPct val="100000"/>
              </a:lnSpc>
              <a:defRPr sz="1400" i="1" cap="all" baseline="0">
                <a:solidFill>
                  <a:schemeClr val="tx1"/>
                </a:solidFill>
                <a:latin typeface="Franklin Gothic Book" panose="020B0503020102020204" pitchFamily="34" charset="0"/>
              </a:defRPr>
            </a:lvl1pPr>
          </a:lstStyle>
          <a:p>
            <a:pPr lvl="0"/>
            <a:r>
              <a:rPr lang="en-US" dirty="0"/>
              <a:t>Key Finding can be called out here</a:t>
            </a:r>
          </a:p>
        </p:txBody>
      </p:sp>
      <p:sp>
        <p:nvSpPr>
          <p:cNvPr id="7"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0156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43317" y="797331"/>
            <a:ext cx="9144001" cy="917125"/>
          </a:xfrm>
        </p:spPr>
        <p:txBody>
          <a:bodyPr bIns="0">
            <a:normAutofit/>
          </a:bodyPr>
          <a:lstStyle>
            <a:lvl1pPr>
              <a:defRPr sz="4900">
                <a:solidFill>
                  <a:srgbClr val="20245E"/>
                </a:solidFill>
              </a:defRPr>
            </a:lvl1pPr>
          </a:lstStyle>
          <a:p>
            <a:r>
              <a:rPr lang="en-US" dirty="0"/>
              <a:t>Alt Text Heavy Slide</a:t>
            </a:r>
          </a:p>
        </p:txBody>
      </p:sp>
      <p:sp>
        <p:nvSpPr>
          <p:cNvPr id="3" name="Content Placeholder 2"/>
          <p:cNvSpPr>
            <a:spLocks noGrp="1"/>
          </p:cNvSpPr>
          <p:nvPr>
            <p:ph idx="1"/>
          </p:nvPr>
        </p:nvSpPr>
        <p:spPr>
          <a:xfrm>
            <a:off x="1443317" y="2599345"/>
            <a:ext cx="9144002" cy="3365519"/>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hasCustomPrompt="1"/>
          </p:nvPr>
        </p:nvSpPr>
        <p:spPr>
          <a:xfrm>
            <a:off x="1443318" y="1827515"/>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cxnSp>
        <p:nvCxnSpPr>
          <p:cNvPr id="10" name="Straight Connector 9">
            <a:extLst>
              <a:ext uri="{FF2B5EF4-FFF2-40B4-BE49-F238E27FC236}">
                <a16:creationId xmlns:a16="http://schemas.microsoft.com/office/drawing/2014/main" id="{FFE1A425-D998-834D-838E-6D68EBED62C3}"/>
              </a:ext>
            </a:extLst>
          </p:cNvPr>
          <p:cNvCxnSpPr/>
          <p:nvPr userDrawn="1"/>
        </p:nvCxnSpPr>
        <p:spPr>
          <a:xfrm>
            <a:off x="1546670" y="1767972"/>
            <a:ext cx="1704296" cy="0"/>
          </a:xfrm>
          <a:prstGeom prst="line">
            <a:avLst/>
          </a:prstGeom>
          <a:ln w="12700">
            <a:solidFill>
              <a:srgbClr val="533560"/>
            </a:solidFill>
          </a:ln>
        </p:spPr>
        <p:style>
          <a:lnRef idx="1">
            <a:schemeClr val="accent1"/>
          </a:lnRef>
          <a:fillRef idx="0">
            <a:schemeClr val="accent1"/>
          </a:fillRef>
          <a:effectRef idx="0">
            <a:schemeClr val="accent1"/>
          </a:effectRef>
          <a:fontRef idx="minor">
            <a:schemeClr val="tx1"/>
          </a:fontRef>
        </p:style>
      </p:cxnSp>
      <p:sp>
        <p:nvSpPr>
          <p:cNvPr id="7"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7039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4" name="Content Placeholder 8"/>
          <p:cNvSpPr>
            <a:spLocks noGrp="1"/>
          </p:cNvSpPr>
          <p:nvPr>
            <p:ph sz="quarter" idx="44" hasCustomPrompt="1"/>
          </p:nvPr>
        </p:nvSpPr>
        <p:spPr>
          <a:xfrm>
            <a:off x="1198506"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5" name="Title 1"/>
          <p:cNvSpPr>
            <a:spLocks noGrp="1"/>
          </p:cNvSpPr>
          <p:nvPr>
            <p:ph type="title" hasCustomPrompt="1"/>
          </p:nvPr>
        </p:nvSpPr>
        <p:spPr>
          <a:xfrm>
            <a:off x="739775" y="685514"/>
            <a:ext cx="10515600" cy="824965"/>
          </a:xfrm>
        </p:spPr>
        <p:txBody>
          <a:bodyPr bIns="0">
            <a:normAutofit/>
          </a:bodyPr>
          <a:lstStyle>
            <a:lvl1pPr>
              <a:defRPr sz="4900">
                <a:solidFill>
                  <a:srgbClr val="20245E"/>
                </a:solidFill>
              </a:defRPr>
            </a:lvl1pPr>
          </a:lstStyle>
          <a:p>
            <a:r>
              <a:rPr lang="en-US" dirty="0"/>
              <a:t>Click to Edit Title Style</a:t>
            </a:r>
          </a:p>
        </p:txBody>
      </p:sp>
      <p:sp>
        <p:nvSpPr>
          <p:cNvPr id="6" name="Text Placeholder 34"/>
          <p:cNvSpPr>
            <a:spLocks noGrp="1"/>
          </p:cNvSpPr>
          <p:nvPr>
            <p:ph type="body" sz="quarter" idx="38" hasCustomPrompt="1"/>
          </p:nvPr>
        </p:nvSpPr>
        <p:spPr>
          <a:xfrm>
            <a:off x="1193800" y="3400926"/>
            <a:ext cx="2962168"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7" name="Text Placeholder 24"/>
          <p:cNvSpPr>
            <a:spLocks noGrp="1"/>
          </p:cNvSpPr>
          <p:nvPr>
            <p:ph type="body" sz="quarter" idx="11" hasCustomPrompt="1"/>
          </p:nvPr>
        </p:nvSpPr>
        <p:spPr>
          <a:xfrm>
            <a:off x="1193800" y="2589259"/>
            <a:ext cx="2962934"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87%</a:t>
            </a:r>
          </a:p>
        </p:txBody>
      </p:sp>
      <p:sp>
        <p:nvSpPr>
          <p:cNvPr id="8" name="Text Placeholder 24"/>
          <p:cNvSpPr>
            <a:spLocks noGrp="1"/>
          </p:cNvSpPr>
          <p:nvPr>
            <p:ph type="body" sz="quarter" idx="12" hasCustomPrompt="1"/>
          </p:nvPr>
        </p:nvSpPr>
        <p:spPr>
          <a:xfrm>
            <a:off x="4641908" y="2589258"/>
            <a:ext cx="2947004" cy="780479"/>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150,000</a:t>
            </a:r>
          </a:p>
        </p:txBody>
      </p:sp>
      <p:sp>
        <p:nvSpPr>
          <p:cNvPr id="9" name="Text Placeholder 24"/>
          <p:cNvSpPr>
            <a:spLocks noGrp="1"/>
          </p:cNvSpPr>
          <p:nvPr>
            <p:ph type="body" sz="quarter" idx="13" hasCustomPrompt="1"/>
          </p:nvPr>
        </p:nvSpPr>
        <p:spPr>
          <a:xfrm>
            <a:off x="8085042" y="2589259"/>
            <a:ext cx="2953516"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+12</a:t>
            </a:r>
          </a:p>
        </p:txBody>
      </p:sp>
      <p:sp>
        <p:nvSpPr>
          <p:cNvPr id="10" name="Text Placeholder 2"/>
          <p:cNvSpPr>
            <a:spLocks noGrp="1"/>
          </p:cNvSpPr>
          <p:nvPr>
            <p:ph type="body" idx="1"/>
          </p:nvPr>
        </p:nvSpPr>
        <p:spPr>
          <a:xfrm>
            <a:off x="739775" y="1397326"/>
            <a:ext cx="5157787" cy="502147"/>
          </a:xfrm>
        </p:spPr>
        <p:txBody>
          <a:bodyPr anchor="t" anchorCtr="0">
            <a:normAutofit/>
          </a:bodyPr>
          <a:lstStyle>
            <a:lvl1pPr marL="0" indent="0" algn="l">
              <a:buNone/>
              <a:defRPr sz="1400" b="0" i="1" cap="all" baseline="0">
                <a:solidFill>
                  <a:schemeClr val="bg2">
                    <a:lumMod val="90000"/>
                    <a:lumOff val="10000"/>
                  </a:schemeClr>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4"/>
          <p:cNvSpPr>
            <a:spLocks noGrp="1"/>
          </p:cNvSpPr>
          <p:nvPr>
            <p:ph type="body" sz="quarter" idx="40" hasCustomPrompt="1"/>
          </p:nvPr>
        </p:nvSpPr>
        <p:spPr>
          <a:xfrm>
            <a:off x="4645586"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3" name="Text Placeholder 34"/>
          <p:cNvSpPr>
            <a:spLocks noGrp="1"/>
          </p:cNvSpPr>
          <p:nvPr>
            <p:ph type="body" sz="quarter" idx="42" hasCustomPrompt="1"/>
          </p:nvPr>
        </p:nvSpPr>
        <p:spPr>
          <a:xfrm>
            <a:off x="8085042"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4" name="Content Placeholder 8"/>
          <p:cNvSpPr>
            <a:spLocks noGrp="1"/>
          </p:cNvSpPr>
          <p:nvPr>
            <p:ph sz="quarter" idx="45" hasCustomPrompt="1"/>
          </p:nvPr>
        </p:nvSpPr>
        <p:spPr>
          <a:xfrm>
            <a:off x="4640874"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15" name="Content Placeholder 8"/>
          <p:cNvSpPr>
            <a:spLocks noGrp="1"/>
          </p:cNvSpPr>
          <p:nvPr>
            <p:ph sz="quarter" idx="46" hasCustomPrompt="1"/>
          </p:nvPr>
        </p:nvSpPr>
        <p:spPr>
          <a:xfrm>
            <a:off x="8080330"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Tree>
    <p:extLst>
      <p:ext uri="{BB962C8B-B14F-4D97-AF65-F5344CB8AC3E}">
        <p14:creationId xmlns:p14="http://schemas.microsoft.com/office/powerpoint/2010/main" val="209418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12192000" cy="3048000"/>
          </a:xfrm>
        </p:spPr>
        <p:txBody>
          <a:bodyPr/>
          <a:lstStyle/>
          <a:p>
            <a:pPr lvl="0"/>
            <a:r>
              <a:rPr lang="en-US"/>
              <a:t>Click to edit Master text styles</a:t>
            </a:r>
          </a:p>
        </p:txBody>
      </p:sp>
      <p:sp>
        <p:nvSpPr>
          <p:cNvPr id="11" name="Text Placeholder 34"/>
          <p:cNvSpPr>
            <a:spLocks noGrp="1"/>
          </p:cNvSpPr>
          <p:nvPr>
            <p:ph type="body" sz="quarter" idx="33" hasCustomPrompt="1"/>
          </p:nvPr>
        </p:nvSpPr>
        <p:spPr>
          <a:xfrm>
            <a:off x="845496"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2" name="Text Placeholder 47"/>
          <p:cNvSpPr>
            <a:spLocks noGrp="1"/>
          </p:cNvSpPr>
          <p:nvPr>
            <p:ph type="body" sz="quarter" idx="34"/>
          </p:nvPr>
        </p:nvSpPr>
        <p:spPr>
          <a:xfrm>
            <a:off x="840655"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3" name="Picture Placeholder 8"/>
          <p:cNvSpPr>
            <a:spLocks noGrp="1"/>
          </p:cNvSpPr>
          <p:nvPr>
            <p:ph type="pic" sz="quarter" idx="25"/>
          </p:nvPr>
        </p:nvSpPr>
        <p:spPr>
          <a:xfrm>
            <a:off x="4656853" y="3556114"/>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4" name="Picture Placeholder 8"/>
          <p:cNvSpPr>
            <a:spLocks noGrp="1"/>
          </p:cNvSpPr>
          <p:nvPr>
            <p:ph type="pic" sz="quarter" idx="26"/>
          </p:nvPr>
        </p:nvSpPr>
        <p:spPr>
          <a:xfrm>
            <a:off x="840655" y="3556114"/>
            <a:ext cx="2873453"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5" name="Picture Placeholder 8"/>
          <p:cNvSpPr>
            <a:spLocks noGrp="1"/>
          </p:cNvSpPr>
          <p:nvPr>
            <p:ph type="pic" sz="quarter" idx="27"/>
          </p:nvPr>
        </p:nvSpPr>
        <p:spPr>
          <a:xfrm>
            <a:off x="8445808" y="3586147"/>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6" name="Text Placeholder 34"/>
          <p:cNvSpPr>
            <a:spLocks noGrp="1"/>
          </p:cNvSpPr>
          <p:nvPr>
            <p:ph type="body" sz="quarter" idx="41" hasCustomPrompt="1"/>
          </p:nvPr>
        </p:nvSpPr>
        <p:spPr>
          <a:xfrm>
            <a:off x="4661694"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7" name="Text Placeholder 47"/>
          <p:cNvSpPr>
            <a:spLocks noGrp="1"/>
          </p:cNvSpPr>
          <p:nvPr>
            <p:ph type="body" sz="quarter" idx="42"/>
          </p:nvPr>
        </p:nvSpPr>
        <p:spPr>
          <a:xfrm>
            <a:off x="4656853"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
        <p:nvSpPr>
          <p:cNvPr id="18" name="Text Placeholder 34"/>
          <p:cNvSpPr>
            <a:spLocks noGrp="1"/>
          </p:cNvSpPr>
          <p:nvPr>
            <p:ph type="body" sz="quarter" idx="43" hasCustomPrompt="1"/>
          </p:nvPr>
        </p:nvSpPr>
        <p:spPr>
          <a:xfrm>
            <a:off x="8445809" y="4418403"/>
            <a:ext cx="287345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9" name="Text Placeholder 47"/>
          <p:cNvSpPr>
            <a:spLocks noGrp="1"/>
          </p:cNvSpPr>
          <p:nvPr>
            <p:ph type="body" sz="quarter" idx="44"/>
          </p:nvPr>
        </p:nvSpPr>
        <p:spPr>
          <a:xfrm>
            <a:off x="8445808"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1"/>
            <a:endParaRPr lang="en-US" dirty="0"/>
          </a:p>
        </p:txBody>
      </p:sp>
    </p:spTree>
    <p:extLst>
      <p:ext uri="{BB962C8B-B14F-4D97-AF65-F5344CB8AC3E}">
        <p14:creationId xmlns:p14="http://schemas.microsoft.com/office/powerpoint/2010/main" val="420295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553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218164" y="6233159"/>
            <a:ext cx="902207" cy="52273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06718" y="1680210"/>
            <a:ext cx="4687570" cy="350139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11353800" y="6308780"/>
            <a:ext cx="629478"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9717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3999" y="1008667"/>
            <a:ext cx="9144001" cy="2020035"/>
          </a:xfrm>
        </p:spPr>
        <p:txBody>
          <a:bodyPr anchor="b"/>
          <a:lstStyle>
            <a:lvl1pPr algn="l">
              <a:defRPr sz="6000">
                <a:solidFill>
                  <a:schemeClr val="tx1"/>
                </a:solidFill>
              </a:defRPr>
            </a:lvl1pPr>
          </a:lstStyle>
          <a:p>
            <a:r>
              <a:rPr lang="en-US" dirty="0"/>
              <a:t>Click to Edit Master Title</a:t>
            </a:r>
          </a:p>
        </p:txBody>
      </p:sp>
      <p:sp>
        <p:nvSpPr>
          <p:cNvPr id="8" name="Rectangle 7"/>
          <p:cNvSpPr/>
          <p:nvPr/>
        </p:nvSpPr>
        <p:spPr>
          <a:xfrm>
            <a:off x="0" y="6307667"/>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1524000" y="3104983"/>
            <a:ext cx="9144000" cy="696913"/>
          </a:xfrm>
        </p:spPr>
        <p:txBody>
          <a:bodyPr>
            <a:normAutofit/>
          </a:bodyPr>
          <a:lstStyle>
            <a:lvl1pPr algn="l">
              <a:defRPr lang="en-US" sz="1600" b="0" dirty="0">
                <a:solidFill>
                  <a:schemeClr val="tx1"/>
                </a:solidFill>
                <a:latin typeface="+mn-lt"/>
              </a:defRPr>
            </a:lvl1pPr>
          </a:lstStyle>
          <a:p>
            <a:pPr algn="l"/>
            <a:r>
              <a:rPr lang="en-US" sz="1800" dirty="0">
                <a:solidFill>
                  <a:schemeClr val="accent3">
                    <a:lumMod val="50000"/>
                  </a:schemeClr>
                </a:solidFill>
                <a:latin typeface="+mj-lt"/>
              </a:rPr>
              <a:t>For more information contact Kelsey </a:t>
            </a:r>
            <a:r>
              <a:rPr lang="en-US" sz="1800" dirty="0" err="1">
                <a:solidFill>
                  <a:schemeClr val="accent3">
                    <a:lumMod val="50000"/>
                  </a:schemeClr>
                </a:solidFill>
                <a:latin typeface="+mj-lt"/>
              </a:rPr>
              <a:t>Stalnaker</a:t>
            </a:r>
            <a:r>
              <a:rPr lang="en-US" sz="1800" dirty="0">
                <a:solidFill>
                  <a:schemeClr val="accent3">
                    <a:lumMod val="50000"/>
                  </a:schemeClr>
                </a:solidFill>
                <a:latin typeface="+mj-lt"/>
              </a:rPr>
              <a:t> in VPE</a:t>
            </a:r>
          </a:p>
        </p:txBody>
      </p:sp>
      <p:pic>
        <p:nvPicPr>
          <p:cNvPr id="4" name="Picture 3">
            <a:extLst>
              <a:ext uri="{FF2B5EF4-FFF2-40B4-BE49-F238E27FC236}">
                <a16:creationId xmlns:a16="http://schemas.microsoft.com/office/drawing/2014/main" id="{D7FCC3CC-5049-9517-19D9-8804DAAB4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46" y="4405539"/>
            <a:ext cx="2120625" cy="1290706"/>
          </a:xfrm>
          <a:prstGeom prst="rect">
            <a:avLst/>
          </a:prstGeom>
        </p:spPr>
      </p:pic>
    </p:spTree>
    <p:extLst>
      <p:ext uri="{BB962C8B-B14F-4D97-AF65-F5344CB8AC3E}">
        <p14:creationId xmlns:p14="http://schemas.microsoft.com/office/powerpoint/2010/main" val="1325261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09" y="2941266"/>
            <a:ext cx="6655983" cy="1015663"/>
          </a:xfrm>
          <a:solidFill>
            <a:schemeClr val="tx2"/>
          </a:solidFill>
        </p:spPr>
        <p:txBody>
          <a:bodyPr tIns="91440" bIns="91440" anchor="ctr" anchorCtr="0">
            <a:spAutoFit/>
          </a:bodyPr>
          <a:lstStyle>
            <a:lvl1pPr algn="ctr">
              <a:lnSpc>
                <a:spcPct val="100000"/>
              </a:lnSpc>
              <a:defRPr sz="5400" cap="all" baseline="0">
                <a:solidFill>
                  <a:schemeClr val="bg1"/>
                </a:solidFill>
                <a:latin typeface="Franklin Gothic Demi" panose="020B0703020102020204" pitchFamily="34" charset="0"/>
              </a:defRPr>
            </a:lvl1pPr>
          </a:lstStyle>
          <a:p>
            <a:pPr lvl="0"/>
            <a:r>
              <a:rPr lang="en-US" dirty="0"/>
              <a:t>Transition Page</a:t>
            </a:r>
          </a:p>
        </p:txBody>
      </p:sp>
      <p:sp>
        <p:nvSpPr>
          <p:cNvPr id="2" name="Slide Number Placeholder 1">
            <a:extLst>
              <a:ext uri="{FF2B5EF4-FFF2-40B4-BE49-F238E27FC236}">
                <a16:creationId xmlns:a16="http://schemas.microsoft.com/office/drawing/2014/main" id="{DFF680DD-5A61-4F49-9619-4CCE9958742B}"/>
              </a:ext>
            </a:extLst>
          </p:cNvPr>
          <p:cNvSpPr>
            <a:spLocks noGrp="1"/>
          </p:cNvSpPr>
          <p:nvPr>
            <p:ph type="sldNum" sz="quarter" idx="11"/>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82917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09" y="2941266"/>
            <a:ext cx="6655983" cy="1015663"/>
          </a:xfrm>
          <a:solidFill>
            <a:schemeClr val="tx2"/>
          </a:solidFill>
        </p:spPr>
        <p:txBody>
          <a:bodyPr tIns="91440" bIns="91440" anchor="ctr" anchorCtr="0">
            <a:spAutoFit/>
          </a:bodyPr>
          <a:lstStyle>
            <a:lvl1pPr algn="ctr">
              <a:lnSpc>
                <a:spcPct val="100000"/>
              </a:lnSpc>
              <a:defRPr sz="5400" cap="all" baseline="0">
                <a:solidFill>
                  <a:schemeClr val="bg1"/>
                </a:solidFill>
                <a:latin typeface="Franklin Gothic Demi" panose="020B0703020102020204" pitchFamily="34" charset="0"/>
              </a:defRPr>
            </a:lvl1pPr>
          </a:lstStyle>
          <a:p>
            <a:pPr lvl="0"/>
            <a:r>
              <a:rPr lang="en-US" dirty="0"/>
              <a:t>Transition Page</a:t>
            </a:r>
          </a:p>
        </p:txBody>
      </p:sp>
      <p:sp>
        <p:nvSpPr>
          <p:cNvPr id="2" name="Slide Number Placeholder 1">
            <a:extLst>
              <a:ext uri="{FF2B5EF4-FFF2-40B4-BE49-F238E27FC236}">
                <a16:creationId xmlns:a16="http://schemas.microsoft.com/office/drawing/2014/main" id="{DFF680DD-5A61-4F49-9619-4CCE9958742B}"/>
              </a:ext>
            </a:extLst>
          </p:cNvPr>
          <p:cNvSpPr>
            <a:spLocks noGrp="1"/>
          </p:cNvSpPr>
          <p:nvPr>
            <p:ph type="sldNum" sz="quarter" idx="11"/>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186452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Transition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3999" y="1331395"/>
            <a:ext cx="9144001" cy="2020035"/>
          </a:xfrm>
        </p:spPr>
        <p:txBody>
          <a:bodyPr anchor="b"/>
          <a:lstStyle>
            <a:lvl1pPr algn="l">
              <a:defRPr sz="6000">
                <a:solidFill>
                  <a:schemeClr val="tx1"/>
                </a:solidFill>
              </a:defRPr>
            </a:lvl1pPr>
          </a:lstStyle>
          <a:p>
            <a:r>
              <a:rPr lang="en-US" dirty="0"/>
              <a:t>Alt Transition Page</a:t>
            </a:r>
          </a:p>
        </p:txBody>
      </p:sp>
      <p:sp>
        <p:nvSpPr>
          <p:cNvPr id="5" name="Text Placeholder 10"/>
          <p:cNvSpPr>
            <a:spLocks noGrp="1"/>
          </p:cNvSpPr>
          <p:nvPr>
            <p:ph type="body" sz="quarter" idx="11" hasCustomPrompt="1"/>
          </p:nvPr>
        </p:nvSpPr>
        <p:spPr>
          <a:xfrm>
            <a:off x="1524000" y="3427711"/>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2" name="Slide Number Placeholder 1">
            <a:extLst>
              <a:ext uri="{FF2B5EF4-FFF2-40B4-BE49-F238E27FC236}">
                <a16:creationId xmlns:a16="http://schemas.microsoft.com/office/drawing/2014/main" id="{2151D3BB-4F56-4C61-BF52-DE07C6ADDD66}"/>
              </a:ext>
            </a:extLst>
          </p:cNvPr>
          <p:cNvSpPr>
            <a:spLocks noGrp="1"/>
          </p:cNvSpPr>
          <p:nvPr>
            <p:ph type="sldNum" sz="quarter" idx="12"/>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1440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1454" y="916773"/>
            <a:ext cx="6261859" cy="5048091"/>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1" y="1770551"/>
            <a:ext cx="4133678" cy="846386"/>
          </a:xfrm>
          <a:solidFill>
            <a:schemeClr val="tx2"/>
          </a:solidFill>
        </p:spPr>
        <p:txBody>
          <a:bodyPr lIns="0" tIns="45720" rIns="320040" bIns="45720" anchor="b">
            <a:spAutoFit/>
          </a:bodyPr>
          <a:lstStyle>
            <a:lvl1pPr algn="r">
              <a:lnSpc>
                <a:spcPct val="100000"/>
              </a:lnSpc>
              <a:defRPr sz="4900" baseline="0">
                <a:solidFill>
                  <a:schemeClr val="bg1"/>
                </a:solidFill>
              </a:defRPr>
            </a:lvl1pPr>
          </a:lstStyle>
          <a:p>
            <a:r>
              <a:rPr lang="en-US" dirty="0"/>
              <a:t>Slide Title</a:t>
            </a:r>
          </a:p>
        </p:txBody>
      </p:sp>
      <p:sp>
        <p:nvSpPr>
          <p:cNvPr id="4" name="Text Placeholder 3"/>
          <p:cNvSpPr>
            <a:spLocks noGrp="1"/>
          </p:cNvSpPr>
          <p:nvPr>
            <p:ph type="body" sz="half" idx="2" hasCustomPrompt="1"/>
          </p:nvPr>
        </p:nvSpPr>
        <p:spPr>
          <a:xfrm>
            <a:off x="1116064" y="3424480"/>
            <a:ext cx="2682129" cy="687258"/>
          </a:xfrm>
        </p:spPr>
        <p:txBody>
          <a:bodyPr lIns="0" tIns="0" rIns="0" bIns="0"/>
          <a:lstStyle>
            <a:lvl1pPr marL="0" indent="0" algn="ctr">
              <a:lnSpc>
                <a:spcPct val="100000"/>
              </a:lnSpc>
              <a:buNone/>
              <a:defRPr sz="4900">
                <a:solidFill>
                  <a:schemeClr val="accent2"/>
                </a:solidFill>
                <a:latin typeface="Franklin Gothic Demi" panose="020B07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150,000</a:t>
            </a:r>
          </a:p>
        </p:txBody>
      </p:sp>
      <p:sp>
        <p:nvSpPr>
          <p:cNvPr id="14" name="Text Placeholder 13"/>
          <p:cNvSpPr>
            <a:spLocks noGrp="1"/>
          </p:cNvSpPr>
          <p:nvPr>
            <p:ph type="body" sz="quarter" idx="10" hasCustomPrompt="1"/>
          </p:nvPr>
        </p:nvSpPr>
        <p:spPr>
          <a:xfrm>
            <a:off x="1116064" y="4159864"/>
            <a:ext cx="2682875" cy="736600"/>
          </a:xfrm>
        </p:spPr>
        <p:txBody>
          <a:bodyPr lIns="228600" tIns="109728" rIns="228600" anchor="t" anchorCtr="0">
            <a:normAutofit/>
          </a:bodyPr>
          <a:lstStyle>
            <a:lvl1pPr algn="ctr">
              <a:lnSpc>
                <a:spcPct val="100000"/>
              </a:lnSpc>
              <a:defRPr sz="1400" i="1" cap="all" baseline="0">
                <a:solidFill>
                  <a:schemeClr val="tx1"/>
                </a:solidFill>
                <a:latin typeface="Franklin Gothic Book" panose="020B0503020102020204" pitchFamily="34" charset="0"/>
              </a:defRPr>
            </a:lvl1pPr>
          </a:lstStyle>
          <a:p>
            <a:pPr lvl="0"/>
            <a:r>
              <a:rPr lang="en-US" dirty="0"/>
              <a:t>Key Finding can be called out here</a:t>
            </a:r>
          </a:p>
        </p:txBody>
      </p:sp>
      <p:sp>
        <p:nvSpPr>
          <p:cNvPr id="5" name="Slide Number Placeholder 4">
            <a:extLst>
              <a:ext uri="{FF2B5EF4-FFF2-40B4-BE49-F238E27FC236}">
                <a16:creationId xmlns:a16="http://schemas.microsoft.com/office/drawing/2014/main" id="{87D32FE6-882D-4B3F-95DA-A8343D04DBDF}"/>
              </a:ext>
            </a:extLst>
          </p:cNvPr>
          <p:cNvSpPr>
            <a:spLocks noGrp="1"/>
          </p:cNvSpPr>
          <p:nvPr>
            <p:ph type="sldNum" sz="quarter" idx="11"/>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133285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43317" y="797331"/>
            <a:ext cx="9144001" cy="917125"/>
          </a:xfrm>
        </p:spPr>
        <p:txBody>
          <a:bodyPr bIns="0">
            <a:normAutofit/>
          </a:bodyPr>
          <a:lstStyle>
            <a:lvl1pPr>
              <a:defRPr sz="4900">
                <a:solidFill>
                  <a:srgbClr val="20245E"/>
                </a:solidFill>
              </a:defRPr>
            </a:lvl1pPr>
          </a:lstStyle>
          <a:p>
            <a:r>
              <a:rPr lang="en-US" dirty="0"/>
              <a:t>Alt Text Heavy Slide</a:t>
            </a:r>
          </a:p>
        </p:txBody>
      </p:sp>
      <p:sp>
        <p:nvSpPr>
          <p:cNvPr id="3" name="Content Placeholder 2"/>
          <p:cNvSpPr>
            <a:spLocks noGrp="1"/>
          </p:cNvSpPr>
          <p:nvPr>
            <p:ph idx="1"/>
          </p:nvPr>
        </p:nvSpPr>
        <p:spPr>
          <a:xfrm>
            <a:off x="1443317" y="2599345"/>
            <a:ext cx="9144002" cy="3365519"/>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8" name="Text Placeholder 10"/>
          <p:cNvSpPr>
            <a:spLocks noGrp="1"/>
          </p:cNvSpPr>
          <p:nvPr>
            <p:ph type="body" sz="quarter" idx="11" hasCustomPrompt="1"/>
          </p:nvPr>
        </p:nvSpPr>
        <p:spPr>
          <a:xfrm>
            <a:off x="1443318" y="1827515"/>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2" name="Slide Number Placeholder 1">
            <a:extLst>
              <a:ext uri="{FF2B5EF4-FFF2-40B4-BE49-F238E27FC236}">
                <a16:creationId xmlns:a16="http://schemas.microsoft.com/office/drawing/2014/main" id="{76530468-B1EC-48D0-952E-AFCA4A0D93EF}"/>
              </a:ext>
            </a:extLst>
          </p:cNvPr>
          <p:cNvSpPr>
            <a:spLocks noGrp="1"/>
          </p:cNvSpPr>
          <p:nvPr>
            <p:ph type="sldNum" sz="quarter" idx="12"/>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2250188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4" name="Content Placeholder 8"/>
          <p:cNvSpPr>
            <a:spLocks noGrp="1"/>
          </p:cNvSpPr>
          <p:nvPr>
            <p:ph sz="quarter" idx="44" hasCustomPrompt="1"/>
          </p:nvPr>
        </p:nvSpPr>
        <p:spPr>
          <a:xfrm>
            <a:off x="1198506"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5" name="Title 1"/>
          <p:cNvSpPr>
            <a:spLocks noGrp="1"/>
          </p:cNvSpPr>
          <p:nvPr>
            <p:ph type="title" hasCustomPrompt="1"/>
          </p:nvPr>
        </p:nvSpPr>
        <p:spPr>
          <a:xfrm>
            <a:off x="739775" y="685514"/>
            <a:ext cx="10515600" cy="824965"/>
          </a:xfrm>
        </p:spPr>
        <p:txBody>
          <a:bodyPr bIns="0">
            <a:normAutofit/>
          </a:bodyPr>
          <a:lstStyle>
            <a:lvl1pPr>
              <a:defRPr sz="4900">
                <a:solidFill>
                  <a:srgbClr val="20245E"/>
                </a:solidFill>
              </a:defRPr>
            </a:lvl1pPr>
          </a:lstStyle>
          <a:p>
            <a:r>
              <a:rPr lang="en-US" dirty="0"/>
              <a:t>Click to Edit Title Style</a:t>
            </a:r>
          </a:p>
        </p:txBody>
      </p:sp>
      <p:sp>
        <p:nvSpPr>
          <p:cNvPr id="6" name="Text Placeholder 34"/>
          <p:cNvSpPr>
            <a:spLocks noGrp="1"/>
          </p:cNvSpPr>
          <p:nvPr>
            <p:ph type="body" sz="quarter" idx="38" hasCustomPrompt="1"/>
          </p:nvPr>
        </p:nvSpPr>
        <p:spPr>
          <a:xfrm>
            <a:off x="1193800" y="3400926"/>
            <a:ext cx="2962168"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7" name="Text Placeholder 24"/>
          <p:cNvSpPr>
            <a:spLocks noGrp="1"/>
          </p:cNvSpPr>
          <p:nvPr>
            <p:ph type="body" sz="quarter" idx="11" hasCustomPrompt="1"/>
          </p:nvPr>
        </p:nvSpPr>
        <p:spPr>
          <a:xfrm>
            <a:off x="1193800" y="2589259"/>
            <a:ext cx="2962934"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87%</a:t>
            </a:r>
          </a:p>
        </p:txBody>
      </p:sp>
      <p:sp>
        <p:nvSpPr>
          <p:cNvPr id="8" name="Text Placeholder 24"/>
          <p:cNvSpPr>
            <a:spLocks noGrp="1"/>
          </p:cNvSpPr>
          <p:nvPr>
            <p:ph type="body" sz="quarter" idx="12" hasCustomPrompt="1"/>
          </p:nvPr>
        </p:nvSpPr>
        <p:spPr>
          <a:xfrm>
            <a:off x="4641908" y="2589258"/>
            <a:ext cx="2947004" cy="780479"/>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150,000</a:t>
            </a:r>
          </a:p>
        </p:txBody>
      </p:sp>
      <p:sp>
        <p:nvSpPr>
          <p:cNvPr id="9" name="Text Placeholder 24"/>
          <p:cNvSpPr>
            <a:spLocks noGrp="1"/>
          </p:cNvSpPr>
          <p:nvPr>
            <p:ph type="body" sz="quarter" idx="13" hasCustomPrompt="1"/>
          </p:nvPr>
        </p:nvSpPr>
        <p:spPr>
          <a:xfrm>
            <a:off x="8085042" y="2589259"/>
            <a:ext cx="2953516"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+12</a:t>
            </a:r>
          </a:p>
        </p:txBody>
      </p:sp>
      <p:sp>
        <p:nvSpPr>
          <p:cNvPr id="10" name="Text Placeholder 2"/>
          <p:cNvSpPr>
            <a:spLocks noGrp="1"/>
          </p:cNvSpPr>
          <p:nvPr>
            <p:ph type="body" idx="1"/>
          </p:nvPr>
        </p:nvSpPr>
        <p:spPr>
          <a:xfrm>
            <a:off x="739775" y="1397326"/>
            <a:ext cx="5157787" cy="502147"/>
          </a:xfrm>
        </p:spPr>
        <p:txBody>
          <a:bodyPr anchor="t" anchorCtr="0">
            <a:normAutofit/>
          </a:bodyPr>
          <a:lstStyle>
            <a:lvl1pPr marL="0" indent="0" algn="l">
              <a:buNone/>
              <a:defRPr sz="1400" b="0" i="1" cap="all" baseline="0">
                <a:solidFill>
                  <a:schemeClr val="bg2">
                    <a:lumMod val="90000"/>
                    <a:lumOff val="10000"/>
                  </a:schemeClr>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4"/>
          <p:cNvSpPr>
            <a:spLocks noGrp="1"/>
          </p:cNvSpPr>
          <p:nvPr>
            <p:ph type="body" sz="quarter" idx="40" hasCustomPrompt="1"/>
          </p:nvPr>
        </p:nvSpPr>
        <p:spPr>
          <a:xfrm>
            <a:off x="4645586"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3" name="Text Placeholder 34"/>
          <p:cNvSpPr>
            <a:spLocks noGrp="1"/>
          </p:cNvSpPr>
          <p:nvPr>
            <p:ph type="body" sz="quarter" idx="42" hasCustomPrompt="1"/>
          </p:nvPr>
        </p:nvSpPr>
        <p:spPr>
          <a:xfrm>
            <a:off x="8085042"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4" name="Content Placeholder 8"/>
          <p:cNvSpPr>
            <a:spLocks noGrp="1"/>
          </p:cNvSpPr>
          <p:nvPr>
            <p:ph sz="quarter" idx="45" hasCustomPrompt="1"/>
          </p:nvPr>
        </p:nvSpPr>
        <p:spPr>
          <a:xfrm>
            <a:off x="4640874"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15" name="Content Placeholder 8"/>
          <p:cNvSpPr>
            <a:spLocks noGrp="1"/>
          </p:cNvSpPr>
          <p:nvPr>
            <p:ph sz="quarter" idx="46" hasCustomPrompt="1"/>
          </p:nvPr>
        </p:nvSpPr>
        <p:spPr>
          <a:xfrm>
            <a:off x="8080330"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2" name="Slide Number Placeholder 1">
            <a:extLst>
              <a:ext uri="{FF2B5EF4-FFF2-40B4-BE49-F238E27FC236}">
                <a16:creationId xmlns:a16="http://schemas.microsoft.com/office/drawing/2014/main" id="{25015ECD-BD04-430D-B3EF-872F46955BF0}"/>
              </a:ext>
            </a:extLst>
          </p:cNvPr>
          <p:cNvSpPr>
            <a:spLocks noGrp="1"/>
          </p:cNvSpPr>
          <p:nvPr>
            <p:ph type="sldNum" sz="quarter" idx="47"/>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368165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12192000" cy="3048000"/>
          </a:xfrm>
        </p:spPr>
        <p:txBody>
          <a:bodyPr/>
          <a:lstStyle/>
          <a:p>
            <a:pPr lvl="0"/>
            <a:r>
              <a:rPr lang="en-US"/>
              <a:t>Click to edit Master text styles</a:t>
            </a:r>
          </a:p>
        </p:txBody>
      </p:sp>
      <p:sp>
        <p:nvSpPr>
          <p:cNvPr id="11" name="Text Placeholder 34"/>
          <p:cNvSpPr>
            <a:spLocks noGrp="1"/>
          </p:cNvSpPr>
          <p:nvPr>
            <p:ph type="body" sz="quarter" idx="33" hasCustomPrompt="1"/>
          </p:nvPr>
        </p:nvSpPr>
        <p:spPr>
          <a:xfrm>
            <a:off x="845496"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2" name="Text Placeholder 47"/>
          <p:cNvSpPr>
            <a:spLocks noGrp="1"/>
          </p:cNvSpPr>
          <p:nvPr>
            <p:ph type="body" sz="quarter" idx="34"/>
          </p:nvPr>
        </p:nvSpPr>
        <p:spPr>
          <a:xfrm>
            <a:off x="840655"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13" name="Picture Placeholder 8"/>
          <p:cNvSpPr>
            <a:spLocks noGrp="1"/>
          </p:cNvSpPr>
          <p:nvPr>
            <p:ph type="pic" sz="quarter" idx="25"/>
          </p:nvPr>
        </p:nvSpPr>
        <p:spPr>
          <a:xfrm>
            <a:off x="4656853" y="3556114"/>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4" name="Picture Placeholder 8"/>
          <p:cNvSpPr>
            <a:spLocks noGrp="1"/>
          </p:cNvSpPr>
          <p:nvPr>
            <p:ph type="pic" sz="quarter" idx="26"/>
          </p:nvPr>
        </p:nvSpPr>
        <p:spPr>
          <a:xfrm>
            <a:off x="840655" y="3556114"/>
            <a:ext cx="2873453"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5" name="Picture Placeholder 8"/>
          <p:cNvSpPr>
            <a:spLocks noGrp="1"/>
          </p:cNvSpPr>
          <p:nvPr>
            <p:ph type="pic" sz="quarter" idx="27"/>
          </p:nvPr>
        </p:nvSpPr>
        <p:spPr>
          <a:xfrm>
            <a:off x="8445808" y="3586147"/>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6" name="Text Placeholder 34"/>
          <p:cNvSpPr>
            <a:spLocks noGrp="1"/>
          </p:cNvSpPr>
          <p:nvPr>
            <p:ph type="body" sz="quarter" idx="41" hasCustomPrompt="1"/>
          </p:nvPr>
        </p:nvSpPr>
        <p:spPr>
          <a:xfrm>
            <a:off x="4661694"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7" name="Text Placeholder 47"/>
          <p:cNvSpPr>
            <a:spLocks noGrp="1"/>
          </p:cNvSpPr>
          <p:nvPr>
            <p:ph type="body" sz="quarter" idx="42"/>
          </p:nvPr>
        </p:nvSpPr>
        <p:spPr>
          <a:xfrm>
            <a:off x="4656853"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18" name="Text Placeholder 34"/>
          <p:cNvSpPr>
            <a:spLocks noGrp="1"/>
          </p:cNvSpPr>
          <p:nvPr>
            <p:ph type="body" sz="quarter" idx="43" hasCustomPrompt="1"/>
          </p:nvPr>
        </p:nvSpPr>
        <p:spPr>
          <a:xfrm>
            <a:off x="8445809" y="4418403"/>
            <a:ext cx="287345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9" name="Text Placeholder 47"/>
          <p:cNvSpPr>
            <a:spLocks noGrp="1"/>
          </p:cNvSpPr>
          <p:nvPr>
            <p:ph type="body" sz="quarter" idx="44"/>
          </p:nvPr>
        </p:nvSpPr>
        <p:spPr>
          <a:xfrm>
            <a:off x="8445808"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2" name="Slide Number Placeholder 1">
            <a:extLst>
              <a:ext uri="{FF2B5EF4-FFF2-40B4-BE49-F238E27FC236}">
                <a16:creationId xmlns:a16="http://schemas.microsoft.com/office/drawing/2014/main" id="{1981F30D-A76B-4E3F-B974-E21F92F16027}"/>
              </a:ext>
            </a:extLst>
          </p:cNvPr>
          <p:cNvSpPr>
            <a:spLocks noGrp="1"/>
          </p:cNvSpPr>
          <p:nvPr>
            <p:ph type="sldNum" sz="quarter" idx="46"/>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2835503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F790E-BC90-44D0-8DE3-B5F83078BB84}"/>
              </a:ext>
            </a:extLst>
          </p:cNvPr>
          <p:cNvSpPr>
            <a:spLocks noGrp="1"/>
          </p:cNvSpPr>
          <p:nvPr>
            <p:ph type="sldNum" sz="quarter" idx="10"/>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509211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Heavy">
  <p:cSld name="Text Heavy">
    <p:spTree>
      <p:nvGrpSpPr>
        <p:cNvPr id="1" name="Shape 16"/>
        <p:cNvGrpSpPr/>
        <p:nvPr/>
      </p:nvGrpSpPr>
      <p:grpSpPr>
        <a:xfrm>
          <a:off x="0" y="0"/>
          <a:ext cx="0" cy="0"/>
          <a:chOff x="0" y="0"/>
          <a:chExt cx="0" cy="0"/>
        </a:xfrm>
      </p:grpSpPr>
      <p:sp>
        <p:nvSpPr>
          <p:cNvPr id="17" name="Google Shape;17;p13"/>
          <p:cNvSpPr txBox="1">
            <a:spLocks noGrp="1"/>
          </p:cNvSpPr>
          <p:nvPr>
            <p:ph type="body" idx="1"/>
          </p:nvPr>
        </p:nvSpPr>
        <p:spPr>
          <a:xfrm>
            <a:off x="4551454" y="916773"/>
            <a:ext cx="6261859" cy="5048091"/>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Clr>
                <a:schemeClr val="dk1"/>
              </a:buClr>
              <a:buSzPts val="1800"/>
              <a:buFont typeface="Arial"/>
              <a:buChar char="•"/>
              <a:defRPr sz="1800">
                <a:solidFill>
                  <a:schemeClr val="dk1"/>
                </a:solidFill>
              </a:defRPr>
            </a:lvl1pPr>
            <a:lvl2pPr marL="914400" lvl="1" indent="-342900" algn="l">
              <a:lnSpc>
                <a:spcPct val="150000"/>
              </a:lnSpc>
              <a:spcBef>
                <a:spcPts val="500"/>
              </a:spcBef>
              <a:spcAft>
                <a:spcPts val="0"/>
              </a:spcAft>
              <a:buClr>
                <a:schemeClr val="dk1"/>
              </a:buClr>
              <a:buSzPts val="1800"/>
              <a:buFont typeface="Arial"/>
              <a:buChar char="•"/>
              <a:defRPr sz="1800">
                <a:solidFill>
                  <a:schemeClr val="dk1"/>
                </a:solidFill>
              </a:defRPr>
            </a:lvl2pPr>
            <a:lvl3pPr marL="1371600" lvl="2" indent="-355600" algn="l">
              <a:lnSpc>
                <a:spcPct val="150000"/>
              </a:lnSpc>
              <a:spcBef>
                <a:spcPts val="500"/>
              </a:spcBef>
              <a:spcAft>
                <a:spcPts val="0"/>
              </a:spcAft>
              <a:buClr>
                <a:schemeClr val="dk1"/>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 name="Google Shape;18;p13"/>
          <p:cNvSpPr txBox="1">
            <a:spLocks noGrp="1"/>
          </p:cNvSpPr>
          <p:nvPr>
            <p:ph type="title"/>
          </p:nvPr>
        </p:nvSpPr>
        <p:spPr>
          <a:xfrm>
            <a:off x="1" y="1770551"/>
            <a:ext cx="4133678" cy="846386"/>
          </a:xfrm>
          <a:prstGeom prst="rect">
            <a:avLst/>
          </a:prstGeom>
          <a:solidFill>
            <a:schemeClr val="dk2"/>
          </a:solidFill>
          <a:ln>
            <a:noFill/>
          </a:ln>
        </p:spPr>
        <p:txBody>
          <a:bodyPr spcFirstLastPara="1" wrap="square" lIns="0" tIns="45700" rIns="320025" bIns="45700" anchor="b" anchorCtr="0">
            <a:spAutoFit/>
          </a:bodyPr>
          <a:lstStyle>
            <a:lvl1pPr lvl="0" algn="r">
              <a:lnSpc>
                <a:spcPct val="100000"/>
              </a:lnSpc>
              <a:spcBef>
                <a:spcPts val="0"/>
              </a:spcBef>
              <a:spcAft>
                <a:spcPts val="0"/>
              </a:spcAft>
              <a:buClr>
                <a:schemeClr val="lt1"/>
              </a:buClr>
              <a:buSzPts val="4900"/>
              <a:buFont typeface="Libre Franklin"/>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2"/>
          </p:nvPr>
        </p:nvSpPr>
        <p:spPr>
          <a:xfrm>
            <a:off x="1116064" y="3424480"/>
            <a:ext cx="2682129" cy="68725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Clr>
                <a:srgbClr val="C78D24"/>
              </a:buClr>
              <a:buSzPts val="4900"/>
              <a:buNone/>
              <a:defRPr sz="4900">
                <a:solidFill>
                  <a:srgbClr val="C78D24"/>
                </a:solidFill>
                <a:latin typeface="Franklin Gothic"/>
                <a:ea typeface="Franklin Gothic"/>
                <a:cs typeface="Franklin Gothic"/>
                <a:sym typeface="Franklin Gothic"/>
              </a:defRPr>
            </a:lvl1pPr>
            <a:lvl2pPr marL="914400" lvl="1" indent="-228600" algn="l">
              <a:lnSpc>
                <a:spcPct val="150000"/>
              </a:lnSpc>
              <a:spcBef>
                <a:spcPts val="500"/>
              </a:spcBef>
              <a:spcAft>
                <a:spcPts val="0"/>
              </a:spcAft>
              <a:buClr>
                <a:schemeClr val="dk1"/>
              </a:buClr>
              <a:buSzPts val="1400"/>
              <a:buNone/>
              <a:defRPr sz="1400"/>
            </a:lvl2pPr>
            <a:lvl3pPr marL="1371600" lvl="2" indent="-228600" algn="l">
              <a:lnSpc>
                <a:spcPct val="150000"/>
              </a:lnSpc>
              <a:spcBef>
                <a:spcPts val="500"/>
              </a:spcBef>
              <a:spcAft>
                <a:spcPts val="0"/>
              </a:spcAft>
              <a:buClr>
                <a:schemeClr val="dk1"/>
              </a:buClr>
              <a:buSzPts val="1200"/>
              <a:buNone/>
              <a:defRPr sz="1200"/>
            </a:lvl3pPr>
            <a:lvl4pPr marL="1828800" lvl="3" indent="-228600" algn="l">
              <a:lnSpc>
                <a:spcPct val="150000"/>
              </a:lnSpc>
              <a:spcBef>
                <a:spcPts val="500"/>
              </a:spcBef>
              <a:spcAft>
                <a:spcPts val="0"/>
              </a:spcAft>
              <a:buClr>
                <a:schemeClr val="dk1"/>
              </a:buClr>
              <a:buSzPts val="1000"/>
              <a:buNone/>
              <a:defRPr sz="1000"/>
            </a:lvl4pPr>
            <a:lvl5pPr marL="2286000" lvl="4" indent="-228600" algn="l">
              <a:lnSpc>
                <a:spcPct val="15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 name="Google Shape;20;p13"/>
          <p:cNvSpPr txBox="1">
            <a:spLocks noGrp="1"/>
          </p:cNvSpPr>
          <p:nvPr>
            <p:ph type="body" idx="3"/>
          </p:nvPr>
        </p:nvSpPr>
        <p:spPr>
          <a:xfrm>
            <a:off x="1116064" y="4159864"/>
            <a:ext cx="2682875" cy="736600"/>
          </a:xfrm>
          <a:prstGeom prst="rect">
            <a:avLst/>
          </a:prstGeom>
          <a:noFill/>
          <a:ln>
            <a:noFill/>
          </a:ln>
        </p:spPr>
        <p:txBody>
          <a:bodyPr spcFirstLastPara="1" wrap="square" lIns="228600" tIns="109725" rIns="228600" bIns="45700" anchor="t" anchorCtr="0">
            <a:normAutofit/>
          </a:bodyPr>
          <a:lstStyle>
            <a:lvl1pPr marL="457200" lvl="0" indent="-228600" algn="ctr">
              <a:lnSpc>
                <a:spcPct val="100000"/>
              </a:lnSpc>
              <a:spcBef>
                <a:spcPts val="1000"/>
              </a:spcBef>
              <a:spcAft>
                <a:spcPts val="0"/>
              </a:spcAft>
              <a:buClr>
                <a:schemeClr val="dk1"/>
              </a:buClr>
              <a:buSzPts val="1400"/>
              <a:buNone/>
              <a:defRPr sz="1400" i="1" cap="none">
                <a:solidFill>
                  <a:schemeClr val="dk1"/>
                </a:solidFill>
                <a:latin typeface="Libre Franklin"/>
                <a:ea typeface="Libre Franklin"/>
                <a:cs typeface="Libre Franklin"/>
                <a:sym typeface="Libre Franklin"/>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3419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aphic Layout">
  <p:cSld name="Graphic Layout">
    <p:spTree>
      <p:nvGrpSpPr>
        <p:cNvPr id="1" name="Shape 22"/>
        <p:cNvGrpSpPr/>
        <p:nvPr/>
      </p:nvGrpSpPr>
      <p:grpSpPr>
        <a:xfrm>
          <a:off x="0" y="0"/>
          <a:ext cx="0" cy="0"/>
          <a:chOff x="0" y="0"/>
          <a:chExt cx="0" cy="0"/>
        </a:xfrm>
      </p:grpSpPr>
      <p:sp>
        <p:nvSpPr>
          <p:cNvPr id="23" name="Google Shape;23;p15"/>
          <p:cNvSpPr txBox="1">
            <a:spLocks noGrp="1"/>
          </p:cNvSpPr>
          <p:nvPr>
            <p:ph type="body" idx="1"/>
          </p:nvPr>
        </p:nvSpPr>
        <p:spPr>
          <a:xfrm>
            <a:off x="1198506" y="3833311"/>
            <a:ext cx="2952750" cy="181351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5"/>
          <p:cNvSpPr txBox="1">
            <a:spLocks noGrp="1"/>
          </p:cNvSpPr>
          <p:nvPr>
            <p:ph type="title"/>
          </p:nvPr>
        </p:nvSpPr>
        <p:spPr>
          <a:xfrm>
            <a:off x="739775" y="685514"/>
            <a:ext cx="10515600" cy="824965"/>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20245E"/>
              </a:buClr>
              <a:buSzPts val="4900"/>
              <a:buFont typeface="Libre Franklin"/>
              <a:buNone/>
              <a:defRPr sz="4900">
                <a:solidFill>
                  <a:srgbClr val="20245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2"/>
          </p:nvPr>
        </p:nvSpPr>
        <p:spPr>
          <a:xfrm>
            <a:off x="1193800" y="3400926"/>
            <a:ext cx="2962168" cy="432385"/>
          </a:xfrm>
          <a:prstGeom prst="rect">
            <a:avLst/>
          </a:prstGeom>
          <a:noFill/>
          <a:ln>
            <a:noFill/>
          </a:ln>
        </p:spPr>
        <p:txBody>
          <a:bodyPr spcFirstLastPara="1" wrap="square" lIns="91425" tIns="128000" rIns="91425" bIns="45700" anchor="t" anchorCtr="0">
            <a:normAutofit/>
          </a:bodyPr>
          <a:lstStyle>
            <a:lvl1pPr marL="457200" lvl="0" indent="-228600" algn="ctr">
              <a:lnSpc>
                <a:spcPct val="10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5"/>
          <p:cNvSpPr txBox="1">
            <a:spLocks noGrp="1"/>
          </p:cNvSpPr>
          <p:nvPr>
            <p:ph type="body" idx="3"/>
          </p:nvPr>
        </p:nvSpPr>
        <p:spPr>
          <a:xfrm>
            <a:off x="1193800" y="2589259"/>
            <a:ext cx="2962934" cy="7804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rgbClr val="C78D24"/>
              </a:buClr>
              <a:buSzPts val="4900"/>
              <a:buNone/>
              <a:defRPr sz="4900">
                <a:solidFill>
                  <a:srgbClr val="C78D24"/>
                </a:solidFill>
                <a:latin typeface="Franklin Gothic"/>
                <a:ea typeface="Franklin Gothic"/>
                <a:cs typeface="Franklin Gothic"/>
                <a:sym typeface="Franklin Gothic"/>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5"/>
          <p:cNvSpPr txBox="1">
            <a:spLocks noGrp="1"/>
          </p:cNvSpPr>
          <p:nvPr>
            <p:ph type="body" idx="4"/>
          </p:nvPr>
        </p:nvSpPr>
        <p:spPr>
          <a:xfrm>
            <a:off x="4641908" y="2589258"/>
            <a:ext cx="2947004" cy="78047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rgbClr val="C78D24"/>
              </a:buClr>
              <a:buSzPts val="4900"/>
              <a:buNone/>
              <a:defRPr sz="4900">
                <a:solidFill>
                  <a:srgbClr val="C78D24"/>
                </a:solidFill>
                <a:latin typeface="Franklin Gothic"/>
                <a:ea typeface="Franklin Gothic"/>
                <a:cs typeface="Franklin Gothic"/>
                <a:sym typeface="Franklin Gothic"/>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5"/>
          </p:nvPr>
        </p:nvSpPr>
        <p:spPr>
          <a:xfrm>
            <a:off x="8085042" y="2589259"/>
            <a:ext cx="2953516" cy="7804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rgbClr val="C78D24"/>
              </a:buClr>
              <a:buSzPts val="4900"/>
              <a:buNone/>
              <a:defRPr sz="4900">
                <a:solidFill>
                  <a:srgbClr val="C78D24"/>
                </a:solidFill>
                <a:latin typeface="Franklin Gothic"/>
                <a:ea typeface="Franklin Gothic"/>
                <a:cs typeface="Franklin Gothic"/>
                <a:sym typeface="Franklin Gothic"/>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5"/>
          <p:cNvSpPr txBox="1">
            <a:spLocks noGrp="1"/>
          </p:cNvSpPr>
          <p:nvPr>
            <p:ph type="body" idx="6"/>
          </p:nvPr>
        </p:nvSpPr>
        <p:spPr>
          <a:xfrm>
            <a:off x="739775" y="1397326"/>
            <a:ext cx="5157787" cy="502147"/>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414140"/>
              </a:buClr>
              <a:buSzPts val="1400"/>
              <a:buNone/>
              <a:defRPr sz="1400" b="0" i="1" cap="none">
                <a:solidFill>
                  <a:srgbClr val="414140"/>
                </a:solidFill>
                <a:latin typeface="Libre Franklin"/>
                <a:ea typeface="Libre Franklin"/>
                <a:cs typeface="Libre Franklin"/>
                <a:sym typeface="Libre Franklin"/>
              </a:defRPr>
            </a:lvl1pPr>
            <a:lvl2pPr marL="914400" lvl="1" indent="-228600" algn="l">
              <a:lnSpc>
                <a:spcPct val="150000"/>
              </a:lnSpc>
              <a:spcBef>
                <a:spcPts val="500"/>
              </a:spcBef>
              <a:spcAft>
                <a:spcPts val="0"/>
              </a:spcAft>
              <a:buClr>
                <a:schemeClr val="dk1"/>
              </a:buClr>
              <a:buSzPts val="2000"/>
              <a:buNone/>
              <a:defRPr sz="2000" b="1"/>
            </a:lvl2pPr>
            <a:lvl3pPr marL="1371600" lvl="2" indent="-228600" algn="l">
              <a:lnSpc>
                <a:spcPct val="150000"/>
              </a:lnSpc>
              <a:spcBef>
                <a:spcPts val="500"/>
              </a:spcBef>
              <a:spcAft>
                <a:spcPts val="0"/>
              </a:spcAft>
              <a:buClr>
                <a:schemeClr val="dk1"/>
              </a:buClr>
              <a:buSzPts val="1800"/>
              <a:buNone/>
              <a:defRPr sz="1800" b="1"/>
            </a:lvl3pPr>
            <a:lvl4pPr marL="1828800" lvl="3" indent="-228600" algn="l">
              <a:lnSpc>
                <a:spcPct val="150000"/>
              </a:lnSpc>
              <a:spcBef>
                <a:spcPts val="500"/>
              </a:spcBef>
              <a:spcAft>
                <a:spcPts val="0"/>
              </a:spcAft>
              <a:buClr>
                <a:schemeClr val="dk1"/>
              </a:buClr>
              <a:buSzPts val="1600"/>
              <a:buNone/>
              <a:defRPr sz="1600" b="1"/>
            </a:lvl4pPr>
            <a:lvl5pPr marL="2286000" lvl="4" indent="-228600" algn="l">
              <a:lnSpc>
                <a:spcPct val="15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5"/>
          <p:cNvSpPr txBox="1">
            <a:spLocks noGrp="1"/>
          </p:cNvSpPr>
          <p:nvPr>
            <p:ph type="body" idx="7"/>
          </p:nvPr>
        </p:nvSpPr>
        <p:spPr>
          <a:xfrm>
            <a:off x="4645586" y="3400926"/>
            <a:ext cx="2943326" cy="432385"/>
          </a:xfrm>
          <a:prstGeom prst="rect">
            <a:avLst/>
          </a:prstGeom>
          <a:noFill/>
          <a:ln>
            <a:noFill/>
          </a:ln>
        </p:spPr>
        <p:txBody>
          <a:bodyPr spcFirstLastPara="1" wrap="square" lIns="91425" tIns="128000" rIns="91425" bIns="45700" anchor="t" anchorCtr="0">
            <a:normAutofit/>
          </a:bodyPr>
          <a:lstStyle>
            <a:lvl1pPr marL="457200" lvl="0" indent="-228600" algn="ctr">
              <a:lnSpc>
                <a:spcPct val="10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5"/>
          <p:cNvSpPr txBox="1">
            <a:spLocks noGrp="1"/>
          </p:cNvSpPr>
          <p:nvPr>
            <p:ph type="body" idx="8"/>
          </p:nvPr>
        </p:nvSpPr>
        <p:spPr>
          <a:xfrm>
            <a:off x="8085042" y="3400926"/>
            <a:ext cx="2943326" cy="432385"/>
          </a:xfrm>
          <a:prstGeom prst="rect">
            <a:avLst/>
          </a:prstGeom>
          <a:noFill/>
          <a:ln>
            <a:noFill/>
          </a:ln>
        </p:spPr>
        <p:txBody>
          <a:bodyPr spcFirstLastPara="1" wrap="square" lIns="91425" tIns="128000" rIns="91425" bIns="45700" anchor="t" anchorCtr="0">
            <a:normAutofit/>
          </a:bodyPr>
          <a:lstStyle>
            <a:lvl1pPr marL="457200" lvl="0" indent="-228600" algn="ctr">
              <a:lnSpc>
                <a:spcPct val="10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9"/>
          </p:nvPr>
        </p:nvSpPr>
        <p:spPr>
          <a:xfrm>
            <a:off x="4640874" y="3833311"/>
            <a:ext cx="2952750" cy="181351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body" idx="13"/>
          </p:nvPr>
        </p:nvSpPr>
        <p:spPr>
          <a:xfrm>
            <a:off x="8080330" y="3833311"/>
            <a:ext cx="2952750" cy="181351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5"/>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5397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8"/>
        <p:cNvGrpSpPr/>
        <p:nvPr/>
      </p:nvGrpSpPr>
      <p:grpSpPr>
        <a:xfrm>
          <a:off x="0" y="0"/>
          <a:ext cx="0" cy="0"/>
          <a:chOff x="0" y="0"/>
          <a:chExt cx="0" cy="0"/>
        </a:xfrm>
      </p:grpSpPr>
      <p:sp>
        <p:nvSpPr>
          <p:cNvPr id="39" name="Google Shape;39;p10"/>
          <p:cNvSpPr txBox="1">
            <a:spLocks noGrp="1"/>
          </p:cNvSpPr>
          <p:nvPr>
            <p:ph type="ctrTitle"/>
          </p:nvPr>
        </p:nvSpPr>
        <p:spPr>
          <a:xfrm>
            <a:off x="1483148" y="1008667"/>
            <a:ext cx="9144001" cy="20200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bre Franklin"/>
              <a:buNone/>
              <a:defRPr sz="6000" b="0" i="0">
                <a:solidFill>
                  <a:schemeClr val="dk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0"/>
          <p:cNvSpPr/>
          <p:nvPr/>
        </p:nvSpPr>
        <p:spPr>
          <a:xfrm>
            <a:off x="0" y="6307667"/>
            <a:ext cx="12192000" cy="550333"/>
          </a:xfrm>
          <a:prstGeom prst="rect">
            <a:avLst/>
          </a:prstGeom>
          <a:solidFill>
            <a:srgbClr val="2024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42" name="Google Shape;42;p10"/>
          <p:cNvSpPr txBox="1">
            <a:spLocks noGrp="1"/>
          </p:cNvSpPr>
          <p:nvPr>
            <p:ph type="body" idx="1"/>
          </p:nvPr>
        </p:nvSpPr>
        <p:spPr>
          <a:xfrm>
            <a:off x="1523999" y="3104983"/>
            <a:ext cx="9144000" cy="6969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 name="Google Shape;43;p10"/>
          <p:cNvCxnSpPr/>
          <p:nvPr/>
        </p:nvCxnSpPr>
        <p:spPr>
          <a:xfrm rot="10800000">
            <a:off x="1640825" y="489857"/>
            <a:ext cx="0" cy="5649686"/>
          </a:xfrm>
          <a:prstGeom prst="straightConnector1">
            <a:avLst/>
          </a:prstGeom>
          <a:noFill/>
          <a:ln>
            <a:noFill/>
          </a:ln>
        </p:spPr>
      </p:cxnSp>
      <p:cxnSp>
        <p:nvCxnSpPr>
          <p:cNvPr id="44" name="Google Shape;44;p10"/>
          <p:cNvCxnSpPr/>
          <p:nvPr/>
        </p:nvCxnSpPr>
        <p:spPr>
          <a:xfrm>
            <a:off x="1633653" y="2107580"/>
            <a:ext cx="0" cy="3172522"/>
          </a:xfrm>
          <a:prstGeom prst="straightConnector1">
            <a:avLst/>
          </a:prstGeom>
          <a:noFill/>
          <a:ln>
            <a:noFill/>
          </a:ln>
        </p:spPr>
      </p:cxnSp>
      <p:pic>
        <p:nvPicPr>
          <p:cNvPr id="45" name="Google Shape;45;p10"/>
          <p:cNvPicPr preferRelativeResize="0"/>
          <p:nvPr/>
        </p:nvPicPr>
        <p:blipFill rotWithShape="1">
          <a:blip r:embed="rId2">
            <a:alphaModFix/>
          </a:blip>
          <a:srcRect l="23289"/>
          <a:stretch/>
        </p:blipFill>
        <p:spPr>
          <a:xfrm>
            <a:off x="3252947" y="3932928"/>
            <a:ext cx="3965093" cy="896533"/>
          </a:xfrm>
          <a:prstGeom prst="rect">
            <a:avLst/>
          </a:prstGeom>
          <a:noFill/>
          <a:ln>
            <a:noFill/>
          </a:ln>
        </p:spPr>
      </p:pic>
      <p:pic>
        <p:nvPicPr>
          <p:cNvPr id="46" name="Google Shape;46;p10"/>
          <p:cNvPicPr preferRelativeResize="0"/>
          <p:nvPr/>
        </p:nvPicPr>
        <p:blipFill rotWithShape="1">
          <a:blip r:embed="rId3">
            <a:alphaModFix/>
          </a:blip>
          <a:srcRect/>
          <a:stretch/>
        </p:blipFill>
        <p:spPr>
          <a:xfrm>
            <a:off x="1640825" y="3957970"/>
            <a:ext cx="1663945" cy="1012749"/>
          </a:xfrm>
          <a:prstGeom prst="rect">
            <a:avLst/>
          </a:prstGeom>
          <a:noFill/>
          <a:ln>
            <a:noFill/>
          </a:ln>
        </p:spPr>
      </p:pic>
    </p:spTree>
    <p:extLst>
      <p:ext uri="{BB962C8B-B14F-4D97-AF65-F5344CB8AC3E}">
        <p14:creationId xmlns:p14="http://schemas.microsoft.com/office/powerpoint/2010/main" val="3502598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lt Graphic Layout">
  <p:cSld name="Alt Graphic Layout">
    <p:spTree>
      <p:nvGrpSpPr>
        <p:cNvPr id="1" name="Shape 58"/>
        <p:cNvGrpSpPr/>
        <p:nvPr/>
      </p:nvGrpSpPr>
      <p:grpSpPr>
        <a:xfrm>
          <a:off x="0" y="0"/>
          <a:ext cx="0" cy="0"/>
          <a:chOff x="0" y="0"/>
          <a:chExt cx="0" cy="0"/>
        </a:xfrm>
      </p:grpSpPr>
      <p:sp>
        <p:nvSpPr>
          <p:cNvPr id="59" name="Google Shape;59;p16"/>
          <p:cNvSpPr txBox="1">
            <a:spLocks noGrp="1"/>
          </p:cNvSpPr>
          <p:nvPr>
            <p:ph type="body" idx="1"/>
          </p:nvPr>
        </p:nvSpPr>
        <p:spPr>
          <a:xfrm>
            <a:off x="0" y="0"/>
            <a:ext cx="12192000" cy="30480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6"/>
          <p:cNvSpPr txBox="1">
            <a:spLocks noGrp="1"/>
          </p:cNvSpPr>
          <p:nvPr>
            <p:ph type="body" idx="2"/>
          </p:nvPr>
        </p:nvSpPr>
        <p:spPr>
          <a:xfrm>
            <a:off x="845496" y="4418403"/>
            <a:ext cx="2868613" cy="307962"/>
          </a:xfrm>
          <a:prstGeom prst="rect">
            <a:avLst/>
          </a:prstGeom>
          <a:noFill/>
          <a:ln>
            <a:noFill/>
          </a:ln>
        </p:spPr>
        <p:txBody>
          <a:bodyPr spcFirstLastPara="1" wrap="square" lIns="91425" tIns="0" rIns="91425" bIns="45700" anchor="ctr" anchorCtr="0">
            <a:normAutofit/>
          </a:bodyPr>
          <a:lstStyle>
            <a:lvl1pPr marL="457200" lvl="0" indent="-228600" algn="ctr">
              <a:lnSpc>
                <a:spcPct val="15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6"/>
          <p:cNvSpPr txBox="1">
            <a:spLocks noGrp="1"/>
          </p:cNvSpPr>
          <p:nvPr>
            <p:ph type="body" idx="3"/>
          </p:nvPr>
        </p:nvSpPr>
        <p:spPr>
          <a:xfrm>
            <a:off x="840655" y="4755329"/>
            <a:ext cx="2878295" cy="1092200"/>
          </a:xfrm>
          <a:prstGeom prst="rect">
            <a:avLst/>
          </a:prstGeom>
          <a:noFill/>
          <a:ln>
            <a:noFill/>
          </a:ln>
        </p:spPr>
        <p:txBody>
          <a:bodyPr spcFirstLastPara="1" wrap="square" lIns="91425" tIns="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6"/>
          <p:cNvSpPr>
            <a:spLocks noGrp="1"/>
          </p:cNvSpPr>
          <p:nvPr>
            <p:ph type="pic" idx="4"/>
          </p:nvPr>
        </p:nvSpPr>
        <p:spPr>
          <a:xfrm>
            <a:off x="4656853" y="3556114"/>
            <a:ext cx="2873454" cy="691116"/>
          </a:xfrm>
          <a:prstGeom prst="rect">
            <a:avLst/>
          </a:prstGeom>
          <a:noFill/>
          <a:ln>
            <a:noFill/>
          </a:ln>
        </p:spPr>
      </p:sp>
      <p:sp>
        <p:nvSpPr>
          <p:cNvPr id="63" name="Google Shape;63;p16"/>
          <p:cNvSpPr>
            <a:spLocks noGrp="1"/>
          </p:cNvSpPr>
          <p:nvPr>
            <p:ph type="pic" idx="5"/>
          </p:nvPr>
        </p:nvSpPr>
        <p:spPr>
          <a:xfrm>
            <a:off x="840655" y="3556114"/>
            <a:ext cx="2873453" cy="691116"/>
          </a:xfrm>
          <a:prstGeom prst="rect">
            <a:avLst/>
          </a:prstGeom>
          <a:noFill/>
          <a:ln>
            <a:noFill/>
          </a:ln>
        </p:spPr>
      </p:sp>
      <p:sp>
        <p:nvSpPr>
          <p:cNvPr id="64" name="Google Shape;64;p16"/>
          <p:cNvSpPr>
            <a:spLocks noGrp="1"/>
          </p:cNvSpPr>
          <p:nvPr>
            <p:ph type="pic" idx="6"/>
          </p:nvPr>
        </p:nvSpPr>
        <p:spPr>
          <a:xfrm>
            <a:off x="8445808" y="3586147"/>
            <a:ext cx="2873454" cy="691116"/>
          </a:xfrm>
          <a:prstGeom prst="rect">
            <a:avLst/>
          </a:prstGeom>
          <a:noFill/>
          <a:ln>
            <a:noFill/>
          </a:ln>
        </p:spPr>
      </p:sp>
      <p:sp>
        <p:nvSpPr>
          <p:cNvPr id="65" name="Google Shape;65;p16"/>
          <p:cNvSpPr txBox="1">
            <a:spLocks noGrp="1"/>
          </p:cNvSpPr>
          <p:nvPr>
            <p:ph type="body" idx="7"/>
          </p:nvPr>
        </p:nvSpPr>
        <p:spPr>
          <a:xfrm>
            <a:off x="4661694" y="4418403"/>
            <a:ext cx="2868613" cy="307962"/>
          </a:xfrm>
          <a:prstGeom prst="rect">
            <a:avLst/>
          </a:prstGeom>
          <a:noFill/>
          <a:ln>
            <a:noFill/>
          </a:ln>
        </p:spPr>
        <p:txBody>
          <a:bodyPr spcFirstLastPara="1" wrap="square" lIns="91425" tIns="0" rIns="91425" bIns="45700" anchor="ctr" anchorCtr="0">
            <a:normAutofit/>
          </a:bodyPr>
          <a:lstStyle>
            <a:lvl1pPr marL="457200" lvl="0" indent="-228600" algn="ctr">
              <a:lnSpc>
                <a:spcPct val="15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6"/>
          <p:cNvSpPr txBox="1">
            <a:spLocks noGrp="1"/>
          </p:cNvSpPr>
          <p:nvPr>
            <p:ph type="body" idx="8"/>
          </p:nvPr>
        </p:nvSpPr>
        <p:spPr>
          <a:xfrm>
            <a:off x="4656853" y="4755329"/>
            <a:ext cx="2878295" cy="1092200"/>
          </a:xfrm>
          <a:prstGeom prst="rect">
            <a:avLst/>
          </a:prstGeom>
          <a:noFill/>
          <a:ln>
            <a:noFill/>
          </a:ln>
        </p:spPr>
        <p:txBody>
          <a:bodyPr spcFirstLastPara="1" wrap="square" lIns="91425" tIns="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9"/>
          </p:nvPr>
        </p:nvSpPr>
        <p:spPr>
          <a:xfrm>
            <a:off x="8445809" y="4418403"/>
            <a:ext cx="2873453" cy="307962"/>
          </a:xfrm>
          <a:prstGeom prst="rect">
            <a:avLst/>
          </a:prstGeom>
          <a:noFill/>
          <a:ln>
            <a:noFill/>
          </a:ln>
        </p:spPr>
        <p:txBody>
          <a:bodyPr spcFirstLastPara="1" wrap="square" lIns="91425" tIns="0" rIns="91425" bIns="45700" anchor="ctr" anchorCtr="0">
            <a:normAutofit/>
          </a:bodyPr>
          <a:lstStyle>
            <a:lvl1pPr marL="457200" lvl="0" indent="-228600" algn="ctr">
              <a:lnSpc>
                <a:spcPct val="150000"/>
              </a:lnSpc>
              <a:spcBef>
                <a:spcPts val="1000"/>
              </a:spcBef>
              <a:spcAft>
                <a:spcPts val="0"/>
              </a:spcAft>
              <a:buClr>
                <a:srgbClr val="414140"/>
              </a:buClr>
              <a:buSzPts val="1400"/>
              <a:buNone/>
              <a:defRPr sz="1400" i="1" cap="none">
                <a:solidFill>
                  <a:srgbClr val="414140"/>
                </a:solidFill>
                <a:latin typeface="Libre Franklin"/>
                <a:ea typeface="Libre Franklin"/>
                <a:cs typeface="Libre Franklin"/>
                <a:sym typeface="Libre Franklin"/>
              </a:defRPr>
            </a:lvl1pPr>
            <a:lvl2pPr marL="914400" lvl="1" indent="-228600" algn="ctr">
              <a:lnSpc>
                <a:spcPct val="150000"/>
              </a:lnSpc>
              <a:spcBef>
                <a:spcPts val="800"/>
              </a:spcBef>
              <a:spcAft>
                <a:spcPts val="0"/>
              </a:spcAft>
              <a:buClr>
                <a:schemeClr val="accent2"/>
              </a:buClr>
              <a:buSzPts val="1400"/>
              <a:buNone/>
              <a:defRPr sz="1400">
                <a:solidFill>
                  <a:schemeClr val="accent2"/>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body" idx="13"/>
          </p:nvPr>
        </p:nvSpPr>
        <p:spPr>
          <a:xfrm>
            <a:off x="8445808" y="4755329"/>
            <a:ext cx="2878295" cy="1092200"/>
          </a:xfrm>
          <a:prstGeom prst="rect">
            <a:avLst/>
          </a:prstGeom>
          <a:noFill/>
          <a:ln>
            <a:noFill/>
          </a:ln>
        </p:spPr>
        <p:txBody>
          <a:bodyPr spcFirstLastPara="1" wrap="square" lIns="91425" tIns="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ctr">
              <a:lnSpc>
                <a:spcPct val="150000"/>
              </a:lnSpc>
              <a:spcBef>
                <a:spcPts val="500"/>
              </a:spcBef>
              <a:spcAft>
                <a:spcPts val="0"/>
              </a:spcAft>
              <a:buClr>
                <a:srgbClr val="414140"/>
              </a:buClr>
              <a:buSzPts val="1400"/>
              <a:buNone/>
              <a:defRPr sz="1400">
                <a:solidFill>
                  <a:srgbClr val="414140"/>
                </a:solidFill>
                <a:latin typeface="Calibri"/>
                <a:ea typeface="Calibri"/>
                <a:cs typeface="Calibri"/>
                <a:sym typeface="Calibri"/>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6"/>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119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 Transition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3999" y="1331395"/>
            <a:ext cx="9144001" cy="2020035"/>
          </a:xfrm>
        </p:spPr>
        <p:txBody>
          <a:bodyPr anchor="b"/>
          <a:lstStyle>
            <a:lvl1pPr algn="l">
              <a:defRPr sz="6000">
                <a:solidFill>
                  <a:schemeClr val="tx1"/>
                </a:solidFill>
              </a:defRPr>
            </a:lvl1pPr>
          </a:lstStyle>
          <a:p>
            <a:r>
              <a:rPr lang="en-US" dirty="0"/>
              <a:t>Alt Transition Page</a:t>
            </a:r>
          </a:p>
        </p:txBody>
      </p:sp>
      <p:sp>
        <p:nvSpPr>
          <p:cNvPr id="5" name="Text Placeholder 10"/>
          <p:cNvSpPr>
            <a:spLocks noGrp="1"/>
          </p:cNvSpPr>
          <p:nvPr>
            <p:ph type="body" sz="quarter" idx="11" hasCustomPrompt="1"/>
          </p:nvPr>
        </p:nvSpPr>
        <p:spPr>
          <a:xfrm>
            <a:off x="1524000" y="3427711"/>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cxnSp>
        <p:nvCxnSpPr>
          <p:cNvPr id="6" name="Straight Connector 5"/>
          <p:cNvCxnSpPr/>
          <p:nvPr userDrawn="1"/>
        </p:nvCxnSpPr>
        <p:spPr>
          <a:xfrm>
            <a:off x="1523999" y="3343336"/>
            <a:ext cx="1704296"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151D3BB-4F56-4C61-BF52-DE07C6ADDD66}"/>
              </a:ext>
            </a:extLst>
          </p:cNvPr>
          <p:cNvSpPr>
            <a:spLocks noGrp="1"/>
          </p:cNvSpPr>
          <p:nvPr>
            <p:ph type="sldNum" sz="quarter" idx="12"/>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49205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317" y="2599349"/>
            <a:ext cx="9144003" cy="3365519"/>
          </a:xfrm>
        </p:spPr>
        <p:txBody>
          <a:bodyPr>
            <a:normAutofit/>
          </a:bodyPr>
          <a:lstStyle>
            <a:lvl1pPr marL="288918" indent="-288918">
              <a:lnSpc>
                <a:spcPct val="150000"/>
              </a:lnSpc>
              <a:buFont typeface="Arial" panose="020B0604020202020204" pitchFamily="34" charset="0"/>
              <a:buChar char="•"/>
              <a:defRPr sz="1600">
                <a:solidFill>
                  <a:schemeClr val="tx1"/>
                </a:solidFill>
              </a:defRPr>
            </a:lvl1pPr>
            <a:lvl2pPr marL="690545" indent="-233357">
              <a:buFont typeface="Arial" panose="020B0604020202020204" pitchFamily="34" charset="0"/>
              <a:buChar char="•"/>
              <a:defRPr sz="1600">
                <a:solidFill>
                  <a:schemeClr val="tx1"/>
                </a:solidFill>
              </a:defRPr>
            </a:lvl2pPr>
            <a:lvl3pPr marL="1257269" indent="-342891">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hasCustomPrompt="1"/>
          </p:nvPr>
        </p:nvSpPr>
        <p:spPr>
          <a:xfrm>
            <a:off x="1443319" y="1827519"/>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10" name="Title 1"/>
          <p:cNvSpPr>
            <a:spLocks noGrp="1"/>
          </p:cNvSpPr>
          <p:nvPr>
            <p:ph type="title" hasCustomPrompt="1"/>
          </p:nvPr>
        </p:nvSpPr>
        <p:spPr>
          <a:xfrm>
            <a:off x="1443318" y="939097"/>
            <a:ext cx="9144001" cy="824965"/>
          </a:xfrm>
        </p:spPr>
        <p:txBody>
          <a:bodyPr bIns="0">
            <a:normAutofit/>
          </a:bodyPr>
          <a:lstStyle>
            <a:lvl1pPr>
              <a:defRPr sz="4000">
                <a:solidFill>
                  <a:srgbClr val="20245E"/>
                </a:solidFill>
              </a:defRPr>
            </a:lvl1pPr>
          </a:lstStyle>
          <a:p>
            <a:r>
              <a:rPr lang="en-US" dirty="0"/>
              <a:t>Alt Text Heavy Slide</a:t>
            </a:r>
          </a:p>
        </p:txBody>
      </p:sp>
      <p:sp>
        <p:nvSpPr>
          <p:cNvPr id="2" name="Slide Number Placeholder 1"/>
          <p:cNvSpPr>
            <a:spLocks noGrp="1"/>
          </p:cNvSpPr>
          <p:nvPr>
            <p:ph type="sldNum" sz="quarter" idx="12"/>
          </p:nvPr>
        </p:nvSpPr>
        <p:spPr/>
        <p:txBody>
          <a:bodyPr/>
          <a:lstStyle/>
          <a:p>
            <a:fld id="{741DE52B-B004-4AC4-9E4E-D9C8753F79AC}" type="slidenum">
              <a:rPr lang="en-US" smtClean="0"/>
              <a:t>‹#›</a:t>
            </a:fld>
            <a:endParaRPr lang="en-US"/>
          </a:p>
        </p:txBody>
      </p:sp>
    </p:spTree>
    <p:extLst>
      <p:ext uri="{BB962C8B-B14F-4D97-AF65-F5344CB8AC3E}">
        <p14:creationId xmlns:p14="http://schemas.microsoft.com/office/powerpoint/2010/main" val="1303744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317" y="2599349"/>
            <a:ext cx="9144003" cy="3365519"/>
          </a:xfrm>
        </p:spPr>
        <p:txBody>
          <a:bodyPr>
            <a:normAutofit/>
          </a:bodyPr>
          <a:lstStyle>
            <a:lvl1pPr marL="288918" indent="-288918">
              <a:lnSpc>
                <a:spcPct val="150000"/>
              </a:lnSpc>
              <a:buFont typeface="Arial" panose="020B0604020202020204" pitchFamily="34" charset="0"/>
              <a:buChar char="•"/>
              <a:defRPr sz="1600">
                <a:solidFill>
                  <a:schemeClr val="tx1"/>
                </a:solidFill>
              </a:defRPr>
            </a:lvl1pPr>
            <a:lvl2pPr marL="690545" indent="-233357">
              <a:buFont typeface="Arial" panose="020B0604020202020204" pitchFamily="34" charset="0"/>
              <a:buChar char="•"/>
              <a:defRPr sz="1600">
                <a:solidFill>
                  <a:schemeClr val="tx1"/>
                </a:solidFill>
              </a:defRPr>
            </a:lvl2pPr>
            <a:lvl3pPr marL="1257269" indent="-342891">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hasCustomPrompt="1"/>
          </p:nvPr>
        </p:nvSpPr>
        <p:spPr>
          <a:xfrm>
            <a:off x="1443319" y="1827519"/>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10" name="Title 1"/>
          <p:cNvSpPr>
            <a:spLocks noGrp="1"/>
          </p:cNvSpPr>
          <p:nvPr>
            <p:ph type="title" hasCustomPrompt="1"/>
          </p:nvPr>
        </p:nvSpPr>
        <p:spPr>
          <a:xfrm>
            <a:off x="1443318" y="939097"/>
            <a:ext cx="9144001" cy="824965"/>
          </a:xfrm>
        </p:spPr>
        <p:txBody>
          <a:bodyPr bIns="0">
            <a:normAutofit/>
          </a:bodyPr>
          <a:lstStyle>
            <a:lvl1pPr>
              <a:defRPr sz="4000">
                <a:solidFill>
                  <a:srgbClr val="20245E"/>
                </a:solidFill>
              </a:defRPr>
            </a:lvl1pPr>
          </a:lstStyle>
          <a:p>
            <a:r>
              <a:rPr lang="en-US" dirty="0"/>
              <a:t>Alt Text Heavy Slide</a:t>
            </a:r>
          </a:p>
        </p:txBody>
      </p:sp>
      <p:sp>
        <p:nvSpPr>
          <p:cNvPr id="2" name="Slide Number Placeholder 1"/>
          <p:cNvSpPr>
            <a:spLocks noGrp="1"/>
          </p:cNvSpPr>
          <p:nvPr>
            <p:ph type="sldNum" sz="quarter" idx="12"/>
          </p:nvPr>
        </p:nvSpPr>
        <p:spPr/>
        <p:txBody>
          <a:bodyPr/>
          <a:lstStyle/>
          <a:p>
            <a:fld id="{741DE52B-B004-4AC4-9E4E-D9C8753F79AC}" type="slidenum">
              <a:rPr lang="en-US" smtClean="0"/>
              <a:t>‹#›</a:t>
            </a:fld>
            <a:endParaRPr lang="en-US"/>
          </a:p>
        </p:txBody>
      </p:sp>
    </p:spTree>
    <p:extLst>
      <p:ext uri="{BB962C8B-B14F-4D97-AF65-F5344CB8AC3E}">
        <p14:creationId xmlns:p14="http://schemas.microsoft.com/office/powerpoint/2010/main" val="249189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317" y="2599349"/>
            <a:ext cx="9144003" cy="3365519"/>
          </a:xfrm>
        </p:spPr>
        <p:txBody>
          <a:bodyPr>
            <a:normAutofit/>
          </a:bodyPr>
          <a:lstStyle>
            <a:lvl1pPr marL="288918" indent="-288918">
              <a:lnSpc>
                <a:spcPct val="150000"/>
              </a:lnSpc>
              <a:buFont typeface="Arial" panose="020B0604020202020204" pitchFamily="34" charset="0"/>
              <a:buChar char="•"/>
              <a:defRPr sz="1600">
                <a:solidFill>
                  <a:schemeClr val="tx1"/>
                </a:solidFill>
              </a:defRPr>
            </a:lvl1pPr>
            <a:lvl2pPr marL="690545" indent="-233357">
              <a:buFont typeface="Arial" panose="020B0604020202020204" pitchFamily="34" charset="0"/>
              <a:buChar char="•"/>
              <a:defRPr sz="1600">
                <a:solidFill>
                  <a:schemeClr val="tx1"/>
                </a:solidFill>
              </a:defRPr>
            </a:lvl2pPr>
            <a:lvl3pPr marL="1257269" indent="-342891">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hasCustomPrompt="1"/>
          </p:nvPr>
        </p:nvSpPr>
        <p:spPr>
          <a:xfrm>
            <a:off x="1443319" y="1827519"/>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10" name="Title 1"/>
          <p:cNvSpPr>
            <a:spLocks noGrp="1"/>
          </p:cNvSpPr>
          <p:nvPr>
            <p:ph type="title" hasCustomPrompt="1"/>
          </p:nvPr>
        </p:nvSpPr>
        <p:spPr>
          <a:xfrm>
            <a:off x="1443318" y="939097"/>
            <a:ext cx="9144001" cy="824965"/>
          </a:xfrm>
        </p:spPr>
        <p:txBody>
          <a:bodyPr bIns="0">
            <a:normAutofit/>
          </a:bodyPr>
          <a:lstStyle>
            <a:lvl1pPr>
              <a:defRPr sz="4000">
                <a:solidFill>
                  <a:srgbClr val="20245E"/>
                </a:solidFill>
              </a:defRPr>
            </a:lvl1pPr>
          </a:lstStyle>
          <a:p>
            <a:r>
              <a:rPr lang="en-US" dirty="0"/>
              <a:t>Alt Text Heavy Slide</a:t>
            </a:r>
          </a:p>
        </p:txBody>
      </p:sp>
      <p:sp>
        <p:nvSpPr>
          <p:cNvPr id="2" name="Slide Number Placeholder 1"/>
          <p:cNvSpPr>
            <a:spLocks noGrp="1"/>
          </p:cNvSpPr>
          <p:nvPr>
            <p:ph type="sldNum" sz="quarter" idx="12"/>
          </p:nvPr>
        </p:nvSpPr>
        <p:spPr/>
        <p:txBody>
          <a:bodyPr/>
          <a:lstStyle/>
          <a:p>
            <a:fld id="{741DE52B-B004-4AC4-9E4E-D9C8753F79AC}" type="slidenum">
              <a:rPr lang="en-US" smtClean="0"/>
              <a:t>‹#›</a:t>
            </a:fld>
            <a:endParaRPr lang="en-US"/>
          </a:p>
        </p:txBody>
      </p:sp>
    </p:spTree>
    <p:extLst>
      <p:ext uri="{BB962C8B-B14F-4D97-AF65-F5344CB8AC3E}">
        <p14:creationId xmlns:p14="http://schemas.microsoft.com/office/powerpoint/2010/main" val="2045307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09" y="2941266"/>
            <a:ext cx="6655983" cy="1015663"/>
          </a:xfrm>
          <a:solidFill>
            <a:schemeClr val="tx2"/>
          </a:solidFill>
        </p:spPr>
        <p:txBody>
          <a:bodyPr tIns="91440" bIns="91440" anchor="ctr" anchorCtr="0">
            <a:spAutoFit/>
          </a:bodyPr>
          <a:lstStyle>
            <a:lvl1pPr algn="ctr">
              <a:lnSpc>
                <a:spcPct val="100000"/>
              </a:lnSpc>
              <a:defRPr sz="5400" b="0" i="0" cap="all" baseline="0">
                <a:solidFill>
                  <a:schemeClr val="bg1"/>
                </a:solidFill>
                <a:latin typeface="Franklin Gothic Book" panose="020B0503020102020204" pitchFamily="34" charset="0"/>
              </a:defRPr>
            </a:lvl1pPr>
          </a:lstStyle>
          <a:p>
            <a:pPr lvl="0"/>
            <a:r>
              <a:rPr lang="en-US" dirty="0"/>
              <a:t>Transition Page</a:t>
            </a:r>
          </a:p>
        </p:txBody>
      </p:sp>
      <p:sp>
        <p:nvSpPr>
          <p:cNvPr id="4"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381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lt Transition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3999" y="1331395"/>
            <a:ext cx="9144001" cy="2020035"/>
          </a:xfrm>
        </p:spPr>
        <p:txBody>
          <a:bodyPr anchor="b"/>
          <a:lstStyle>
            <a:lvl1pPr algn="l">
              <a:defRPr sz="6000">
                <a:solidFill>
                  <a:schemeClr val="tx1"/>
                </a:solidFill>
              </a:defRPr>
            </a:lvl1pPr>
          </a:lstStyle>
          <a:p>
            <a:r>
              <a:rPr lang="en-US" dirty="0"/>
              <a:t>Alt Transition Page</a:t>
            </a:r>
          </a:p>
        </p:txBody>
      </p:sp>
      <p:sp>
        <p:nvSpPr>
          <p:cNvPr id="5" name="Text Placeholder 10"/>
          <p:cNvSpPr>
            <a:spLocks noGrp="1"/>
          </p:cNvSpPr>
          <p:nvPr>
            <p:ph type="body" sz="quarter" idx="11" hasCustomPrompt="1"/>
          </p:nvPr>
        </p:nvSpPr>
        <p:spPr>
          <a:xfrm>
            <a:off x="1524000" y="3427711"/>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6"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5324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ext Heavy Al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43317" y="797331"/>
            <a:ext cx="9144001" cy="917125"/>
          </a:xfrm>
        </p:spPr>
        <p:txBody>
          <a:bodyPr bIns="0">
            <a:normAutofit/>
          </a:bodyPr>
          <a:lstStyle>
            <a:lvl1pPr>
              <a:defRPr sz="4900">
                <a:solidFill>
                  <a:srgbClr val="20245E"/>
                </a:solidFill>
              </a:defRPr>
            </a:lvl1pPr>
          </a:lstStyle>
          <a:p>
            <a:r>
              <a:rPr lang="en-US" dirty="0"/>
              <a:t>Alt Text Heavy Slide</a:t>
            </a:r>
          </a:p>
        </p:txBody>
      </p:sp>
      <p:sp>
        <p:nvSpPr>
          <p:cNvPr id="3" name="Content Placeholder 2"/>
          <p:cNvSpPr>
            <a:spLocks noGrp="1"/>
          </p:cNvSpPr>
          <p:nvPr>
            <p:ph idx="1"/>
          </p:nvPr>
        </p:nvSpPr>
        <p:spPr>
          <a:xfrm>
            <a:off x="1443317" y="2599345"/>
            <a:ext cx="9144002" cy="3365519"/>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hasCustomPrompt="1"/>
          </p:nvPr>
        </p:nvSpPr>
        <p:spPr>
          <a:xfrm>
            <a:off x="1443318" y="1827515"/>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7" name="Google Shape;15;p7"/>
          <p:cNvSpPr txBox="1">
            <a:spLocks noGrp="1"/>
          </p:cNvSpPr>
          <p:nvPr>
            <p:ph type="sldNum" idx="12"/>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55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Graphic Layout">
    <p:spTree>
      <p:nvGrpSpPr>
        <p:cNvPr id="1" name=""/>
        <p:cNvGrpSpPr/>
        <p:nvPr/>
      </p:nvGrpSpPr>
      <p:grpSpPr>
        <a:xfrm>
          <a:off x="0" y="0"/>
          <a:ext cx="0" cy="0"/>
          <a:chOff x="0" y="0"/>
          <a:chExt cx="0" cy="0"/>
        </a:xfrm>
      </p:grpSpPr>
      <p:sp>
        <p:nvSpPr>
          <p:cNvPr id="4" name="Content Placeholder 8"/>
          <p:cNvSpPr>
            <a:spLocks noGrp="1"/>
          </p:cNvSpPr>
          <p:nvPr>
            <p:ph sz="quarter" idx="44" hasCustomPrompt="1"/>
          </p:nvPr>
        </p:nvSpPr>
        <p:spPr>
          <a:xfrm>
            <a:off x="1198506"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5" name="Title 1"/>
          <p:cNvSpPr>
            <a:spLocks noGrp="1"/>
          </p:cNvSpPr>
          <p:nvPr>
            <p:ph type="title" hasCustomPrompt="1"/>
          </p:nvPr>
        </p:nvSpPr>
        <p:spPr>
          <a:xfrm>
            <a:off x="739775" y="685514"/>
            <a:ext cx="10515600" cy="824965"/>
          </a:xfrm>
        </p:spPr>
        <p:txBody>
          <a:bodyPr bIns="0">
            <a:normAutofit/>
          </a:bodyPr>
          <a:lstStyle>
            <a:lvl1pPr>
              <a:defRPr sz="4900">
                <a:solidFill>
                  <a:srgbClr val="20245E"/>
                </a:solidFill>
              </a:defRPr>
            </a:lvl1pPr>
          </a:lstStyle>
          <a:p>
            <a:r>
              <a:rPr lang="en-US" dirty="0"/>
              <a:t>Click to Edit Title Style</a:t>
            </a:r>
          </a:p>
        </p:txBody>
      </p:sp>
      <p:sp>
        <p:nvSpPr>
          <p:cNvPr id="6" name="Text Placeholder 34"/>
          <p:cNvSpPr>
            <a:spLocks noGrp="1"/>
          </p:cNvSpPr>
          <p:nvPr>
            <p:ph type="body" sz="quarter" idx="38" hasCustomPrompt="1"/>
          </p:nvPr>
        </p:nvSpPr>
        <p:spPr>
          <a:xfrm>
            <a:off x="1193800" y="3400926"/>
            <a:ext cx="2962168"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7" name="Text Placeholder 24"/>
          <p:cNvSpPr>
            <a:spLocks noGrp="1"/>
          </p:cNvSpPr>
          <p:nvPr>
            <p:ph type="body" sz="quarter" idx="11" hasCustomPrompt="1"/>
          </p:nvPr>
        </p:nvSpPr>
        <p:spPr>
          <a:xfrm>
            <a:off x="1193800" y="2589259"/>
            <a:ext cx="2962934"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87%</a:t>
            </a:r>
          </a:p>
        </p:txBody>
      </p:sp>
      <p:sp>
        <p:nvSpPr>
          <p:cNvPr id="8" name="Text Placeholder 24"/>
          <p:cNvSpPr>
            <a:spLocks noGrp="1"/>
          </p:cNvSpPr>
          <p:nvPr>
            <p:ph type="body" sz="quarter" idx="12" hasCustomPrompt="1"/>
          </p:nvPr>
        </p:nvSpPr>
        <p:spPr>
          <a:xfrm>
            <a:off x="4641908" y="2589258"/>
            <a:ext cx="2947004" cy="780479"/>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150,000</a:t>
            </a:r>
          </a:p>
        </p:txBody>
      </p:sp>
      <p:sp>
        <p:nvSpPr>
          <p:cNvPr id="9" name="Text Placeholder 24"/>
          <p:cNvSpPr>
            <a:spLocks noGrp="1"/>
          </p:cNvSpPr>
          <p:nvPr>
            <p:ph type="body" sz="quarter" idx="13" hasCustomPrompt="1"/>
          </p:nvPr>
        </p:nvSpPr>
        <p:spPr>
          <a:xfrm>
            <a:off x="8085042" y="2589259"/>
            <a:ext cx="2953516"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+12</a:t>
            </a:r>
          </a:p>
        </p:txBody>
      </p:sp>
      <p:sp>
        <p:nvSpPr>
          <p:cNvPr id="10" name="Text Placeholder 2"/>
          <p:cNvSpPr>
            <a:spLocks noGrp="1"/>
          </p:cNvSpPr>
          <p:nvPr>
            <p:ph type="body" idx="1"/>
          </p:nvPr>
        </p:nvSpPr>
        <p:spPr>
          <a:xfrm>
            <a:off x="739775" y="1397326"/>
            <a:ext cx="5157787" cy="502147"/>
          </a:xfrm>
        </p:spPr>
        <p:txBody>
          <a:bodyPr anchor="t" anchorCtr="0">
            <a:normAutofit/>
          </a:bodyPr>
          <a:lstStyle>
            <a:lvl1pPr marL="0" indent="0" algn="l">
              <a:buNone/>
              <a:defRPr sz="1400" b="0" i="1" cap="all" baseline="0">
                <a:solidFill>
                  <a:schemeClr val="bg2">
                    <a:lumMod val="90000"/>
                    <a:lumOff val="10000"/>
                  </a:schemeClr>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4"/>
          <p:cNvSpPr>
            <a:spLocks noGrp="1"/>
          </p:cNvSpPr>
          <p:nvPr>
            <p:ph type="body" sz="quarter" idx="40" hasCustomPrompt="1"/>
          </p:nvPr>
        </p:nvSpPr>
        <p:spPr>
          <a:xfrm>
            <a:off x="4645586"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3" name="Text Placeholder 34"/>
          <p:cNvSpPr>
            <a:spLocks noGrp="1"/>
          </p:cNvSpPr>
          <p:nvPr>
            <p:ph type="body" sz="quarter" idx="42" hasCustomPrompt="1"/>
          </p:nvPr>
        </p:nvSpPr>
        <p:spPr>
          <a:xfrm>
            <a:off x="8085042"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4" name="Content Placeholder 8"/>
          <p:cNvSpPr>
            <a:spLocks noGrp="1"/>
          </p:cNvSpPr>
          <p:nvPr>
            <p:ph sz="quarter" idx="45" hasCustomPrompt="1"/>
          </p:nvPr>
        </p:nvSpPr>
        <p:spPr>
          <a:xfrm>
            <a:off x="4640874"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15" name="Content Placeholder 8"/>
          <p:cNvSpPr>
            <a:spLocks noGrp="1"/>
          </p:cNvSpPr>
          <p:nvPr>
            <p:ph sz="quarter" idx="46" hasCustomPrompt="1"/>
          </p:nvPr>
        </p:nvSpPr>
        <p:spPr>
          <a:xfrm>
            <a:off x="8080330"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2" name="Slide Number Placeholder 1">
            <a:extLst>
              <a:ext uri="{FF2B5EF4-FFF2-40B4-BE49-F238E27FC236}">
                <a16:creationId xmlns:a16="http://schemas.microsoft.com/office/drawing/2014/main" id="{25015ECD-BD04-430D-B3EF-872F46955BF0}"/>
              </a:ext>
            </a:extLst>
          </p:cNvPr>
          <p:cNvSpPr>
            <a:spLocks noGrp="1"/>
          </p:cNvSpPr>
          <p:nvPr>
            <p:ph type="sldNum" sz="quarter" idx="47"/>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3786217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p:cSld name="2_Title Slide">
    <p:spTree>
      <p:nvGrpSpPr>
        <p:cNvPr id="1" name="Shape 16"/>
        <p:cNvGrpSpPr/>
        <p:nvPr/>
      </p:nvGrpSpPr>
      <p:grpSpPr>
        <a:xfrm>
          <a:off x="0" y="0"/>
          <a:ext cx="0" cy="0"/>
          <a:chOff x="0" y="0"/>
          <a:chExt cx="0" cy="0"/>
        </a:xfrm>
      </p:grpSpPr>
      <p:sp>
        <p:nvSpPr>
          <p:cNvPr id="17" name="Google Shape;17;p10"/>
          <p:cNvSpPr txBox="1">
            <a:spLocks noGrp="1"/>
          </p:cNvSpPr>
          <p:nvPr>
            <p:ph type="ctrTitle"/>
          </p:nvPr>
        </p:nvSpPr>
        <p:spPr>
          <a:xfrm>
            <a:off x="1483148" y="1008667"/>
            <a:ext cx="9144001" cy="20200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bre Franklin"/>
              <a:buNone/>
              <a:defRPr sz="6000" b="0" i="0">
                <a:solidFill>
                  <a:schemeClr val="dk1"/>
                </a:solidFill>
                <a:latin typeface="Libre Franklin"/>
                <a:ea typeface="Libre Franklin"/>
                <a:cs typeface="Libre Franklin"/>
                <a:sym typeface="Libre Frankl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p:nvPr/>
        </p:nvSpPr>
        <p:spPr>
          <a:xfrm>
            <a:off x="0" y="6307667"/>
            <a:ext cx="12192000" cy="550333"/>
          </a:xfrm>
          <a:prstGeom prst="rect">
            <a:avLst/>
          </a:prstGeom>
          <a:solidFill>
            <a:srgbClr val="202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20" name="Google Shape;20;p10"/>
          <p:cNvSpPr txBox="1">
            <a:spLocks noGrp="1"/>
          </p:cNvSpPr>
          <p:nvPr>
            <p:ph type="body" idx="1"/>
          </p:nvPr>
        </p:nvSpPr>
        <p:spPr>
          <a:xfrm>
            <a:off x="1523999" y="3104983"/>
            <a:ext cx="9144000" cy="6969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 name="Google Shape;21;p10"/>
          <p:cNvCxnSpPr/>
          <p:nvPr/>
        </p:nvCxnSpPr>
        <p:spPr>
          <a:xfrm rot="10800000">
            <a:off x="1640825" y="489857"/>
            <a:ext cx="0" cy="5649686"/>
          </a:xfrm>
          <a:prstGeom prst="straightConnector1">
            <a:avLst/>
          </a:prstGeom>
          <a:noFill/>
          <a:ln>
            <a:noFill/>
          </a:ln>
        </p:spPr>
      </p:cxnSp>
      <p:cxnSp>
        <p:nvCxnSpPr>
          <p:cNvPr id="22" name="Google Shape;22;p10"/>
          <p:cNvCxnSpPr/>
          <p:nvPr/>
        </p:nvCxnSpPr>
        <p:spPr>
          <a:xfrm>
            <a:off x="1633653" y="2107580"/>
            <a:ext cx="0" cy="3172522"/>
          </a:xfrm>
          <a:prstGeom prst="straightConnector1">
            <a:avLst/>
          </a:prstGeom>
          <a:noFill/>
          <a:ln>
            <a:noFill/>
          </a:ln>
        </p:spPr>
      </p:cxnSp>
      <p:pic>
        <p:nvPicPr>
          <p:cNvPr id="23" name="Google Shape;23;p10"/>
          <p:cNvPicPr preferRelativeResize="0"/>
          <p:nvPr/>
        </p:nvPicPr>
        <p:blipFill rotWithShape="1">
          <a:blip r:embed="rId2">
            <a:alphaModFix/>
          </a:blip>
          <a:srcRect l="23289"/>
          <a:stretch/>
        </p:blipFill>
        <p:spPr>
          <a:xfrm>
            <a:off x="3252947" y="3932928"/>
            <a:ext cx="3965093" cy="896533"/>
          </a:xfrm>
          <a:prstGeom prst="rect">
            <a:avLst/>
          </a:prstGeom>
          <a:noFill/>
          <a:ln>
            <a:noFill/>
          </a:ln>
        </p:spPr>
      </p:pic>
      <p:pic>
        <p:nvPicPr>
          <p:cNvPr id="24" name="Google Shape;24;p10"/>
          <p:cNvPicPr preferRelativeResize="0"/>
          <p:nvPr/>
        </p:nvPicPr>
        <p:blipFill rotWithShape="1">
          <a:blip r:embed="rId3">
            <a:alphaModFix/>
          </a:blip>
          <a:srcRect/>
          <a:stretch/>
        </p:blipFill>
        <p:spPr>
          <a:xfrm>
            <a:off x="1640825" y="3957970"/>
            <a:ext cx="1663945" cy="1012749"/>
          </a:xfrm>
          <a:prstGeom prst="rect">
            <a:avLst/>
          </a:prstGeom>
          <a:noFill/>
          <a:ln>
            <a:noFill/>
          </a:ln>
        </p:spPr>
      </p:pic>
    </p:spTree>
    <p:extLst>
      <p:ext uri="{BB962C8B-B14F-4D97-AF65-F5344CB8AC3E}">
        <p14:creationId xmlns:p14="http://schemas.microsoft.com/office/powerpoint/2010/main" val="275316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Heavy Alt">
  <p:cSld name="Text Heavy Alt">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1443317" y="797331"/>
            <a:ext cx="9144001" cy="917125"/>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rgbClr val="20245E"/>
              </a:buClr>
              <a:buSzPts val="4900"/>
              <a:buFont typeface="Libre Franklin"/>
              <a:buNone/>
              <a:defRPr sz="4900">
                <a:solidFill>
                  <a:srgbClr val="2024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
          <p:cNvSpPr txBox="1">
            <a:spLocks noGrp="1"/>
          </p:cNvSpPr>
          <p:nvPr>
            <p:ph type="body" idx="1"/>
          </p:nvPr>
        </p:nvSpPr>
        <p:spPr>
          <a:xfrm>
            <a:off x="1443317" y="2599345"/>
            <a:ext cx="9144002" cy="3365519"/>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Clr>
                <a:schemeClr val="dk1"/>
              </a:buClr>
              <a:buSzPts val="1800"/>
              <a:buFont typeface="Arial"/>
              <a:buChar char="•"/>
              <a:defRPr sz="1800">
                <a:solidFill>
                  <a:schemeClr val="dk1"/>
                </a:solidFill>
              </a:defRPr>
            </a:lvl1pPr>
            <a:lvl2pPr marL="914400" lvl="1" indent="-342900" algn="l">
              <a:lnSpc>
                <a:spcPct val="150000"/>
              </a:lnSpc>
              <a:spcBef>
                <a:spcPts val="500"/>
              </a:spcBef>
              <a:spcAft>
                <a:spcPts val="0"/>
              </a:spcAft>
              <a:buClr>
                <a:schemeClr val="dk1"/>
              </a:buClr>
              <a:buSzPts val="1800"/>
              <a:buFont typeface="Arial"/>
              <a:buChar char="•"/>
              <a:defRPr sz="1800">
                <a:solidFill>
                  <a:schemeClr val="dk1"/>
                </a:solidFill>
              </a:defRPr>
            </a:lvl2pPr>
            <a:lvl3pPr marL="1371600" lvl="2" indent="-355600" algn="l">
              <a:lnSpc>
                <a:spcPct val="150000"/>
              </a:lnSpc>
              <a:spcBef>
                <a:spcPts val="500"/>
              </a:spcBef>
              <a:spcAft>
                <a:spcPts val="0"/>
              </a:spcAft>
              <a:buClr>
                <a:schemeClr val="dk1"/>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 name="Google Shape;42;p14"/>
          <p:cNvSpPr txBox="1">
            <a:spLocks noGrp="1"/>
          </p:cNvSpPr>
          <p:nvPr>
            <p:ph type="body" idx="2"/>
          </p:nvPr>
        </p:nvSpPr>
        <p:spPr>
          <a:xfrm>
            <a:off x="1443318" y="1827515"/>
            <a:ext cx="9144000" cy="696913"/>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sz="1800" b="0">
                <a:solidFill>
                  <a:schemeClr val="dk1"/>
                </a:solidFill>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41686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8FD22-F598-4694-AC4F-B58B7957F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68" y="-9381"/>
            <a:ext cx="12208668" cy="6869555"/>
          </a:xfrm>
          <a:prstGeom prst="rect">
            <a:avLst/>
          </a:prstGeom>
        </p:spPr>
      </p:pic>
      <p:sp>
        <p:nvSpPr>
          <p:cNvPr id="7" name="Date Placeholder 6">
            <a:extLst>
              <a:ext uri="{FF2B5EF4-FFF2-40B4-BE49-F238E27FC236}">
                <a16:creationId xmlns:a16="http://schemas.microsoft.com/office/drawing/2014/main" id="{726319A6-FE9B-4057-A51D-69F82334D5CF}"/>
              </a:ext>
            </a:extLst>
          </p:cNvPr>
          <p:cNvSpPr>
            <a:spLocks noGrp="1"/>
          </p:cNvSpPr>
          <p:nvPr>
            <p:ph type="dt" sz="half" idx="10"/>
          </p:nvPr>
        </p:nvSpPr>
        <p:spPr>
          <a:xfrm>
            <a:off x="711200" y="6169494"/>
            <a:ext cx="931223" cy="365125"/>
          </a:xfrm>
        </p:spPr>
        <p:txBody>
          <a:bodyPr/>
          <a:lstStyle>
            <a:lvl1pPr>
              <a:defRPr/>
            </a:lvl1pPr>
          </a:lstStyle>
          <a:p>
            <a:endParaRPr lang="en-US" dirty="0"/>
          </a:p>
        </p:txBody>
      </p:sp>
      <p:sp>
        <p:nvSpPr>
          <p:cNvPr id="11" name="Text Placeholder 2">
            <a:extLst>
              <a:ext uri="{FF2B5EF4-FFF2-40B4-BE49-F238E27FC236}">
                <a16:creationId xmlns:a16="http://schemas.microsoft.com/office/drawing/2014/main" id="{C0C4B40C-0C41-4580-8E73-24A0F9272660}"/>
              </a:ext>
            </a:extLst>
          </p:cNvPr>
          <p:cNvSpPr>
            <a:spLocks noGrp="1"/>
          </p:cNvSpPr>
          <p:nvPr>
            <p:ph type="body" idx="12" hasCustomPrompt="1"/>
          </p:nvPr>
        </p:nvSpPr>
        <p:spPr>
          <a:xfrm>
            <a:off x="711200" y="4619066"/>
            <a:ext cx="6330950" cy="925513"/>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5" name="Rectangle 4">
            <a:extLst>
              <a:ext uri="{FF2B5EF4-FFF2-40B4-BE49-F238E27FC236}">
                <a16:creationId xmlns:a16="http://schemas.microsoft.com/office/drawing/2014/main" id="{962AB0B9-F4AB-405D-92F5-410642757FDE}"/>
              </a:ext>
            </a:extLst>
          </p:cNvPr>
          <p:cNvSpPr/>
          <p:nvPr userDrawn="1"/>
        </p:nvSpPr>
        <p:spPr>
          <a:xfrm>
            <a:off x="3138487" y="4231085"/>
            <a:ext cx="1478757" cy="45719"/>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379256B-FE03-4B85-A4ED-49B2D4C59D96}"/>
              </a:ext>
            </a:extLst>
          </p:cNvPr>
          <p:cNvSpPr/>
          <p:nvPr userDrawn="1"/>
        </p:nvSpPr>
        <p:spPr>
          <a:xfrm>
            <a:off x="812006" y="4232354"/>
            <a:ext cx="1428750" cy="45719"/>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1B35E4E-3C2E-4CE1-B012-11D242117A7B}"/>
              </a:ext>
            </a:extLst>
          </p:cNvPr>
          <p:cNvSpPr>
            <a:spLocks noGrp="1"/>
          </p:cNvSpPr>
          <p:nvPr>
            <p:ph type="body" sz="quarter" idx="13" hasCustomPrompt="1"/>
          </p:nvPr>
        </p:nvSpPr>
        <p:spPr>
          <a:xfrm>
            <a:off x="711200" y="1812015"/>
            <a:ext cx="6330950" cy="2038350"/>
          </a:xfrm>
          <a:prstGeom prst="rect">
            <a:avLst/>
          </a:prstGeom>
        </p:spPr>
        <p:txBody>
          <a:bodyPr anchor="b"/>
          <a:lstStyle>
            <a:lvl1pPr marL="0" indent="0">
              <a:buNone/>
              <a:defRPr lang="en-US" sz="6000" b="0" kern="1200" spc="-130" baseline="0" dirty="0">
                <a:solidFill>
                  <a:schemeClr val="bg1"/>
                </a:solidFill>
                <a:latin typeface="Georgia" panose="02040502050405020303" pitchFamily="18" charset="0"/>
                <a:ea typeface="+mj-ea"/>
                <a:cs typeface="Arial" panose="020B0604020202020204" pitchFamily="34" charset="0"/>
              </a:defRPr>
            </a:lvl1pPr>
          </a:lstStyle>
          <a:p>
            <a:pPr lvl="0"/>
            <a:r>
              <a:rPr lang="en-US" dirty="0"/>
              <a:t>Click to edit Title</a:t>
            </a:r>
          </a:p>
        </p:txBody>
      </p:sp>
    </p:spTree>
    <p:extLst>
      <p:ext uri="{BB962C8B-B14F-4D97-AF65-F5344CB8AC3E}">
        <p14:creationId xmlns:p14="http://schemas.microsoft.com/office/powerpoint/2010/main" val="253003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1454" y="916773"/>
            <a:ext cx="6261859" cy="5048091"/>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1" y="1770551"/>
            <a:ext cx="4133678" cy="846386"/>
          </a:xfrm>
          <a:solidFill>
            <a:schemeClr val="tx2"/>
          </a:solidFill>
        </p:spPr>
        <p:txBody>
          <a:bodyPr lIns="0" tIns="45720" rIns="320040" bIns="45720" anchor="b">
            <a:spAutoFit/>
          </a:bodyPr>
          <a:lstStyle>
            <a:lvl1pPr algn="r">
              <a:lnSpc>
                <a:spcPct val="100000"/>
              </a:lnSpc>
              <a:defRPr sz="4900" baseline="0">
                <a:solidFill>
                  <a:schemeClr val="bg1"/>
                </a:solidFill>
              </a:defRPr>
            </a:lvl1pPr>
          </a:lstStyle>
          <a:p>
            <a:r>
              <a:rPr lang="en-US" dirty="0"/>
              <a:t>Slide Title</a:t>
            </a:r>
          </a:p>
        </p:txBody>
      </p:sp>
      <p:sp>
        <p:nvSpPr>
          <p:cNvPr id="4" name="Text Placeholder 3"/>
          <p:cNvSpPr>
            <a:spLocks noGrp="1"/>
          </p:cNvSpPr>
          <p:nvPr>
            <p:ph type="body" sz="half" idx="2" hasCustomPrompt="1"/>
          </p:nvPr>
        </p:nvSpPr>
        <p:spPr>
          <a:xfrm>
            <a:off x="1116064" y="3424480"/>
            <a:ext cx="2682129" cy="687258"/>
          </a:xfrm>
        </p:spPr>
        <p:txBody>
          <a:bodyPr lIns="0" tIns="0" rIns="0" bIns="0"/>
          <a:lstStyle>
            <a:lvl1pPr marL="0" indent="0" algn="ctr">
              <a:lnSpc>
                <a:spcPct val="100000"/>
              </a:lnSpc>
              <a:buNone/>
              <a:defRPr sz="4900">
                <a:solidFill>
                  <a:schemeClr val="accent2"/>
                </a:solidFill>
                <a:latin typeface="Franklin Gothic Demi" panose="020B07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150,000</a:t>
            </a:r>
          </a:p>
        </p:txBody>
      </p:sp>
      <p:sp>
        <p:nvSpPr>
          <p:cNvPr id="14" name="Text Placeholder 13"/>
          <p:cNvSpPr>
            <a:spLocks noGrp="1"/>
          </p:cNvSpPr>
          <p:nvPr>
            <p:ph type="body" sz="quarter" idx="10" hasCustomPrompt="1"/>
          </p:nvPr>
        </p:nvSpPr>
        <p:spPr>
          <a:xfrm>
            <a:off x="1116064" y="4159864"/>
            <a:ext cx="2682875" cy="736600"/>
          </a:xfrm>
        </p:spPr>
        <p:txBody>
          <a:bodyPr lIns="228600" tIns="109728" rIns="228600" anchor="t" anchorCtr="0">
            <a:normAutofit/>
          </a:bodyPr>
          <a:lstStyle>
            <a:lvl1pPr algn="ctr">
              <a:lnSpc>
                <a:spcPct val="100000"/>
              </a:lnSpc>
              <a:defRPr sz="1400" i="1" cap="all" baseline="0">
                <a:solidFill>
                  <a:schemeClr val="tx1"/>
                </a:solidFill>
                <a:latin typeface="Franklin Gothic Book" panose="020B0503020102020204" pitchFamily="34" charset="0"/>
              </a:defRPr>
            </a:lvl1pPr>
          </a:lstStyle>
          <a:p>
            <a:pPr lvl="0"/>
            <a:r>
              <a:rPr lang="en-US" dirty="0"/>
              <a:t>Key Finding can be called out here</a:t>
            </a:r>
          </a:p>
        </p:txBody>
      </p:sp>
      <p:sp>
        <p:nvSpPr>
          <p:cNvPr id="5" name="Slide Number Placeholder 4">
            <a:extLst>
              <a:ext uri="{FF2B5EF4-FFF2-40B4-BE49-F238E27FC236}">
                <a16:creationId xmlns:a16="http://schemas.microsoft.com/office/drawing/2014/main" id="{87D32FE6-882D-4B3F-95DA-A8343D04DBDF}"/>
              </a:ext>
            </a:extLst>
          </p:cNvPr>
          <p:cNvSpPr>
            <a:spLocks noGrp="1"/>
          </p:cNvSpPr>
          <p:nvPr>
            <p:ph type="sldNum" sz="quarter" idx="11"/>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618860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A5B981B-F070-4D4B-A14E-BF735AD91D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 y="0"/>
            <a:ext cx="12245340" cy="6858000"/>
          </a:xfrm>
          <a:prstGeom prst="rect">
            <a:avLst/>
          </a:prstGeom>
        </p:spPr>
      </p:pic>
      <p:sp>
        <p:nvSpPr>
          <p:cNvPr id="3" name="Slide Number Placeholder 5">
            <a:extLst>
              <a:ext uri="{FF2B5EF4-FFF2-40B4-BE49-F238E27FC236}">
                <a16:creationId xmlns:a16="http://schemas.microsoft.com/office/drawing/2014/main" id="{60B5D6B8-07FA-479C-B225-5A3FFDF2465A}"/>
              </a:ext>
            </a:extLst>
          </p:cNvPr>
          <p:cNvSpPr>
            <a:spLocks noGrp="1"/>
          </p:cNvSpPr>
          <p:nvPr>
            <p:ph type="sldNum" sz="quarter" idx="4"/>
          </p:nvPr>
        </p:nvSpPr>
        <p:spPr>
          <a:xfrm>
            <a:off x="11675269" y="6605587"/>
            <a:ext cx="516731" cy="252412"/>
          </a:xfrm>
          <a:prstGeom prst="rect">
            <a:avLst/>
          </a:prstGeom>
          <a:solidFill>
            <a:schemeClr val="bg1">
              <a:alpha val="85000"/>
            </a:schemeClr>
          </a:solidFill>
          <a:ln>
            <a:solidFill>
              <a:schemeClr val="bg1">
                <a:alpha val="85000"/>
              </a:schemeClr>
            </a:solidFill>
          </a:ln>
        </p:spPr>
        <p:txBody>
          <a:bodyPr vert="horz" lIns="91440" tIns="45720" rIns="91440" bIns="45720" rtlCol="0" anchor="ctr"/>
          <a:lstStyle>
            <a:lvl1pPr algn="ctr">
              <a:defRPr sz="1200">
                <a:solidFill>
                  <a:srgbClr val="434343"/>
                </a:solidFill>
              </a:defRPr>
            </a:lvl1pPr>
          </a:lstStyle>
          <a:p>
            <a:fld id="{9C23309C-E8AE-4BA2-8E6A-721228EEBF8D}" type="slidenum">
              <a:rPr lang="en-US" smtClean="0"/>
              <a:pPr/>
              <a:t>‹#›</a:t>
            </a:fld>
            <a:endParaRPr lang="en-US" dirty="0"/>
          </a:p>
        </p:txBody>
      </p:sp>
    </p:spTree>
    <p:extLst>
      <p:ext uri="{BB962C8B-B14F-4D97-AF65-F5344CB8AC3E}">
        <p14:creationId xmlns:p14="http://schemas.microsoft.com/office/powerpoint/2010/main" val="3949257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58B4D-4F82-49F9-844E-2249A6763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132" cy="6858000"/>
          </a:xfrm>
          <a:prstGeom prst="rect">
            <a:avLst/>
          </a:prstGeom>
        </p:spPr>
      </p:pic>
      <p:sp>
        <p:nvSpPr>
          <p:cNvPr id="11" name="Text Placeholder 2">
            <a:extLst>
              <a:ext uri="{FF2B5EF4-FFF2-40B4-BE49-F238E27FC236}">
                <a16:creationId xmlns:a16="http://schemas.microsoft.com/office/drawing/2014/main" id="{C0C4B40C-0C41-4580-8E73-24A0F9272660}"/>
              </a:ext>
            </a:extLst>
          </p:cNvPr>
          <p:cNvSpPr>
            <a:spLocks noGrp="1"/>
          </p:cNvSpPr>
          <p:nvPr>
            <p:ph type="body" idx="12" hasCustomPrompt="1"/>
          </p:nvPr>
        </p:nvSpPr>
        <p:spPr>
          <a:xfrm>
            <a:off x="711200" y="2857500"/>
            <a:ext cx="6330950" cy="497034"/>
          </a:xfrm>
          <a:prstGeom prst="rect">
            <a:avLst/>
          </a:prstGeo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14" name="Text Placeholder 13">
            <a:extLst>
              <a:ext uri="{FF2B5EF4-FFF2-40B4-BE49-F238E27FC236}">
                <a16:creationId xmlns:a16="http://schemas.microsoft.com/office/drawing/2014/main" id="{C1B35E4E-3C2E-4CE1-B012-11D242117A7B}"/>
              </a:ext>
            </a:extLst>
          </p:cNvPr>
          <p:cNvSpPr>
            <a:spLocks noGrp="1"/>
          </p:cNvSpPr>
          <p:nvPr>
            <p:ph type="body" sz="quarter" idx="13" hasCustomPrompt="1"/>
          </p:nvPr>
        </p:nvSpPr>
        <p:spPr>
          <a:xfrm>
            <a:off x="711200" y="3418827"/>
            <a:ext cx="6330950" cy="1467968"/>
          </a:xfrm>
          <a:prstGeom prst="rect">
            <a:avLst/>
          </a:prstGeom>
        </p:spPr>
        <p:txBody>
          <a:bodyPr anchor="t"/>
          <a:lstStyle>
            <a:lvl1pPr marL="0" indent="0">
              <a:buNone/>
              <a:defRPr lang="en-US" sz="6000" b="0" kern="1200" spc="-130" baseline="0" dirty="0">
                <a:solidFill>
                  <a:schemeClr val="bg1"/>
                </a:solidFill>
                <a:latin typeface="Georgia" panose="02040502050405020303" pitchFamily="18" charset="0"/>
                <a:ea typeface="+mj-ea"/>
                <a:cs typeface="Arial" panose="020B0604020202020204" pitchFamily="34" charset="0"/>
              </a:defRPr>
            </a:lvl1pPr>
          </a:lstStyle>
          <a:p>
            <a:pPr lvl="0"/>
            <a:r>
              <a:rPr lang="en-US" dirty="0"/>
              <a:t>Click to edit Title</a:t>
            </a:r>
          </a:p>
        </p:txBody>
      </p:sp>
    </p:spTree>
    <p:extLst>
      <p:ext uri="{BB962C8B-B14F-4D97-AF65-F5344CB8AC3E}">
        <p14:creationId xmlns:p14="http://schemas.microsoft.com/office/powerpoint/2010/main" val="3786277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3999" y="1008667"/>
            <a:ext cx="9144001" cy="2020035"/>
          </a:xfrm>
        </p:spPr>
        <p:txBody>
          <a:bodyPr anchor="b"/>
          <a:lstStyle>
            <a:lvl1pPr algn="l">
              <a:defRPr sz="6000">
                <a:solidFill>
                  <a:schemeClr val="tx1"/>
                </a:solidFill>
              </a:defRPr>
            </a:lvl1pPr>
          </a:lstStyle>
          <a:p>
            <a:r>
              <a:rPr lang="en-US" dirty="0"/>
              <a:t>Click to Edit Master Title</a:t>
            </a:r>
          </a:p>
        </p:txBody>
      </p:sp>
      <p:sp>
        <p:nvSpPr>
          <p:cNvPr id="8" name="Rectangle 7"/>
          <p:cNvSpPr/>
          <p:nvPr/>
        </p:nvSpPr>
        <p:spPr>
          <a:xfrm>
            <a:off x="0" y="6307667"/>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1524000" y="3104983"/>
            <a:ext cx="9144000" cy="696913"/>
          </a:xfrm>
        </p:spPr>
        <p:txBody>
          <a:bodyPr>
            <a:normAutofit/>
          </a:bodyPr>
          <a:lstStyle>
            <a:lvl1pPr algn="l">
              <a:defRPr lang="en-US" sz="1600" b="0" dirty="0">
                <a:solidFill>
                  <a:schemeClr val="tx1"/>
                </a:solidFill>
                <a:latin typeface="+mn-lt"/>
              </a:defRPr>
            </a:lvl1pPr>
          </a:lstStyle>
          <a:p>
            <a:pPr algn="l"/>
            <a:r>
              <a:rPr lang="en-US" sz="1800" dirty="0">
                <a:solidFill>
                  <a:schemeClr val="accent3">
                    <a:lumMod val="50000"/>
                  </a:schemeClr>
                </a:solidFill>
                <a:latin typeface="+mj-lt"/>
              </a:rPr>
              <a:t>For more information contact Kelsey </a:t>
            </a:r>
            <a:r>
              <a:rPr lang="en-US" sz="1800" dirty="0" err="1">
                <a:solidFill>
                  <a:schemeClr val="accent3">
                    <a:lumMod val="50000"/>
                  </a:schemeClr>
                </a:solidFill>
                <a:latin typeface="+mj-lt"/>
              </a:rPr>
              <a:t>Stalnaker</a:t>
            </a:r>
            <a:r>
              <a:rPr lang="en-US" sz="1800" dirty="0">
                <a:solidFill>
                  <a:schemeClr val="accent3">
                    <a:lumMod val="50000"/>
                  </a:schemeClr>
                </a:solidFill>
                <a:latin typeface="+mj-lt"/>
              </a:rPr>
              <a:t> in VPE</a:t>
            </a:r>
          </a:p>
        </p:txBody>
      </p:sp>
      <p:pic>
        <p:nvPicPr>
          <p:cNvPr id="6" name="Picture 5">
            <a:extLst>
              <a:ext uri="{FF2B5EF4-FFF2-40B4-BE49-F238E27FC236}">
                <a16:creationId xmlns:a16="http://schemas.microsoft.com/office/drawing/2014/main" id="{953863D2-84A7-4FE4-9E6F-92460DE1D8FA}"/>
              </a:ext>
            </a:extLst>
          </p:cNvPr>
          <p:cNvPicPr>
            <a:picLocks noChangeAspect="1"/>
          </p:cNvPicPr>
          <p:nvPr userDrawn="1"/>
        </p:nvPicPr>
        <p:blipFill rotWithShape="1">
          <a:blip r:embed="rId2"/>
          <a:srcRect l="23287"/>
          <a:stretch/>
        </p:blipFill>
        <p:spPr>
          <a:xfrm>
            <a:off x="2935070" y="4296786"/>
            <a:ext cx="3965093" cy="896533"/>
          </a:xfrm>
          <a:prstGeom prst="rect">
            <a:avLst/>
          </a:prstGeom>
        </p:spPr>
      </p:pic>
      <p:pic>
        <p:nvPicPr>
          <p:cNvPr id="7" name="Picture 6">
            <a:extLst>
              <a:ext uri="{FF2B5EF4-FFF2-40B4-BE49-F238E27FC236}">
                <a16:creationId xmlns:a16="http://schemas.microsoft.com/office/drawing/2014/main" id="{DAF2C84B-A281-4DEB-AF55-D28CE660EF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3999" y="4343797"/>
            <a:ext cx="1318520" cy="802509"/>
          </a:xfrm>
          <a:prstGeom prst="rect">
            <a:avLst/>
          </a:prstGeom>
        </p:spPr>
      </p:pic>
    </p:spTree>
    <p:extLst>
      <p:ext uri="{BB962C8B-B14F-4D97-AF65-F5344CB8AC3E}">
        <p14:creationId xmlns:p14="http://schemas.microsoft.com/office/powerpoint/2010/main" val="1785718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23C8-9C74-0078-1B11-E5299A9CA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1BE000-4552-AE86-5A3F-F80A9A86B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D67F9C-7EEE-9834-2513-F3868DE422A4}"/>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646B614C-31AC-32EE-6FCA-9D0283DC8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3C6EE-9C54-BC9B-9E88-009AAF1B6BBD}"/>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3980389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6B89-FDA5-4B56-1795-F70518EC4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9E20C-C294-0856-7662-1E471BC1FF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6A80B-50DC-ED0A-BF6D-2F2BBBA179B9}"/>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F6571683-1333-05C4-15E9-4372B95FF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94CB4-E82D-BD39-C02C-BC20AF184407}"/>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1295939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7573-E1B6-3B52-F823-A70DB76369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30765-9D0D-B6E7-6035-2FA8115B0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015A1D-106B-EC8E-A7F8-968CEAAD77F5}"/>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5C584FF2-8D8C-1F82-1774-5B51C800D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8CEAF-9939-6C8A-F892-3F2D383CCE8A}"/>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3378239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7D63-8D6A-0D31-D1CB-483585FA2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39581-FCC3-FB60-825D-97820AABC3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075F03-9BD1-CC0B-4469-7DDF1BF7F8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C9809-CC8C-D545-A35C-32D1C5512552}"/>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6" name="Footer Placeholder 5">
            <a:extLst>
              <a:ext uri="{FF2B5EF4-FFF2-40B4-BE49-F238E27FC236}">
                <a16:creationId xmlns:a16="http://schemas.microsoft.com/office/drawing/2014/main" id="{4FF02194-945F-EDBD-D26C-18C77C901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45BF4-C0BD-1D96-3DB6-997117D4208B}"/>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2678362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99D2-7317-0C63-761E-195CF20DD7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15137B-2F81-3948-EC09-7470F06C7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EF46E5-713E-A7DA-9D78-7228DE08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A322A-1CED-46C0-6991-389E4951C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673CE-405F-3F77-EE24-3D50AF9FFD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FCF83B-D8D0-48CA-F8FC-A872E7C06A8C}"/>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8" name="Footer Placeholder 7">
            <a:extLst>
              <a:ext uri="{FF2B5EF4-FFF2-40B4-BE49-F238E27FC236}">
                <a16:creationId xmlns:a16="http://schemas.microsoft.com/office/drawing/2014/main" id="{8654834B-57B8-D378-4FF2-DDD2BADF7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B63757-3FC9-B625-9D98-24D226EE4934}"/>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1978416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0F4F-7396-2924-D5C6-6CF21D5BC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4EAD4-C5F7-61DA-7CE0-91422EDCF610}"/>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4" name="Footer Placeholder 3">
            <a:extLst>
              <a:ext uri="{FF2B5EF4-FFF2-40B4-BE49-F238E27FC236}">
                <a16:creationId xmlns:a16="http://schemas.microsoft.com/office/drawing/2014/main" id="{A1D0D49D-3C63-CCB8-CB67-104765B8A9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25CD0-A2B2-C1BD-CC7A-0FB6B654D6A2}"/>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49019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9DC50D-5460-F409-B364-5DA284B66B55}"/>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3" name="Footer Placeholder 2">
            <a:extLst>
              <a:ext uri="{FF2B5EF4-FFF2-40B4-BE49-F238E27FC236}">
                <a16:creationId xmlns:a16="http://schemas.microsoft.com/office/drawing/2014/main" id="{3B1715FD-8AF1-6681-BC07-C294440C7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52A140-1A95-DF92-16AC-BC2B703F6ACE}"/>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40662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43317" y="797331"/>
            <a:ext cx="9144001" cy="917125"/>
          </a:xfrm>
        </p:spPr>
        <p:txBody>
          <a:bodyPr bIns="0">
            <a:normAutofit/>
          </a:bodyPr>
          <a:lstStyle>
            <a:lvl1pPr>
              <a:defRPr sz="4900">
                <a:solidFill>
                  <a:srgbClr val="20245E"/>
                </a:solidFill>
              </a:defRPr>
            </a:lvl1pPr>
          </a:lstStyle>
          <a:p>
            <a:r>
              <a:rPr lang="en-US" dirty="0"/>
              <a:t>Alt Text Heavy Slide</a:t>
            </a:r>
          </a:p>
        </p:txBody>
      </p:sp>
      <p:sp>
        <p:nvSpPr>
          <p:cNvPr id="3" name="Content Placeholder 2"/>
          <p:cNvSpPr>
            <a:spLocks noGrp="1"/>
          </p:cNvSpPr>
          <p:nvPr>
            <p:ph idx="1"/>
          </p:nvPr>
        </p:nvSpPr>
        <p:spPr>
          <a:xfrm>
            <a:off x="1443317" y="2599345"/>
            <a:ext cx="9144002" cy="3365519"/>
          </a:xfrm>
        </p:spPr>
        <p:txBody>
          <a:bodyPr>
            <a:normAutofit/>
          </a:bodyPr>
          <a:lstStyle>
            <a:lvl1pPr marL="288925" indent="-288925">
              <a:lnSpc>
                <a:spcPct val="150000"/>
              </a:lnSpc>
              <a:buFont typeface="Arial" panose="020B0604020202020204" pitchFamily="34" charset="0"/>
              <a:buChar char="•"/>
              <a:defRPr sz="1800">
                <a:solidFill>
                  <a:schemeClr val="tx1"/>
                </a:solidFill>
              </a:defRPr>
            </a:lvl1pPr>
            <a:lvl2pPr marL="690563" indent="-233363">
              <a:buFont typeface="Arial" panose="020B0604020202020204" pitchFamily="34" charset="0"/>
              <a:buChar char="•"/>
              <a:defRPr sz="1800">
                <a:solidFill>
                  <a:schemeClr val="tx1"/>
                </a:solidFill>
              </a:defRPr>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cxnSp>
        <p:nvCxnSpPr>
          <p:cNvPr id="7" name="Straight Connector 6"/>
          <p:cNvCxnSpPr/>
          <p:nvPr userDrawn="1"/>
        </p:nvCxnSpPr>
        <p:spPr>
          <a:xfrm>
            <a:off x="1569530" y="1752597"/>
            <a:ext cx="1578083"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1" hasCustomPrompt="1"/>
          </p:nvPr>
        </p:nvSpPr>
        <p:spPr>
          <a:xfrm>
            <a:off x="1443318" y="1827515"/>
            <a:ext cx="9144000" cy="696913"/>
          </a:xfrm>
        </p:spPr>
        <p:txBody>
          <a:bodyPr>
            <a:normAutofit/>
          </a:bodyPr>
          <a:lstStyle>
            <a:lvl1pPr algn="l">
              <a:defRPr lang="en-US" sz="1800" b="0" baseline="0" dirty="0">
                <a:solidFill>
                  <a:schemeClr val="tx1"/>
                </a:solidFill>
              </a:defRPr>
            </a:lvl1pPr>
          </a:lstStyle>
          <a:p>
            <a:pPr lvl="0"/>
            <a:r>
              <a:rPr lang="en-US" dirty="0"/>
              <a:t>SUB/EXPANDED TITLE HERE</a:t>
            </a:r>
          </a:p>
        </p:txBody>
      </p:sp>
      <p:sp>
        <p:nvSpPr>
          <p:cNvPr id="2" name="Slide Number Placeholder 1">
            <a:extLst>
              <a:ext uri="{FF2B5EF4-FFF2-40B4-BE49-F238E27FC236}">
                <a16:creationId xmlns:a16="http://schemas.microsoft.com/office/drawing/2014/main" id="{76530468-B1EC-48D0-952E-AFCA4A0D93EF}"/>
              </a:ext>
            </a:extLst>
          </p:cNvPr>
          <p:cNvSpPr>
            <a:spLocks noGrp="1"/>
          </p:cNvSpPr>
          <p:nvPr>
            <p:ph type="sldNum" sz="quarter" idx="12"/>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272180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ACD2-11AF-C90B-6435-26E63F28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A0B5F1-5058-08B5-2E5A-07F0F8F3D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156A9C-1560-6F0B-AF7C-BACEBD9E7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61D63A-4051-3C00-1F4E-06944C4ED28C}"/>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6" name="Footer Placeholder 5">
            <a:extLst>
              <a:ext uri="{FF2B5EF4-FFF2-40B4-BE49-F238E27FC236}">
                <a16:creationId xmlns:a16="http://schemas.microsoft.com/office/drawing/2014/main" id="{D70E8AD7-5BC1-9C37-C535-E3865917E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52FD3-C0F5-D942-0B23-956C04A8EE27}"/>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3967335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0676-A217-DD5D-FE00-EE2D18747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DE542A-41C0-8104-D95C-05943D3B3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ED2CFE-0CFD-FF04-BEDA-C6B227035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8F854A-23D9-FDA6-3986-F387D83AE550}"/>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6" name="Footer Placeholder 5">
            <a:extLst>
              <a:ext uri="{FF2B5EF4-FFF2-40B4-BE49-F238E27FC236}">
                <a16:creationId xmlns:a16="http://schemas.microsoft.com/office/drawing/2014/main" id="{6526606A-E989-FD6B-CA76-074BDD082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C07B2-3C3E-4517-3F64-2DF7470BB716}"/>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2762728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5DFEA-7AF7-571F-A627-8FFFC506AD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AC1456-6D82-F1D2-9FE5-A437F96AF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4BAD-27D9-2227-9E2F-89ABC420A8D0}"/>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599CCB0A-980A-E3E3-F6B3-D67327BEC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6F5D8-23AA-185D-1004-F8F57A7B0831}"/>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3510405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702AB-BD39-6B38-571E-6ED2AF623F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454523-9AE7-993C-D027-4A469507B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5E9CD-723E-D340-61D0-37EF80F38031}"/>
              </a:ext>
            </a:extLst>
          </p:cNvPr>
          <p:cNvSpPr>
            <a:spLocks noGrp="1"/>
          </p:cNvSpPr>
          <p:nvPr>
            <p:ph type="dt" sz="half" idx="10"/>
          </p:nvPr>
        </p:nvSpPr>
        <p:spPr/>
        <p:txBody>
          <a:body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B38785C5-958E-AF40-7C6B-47E4C7ADE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FE8DA-D4A3-C97B-9ACD-139810A3A236}"/>
              </a:ext>
            </a:extLst>
          </p:cNvPr>
          <p:cNvSpPr>
            <a:spLocks noGrp="1"/>
          </p:cNvSpPr>
          <p:nvPr>
            <p:ph type="sldNum" sz="quarter" idx="12"/>
          </p:nvPr>
        </p:nvSpPr>
        <p:spPr/>
        <p:txBody>
          <a:bodyPr/>
          <a:lstStyle/>
          <a:p>
            <a:fld id="{0095433C-28D8-F447-9301-9839DE40EB94}" type="slidenum">
              <a:rPr lang="en-US" smtClean="0"/>
              <a:t>‹#›</a:t>
            </a:fld>
            <a:endParaRPr lang="en-US"/>
          </a:p>
        </p:txBody>
      </p:sp>
    </p:spTree>
    <p:extLst>
      <p:ext uri="{BB962C8B-B14F-4D97-AF65-F5344CB8AC3E}">
        <p14:creationId xmlns:p14="http://schemas.microsoft.com/office/powerpoint/2010/main" val="846628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414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USFF">
    <p:spTree>
      <p:nvGrpSpPr>
        <p:cNvPr id="1" name=""/>
        <p:cNvGrpSpPr/>
        <p:nvPr/>
      </p:nvGrpSpPr>
      <p:grpSpPr>
        <a:xfrm>
          <a:off x="0" y="0"/>
          <a:ext cx="0" cy="0"/>
          <a:chOff x="0" y="0"/>
          <a:chExt cx="0" cy="0"/>
        </a:xfrm>
      </p:grpSpPr>
      <p:sp>
        <p:nvSpPr>
          <p:cNvPr id="4" name="Text Box 29"/>
          <p:cNvSpPr txBox="1">
            <a:spLocks noChangeArrowheads="1"/>
          </p:cNvSpPr>
          <p:nvPr userDrawn="1"/>
        </p:nvSpPr>
        <p:spPr bwMode="blackWhite">
          <a:xfrm>
            <a:off x="11759301" y="6619876"/>
            <a:ext cx="372217"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spcBef>
                <a:spcPct val="50000"/>
              </a:spcBef>
              <a:defRPr/>
            </a:pPr>
            <a:fld id="{FAD2BF4C-BD78-4FAC-8BA5-A2F90EA6CE83}" type="slidenum">
              <a:rPr lang="en-US" altLang="en-US" sz="1200" b="1" smtClean="0">
                <a:solidFill>
                  <a:srgbClr val="000000"/>
                </a:solidFill>
              </a:rPr>
              <a:pPr algn="ctr" eaLnBrk="1" hangingPunct="1">
                <a:lnSpc>
                  <a:spcPct val="80000"/>
                </a:lnSpc>
                <a:spcBef>
                  <a:spcPct val="50000"/>
                </a:spcBef>
                <a:defRPr/>
              </a:pPr>
              <a:t>‹#›</a:t>
            </a:fld>
            <a:endParaRPr lang="en-US" altLang="en-US" sz="1200" b="1" dirty="0">
              <a:solidFill>
                <a:srgbClr val="000000"/>
              </a:solidFill>
            </a:endParaRPr>
          </a:p>
        </p:txBody>
      </p:sp>
      <p:sp>
        <p:nvSpPr>
          <p:cNvPr id="5" name="Rectangle 62"/>
          <p:cNvSpPr>
            <a:spLocks noChangeArrowheads="1"/>
          </p:cNvSpPr>
          <p:nvPr userDrawn="1"/>
        </p:nvSpPr>
        <p:spPr bwMode="auto">
          <a:xfrm>
            <a:off x="0" y="6629400"/>
            <a:ext cx="11785600" cy="95250"/>
          </a:xfrm>
          <a:prstGeom prst="rect">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sz="1800" b="1" i="1">
              <a:solidFill>
                <a:srgbClr val="000000"/>
              </a:solidFill>
              <a:cs typeface="Times New Roman" pitchFamily="18" charset="0"/>
            </a:endParaRPr>
          </a:p>
        </p:txBody>
      </p:sp>
      <p:grpSp>
        <p:nvGrpSpPr>
          <p:cNvPr id="6" name="Group 8"/>
          <p:cNvGrpSpPr>
            <a:grpSpLocks/>
          </p:cNvGrpSpPr>
          <p:nvPr userDrawn="1"/>
        </p:nvGrpSpPr>
        <p:grpSpPr bwMode="auto">
          <a:xfrm>
            <a:off x="101600" y="44450"/>
            <a:ext cx="1930400" cy="731838"/>
            <a:chOff x="76200" y="-76200"/>
            <a:chExt cx="1447800" cy="731520"/>
          </a:xfrm>
        </p:grpSpPr>
        <p:pic>
          <p:nvPicPr>
            <p:cNvPr id="7" name="Picture 12" descr="Norad Shl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674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orthc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51"/>
          <p:cNvSpPr txBox="1">
            <a:spLocks noChangeArrowheads="1"/>
          </p:cNvSpPr>
          <p:nvPr userDrawn="1"/>
        </p:nvSpPr>
        <p:spPr bwMode="auto">
          <a:xfrm>
            <a:off x="508000" y="6567488"/>
            <a:ext cx="3556000" cy="215900"/>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r>
              <a:rPr lang="en-US" sz="1400" b="1" i="1" dirty="0">
                <a:solidFill>
                  <a:schemeClr val="tx2"/>
                </a:solidFill>
                <a:effectLst>
                  <a:outerShdw blurRad="38100" dist="38100" dir="2700000" algn="tl">
                    <a:srgbClr val="C0C0C0"/>
                  </a:outerShdw>
                </a:effectLst>
                <a:cs typeface="Times New Roman" pitchFamily="18" charset="0"/>
              </a:rPr>
              <a:t>NORAD and USNORTHCOM</a:t>
            </a:r>
          </a:p>
        </p:txBody>
      </p:sp>
      <p:sp>
        <p:nvSpPr>
          <p:cNvPr id="10" name="Text Box 55"/>
          <p:cNvSpPr txBox="1">
            <a:spLocks noChangeArrowheads="1"/>
          </p:cNvSpPr>
          <p:nvPr userDrawn="1"/>
        </p:nvSpPr>
        <p:spPr bwMode="auto">
          <a:xfrm>
            <a:off x="8026400" y="6567488"/>
            <a:ext cx="2946400" cy="215900"/>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r>
              <a:rPr lang="en-US" sz="1400" b="1" i="1" dirty="0">
                <a:solidFill>
                  <a:schemeClr val="tx2"/>
                </a:solidFill>
                <a:effectLst>
                  <a:outerShdw blurRad="38100" dist="38100" dir="2700000" algn="tl">
                    <a:srgbClr val="C0C0C0"/>
                  </a:outerShdw>
                </a:effectLst>
                <a:cs typeface="Times New Roman" pitchFamily="18" charset="0"/>
              </a:rPr>
              <a:t>We Have The Watch</a:t>
            </a:r>
          </a:p>
        </p:txBody>
      </p:sp>
      <p:sp>
        <p:nvSpPr>
          <p:cNvPr id="12290" name="Rectangle 2"/>
          <p:cNvSpPr>
            <a:spLocks noGrp="1" noChangeArrowheads="1"/>
          </p:cNvSpPr>
          <p:nvPr>
            <p:ph type="ctrTitle"/>
          </p:nvPr>
        </p:nvSpPr>
        <p:spPr>
          <a:xfrm>
            <a:off x="914400" y="2130426"/>
            <a:ext cx="10363200" cy="1470025"/>
          </a:xfrm>
        </p:spPr>
        <p:txBody>
          <a:bodyPr/>
          <a:lstStyle>
            <a:lvl1pPr>
              <a:defRPr sz="2800" i="1">
                <a:latin typeface="Times New Roman" pitchFamily="18" charset="0"/>
                <a:cs typeface="Times New Roman" pitchFamily="18" charset="0"/>
              </a:defRPr>
            </a:lvl1pPr>
          </a:lstStyle>
          <a:p>
            <a:r>
              <a:rPr lang="en-US" dirty="0"/>
              <a:t>Click to edit Master title style</a:t>
            </a:r>
          </a:p>
        </p:txBody>
      </p:sp>
      <p:sp>
        <p:nvSpPr>
          <p:cNvPr id="12291" name="Rectangle 3"/>
          <p:cNvSpPr>
            <a:spLocks noGrp="1" noChangeArrowheads="1"/>
          </p:cNvSpPr>
          <p:nvPr>
            <p:ph type="subTitle" idx="1"/>
          </p:nvPr>
        </p:nvSpPr>
        <p:spPr>
          <a:xfrm>
            <a:off x="1828800" y="3886200"/>
            <a:ext cx="8534400" cy="1752600"/>
          </a:xfrm>
        </p:spPr>
        <p:txBody>
          <a:bodyPr/>
          <a:lstStyle>
            <a:lvl1pPr marL="0" indent="0" algn="ctr">
              <a:buFontTx/>
              <a:buNone/>
              <a:defRPr sz="2800" i="1">
                <a:solidFill>
                  <a:schemeClr val="tx2"/>
                </a:solidFill>
                <a:latin typeface="Times New Roman" pitchFamily="18" charset="0"/>
                <a:cs typeface="Times New Roman" pitchFamily="18" charset="0"/>
              </a:defRPr>
            </a:lvl1pPr>
          </a:lstStyle>
          <a:p>
            <a:r>
              <a:rPr lang="en-US" dirty="0"/>
              <a:t>Click to edit Master subtitle style</a:t>
            </a:r>
          </a:p>
        </p:txBody>
      </p:sp>
    </p:spTree>
    <p:extLst>
      <p:ext uri="{BB962C8B-B14F-4D97-AF65-F5344CB8AC3E}">
        <p14:creationId xmlns:p14="http://schemas.microsoft.com/office/powerpoint/2010/main" val="2526464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1295400"/>
            <a:ext cx="11578167" cy="51943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2082801" y="0"/>
            <a:ext cx="8032751"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1083914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1501" y="1133476"/>
            <a:ext cx="5687484" cy="5356225"/>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62184" y="1133476"/>
            <a:ext cx="5687483" cy="5356225"/>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082801" y="0"/>
            <a:ext cx="8032751"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3410705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082801" y="0"/>
            <a:ext cx="8032751"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1178945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8FD22-F598-4694-AC4F-B58B7957F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68" y="-9381"/>
            <a:ext cx="12208668" cy="6869555"/>
          </a:xfrm>
          <a:prstGeom prst="rect">
            <a:avLst/>
          </a:prstGeom>
        </p:spPr>
      </p:pic>
      <p:sp>
        <p:nvSpPr>
          <p:cNvPr id="7" name="Date Placeholder 6">
            <a:extLst>
              <a:ext uri="{FF2B5EF4-FFF2-40B4-BE49-F238E27FC236}">
                <a16:creationId xmlns:a16="http://schemas.microsoft.com/office/drawing/2014/main" id="{726319A6-FE9B-4057-A51D-69F82334D5CF}"/>
              </a:ext>
            </a:extLst>
          </p:cNvPr>
          <p:cNvSpPr>
            <a:spLocks noGrp="1"/>
          </p:cNvSpPr>
          <p:nvPr>
            <p:ph type="dt" sz="half" idx="10"/>
          </p:nvPr>
        </p:nvSpPr>
        <p:spPr>
          <a:xfrm>
            <a:off x="711200" y="6169494"/>
            <a:ext cx="931223" cy="365125"/>
          </a:xfrm>
        </p:spPr>
        <p:txBody>
          <a:bodyPr/>
          <a:lstStyle>
            <a:lvl1pPr>
              <a:defRPr/>
            </a:lvl1pPr>
          </a:lstStyle>
          <a:p>
            <a:endParaRPr lang="en-US" dirty="0"/>
          </a:p>
        </p:txBody>
      </p:sp>
      <p:sp>
        <p:nvSpPr>
          <p:cNvPr id="11" name="Text Placeholder 2">
            <a:extLst>
              <a:ext uri="{FF2B5EF4-FFF2-40B4-BE49-F238E27FC236}">
                <a16:creationId xmlns:a16="http://schemas.microsoft.com/office/drawing/2014/main" id="{C0C4B40C-0C41-4580-8E73-24A0F9272660}"/>
              </a:ext>
            </a:extLst>
          </p:cNvPr>
          <p:cNvSpPr>
            <a:spLocks noGrp="1"/>
          </p:cNvSpPr>
          <p:nvPr>
            <p:ph type="body" idx="12" hasCustomPrompt="1"/>
          </p:nvPr>
        </p:nvSpPr>
        <p:spPr>
          <a:xfrm>
            <a:off x="711200" y="4619066"/>
            <a:ext cx="6330950" cy="925513"/>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5" name="Rectangle 4">
            <a:extLst>
              <a:ext uri="{FF2B5EF4-FFF2-40B4-BE49-F238E27FC236}">
                <a16:creationId xmlns:a16="http://schemas.microsoft.com/office/drawing/2014/main" id="{962AB0B9-F4AB-405D-92F5-410642757FDE}"/>
              </a:ext>
            </a:extLst>
          </p:cNvPr>
          <p:cNvSpPr/>
          <p:nvPr userDrawn="1"/>
        </p:nvSpPr>
        <p:spPr>
          <a:xfrm>
            <a:off x="3138487" y="4231085"/>
            <a:ext cx="1478757" cy="45719"/>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379256B-FE03-4B85-A4ED-49B2D4C59D96}"/>
              </a:ext>
            </a:extLst>
          </p:cNvPr>
          <p:cNvSpPr/>
          <p:nvPr userDrawn="1"/>
        </p:nvSpPr>
        <p:spPr>
          <a:xfrm>
            <a:off x="812006" y="4232354"/>
            <a:ext cx="1428750" cy="45719"/>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1B35E4E-3C2E-4CE1-B012-11D242117A7B}"/>
              </a:ext>
            </a:extLst>
          </p:cNvPr>
          <p:cNvSpPr>
            <a:spLocks noGrp="1"/>
          </p:cNvSpPr>
          <p:nvPr>
            <p:ph type="body" sz="quarter" idx="13" hasCustomPrompt="1"/>
          </p:nvPr>
        </p:nvSpPr>
        <p:spPr>
          <a:xfrm>
            <a:off x="711200" y="1812015"/>
            <a:ext cx="6330950" cy="2038350"/>
          </a:xfrm>
          <a:prstGeom prst="rect">
            <a:avLst/>
          </a:prstGeom>
        </p:spPr>
        <p:txBody>
          <a:bodyPr anchor="b"/>
          <a:lstStyle>
            <a:lvl1pPr marL="0" indent="0">
              <a:buNone/>
              <a:defRPr lang="en-US" sz="6000" b="0" kern="1200" spc="-130" baseline="0" dirty="0">
                <a:solidFill>
                  <a:schemeClr val="bg1"/>
                </a:solidFill>
                <a:latin typeface="Georgia" panose="02040502050405020303" pitchFamily="18" charset="0"/>
                <a:ea typeface="+mj-ea"/>
                <a:cs typeface="Arial" panose="020B0604020202020204" pitchFamily="34" charset="0"/>
              </a:defRPr>
            </a:lvl1pPr>
          </a:lstStyle>
          <a:p>
            <a:pPr lvl="0"/>
            <a:r>
              <a:rPr lang="en-US" dirty="0"/>
              <a:t>Click to edit Title</a:t>
            </a:r>
          </a:p>
        </p:txBody>
      </p:sp>
    </p:spTree>
    <p:extLst>
      <p:ext uri="{BB962C8B-B14F-4D97-AF65-F5344CB8AC3E}">
        <p14:creationId xmlns:p14="http://schemas.microsoft.com/office/powerpoint/2010/main" val="35091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4" name="Content Placeholder 8"/>
          <p:cNvSpPr>
            <a:spLocks noGrp="1"/>
          </p:cNvSpPr>
          <p:nvPr>
            <p:ph sz="quarter" idx="44" hasCustomPrompt="1"/>
          </p:nvPr>
        </p:nvSpPr>
        <p:spPr>
          <a:xfrm>
            <a:off x="1198506"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5" name="Title 1"/>
          <p:cNvSpPr>
            <a:spLocks noGrp="1"/>
          </p:cNvSpPr>
          <p:nvPr>
            <p:ph type="title" hasCustomPrompt="1"/>
          </p:nvPr>
        </p:nvSpPr>
        <p:spPr>
          <a:xfrm>
            <a:off x="739775" y="685514"/>
            <a:ext cx="10515600" cy="824965"/>
          </a:xfrm>
        </p:spPr>
        <p:txBody>
          <a:bodyPr bIns="0">
            <a:normAutofit/>
          </a:bodyPr>
          <a:lstStyle>
            <a:lvl1pPr>
              <a:defRPr sz="4900">
                <a:solidFill>
                  <a:srgbClr val="20245E"/>
                </a:solidFill>
              </a:defRPr>
            </a:lvl1pPr>
          </a:lstStyle>
          <a:p>
            <a:r>
              <a:rPr lang="en-US" dirty="0"/>
              <a:t>Click to Edit Title Style</a:t>
            </a:r>
          </a:p>
        </p:txBody>
      </p:sp>
      <p:sp>
        <p:nvSpPr>
          <p:cNvPr id="6" name="Text Placeholder 34"/>
          <p:cNvSpPr>
            <a:spLocks noGrp="1"/>
          </p:cNvSpPr>
          <p:nvPr>
            <p:ph type="body" sz="quarter" idx="38" hasCustomPrompt="1"/>
          </p:nvPr>
        </p:nvSpPr>
        <p:spPr>
          <a:xfrm>
            <a:off x="1193800" y="3400926"/>
            <a:ext cx="2962168"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7" name="Text Placeholder 24"/>
          <p:cNvSpPr>
            <a:spLocks noGrp="1"/>
          </p:cNvSpPr>
          <p:nvPr>
            <p:ph type="body" sz="quarter" idx="11" hasCustomPrompt="1"/>
          </p:nvPr>
        </p:nvSpPr>
        <p:spPr>
          <a:xfrm>
            <a:off x="1193800" y="2589259"/>
            <a:ext cx="2962934"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87%</a:t>
            </a:r>
          </a:p>
        </p:txBody>
      </p:sp>
      <p:sp>
        <p:nvSpPr>
          <p:cNvPr id="8" name="Text Placeholder 24"/>
          <p:cNvSpPr>
            <a:spLocks noGrp="1"/>
          </p:cNvSpPr>
          <p:nvPr>
            <p:ph type="body" sz="quarter" idx="12" hasCustomPrompt="1"/>
          </p:nvPr>
        </p:nvSpPr>
        <p:spPr>
          <a:xfrm>
            <a:off x="4641908" y="2589258"/>
            <a:ext cx="2947004" cy="780479"/>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150,000</a:t>
            </a:r>
          </a:p>
        </p:txBody>
      </p:sp>
      <p:sp>
        <p:nvSpPr>
          <p:cNvPr id="9" name="Text Placeholder 24"/>
          <p:cNvSpPr>
            <a:spLocks noGrp="1"/>
          </p:cNvSpPr>
          <p:nvPr>
            <p:ph type="body" sz="quarter" idx="13" hasCustomPrompt="1"/>
          </p:nvPr>
        </p:nvSpPr>
        <p:spPr>
          <a:xfrm>
            <a:off x="8085042" y="2589259"/>
            <a:ext cx="2953516" cy="780478"/>
          </a:xfrm>
        </p:spPr>
        <p:txBody>
          <a:bodyPr>
            <a:noAutofit/>
          </a:bodyPr>
          <a:lstStyle>
            <a:lvl1pPr algn="ctr">
              <a:lnSpc>
                <a:spcPct val="100000"/>
              </a:lnSpc>
              <a:defRPr sz="4900">
                <a:solidFill>
                  <a:schemeClr val="accent6">
                    <a:lumMod val="75000"/>
                  </a:schemeClr>
                </a:solidFill>
                <a:latin typeface="Franklin Gothic Demi" panose="020B0703020102020204" pitchFamily="34" charset="0"/>
              </a:defRPr>
            </a:lvl1pPr>
          </a:lstStyle>
          <a:p>
            <a:pPr lvl="0"/>
            <a:r>
              <a:rPr lang="en-US" dirty="0"/>
              <a:t>+12</a:t>
            </a:r>
          </a:p>
        </p:txBody>
      </p:sp>
      <p:sp>
        <p:nvSpPr>
          <p:cNvPr id="10" name="Text Placeholder 2"/>
          <p:cNvSpPr>
            <a:spLocks noGrp="1"/>
          </p:cNvSpPr>
          <p:nvPr>
            <p:ph type="body" idx="1"/>
          </p:nvPr>
        </p:nvSpPr>
        <p:spPr>
          <a:xfrm>
            <a:off x="739775" y="1397326"/>
            <a:ext cx="5157787" cy="502147"/>
          </a:xfrm>
        </p:spPr>
        <p:txBody>
          <a:bodyPr anchor="t" anchorCtr="0">
            <a:normAutofit/>
          </a:bodyPr>
          <a:lstStyle>
            <a:lvl1pPr marL="0" indent="0" algn="l">
              <a:buNone/>
              <a:defRPr sz="1400" b="0" i="1" cap="all" baseline="0">
                <a:solidFill>
                  <a:schemeClr val="bg2">
                    <a:lumMod val="90000"/>
                    <a:lumOff val="10000"/>
                  </a:schemeClr>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4"/>
          <p:cNvSpPr>
            <a:spLocks noGrp="1"/>
          </p:cNvSpPr>
          <p:nvPr>
            <p:ph type="body" sz="quarter" idx="40" hasCustomPrompt="1"/>
          </p:nvPr>
        </p:nvSpPr>
        <p:spPr>
          <a:xfrm>
            <a:off x="4645586"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3" name="Text Placeholder 34"/>
          <p:cNvSpPr>
            <a:spLocks noGrp="1"/>
          </p:cNvSpPr>
          <p:nvPr>
            <p:ph type="body" sz="quarter" idx="42" hasCustomPrompt="1"/>
          </p:nvPr>
        </p:nvSpPr>
        <p:spPr>
          <a:xfrm>
            <a:off x="8085042" y="3400926"/>
            <a:ext cx="2943326" cy="432385"/>
          </a:xfrm>
        </p:spPr>
        <p:txBody>
          <a:bodyPr tIns="128016"/>
          <a:lstStyle>
            <a:lvl1pPr algn="ctr">
              <a:lnSpc>
                <a:spcPct val="100000"/>
              </a:lnSpc>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4" name="Content Placeholder 8"/>
          <p:cNvSpPr>
            <a:spLocks noGrp="1"/>
          </p:cNvSpPr>
          <p:nvPr>
            <p:ph sz="quarter" idx="45" hasCustomPrompt="1"/>
          </p:nvPr>
        </p:nvSpPr>
        <p:spPr>
          <a:xfrm>
            <a:off x="4640874"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15" name="Content Placeholder 8"/>
          <p:cNvSpPr>
            <a:spLocks noGrp="1"/>
          </p:cNvSpPr>
          <p:nvPr>
            <p:ph sz="quarter" idx="46" hasCustomPrompt="1"/>
          </p:nvPr>
        </p:nvSpPr>
        <p:spPr>
          <a:xfrm>
            <a:off x="8080330" y="3833311"/>
            <a:ext cx="2952750" cy="1813510"/>
          </a:xfrm>
        </p:spPr>
        <p:txBody>
          <a:bodyPr>
            <a:normAutofit/>
          </a:bodyPr>
          <a:lstStyle>
            <a:lvl2pPr marL="0" algn="ctr">
              <a:defRPr sz="1400" baseline="0">
                <a:solidFill>
                  <a:schemeClr val="bg2">
                    <a:lumMod val="90000"/>
                    <a:lumOff val="10000"/>
                  </a:schemeClr>
                </a:solidFill>
              </a:defRPr>
            </a:lvl2pPr>
          </a:lstStyle>
          <a:p>
            <a:pPr lvl="1"/>
            <a:r>
              <a:rPr lang="en-US" dirty="0"/>
              <a:t>Click to add text/object</a:t>
            </a:r>
          </a:p>
        </p:txBody>
      </p:sp>
      <p:sp>
        <p:nvSpPr>
          <p:cNvPr id="2" name="Slide Number Placeholder 1">
            <a:extLst>
              <a:ext uri="{FF2B5EF4-FFF2-40B4-BE49-F238E27FC236}">
                <a16:creationId xmlns:a16="http://schemas.microsoft.com/office/drawing/2014/main" id="{25015ECD-BD04-430D-B3EF-872F46955BF0}"/>
              </a:ext>
            </a:extLst>
          </p:cNvPr>
          <p:cNvSpPr>
            <a:spLocks noGrp="1"/>
          </p:cNvSpPr>
          <p:nvPr>
            <p:ph type="sldNum" sz="quarter" idx="47"/>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1713260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A5B981B-F070-4D4B-A14E-BF735AD91D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 y="0"/>
            <a:ext cx="12245340" cy="6858000"/>
          </a:xfrm>
          <a:prstGeom prst="rect">
            <a:avLst/>
          </a:prstGeom>
        </p:spPr>
      </p:pic>
      <p:sp>
        <p:nvSpPr>
          <p:cNvPr id="3" name="Slide Number Placeholder 5">
            <a:extLst>
              <a:ext uri="{FF2B5EF4-FFF2-40B4-BE49-F238E27FC236}">
                <a16:creationId xmlns:a16="http://schemas.microsoft.com/office/drawing/2014/main" id="{60B5D6B8-07FA-479C-B225-5A3FFDF2465A}"/>
              </a:ext>
            </a:extLst>
          </p:cNvPr>
          <p:cNvSpPr>
            <a:spLocks noGrp="1"/>
          </p:cNvSpPr>
          <p:nvPr>
            <p:ph type="sldNum" sz="quarter" idx="4"/>
          </p:nvPr>
        </p:nvSpPr>
        <p:spPr>
          <a:xfrm>
            <a:off x="11675269" y="6605587"/>
            <a:ext cx="516731" cy="252412"/>
          </a:xfrm>
          <a:prstGeom prst="rect">
            <a:avLst/>
          </a:prstGeom>
          <a:solidFill>
            <a:schemeClr val="bg1">
              <a:alpha val="85000"/>
            </a:schemeClr>
          </a:solidFill>
          <a:ln>
            <a:solidFill>
              <a:schemeClr val="bg1">
                <a:alpha val="85000"/>
              </a:schemeClr>
            </a:solidFill>
          </a:ln>
        </p:spPr>
        <p:txBody>
          <a:bodyPr vert="horz" lIns="91440" tIns="45720" rIns="91440" bIns="45720" rtlCol="0" anchor="ctr"/>
          <a:lstStyle>
            <a:lvl1pPr algn="ctr">
              <a:defRPr sz="1200">
                <a:solidFill>
                  <a:srgbClr val="434343"/>
                </a:solidFill>
              </a:defRPr>
            </a:lvl1pPr>
          </a:lstStyle>
          <a:p>
            <a:fld id="{9C23309C-E8AE-4BA2-8E6A-721228EEBF8D}" type="slidenum">
              <a:rPr lang="en-US" smtClean="0"/>
              <a:pPr/>
              <a:t>‹#›</a:t>
            </a:fld>
            <a:endParaRPr lang="en-US" dirty="0"/>
          </a:p>
        </p:txBody>
      </p:sp>
    </p:spTree>
    <p:extLst>
      <p:ext uri="{BB962C8B-B14F-4D97-AF65-F5344CB8AC3E}">
        <p14:creationId xmlns:p14="http://schemas.microsoft.com/office/powerpoint/2010/main" val="3900710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D15F-84FD-4A28-9D16-4C77AB3DB5E0}"/>
              </a:ext>
            </a:extLst>
          </p:cNvPr>
          <p:cNvSpPr>
            <a:spLocks noGrp="1"/>
          </p:cNvSpPr>
          <p:nvPr>
            <p:ph type="title"/>
          </p:nvPr>
        </p:nvSpPr>
        <p:spPr>
          <a:xfrm>
            <a:off x="838200" y="413241"/>
            <a:ext cx="10515600" cy="847940"/>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F930FD46-C074-4C68-BED8-6A88BF12FF60}"/>
              </a:ext>
            </a:extLst>
          </p:cNvPr>
          <p:cNvSpPr>
            <a:spLocks noGrp="1"/>
          </p:cNvSpPr>
          <p:nvPr>
            <p:ph idx="1"/>
          </p:nvPr>
        </p:nvSpPr>
        <p:spPr>
          <a:xfrm>
            <a:off x="838200" y="1381908"/>
            <a:ext cx="10515600" cy="46388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6E124-59E4-4A68-AFCE-F8F091B03B61}"/>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19D426BC-2B1D-41A0-A6BC-1D4EA8D1E43B}"/>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2940656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F51C-A656-4FEF-80AB-665BA86352F5}"/>
              </a:ext>
            </a:extLst>
          </p:cNvPr>
          <p:cNvSpPr>
            <a:spLocks noGrp="1"/>
          </p:cNvSpPr>
          <p:nvPr>
            <p:ph type="title"/>
          </p:nvPr>
        </p:nvSpPr>
        <p:spPr>
          <a:xfrm>
            <a:off x="831850" y="549275"/>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D72EF-0B52-4DD2-88A7-28E6625D855B}"/>
              </a:ext>
            </a:extLst>
          </p:cNvPr>
          <p:cNvSpPr>
            <a:spLocks noGrp="1"/>
          </p:cNvSpPr>
          <p:nvPr>
            <p:ph type="body" idx="1"/>
          </p:nvPr>
        </p:nvSpPr>
        <p:spPr>
          <a:xfrm>
            <a:off x="831850" y="3429000"/>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F7973-F196-48A9-AF73-56343A522B28}"/>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442B7F59-3B60-4941-9508-237EA708672C}"/>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2323233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2395-682E-4374-885A-EE4730298A02}"/>
              </a:ext>
            </a:extLst>
          </p:cNvPr>
          <p:cNvSpPr>
            <a:spLocks noGrp="1"/>
          </p:cNvSpPr>
          <p:nvPr>
            <p:ph type="title"/>
          </p:nvPr>
        </p:nvSpPr>
        <p:spPr>
          <a:xfrm>
            <a:off x="838200" y="413241"/>
            <a:ext cx="10515600" cy="84794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952F1-D45C-49EC-985B-A8BFD44DD4AD}"/>
              </a:ext>
            </a:extLst>
          </p:cNvPr>
          <p:cNvSpPr>
            <a:spLocks noGrp="1"/>
          </p:cNvSpPr>
          <p:nvPr>
            <p:ph sz="half" idx="1"/>
          </p:nvPr>
        </p:nvSpPr>
        <p:spPr>
          <a:xfrm>
            <a:off x="838200" y="1539668"/>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A3CE5B-6C09-499C-A286-D9D216528B34}"/>
              </a:ext>
            </a:extLst>
          </p:cNvPr>
          <p:cNvSpPr>
            <a:spLocks noGrp="1"/>
          </p:cNvSpPr>
          <p:nvPr>
            <p:ph sz="half" idx="2"/>
          </p:nvPr>
        </p:nvSpPr>
        <p:spPr>
          <a:xfrm>
            <a:off x="6172200" y="1539668"/>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403C4-8D50-4B0E-8BAB-EAB841BCD5DD}"/>
              </a:ext>
            </a:extLst>
          </p:cNvPr>
          <p:cNvSpPr>
            <a:spLocks noGrp="1"/>
          </p:cNvSpPr>
          <p:nvPr>
            <p:ph type="dt" sz="half" idx="10"/>
          </p:nvPr>
        </p:nvSpPr>
        <p:spPr/>
        <p:txBody>
          <a:bodyPr/>
          <a:lstStyle/>
          <a:p>
            <a:endParaRPr lang="en-US" dirty="0"/>
          </a:p>
        </p:txBody>
      </p:sp>
      <p:sp>
        <p:nvSpPr>
          <p:cNvPr id="7" name="Slide Number Placeholder 6">
            <a:extLst>
              <a:ext uri="{FF2B5EF4-FFF2-40B4-BE49-F238E27FC236}">
                <a16:creationId xmlns:a16="http://schemas.microsoft.com/office/drawing/2014/main" id="{B8758D7C-41DE-42A8-884D-5A90E979061C}"/>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2395960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10B2-B67E-4030-8C38-BED39A99B181}"/>
              </a:ext>
            </a:extLst>
          </p:cNvPr>
          <p:cNvSpPr>
            <a:spLocks noGrp="1"/>
          </p:cNvSpPr>
          <p:nvPr>
            <p:ph type="title"/>
          </p:nvPr>
        </p:nvSpPr>
        <p:spPr>
          <a:xfrm>
            <a:off x="839788" y="365126"/>
            <a:ext cx="10515600" cy="97108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E47DCC-D54B-4035-8FEA-A1AF35B12062}"/>
              </a:ext>
            </a:extLst>
          </p:cNvPr>
          <p:cNvSpPr>
            <a:spLocks noGrp="1"/>
          </p:cNvSpPr>
          <p:nvPr>
            <p:ph type="body" idx="1"/>
          </p:nvPr>
        </p:nvSpPr>
        <p:spPr>
          <a:xfrm>
            <a:off x="839788" y="1498601"/>
            <a:ext cx="5157787" cy="823912"/>
          </a:xfrm>
          <a:prstGeom prst="rect">
            <a:avLst/>
          </a:prstGeom>
        </p:spPr>
        <p:txBody>
          <a:bodyPr anchor="b"/>
          <a:lstStyle>
            <a:lvl1pPr marL="0" indent="0">
              <a:buNone/>
              <a:defRPr sz="2400" b="1" spc="-100" baseline="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A8DA2-E84C-4D29-B093-F3642EBB2D3F}"/>
              </a:ext>
            </a:extLst>
          </p:cNvPr>
          <p:cNvSpPr>
            <a:spLocks noGrp="1"/>
          </p:cNvSpPr>
          <p:nvPr>
            <p:ph sz="half" idx="2"/>
          </p:nvPr>
        </p:nvSpPr>
        <p:spPr>
          <a:xfrm>
            <a:off x="839788" y="2322513"/>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EBF4A-EC54-468E-9A9E-C04D7A120964}"/>
              </a:ext>
            </a:extLst>
          </p:cNvPr>
          <p:cNvSpPr>
            <a:spLocks noGrp="1"/>
          </p:cNvSpPr>
          <p:nvPr>
            <p:ph type="body" sz="quarter" idx="3"/>
          </p:nvPr>
        </p:nvSpPr>
        <p:spPr>
          <a:xfrm>
            <a:off x="6172200" y="1498601"/>
            <a:ext cx="5183188" cy="823912"/>
          </a:xfrm>
          <a:prstGeom prst="rect">
            <a:avLst/>
          </a:prstGeom>
        </p:spPr>
        <p:txBody>
          <a:bodyPr anchor="b"/>
          <a:lstStyle>
            <a:lvl1pPr marL="0" indent="0">
              <a:buNone/>
              <a:defRPr sz="2400" b="1" spc="-100" baseline="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1C5-9FD3-412B-832D-ED7D74F2FBE3}"/>
              </a:ext>
            </a:extLst>
          </p:cNvPr>
          <p:cNvSpPr>
            <a:spLocks noGrp="1"/>
          </p:cNvSpPr>
          <p:nvPr>
            <p:ph sz="quarter" idx="4"/>
          </p:nvPr>
        </p:nvSpPr>
        <p:spPr>
          <a:xfrm>
            <a:off x="6172200" y="2322513"/>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CB6CD9-B062-4571-AD43-3FD87EDFB6E2}"/>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C5AC3BDD-1B93-4352-8D29-6076B0BCDD00}"/>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463203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4A60-6ACA-405E-A76E-F5F747824854}"/>
              </a:ext>
            </a:extLst>
          </p:cNvPr>
          <p:cNvSpPr>
            <a:spLocks noGrp="1"/>
          </p:cNvSpPr>
          <p:nvPr>
            <p:ph type="title"/>
          </p:nvPr>
        </p:nvSpPr>
        <p:spPr>
          <a:xfrm>
            <a:off x="838200" y="413241"/>
            <a:ext cx="10515600" cy="84794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3391B3-6DAB-43C6-9A85-91492378365E}"/>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3D911B3F-024B-4FA5-B82C-AB72D132E80F}"/>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3819761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C695B-53EF-4E35-89C5-77C3DD2D3E3C}"/>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B66FF75A-BE01-4204-BD60-CB7B43362378}"/>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1122087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26C3-E728-410B-A727-72AC7AA1F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98D85F-878C-4837-A8B2-84E4426346E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098AF4-61CC-430C-888D-CF1F3F7150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C7467-80AE-43D3-A842-B4109CB589D0}"/>
              </a:ext>
            </a:extLst>
          </p:cNvPr>
          <p:cNvSpPr>
            <a:spLocks noGrp="1"/>
          </p:cNvSpPr>
          <p:nvPr>
            <p:ph type="dt" sz="half" idx="10"/>
          </p:nvPr>
        </p:nvSpPr>
        <p:spPr/>
        <p:txBody>
          <a:bodyPr/>
          <a:lstStyle/>
          <a:p>
            <a:endParaRPr lang="en-US" dirty="0"/>
          </a:p>
        </p:txBody>
      </p:sp>
      <p:sp>
        <p:nvSpPr>
          <p:cNvPr id="7" name="Slide Number Placeholder 6">
            <a:extLst>
              <a:ext uri="{FF2B5EF4-FFF2-40B4-BE49-F238E27FC236}">
                <a16:creationId xmlns:a16="http://schemas.microsoft.com/office/drawing/2014/main" id="{876B0B90-4040-4F0A-8AFA-A9C1CA849E2E}"/>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31718508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60FA-E63D-42B6-85DC-7181D7974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07F808-67D5-4FB5-B088-32412631D551}"/>
              </a:ext>
            </a:extLst>
          </p:cNvPr>
          <p:cNvSpPr>
            <a:spLocks noGrp="1"/>
          </p:cNvSpPr>
          <p:nvPr>
            <p:ph type="pic" idx="1"/>
          </p:nvPr>
        </p:nvSpPr>
        <p:spPr>
          <a:xfrm>
            <a:off x="5183188" y="457201"/>
            <a:ext cx="7008812"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D77F38C-581E-41BC-966F-2D4BD37348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901C1-729C-42F0-886B-433956AD94C1}"/>
              </a:ext>
            </a:extLst>
          </p:cNvPr>
          <p:cNvSpPr>
            <a:spLocks noGrp="1"/>
          </p:cNvSpPr>
          <p:nvPr>
            <p:ph type="dt" sz="half" idx="10"/>
          </p:nvPr>
        </p:nvSpPr>
        <p:spPr/>
        <p:txBody>
          <a:bodyPr/>
          <a:lstStyle/>
          <a:p>
            <a:endParaRPr lang="en-US" dirty="0"/>
          </a:p>
        </p:txBody>
      </p:sp>
      <p:sp>
        <p:nvSpPr>
          <p:cNvPr id="7" name="Slide Number Placeholder 6">
            <a:extLst>
              <a:ext uri="{FF2B5EF4-FFF2-40B4-BE49-F238E27FC236}">
                <a16:creationId xmlns:a16="http://schemas.microsoft.com/office/drawing/2014/main" id="{98838525-70D5-4E5B-8E8D-06BBB2999CF7}"/>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230429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75A5-CAE8-4773-86E5-3F3D70B1FBAA}"/>
              </a:ext>
            </a:extLst>
          </p:cNvPr>
          <p:cNvSpPr>
            <a:spLocks noGrp="1"/>
          </p:cNvSpPr>
          <p:nvPr>
            <p:ph type="title"/>
          </p:nvPr>
        </p:nvSpPr>
        <p:spPr>
          <a:xfrm>
            <a:off x="838200" y="413241"/>
            <a:ext cx="10515600" cy="84794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3A59CE-8A07-40DE-BB7A-651D0E03DCC3}"/>
              </a:ext>
            </a:extLst>
          </p:cNvPr>
          <p:cNvSpPr>
            <a:spLocks noGrp="1"/>
          </p:cNvSpPr>
          <p:nvPr>
            <p:ph type="body" orient="vert" idx="1"/>
          </p:nvPr>
        </p:nvSpPr>
        <p:spPr>
          <a:xfrm>
            <a:off x="838200" y="1381908"/>
            <a:ext cx="10515600" cy="463888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64CA9-EADC-44B0-A22A-042DEC2404BA}"/>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CC4E01D0-68C8-4A67-B75F-B63604D572F4}"/>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352835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12192000" cy="3048000"/>
          </a:xfrm>
        </p:spPr>
        <p:txBody>
          <a:bodyPr/>
          <a:lstStyle/>
          <a:p>
            <a:pPr lvl="0"/>
            <a:r>
              <a:rPr lang="en-US"/>
              <a:t>Click to edit Master text styles</a:t>
            </a:r>
          </a:p>
        </p:txBody>
      </p:sp>
      <p:sp>
        <p:nvSpPr>
          <p:cNvPr id="11" name="Text Placeholder 34"/>
          <p:cNvSpPr>
            <a:spLocks noGrp="1"/>
          </p:cNvSpPr>
          <p:nvPr>
            <p:ph type="body" sz="quarter" idx="33" hasCustomPrompt="1"/>
          </p:nvPr>
        </p:nvSpPr>
        <p:spPr>
          <a:xfrm>
            <a:off x="845496"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2" name="Text Placeholder 47"/>
          <p:cNvSpPr>
            <a:spLocks noGrp="1"/>
          </p:cNvSpPr>
          <p:nvPr>
            <p:ph type="body" sz="quarter" idx="34"/>
          </p:nvPr>
        </p:nvSpPr>
        <p:spPr>
          <a:xfrm>
            <a:off x="840655"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13" name="Picture Placeholder 8"/>
          <p:cNvSpPr>
            <a:spLocks noGrp="1"/>
          </p:cNvSpPr>
          <p:nvPr>
            <p:ph type="pic" sz="quarter" idx="25"/>
          </p:nvPr>
        </p:nvSpPr>
        <p:spPr>
          <a:xfrm>
            <a:off x="4656853" y="3556114"/>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4" name="Picture Placeholder 8"/>
          <p:cNvSpPr>
            <a:spLocks noGrp="1"/>
          </p:cNvSpPr>
          <p:nvPr>
            <p:ph type="pic" sz="quarter" idx="26"/>
          </p:nvPr>
        </p:nvSpPr>
        <p:spPr>
          <a:xfrm>
            <a:off x="840655" y="3556114"/>
            <a:ext cx="2873453"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5" name="Picture Placeholder 8"/>
          <p:cNvSpPr>
            <a:spLocks noGrp="1"/>
          </p:cNvSpPr>
          <p:nvPr>
            <p:ph type="pic" sz="quarter" idx="27"/>
          </p:nvPr>
        </p:nvSpPr>
        <p:spPr>
          <a:xfrm>
            <a:off x="8445808" y="3586147"/>
            <a:ext cx="2873454" cy="691116"/>
          </a:xfrm>
        </p:spPr>
        <p:txBody>
          <a:bodyPr/>
          <a:lstStyle>
            <a:lvl1pPr>
              <a:defRPr>
                <a:solidFill>
                  <a:schemeClr val="bg2">
                    <a:lumMod val="90000"/>
                    <a:lumOff val="10000"/>
                  </a:schemeClr>
                </a:solidFill>
              </a:defRPr>
            </a:lvl1pPr>
          </a:lstStyle>
          <a:p>
            <a:r>
              <a:rPr lang="en-US"/>
              <a:t>Click icon to add picture</a:t>
            </a:r>
            <a:endParaRPr lang="en-US" dirty="0"/>
          </a:p>
        </p:txBody>
      </p:sp>
      <p:sp>
        <p:nvSpPr>
          <p:cNvPr id="16" name="Text Placeholder 34"/>
          <p:cNvSpPr>
            <a:spLocks noGrp="1"/>
          </p:cNvSpPr>
          <p:nvPr>
            <p:ph type="body" sz="quarter" idx="41" hasCustomPrompt="1"/>
          </p:nvPr>
        </p:nvSpPr>
        <p:spPr>
          <a:xfrm>
            <a:off x="4661694" y="4418403"/>
            <a:ext cx="286861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7" name="Text Placeholder 47"/>
          <p:cNvSpPr>
            <a:spLocks noGrp="1"/>
          </p:cNvSpPr>
          <p:nvPr>
            <p:ph type="body" sz="quarter" idx="42"/>
          </p:nvPr>
        </p:nvSpPr>
        <p:spPr>
          <a:xfrm>
            <a:off x="4656853"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18" name="Text Placeholder 34"/>
          <p:cNvSpPr>
            <a:spLocks noGrp="1"/>
          </p:cNvSpPr>
          <p:nvPr>
            <p:ph type="body" sz="quarter" idx="43" hasCustomPrompt="1"/>
          </p:nvPr>
        </p:nvSpPr>
        <p:spPr>
          <a:xfrm>
            <a:off x="8445809" y="4418403"/>
            <a:ext cx="2873453" cy="307962"/>
          </a:xfrm>
        </p:spPr>
        <p:txBody>
          <a:bodyPr tIns="0" anchor="ctr" anchorCtr="0"/>
          <a:lstStyle>
            <a:lvl1pPr algn="ctr">
              <a:defRPr sz="1400" i="1" cap="all" spc="100" baseline="0">
                <a:solidFill>
                  <a:schemeClr val="bg2">
                    <a:lumMod val="90000"/>
                    <a:lumOff val="10000"/>
                  </a:schemeClr>
                </a:solidFill>
                <a:latin typeface="Franklin Gothic Book" panose="020B0503020102020204" pitchFamily="34" charset="0"/>
              </a:defRPr>
            </a:lvl1pPr>
            <a:lvl2pPr marL="0" indent="0" algn="ctr">
              <a:spcBef>
                <a:spcPts val="800"/>
              </a:spcBef>
              <a:defRPr sz="1400">
                <a:solidFill>
                  <a:schemeClr val="accent2"/>
                </a:solidFill>
                <a:latin typeface="Calibri Light" panose="020F0302020204030204" pitchFamily="34" charset="0"/>
              </a:defRPr>
            </a:lvl2pPr>
          </a:lstStyle>
          <a:p>
            <a:pPr lvl="0"/>
            <a:r>
              <a:rPr lang="en-US" dirty="0"/>
              <a:t>Section Title</a:t>
            </a:r>
          </a:p>
        </p:txBody>
      </p:sp>
      <p:sp>
        <p:nvSpPr>
          <p:cNvPr id="19" name="Text Placeholder 47"/>
          <p:cNvSpPr>
            <a:spLocks noGrp="1"/>
          </p:cNvSpPr>
          <p:nvPr>
            <p:ph type="body" sz="quarter" idx="44"/>
          </p:nvPr>
        </p:nvSpPr>
        <p:spPr>
          <a:xfrm>
            <a:off x="8445808" y="4755329"/>
            <a:ext cx="2878295" cy="1092200"/>
          </a:xfrm>
        </p:spPr>
        <p:txBody>
          <a:bodyPr tIns="0">
            <a:normAutofit/>
          </a:bodyPr>
          <a:lstStyle>
            <a:lvl2pPr marL="0" indent="0" algn="ctr">
              <a:lnSpc>
                <a:spcPct val="150000"/>
              </a:lnSpc>
              <a:defRPr sz="1400">
                <a:solidFill>
                  <a:schemeClr val="bg2">
                    <a:lumMod val="90000"/>
                    <a:lumOff val="10000"/>
                  </a:schemeClr>
                </a:solidFill>
                <a:latin typeface="Calibri Light" panose="020F0302020204030204" pitchFamily="34" charset="0"/>
              </a:defRPr>
            </a:lvl2pPr>
          </a:lstStyle>
          <a:p>
            <a:pPr lvl="0"/>
            <a:r>
              <a:rPr lang="en-US"/>
              <a:t>Click to edit Master text styles</a:t>
            </a:r>
          </a:p>
        </p:txBody>
      </p:sp>
      <p:sp>
        <p:nvSpPr>
          <p:cNvPr id="2" name="Slide Number Placeholder 1">
            <a:extLst>
              <a:ext uri="{FF2B5EF4-FFF2-40B4-BE49-F238E27FC236}">
                <a16:creationId xmlns:a16="http://schemas.microsoft.com/office/drawing/2014/main" id="{1981F30D-A76B-4E3F-B974-E21F92F16027}"/>
              </a:ext>
            </a:extLst>
          </p:cNvPr>
          <p:cNvSpPr>
            <a:spLocks noGrp="1"/>
          </p:cNvSpPr>
          <p:nvPr>
            <p:ph type="sldNum" sz="quarter" idx="46"/>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2907191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24A11A-1D35-47D1-BE65-BD0CDC8A05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70CA5-796C-4E95-BDD2-5A9E80BBA9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4D52B-F547-4B5E-8DFC-22A9905B6353}"/>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28A33ADB-8AD4-4128-8731-42FDABABF5EF}"/>
              </a:ext>
            </a:extLst>
          </p:cNvPr>
          <p:cNvSpPr>
            <a:spLocks noGrp="1"/>
          </p:cNvSpPr>
          <p:nvPr>
            <p:ph type="sldNum" sz="quarter" idx="12"/>
          </p:nvPr>
        </p:nvSpPr>
        <p:spPr/>
        <p:txBody>
          <a:bodyPr/>
          <a:lstStyle/>
          <a:p>
            <a:fld id="{9C23309C-E8AE-4BA2-8E6A-721228EEBF8D}" type="slidenum">
              <a:rPr lang="en-US" smtClean="0"/>
              <a:t>‹#›</a:t>
            </a:fld>
            <a:endParaRPr lang="en-US" dirty="0"/>
          </a:p>
        </p:txBody>
      </p:sp>
    </p:spTree>
    <p:extLst>
      <p:ext uri="{BB962C8B-B14F-4D97-AF65-F5344CB8AC3E}">
        <p14:creationId xmlns:p14="http://schemas.microsoft.com/office/powerpoint/2010/main" val="38283732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58B4D-4F82-49F9-844E-2249A6763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132" cy="6858000"/>
          </a:xfrm>
          <a:prstGeom prst="rect">
            <a:avLst/>
          </a:prstGeom>
        </p:spPr>
      </p:pic>
      <p:sp>
        <p:nvSpPr>
          <p:cNvPr id="11" name="Text Placeholder 2">
            <a:extLst>
              <a:ext uri="{FF2B5EF4-FFF2-40B4-BE49-F238E27FC236}">
                <a16:creationId xmlns:a16="http://schemas.microsoft.com/office/drawing/2014/main" id="{C0C4B40C-0C41-4580-8E73-24A0F9272660}"/>
              </a:ext>
            </a:extLst>
          </p:cNvPr>
          <p:cNvSpPr>
            <a:spLocks noGrp="1"/>
          </p:cNvSpPr>
          <p:nvPr>
            <p:ph type="body" idx="12" hasCustomPrompt="1"/>
          </p:nvPr>
        </p:nvSpPr>
        <p:spPr>
          <a:xfrm>
            <a:off x="711200" y="2857500"/>
            <a:ext cx="6330950" cy="497034"/>
          </a:xfrm>
          <a:prstGeom prst="rect">
            <a:avLst/>
          </a:prstGeo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14" name="Text Placeholder 13">
            <a:extLst>
              <a:ext uri="{FF2B5EF4-FFF2-40B4-BE49-F238E27FC236}">
                <a16:creationId xmlns:a16="http://schemas.microsoft.com/office/drawing/2014/main" id="{C1B35E4E-3C2E-4CE1-B012-11D242117A7B}"/>
              </a:ext>
            </a:extLst>
          </p:cNvPr>
          <p:cNvSpPr>
            <a:spLocks noGrp="1"/>
          </p:cNvSpPr>
          <p:nvPr>
            <p:ph type="body" sz="quarter" idx="13" hasCustomPrompt="1"/>
          </p:nvPr>
        </p:nvSpPr>
        <p:spPr>
          <a:xfrm>
            <a:off x="711200" y="3418827"/>
            <a:ext cx="6330950" cy="1467968"/>
          </a:xfrm>
          <a:prstGeom prst="rect">
            <a:avLst/>
          </a:prstGeom>
        </p:spPr>
        <p:txBody>
          <a:bodyPr anchor="t"/>
          <a:lstStyle>
            <a:lvl1pPr marL="0" indent="0">
              <a:buNone/>
              <a:defRPr lang="en-US" sz="6000" b="0" kern="1200" spc="-130" baseline="0" dirty="0">
                <a:solidFill>
                  <a:schemeClr val="bg1"/>
                </a:solidFill>
                <a:latin typeface="Georgia" panose="02040502050405020303" pitchFamily="18" charset="0"/>
                <a:ea typeface="+mj-ea"/>
                <a:cs typeface="Arial" panose="020B0604020202020204" pitchFamily="34" charset="0"/>
              </a:defRPr>
            </a:lvl1pPr>
          </a:lstStyle>
          <a:p>
            <a:pPr lvl="0"/>
            <a:r>
              <a:rPr lang="en-US" dirty="0"/>
              <a:t>Click to edit Title</a:t>
            </a:r>
          </a:p>
        </p:txBody>
      </p:sp>
    </p:spTree>
    <p:extLst>
      <p:ext uri="{BB962C8B-B14F-4D97-AF65-F5344CB8AC3E}">
        <p14:creationId xmlns:p14="http://schemas.microsoft.com/office/powerpoint/2010/main" val="1058876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94692-C04D-4460-8F1A-96CDF545FD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132" cy="6858000"/>
          </a:xfrm>
          <a:prstGeom prst="rect">
            <a:avLst/>
          </a:prstGeom>
        </p:spPr>
      </p:pic>
      <p:sp>
        <p:nvSpPr>
          <p:cNvPr id="11" name="Text Placeholder 2">
            <a:extLst>
              <a:ext uri="{FF2B5EF4-FFF2-40B4-BE49-F238E27FC236}">
                <a16:creationId xmlns:a16="http://schemas.microsoft.com/office/drawing/2014/main" id="{C0C4B40C-0C41-4580-8E73-24A0F9272660}"/>
              </a:ext>
            </a:extLst>
          </p:cNvPr>
          <p:cNvSpPr>
            <a:spLocks noGrp="1"/>
          </p:cNvSpPr>
          <p:nvPr>
            <p:ph type="body" idx="12" hasCustomPrompt="1"/>
          </p:nvPr>
        </p:nvSpPr>
        <p:spPr>
          <a:xfrm>
            <a:off x="711200" y="2276475"/>
            <a:ext cx="6330950" cy="497034"/>
          </a:xfrm>
          <a:prstGeom prst="rect">
            <a:avLst/>
          </a:prstGeom>
        </p:spPr>
        <p:txBody>
          <a:bodyPr anchor="b"/>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14" name="Text Placeholder 13">
            <a:extLst>
              <a:ext uri="{FF2B5EF4-FFF2-40B4-BE49-F238E27FC236}">
                <a16:creationId xmlns:a16="http://schemas.microsoft.com/office/drawing/2014/main" id="{C1B35E4E-3C2E-4CE1-B012-11D242117A7B}"/>
              </a:ext>
            </a:extLst>
          </p:cNvPr>
          <p:cNvSpPr>
            <a:spLocks noGrp="1"/>
          </p:cNvSpPr>
          <p:nvPr>
            <p:ph type="body" sz="quarter" idx="13" hasCustomPrompt="1"/>
          </p:nvPr>
        </p:nvSpPr>
        <p:spPr>
          <a:xfrm>
            <a:off x="711200" y="2837802"/>
            <a:ext cx="6330950" cy="1467968"/>
          </a:xfrm>
          <a:prstGeom prst="rect">
            <a:avLst/>
          </a:prstGeom>
        </p:spPr>
        <p:txBody>
          <a:bodyPr anchor="t"/>
          <a:lstStyle>
            <a:lvl1pPr marL="0" indent="0">
              <a:buNone/>
              <a:defRPr lang="en-US" sz="6000" b="0" kern="1200" spc="-130" baseline="0" dirty="0">
                <a:solidFill>
                  <a:schemeClr val="bg1"/>
                </a:solidFill>
                <a:latin typeface="Georgia" panose="02040502050405020303" pitchFamily="18" charset="0"/>
                <a:ea typeface="+mj-ea"/>
                <a:cs typeface="Arial" panose="020B0604020202020204" pitchFamily="34" charset="0"/>
              </a:defRPr>
            </a:lvl1pPr>
          </a:lstStyle>
          <a:p>
            <a:pPr lvl="0"/>
            <a:r>
              <a:rPr lang="en-US" dirty="0"/>
              <a:t>Click to edit Title</a:t>
            </a:r>
          </a:p>
        </p:txBody>
      </p:sp>
    </p:spTree>
    <p:extLst>
      <p:ext uri="{BB962C8B-B14F-4D97-AF65-F5344CB8AC3E}">
        <p14:creationId xmlns:p14="http://schemas.microsoft.com/office/powerpoint/2010/main" val="3661676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438369"/>
            <a:ext cx="9144000" cy="849952"/>
          </a:xfrm>
        </p:spPr>
        <p:txBody>
          <a:bodyPr anchor="b">
            <a:normAutofit/>
          </a:bodyPr>
          <a:lstStyle>
            <a:lvl1pPr algn="ctr">
              <a:defRPr sz="3200" b="1">
                <a:solidFill>
                  <a:srgbClr val="062E61"/>
                </a:solidFill>
                <a:latin typeface="+mj-lt"/>
                <a:cs typeface="Arial" panose="020B0604020202020204" pitchFamily="34" charset="0"/>
              </a:defRPr>
            </a:lvl1pPr>
          </a:lstStyle>
          <a:p>
            <a:r>
              <a:rPr lang="en-US" dirty="0"/>
              <a:t>Title of Presentation is Arial Bold, 32 </a:t>
            </a:r>
            <a:r>
              <a:rPr lang="en-US" dirty="0" err="1"/>
              <a:t>pt</a:t>
            </a:r>
            <a:endParaRPr lang="en-US" dirty="0"/>
          </a:p>
        </p:txBody>
      </p:sp>
      <p:sp>
        <p:nvSpPr>
          <p:cNvPr id="3" name="Subtitle 2"/>
          <p:cNvSpPr>
            <a:spLocks noGrp="1"/>
          </p:cNvSpPr>
          <p:nvPr>
            <p:ph type="subTitle" idx="1"/>
          </p:nvPr>
        </p:nvSpPr>
        <p:spPr>
          <a:xfrm>
            <a:off x="1524000" y="4036378"/>
            <a:ext cx="9144000" cy="1655762"/>
          </a:xfrm>
        </p:spPr>
        <p:txBody>
          <a:bodyPr/>
          <a:lstStyle>
            <a:lvl1pPr marL="0" indent="0" algn="ctr">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7" name="Title 1">
            <a:extLst>
              <a:ext uri="{FF2B5EF4-FFF2-40B4-BE49-F238E27FC236}">
                <a16:creationId xmlns:a16="http://schemas.microsoft.com/office/drawing/2014/main" id="{0ADA0BE1-0AE8-45B0-817C-F8D1418560DB}"/>
              </a:ext>
            </a:extLst>
          </p:cNvPr>
          <p:cNvSpPr txBox="1">
            <a:spLocks/>
          </p:cNvSpPr>
          <p:nvPr userDrawn="1"/>
        </p:nvSpPr>
        <p:spPr>
          <a:xfrm>
            <a:off x="831850" y="2268537"/>
            <a:ext cx="10515600" cy="11604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b="1" kern="1200">
                <a:solidFill>
                  <a:srgbClr val="001689"/>
                </a:solidFill>
                <a:latin typeface="Arial" panose="020B0604020202020204" pitchFamily="34" charset="0"/>
                <a:ea typeface="+mj-ea"/>
                <a:cs typeface="Arial" panose="020B0604020202020204" pitchFamily="34" charset="0"/>
              </a:defRPr>
            </a:lvl1pPr>
          </a:lstStyle>
          <a:p>
            <a:endParaRPr lang="en-US" dirty="0"/>
          </a:p>
        </p:txBody>
      </p:sp>
      <p:sp>
        <p:nvSpPr>
          <p:cNvPr id="10" name="TextBox 9">
            <a:extLst>
              <a:ext uri="{FF2B5EF4-FFF2-40B4-BE49-F238E27FC236}">
                <a16:creationId xmlns:a16="http://schemas.microsoft.com/office/drawing/2014/main" id="{23BC8C2D-6068-4D36-B586-085A45E8600A}"/>
              </a:ext>
            </a:extLst>
          </p:cNvPr>
          <p:cNvSpPr txBox="1"/>
          <p:nvPr userDrawn="1"/>
        </p:nvSpPr>
        <p:spPr>
          <a:xfrm>
            <a:off x="4797093" y="6348025"/>
            <a:ext cx="2667000" cy="276999"/>
          </a:xfrm>
          <a:prstGeom prst="rect">
            <a:avLst/>
          </a:prstGeom>
          <a:noFill/>
        </p:spPr>
        <p:txBody>
          <a:bodyPr wrap="square" rtlCol="0">
            <a:spAutoFit/>
          </a:bodyPr>
          <a:lstStyle/>
          <a:p>
            <a:pPr algn="ctr"/>
            <a:r>
              <a:rPr lang="en-US" sz="1200" i="1" dirty="0">
                <a:solidFill>
                  <a:srgbClr val="B06604"/>
                </a:solidFill>
              </a:rPr>
              <a:t>Unclassified</a:t>
            </a:r>
          </a:p>
        </p:txBody>
      </p:sp>
      <p:cxnSp>
        <p:nvCxnSpPr>
          <p:cNvPr id="13" name="Straight Connector 12">
            <a:extLst>
              <a:ext uri="{FF2B5EF4-FFF2-40B4-BE49-F238E27FC236}">
                <a16:creationId xmlns:a16="http://schemas.microsoft.com/office/drawing/2014/main" id="{5A22DDCB-3712-4C2C-8EE6-3FB0ACEA7735}"/>
              </a:ext>
            </a:extLst>
          </p:cNvPr>
          <p:cNvCxnSpPr>
            <a:cxnSpLocks/>
          </p:cNvCxnSpPr>
          <p:nvPr userDrawn="1"/>
        </p:nvCxnSpPr>
        <p:spPr>
          <a:xfrm>
            <a:off x="372966" y="1979943"/>
            <a:ext cx="11515255"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 application, email&#10;&#10;Description automatically generated">
            <a:extLst>
              <a:ext uri="{FF2B5EF4-FFF2-40B4-BE49-F238E27FC236}">
                <a16:creationId xmlns:a16="http://schemas.microsoft.com/office/drawing/2014/main" id="{8C62833D-6CB2-4139-9E4F-EEE3EFA2D8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12" t="9648" r="2596" b="72720"/>
          <a:stretch/>
        </p:blipFill>
        <p:spPr>
          <a:xfrm>
            <a:off x="361950" y="371475"/>
            <a:ext cx="11748581" cy="548640"/>
          </a:xfrm>
          <a:prstGeom prst="rect">
            <a:avLst/>
          </a:prstGeom>
        </p:spPr>
      </p:pic>
      <p:pic>
        <p:nvPicPr>
          <p:cNvPr id="6" name="Picture 5">
            <a:extLst>
              <a:ext uri="{FF2B5EF4-FFF2-40B4-BE49-F238E27FC236}">
                <a16:creationId xmlns:a16="http://schemas.microsoft.com/office/drawing/2014/main" id="{3C4CBD83-C768-45CE-A178-5B9047B53B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1950" y="1089947"/>
            <a:ext cx="6600824" cy="714375"/>
          </a:xfrm>
          <a:prstGeom prst="rect">
            <a:avLst/>
          </a:prstGeom>
        </p:spPr>
      </p:pic>
    </p:spTree>
    <p:extLst>
      <p:ext uri="{BB962C8B-B14F-4D97-AF65-F5344CB8AC3E}">
        <p14:creationId xmlns:p14="http://schemas.microsoft.com/office/powerpoint/2010/main" val="396611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9069"/>
            <a:ext cx="12192000" cy="960400"/>
          </a:xfrm>
        </p:spPr>
        <p:txBody>
          <a:bodyPr>
            <a:normAutofit/>
          </a:bodyPr>
          <a:lstStyle>
            <a:lvl1pPr algn="ctr">
              <a:defRPr sz="2800" b="1">
                <a:solidFill>
                  <a:schemeClr val="tx2"/>
                </a:solidFill>
              </a:defRPr>
            </a:lvl1pPr>
          </a:lstStyle>
          <a:p>
            <a:br>
              <a:rPr lang="en-US" dirty="0"/>
            </a:br>
            <a:r>
              <a:rPr lang="en-US" dirty="0"/>
              <a:t>Slide Title is Arial Bold, 28 </a:t>
            </a:r>
            <a:r>
              <a:rPr lang="en-US" dirty="0" err="1"/>
              <a:t>pt</a:t>
            </a:r>
            <a:br>
              <a:rPr lang="en-US" dirty="0"/>
            </a:br>
            <a:endParaRPr lang="en-US" dirty="0"/>
          </a:p>
        </p:txBody>
      </p:sp>
      <p:sp>
        <p:nvSpPr>
          <p:cNvPr id="3" name="Content Placeholder 2"/>
          <p:cNvSpPr>
            <a:spLocks noGrp="1"/>
          </p:cNvSpPr>
          <p:nvPr>
            <p:ph idx="1"/>
          </p:nvPr>
        </p:nvSpPr>
        <p:spPr>
          <a:xfrm>
            <a:off x="838200" y="1373835"/>
            <a:ext cx="10515600" cy="4618830"/>
          </a:xfrm>
        </p:spPr>
        <p:txBody>
          <a:bodyPr/>
          <a:lstStyle>
            <a:lvl1pPr>
              <a:defRPr sz="2200"/>
            </a:lvl1pPr>
            <a:lvl2pPr>
              <a:buFont typeface="Arial" panose="020B0604020202020204" pitchFamily="34" charset="0"/>
              <a:buChar char="•"/>
              <a:defRPr sz="2000"/>
            </a:lvl2pPr>
            <a:lvl5pPr marL="0" indent="0">
              <a:buNone/>
              <a:defRPr/>
            </a:lvl5pPr>
          </a:lstStyle>
          <a:p>
            <a:pPr lvl="4"/>
            <a:endParaRPr lang="en-US" dirty="0"/>
          </a:p>
        </p:txBody>
      </p:sp>
      <p:cxnSp>
        <p:nvCxnSpPr>
          <p:cNvPr id="9" name="Straight Connector 8">
            <a:extLst>
              <a:ext uri="{FF2B5EF4-FFF2-40B4-BE49-F238E27FC236}">
                <a16:creationId xmlns:a16="http://schemas.microsoft.com/office/drawing/2014/main" id="{E47599A2-E8D8-4826-9DD4-BFDAC4C72ECB}"/>
              </a:ext>
            </a:extLst>
          </p:cNvPr>
          <p:cNvCxnSpPr>
            <a:cxnSpLocks/>
          </p:cNvCxnSpPr>
          <p:nvPr userDrawn="1"/>
        </p:nvCxnSpPr>
        <p:spPr>
          <a:xfrm>
            <a:off x="0" y="1088764"/>
            <a:ext cx="12186650"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C4D3EF-8E30-4CD1-980A-5E13A7FC56E6}"/>
              </a:ext>
            </a:extLst>
          </p:cNvPr>
          <p:cNvSpPr txBox="1"/>
          <p:nvPr userDrawn="1"/>
        </p:nvSpPr>
        <p:spPr>
          <a:xfrm>
            <a:off x="4663638" y="6459246"/>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25" name="Picture 24" descr="Logo&#10;&#10;Description automatically generated">
            <a:extLst>
              <a:ext uri="{FF2B5EF4-FFF2-40B4-BE49-F238E27FC236}">
                <a16:creationId xmlns:a16="http://schemas.microsoft.com/office/drawing/2014/main" id="{30AB30B9-44F8-4B39-9B42-653ACA94979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884"/>
          <a:stretch/>
        </p:blipFill>
        <p:spPr>
          <a:xfrm>
            <a:off x="491756" y="6444901"/>
            <a:ext cx="1219572" cy="305688"/>
          </a:xfrm>
          <a:prstGeom prst="rect">
            <a:avLst/>
          </a:prstGeom>
        </p:spPr>
      </p:pic>
      <p:sp>
        <p:nvSpPr>
          <p:cNvPr id="26" name="Rectangle 25">
            <a:extLst>
              <a:ext uri="{FF2B5EF4-FFF2-40B4-BE49-F238E27FC236}">
                <a16:creationId xmlns:a16="http://schemas.microsoft.com/office/drawing/2014/main" id="{F51F1300-EAB8-40A1-96FA-0C115C703BE6}"/>
              </a:ext>
            </a:extLst>
          </p:cNvPr>
          <p:cNvSpPr/>
          <p:nvPr userDrawn="1"/>
        </p:nvSpPr>
        <p:spPr>
          <a:xfrm>
            <a:off x="0" y="6426451"/>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CC057E4-175C-4D2C-B396-2B9578B630CF}"/>
              </a:ext>
            </a:extLst>
          </p:cNvPr>
          <p:cNvSpPr txBox="1"/>
          <p:nvPr userDrawn="1"/>
        </p:nvSpPr>
        <p:spPr>
          <a:xfrm>
            <a:off x="4663638" y="6483960"/>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8" name="Rectangle 27">
            <a:extLst>
              <a:ext uri="{FF2B5EF4-FFF2-40B4-BE49-F238E27FC236}">
                <a16:creationId xmlns:a16="http://schemas.microsoft.com/office/drawing/2014/main" id="{A4384BED-CAAE-4E2C-BEC7-E8A0A4E8DCB5}"/>
              </a:ext>
            </a:extLst>
          </p:cNvPr>
          <p:cNvSpPr/>
          <p:nvPr userDrawn="1"/>
        </p:nvSpPr>
        <p:spPr>
          <a:xfrm>
            <a:off x="11789197" y="6429849"/>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5">
            <a:extLst>
              <a:ext uri="{FF2B5EF4-FFF2-40B4-BE49-F238E27FC236}">
                <a16:creationId xmlns:a16="http://schemas.microsoft.com/office/drawing/2014/main" id="{BED5A0A8-607B-491A-A528-C55BD31D2C07}"/>
              </a:ext>
            </a:extLst>
          </p:cNvPr>
          <p:cNvSpPr txBox="1">
            <a:spLocks/>
          </p:cNvSpPr>
          <p:nvPr userDrawn="1"/>
        </p:nvSpPr>
        <p:spPr>
          <a:xfrm>
            <a:off x="11766558" y="6510466"/>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mtClean="0">
                <a:solidFill>
                  <a:schemeClr val="bg1"/>
                </a:solidFill>
              </a:rPr>
              <a:pPr algn="ctr"/>
              <a:t>‹#›</a:t>
            </a:fld>
            <a:endParaRPr lang="en-US" dirty="0">
              <a:solidFill>
                <a:schemeClr val="bg1"/>
              </a:solidFill>
            </a:endParaRPr>
          </a:p>
        </p:txBody>
      </p:sp>
      <p:pic>
        <p:nvPicPr>
          <p:cNvPr id="30" name="Picture 29" descr="Assistant Secretary for Preparedness and Response logo">
            <a:extLst>
              <a:ext uri="{FF2B5EF4-FFF2-40B4-BE49-F238E27FC236}">
                <a16:creationId xmlns:a16="http://schemas.microsoft.com/office/drawing/2014/main" id="{F4ABF1AD-70FA-46EF-95B8-77956F0454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6" y="6539564"/>
            <a:ext cx="713092" cy="178078"/>
          </a:xfrm>
          <a:prstGeom prst="rect">
            <a:avLst/>
          </a:prstGeom>
        </p:spPr>
      </p:pic>
      <p:cxnSp>
        <p:nvCxnSpPr>
          <p:cNvPr id="31" name="Straight Connector 30">
            <a:extLst>
              <a:ext uri="{FF2B5EF4-FFF2-40B4-BE49-F238E27FC236}">
                <a16:creationId xmlns:a16="http://schemas.microsoft.com/office/drawing/2014/main" id="{7213F975-C914-49E1-88F8-5ADF02EC61F9}"/>
              </a:ext>
            </a:extLst>
          </p:cNvPr>
          <p:cNvCxnSpPr>
            <a:cxnSpLocks/>
          </p:cNvCxnSpPr>
          <p:nvPr userDrawn="1"/>
        </p:nvCxnSpPr>
        <p:spPr>
          <a:xfrm>
            <a:off x="0" y="6821218"/>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872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B5C9057C-7826-47E6-A365-2ACB03640660}"/>
              </a:ext>
            </a:extLst>
          </p:cNvPr>
          <p:cNvSpPr>
            <a:spLocks noGrp="1"/>
          </p:cNvSpPr>
          <p:nvPr>
            <p:ph type="title" hasCustomPrompt="1"/>
          </p:nvPr>
        </p:nvSpPr>
        <p:spPr>
          <a:xfrm>
            <a:off x="838200" y="169069"/>
            <a:ext cx="10515600" cy="960400"/>
          </a:xfrm>
        </p:spPr>
        <p:txBody>
          <a:bodyPr>
            <a:normAutofit/>
          </a:bodyPr>
          <a:lstStyle>
            <a:lvl1pPr algn="ctr">
              <a:defRPr sz="2800" b="1">
                <a:solidFill>
                  <a:schemeClr val="tx2"/>
                </a:solidFill>
              </a:defRPr>
            </a:lvl1pPr>
          </a:lstStyle>
          <a:p>
            <a:r>
              <a:rPr lang="en-US" dirty="0"/>
              <a:t>Slide Title is Arial Bold, 28 </a:t>
            </a:r>
            <a:r>
              <a:rPr lang="en-US" dirty="0" err="1"/>
              <a:t>pt</a:t>
            </a:r>
            <a:endParaRPr lang="en-US" dirty="0"/>
          </a:p>
        </p:txBody>
      </p:sp>
      <p:cxnSp>
        <p:nvCxnSpPr>
          <p:cNvPr id="20" name="Straight Connector 19">
            <a:extLst>
              <a:ext uri="{FF2B5EF4-FFF2-40B4-BE49-F238E27FC236}">
                <a16:creationId xmlns:a16="http://schemas.microsoft.com/office/drawing/2014/main" id="{AE5DE6D9-B73B-47A4-9643-07F99BA17CB9}"/>
              </a:ext>
            </a:extLst>
          </p:cNvPr>
          <p:cNvCxnSpPr>
            <a:cxnSpLocks/>
          </p:cNvCxnSpPr>
          <p:nvPr userDrawn="1"/>
        </p:nvCxnSpPr>
        <p:spPr>
          <a:xfrm>
            <a:off x="320746" y="1088764"/>
            <a:ext cx="11494008"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4E67166-9776-4B21-8009-45527B654206}"/>
              </a:ext>
            </a:extLst>
          </p:cNvPr>
          <p:cNvSpPr txBox="1"/>
          <p:nvPr userDrawn="1"/>
        </p:nvSpPr>
        <p:spPr>
          <a:xfrm>
            <a:off x="4663638" y="6459246"/>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16" name="Picture 15" descr="Logo&#10;&#10;Description automatically generated">
            <a:extLst>
              <a:ext uri="{FF2B5EF4-FFF2-40B4-BE49-F238E27FC236}">
                <a16:creationId xmlns:a16="http://schemas.microsoft.com/office/drawing/2014/main" id="{B06C48CD-4497-492A-A3F0-99AE1EAC348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884"/>
          <a:stretch/>
        </p:blipFill>
        <p:spPr>
          <a:xfrm>
            <a:off x="491756" y="6444901"/>
            <a:ext cx="1219572" cy="305688"/>
          </a:xfrm>
          <a:prstGeom prst="rect">
            <a:avLst/>
          </a:prstGeom>
        </p:spPr>
      </p:pic>
      <p:sp>
        <p:nvSpPr>
          <p:cNvPr id="19" name="Rectangle 18">
            <a:extLst>
              <a:ext uri="{FF2B5EF4-FFF2-40B4-BE49-F238E27FC236}">
                <a16:creationId xmlns:a16="http://schemas.microsoft.com/office/drawing/2014/main" id="{9FCD5189-02C8-4707-8167-3F210F19CBCF}"/>
              </a:ext>
            </a:extLst>
          </p:cNvPr>
          <p:cNvSpPr/>
          <p:nvPr userDrawn="1"/>
        </p:nvSpPr>
        <p:spPr>
          <a:xfrm>
            <a:off x="0" y="6426451"/>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0CD847-FB93-4301-81F9-77484356A409}"/>
              </a:ext>
            </a:extLst>
          </p:cNvPr>
          <p:cNvSpPr txBox="1"/>
          <p:nvPr userDrawn="1"/>
        </p:nvSpPr>
        <p:spPr>
          <a:xfrm>
            <a:off x="4663638" y="6483960"/>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2" name="Rectangle 21">
            <a:extLst>
              <a:ext uri="{FF2B5EF4-FFF2-40B4-BE49-F238E27FC236}">
                <a16:creationId xmlns:a16="http://schemas.microsoft.com/office/drawing/2014/main" id="{614424B4-A990-4605-8CD5-1EB545A5C90D}"/>
              </a:ext>
            </a:extLst>
          </p:cNvPr>
          <p:cNvSpPr/>
          <p:nvPr userDrawn="1"/>
        </p:nvSpPr>
        <p:spPr>
          <a:xfrm>
            <a:off x="11789197" y="6429849"/>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a16="http://schemas.microsoft.com/office/drawing/2014/main" id="{84D89B69-C9F0-4DCA-B7B6-ACB08B4718F2}"/>
              </a:ext>
            </a:extLst>
          </p:cNvPr>
          <p:cNvSpPr txBox="1">
            <a:spLocks/>
          </p:cNvSpPr>
          <p:nvPr userDrawn="1"/>
        </p:nvSpPr>
        <p:spPr>
          <a:xfrm>
            <a:off x="11766558" y="6510466"/>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mtClean="0">
                <a:solidFill>
                  <a:schemeClr val="bg1"/>
                </a:solidFill>
              </a:rPr>
              <a:pPr algn="ctr"/>
              <a:t>‹#›</a:t>
            </a:fld>
            <a:endParaRPr lang="en-US" dirty="0">
              <a:solidFill>
                <a:schemeClr val="bg1"/>
              </a:solidFill>
            </a:endParaRPr>
          </a:p>
        </p:txBody>
      </p:sp>
      <p:pic>
        <p:nvPicPr>
          <p:cNvPr id="24" name="Picture 23" descr="Assistant Secretary for Preparedness and Response logo">
            <a:extLst>
              <a:ext uri="{FF2B5EF4-FFF2-40B4-BE49-F238E27FC236}">
                <a16:creationId xmlns:a16="http://schemas.microsoft.com/office/drawing/2014/main" id="{8961FABE-70BD-42F0-98E3-72A4566C8A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6" y="6539564"/>
            <a:ext cx="713092" cy="178078"/>
          </a:xfrm>
          <a:prstGeom prst="rect">
            <a:avLst/>
          </a:prstGeom>
        </p:spPr>
      </p:pic>
      <p:cxnSp>
        <p:nvCxnSpPr>
          <p:cNvPr id="25" name="Straight Connector 24">
            <a:extLst>
              <a:ext uri="{FF2B5EF4-FFF2-40B4-BE49-F238E27FC236}">
                <a16:creationId xmlns:a16="http://schemas.microsoft.com/office/drawing/2014/main" id="{090A9336-8039-475F-A271-44A9D15D9A56}"/>
              </a:ext>
            </a:extLst>
          </p:cNvPr>
          <p:cNvCxnSpPr>
            <a:cxnSpLocks/>
          </p:cNvCxnSpPr>
          <p:nvPr userDrawn="1"/>
        </p:nvCxnSpPr>
        <p:spPr>
          <a:xfrm>
            <a:off x="0" y="6821218"/>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3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B04B02-8C49-4EFA-9E8C-0F5EB9C59F7A}"/>
              </a:ext>
            </a:extLst>
          </p:cNvPr>
          <p:cNvSpPr>
            <a:spLocks noGrp="1"/>
          </p:cNvSpPr>
          <p:nvPr>
            <p:ph type="title" hasCustomPrompt="1"/>
          </p:nvPr>
        </p:nvSpPr>
        <p:spPr>
          <a:xfrm>
            <a:off x="838200" y="169069"/>
            <a:ext cx="10515600" cy="960400"/>
          </a:xfrm>
        </p:spPr>
        <p:txBody>
          <a:bodyPr>
            <a:normAutofit/>
          </a:bodyPr>
          <a:lstStyle>
            <a:lvl1pPr algn="ctr">
              <a:defRPr sz="2800" b="1">
                <a:solidFill>
                  <a:schemeClr val="tx2"/>
                </a:solidFill>
              </a:defRPr>
            </a:lvl1pPr>
          </a:lstStyle>
          <a:p>
            <a:r>
              <a:rPr lang="en-US" dirty="0"/>
              <a:t>Slide Title is Arial Bold, 28 </a:t>
            </a:r>
            <a:r>
              <a:rPr lang="en-US" dirty="0" err="1"/>
              <a:t>pt</a:t>
            </a:r>
            <a:endParaRPr lang="en-US" dirty="0"/>
          </a:p>
        </p:txBody>
      </p:sp>
      <p:cxnSp>
        <p:nvCxnSpPr>
          <p:cNvPr id="22" name="Straight Connector 21">
            <a:extLst>
              <a:ext uri="{FF2B5EF4-FFF2-40B4-BE49-F238E27FC236}">
                <a16:creationId xmlns:a16="http://schemas.microsoft.com/office/drawing/2014/main" id="{27E6329A-5B46-4D77-A0DD-40D5FBA27A11}"/>
              </a:ext>
            </a:extLst>
          </p:cNvPr>
          <p:cNvCxnSpPr>
            <a:cxnSpLocks/>
          </p:cNvCxnSpPr>
          <p:nvPr userDrawn="1"/>
        </p:nvCxnSpPr>
        <p:spPr>
          <a:xfrm>
            <a:off x="320746" y="1088764"/>
            <a:ext cx="11494008"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FDCEFC-EC38-43D5-9131-A034AFD14E54}"/>
              </a:ext>
            </a:extLst>
          </p:cNvPr>
          <p:cNvSpPr txBox="1"/>
          <p:nvPr userDrawn="1"/>
        </p:nvSpPr>
        <p:spPr>
          <a:xfrm>
            <a:off x="4663638" y="6459246"/>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23" name="Picture 22" descr="Logo&#10;&#10;Description automatically generated">
            <a:extLst>
              <a:ext uri="{FF2B5EF4-FFF2-40B4-BE49-F238E27FC236}">
                <a16:creationId xmlns:a16="http://schemas.microsoft.com/office/drawing/2014/main" id="{9DE0BF5A-9ED6-4314-A37E-C6EF21F7601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884"/>
          <a:stretch/>
        </p:blipFill>
        <p:spPr>
          <a:xfrm>
            <a:off x="491756" y="6444901"/>
            <a:ext cx="1219572" cy="305688"/>
          </a:xfrm>
          <a:prstGeom prst="rect">
            <a:avLst/>
          </a:prstGeom>
        </p:spPr>
      </p:pic>
      <p:sp>
        <p:nvSpPr>
          <p:cNvPr id="24" name="Rectangle 23">
            <a:extLst>
              <a:ext uri="{FF2B5EF4-FFF2-40B4-BE49-F238E27FC236}">
                <a16:creationId xmlns:a16="http://schemas.microsoft.com/office/drawing/2014/main" id="{EB8545BA-1ECD-447B-AF7A-58730A021EF9}"/>
              </a:ext>
            </a:extLst>
          </p:cNvPr>
          <p:cNvSpPr/>
          <p:nvPr userDrawn="1"/>
        </p:nvSpPr>
        <p:spPr>
          <a:xfrm>
            <a:off x="0" y="6426451"/>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2D906F8-4131-4357-A4D4-46C23CCF0601}"/>
              </a:ext>
            </a:extLst>
          </p:cNvPr>
          <p:cNvSpPr txBox="1"/>
          <p:nvPr userDrawn="1"/>
        </p:nvSpPr>
        <p:spPr>
          <a:xfrm>
            <a:off x="4663638" y="6483960"/>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6" name="Rectangle 25">
            <a:extLst>
              <a:ext uri="{FF2B5EF4-FFF2-40B4-BE49-F238E27FC236}">
                <a16:creationId xmlns:a16="http://schemas.microsoft.com/office/drawing/2014/main" id="{3646BE22-ACB0-4994-8EB1-B59832DE4779}"/>
              </a:ext>
            </a:extLst>
          </p:cNvPr>
          <p:cNvSpPr/>
          <p:nvPr userDrawn="1"/>
        </p:nvSpPr>
        <p:spPr>
          <a:xfrm>
            <a:off x="11789197" y="6429849"/>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9FF4F3C8-55EB-481D-8E71-A44EEABF0180}"/>
              </a:ext>
            </a:extLst>
          </p:cNvPr>
          <p:cNvSpPr txBox="1">
            <a:spLocks/>
          </p:cNvSpPr>
          <p:nvPr userDrawn="1"/>
        </p:nvSpPr>
        <p:spPr>
          <a:xfrm>
            <a:off x="11766558" y="6510466"/>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mtClean="0">
                <a:solidFill>
                  <a:schemeClr val="bg1"/>
                </a:solidFill>
              </a:rPr>
              <a:pPr algn="ctr"/>
              <a:t>‹#›</a:t>
            </a:fld>
            <a:endParaRPr lang="en-US" dirty="0">
              <a:solidFill>
                <a:schemeClr val="bg1"/>
              </a:solidFill>
            </a:endParaRPr>
          </a:p>
        </p:txBody>
      </p:sp>
      <p:pic>
        <p:nvPicPr>
          <p:cNvPr id="28" name="Picture 27" descr="Assistant Secretary for Preparedness and Response logo">
            <a:extLst>
              <a:ext uri="{FF2B5EF4-FFF2-40B4-BE49-F238E27FC236}">
                <a16:creationId xmlns:a16="http://schemas.microsoft.com/office/drawing/2014/main" id="{1CFDCB89-BAC6-4126-848F-D7205D242D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6" y="6539564"/>
            <a:ext cx="713092" cy="178078"/>
          </a:xfrm>
          <a:prstGeom prst="rect">
            <a:avLst/>
          </a:prstGeom>
        </p:spPr>
      </p:pic>
      <p:cxnSp>
        <p:nvCxnSpPr>
          <p:cNvPr id="29" name="Straight Connector 28">
            <a:extLst>
              <a:ext uri="{FF2B5EF4-FFF2-40B4-BE49-F238E27FC236}">
                <a16:creationId xmlns:a16="http://schemas.microsoft.com/office/drawing/2014/main" id="{92DCB413-172D-401D-B923-589C6ED4D6A8}"/>
              </a:ext>
            </a:extLst>
          </p:cNvPr>
          <p:cNvCxnSpPr>
            <a:cxnSpLocks/>
          </p:cNvCxnSpPr>
          <p:nvPr userDrawn="1"/>
        </p:nvCxnSpPr>
        <p:spPr>
          <a:xfrm>
            <a:off x="0" y="6821218"/>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858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B04B02-8C49-4EFA-9E8C-0F5EB9C59F7A}"/>
              </a:ext>
            </a:extLst>
          </p:cNvPr>
          <p:cNvSpPr>
            <a:spLocks noGrp="1"/>
          </p:cNvSpPr>
          <p:nvPr>
            <p:ph type="title" hasCustomPrompt="1"/>
          </p:nvPr>
        </p:nvSpPr>
        <p:spPr>
          <a:xfrm>
            <a:off x="838200" y="169069"/>
            <a:ext cx="10515600" cy="960400"/>
          </a:xfrm>
        </p:spPr>
        <p:txBody>
          <a:bodyPr>
            <a:normAutofit/>
          </a:bodyPr>
          <a:lstStyle>
            <a:lvl1pPr algn="ctr">
              <a:defRPr sz="2800" b="1">
                <a:solidFill>
                  <a:schemeClr val="tx2"/>
                </a:solidFill>
              </a:defRPr>
            </a:lvl1pPr>
          </a:lstStyle>
          <a:p>
            <a:r>
              <a:rPr lang="en-US" dirty="0"/>
              <a:t>Slide Title is Arial Bold, 28 </a:t>
            </a:r>
            <a:r>
              <a:rPr lang="en-US" dirty="0" err="1"/>
              <a:t>pt</a:t>
            </a:r>
            <a:endParaRPr lang="en-US" dirty="0"/>
          </a:p>
        </p:txBody>
      </p:sp>
      <p:sp>
        <p:nvSpPr>
          <p:cNvPr id="14" name="TextBox 13">
            <a:extLst>
              <a:ext uri="{FF2B5EF4-FFF2-40B4-BE49-F238E27FC236}">
                <a16:creationId xmlns:a16="http://schemas.microsoft.com/office/drawing/2014/main" id="{14FDCEFC-EC38-43D5-9131-A034AFD14E54}"/>
              </a:ext>
            </a:extLst>
          </p:cNvPr>
          <p:cNvSpPr txBox="1"/>
          <p:nvPr userDrawn="1"/>
        </p:nvSpPr>
        <p:spPr>
          <a:xfrm>
            <a:off x="4663638" y="6459246"/>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23" name="Picture 22" descr="Logo&#10;&#10;Description automatically generated">
            <a:extLst>
              <a:ext uri="{FF2B5EF4-FFF2-40B4-BE49-F238E27FC236}">
                <a16:creationId xmlns:a16="http://schemas.microsoft.com/office/drawing/2014/main" id="{9DE0BF5A-9ED6-4314-A37E-C6EF21F7601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884"/>
          <a:stretch/>
        </p:blipFill>
        <p:spPr>
          <a:xfrm>
            <a:off x="491756" y="6444901"/>
            <a:ext cx="1219572" cy="305688"/>
          </a:xfrm>
          <a:prstGeom prst="rect">
            <a:avLst/>
          </a:prstGeom>
        </p:spPr>
      </p:pic>
      <p:sp>
        <p:nvSpPr>
          <p:cNvPr id="24" name="Rectangle 23">
            <a:extLst>
              <a:ext uri="{FF2B5EF4-FFF2-40B4-BE49-F238E27FC236}">
                <a16:creationId xmlns:a16="http://schemas.microsoft.com/office/drawing/2014/main" id="{EB8545BA-1ECD-447B-AF7A-58730A021EF9}"/>
              </a:ext>
            </a:extLst>
          </p:cNvPr>
          <p:cNvSpPr/>
          <p:nvPr userDrawn="1"/>
        </p:nvSpPr>
        <p:spPr>
          <a:xfrm>
            <a:off x="0" y="6426451"/>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2D906F8-4131-4357-A4D4-46C23CCF0601}"/>
              </a:ext>
            </a:extLst>
          </p:cNvPr>
          <p:cNvSpPr txBox="1"/>
          <p:nvPr userDrawn="1"/>
        </p:nvSpPr>
        <p:spPr>
          <a:xfrm>
            <a:off x="4663638" y="6483960"/>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6" name="Rectangle 25">
            <a:extLst>
              <a:ext uri="{FF2B5EF4-FFF2-40B4-BE49-F238E27FC236}">
                <a16:creationId xmlns:a16="http://schemas.microsoft.com/office/drawing/2014/main" id="{3646BE22-ACB0-4994-8EB1-B59832DE4779}"/>
              </a:ext>
            </a:extLst>
          </p:cNvPr>
          <p:cNvSpPr/>
          <p:nvPr userDrawn="1"/>
        </p:nvSpPr>
        <p:spPr>
          <a:xfrm>
            <a:off x="11789197" y="6429849"/>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9FF4F3C8-55EB-481D-8E71-A44EEABF0180}"/>
              </a:ext>
            </a:extLst>
          </p:cNvPr>
          <p:cNvSpPr txBox="1">
            <a:spLocks/>
          </p:cNvSpPr>
          <p:nvPr userDrawn="1"/>
        </p:nvSpPr>
        <p:spPr>
          <a:xfrm>
            <a:off x="11766558" y="6510466"/>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mtClean="0">
                <a:solidFill>
                  <a:schemeClr val="bg1"/>
                </a:solidFill>
              </a:rPr>
              <a:pPr algn="ctr"/>
              <a:t>‹#›</a:t>
            </a:fld>
            <a:endParaRPr lang="en-US" dirty="0">
              <a:solidFill>
                <a:schemeClr val="bg1"/>
              </a:solidFill>
            </a:endParaRPr>
          </a:p>
        </p:txBody>
      </p:sp>
      <p:pic>
        <p:nvPicPr>
          <p:cNvPr id="28" name="Picture 27" descr="Assistant Secretary for Preparedness and Response logo">
            <a:extLst>
              <a:ext uri="{FF2B5EF4-FFF2-40B4-BE49-F238E27FC236}">
                <a16:creationId xmlns:a16="http://schemas.microsoft.com/office/drawing/2014/main" id="{1CFDCB89-BAC6-4126-848F-D7205D242D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6" y="6539564"/>
            <a:ext cx="713092" cy="178078"/>
          </a:xfrm>
          <a:prstGeom prst="rect">
            <a:avLst/>
          </a:prstGeom>
        </p:spPr>
      </p:pic>
      <p:cxnSp>
        <p:nvCxnSpPr>
          <p:cNvPr id="29" name="Straight Connector 28">
            <a:extLst>
              <a:ext uri="{FF2B5EF4-FFF2-40B4-BE49-F238E27FC236}">
                <a16:creationId xmlns:a16="http://schemas.microsoft.com/office/drawing/2014/main" id="{92DCB413-172D-401D-B923-589C6ED4D6A8}"/>
              </a:ext>
            </a:extLst>
          </p:cNvPr>
          <p:cNvCxnSpPr>
            <a:cxnSpLocks/>
          </p:cNvCxnSpPr>
          <p:nvPr userDrawn="1"/>
        </p:nvCxnSpPr>
        <p:spPr>
          <a:xfrm>
            <a:off x="0" y="6821218"/>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168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60E68B-1286-4D37-86DC-AD3E78E94064}"/>
              </a:ext>
            </a:extLst>
          </p:cNvPr>
          <p:cNvSpPr txBox="1"/>
          <p:nvPr userDrawn="1"/>
        </p:nvSpPr>
        <p:spPr>
          <a:xfrm>
            <a:off x="4663638" y="6459246"/>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11" name="Picture 10" descr="Logo&#10;&#10;Description automatically generated">
            <a:extLst>
              <a:ext uri="{FF2B5EF4-FFF2-40B4-BE49-F238E27FC236}">
                <a16:creationId xmlns:a16="http://schemas.microsoft.com/office/drawing/2014/main" id="{122A477A-5D8B-4233-BAC5-76A4E047CB3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884"/>
          <a:stretch/>
        </p:blipFill>
        <p:spPr>
          <a:xfrm>
            <a:off x="491756" y="6444901"/>
            <a:ext cx="1219572" cy="305688"/>
          </a:xfrm>
          <a:prstGeom prst="rect">
            <a:avLst/>
          </a:prstGeom>
        </p:spPr>
      </p:pic>
      <p:sp>
        <p:nvSpPr>
          <p:cNvPr id="14" name="Rectangle 13">
            <a:extLst>
              <a:ext uri="{FF2B5EF4-FFF2-40B4-BE49-F238E27FC236}">
                <a16:creationId xmlns:a16="http://schemas.microsoft.com/office/drawing/2014/main" id="{6FFF2A5B-4073-4F87-9F45-03256D637C62}"/>
              </a:ext>
            </a:extLst>
          </p:cNvPr>
          <p:cNvSpPr/>
          <p:nvPr userDrawn="1"/>
        </p:nvSpPr>
        <p:spPr>
          <a:xfrm>
            <a:off x="0" y="6426451"/>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56A770-40EF-4545-86C4-ADA8942D14F5}"/>
              </a:ext>
            </a:extLst>
          </p:cNvPr>
          <p:cNvSpPr txBox="1"/>
          <p:nvPr userDrawn="1"/>
        </p:nvSpPr>
        <p:spPr>
          <a:xfrm>
            <a:off x="4663638" y="6483960"/>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2" name="Rectangle 21">
            <a:extLst>
              <a:ext uri="{FF2B5EF4-FFF2-40B4-BE49-F238E27FC236}">
                <a16:creationId xmlns:a16="http://schemas.microsoft.com/office/drawing/2014/main" id="{32497D02-4FEF-42B9-B31C-D64A3ED0DD6A}"/>
              </a:ext>
            </a:extLst>
          </p:cNvPr>
          <p:cNvSpPr/>
          <p:nvPr userDrawn="1"/>
        </p:nvSpPr>
        <p:spPr>
          <a:xfrm>
            <a:off x="11789197" y="6429849"/>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a16="http://schemas.microsoft.com/office/drawing/2014/main" id="{CAECB363-F096-4D83-99FE-46D5B9AA3147}"/>
              </a:ext>
            </a:extLst>
          </p:cNvPr>
          <p:cNvSpPr txBox="1">
            <a:spLocks/>
          </p:cNvSpPr>
          <p:nvPr userDrawn="1"/>
        </p:nvSpPr>
        <p:spPr>
          <a:xfrm>
            <a:off x="11766558" y="6510466"/>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mtClean="0">
                <a:solidFill>
                  <a:schemeClr val="bg1"/>
                </a:solidFill>
              </a:rPr>
              <a:pPr algn="ctr"/>
              <a:t>‹#›</a:t>
            </a:fld>
            <a:endParaRPr lang="en-US" dirty="0">
              <a:solidFill>
                <a:schemeClr val="bg1"/>
              </a:solidFill>
            </a:endParaRPr>
          </a:p>
        </p:txBody>
      </p:sp>
      <p:pic>
        <p:nvPicPr>
          <p:cNvPr id="24" name="Picture 23" descr="Assistant Secretary for Preparedness and Response logo">
            <a:extLst>
              <a:ext uri="{FF2B5EF4-FFF2-40B4-BE49-F238E27FC236}">
                <a16:creationId xmlns:a16="http://schemas.microsoft.com/office/drawing/2014/main" id="{5E2A1D22-C87C-45B1-80E7-62B28E57EE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6" y="6539564"/>
            <a:ext cx="713092" cy="178078"/>
          </a:xfrm>
          <a:prstGeom prst="rect">
            <a:avLst/>
          </a:prstGeom>
        </p:spPr>
      </p:pic>
      <p:cxnSp>
        <p:nvCxnSpPr>
          <p:cNvPr id="25" name="Straight Connector 24">
            <a:extLst>
              <a:ext uri="{FF2B5EF4-FFF2-40B4-BE49-F238E27FC236}">
                <a16:creationId xmlns:a16="http://schemas.microsoft.com/office/drawing/2014/main" id="{549DA0A1-2E1E-4768-909F-120BF3F73F2E}"/>
              </a:ext>
            </a:extLst>
          </p:cNvPr>
          <p:cNvCxnSpPr>
            <a:cxnSpLocks/>
          </p:cNvCxnSpPr>
          <p:nvPr userDrawn="1"/>
        </p:nvCxnSpPr>
        <p:spPr>
          <a:xfrm>
            <a:off x="0" y="6821218"/>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05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6"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5" name="TextBox 4"/>
          <p:cNvSpPr txBox="1"/>
          <p:nvPr userDrawn="1"/>
        </p:nvSpPr>
        <p:spPr>
          <a:xfrm>
            <a:off x="1625600" y="6375401"/>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9" name="TextBox 8"/>
          <p:cNvSpPr txBox="1"/>
          <p:nvPr userDrawn="1"/>
        </p:nvSpPr>
        <p:spPr>
          <a:xfrm>
            <a:off x="4318000" y="6514068"/>
            <a:ext cx="3556000" cy="297454"/>
          </a:xfrm>
          <a:prstGeom prst="rect">
            <a:avLst/>
          </a:prstGeom>
          <a:noFill/>
        </p:spPr>
        <p:txBody>
          <a:bodyPr wrap="square" rtlCol="0">
            <a:spAutoFit/>
          </a:bodyPr>
          <a:lstStyle/>
          <a:p>
            <a:pPr algn="ctr"/>
            <a:r>
              <a:rPr lang="en-US" sz="1333" i="1" dirty="0">
                <a:solidFill>
                  <a:srgbClr val="00B050"/>
                </a:solidFill>
              </a:rPr>
              <a:t>Unclassified/For Public Use</a:t>
            </a:r>
          </a:p>
        </p:txBody>
      </p:sp>
    </p:spTree>
    <p:extLst>
      <p:ext uri="{BB962C8B-B14F-4D97-AF65-F5344CB8AC3E}">
        <p14:creationId xmlns:p14="http://schemas.microsoft.com/office/powerpoint/2010/main" val="36378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F790E-BC90-44D0-8DE3-B5F83078BB84}"/>
              </a:ext>
            </a:extLst>
          </p:cNvPr>
          <p:cNvSpPr>
            <a:spLocks noGrp="1"/>
          </p:cNvSpPr>
          <p:nvPr>
            <p:ph type="sldNum" sz="quarter" idx="10"/>
          </p:nvPr>
        </p:nvSpPr>
        <p:spPr/>
        <p:txBody>
          <a:bodyPr/>
          <a:lstStyle/>
          <a:p>
            <a:fld id="{3AE95578-53E6-4B9F-B106-62E1C730BF25}" type="slidenum">
              <a:rPr lang="en-US" smtClean="0"/>
              <a:pPr/>
              <a:t>‹#›</a:t>
            </a:fld>
            <a:endParaRPr lang="en-US"/>
          </a:p>
        </p:txBody>
      </p:sp>
    </p:spTree>
    <p:extLst>
      <p:ext uri="{BB962C8B-B14F-4D97-AF65-F5344CB8AC3E}">
        <p14:creationId xmlns:p14="http://schemas.microsoft.com/office/powerpoint/2010/main" val="7851661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609600" y="1371600"/>
            <a:ext cx="109728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341967" y="205934"/>
            <a:ext cx="9414933" cy="860425"/>
          </a:xfrm>
        </p:spPr>
        <p:txBody>
          <a:bodyPr/>
          <a:lstStyle/>
          <a:p>
            <a:r>
              <a:rPr lang="en-US"/>
              <a:t>Click to edit Master title style</a:t>
            </a:r>
            <a:endParaRPr lang="en-US" dirty="0"/>
          </a:p>
        </p:txBody>
      </p:sp>
      <p:cxnSp>
        <p:nvCxnSpPr>
          <p:cNvPr id="7" name="Straight Connector 6"/>
          <p:cNvCxnSpPr/>
          <p:nvPr userDrawn="1"/>
        </p:nvCxnSpPr>
        <p:spPr bwMode="auto">
          <a:xfrm>
            <a:off x="3413764" y="4998720"/>
            <a:ext cx="7272865" cy="141820"/>
          </a:xfrm>
          <a:prstGeom prst="line">
            <a:avLst/>
          </a:prstGeom>
          <a:noFill/>
          <a:ln w="9525" cap="flat" cmpd="sng" algn="ctr">
            <a:noFill/>
            <a:prstDash val="solid"/>
            <a:round/>
            <a:headEnd type="none" w="med" len="med"/>
            <a:tailEnd type="none" w="med" len="med"/>
          </a:ln>
          <a:effectLst/>
        </p:spPr>
      </p:cxnSp>
      <p:sp>
        <p:nvSpPr>
          <p:cNvPr id="8" name="Slide Number Placeholder 5"/>
          <p:cNvSpPr txBox="1">
            <a:spLocks/>
          </p:cNvSpPr>
          <p:nvPr userDrawn="1"/>
        </p:nvSpPr>
        <p:spPr bwMode="auto">
          <a:xfrm>
            <a:off x="11358465" y="6456898"/>
            <a:ext cx="508416" cy="3020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1A2EFEF-55F1-4307-B968-C91D74BD382E}" type="slidenum">
              <a:rPr kumimoji="0" lang="en-US" sz="900" b="0" i="0" u="none" strike="noStrike" kern="1200" cap="none" spc="0" normalizeH="0" baseline="0" noProof="0" smtClean="0">
                <a:ln>
                  <a:noFill/>
                </a:ln>
                <a:solidFill>
                  <a:srgbClr val="0054A4"/>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0054A4"/>
              </a:solidFill>
              <a:effectLst/>
              <a:uLnTx/>
              <a:uFillTx/>
              <a:latin typeface="+mn-lt"/>
              <a:ea typeface="+mn-ea"/>
              <a:cs typeface="+mn-cs"/>
            </a:endParaRPr>
          </a:p>
        </p:txBody>
      </p:sp>
    </p:spTree>
    <p:extLst>
      <p:ext uri="{BB962C8B-B14F-4D97-AF65-F5344CB8AC3E}">
        <p14:creationId xmlns:p14="http://schemas.microsoft.com/office/powerpoint/2010/main" val="183401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1483148" y="1008667"/>
            <a:ext cx="9144001" cy="2020035"/>
          </a:xfrm>
        </p:spPr>
        <p:txBody>
          <a:bodyPr anchor="b"/>
          <a:lstStyle>
            <a:lvl1pPr algn="l">
              <a:defRPr sz="6000" b="0" i="0">
                <a:solidFill>
                  <a:schemeClr val="tx1"/>
                </a:solidFill>
                <a:latin typeface="Franklin Gothic Book" panose="020B0503020102020204" pitchFamily="34" charset="0"/>
              </a:defRPr>
            </a:lvl1pPr>
          </a:lstStyle>
          <a:p>
            <a:r>
              <a:rPr lang="en-US" dirty="0"/>
              <a:t>Click to Edit Title</a:t>
            </a:r>
          </a:p>
        </p:txBody>
      </p:sp>
      <p:cxnSp>
        <p:nvCxnSpPr>
          <p:cNvPr id="7" name="Straight Connector 6"/>
          <p:cNvCxnSpPr/>
          <p:nvPr userDrawn="1"/>
        </p:nvCxnSpPr>
        <p:spPr>
          <a:xfrm>
            <a:off x="1633524" y="3030065"/>
            <a:ext cx="1704296" cy="0"/>
          </a:xfrm>
          <a:prstGeom prst="line">
            <a:avLst/>
          </a:prstGeom>
          <a:ln w="12700">
            <a:solidFill>
              <a:srgbClr val="53356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307667"/>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b="1" kern="1200" dirty="0">
              <a:solidFill>
                <a:srgbClr val="FFFFFF"/>
              </a:solidFill>
            </a:endParaRPr>
          </a:p>
        </p:txBody>
      </p:sp>
      <p:sp>
        <p:nvSpPr>
          <p:cNvPr id="11" name="Text Placeholder 10"/>
          <p:cNvSpPr>
            <a:spLocks noGrp="1"/>
          </p:cNvSpPr>
          <p:nvPr userDrawn="1">
            <p:ph type="body" sz="quarter" idx="10" hasCustomPrompt="1"/>
          </p:nvPr>
        </p:nvSpPr>
        <p:spPr>
          <a:xfrm>
            <a:off x="1523999" y="3104983"/>
            <a:ext cx="9144000" cy="696913"/>
          </a:xfrm>
        </p:spPr>
        <p:txBody>
          <a:bodyPr>
            <a:normAutofit/>
          </a:bodyPr>
          <a:lstStyle>
            <a:lvl1pPr algn="l">
              <a:lnSpc>
                <a:spcPct val="100000"/>
              </a:lnSpc>
              <a:spcBef>
                <a:spcPts val="0"/>
              </a:spcBef>
              <a:defRPr lang="en-US" sz="1600" b="0" dirty="0">
                <a:solidFill>
                  <a:schemeClr val="tx1"/>
                </a:solidFill>
                <a:latin typeface="+mn-lt"/>
              </a:defRPr>
            </a:lvl1pPr>
          </a:lstStyle>
          <a:p>
            <a:pPr algn="l"/>
            <a:r>
              <a:rPr lang="en-US" sz="1800" dirty="0">
                <a:solidFill>
                  <a:schemeClr val="accent3">
                    <a:lumMod val="50000"/>
                  </a:schemeClr>
                </a:solidFill>
                <a:latin typeface="+mj-lt"/>
              </a:rPr>
              <a:t>Point of Contact</a:t>
            </a:r>
          </a:p>
          <a:p>
            <a:pPr algn="l"/>
            <a:r>
              <a:rPr lang="en-US" sz="1800" dirty="0">
                <a:solidFill>
                  <a:schemeClr val="accent3">
                    <a:lumMod val="50000"/>
                  </a:schemeClr>
                </a:solidFill>
                <a:latin typeface="+mj-lt"/>
              </a:rPr>
              <a:t>Contact Information</a:t>
            </a:r>
          </a:p>
        </p:txBody>
      </p:sp>
      <p:cxnSp>
        <p:nvCxnSpPr>
          <p:cNvPr id="26" name="Straight Connector 25">
            <a:extLst>
              <a:ext uri="{FF2B5EF4-FFF2-40B4-BE49-F238E27FC236}">
                <a16:creationId xmlns:a16="http://schemas.microsoft.com/office/drawing/2014/main" id="{DF76549B-6B4F-9140-A350-7EEEEFEDCE71}"/>
              </a:ext>
            </a:extLst>
          </p:cNvPr>
          <p:cNvCxnSpPr/>
          <p:nvPr userDrawn="1"/>
        </p:nvCxnSpPr>
        <p:spPr>
          <a:xfrm flipV="1">
            <a:off x="1640825" y="489857"/>
            <a:ext cx="0" cy="5649686"/>
          </a:xfrm>
          <a:prstGeom prst="line">
            <a:avLst/>
          </a:prstGeom>
          <a:ln w="3175">
            <a:no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C5EDE09-CA30-024A-8B3F-5EEFC69C25B9}"/>
              </a:ext>
            </a:extLst>
          </p:cNvPr>
          <p:cNvCxnSpPr/>
          <p:nvPr userDrawn="1"/>
        </p:nvCxnSpPr>
        <p:spPr>
          <a:xfrm>
            <a:off x="1633653" y="2107580"/>
            <a:ext cx="0" cy="3172522"/>
          </a:xfrm>
          <a:prstGeom prst="line">
            <a:avLst/>
          </a:prstGeom>
          <a:ln w="3175">
            <a:no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4300A4-78BB-424A-BDDE-137FC0677FCC}"/>
              </a:ext>
            </a:extLst>
          </p:cNvPr>
          <p:cNvPicPr>
            <a:picLocks noChangeAspect="1"/>
          </p:cNvPicPr>
          <p:nvPr userDrawn="1"/>
        </p:nvPicPr>
        <p:blipFill rotWithShape="1">
          <a:blip r:embed="rId2"/>
          <a:srcRect l="23287"/>
          <a:stretch/>
        </p:blipFill>
        <p:spPr>
          <a:xfrm>
            <a:off x="3430371" y="4260480"/>
            <a:ext cx="3965093" cy="89653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9300" y="4307491"/>
            <a:ext cx="1318520" cy="802509"/>
          </a:xfrm>
          <a:prstGeom prst="rect">
            <a:avLst/>
          </a:prstGeom>
        </p:spPr>
      </p:pic>
    </p:spTree>
    <p:extLst>
      <p:ext uri="{BB962C8B-B14F-4D97-AF65-F5344CB8AC3E}">
        <p14:creationId xmlns:p14="http://schemas.microsoft.com/office/powerpoint/2010/main" val="419497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6.xml"/><Relationship Id="rId7" Type="http://schemas.openxmlformats.org/officeDocument/2006/relationships/image" Target="../media/image1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7.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16.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8.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490" y="6099308"/>
            <a:ext cx="976532" cy="59436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p:ph type="body" idx="1"/>
          </p:nvPr>
        </p:nvSpPr>
        <p:spPr>
          <a:xfrm>
            <a:off x="838200" y="1825625"/>
            <a:ext cx="10515600" cy="4173959"/>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B7E9FC7-B484-42AF-AF27-06CD99362840}"/>
              </a:ext>
            </a:extLst>
          </p:cNvPr>
          <p:cNvSpPr>
            <a:spLocks noGrp="1"/>
          </p:cNvSpPr>
          <p:nvPr>
            <p:ph type="sldNum" sz="quarter" idx="4"/>
          </p:nvPr>
        </p:nvSpPr>
        <p:spPr>
          <a:xfrm>
            <a:off x="5781261" y="6488610"/>
            <a:ext cx="6294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AE95578-53E6-4B9F-B106-62E1C730BF25}" type="slidenum">
              <a:rPr lang="en-US" smtClean="0"/>
              <a:pPr/>
              <a:t>‹#›</a:t>
            </a:fld>
            <a:endParaRPr lang="en-US"/>
          </a:p>
        </p:txBody>
      </p:sp>
    </p:spTree>
    <p:extLst>
      <p:ext uri="{BB962C8B-B14F-4D97-AF65-F5344CB8AC3E}">
        <p14:creationId xmlns:p14="http://schemas.microsoft.com/office/powerpoint/2010/main" val="271363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 id="2147483663" r:id="rId6"/>
    <p:sldLayoutId id="2147483664" r:id="rId7"/>
    <p:sldLayoutId id="2147483668" r:id="rId8"/>
  </p:sldLayoutIdLst>
  <p:hf hdr="0" ftr="0" dt="0"/>
  <p:txStyles>
    <p:titleStyle>
      <a:lvl1pPr algn="l" defTabSz="914400" rtl="0" eaLnBrk="1" latinLnBrk="0" hangingPunct="1">
        <a:lnSpc>
          <a:spcPct val="90000"/>
        </a:lnSpc>
        <a:spcBef>
          <a:spcPct val="0"/>
        </a:spcBef>
        <a:buNone/>
        <a:defRPr sz="5400" kern="1200">
          <a:solidFill>
            <a:schemeClr val="tx1"/>
          </a:solidFill>
          <a:latin typeface="Franklin Gothic Demi" panose="020B07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E5825B-D368-4340-8FC3-EE82F10182D3}"/>
              </a:ext>
            </a:extLst>
          </p:cNvPr>
          <p:cNvSpPr/>
          <p:nvPr userDrawn="1"/>
        </p:nvSpPr>
        <p:spPr>
          <a:xfrm>
            <a:off x="-1" y="6140949"/>
            <a:ext cx="12192001" cy="717051"/>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b="1" kern="1200" dirty="0">
              <a:solidFill>
                <a:srgbClr val="FFFFF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p:ph type="body" idx="1"/>
          </p:nvPr>
        </p:nvSpPr>
        <p:spPr>
          <a:xfrm>
            <a:off x="838200" y="1825625"/>
            <a:ext cx="10515600" cy="4233981"/>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Google Shape;15;p7"/>
          <p:cNvSpPr txBox="1">
            <a:spLocks noGrp="1"/>
          </p:cNvSpPr>
          <p:nvPr>
            <p:ph type="sldNum" idx="4"/>
          </p:nvPr>
        </p:nvSpPr>
        <p:spPr>
          <a:xfrm>
            <a:off x="5781261" y="6316909"/>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11" name="Picture 10">
            <a:extLst>
              <a:ext uri="{FF2B5EF4-FFF2-40B4-BE49-F238E27FC236}">
                <a16:creationId xmlns:a16="http://schemas.microsoft.com/office/drawing/2014/main" id="{7CD2F154-34E5-2244-96F9-404E4DF29A7C}"/>
              </a:ext>
            </a:extLst>
          </p:cNvPr>
          <p:cNvPicPr>
            <a:picLocks noChangeAspect="1"/>
          </p:cNvPicPr>
          <p:nvPr userDrawn="1"/>
        </p:nvPicPr>
        <p:blipFill rotWithShape="1">
          <a:blip r:embed="rId11"/>
          <a:srcRect l="27264"/>
          <a:stretch/>
        </p:blipFill>
        <p:spPr>
          <a:xfrm>
            <a:off x="9185575" y="6150725"/>
            <a:ext cx="2924939" cy="697496"/>
          </a:xfrm>
          <a:prstGeom prst="rect">
            <a:avLst/>
          </a:prstGeom>
        </p:spPr>
      </p:pic>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0999" y="6203814"/>
            <a:ext cx="914402" cy="591313"/>
          </a:xfrm>
          <a:prstGeom prst="rect">
            <a:avLst/>
          </a:prstGeom>
        </p:spPr>
      </p:pic>
    </p:spTree>
    <p:extLst>
      <p:ext uri="{BB962C8B-B14F-4D97-AF65-F5344CB8AC3E}">
        <p14:creationId xmlns:p14="http://schemas.microsoft.com/office/powerpoint/2010/main" val="36791219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hdr="0" ftr="0" dt="0"/>
  <p:txStyles>
    <p:titleStyle>
      <a:lvl1pPr algn="l" defTabSz="914400" rtl="0" eaLnBrk="1" latinLnBrk="0" hangingPunct="1">
        <a:lnSpc>
          <a:spcPct val="90000"/>
        </a:lnSpc>
        <a:spcBef>
          <a:spcPct val="0"/>
        </a:spcBef>
        <a:buNone/>
        <a:defRPr sz="5400" b="0" i="0" kern="1200">
          <a:solidFill>
            <a:schemeClr val="tx1"/>
          </a:solidFill>
          <a:latin typeface="Franklin Gothic Book" panose="020B05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490" y="6099308"/>
            <a:ext cx="976532" cy="59436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p:ph type="body" idx="1"/>
          </p:nvPr>
        </p:nvSpPr>
        <p:spPr>
          <a:xfrm>
            <a:off x="838200" y="1825625"/>
            <a:ext cx="10515600" cy="4173959"/>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B7E9FC7-B484-42AF-AF27-06CD99362840}"/>
              </a:ext>
            </a:extLst>
          </p:cNvPr>
          <p:cNvSpPr>
            <a:spLocks noGrp="1"/>
          </p:cNvSpPr>
          <p:nvPr>
            <p:ph type="sldNum" sz="quarter" idx="4"/>
          </p:nvPr>
        </p:nvSpPr>
        <p:spPr>
          <a:xfrm>
            <a:off x="5781261" y="6488610"/>
            <a:ext cx="6294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AE95578-53E6-4B9F-B106-62E1C730BF25}" type="slidenum">
              <a:rPr lang="en-US" smtClean="0"/>
              <a:pPr/>
              <a:t>‹#›</a:t>
            </a:fld>
            <a:endParaRPr lang="en-US"/>
          </a:p>
        </p:txBody>
      </p:sp>
    </p:spTree>
    <p:extLst>
      <p:ext uri="{BB962C8B-B14F-4D97-AF65-F5344CB8AC3E}">
        <p14:creationId xmlns:p14="http://schemas.microsoft.com/office/powerpoint/2010/main" val="2453490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hdr="0" ftr="0" dt="0"/>
  <p:txStyles>
    <p:titleStyle>
      <a:lvl1pPr algn="l" defTabSz="914400" rtl="0" eaLnBrk="1" latinLnBrk="0" hangingPunct="1">
        <a:lnSpc>
          <a:spcPct val="90000"/>
        </a:lnSpc>
        <a:spcBef>
          <a:spcPct val="0"/>
        </a:spcBef>
        <a:buNone/>
        <a:defRPr sz="5400" kern="1200">
          <a:solidFill>
            <a:schemeClr val="tx1"/>
          </a:solidFill>
          <a:latin typeface="Franklin Gothic Demi" panose="020B07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p:nvPr userDrawn="1"/>
        </p:nvSpPr>
        <p:spPr>
          <a:xfrm>
            <a:off x="-2" y="6140949"/>
            <a:ext cx="12192001" cy="717051"/>
          </a:xfrm>
          <a:prstGeom prst="rect">
            <a:avLst/>
          </a:prstGeom>
          <a:solidFill>
            <a:srgbClr val="202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11" name="Google Shape;1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5400"/>
              <a:buFont typeface="Libre Franklin"/>
              <a:buNone/>
              <a:defRPr sz="5400" b="0" i="0" u="none" strike="noStrike" cap="none">
                <a:solidFill>
                  <a:schemeClr val="dk1"/>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
          <p:cNvSpPr txBox="1">
            <a:spLocks noGrp="1"/>
          </p:cNvSpPr>
          <p:nvPr>
            <p:ph type="body" idx="1"/>
          </p:nvPr>
        </p:nvSpPr>
        <p:spPr>
          <a:xfrm>
            <a:off x="838200" y="1825625"/>
            <a:ext cx="10515600" cy="423398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15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5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5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14" name="Google Shape;14;p9"/>
          <p:cNvPicPr preferRelativeResize="0"/>
          <p:nvPr/>
        </p:nvPicPr>
        <p:blipFill rotWithShape="1">
          <a:blip r:embed="rId2">
            <a:alphaModFix/>
          </a:blip>
          <a:srcRect l="27265"/>
          <a:stretch/>
        </p:blipFill>
        <p:spPr>
          <a:xfrm>
            <a:off x="9681574" y="6207542"/>
            <a:ext cx="2493174" cy="594535"/>
          </a:xfrm>
          <a:prstGeom prst="rect">
            <a:avLst/>
          </a:prstGeom>
          <a:noFill/>
          <a:ln>
            <a:noFill/>
          </a:ln>
        </p:spPr>
      </p:pic>
      <p:pic>
        <p:nvPicPr>
          <p:cNvPr id="15" name="Google Shape;15;p9"/>
          <p:cNvPicPr preferRelativeResize="0"/>
          <p:nvPr/>
        </p:nvPicPr>
        <p:blipFill rotWithShape="1">
          <a:blip r:embed="rId3">
            <a:alphaModFix/>
          </a:blip>
          <a:srcRect/>
          <a:stretch/>
        </p:blipFill>
        <p:spPr>
          <a:xfrm>
            <a:off x="213945" y="6203816"/>
            <a:ext cx="914402" cy="591313"/>
          </a:xfrm>
          <a:prstGeom prst="rect">
            <a:avLst/>
          </a:prstGeom>
          <a:noFill/>
          <a:ln>
            <a:noFill/>
          </a:ln>
        </p:spPr>
      </p:pic>
    </p:spTree>
    <p:extLst>
      <p:ext uri="{BB962C8B-B14F-4D97-AF65-F5344CB8AC3E}">
        <p14:creationId xmlns:p14="http://schemas.microsoft.com/office/powerpoint/2010/main" val="1753091537"/>
      </p:ext>
    </p:extLst>
  </p:cSld>
  <p:clrMap bg1="lt1" tx1="dk1" bg2="dk2" tx2="lt2" accent1="accent1" accent2="accent2" accent3="accent3" accent4="accent4" accent5="accent5" accent6="accent6" hlink="hlink" folHlink="folHlink"/>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p:nvPr userDrawn="1"/>
        </p:nvSpPr>
        <p:spPr>
          <a:xfrm>
            <a:off x="-2" y="6140949"/>
            <a:ext cx="12192001" cy="717051"/>
          </a:xfrm>
          <a:prstGeom prst="rect">
            <a:avLst/>
          </a:prstGeom>
          <a:solidFill>
            <a:srgbClr val="2024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11" name="Google Shape;1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5400"/>
              <a:buFont typeface="Libre Franklin"/>
              <a:buNone/>
              <a:defRPr sz="54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838200" y="1825625"/>
            <a:ext cx="10515600" cy="423398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15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5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5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sldNum" idx="12"/>
          </p:nvPr>
        </p:nvSpPr>
        <p:spPr>
          <a:xfrm>
            <a:off x="5781259" y="6316911"/>
            <a:ext cx="629478"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14" name="Google Shape;14;p9"/>
          <p:cNvPicPr preferRelativeResize="0"/>
          <p:nvPr userDrawn="1"/>
        </p:nvPicPr>
        <p:blipFill rotWithShape="1">
          <a:blip r:embed="rId13">
            <a:alphaModFix/>
          </a:blip>
          <a:srcRect l="27265"/>
          <a:stretch/>
        </p:blipFill>
        <p:spPr>
          <a:xfrm>
            <a:off x="9681574" y="6207542"/>
            <a:ext cx="2493174" cy="594535"/>
          </a:xfrm>
          <a:prstGeom prst="rect">
            <a:avLst/>
          </a:prstGeom>
          <a:noFill/>
          <a:ln>
            <a:noFill/>
          </a:ln>
        </p:spPr>
      </p:pic>
      <p:pic>
        <p:nvPicPr>
          <p:cNvPr id="15" name="Google Shape;15;p9"/>
          <p:cNvPicPr preferRelativeResize="0"/>
          <p:nvPr userDrawn="1"/>
        </p:nvPicPr>
        <p:blipFill rotWithShape="1">
          <a:blip r:embed="rId14">
            <a:alphaModFix/>
          </a:blip>
          <a:srcRect/>
          <a:stretch/>
        </p:blipFill>
        <p:spPr>
          <a:xfrm>
            <a:off x="213945" y="6203816"/>
            <a:ext cx="914402" cy="591313"/>
          </a:xfrm>
          <a:prstGeom prst="rect">
            <a:avLst/>
          </a:prstGeom>
          <a:noFill/>
          <a:ln>
            <a:noFill/>
          </a:ln>
        </p:spPr>
      </p:pic>
    </p:spTree>
    <p:extLst>
      <p:ext uri="{BB962C8B-B14F-4D97-AF65-F5344CB8AC3E}">
        <p14:creationId xmlns:p14="http://schemas.microsoft.com/office/powerpoint/2010/main" val="416125670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700" r:id="rId4"/>
    <p:sldLayoutId id="2147483703" r:id="rId5"/>
    <p:sldLayoutId id="2147483704" r:id="rId6"/>
    <p:sldLayoutId id="2147483705" r:id="rId7"/>
    <p:sldLayoutId id="2147483706" r:id="rId8"/>
    <p:sldLayoutId id="2147483707" r:id="rId9"/>
    <p:sldLayoutId id="2147483720" r:id="rId10"/>
    <p:sldLayoutId id="2147483721"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02380-A50F-2491-D655-7AF7AFEE2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FEEA0A-248F-93DA-D583-EE58E5D33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507671-C092-5719-E9E2-16FDC1499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3BFA9-8A34-324B-A3E1-536F6C4E21A7}" type="datetimeFigureOut">
              <a:rPr lang="en-US" smtClean="0"/>
              <a:t>2/1/2024</a:t>
            </a:fld>
            <a:endParaRPr lang="en-US"/>
          </a:p>
        </p:txBody>
      </p:sp>
      <p:sp>
        <p:nvSpPr>
          <p:cNvPr id="5" name="Footer Placeholder 4">
            <a:extLst>
              <a:ext uri="{FF2B5EF4-FFF2-40B4-BE49-F238E27FC236}">
                <a16:creationId xmlns:a16="http://schemas.microsoft.com/office/drawing/2014/main" id="{88AB363C-CCBA-689C-543E-44016B097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BDCBE1-9C37-9586-1F76-5C827789B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5433C-28D8-F447-9301-9839DE40EB94}" type="slidenum">
              <a:rPr lang="en-US" smtClean="0"/>
              <a:t>‹#›</a:t>
            </a:fld>
            <a:endParaRPr lang="en-US"/>
          </a:p>
        </p:txBody>
      </p:sp>
    </p:spTree>
    <p:extLst>
      <p:ext uri="{BB962C8B-B14F-4D97-AF65-F5344CB8AC3E}">
        <p14:creationId xmlns:p14="http://schemas.microsoft.com/office/powerpoint/2010/main" val="292065289"/>
      </p:ext>
    </p:extLst>
  </p:cSld>
  <p:clrMap bg1="lt1" tx1="dk1" bg2="lt2" tx2="dk2" accent1="accent1" accent2="accent2" accent3="accent3" accent4="accent4" accent5="accent5" accent6="accent6" hlink="hlink" folHlink="folHlink"/>
  <p:sldLayoutIdLst>
    <p:sldLayoutId id="2147483689" r:id="rId1"/>
    <p:sldLayoutId id="2147483692" r:id="rId2"/>
    <p:sldLayoutId id="2147483722" r:id="rId3"/>
    <p:sldLayoutId id="2147483723" r:id="rId4"/>
    <p:sldLayoutId id="2147483724" r:id="rId5"/>
    <p:sldLayoutId id="2147483729"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82800" y="0"/>
            <a:ext cx="695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71501" y="1133476"/>
            <a:ext cx="11578167"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28" name="Text Box 29"/>
          <p:cNvSpPr txBox="1">
            <a:spLocks noChangeArrowheads="1"/>
          </p:cNvSpPr>
          <p:nvPr userDrawn="1"/>
        </p:nvSpPr>
        <p:spPr bwMode="blackWhite">
          <a:xfrm>
            <a:off x="11759301" y="6619876"/>
            <a:ext cx="372217"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spcBef>
                <a:spcPct val="50000"/>
              </a:spcBef>
              <a:defRPr/>
            </a:pPr>
            <a:fld id="{D814BD8E-2633-44EB-81F2-BB43B38FE656}" type="slidenum">
              <a:rPr lang="en-US" altLang="en-US" sz="1200" b="1" smtClean="0">
                <a:solidFill>
                  <a:srgbClr val="000000"/>
                </a:solidFill>
              </a:rPr>
              <a:pPr algn="ctr" eaLnBrk="1" hangingPunct="1">
                <a:lnSpc>
                  <a:spcPct val="80000"/>
                </a:lnSpc>
                <a:spcBef>
                  <a:spcPct val="50000"/>
                </a:spcBef>
                <a:defRPr/>
              </a:pPr>
              <a:t>‹#›</a:t>
            </a:fld>
            <a:endParaRPr lang="en-US" altLang="en-US" sz="1200" b="1" dirty="0">
              <a:solidFill>
                <a:srgbClr val="000000"/>
              </a:solidFill>
            </a:endParaRPr>
          </a:p>
        </p:txBody>
      </p:sp>
      <p:sp>
        <p:nvSpPr>
          <p:cNvPr id="1029" name="Rectangle 62"/>
          <p:cNvSpPr>
            <a:spLocks noChangeArrowheads="1"/>
          </p:cNvSpPr>
          <p:nvPr userDrawn="1"/>
        </p:nvSpPr>
        <p:spPr bwMode="auto">
          <a:xfrm>
            <a:off x="0" y="6629400"/>
            <a:ext cx="11785600" cy="95250"/>
          </a:xfrm>
          <a:prstGeom prst="rect">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sz="1800" b="1" i="1">
              <a:solidFill>
                <a:srgbClr val="000000"/>
              </a:solidFill>
              <a:cs typeface="Times New Roman" pitchFamily="18" charset="0"/>
            </a:endParaRPr>
          </a:p>
        </p:txBody>
      </p:sp>
      <p:sp>
        <p:nvSpPr>
          <p:cNvPr id="35" name="Text Box 51"/>
          <p:cNvSpPr txBox="1">
            <a:spLocks noChangeArrowheads="1"/>
          </p:cNvSpPr>
          <p:nvPr userDrawn="1"/>
        </p:nvSpPr>
        <p:spPr bwMode="auto">
          <a:xfrm>
            <a:off x="508000" y="6567488"/>
            <a:ext cx="3556000" cy="215900"/>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r>
              <a:rPr lang="en-US" sz="1400" b="1" i="1" dirty="0">
                <a:solidFill>
                  <a:schemeClr val="tx2"/>
                </a:solidFill>
                <a:effectLst>
                  <a:outerShdw blurRad="38100" dist="38100" dir="2700000" algn="tl">
                    <a:srgbClr val="C0C0C0"/>
                  </a:outerShdw>
                </a:effectLst>
                <a:cs typeface="Times New Roman" pitchFamily="18" charset="0"/>
              </a:rPr>
              <a:t>NORAD and USNORTHCOM</a:t>
            </a:r>
          </a:p>
        </p:txBody>
      </p:sp>
      <p:sp>
        <p:nvSpPr>
          <p:cNvPr id="36" name="Text Box 55"/>
          <p:cNvSpPr txBox="1">
            <a:spLocks noChangeArrowheads="1"/>
          </p:cNvSpPr>
          <p:nvPr userDrawn="1"/>
        </p:nvSpPr>
        <p:spPr bwMode="auto">
          <a:xfrm>
            <a:off x="8026400" y="6567488"/>
            <a:ext cx="2946400" cy="215900"/>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r>
              <a:rPr lang="en-US" sz="1400" b="1" i="1" dirty="0">
                <a:solidFill>
                  <a:schemeClr val="tx2"/>
                </a:solidFill>
                <a:effectLst>
                  <a:outerShdw blurRad="38100" dist="38100" dir="2700000" algn="tl">
                    <a:srgbClr val="C0C0C0"/>
                  </a:outerShdw>
                </a:effectLst>
                <a:cs typeface="Times New Roman" pitchFamily="18" charset="0"/>
              </a:rPr>
              <a:t>We Have The Watch</a:t>
            </a:r>
          </a:p>
        </p:txBody>
      </p:sp>
      <p:grpSp>
        <p:nvGrpSpPr>
          <p:cNvPr id="1033" name="Group 8"/>
          <p:cNvGrpSpPr>
            <a:grpSpLocks/>
          </p:cNvGrpSpPr>
          <p:nvPr userDrawn="1"/>
        </p:nvGrpSpPr>
        <p:grpSpPr bwMode="auto">
          <a:xfrm>
            <a:off x="101600" y="44450"/>
            <a:ext cx="1930400" cy="731838"/>
            <a:chOff x="76200" y="-76200"/>
            <a:chExt cx="1447800" cy="731520"/>
          </a:xfrm>
        </p:grpSpPr>
        <p:pic>
          <p:nvPicPr>
            <p:cNvPr id="1035" name="Picture 12" descr="Norad Shl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76200"/>
              <a:ext cx="75674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Northco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5334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23727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cs typeface="Times New Roman" pitchFamily="18" charset="0"/>
        </a:defRPr>
      </a:lvl2pPr>
      <a:lvl3pPr algn="ctr" rtl="0" eaLnBrk="0" fontAlgn="base" hangingPunct="0">
        <a:spcBef>
          <a:spcPct val="0"/>
        </a:spcBef>
        <a:spcAft>
          <a:spcPct val="0"/>
        </a:spcAft>
        <a:defRPr sz="2800" b="1">
          <a:solidFill>
            <a:schemeClr val="tx2"/>
          </a:solidFill>
          <a:latin typeface="Arial" charset="0"/>
          <a:cs typeface="Times New Roman" pitchFamily="18" charset="0"/>
        </a:defRPr>
      </a:lvl3pPr>
      <a:lvl4pPr algn="ctr" rtl="0" eaLnBrk="0" fontAlgn="base" hangingPunct="0">
        <a:spcBef>
          <a:spcPct val="0"/>
        </a:spcBef>
        <a:spcAft>
          <a:spcPct val="0"/>
        </a:spcAft>
        <a:defRPr sz="2800" b="1">
          <a:solidFill>
            <a:schemeClr val="tx2"/>
          </a:solidFill>
          <a:latin typeface="Arial" charset="0"/>
          <a:cs typeface="Times New Roman" pitchFamily="18" charset="0"/>
        </a:defRPr>
      </a:lvl4pPr>
      <a:lvl5pPr algn="ctr" rtl="0" eaLnBrk="0" fontAlgn="base" hangingPunct="0">
        <a:spcBef>
          <a:spcPct val="0"/>
        </a:spcBef>
        <a:spcAft>
          <a:spcPct val="0"/>
        </a:spcAft>
        <a:defRPr sz="2800" b="1">
          <a:solidFill>
            <a:schemeClr val="tx2"/>
          </a:solidFill>
          <a:latin typeface="Arial" charset="0"/>
          <a:cs typeface="Times New Roman" pitchFamily="18" charset="0"/>
        </a:defRPr>
      </a:lvl5pPr>
      <a:lvl6pPr marL="457200" algn="ctr" rtl="0" fontAlgn="base">
        <a:spcBef>
          <a:spcPct val="0"/>
        </a:spcBef>
        <a:spcAft>
          <a:spcPct val="0"/>
        </a:spcAft>
        <a:defRPr sz="3200" b="1" i="1">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b="1" i="1">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b="1" i="1">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b="1" i="1">
          <a:solidFill>
            <a:schemeClr val="tx2"/>
          </a:solidFill>
          <a:latin typeface="Times New Roman" pitchFamily="18" charset="0"/>
          <a:cs typeface="Times New Roman" pitchFamily="18" charset="0"/>
        </a:defRPr>
      </a:lvl9pPr>
    </p:titleStyle>
    <p:bodyStyle>
      <a:lvl1pPr marL="231775" indent="-231775" algn="l" rtl="0" eaLnBrk="0" fontAlgn="base" hangingPunct="0">
        <a:spcBef>
          <a:spcPct val="20000"/>
        </a:spcBef>
        <a:spcAft>
          <a:spcPct val="0"/>
        </a:spcAft>
        <a:buChar char="•"/>
        <a:defRPr b="1">
          <a:solidFill>
            <a:schemeClr val="tx2"/>
          </a:solidFill>
          <a:latin typeface="+mn-lt"/>
          <a:ea typeface="+mn-ea"/>
          <a:cs typeface="+mn-cs"/>
        </a:defRPr>
      </a:lvl1pPr>
      <a:lvl2pPr marL="682625" indent="-225425" algn="l" rtl="0" eaLnBrk="0" fontAlgn="base" hangingPunct="0">
        <a:spcBef>
          <a:spcPct val="20000"/>
        </a:spcBef>
        <a:spcAft>
          <a:spcPct val="0"/>
        </a:spcAft>
        <a:buChar char="–"/>
        <a:defRPr sz="1600" b="1">
          <a:solidFill>
            <a:schemeClr val="tx2"/>
          </a:solidFill>
          <a:latin typeface="+mn-lt"/>
          <a:cs typeface="+mn-cs"/>
        </a:defRPr>
      </a:lvl2pPr>
      <a:lvl3pPr marL="1143000" indent="-228600" algn="l" rtl="0" eaLnBrk="0" fontAlgn="base" hangingPunct="0">
        <a:spcBef>
          <a:spcPct val="20000"/>
        </a:spcBef>
        <a:spcAft>
          <a:spcPct val="0"/>
        </a:spcAft>
        <a:buChar char="•"/>
        <a:defRPr sz="1400" b="1">
          <a:solidFill>
            <a:schemeClr val="tx2"/>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91C05A-4676-4A27-8FB9-7265721197BB}"/>
              </a:ext>
            </a:extLst>
          </p:cNvPr>
          <p:cNvSpPr/>
          <p:nvPr userDrawn="1"/>
        </p:nvSpPr>
        <p:spPr>
          <a:xfrm>
            <a:off x="0" y="334068"/>
            <a:ext cx="12192000" cy="6523932"/>
          </a:xfrm>
          <a:prstGeom prst="rect">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AECE7C0-3B65-4883-BE5A-116184008AE0}"/>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12732"/>
          <a:stretch/>
        </p:blipFill>
        <p:spPr>
          <a:xfrm>
            <a:off x="0" y="5783394"/>
            <a:ext cx="12192000" cy="1074606"/>
          </a:xfrm>
          <a:prstGeom prst="rect">
            <a:avLst/>
          </a:prstGeom>
        </p:spPr>
      </p:pic>
      <p:sp>
        <p:nvSpPr>
          <p:cNvPr id="2" name="Title Placeholder 1">
            <a:extLst>
              <a:ext uri="{FF2B5EF4-FFF2-40B4-BE49-F238E27FC236}">
                <a16:creationId xmlns:a16="http://schemas.microsoft.com/office/drawing/2014/main" id="{8422EE79-A947-4786-B937-A140FF44B029}"/>
              </a:ext>
            </a:extLst>
          </p:cNvPr>
          <p:cNvSpPr>
            <a:spLocks noGrp="1"/>
          </p:cNvSpPr>
          <p:nvPr>
            <p:ph type="title"/>
          </p:nvPr>
        </p:nvSpPr>
        <p:spPr>
          <a:xfrm>
            <a:off x="838200" y="413241"/>
            <a:ext cx="10515600" cy="8479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6BA26F-715C-4DA1-921E-E9E44A7E669D}"/>
              </a:ext>
            </a:extLst>
          </p:cNvPr>
          <p:cNvSpPr>
            <a:spLocks noGrp="1"/>
          </p:cNvSpPr>
          <p:nvPr>
            <p:ph type="body" idx="1"/>
          </p:nvPr>
        </p:nvSpPr>
        <p:spPr>
          <a:xfrm>
            <a:off x="838200" y="1381908"/>
            <a:ext cx="10515600" cy="46388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5EC434F-298D-47C0-8997-2CA0D95467F5}"/>
              </a:ext>
            </a:extLst>
          </p:cNvPr>
          <p:cNvSpPr>
            <a:spLocks noGrp="1"/>
          </p:cNvSpPr>
          <p:nvPr>
            <p:ph type="dt" sz="half" idx="2"/>
          </p:nvPr>
        </p:nvSpPr>
        <p:spPr>
          <a:xfrm>
            <a:off x="838200" y="6169494"/>
            <a:ext cx="931223"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8A23C50-86E6-4805-BFDF-0B8A7A902230}"/>
              </a:ext>
            </a:extLst>
          </p:cNvPr>
          <p:cNvSpPr>
            <a:spLocks noGrp="1"/>
          </p:cNvSpPr>
          <p:nvPr>
            <p:ph type="sldNum" sz="quarter" idx="4"/>
          </p:nvPr>
        </p:nvSpPr>
        <p:spPr>
          <a:xfrm>
            <a:off x="11675269" y="6605587"/>
            <a:ext cx="516731" cy="252412"/>
          </a:xfrm>
          <a:prstGeom prst="rect">
            <a:avLst/>
          </a:prstGeom>
          <a:solidFill>
            <a:schemeClr val="bg1">
              <a:alpha val="85000"/>
            </a:schemeClr>
          </a:solidFill>
          <a:ln>
            <a:solidFill>
              <a:schemeClr val="bg1">
                <a:alpha val="85000"/>
              </a:schemeClr>
            </a:solidFill>
          </a:ln>
        </p:spPr>
        <p:txBody>
          <a:bodyPr vert="horz" lIns="91440" tIns="45720" rIns="91440" bIns="45720" rtlCol="0" anchor="ctr"/>
          <a:lstStyle>
            <a:lvl1pPr algn="ctr">
              <a:defRPr sz="1200">
                <a:solidFill>
                  <a:srgbClr val="434343"/>
                </a:solidFill>
              </a:defRPr>
            </a:lvl1pPr>
          </a:lstStyle>
          <a:p>
            <a:fld id="{9C23309C-E8AE-4BA2-8E6A-721228EEBF8D}" type="slidenum">
              <a:rPr lang="en-US" smtClean="0"/>
              <a:pPr/>
              <a:t>‹#›</a:t>
            </a:fld>
            <a:endParaRPr lang="en-US" dirty="0"/>
          </a:p>
        </p:txBody>
      </p:sp>
      <p:sp>
        <p:nvSpPr>
          <p:cNvPr id="13" name="Rectangle 12">
            <a:extLst>
              <a:ext uri="{FF2B5EF4-FFF2-40B4-BE49-F238E27FC236}">
                <a16:creationId xmlns:a16="http://schemas.microsoft.com/office/drawing/2014/main" id="{F6DF2AB2-04A2-410A-A8F2-FB35C529A41E}"/>
              </a:ext>
            </a:extLst>
          </p:cNvPr>
          <p:cNvSpPr/>
          <p:nvPr userDrawn="1"/>
        </p:nvSpPr>
        <p:spPr>
          <a:xfrm>
            <a:off x="0" y="1"/>
            <a:ext cx="12192000" cy="267118"/>
          </a:xfrm>
          <a:prstGeom prst="rect">
            <a:avLst/>
          </a:prstGeom>
          <a:solidFill>
            <a:srgbClr val="5A5A5A"/>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CB18C0E-888D-4BC7-B6A3-DD36AF91053E}"/>
              </a:ext>
            </a:extLst>
          </p:cNvPr>
          <p:cNvSpPr/>
          <p:nvPr userDrawn="1"/>
        </p:nvSpPr>
        <p:spPr>
          <a:xfrm>
            <a:off x="0" y="271547"/>
            <a:ext cx="12192000" cy="45719"/>
          </a:xfrm>
          <a:prstGeom prst="rect">
            <a:avLst/>
          </a:prstGeom>
          <a:solidFill>
            <a:srgbClr val="D9565A"/>
          </a:solidFill>
          <a:ln>
            <a:solidFill>
              <a:srgbClr val="D9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2632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hdr="0" ftr="0" dt="0"/>
  <p:txStyles>
    <p:titleStyle>
      <a:lvl1pPr algn="l" defTabSz="914400" rtl="0" eaLnBrk="1" latinLnBrk="0" hangingPunct="1">
        <a:lnSpc>
          <a:spcPct val="90000"/>
        </a:lnSpc>
        <a:spcBef>
          <a:spcPct val="0"/>
        </a:spcBef>
        <a:buNone/>
        <a:defRPr sz="4400" b="0" kern="1200" spc="-160" baseline="0">
          <a:solidFill>
            <a:srgbClr val="323232"/>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54346"/>
        </a:buClr>
        <a:buFont typeface="Arial" panose="020B0604020202020204" pitchFamily="34" charset="0"/>
        <a:buChar char="•"/>
        <a:defRPr sz="2800" kern="1200">
          <a:solidFill>
            <a:srgbClr val="32323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54346"/>
        </a:buClr>
        <a:buFont typeface="Arial" panose="020B0604020202020204" pitchFamily="34" charset="0"/>
        <a:buChar char="•"/>
        <a:defRPr sz="2400" kern="1200">
          <a:solidFill>
            <a:srgbClr val="32323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54346"/>
        </a:buClr>
        <a:buFont typeface="Arial" panose="020B0604020202020204" pitchFamily="34" charset="0"/>
        <a:buChar char="•"/>
        <a:defRPr sz="2000" kern="1200">
          <a:solidFill>
            <a:srgbClr val="32323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F2191-8985-4D5D-8869-1576A3D2A742}" type="datetime1">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535D6-2841-4267-A5CC-5FCF967988C4}" type="slidenum">
              <a:rPr lang="en-US" smtClean="0"/>
              <a:t>‹#›</a:t>
            </a:fld>
            <a:endParaRPr lang="en-US"/>
          </a:p>
        </p:txBody>
      </p:sp>
    </p:spTree>
    <p:extLst>
      <p:ext uri="{BB962C8B-B14F-4D97-AF65-F5344CB8AC3E}">
        <p14:creationId xmlns:p14="http://schemas.microsoft.com/office/powerpoint/2010/main" val="28378447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info.gov/content/pkg/PLAW-107publ188/html/PLAW-107publ188.htm" TargetMode="External"/><Relationship Id="rId2" Type="http://schemas.openxmlformats.org/officeDocument/2006/relationships/notesSlide" Target="../notesSlides/notesSlide9.xml"/><Relationship Id="rId1" Type="http://schemas.openxmlformats.org/officeDocument/2006/relationships/slideLayout" Target="../slideLayouts/slideLayout74.xml"/><Relationship Id="rId5" Type="http://schemas.openxmlformats.org/officeDocument/2006/relationships/hyperlink" Target="https://www.govinfo.gov/content/pkg/PLAW-109publ417/pdf/PLAW-109publ417.pdf" TargetMode="External"/><Relationship Id="rId4" Type="http://schemas.openxmlformats.org/officeDocument/2006/relationships/hyperlink" Target="https://www.dhs.gov/sites/default/files/publications/hr_5005_enr.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0.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1.xml"/><Relationship Id="rId4" Type="http://schemas.openxmlformats.org/officeDocument/2006/relationships/hyperlink" Target="http://www.va.gov/vhaemergencymanageme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54.jp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diagramQuickStyle" Target="../diagrams/quickStyle1.xml"/><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diagramLayout" Target="../diagrams/layout1.xml"/><Relationship Id="rId11" Type="http://schemas.openxmlformats.org/officeDocument/2006/relationships/image" Target="../media/image62.png"/><Relationship Id="rId5" Type="http://schemas.openxmlformats.org/officeDocument/2006/relationships/diagramData" Target="../diagrams/data1.xml"/><Relationship Id="rId10" Type="http://schemas.openxmlformats.org/officeDocument/2006/relationships/image" Target="../media/image61.jpeg"/><Relationship Id="rId4" Type="http://schemas.openxmlformats.org/officeDocument/2006/relationships/image" Target="../media/image60.png"/><Relationship Id="rId9" Type="http://schemas.microsoft.com/office/2007/relationships/diagramDrawing" Target="../diagrams/drawing1.xml"/><Relationship Id="rId14" Type="http://schemas.openxmlformats.org/officeDocument/2006/relationships/image" Target="../media/image65.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67.jfif"/><Relationship Id="rId5" Type="http://schemas.openxmlformats.org/officeDocument/2006/relationships/image" Target="../media/image1.png"/><Relationship Id="rId4" Type="http://schemas.openxmlformats.org/officeDocument/2006/relationships/image" Target="../media/image6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hyperlink" Target="amsus.cds.affinityced.com" TargetMode="Externa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4.xml"/><Relationship Id="rId5" Type="http://schemas.openxmlformats.org/officeDocument/2006/relationships/image" Target="../media/image30.jp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hyperlink" Target="https://www.hsdl.org/?view&amp;did=462991" TargetMode="External"/><Relationship Id="rId2" Type="http://schemas.openxmlformats.org/officeDocument/2006/relationships/notesSlide" Target="../notesSlides/notesSlide8.xml"/><Relationship Id="rId1" Type="http://schemas.openxmlformats.org/officeDocument/2006/relationships/slideLayout" Target="../slideLayouts/slideLayout7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231" y="1888233"/>
            <a:ext cx="5820938" cy="1951540"/>
          </a:xfrm>
        </p:spPr>
        <p:txBody>
          <a:bodyPr>
            <a:noAutofit/>
          </a:bodyPr>
          <a:lstStyle/>
          <a:p>
            <a:r>
              <a:rPr lang="en-US" sz="3000" dirty="0">
                <a:latin typeface="Libre Franklin"/>
              </a:rPr>
              <a:t>Preparing for Catastrophe:</a:t>
            </a:r>
            <a:r>
              <a:rPr lang="en-US" sz="3600" dirty="0">
                <a:latin typeface="Libre Franklin"/>
              </a:rPr>
              <a:t> </a:t>
            </a:r>
            <a:br>
              <a:rPr lang="en-US" sz="3600" dirty="0">
                <a:latin typeface="Libre Franklin"/>
              </a:rPr>
            </a:br>
            <a:r>
              <a:rPr lang="en-US" sz="3700" b="1" dirty="0">
                <a:latin typeface="Libre Franklin"/>
              </a:rPr>
              <a:t>The DoD National Disaster Medical System (NDMS) </a:t>
            </a:r>
            <a:br>
              <a:rPr lang="en-US" sz="3700" b="1" dirty="0">
                <a:latin typeface="Libre Franklin"/>
              </a:rPr>
            </a:br>
            <a:r>
              <a:rPr lang="en-US" sz="3700" b="1" dirty="0">
                <a:latin typeface="Libre Franklin"/>
              </a:rPr>
              <a:t>Pilot Program</a:t>
            </a:r>
          </a:p>
        </p:txBody>
      </p:sp>
      <p:sp>
        <p:nvSpPr>
          <p:cNvPr id="5" name="TextBox 4">
            <a:extLst>
              <a:ext uri="{FF2B5EF4-FFF2-40B4-BE49-F238E27FC236}">
                <a16:creationId xmlns:a16="http://schemas.microsoft.com/office/drawing/2014/main" id="{87132788-5A1A-A2A0-A8B4-C02C17D9D9EE}"/>
              </a:ext>
            </a:extLst>
          </p:cNvPr>
          <p:cNvSpPr txBox="1"/>
          <p:nvPr/>
        </p:nvSpPr>
        <p:spPr>
          <a:xfrm>
            <a:off x="904131" y="947526"/>
            <a:ext cx="1647823" cy="338554"/>
          </a:xfrm>
          <a:prstGeom prst="rect">
            <a:avLst/>
          </a:prstGeom>
          <a:noFill/>
        </p:spPr>
        <p:txBody>
          <a:bodyPr wrap="none" rtlCol="0">
            <a:spAutoFit/>
          </a:bodyPr>
          <a:lstStyle/>
          <a:p>
            <a:r>
              <a:rPr lang="en-US" sz="1600" dirty="0">
                <a:solidFill>
                  <a:srgbClr val="545454"/>
                </a:solidFill>
              </a:rPr>
              <a:t>13 February 2024</a:t>
            </a:r>
          </a:p>
        </p:txBody>
      </p:sp>
      <p:sp>
        <p:nvSpPr>
          <p:cNvPr id="9" name="Subtitle 2">
            <a:extLst>
              <a:ext uri="{FF2B5EF4-FFF2-40B4-BE49-F238E27FC236}">
                <a16:creationId xmlns:a16="http://schemas.microsoft.com/office/drawing/2014/main" id="{F0105BA4-B138-4AF1-8E40-482507A69830}"/>
              </a:ext>
            </a:extLst>
          </p:cNvPr>
          <p:cNvSpPr txBox="1">
            <a:spLocks/>
          </p:cNvSpPr>
          <p:nvPr/>
        </p:nvSpPr>
        <p:spPr>
          <a:xfrm>
            <a:off x="6665170" y="2415419"/>
            <a:ext cx="4981903" cy="725400"/>
          </a:xfrm>
          <a:prstGeom prst="rect">
            <a:avLst/>
          </a:prstGeom>
        </p:spPr>
        <p:txBody>
          <a:bodyPr vert="horz" lIns="91440" tIns="45720" rIns="91440" bIns="45720" rtlCol="0">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lang="en-US" sz="1600" b="0" kern="1200" dirty="0">
                <a:solidFill>
                  <a:schemeClr val="tx1"/>
                </a:solidFill>
                <a:latin typeface="+mn-lt"/>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Michael J. Higgins, MD, FAPA, CPE</a:t>
            </a:r>
          </a:p>
          <a:p>
            <a:pPr>
              <a:lnSpc>
                <a:spcPct val="100000"/>
              </a:lnSpc>
              <a:spcBef>
                <a:spcPts val="0"/>
              </a:spcBef>
            </a:pPr>
            <a:r>
              <a:rPr lang="en-US" sz="1400" dirty="0"/>
              <a:t>Colonel, USAF, MC, FS</a:t>
            </a:r>
          </a:p>
          <a:p>
            <a:pPr>
              <a:lnSpc>
                <a:spcPct val="100000"/>
              </a:lnSpc>
              <a:spcBef>
                <a:spcPts val="0"/>
              </a:spcBef>
            </a:pPr>
            <a:r>
              <a:rPr lang="en-US" sz="1400" i="1" dirty="0"/>
              <a:t>Command Surgeon</a:t>
            </a:r>
            <a:r>
              <a:rPr lang="en-US" sz="1400" dirty="0"/>
              <a:t>, NORAD &amp; USNORTHCOM (N&amp;NC/SG)</a:t>
            </a:r>
          </a:p>
        </p:txBody>
      </p:sp>
      <p:sp>
        <p:nvSpPr>
          <p:cNvPr id="10" name="Subtitle 2">
            <a:extLst>
              <a:ext uri="{FF2B5EF4-FFF2-40B4-BE49-F238E27FC236}">
                <a16:creationId xmlns:a16="http://schemas.microsoft.com/office/drawing/2014/main" id="{CDE44ED4-C8C8-4ECE-AC2A-65BE15C34B91}"/>
              </a:ext>
            </a:extLst>
          </p:cNvPr>
          <p:cNvSpPr txBox="1">
            <a:spLocks/>
          </p:cNvSpPr>
          <p:nvPr/>
        </p:nvSpPr>
        <p:spPr>
          <a:xfrm>
            <a:off x="6665169" y="4680931"/>
            <a:ext cx="5820938" cy="96601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lang="en-US" sz="1600" b="0" kern="1200" dirty="0">
                <a:solidFill>
                  <a:schemeClr val="tx1"/>
                </a:solidFill>
                <a:latin typeface="+mn-lt"/>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Paul J Brannigan</a:t>
            </a:r>
          </a:p>
          <a:p>
            <a:pPr>
              <a:lnSpc>
                <a:spcPct val="100000"/>
              </a:lnSpc>
              <a:spcBef>
                <a:spcPts val="0"/>
              </a:spcBef>
            </a:pPr>
            <a:r>
              <a:rPr lang="en-US" sz="1400" i="1" dirty="0"/>
              <a:t>Associate Director</a:t>
            </a:r>
            <a:r>
              <a:rPr lang="en-US" sz="1400" dirty="0"/>
              <a:t>, Operations</a:t>
            </a:r>
          </a:p>
          <a:p>
            <a:pPr>
              <a:lnSpc>
                <a:spcPct val="100000"/>
              </a:lnSpc>
              <a:spcBef>
                <a:spcPts val="0"/>
              </a:spcBef>
            </a:pPr>
            <a:r>
              <a:rPr lang="en-US" sz="1400" dirty="0"/>
              <a:t>Veterans Health Administration Office of Emergency Management</a:t>
            </a:r>
          </a:p>
          <a:p>
            <a:pPr>
              <a:lnSpc>
                <a:spcPct val="100000"/>
              </a:lnSpc>
              <a:spcBef>
                <a:spcPts val="0"/>
              </a:spcBef>
            </a:pPr>
            <a:r>
              <a:rPr lang="en-US" sz="1400" dirty="0"/>
              <a:t>U.S. Department of Veterans Affairs </a:t>
            </a:r>
          </a:p>
        </p:txBody>
      </p:sp>
      <p:sp>
        <p:nvSpPr>
          <p:cNvPr id="11" name="Subtitle 2">
            <a:extLst>
              <a:ext uri="{FF2B5EF4-FFF2-40B4-BE49-F238E27FC236}">
                <a16:creationId xmlns:a16="http://schemas.microsoft.com/office/drawing/2014/main" id="{A9F79FAD-6F41-4725-AB45-A8C15B97C345}"/>
              </a:ext>
            </a:extLst>
          </p:cNvPr>
          <p:cNvSpPr txBox="1">
            <a:spLocks/>
          </p:cNvSpPr>
          <p:nvPr/>
        </p:nvSpPr>
        <p:spPr>
          <a:xfrm>
            <a:off x="6665169" y="947526"/>
            <a:ext cx="4981903" cy="117971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lang="en-US" sz="1600" b="0" kern="1200" dirty="0">
                <a:solidFill>
                  <a:schemeClr val="tx1"/>
                </a:solidFill>
                <a:latin typeface="+mn-lt"/>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err="1"/>
              <a:t>Clemia</a:t>
            </a:r>
            <a:r>
              <a:rPr lang="en-US" sz="1400" b="1" dirty="0"/>
              <a:t> “CJ” Anderson III, MPH, PMP</a:t>
            </a:r>
          </a:p>
          <a:p>
            <a:pPr>
              <a:lnSpc>
                <a:spcPct val="100000"/>
              </a:lnSpc>
              <a:spcBef>
                <a:spcPts val="0"/>
              </a:spcBef>
            </a:pPr>
            <a:r>
              <a:rPr lang="en-US" sz="1400" dirty="0"/>
              <a:t>CAPT, MSC, USN</a:t>
            </a:r>
          </a:p>
          <a:p>
            <a:pPr>
              <a:lnSpc>
                <a:spcPct val="100000"/>
              </a:lnSpc>
              <a:spcBef>
                <a:spcPts val="0"/>
              </a:spcBef>
            </a:pPr>
            <a:r>
              <a:rPr lang="en-US" sz="1400" i="1" dirty="0"/>
              <a:t>DoD NDMS Pilot Program Director</a:t>
            </a:r>
          </a:p>
          <a:p>
            <a:pPr>
              <a:lnSpc>
                <a:spcPct val="100000"/>
              </a:lnSpc>
              <a:spcBef>
                <a:spcPts val="0"/>
              </a:spcBef>
            </a:pPr>
            <a:r>
              <a:rPr lang="en-US" sz="1400" dirty="0"/>
              <a:t>National Center for Disaster Medicine and Public Health</a:t>
            </a:r>
          </a:p>
          <a:p>
            <a:pPr>
              <a:lnSpc>
                <a:spcPct val="100000"/>
              </a:lnSpc>
              <a:spcBef>
                <a:spcPts val="0"/>
              </a:spcBef>
            </a:pPr>
            <a:r>
              <a:rPr lang="en-US" sz="1400" dirty="0"/>
              <a:t>Uniformed Services University of the Health Sciences</a:t>
            </a:r>
          </a:p>
        </p:txBody>
      </p:sp>
      <p:sp>
        <p:nvSpPr>
          <p:cNvPr id="12" name="Subtitle 2">
            <a:extLst>
              <a:ext uri="{FF2B5EF4-FFF2-40B4-BE49-F238E27FC236}">
                <a16:creationId xmlns:a16="http://schemas.microsoft.com/office/drawing/2014/main" id="{45CA00E6-3641-4B96-9E2B-73D1A98C8C3C}"/>
              </a:ext>
            </a:extLst>
          </p:cNvPr>
          <p:cNvSpPr txBox="1">
            <a:spLocks/>
          </p:cNvSpPr>
          <p:nvPr/>
        </p:nvSpPr>
        <p:spPr>
          <a:xfrm>
            <a:off x="6665169" y="3427866"/>
            <a:ext cx="4981903" cy="96601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lang="en-US" sz="1600" b="0" kern="1200" dirty="0">
                <a:solidFill>
                  <a:schemeClr val="tx1"/>
                </a:solidFill>
                <a:latin typeface="+mn-lt"/>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Joe </a:t>
            </a:r>
            <a:r>
              <a:rPr lang="en-US" sz="1400" b="1" dirty="0" err="1"/>
              <a:t>Lamana</a:t>
            </a:r>
            <a:r>
              <a:rPr lang="en-US" sz="1400" b="1" dirty="0"/>
              <a:t>, MPA, BSN</a:t>
            </a:r>
          </a:p>
          <a:p>
            <a:pPr>
              <a:lnSpc>
                <a:spcPct val="100000"/>
              </a:lnSpc>
              <a:spcBef>
                <a:spcPts val="0"/>
              </a:spcBef>
            </a:pPr>
            <a:r>
              <a:rPr lang="en-US" sz="1400" i="1" dirty="0"/>
              <a:t>Director</a:t>
            </a:r>
            <a:r>
              <a:rPr lang="en-US" sz="1400" dirty="0"/>
              <a:t>, Office of International Operations Administration for Strategic Preparedness and Response U.S. Department of Health and Human Services</a:t>
            </a:r>
          </a:p>
        </p:txBody>
      </p:sp>
      <p:cxnSp>
        <p:nvCxnSpPr>
          <p:cNvPr id="6" name="Straight Connector 5">
            <a:extLst>
              <a:ext uri="{FF2B5EF4-FFF2-40B4-BE49-F238E27FC236}">
                <a16:creationId xmlns:a16="http://schemas.microsoft.com/office/drawing/2014/main" id="{B27605C6-D8C2-4DA3-AFDF-D0B8D87258E6}"/>
              </a:ext>
            </a:extLst>
          </p:cNvPr>
          <p:cNvCxnSpPr/>
          <p:nvPr/>
        </p:nvCxnSpPr>
        <p:spPr>
          <a:xfrm>
            <a:off x="6327648" y="947526"/>
            <a:ext cx="0" cy="4776618"/>
          </a:xfrm>
          <a:prstGeom prst="line">
            <a:avLst/>
          </a:prstGeom>
          <a:ln w="3175">
            <a:solidFill>
              <a:srgbClr val="5454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97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NDMS History continues…</a:t>
            </a:r>
          </a:p>
        </p:txBody>
      </p:sp>
      <p:sp>
        <p:nvSpPr>
          <p:cNvPr id="3" name="Content Placeholder 2"/>
          <p:cNvSpPr>
            <a:spLocks noGrp="1"/>
          </p:cNvSpPr>
          <p:nvPr>
            <p:ph idx="1"/>
          </p:nvPr>
        </p:nvSpPr>
        <p:spPr/>
        <p:txBody>
          <a:bodyPr/>
          <a:lstStyle/>
          <a:p>
            <a:pPr>
              <a:lnSpc>
                <a:spcPct val="100000"/>
              </a:lnSpc>
              <a:spcBef>
                <a:spcPts val="0"/>
              </a:spcBef>
              <a:spcAft>
                <a:spcPts val="1800"/>
              </a:spcAft>
            </a:pPr>
            <a:r>
              <a:rPr lang="en-US" dirty="0"/>
              <a:t>1989 – first NDMS deployment to St. Croix after CAT 5 Hurricane Hugo</a:t>
            </a:r>
          </a:p>
          <a:p>
            <a:pPr>
              <a:lnSpc>
                <a:spcPct val="100000"/>
              </a:lnSpc>
              <a:spcBef>
                <a:spcPts val="0"/>
              </a:spcBef>
              <a:spcAft>
                <a:spcPts val="1800"/>
              </a:spcAft>
            </a:pPr>
            <a:r>
              <a:rPr lang="en-US" dirty="0"/>
              <a:t>June 2002 – </a:t>
            </a:r>
            <a:r>
              <a:rPr lang="en-US" dirty="0">
                <a:hlinkClick r:id="rId3"/>
              </a:rPr>
              <a:t>Public Law 107-188 </a:t>
            </a:r>
            <a:r>
              <a:rPr lang="en-US" dirty="0"/>
              <a:t>codified NDMS and established the Office of the Assistant Secretary for Public Health Emergency Preparedness to manage.</a:t>
            </a:r>
          </a:p>
          <a:p>
            <a:pPr>
              <a:lnSpc>
                <a:spcPct val="100000"/>
              </a:lnSpc>
              <a:spcBef>
                <a:spcPts val="0"/>
              </a:spcBef>
              <a:spcAft>
                <a:spcPts val="1800"/>
              </a:spcAft>
            </a:pPr>
            <a:r>
              <a:rPr lang="en-US" dirty="0"/>
              <a:t>Because of 9/11, NDMS moved to FEMA at the request of the newly formed DHS, codified in </a:t>
            </a:r>
            <a:r>
              <a:rPr lang="en-US" dirty="0">
                <a:hlinkClick r:id="rId4"/>
              </a:rPr>
              <a:t>Homeland Security Act of 2002</a:t>
            </a:r>
            <a:endParaRPr lang="en-US" dirty="0"/>
          </a:p>
          <a:p>
            <a:pPr>
              <a:lnSpc>
                <a:spcPct val="100000"/>
              </a:lnSpc>
              <a:spcBef>
                <a:spcPts val="0"/>
              </a:spcBef>
              <a:spcAft>
                <a:spcPts val="1800"/>
              </a:spcAft>
            </a:pPr>
            <a:r>
              <a:rPr lang="en-US" dirty="0"/>
              <a:t>In 2006 – </a:t>
            </a:r>
            <a:r>
              <a:rPr lang="en-US" dirty="0">
                <a:hlinkClick r:id="rId5"/>
              </a:rPr>
              <a:t>Pandemic All-Hazards Preparedness Act </a:t>
            </a:r>
            <a:r>
              <a:rPr lang="en-US" dirty="0"/>
              <a:t>(PAHPA) moved NDMS back to HHS and under the Office of the Assistant Secretary for Preparedness and Response</a:t>
            </a:r>
          </a:p>
          <a:p>
            <a:pPr>
              <a:lnSpc>
                <a:spcPct val="100000"/>
              </a:lnSpc>
              <a:spcBef>
                <a:spcPts val="0"/>
              </a:spcBef>
              <a:spcAft>
                <a:spcPts val="1800"/>
              </a:spcAft>
            </a:pPr>
            <a:endParaRPr lang="en-US" dirty="0"/>
          </a:p>
        </p:txBody>
      </p:sp>
      <p:sp>
        <p:nvSpPr>
          <p:cNvPr id="4" name="Slide Number Placeholder 3"/>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84C0F6-99F8-9A41-BD41-CBC8D16C2521}"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427901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ing Level 2">
            <a:extLst>
              <a:ext uri="{FF2B5EF4-FFF2-40B4-BE49-F238E27FC236}">
                <a16:creationId xmlns:a16="http://schemas.microsoft.com/office/drawing/2014/main" id="{23624E05-6597-4824-B0CD-9FD1E24ABA2D}"/>
              </a:ext>
            </a:extLst>
          </p:cNvPr>
          <p:cNvSpPr>
            <a:spLocks noGrp="1"/>
          </p:cNvSpPr>
          <p:nvPr>
            <p:ph type="title"/>
          </p:nvPr>
        </p:nvSpPr>
        <p:spPr/>
        <p:txBody>
          <a:bodyPr/>
          <a:lstStyle/>
          <a:p>
            <a:r>
              <a:rPr lang="en-US" dirty="0"/>
              <a:t>National Disaster Medical System</a:t>
            </a:r>
          </a:p>
        </p:txBody>
      </p:sp>
      <p:pic>
        <p:nvPicPr>
          <p:cNvPr id="12" name="Content Placeholder 11" descr="Timeline&#10;&#10;Description automatically generated">
            <a:extLst>
              <a:ext uri="{FF2B5EF4-FFF2-40B4-BE49-F238E27FC236}">
                <a16:creationId xmlns:a16="http://schemas.microsoft.com/office/drawing/2014/main" id="{9CB5698E-D27D-4F3B-FCF6-D3A4A01B426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48732" y="1112106"/>
            <a:ext cx="9035273" cy="5335877"/>
          </a:xfrm>
        </p:spPr>
      </p:pic>
    </p:spTree>
    <p:extLst>
      <p:ext uri="{BB962C8B-B14F-4D97-AF65-F5344CB8AC3E}">
        <p14:creationId xmlns:p14="http://schemas.microsoft.com/office/powerpoint/2010/main" val="147360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39C-7477-F2F8-9892-CE501608DE35}"/>
              </a:ext>
            </a:extLst>
          </p:cNvPr>
          <p:cNvSpPr>
            <a:spLocks noGrp="1"/>
          </p:cNvSpPr>
          <p:nvPr>
            <p:ph type="title"/>
          </p:nvPr>
        </p:nvSpPr>
        <p:spPr/>
        <p:txBody>
          <a:bodyPr/>
          <a:lstStyle/>
          <a:p>
            <a:r>
              <a:rPr lang="en-US" dirty="0"/>
              <a:t>ASPR/NDMS Deployments</a:t>
            </a:r>
          </a:p>
        </p:txBody>
      </p:sp>
      <p:sp>
        <p:nvSpPr>
          <p:cNvPr id="5" name="TextBox 4">
            <a:extLst>
              <a:ext uri="{FF2B5EF4-FFF2-40B4-BE49-F238E27FC236}">
                <a16:creationId xmlns:a16="http://schemas.microsoft.com/office/drawing/2014/main" id="{84EC515A-50E3-78A4-1DAF-9933B48B4E39}"/>
              </a:ext>
            </a:extLst>
          </p:cNvPr>
          <p:cNvSpPr txBox="1"/>
          <p:nvPr/>
        </p:nvSpPr>
        <p:spPr>
          <a:xfrm>
            <a:off x="9158749" y="2598003"/>
            <a:ext cx="1740308" cy="646331"/>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188 disasters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119 NSSEs</a:t>
            </a: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nvGraphicFramePr>
        <p:xfrm>
          <a:off x="1017638" y="589934"/>
          <a:ext cx="10191134" cy="57223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270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descr="null"/>
          <p:cNvSpPr/>
          <p:nvPr/>
        </p:nvSpPr>
        <p:spPr>
          <a:xfrm>
            <a:off x="1" y="-12046"/>
            <a:ext cx="5791200" cy="6391581"/>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ight Triangle 35" descr="null"/>
          <p:cNvSpPr/>
          <p:nvPr/>
        </p:nvSpPr>
        <p:spPr>
          <a:xfrm>
            <a:off x="5797476" y="-70679"/>
            <a:ext cx="2283961" cy="645021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7" name="Right Triangle 26" descr="null"/>
          <p:cNvSpPr/>
          <p:nvPr/>
        </p:nvSpPr>
        <p:spPr>
          <a:xfrm>
            <a:off x="5791201" y="-2"/>
            <a:ext cx="1762273" cy="6379537"/>
          </a:xfrm>
          <a:prstGeom prst="rtTriangle">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40" name="Group 39" descr="Contact us icon"/>
          <p:cNvGrpSpPr/>
          <p:nvPr/>
        </p:nvGrpSpPr>
        <p:grpSpPr>
          <a:xfrm>
            <a:off x="5283907" y="743178"/>
            <a:ext cx="4360583" cy="4239128"/>
            <a:chOff x="5715000" y="142795"/>
            <a:chExt cx="3270437" cy="3179346"/>
          </a:xfrm>
        </p:grpSpPr>
        <p:sp>
          <p:nvSpPr>
            <p:cNvPr id="18" name="Oval 17"/>
            <p:cNvSpPr/>
            <p:nvPr/>
          </p:nvSpPr>
          <p:spPr>
            <a:xfrm>
              <a:off x="5715000" y="142795"/>
              <a:ext cx="3270437" cy="3179346"/>
            </a:xfrm>
            <a:prstGeom prst="ellipse">
              <a:avLst/>
            </a:prstGeom>
            <a:solidFill>
              <a:schemeClr val="bg1"/>
            </a:solidFill>
            <a:ln w="38100">
              <a:solidFill>
                <a:srgbClr val="062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p:cNvSpPr/>
            <p:nvPr/>
          </p:nvSpPr>
          <p:spPr>
            <a:xfrm>
              <a:off x="5885414" y="333834"/>
              <a:ext cx="2923102" cy="2797268"/>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descr="online icon"/>
            <p:cNvPicPr>
              <a:picLocks noChangeAspect="1"/>
            </p:cNvPicPr>
            <p:nvPr/>
          </p:nvPicPr>
          <p:blipFill>
            <a:blip r:embed="rId3">
              <a:extLst>
                <a:ext uri="{28A0092B-C50C-407E-A947-70E740481C1C}">
                  <a14:useLocalDpi xmlns:a14="http://schemas.microsoft.com/office/drawing/2010/main" val="0"/>
                </a:ext>
              </a:extLst>
            </a:blip>
            <a:srcRect/>
            <a:stretch/>
          </p:blipFill>
          <p:spPr>
            <a:xfrm>
              <a:off x="6834350" y="695589"/>
              <a:ext cx="1053110" cy="1023083"/>
            </a:xfrm>
            <a:prstGeom prst="rect">
              <a:avLst/>
            </a:prstGeom>
            <a:noFill/>
            <a:ln w="38100">
              <a:noFill/>
            </a:ln>
          </p:spPr>
        </p:pic>
      </p:grpSp>
      <p:sp>
        <p:nvSpPr>
          <p:cNvPr id="2" name="Title 1"/>
          <p:cNvSpPr>
            <a:spLocks noGrp="1"/>
          </p:cNvSpPr>
          <p:nvPr>
            <p:ph type="title" idx="4294967295"/>
          </p:nvPr>
        </p:nvSpPr>
        <p:spPr>
          <a:xfrm>
            <a:off x="5800080" y="3131798"/>
            <a:ext cx="3506787" cy="960437"/>
          </a:xfrm>
        </p:spPr>
        <p:txBody>
          <a:bodyPr>
            <a:normAutofit fontScale="90000"/>
          </a:bodyPr>
          <a:lstStyle/>
          <a:p>
            <a:pPr algn="ctr"/>
            <a:r>
              <a:rPr lang="en-US" sz="4800" b="1" dirty="0">
                <a:solidFill>
                  <a:srgbClr val="062E61"/>
                </a:solidFill>
              </a:rPr>
              <a:t>Find Us Online</a:t>
            </a:r>
          </a:p>
        </p:txBody>
      </p:sp>
      <p:pic>
        <p:nvPicPr>
          <p:cNvPr id="32" name="Picture 31" descr="Online (interne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3" y="298988"/>
            <a:ext cx="435868" cy="435868"/>
          </a:xfrm>
          <a:prstGeom prst="rect">
            <a:avLst/>
          </a:prstGeom>
          <a:noFill/>
        </p:spPr>
      </p:pic>
      <p:sp>
        <p:nvSpPr>
          <p:cNvPr id="19" name="TextBox 18"/>
          <p:cNvSpPr txBox="1"/>
          <p:nvPr/>
        </p:nvSpPr>
        <p:spPr>
          <a:xfrm>
            <a:off x="1115503" y="188935"/>
            <a:ext cx="2555449"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On the Web</a:t>
            </a:r>
            <a:r>
              <a:rPr kumimoji="0" lang="en-US" sz="1867" b="0" i="0" u="none" strike="noStrike" kern="1200" cap="none" spc="0" normalizeH="0" baseline="0" noProof="0" dirty="0">
                <a:ln>
                  <a:noFill/>
                </a:ln>
                <a:solidFill>
                  <a:prstClr val="white"/>
                </a:solidFill>
                <a:effectLst/>
                <a:uLnTx/>
                <a:uFillTx/>
                <a:latin typeface="Arial"/>
                <a:ea typeface="+mn-ea"/>
                <a:cs typeface="+mn-cs"/>
              </a:rPr>
              <a:t>:</a:t>
            </a:r>
            <a:r>
              <a:rPr kumimoji="0" lang="en-US" sz="1867" b="1"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aspr.hhs.gov</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5" name="Picture 24" descr="Facebook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67" y="1073665"/>
            <a:ext cx="251099" cy="436446"/>
          </a:xfrm>
          <a:prstGeom prst="rect">
            <a:avLst/>
          </a:prstGeom>
          <a:noFill/>
          <a:ln>
            <a:solidFill>
              <a:schemeClr val="tx2"/>
            </a:solidFill>
          </a:ln>
        </p:spPr>
      </p:pic>
      <p:sp>
        <p:nvSpPr>
          <p:cNvPr id="21" name="TextBox 20"/>
          <p:cNvSpPr txBox="1"/>
          <p:nvPr/>
        </p:nvSpPr>
        <p:spPr>
          <a:xfrm>
            <a:off x="1115503" y="922223"/>
            <a:ext cx="3796559"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Facebook</a:t>
            </a:r>
            <a:r>
              <a:rPr kumimoji="0" lang="en-US" sz="1867" b="0" i="0" u="none" strike="noStrike" kern="1200" cap="none" spc="0" normalizeH="0" baseline="0" noProof="0" dirty="0">
                <a:ln>
                  <a:noFill/>
                </a:ln>
                <a:solidFill>
                  <a:prstClr val="white"/>
                </a:solidFill>
                <a:effectLst/>
                <a:uLnTx/>
                <a:uFillTx/>
                <a:latin typeface="Arial"/>
                <a:ea typeface="+mn-ea"/>
                <a:cs typeface="+mn-cs"/>
              </a:rPr>
              <a:t>:</a:t>
            </a:r>
            <a:r>
              <a:rPr kumimoji="0" lang="en-US" sz="1867" b="1"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facebook.com/ASPRgov</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pic>
        <p:nvPicPr>
          <p:cNvPr id="28" name="Picture 27" descr="Twitter ic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222" y="1825286"/>
            <a:ext cx="447391" cy="457467"/>
          </a:xfrm>
          <a:prstGeom prst="rect">
            <a:avLst/>
          </a:prstGeom>
        </p:spPr>
      </p:pic>
      <p:sp>
        <p:nvSpPr>
          <p:cNvPr id="20" name="TextBox 19"/>
          <p:cNvSpPr txBox="1"/>
          <p:nvPr/>
        </p:nvSpPr>
        <p:spPr>
          <a:xfrm>
            <a:off x="1115503" y="1655513"/>
            <a:ext cx="3748412"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Twitter</a:t>
            </a:r>
            <a:r>
              <a:rPr kumimoji="0" lang="en-US" sz="1867" b="0" i="0" u="none" strike="noStrike" kern="1200" cap="none" spc="0" normalizeH="0" baseline="0" noProof="0" dirty="0">
                <a:ln>
                  <a:noFill/>
                </a:ln>
                <a:solidFill>
                  <a:prstClr val="white"/>
                </a:solidFill>
                <a:effectLst/>
                <a:uLnTx/>
                <a:uFillTx/>
                <a:latin typeface="Arial"/>
                <a:ea typeface="+mn-ea"/>
                <a:cs typeface="+mn-cs"/>
              </a:rPr>
              <a:t>:</a:t>
            </a:r>
            <a:endParaRPr kumimoji="0" lang="en-US" sz="1867"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t</a:t>
            </a:r>
            <a:r>
              <a:rPr kumimoji="0" lang="en-US" sz="1867" b="0" i="0" u="none" strike="noStrike" kern="1200" cap="none" spc="0" normalizeH="0" baseline="0" noProof="0" dirty="0">
                <a:ln>
                  <a:noFill/>
                </a:ln>
                <a:solidFill>
                  <a:prstClr val="white"/>
                </a:solidFill>
                <a:effectLst/>
                <a:uLnTx/>
                <a:uFillTx/>
                <a:latin typeface="Arial"/>
                <a:ea typeface="+mn-ea"/>
                <a:cs typeface="+mn-cs"/>
              </a:rPr>
              <a:t>witter.com/ASPRgov</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pic>
        <p:nvPicPr>
          <p:cNvPr id="56" name="Picture 55" descr="Twitter icon">
            <a:extLst>
              <a:ext uri="{FF2B5EF4-FFF2-40B4-BE49-F238E27FC236}">
                <a16:creationId xmlns:a16="http://schemas.microsoft.com/office/drawing/2014/main" id="{D778C843-E435-4043-A300-EE0D68A000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713" y="2556807"/>
            <a:ext cx="447391" cy="457467"/>
          </a:xfrm>
          <a:prstGeom prst="rect">
            <a:avLst/>
          </a:prstGeom>
        </p:spPr>
      </p:pic>
      <p:sp>
        <p:nvSpPr>
          <p:cNvPr id="52" name="TextBox 51">
            <a:extLst>
              <a:ext uri="{FF2B5EF4-FFF2-40B4-BE49-F238E27FC236}">
                <a16:creationId xmlns:a16="http://schemas.microsoft.com/office/drawing/2014/main" id="{0CF33AD4-2F44-47AD-AD20-2583A07B7D37}"/>
              </a:ext>
            </a:extLst>
          </p:cNvPr>
          <p:cNvSpPr txBox="1"/>
          <p:nvPr/>
        </p:nvSpPr>
        <p:spPr>
          <a:xfrm>
            <a:off x="1115502" y="2429839"/>
            <a:ext cx="4543659"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Twitter: Dawn O’Connell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twitter.com/HHS_ASPR</a:t>
            </a:r>
            <a:endParaRPr kumimoji="0" lang="en-US" sz="1867" b="1" i="0" u="sng" strike="noStrike" kern="1200" cap="none" spc="0" normalizeH="0" baseline="0" noProof="0" dirty="0">
              <a:ln>
                <a:noFill/>
              </a:ln>
              <a:solidFill>
                <a:prstClr val="white"/>
              </a:solidFill>
              <a:effectLst/>
              <a:uLnTx/>
              <a:uFillTx/>
              <a:latin typeface="Arial"/>
              <a:ea typeface="+mn-ea"/>
              <a:cs typeface="+mn-cs"/>
            </a:endParaRPr>
          </a:p>
        </p:txBody>
      </p:sp>
      <p:pic>
        <p:nvPicPr>
          <p:cNvPr id="31" name="Picture 30" descr="Instagram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970" y="3284144"/>
            <a:ext cx="440228" cy="440228"/>
          </a:xfrm>
          <a:prstGeom prst="rect">
            <a:avLst/>
          </a:prstGeom>
        </p:spPr>
      </p:pic>
      <p:sp>
        <p:nvSpPr>
          <p:cNvPr id="29" name="TextBox 28"/>
          <p:cNvSpPr txBox="1"/>
          <p:nvPr/>
        </p:nvSpPr>
        <p:spPr>
          <a:xfrm>
            <a:off x="1115503" y="3163127"/>
            <a:ext cx="4334782"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Instagram</a:t>
            </a:r>
            <a:r>
              <a:rPr kumimoji="0" lang="en-US" sz="1867"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instagram.com/ASPRgov/</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pic>
        <p:nvPicPr>
          <p:cNvPr id="48" name="Picture 47" descr="A picture containing icon&#10;&#10;Description automatically generated">
            <a:extLst>
              <a:ext uri="{FF2B5EF4-FFF2-40B4-BE49-F238E27FC236}">
                <a16:creationId xmlns:a16="http://schemas.microsoft.com/office/drawing/2014/main" id="{458EFF59-4854-4B34-AAF8-AA22002466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1222" y="4052232"/>
            <a:ext cx="426477" cy="307788"/>
          </a:xfrm>
          <a:prstGeom prst="rect">
            <a:avLst/>
          </a:prstGeom>
        </p:spPr>
      </p:pic>
      <p:sp>
        <p:nvSpPr>
          <p:cNvPr id="22" name="TextBox 21"/>
          <p:cNvSpPr txBox="1"/>
          <p:nvPr/>
        </p:nvSpPr>
        <p:spPr>
          <a:xfrm>
            <a:off x="1115503" y="3896417"/>
            <a:ext cx="5169615"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YouTube:</a:t>
            </a:r>
            <a:r>
              <a:rPr kumimoji="0" lang="en-US" sz="1867"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youtube.com/c/ASPRgov</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pic>
        <p:nvPicPr>
          <p:cNvPr id="49" name="Picture 48" descr="Icon&#10;&#10;Description automatically generated">
            <a:extLst>
              <a:ext uri="{FF2B5EF4-FFF2-40B4-BE49-F238E27FC236}">
                <a16:creationId xmlns:a16="http://schemas.microsoft.com/office/drawing/2014/main" id="{18F1C5B2-4A1F-412D-861A-6D9178DD6F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0465" y="4786504"/>
            <a:ext cx="381514" cy="375063"/>
          </a:xfrm>
          <a:prstGeom prst="rect">
            <a:avLst/>
          </a:prstGeom>
        </p:spPr>
      </p:pic>
      <p:sp>
        <p:nvSpPr>
          <p:cNvPr id="58" name="TextBox 57">
            <a:extLst>
              <a:ext uri="{FF2B5EF4-FFF2-40B4-BE49-F238E27FC236}">
                <a16:creationId xmlns:a16="http://schemas.microsoft.com/office/drawing/2014/main" id="{5CCB8D1F-618D-46E3-8BAE-479C6B59C3D4}"/>
              </a:ext>
            </a:extLst>
          </p:cNvPr>
          <p:cNvSpPr txBox="1"/>
          <p:nvPr/>
        </p:nvSpPr>
        <p:spPr>
          <a:xfrm>
            <a:off x="1115503" y="4629707"/>
            <a:ext cx="5169615"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Flickr:</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flickr.com/ASPRgov</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pic>
        <p:nvPicPr>
          <p:cNvPr id="41" name="Picture 40" descr="Icon&#10;&#10;Description automatically generated">
            <a:extLst>
              <a:ext uri="{FF2B5EF4-FFF2-40B4-BE49-F238E27FC236}">
                <a16:creationId xmlns:a16="http://schemas.microsoft.com/office/drawing/2014/main" id="{F318B774-15D3-4FB8-9673-F627073B66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931" y="5511282"/>
            <a:ext cx="416686" cy="371063"/>
          </a:xfrm>
          <a:prstGeom prst="rect">
            <a:avLst/>
          </a:prstGeom>
        </p:spPr>
      </p:pic>
      <p:sp>
        <p:nvSpPr>
          <p:cNvPr id="30" name="TextBox 29"/>
          <p:cNvSpPr txBox="1"/>
          <p:nvPr/>
        </p:nvSpPr>
        <p:spPr>
          <a:xfrm>
            <a:off x="1115503" y="5362991"/>
            <a:ext cx="6298532"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LinkedIn:</a:t>
            </a: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linkedin.com/showcase/hhs-aspr/</a:t>
            </a:r>
          </a:p>
        </p:txBody>
      </p:sp>
    </p:spTree>
    <p:extLst>
      <p:ext uri="{BB962C8B-B14F-4D97-AF65-F5344CB8AC3E}">
        <p14:creationId xmlns:p14="http://schemas.microsoft.com/office/powerpoint/2010/main" val="1878429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71A250-95E6-482B-8BC6-755B31F52A52}"/>
              </a:ext>
            </a:extLst>
          </p:cNvPr>
          <p:cNvSpPr>
            <a:spLocks noGrp="1"/>
          </p:cNvSpPr>
          <p:nvPr>
            <p:ph type="body" idx="12"/>
          </p:nvPr>
        </p:nvSpPr>
        <p:spPr/>
        <p:txBody>
          <a:bodyPr vert="horz" lIns="91440" tIns="45720" rIns="91440" bIns="45720" rtlCol="0" anchor="t">
            <a:normAutofit fontScale="85000" lnSpcReduction="10000"/>
          </a:bodyPr>
          <a:lstStyle/>
          <a:p>
            <a:r>
              <a:rPr lang="en-US" dirty="0">
                <a:latin typeface="Arial"/>
                <a:cs typeface="Arial"/>
              </a:rPr>
              <a:t>Date: February 2024</a:t>
            </a:r>
          </a:p>
          <a:p>
            <a:r>
              <a:rPr lang="en-US" dirty="0">
                <a:latin typeface="Arial"/>
                <a:cs typeface="Arial"/>
              </a:rPr>
              <a:t>Paul Brannigan, Associate Director for Operations</a:t>
            </a:r>
          </a:p>
        </p:txBody>
      </p:sp>
      <p:sp>
        <p:nvSpPr>
          <p:cNvPr id="3" name="Text Placeholder 2">
            <a:extLst>
              <a:ext uri="{FF2B5EF4-FFF2-40B4-BE49-F238E27FC236}">
                <a16:creationId xmlns:a16="http://schemas.microsoft.com/office/drawing/2014/main" id="{59006A67-3E1C-4139-A757-9EDC860B596A}"/>
              </a:ext>
            </a:extLst>
          </p:cNvPr>
          <p:cNvSpPr>
            <a:spLocks noGrp="1"/>
          </p:cNvSpPr>
          <p:nvPr>
            <p:ph type="body" sz="quarter" idx="13"/>
          </p:nvPr>
        </p:nvSpPr>
        <p:spPr/>
        <p:txBody>
          <a:bodyPr>
            <a:normAutofit/>
          </a:bodyPr>
          <a:lstStyle/>
          <a:p>
            <a:r>
              <a:rPr lang="en-US" b="1" dirty="0">
                <a:solidFill>
                  <a:srgbClr val="D9565A"/>
                </a:solidFill>
              </a:rPr>
              <a:t>O</a:t>
            </a:r>
            <a:r>
              <a:rPr lang="en-US" b="1" dirty="0"/>
              <a:t>EM</a:t>
            </a:r>
          </a:p>
          <a:p>
            <a:r>
              <a:rPr lang="en-US" b="1" dirty="0"/>
              <a:t>Overview Brief</a:t>
            </a:r>
            <a:endParaRPr lang="en-US" dirty="0"/>
          </a:p>
        </p:txBody>
      </p:sp>
    </p:spTree>
    <p:extLst>
      <p:ext uri="{BB962C8B-B14F-4D97-AF65-F5344CB8AC3E}">
        <p14:creationId xmlns:p14="http://schemas.microsoft.com/office/powerpoint/2010/main" val="626868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32D7708A-00DD-4826-8A9D-3646953EC196}"/>
              </a:ext>
            </a:extLst>
          </p:cNvPr>
          <p:cNvSpPr>
            <a:spLocks noGrp="1"/>
          </p:cNvSpPr>
          <p:nvPr>
            <p:ph type="body" idx="4294967295"/>
          </p:nvPr>
        </p:nvSpPr>
        <p:spPr>
          <a:xfrm>
            <a:off x="276226" y="3341839"/>
            <a:ext cx="10515600" cy="1500187"/>
          </a:xfrm>
        </p:spPr>
        <p:txBody>
          <a:bodyPr>
            <a:normAutofit/>
          </a:bodyPr>
          <a:lstStyle/>
          <a:p>
            <a:pPr marL="0" indent="0">
              <a:buNone/>
            </a:pPr>
            <a:r>
              <a:rPr lang="en-US" sz="3200" dirty="0">
                <a:solidFill>
                  <a:srgbClr val="D9565A"/>
                </a:solidFill>
                <a:latin typeface="Georgia" panose="02040502050405020303" pitchFamily="18" charset="0"/>
              </a:rPr>
              <a:t>Veterans Health Administration</a:t>
            </a:r>
          </a:p>
          <a:p>
            <a:pPr marL="0" indent="0">
              <a:buNone/>
            </a:pPr>
            <a:r>
              <a:rPr lang="en-US" sz="3200" dirty="0">
                <a:solidFill>
                  <a:srgbClr val="D9565A"/>
                </a:solidFill>
                <a:latin typeface="Georgia" panose="02040502050405020303" pitchFamily="18" charset="0"/>
              </a:rPr>
              <a:t>Office of Emergency Management</a:t>
            </a:r>
          </a:p>
          <a:p>
            <a:endParaRPr lang="en-US" sz="3200" dirty="0"/>
          </a:p>
        </p:txBody>
      </p:sp>
      <p:pic>
        <p:nvPicPr>
          <p:cNvPr id="4" name="Content Placeholder 3" descr="Diagram&#10;&#10;Description automatically generated">
            <a:extLst>
              <a:ext uri="{FF2B5EF4-FFF2-40B4-BE49-F238E27FC236}">
                <a16:creationId xmlns:a16="http://schemas.microsoft.com/office/drawing/2014/main" id="{0C29E09B-AAD9-451E-AA6B-D3794B76B9F8}"/>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60" r="2725" b="3000"/>
          <a:stretch/>
        </p:blipFill>
        <p:spPr>
          <a:xfrm>
            <a:off x="6657975" y="1325865"/>
            <a:ext cx="5534025" cy="5532133"/>
          </a:xfrm>
          <a:effectLst>
            <a:glow rad="63500">
              <a:schemeClr val="accent3">
                <a:satMod val="175000"/>
                <a:alpha val="40000"/>
              </a:schemeClr>
            </a:glow>
            <a:outerShdw blurRad="723900" dir="21540000" sx="121000" sy="121000" algn="r" rotWithShape="0">
              <a:prstClr val="black">
                <a:alpha val="40000"/>
              </a:prstClr>
            </a:outerShdw>
          </a:effectLst>
        </p:spPr>
      </p:pic>
      <p:sp>
        <p:nvSpPr>
          <p:cNvPr id="5" name="Slide Number Placeholder 1">
            <a:extLst>
              <a:ext uri="{FF2B5EF4-FFF2-40B4-BE49-F238E27FC236}">
                <a16:creationId xmlns:a16="http://schemas.microsoft.com/office/drawing/2014/main" id="{5B5B549A-F634-43F3-BE48-295CA3AD6C55}"/>
              </a:ext>
            </a:extLst>
          </p:cNvPr>
          <p:cNvSpPr>
            <a:spLocks noGrp="1"/>
          </p:cNvSpPr>
          <p:nvPr>
            <p:ph type="sldNum" sz="quarter" idx="4"/>
          </p:nvPr>
        </p:nvSpPr>
        <p:spPr>
          <a:xfrm>
            <a:off x="11675269" y="6605587"/>
            <a:ext cx="516731" cy="252412"/>
          </a:xfrm>
        </p:spPr>
        <p:txBody>
          <a:bodyPr/>
          <a:lstStyle/>
          <a:p>
            <a:fld id="{9C23309C-E8AE-4BA2-8E6A-721228EEBF8D}" type="slidenum">
              <a:rPr lang="en-US" smtClean="0"/>
              <a:pPr/>
              <a:t>15</a:t>
            </a:fld>
            <a:endParaRPr lang="en-US" dirty="0"/>
          </a:p>
        </p:txBody>
      </p:sp>
    </p:spTree>
    <p:extLst>
      <p:ext uri="{BB962C8B-B14F-4D97-AF65-F5344CB8AC3E}">
        <p14:creationId xmlns:p14="http://schemas.microsoft.com/office/powerpoint/2010/main" val="17841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3A3FF21-C0F7-4865-85E4-3D5A0B43CA18}"/>
              </a:ext>
            </a:extLst>
          </p:cNvPr>
          <p:cNvSpPr>
            <a:spLocks noGrp="1"/>
          </p:cNvSpPr>
          <p:nvPr/>
        </p:nvSpPr>
        <p:spPr>
          <a:xfrm>
            <a:off x="609600" y="1416315"/>
            <a:ext cx="10972799" cy="471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54346"/>
              </a:buClr>
              <a:buFont typeface="Arial" panose="020B0604020202020204" pitchFamily="34" charset="0"/>
              <a:buChar char="•"/>
              <a:defRPr sz="2800" kern="1200">
                <a:solidFill>
                  <a:srgbClr val="32323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54346"/>
              </a:buClr>
              <a:buFont typeface="Arial" panose="020B0604020202020204" pitchFamily="34" charset="0"/>
              <a:buChar char="•"/>
              <a:defRPr sz="2400" kern="1200">
                <a:solidFill>
                  <a:srgbClr val="32323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54346"/>
              </a:buClr>
              <a:buFont typeface="Arial" panose="020B0604020202020204" pitchFamily="34" charset="0"/>
              <a:buChar char="•"/>
              <a:defRPr sz="2000" kern="1200">
                <a:solidFill>
                  <a:srgbClr val="32323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3200" b="1" dirty="0">
                <a:solidFill>
                  <a:srgbClr val="D9565A"/>
                </a:solidFill>
                <a:latin typeface="Georgia" panose="02040502050405020303" pitchFamily="18" charset="0"/>
                <a:cs typeface="Helvetica" panose="020B0604020202020204" pitchFamily="34" charset="0"/>
              </a:rPr>
              <a:t>Mission</a:t>
            </a:r>
          </a:p>
          <a:p>
            <a:pPr marL="0" indent="0" algn="ctr">
              <a:lnSpc>
                <a:spcPct val="120000"/>
              </a:lnSpc>
              <a:spcBef>
                <a:spcPts val="0"/>
              </a:spcBef>
              <a:buNone/>
            </a:pPr>
            <a:r>
              <a:rPr lang="en-US" sz="2600" dirty="0">
                <a:latin typeface="+mn-lt"/>
                <a:cs typeface="Helvetica" panose="020B0604020202020204" pitchFamily="34" charset="0"/>
              </a:rPr>
              <a:t>To lead the Veterans Health Administration’s risk-based emergency management program that supports continuity of health care for our Nation’s Veterans, beneficiaries, first responders, members of the armed forces, and the public during disasters and other national emergencies.</a:t>
            </a:r>
          </a:p>
          <a:p>
            <a:pPr marL="0" indent="0" algn="ctr">
              <a:lnSpc>
                <a:spcPct val="120000"/>
              </a:lnSpc>
              <a:spcBef>
                <a:spcPts val="0"/>
              </a:spcBef>
              <a:buNone/>
            </a:pPr>
            <a:r>
              <a:rPr lang="en-US" sz="3200" b="1" dirty="0">
                <a:solidFill>
                  <a:srgbClr val="D9565A"/>
                </a:solidFill>
                <a:latin typeface="Georgia" panose="02040502050405020303" pitchFamily="18" charset="0"/>
                <a:cs typeface="Helvetica" panose="020B0604020202020204" pitchFamily="34" charset="0"/>
              </a:rPr>
              <a:t>Vision</a:t>
            </a:r>
          </a:p>
          <a:p>
            <a:pPr marL="0" indent="0" algn="ctr">
              <a:buNone/>
            </a:pPr>
            <a:r>
              <a:rPr lang="en-US" sz="2400" dirty="0"/>
              <a:t>To guide a prepared and resilient Veterans Health </a:t>
            </a:r>
          </a:p>
          <a:p>
            <a:pPr marL="0" indent="0" algn="ctr">
              <a:buNone/>
            </a:pPr>
            <a:r>
              <a:rPr lang="en-US" sz="2400" dirty="0"/>
              <a:t>Administration healthcare system.</a:t>
            </a:r>
          </a:p>
        </p:txBody>
      </p:sp>
      <p:sp>
        <p:nvSpPr>
          <p:cNvPr id="2" name="Slide Number Placeholder 1">
            <a:extLst>
              <a:ext uri="{FF2B5EF4-FFF2-40B4-BE49-F238E27FC236}">
                <a16:creationId xmlns:a16="http://schemas.microsoft.com/office/drawing/2014/main" id="{EF508092-D9C7-4411-9561-DEB4E377F252}"/>
              </a:ext>
            </a:extLst>
          </p:cNvPr>
          <p:cNvSpPr>
            <a:spLocks noGrp="1"/>
          </p:cNvSpPr>
          <p:nvPr>
            <p:ph type="sldNum" sz="quarter" idx="4"/>
          </p:nvPr>
        </p:nvSpPr>
        <p:spPr/>
        <p:txBody>
          <a:bodyPr/>
          <a:lstStyle/>
          <a:p>
            <a:fld id="{9C23309C-E8AE-4BA2-8E6A-721228EEBF8D}" type="slidenum">
              <a:rPr lang="en-US" smtClean="0"/>
              <a:pPr/>
              <a:t>16</a:t>
            </a:fld>
            <a:endParaRPr lang="en-US" dirty="0"/>
          </a:p>
        </p:txBody>
      </p:sp>
    </p:spTree>
    <p:extLst>
      <p:ext uri="{BB962C8B-B14F-4D97-AF65-F5344CB8AC3E}">
        <p14:creationId xmlns:p14="http://schemas.microsoft.com/office/powerpoint/2010/main" val="409307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3A3FF21-C0F7-4865-85E4-3D5A0B43CA18}"/>
              </a:ext>
            </a:extLst>
          </p:cNvPr>
          <p:cNvSpPr>
            <a:spLocks noGrp="1"/>
          </p:cNvSpPr>
          <p:nvPr/>
        </p:nvSpPr>
        <p:spPr>
          <a:xfrm>
            <a:off x="609601" y="1070107"/>
            <a:ext cx="10090826" cy="471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54346"/>
              </a:buClr>
              <a:buFont typeface="Arial" panose="020B0604020202020204" pitchFamily="34" charset="0"/>
              <a:buChar char="•"/>
              <a:defRPr sz="2800" kern="1200">
                <a:solidFill>
                  <a:srgbClr val="32323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54346"/>
              </a:buClr>
              <a:buFont typeface="Arial" panose="020B0604020202020204" pitchFamily="34" charset="0"/>
              <a:buChar char="•"/>
              <a:defRPr sz="2400" kern="1200">
                <a:solidFill>
                  <a:srgbClr val="32323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54346"/>
              </a:buClr>
              <a:buFont typeface="Arial" panose="020B0604020202020204" pitchFamily="34" charset="0"/>
              <a:buChar char="•"/>
              <a:defRPr sz="2000" kern="1200">
                <a:solidFill>
                  <a:srgbClr val="32323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54346"/>
              </a:buClr>
              <a:buFont typeface="Arial" panose="020B0604020202020204" pitchFamily="34" charset="0"/>
              <a:buChar char="•"/>
              <a:defRPr sz="1800" kern="1200">
                <a:solidFill>
                  <a:srgbClr val="32323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3600" b="1" dirty="0">
                <a:solidFill>
                  <a:srgbClr val="D9565A"/>
                </a:solidFill>
                <a:latin typeface="Georgia" panose="02040502050405020303" pitchFamily="18" charset="0"/>
                <a:cs typeface="Helvetica" panose="020B0604020202020204" pitchFamily="34" charset="0"/>
              </a:rPr>
              <a:t>Priorities</a:t>
            </a:r>
          </a:p>
          <a:p>
            <a:r>
              <a:rPr lang="en-US" sz="2000" b="0" i="0" dirty="0">
                <a:solidFill>
                  <a:schemeClr val="tx1"/>
                </a:solidFill>
                <a:effectLst/>
              </a:rPr>
              <a:t>Develop a healthy </a:t>
            </a:r>
            <a:r>
              <a:rPr lang="en-US" sz="2000" b="1" i="0" dirty="0">
                <a:solidFill>
                  <a:schemeClr val="tx1"/>
                </a:solidFill>
                <a:effectLst/>
              </a:rPr>
              <a:t>Federal Coordinating Centers </a:t>
            </a:r>
            <a:r>
              <a:rPr lang="en-US" sz="2000" b="0" i="0" dirty="0">
                <a:solidFill>
                  <a:schemeClr val="tx1"/>
                </a:solidFill>
                <a:effectLst/>
              </a:rPr>
              <a:t>(FCC) Program </a:t>
            </a:r>
            <a:r>
              <a:rPr lang="en-US" sz="2000" b="1" i="0" dirty="0">
                <a:solidFill>
                  <a:schemeClr val="tx1"/>
                </a:solidFill>
                <a:effectLst/>
              </a:rPr>
              <a:t>(NDMS)</a:t>
            </a:r>
          </a:p>
          <a:p>
            <a:endParaRPr lang="en-US" sz="2000" b="0" i="0" dirty="0">
              <a:solidFill>
                <a:schemeClr val="tx1"/>
              </a:solidFill>
              <a:effectLst/>
            </a:endParaRPr>
          </a:p>
          <a:p>
            <a:r>
              <a:rPr lang="en-US" sz="2000" b="0" i="0" dirty="0">
                <a:solidFill>
                  <a:schemeClr val="tx1"/>
                </a:solidFill>
                <a:effectLst/>
              </a:rPr>
              <a:t>Update and launch a </a:t>
            </a:r>
            <a:r>
              <a:rPr lang="en-US" sz="2000" b="1" i="0" dirty="0">
                <a:solidFill>
                  <a:schemeClr val="tx1"/>
                </a:solidFill>
                <a:effectLst/>
              </a:rPr>
              <a:t>capability assessment </a:t>
            </a:r>
            <a:r>
              <a:rPr lang="en-US" sz="2000" b="0" i="0" dirty="0">
                <a:solidFill>
                  <a:schemeClr val="tx1"/>
                </a:solidFill>
                <a:effectLst/>
              </a:rPr>
              <a:t>across the VHA enterprise</a:t>
            </a:r>
          </a:p>
          <a:p>
            <a:endParaRPr lang="en-US" sz="2000" b="0" i="0" dirty="0">
              <a:solidFill>
                <a:schemeClr val="tx1"/>
              </a:solidFill>
              <a:effectLst/>
            </a:endParaRPr>
          </a:p>
          <a:p>
            <a:r>
              <a:rPr lang="en-US" sz="2000" b="1" i="0" dirty="0">
                <a:solidFill>
                  <a:schemeClr val="tx1"/>
                </a:solidFill>
                <a:effectLst/>
              </a:rPr>
              <a:t>Open the aperture</a:t>
            </a:r>
            <a:r>
              <a:rPr lang="en-US" sz="2000" b="0" i="0" dirty="0">
                <a:solidFill>
                  <a:schemeClr val="tx1"/>
                </a:solidFill>
                <a:effectLst/>
              </a:rPr>
              <a:t>. Establish OEM as a multi-faceted VHA program office </a:t>
            </a:r>
          </a:p>
          <a:p>
            <a:pPr marL="233363" indent="0">
              <a:buNone/>
            </a:pPr>
            <a:r>
              <a:rPr lang="en-US" sz="2000" b="0" i="0" dirty="0">
                <a:solidFill>
                  <a:schemeClr val="tx1"/>
                </a:solidFill>
                <a:effectLst/>
              </a:rPr>
              <a:t>Change the paradigm – We do more than emergencies and disasters</a:t>
            </a:r>
          </a:p>
          <a:p>
            <a:endParaRPr lang="en-US" sz="2000" b="0" i="0" dirty="0">
              <a:solidFill>
                <a:schemeClr val="tx1"/>
              </a:solidFill>
              <a:effectLst/>
            </a:endParaRPr>
          </a:p>
        </p:txBody>
      </p:sp>
      <p:sp>
        <p:nvSpPr>
          <p:cNvPr id="2" name="Slide Number Placeholder 1">
            <a:extLst>
              <a:ext uri="{FF2B5EF4-FFF2-40B4-BE49-F238E27FC236}">
                <a16:creationId xmlns:a16="http://schemas.microsoft.com/office/drawing/2014/main" id="{ACDA96C4-1DB2-47BA-8D4B-C7D653EED990}"/>
              </a:ext>
            </a:extLst>
          </p:cNvPr>
          <p:cNvSpPr>
            <a:spLocks noGrp="1"/>
          </p:cNvSpPr>
          <p:nvPr>
            <p:ph type="sldNum" sz="quarter" idx="4"/>
          </p:nvPr>
        </p:nvSpPr>
        <p:spPr/>
        <p:txBody>
          <a:bodyPr/>
          <a:lstStyle/>
          <a:p>
            <a:fld id="{9C23309C-E8AE-4BA2-8E6A-721228EEBF8D}" type="slidenum">
              <a:rPr lang="en-US" smtClean="0"/>
              <a:pPr/>
              <a:t>17</a:t>
            </a:fld>
            <a:endParaRPr lang="en-US" dirty="0"/>
          </a:p>
        </p:txBody>
      </p:sp>
    </p:spTree>
    <p:extLst>
      <p:ext uri="{BB962C8B-B14F-4D97-AF65-F5344CB8AC3E}">
        <p14:creationId xmlns:p14="http://schemas.microsoft.com/office/powerpoint/2010/main" val="1216611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1329-C5F1-4AD2-901D-4EA6957D3DD0}"/>
              </a:ext>
            </a:extLst>
          </p:cNvPr>
          <p:cNvSpPr>
            <a:spLocks noGrp="1"/>
          </p:cNvSpPr>
          <p:nvPr>
            <p:ph type="title"/>
          </p:nvPr>
        </p:nvSpPr>
        <p:spPr>
          <a:xfrm>
            <a:off x="628650" y="270922"/>
            <a:ext cx="10723491" cy="847940"/>
          </a:xfrm>
        </p:spPr>
        <p:txBody>
          <a:bodyPr>
            <a:normAutofit/>
          </a:bodyPr>
          <a:lstStyle/>
          <a:p>
            <a:r>
              <a:rPr lang="en-US" sz="3600" dirty="0">
                <a:solidFill>
                  <a:srgbClr val="D9565A"/>
                </a:solidFill>
              </a:rPr>
              <a:t>How is O</a:t>
            </a:r>
            <a:r>
              <a:rPr lang="en-US" sz="3600" dirty="0">
                <a:solidFill>
                  <a:schemeClr val="tx1"/>
                </a:solidFill>
              </a:rPr>
              <a:t>EM</a:t>
            </a:r>
            <a:r>
              <a:rPr lang="en-US" sz="3600" dirty="0">
                <a:solidFill>
                  <a:srgbClr val="D9565A"/>
                </a:solidFill>
              </a:rPr>
              <a:t> Aligned with VA?</a:t>
            </a:r>
          </a:p>
        </p:txBody>
      </p:sp>
      <p:grpSp>
        <p:nvGrpSpPr>
          <p:cNvPr id="21" name="Group 20">
            <a:extLst>
              <a:ext uri="{FF2B5EF4-FFF2-40B4-BE49-F238E27FC236}">
                <a16:creationId xmlns:a16="http://schemas.microsoft.com/office/drawing/2014/main" id="{8E4230D9-660A-4BF9-ACAD-1E6EC086A8C9}"/>
              </a:ext>
            </a:extLst>
          </p:cNvPr>
          <p:cNvGrpSpPr/>
          <p:nvPr/>
        </p:nvGrpSpPr>
        <p:grpSpPr>
          <a:xfrm>
            <a:off x="735104" y="1452282"/>
            <a:ext cx="10718477" cy="4539304"/>
            <a:chOff x="1828800" y="495300"/>
            <a:chExt cx="9982200" cy="5257800"/>
          </a:xfrm>
        </p:grpSpPr>
        <p:sp>
          <p:nvSpPr>
            <p:cNvPr id="22" name="Arrow: Right 21">
              <a:extLst>
                <a:ext uri="{FF2B5EF4-FFF2-40B4-BE49-F238E27FC236}">
                  <a16:creationId xmlns:a16="http://schemas.microsoft.com/office/drawing/2014/main" id="{94E6CA60-A1CC-4D97-B3DE-E3344A0FD81E}"/>
                </a:ext>
              </a:extLst>
            </p:cNvPr>
            <p:cNvSpPr/>
            <p:nvPr/>
          </p:nvSpPr>
          <p:spPr>
            <a:xfrm rot="16200000" flipV="1">
              <a:off x="6164097" y="1455902"/>
              <a:ext cx="1311604" cy="381000"/>
            </a:xfrm>
            <a:prstGeom prst="rightArrow">
              <a:avLst/>
            </a:prstGeom>
            <a:solidFill>
              <a:schemeClr val="accent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6E7D9620-B55E-461E-9D84-74F980F534BC}"/>
                </a:ext>
              </a:extLst>
            </p:cNvPr>
            <p:cNvSpPr/>
            <p:nvPr/>
          </p:nvSpPr>
          <p:spPr>
            <a:xfrm rot="5400000">
              <a:off x="5499079" y="4241780"/>
              <a:ext cx="2641640" cy="381000"/>
            </a:xfrm>
            <a:prstGeom prst="rightArrow">
              <a:avLst/>
            </a:prstGeom>
            <a:solidFill>
              <a:schemeClr val="accent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A4E2B304-8DEA-4426-982C-5918C72702BD}"/>
                </a:ext>
              </a:extLst>
            </p:cNvPr>
            <p:cNvSpPr/>
            <p:nvPr/>
          </p:nvSpPr>
          <p:spPr>
            <a:xfrm>
              <a:off x="6172200" y="1219200"/>
              <a:ext cx="1295401" cy="914400"/>
            </a:xfrm>
            <a:prstGeom prst="triangle">
              <a:avLst/>
            </a:prstGeom>
            <a:solidFill>
              <a:schemeClr val="bg1"/>
            </a:solidFill>
            <a:ln>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USH</a:t>
              </a:r>
            </a:p>
          </p:txBody>
        </p:sp>
        <p:sp>
          <p:nvSpPr>
            <p:cNvPr id="25" name="Rectangle 24">
              <a:extLst>
                <a:ext uri="{FF2B5EF4-FFF2-40B4-BE49-F238E27FC236}">
                  <a16:creationId xmlns:a16="http://schemas.microsoft.com/office/drawing/2014/main" id="{90E15C95-B92E-47C6-A960-334EDB8F19BA}"/>
                </a:ext>
              </a:extLst>
            </p:cNvPr>
            <p:cNvSpPr/>
            <p:nvPr/>
          </p:nvSpPr>
          <p:spPr>
            <a:xfrm>
              <a:off x="5638800" y="2514600"/>
              <a:ext cx="23622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OEM/EMCC</a:t>
              </a:r>
            </a:p>
          </p:txBody>
        </p:sp>
        <p:sp>
          <p:nvSpPr>
            <p:cNvPr id="26" name="Rectangle 25">
              <a:extLst>
                <a:ext uri="{FF2B5EF4-FFF2-40B4-BE49-F238E27FC236}">
                  <a16:creationId xmlns:a16="http://schemas.microsoft.com/office/drawing/2014/main" id="{B7D469C3-126B-4B79-9062-C045AE9A44C2}"/>
                </a:ext>
              </a:extLst>
            </p:cNvPr>
            <p:cNvSpPr/>
            <p:nvPr/>
          </p:nvSpPr>
          <p:spPr>
            <a:xfrm>
              <a:off x="9448800" y="2514600"/>
              <a:ext cx="2362200" cy="381000"/>
            </a:xfrm>
            <a:prstGeom prst="rect">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Interagency</a:t>
              </a:r>
            </a:p>
          </p:txBody>
        </p:sp>
        <p:sp>
          <p:nvSpPr>
            <p:cNvPr id="27" name="Rectangle 26">
              <a:extLst>
                <a:ext uri="{FF2B5EF4-FFF2-40B4-BE49-F238E27FC236}">
                  <a16:creationId xmlns:a16="http://schemas.microsoft.com/office/drawing/2014/main" id="{99C51FEC-E256-4559-9C70-CE313D6A48F5}"/>
                </a:ext>
              </a:extLst>
            </p:cNvPr>
            <p:cNvSpPr/>
            <p:nvPr/>
          </p:nvSpPr>
          <p:spPr>
            <a:xfrm>
              <a:off x="1828800" y="2514600"/>
              <a:ext cx="2362200" cy="381000"/>
            </a:xfrm>
            <a:prstGeom prst="rect">
              <a:avLst/>
            </a:prstGeom>
            <a:solidFill>
              <a:srgbClr val="0020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SLTTs</a:t>
              </a:r>
            </a:p>
          </p:txBody>
        </p:sp>
        <p:sp>
          <p:nvSpPr>
            <p:cNvPr id="28" name="Rectangle 27">
              <a:extLst>
                <a:ext uri="{FF2B5EF4-FFF2-40B4-BE49-F238E27FC236}">
                  <a16:creationId xmlns:a16="http://schemas.microsoft.com/office/drawing/2014/main" id="{40D6C5FB-5832-40F5-81EC-8755276CC63C}"/>
                </a:ext>
              </a:extLst>
            </p:cNvPr>
            <p:cNvSpPr/>
            <p:nvPr/>
          </p:nvSpPr>
          <p:spPr>
            <a:xfrm>
              <a:off x="5915890" y="3352800"/>
              <a:ext cx="1808018" cy="381000"/>
            </a:xfrm>
            <a:prstGeom prst="rect">
              <a:avLst/>
            </a:prstGeom>
            <a:solidFill>
              <a:srgbClr val="00206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VISNs</a:t>
              </a:r>
            </a:p>
          </p:txBody>
        </p:sp>
        <p:sp>
          <p:nvSpPr>
            <p:cNvPr id="29" name="Rectangle 28">
              <a:extLst>
                <a:ext uri="{FF2B5EF4-FFF2-40B4-BE49-F238E27FC236}">
                  <a16:creationId xmlns:a16="http://schemas.microsoft.com/office/drawing/2014/main" id="{1DE2C5B2-A6EC-4185-A955-BE728ABB5167}"/>
                </a:ext>
              </a:extLst>
            </p:cNvPr>
            <p:cNvSpPr/>
            <p:nvPr/>
          </p:nvSpPr>
          <p:spPr>
            <a:xfrm>
              <a:off x="5659582" y="4191000"/>
              <a:ext cx="2362200" cy="381000"/>
            </a:xfrm>
            <a:prstGeom prst="rect">
              <a:avLst/>
            </a:prstGeom>
            <a:solidFill>
              <a:srgbClr val="00206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VAMCs</a:t>
              </a:r>
            </a:p>
          </p:txBody>
        </p:sp>
        <p:sp>
          <p:nvSpPr>
            <p:cNvPr id="30" name="Rectangle 29">
              <a:extLst>
                <a:ext uri="{FF2B5EF4-FFF2-40B4-BE49-F238E27FC236}">
                  <a16:creationId xmlns:a16="http://schemas.microsoft.com/office/drawing/2014/main" id="{8D92E8C6-54DF-4DC3-9397-FDEF92A669D1}"/>
                </a:ext>
              </a:extLst>
            </p:cNvPr>
            <p:cNvSpPr/>
            <p:nvPr/>
          </p:nvSpPr>
          <p:spPr>
            <a:xfrm>
              <a:off x="5327073" y="5029200"/>
              <a:ext cx="3027218" cy="381000"/>
            </a:xfrm>
            <a:prstGeom prst="rect">
              <a:avLst/>
            </a:prstGeom>
            <a:solidFill>
              <a:srgbClr val="00206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Veterans &amp; Communities</a:t>
              </a:r>
            </a:p>
          </p:txBody>
        </p:sp>
        <p:sp>
          <p:nvSpPr>
            <p:cNvPr id="31" name="Rectangle 30">
              <a:extLst>
                <a:ext uri="{FF2B5EF4-FFF2-40B4-BE49-F238E27FC236}">
                  <a16:creationId xmlns:a16="http://schemas.microsoft.com/office/drawing/2014/main" id="{531A9F49-5A5B-4A96-89B1-7FD709423C75}"/>
                </a:ext>
              </a:extLst>
            </p:cNvPr>
            <p:cNvSpPr/>
            <p:nvPr/>
          </p:nvSpPr>
          <p:spPr>
            <a:xfrm>
              <a:off x="5910061" y="495300"/>
              <a:ext cx="1808018" cy="381000"/>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VA</a:t>
              </a:r>
            </a:p>
          </p:txBody>
        </p:sp>
        <p:sp>
          <p:nvSpPr>
            <p:cNvPr id="32" name="Arrow: Right 31">
              <a:extLst>
                <a:ext uri="{FF2B5EF4-FFF2-40B4-BE49-F238E27FC236}">
                  <a16:creationId xmlns:a16="http://schemas.microsoft.com/office/drawing/2014/main" id="{2AAC4384-D8FA-4F30-8C9A-C8CBA4B6AB7C}"/>
                </a:ext>
              </a:extLst>
            </p:cNvPr>
            <p:cNvSpPr/>
            <p:nvPr/>
          </p:nvSpPr>
          <p:spPr>
            <a:xfrm>
              <a:off x="8191500" y="2514600"/>
              <a:ext cx="1066800" cy="381000"/>
            </a:xfrm>
            <a:prstGeom prst="rightArrow">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A85141B6-24E2-4373-9D97-74BB6BE09E97}"/>
                </a:ext>
              </a:extLst>
            </p:cNvPr>
            <p:cNvSpPr/>
            <p:nvPr/>
          </p:nvSpPr>
          <p:spPr>
            <a:xfrm flipH="1">
              <a:off x="4381501" y="2514600"/>
              <a:ext cx="1066800" cy="381000"/>
            </a:xfrm>
            <a:prstGeom prst="rightArrow">
              <a:avLst/>
            </a:prstGeom>
            <a:solidFill>
              <a:schemeClr val="accent2">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74061F96-E0BC-491A-8CB2-BD7311302105}"/>
                </a:ext>
              </a:extLst>
            </p:cNvPr>
            <p:cNvCxnSpPr>
              <a:cxnSpLocks/>
              <a:stCxn id="37" idx="0"/>
            </p:cNvCxnSpPr>
            <p:nvPr/>
          </p:nvCxnSpPr>
          <p:spPr>
            <a:xfrm flipH="1" flipV="1">
              <a:off x="7555494" y="898906"/>
              <a:ext cx="8592" cy="1324794"/>
            </a:xfrm>
            <a:prstGeom prst="straightConnector1">
              <a:avLst/>
            </a:prstGeom>
            <a:ln w="1905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A1E7A27-65F9-49CF-BE6D-7E39CBAA3844}"/>
                </a:ext>
              </a:extLst>
            </p:cNvPr>
            <p:cNvCxnSpPr>
              <a:cxnSpLocks/>
              <a:stCxn id="36" idx="2"/>
            </p:cNvCxnSpPr>
            <p:nvPr/>
          </p:nvCxnSpPr>
          <p:spPr>
            <a:xfrm flipH="1">
              <a:off x="6112516" y="1175905"/>
              <a:ext cx="5932" cy="1338695"/>
            </a:xfrm>
            <a:prstGeom prst="straightConnector1">
              <a:avLst/>
            </a:prstGeom>
            <a:ln w="190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B328686-DD0A-4637-918F-9D660F15026E}"/>
                </a:ext>
              </a:extLst>
            </p:cNvPr>
            <p:cNvSpPr txBox="1"/>
            <p:nvPr/>
          </p:nvSpPr>
          <p:spPr>
            <a:xfrm>
              <a:off x="5824232" y="898906"/>
              <a:ext cx="5884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VAIOC</a:t>
              </a:r>
            </a:p>
          </p:txBody>
        </p:sp>
        <p:sp>
          <p:nvSpPr>
            <p:cNvPr id="37" name="TextBox 36">
              <a:extLst>
                <a:ext uri="{FF2B5EF4-FFF2-40B4-BE49-F238E27FC236}">
                  <a16:creationId xmlns:a16="http://schemas.microsoft.com/office/drawing/2014/main" id="{2384354B-882C-41F0-955F-028C14286BB3}"/>
                </a:ext>
              </a:extLst>
            </p:cNvPr>
            <p:cNvSpPr txBox="1"/>
            <p:nvPr/>
          </p:nvSpPr>
          <p:spPr>
            <a:xfrm>
              <a:off x="7109987" y="2223700"/>
              <a:ext cx="9081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VHA Watch</a:t>
              </a:r>
            </a:p>
          </p:txBody>
        </p:sp>
      </p:grpSp>
      <p:sp>
        <p:nvSpPr>
          <p:cNvPr id="4" name="Slide Number Placeholder 3">
            <a:extLst>
              <a:ext uri="{FF2B5EF4-FFF2-40B4-BE49-F238E27FC236}">
                <a16:creationId xmlns:a16="http://schemas.microsoft.com/office/drawing/2014/main" id="{CE6C4117-C4F4-47FA-874E-DCD5E4E3C97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23309C-E8AE-4BA2-8E6A-721228EEBF8D}" type="slidenum">
              <a:rPr kumimoji="0" lang="en-US" sz="1200" b="0" i="0" u="none" strike="noStrike" kern="1200" cap="none" spc="0" normalizeH="0" baseline="0" noProof="0" smtClean="0">
                <a:ln>
                  <a:noFill/>
                </a:ln>
                <a:solidFill>
                  <a:srgbClr val="434343"/>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343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8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C809EFF-36ED-44F1-BFE0-9F93DDC4887F}"/>
              </a:ext>
            </a:extLst>
          </p:cNvPr>
          <p:cNvSpPr txBox="1"/>
          <p:nvPr/>
        </p:nvSpPr>
        <p:spPr>
          <a:xfrm>
            <a:off x="1886514" y="2037282"/>
            <a:ext cx="10010358" cy="3385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40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mn-cs"/>
              </a:rPr>
              <a:t>Comprehensive Emergency management program</a:t>
            </a:r>
            <a:r>
              <a:rPr kumimoji="0" lang="en-US" sz="14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VHA's Comprehensive Emergency Management Program (CEMP) focuses on improving VHA disaster resiliency and response capabilities. One of the primary approaches to the emergency program is maintaining the continuity of essential VA healthcare functions and services during emergencies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40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all" spc="40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all" spc="40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40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DEPLOYMENT OPERATIONS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40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US" sz="14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Disaster Emergency Medical Personnel System (DEMPS) is the VHA’s main program to deploy clinical and non-clinical staff. DEMPS supports internal VHA continuity of healthcare missions and VA’s Fourth Mission under the National Response Framework in support of Emergency Support Function #8 (Public Health and Medical Services), for HHS in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 declared Public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Health Emergency, via an Interagency Agreement (Economy Act) with another federal agency, or as directed.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16" name="Rectangle 11">
            <a:extLst>
              <a:ext uri="{FF2B5EF4-FFF2-40B4-BE49-F238E27FC236}">
                <a16:creationId xmlns:a16="http://schemas.microsoft.com/office/drawing/2014/main" id="{96665652-94A6-442F-A5A8-9815DCDA45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descr="Decorative image-hurricane">
            <a:extLst>
              <a:ext uri="{FF2B5EF4-FFF2-40B4-BE49-F238E27FC236}">
                <a16:creationId xmlns:a16="http://schemas.microsoft.com/office/drawing/2014/main" id="{99A7976C-FB0C-4E8C-A51D-13342B5099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322" y="2124075"/>
            <a:ext cx="1404802" cy="1304926"/>
          </a:xfrm>
          <a:prstGeom prst="rect">
            <a:avLst/>
          </a:prstGeom>
          <a:noFill/>
          <a:effectLst>
            <a:softEdge rad="63500"/>
          </a:effectLst>
        </p:spPr>
      </p:pic>
      <p:sp>
        <p:nvSpPr>
          <p:cNvPr id="20" name="Rectangle 19">
            <a:extLst>
              <a:ext uri="{FF2B5EF4-FFF2-40B4-BE49-F238E27FC236}">
                <a16:creationId xmlns:a16="http://schemas.microsoft.com/office/drawing/2014/main" id="{CD2E7167-857E-4113-BBBE-FBA5BF550B6D}"/>
              </a:ext>
            </a:extLst>
          </p:cNvPr>
          <p:cNvSpPr/>
          <p:nvPr/>
        </p:nvSpPr>
        <p:spPr>
          <a:xfrm>
            <a:off x="295129" y="591969"/>
            <a:ext cx="11533705" cy="131054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Maintaining preparedness, resiliency and response posture in the VA health care system is a core responsibility of the VHA Office of Emergency Management. These capabilities are based on five primary pillars of our operations.</a:t>
            </a:r>
          </a:p>
        </p:txBody>
      </p:sp>
      <p:sp>
        <p:nvSpPr>
          <p:cNvPr id="2" name="Slide Number Placeholder 1">
            <a:extLst>
              <a:ext uri="{FF2B5EF4-FFF2-40B4-BE49-F238E27FC236}">
                <a16:creationId xmlns:a16="http://schemas.microsoft.com/office/drawing/2014/main" id="{074642A7-B717-4404-8733-E7AE67198F9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23309C-E8AE-4BA2-8E6A-721228EEBF8D}" type="slidenum">
              <a:rPr kumimoji="0" lang="en-US" sz="1200" b="0" i="0" u="none" strike="noStrike" kern="1200" cap="none" spc="0" normalizeH="0" baseline="0" noProof="0" smtClean="0">
                <a:ln>
                  <a:noFill/>
                </a:ln>
                <a:solidFill>
                  <a:srgbClr val="434343"/>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34343"/>
              </a:solidFill>
              <a:effectLst/>
              <a:uLnTx/>
              <a:uFillTx/>
              <a:latin typeface="Calibri" panose="020F0502020204030204"/>
              <a:ea typeface="+mn-ea"/>
              <a:cs typeface="+mn-cs"/>
            </a:endParaRPr>
          </a:p>
        </p:txBody>
      </p:sp>
      <p:pic>
        <p:nvPicPr>
          <p:cNvPr id="15" name="Picture 14" descr="decorative image">
            <a:extLst>
              <a:ext uri="{FF2B5EF4-FFF2-40B4-BE49-F238E27FC236}">
                <a16:creationId xmlns:a16="http://schemas.microsoft.com/office/drawing/2014/main" id="{002BAF3C-83C5-4C85-95F0-B3155A92AC7B}"/>
              </a:ext>
            </a:extLst>
          </p:cNvPr>
          <p:cNvPicPr/>
          <p:nvPr/>
        </p:nvPicPr>
        <p:blipFill rotWithShape="1">
          <a:blip r:embed="rId3">
            <a:extLst>
              <a:ext uri="{28A0092B-C50C-407E-A947-70E740481C1C}">
                <a14:useLocalDpi xmlns:a14="http://schemas.microsoft.com/office/drawing/2010/main" val="0"/>
              </a:ext>
            </a:extLst>
          </a:blip>
          <a:srcRect l="24864" r="50000"/>
          <a:stretch/>
        </p:blipFill>
        <p:spPr bwMode="auto">
          <a:xfrm>
            <a:off x="326225" y="3819528"/>
            <a:ext cx="1466996" cy="1657350"/>
          </a:xfrm>
          <a:prstGeom prst="rect">
            <a:avLst/>
          </a:prstGeom>
          <a:ln>
            <a:noFill/>
          </a:ln>
          <a:effectLst>
            <a:softEdge rad="112500"/>
          </a:effectLst>
        </p:spPr>
      </p:pic>
    </p:spTree>
    <p:extLst>
      <p:ext uri="{BB962C8B-B14F-4D97-AF65-F5344CB8AC3E}">
        <p14:creationId xmlns:p14="http://schemas.microsoft.com/office/powerpoint/2010/main" val="85071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Disclaimer</a:t>
            </a:r>
          </a:p>
        </p:txBody>
      </p:sp>
      <p:sp>
        <p:nvSpPr>
          <p:cNvPr id="3" name="Content Placeholder 2"/>
          <p:cNvSpPr>
            <a:spLocks noGrp="1"/>
          </p:cNvSpPr>
          <p:nvPr>
            <p:ph idx="1"/>
          </p:nvPr>
        </p:nvSpPr>
        <p:spPr>
          <a:xfrm>
            <a:off x="1443316" y="1815400"/>
            <a:ext cx="9144002" cy="3293455"/>
          </a:xfrm>
        </p:spPr>
        <p:txBody>
          <a:bodyPr>
            <a:normAutofit fontScale="85000" lnSpcReduction="20000"/>
          </a:bodyPr>
          <a:lstStyle/>
          <a:p>
            <a:pPr marL="114300" indent="0">
              <a:lnSpc>
                <a:spcPct val="120000"/>
              </a:lnSpc>
              <a:spcBef>
                <a:spcPts val="0"/>
              </a:spcBef>
              <a:buNone/>
            </a:pPr>
            <a:r>
              <a:rPr lang="en-US" dirty="0"/>
              <a:t>The opinions and assertions expressed herein are those of the presenters and do not reflect the official policy or position of the Uniformed Services University, the U.S. Department of Defense, U.S. Department of Health and Human Services, or the U.S. Department of Veterans Affairs.</a:t>
            </a:r>
            <a:br>
              <a:rPr lang="en-US" dirty="0"/>
            </a:br>
            <a:endParaRPr lang="en-US" dirty="0"/>
          </a:p>
          <a:p>
            <a:pPr marL="114300" indent="0">
              <a:lnSpc>
                <a:spcPct val="120000"/>
              </a:lnSpc>
              <a:spcBef>
                <a:spcPts val="0"/>
              </a:spcBef>
              <a:buNone/>
            </a:pPr>
            <a:r>
              <a:rPr lang="en-US" dirty="0"/>
              <a:t>The presenters have no relevant financial or non-financial interests to disclose.</a:t>
            </a:r>
            <a:br>
              <a:rPr lang="en-US" dirty="0"/>
            </a:br>
            <a:endParaRPr lang="en-US" dirty="0"/>
          </a:p>
          <a:p>
            <a:pPr marL="114300" indent="0">
              <a:lnSpc>
                <a:spcPct val="120000"/>
              </a:lnSpc>
              <a:spcBef>
                <a:spcPts val="0"/>
              </a:spcBef>
              <a:buNone/>
            </a:pPr>
            <a:r>
              <a:rPr lang="en-US" dirty="0"/>
              <a:t>This continuing education activity is managed and accredited by </a:t>
            </a:r>
            <a:r>
              <a:rPr lang="en-US" dirty="0" err="1"/>
              <a:t>AffinityCE</a:t>
            </a:r>
            <a:r>
              <a:rPr lang="en-US" dirty="0"/>
              <a:t>, in collaboration with </a:t>
            </a:r>
            <a:r>
              <a:rPr lang="en-US" dirty="0" err="1"/>
              <a:t>AMSUS</a:t>
            </a:r>
            <a:r>
              <a:rPr lang="en-US" dirty="0"/>
              <a:t>. </a:t>
            </a:r>
            <a:r>
              <a:rPr lang="en-US" dirty="0" err="1"/>
              <a:t>AffinityCE</a:t>
            </a:r>
            <a:r>
              <a:rPr lang="en-US" dirty="0"/>
              <a:t> and </a:t>
            </a:r>
            <a:r>
              <a:rPr lang="en-US" dirty="0" err="1"/>
              <a:t>AMSUS</a:t>
            </a:r>
            <a:r>
              <a:rPr lang="en-US" dirty="0"/>
              <a:t> staff, as well as planners and reviewers, have no relevant financial interests to disclose. </a:t>
            </a:r>
            <a:r>
              <a:rPr lang="en-US" dirty="0" err="1"/>
              <a:t>AffinityCE</a:t>
            </a:r>
            <a:r>
              <a:rPr lang="en-US" dirty="0"/>
              <a:t> adheres to the </a:t>
            </a:r>
            <a:r>
              <a:rPr lang="en-US" dirty="0" err="1"/>
              <a:t>ACCME’s</a:t>
            </a:r>
            <a:r>
              <a:rPr lang="en-US" dirty="0"/>
              <a:t>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br>
              <a:rPr lang="en-US" dirty="0"/>
            </a:br>
            <a:endParaRPr lang="en-US" dirty="0"/>
          </a:p>
          <a:p>
            <a:pPr marL="114300" indent="0">
              <a:lnSpc>
                <a:spcPct val="120000"/>
              </a:lnSpc>
              <a:spcBef>
                <a:spcPts val="0"/>
              </a:spcBef>
              <a:buNone/>
            </a:pPr>
            <a:r>
              <a:rPr lang="en-US" dirty="0"/>
              <a:t>Commercial support was not provided for this activity.</a:t>
            </a:r>
          </a:p>
        </p:txBody>
      </p:sp>
      <p:sp>
        <p:nvSpPr>
          <p:cNvPr id="5" name="Slide Number Placeholder 4">
            <a:extLst>
              <a:ext uri="{FF2B5EF4-FFF2-40B4-BE49-F238E27FC236}">
                <a16:creationId xmlns:a16="http://schemas.microsoft.com/office/drawing/2014/main" id="{C813BEDA-2F3D-435D-8461-F1D90E14ADCA}"/>
              </a:ext>
            </a:extLst>
          </p:cNvPr>
          <p:cNvSpPr>
            <a:spLocks noGrp="1"/>
          </p:cNvSpPr>
          <p:nvPr>
            <p:ph type="sldNum" sz="quarter" idx="12"/>
          </p:nvPr>
        </p:nvSpPr>
        <p:spPr>
          <a:xfrm>
            <a:off x="5700578" y="6320325"/>
            <a:ext cx="629478" cy="365125"/>
          </a:xfrm>
        </p:spPr>
        <p:txBody>
          <a:bodyPr/>
          <a:lstStyle/>
          <a:p>
            <a:fld id="{3AE95578-53E6-4B9F-B106-62E1C730BF25}" type="slidenum">
              <a:rPr lang="en-US" smtClean="0">
                <a:solidFill>
                  <a:srgbClr val="545454">
                    <a:tint val="75000"/>
                  </a:srgbClr>
                </a:solidFill>
                <a:latin typeface="+mn-lt"/>
              </a:rPr>
              <a:pPr/>
              <a:t>2</a:t>
            </a:fld>
            <a:endParaRPr lang="en-US" dirty="0">
              <a:solidFill>
                <a:srgbClr val="545454">
                  <a:tint val="75000"/>
                </a:srgbClr>
              </a:solidFill>
              <a:latin typeface="+mn-lt"/>
            </a:endParaRPr>
          </a:p>
        </p:txBody>
      </p:sp>
      <p:sp>
        <p:nvSpPr>
          <p:cNvPr id="7" name="Rectangle 6"/>
          <p:cNvSpPr/>
          <p:nvPr/>
        </p:nvSpPr>
        <p:spPr>
          <a:xfrm>
            <a:off x="1443316" y="5196045"/>
            <a:ext cx="9144002" cy="553998"/>
          </a:xfrm>
          <a:prstGeom prst="rect">
            <a:avLst/>
          </a:prstGeom>
        </p:spPr>
        <p:txBody>
          <a:bodyPr wrap="square">
            <a:spAutoFit/>
          </a:bodyPr>
          <a:lstStyle/>
          <a:p>
            <a:pPr marL="114300">
              <a:buClrTx/>
              <a:buFontTx/>
              <a:buNone/>
            </a:pPr>
            <a:endParaRPr lang="en-US" sz="1800" b="1" kern="1200" dirty="0">
              <a:solidFill>
                <a:srgbClr val="545454"/>
              </a:solidFill>
              <a:latin typeface="Calibri" panose="020F0502020204030204"/>
              <a:ea typeface="+mn-ea"/>
              <a:cs typeface="+mn-cs"/>
            </a:endParaRPr>
          </a:p>
          <a:p>
            <a:pPr marL="114300">
              <a:buClrTx/>
              <a:buFontTx/>
              <a:buNone/>
            </a:pPr>
            <a:r>
              <a:rPr lang="en-US" sz="1200" b="1" kern="1200" dirty="0">
                <a:solidFill>
                  <a:srgbClr val="545454"/>
                </a:solidFill>
                <a:latin typeface="Calibri" panose="020F0502020204030204"/>
                <a:ea typeface="+mn-ea"/>
                <a:cs typeface="+mn-cs"/>
              </a:rPr>
              <a:t>Acknowledgement of Sponsorship: </a:t>
            </a:r>
            <a:r>
              <a:rPr lang="en-US" sz="1200" kern="1200" dirty="0">
                <a:solidFill>
                  <a:srgbClr val="545454"/>
                </a:solidFill>
                <a:latin typeface="Calibri" panose="020F0502020204030204"/>
                <a:ea typeface="+mn-ea"/>
                <a:cs typeface="+mn-cs"/>
              </a:rPr>
              <a:t>Award number </a:t>
            </a:r>
            <a:r>
              <a:rPr lang="en-US" sz="1200" dirty="0" err="1">
                <a:solidFill>
                  <a:srgbClr val="545454"/>
                </a:solidFill>
                <a:latin typeface="Calibri" panose="020F0502020204030204"/>
              </a:rPr>
              <a:t>HU0001210098</a:t>
            </a:r>
            <a:r>
              <a:rPr lang="en-US" sz="1200" dirty="0">
                <a:solidFill>
                  <a:srgbClr val="545454"/>
                </a:solidFill>
                <a:latin typeface="Calibri" panose="020F0502020204030204"/>
              </a:rPr>
              <a:t> </a:t>
            </a:r>
            <a:r>
              <a:rPr lang="en-US" sz="1200" kern="1200" dirty="0">
                <a:solidFill>
                  <a:srgbClr val="545454"/>
                </a:solidFill>
                <a:latin typeface="Calibri" panose="020F0502020204030204"/>
                <a:ea typeface="+mn-ea"/>
                <a:cs typeface="+mn-cs"/>
              </a:rPr>
              <a:t>administered by USU, 4301 Jones Bridge Rd, Bethesda, MD 20814</a:t>
            </a:r>
          </a:p>
        </p:txBody>
      </p:sp>
    </p:spTree>
    <p:extLst>
      <p:ext uri="{BB962C8B-B14F-4D97-AF65-F5344CB8AC3E}">
        <p14:creationId xmlns:p14="http://schemas.microsoft.com/office/powerpoint/2010/main" val="2449688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C809EFF-36ED-44F1-BFE0-9F93DDC4887F}"/>
              </a:ext>
            </a:extLst>
          </p:cNvPr>
          <p:cNvSpPr txBox="1"/>
          <p:nvPr/>
        </p:nvSpPr>
        <p:spPr>
          <a:xfrm>
            <a:off x="1979308" y="1501052"/>
            <a:ext cx="9591473" cy="4401205"/>
          </a:xfrm>
          <a:prstGeom prst="rect">
            <a:avLst/>
          </a:prstGeom>
          <a:noFill/>
        </p:spPr>
        <p:txBody>
          <a:bodyPr wrap="square">
            <a:spAutoFit/>
          </a:bodyPr>
          <a:lstStyle/>
          <a:p>
            <a:pPr marL="0" marR="0">
              <a:spcBef>
                <a:spcPts val="0"/>
              </a:spcBef>
              <a:spcAft>
                <a:spcPts val="0"/>
              </a:spcAft>
            </a:pPr>
            <a:r>
              <a:rPr lang="en-US" sz="1400" b="1" cap="all" spc="400" dirty="0">
                <a:effectLst/>
                <a:latin typeface="Arial" panose="020B0604020202020204" pitchFamily="34" charset="0"/>
                <a:ea typeface="Arial Unicode MS" panose="020B0604020202020204" pitchFamily="34" charset="-128"/>
              </a:rPr>
              <a:t>Emergency management COORDINATION CELL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Emergency Management Coordination Cell (EMCC) is the VHA’s mechanism that coordinates response and recovery activities. The EMCC provides VHA the planning, logistical, and expert guidance to support INTERNAL continuity of care and EXTERNAL Fourth Mission assignments resulting from emergency events and disasters. The EMCC is the coordinating element for VHA emergency management resources and assets.</a:t>
            </a:r>
          </a:p>
          <a:p>
            <a:pPr marL="0" marR="0" algn="just">
              <a:spcBef>
                <a:spcPts val="0"/>
              </a:spcBef>
              <a:spcAft>
                <a:spcPts val="0"/>
              </a:spcAft>
            </a:pPr>
            <a:endParaRPr lang="en-US" sz="1400" b="1" cap="all" spc="400" dirty="0">
              <a:effectLst/>
              <a:latin typeface="Arial" panose="020B0604020202020204" pitchFamily="34" charset="0"/>
              <a:ea typeface="Arial Unicode MS" panose="020B0604020202020204" pitchFamily="34" charset="-128"/>
            </a:endParaRPr>
          </a:p>
          <a:p>
            <a:pPr marL="0" marR="0">
              <a:spcBef>
                <a:spcPts val="0"/>
              </a:spcBef>
              <a:spcAft>
                <a:spcPts val="0"/>
              </a:spcAft>
            </a:pPr>
            <a:r>
              <a:rPr lang="en-US" sz="1400" b="1" cap="all" spc="400" dirty="0">
                <a:effectLst/>
                <a:latin typeface="Arial" panose="020B0604020202020204" pitchFamily="34" charset="0"/>
                <a:ea typeface="Calibri" panose="020F0502020204030204" pitchFamily="34" charset="0"/>
              </a:rPr>
              <a:t>Disaster logistics management</a:t>
            </a:r>
            <a:r>
              <a:rPr lang="en-US" sz="1400" dirty="0">
                <a:effectLst/>
                <a:latin typeface="Arial Unicode MS" panose="020B0604020202020204" pitchFamily="34" charset="-128"/>
                <a:ea typeface="Arial Unicode MS" panose="020B0604020202020204" pitchFamily="34" charset="-128"/>
              </a:rPr>
              <a:t> </a:t>
            </a:r>
          </a:p>
          <a:p>
            <a:pPr marL="0" marR="0">
              <a:spcBef>
                <a:spcPts val="0"/>
              </a:spcBef>
              <a:spcAft>
                <a:spcPts val="0"/>
              </a:spcAft>
            </a:pPr>
            <a:endParaRPr lang="en-US" sz="1400" dirty="0">
              <a:effectLst/>
              <a:latin typeface="Arial Unicode MS" panose="020B0604020202020204" pitchFamily="34" charset="-128"/>
              <a:ea typeface="Arial Unicode MS" panose="020B0604020202020204" pitchFamily="34" charset="-128"/>
            </a:endParaRP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Disaster Logistics Management is an OEM function that coordinates, operates, and maintains some of VHA's most high-level assets. They are also responsible for synchronizing equipment, materials, and resources during an emergency response.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400" b="1" cap="all" spc="400" dirty="0">
                <a:effectLst/>
                <a:latin typeface="Arial" panose="020B0604020202020204" pitchFamily="34" charset="0"/>
                <a:ea typeface="Calibri" panose="020F0502020204030204" pitchFamily="34" charset="0"/>
                <a:cs typeface="Times New Roman" panose="02020603050405020304" pitchFamily="18" charset="0"/>
              </a:rPr>
              <a:t>VHA Watch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1371600" marR="0" algn="just">
              <a:spcBef>
                <a:spcPts val="0"/>
              </a:spcBef>
              <a:spcAft>
                <a:spcPts val="0"/>
              </a:spcAft>
            </a:pPr>
            <a:r>
              <a:rPr lang="en-US" sz="1400" dirty="0">
                <a:effectLst/>
                <a:latin typeface="Arial" panose="020B0604020202020204" pitchFamily="34" charset="0"/>
                <a:ea typeface="Arial Unicode MS" panose="020B0604020202020204" pitchFamily="34" charset="-128"/>
              </a:rPr>
              <a:t> </a:t>
            </a:r>
            <a:endParaRPr lang="en-US" sz="1400" dirty="0">
              <a:effectLst/>
              <a:latin typeface="Arial Unicode MS" panose="020B0604020202020204" pitchFamily="34" charset="-128"/>
              <a:ea typeface="Arial Unicode MS" panose="020B0604020202020204" pitchFamily="34" charset="-128"/>
            </a:endParaRPr>
          </a:p>
          <a:p>
            <a:r>
              <a:rPr lang="en-US" sz="1400" dirty="0">
                <a:solidFill>
                  <a:srgbClr val="2E2E2E"/>
                </a:solidFill>
                <a:effectLst/>
                <a:latin typeface="Arial" panose="020B0604020202020204" pitchFamily="34" charset="0"/>
                <a:ea typeface="Arial Unicode MS" panose="020B0604020202020204" pitchFamily="34" charset="-128"/>
              </a:rPr>
              <a:t>VHA Watch is a program that maintains situational awareness for events, conditions, and threats across the country to ensure absolute readiness and continuity of care for Veterans. </a:t>
            </a:r>
            <a:r>
              <a:rPr lang="en-US" sz="1400" dirty="0">
                <a:solidFill>
                  <a:srgbClr val="000000"/>
                </a:solidFill>
                <a:effectLst/>
                <a:latin typeface="Arial" panose="020B0604020202020204" pitchFamily="34" charset="0"/>
                <a:ea typeface="Arial Unicode MS" panose="020B0604020202020204" pitchFamily="34" charset="-128"/>
              </a:rPr>
              <a:t>The VHA Watch delivers emergency response information to alert, update, and educate leadership, focusing on operational decision-making to support Veterans Integrated Service Networks (VISN) and affected VHA healthcare facilities.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400" dirty="0">
              <a:effectLst/>
              <a:latin typeface="Arial Unicode MS" panose="020B0604020202020204" pitchFamily="34" charset="-128"/>
              <a:ea typeface="Arial Unicode MS" panose="020B0604020202020204" pitchFamily="34" charset="-128"/>
            </a:endParaRPr>
          </a:p>
        </p:txBody>
      </p:sp>
      <p:sp>
        <p:nvSpPr>
          <p:cNvPr id="16" name="Rectangle 11">
            <a:extLst>
              <a:ext uri="{FF2B5EF4-FFF2-40B4-BE49-F238E27FC236}">
                <a16:creationId xmlns:a16="http://schemas.microsoft.com/office/drawing/2014/main" id="{96665652-94A6-442F-A5A8-9815DCDA45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Decorative image OEM vehicle">
            <a:extLst>
              <a:ext uri="{FF2B5EF4-FFF2-40B4-BE49-F238E27FC236}">
                <a16:creationId xmlns:a16="http://schemas.microsoft.com/office/drawing/2014/main" id="{986D0BF5-5CFC-4043-9FBC-EE9241D8349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449" y="3007441"/>
            <a:ext cx="1524859" cy="1207582"/>
          </a:xfrm>
          <a:prstGeom prst="rect">
            <a:avLst/>
          </a:prstGeom>
          <a:noFill/>
          <a:effectLst>
            <a:softEdge rad="63500"/>
          </a:effectLst>
        </p:spPr>
      </p:pic>
      <p:pic>
        <p:nvPicPr>
          <p:cNvPr id="8" name="Picture 7" descr="Decorative image earth view">
            <a:extLst>
              <a:ext uri="{FF2B5EF4-FFF2-40B4-BE49-F238E27FC236}">
                <a16:creationId xmlns:a16="http://schemas.microsoft.com/office/drawing/2014/main" id="{A483BEBA-A088-43C9-A5C4-E3FB7D9D18B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49" y="4272129"/>
            <a:ext cx="1524859" cy="1449283"/>
          </a:xfrm>
          <a:prstGeom prst="rect">
            <a:avLst/>
          </a:prstGeom>
          <a:noFill/>
          <a:effectLst>
            <a:softEdge rad="63500"/>
          </a:effectLst>
        </p:spPr>
      </p:pic>
      <p:sp>
        <p:nvSpPr>
          <p:cNvPr id="2" name="Slide Number Placeholder 1">
            <a:extLst>
              <a:ext uri="{FF2B5EF4-FFF2-40B4-BE49-F238E27FC236}">
                <a16:creationId xmlns:a16="http://schemas.microsoft.com/office/drawing/2014/main" id="{24C9CEB3-57F6-460D-B005-7884D51F97F2}"/>
              </a:ext>
            </a:extLst>
          </p:cNvPr>
          <p:cNvSpPr>
            <a:spLocks noGrp="1"/>
          </p:cNvSpPr>
          <p:nvPr>
            <p:ph type="sldNum" sz="quarter" idx="4"/>
          </p:nvPr>
        </p:nvSpPr>
        <p:spPr/>
        <p:txBody>
          <a:bodyPr/>
          <a:lstStyle/>
          <a:p>
            <a:fld id="{9C23309C-E8AE-4BA2-8E6A-721228EEBF8D}" type="slidenum">
              <a:rPr lang="en-US" smtClean="0"/>
              <a:pPr/>
              <a:t>20</a:t>
            </a:fld>
            <a:endParaRPr lang="en-US" dirty="0"/>
          </a:p>
        </p:txBody>
      </p:sp>
      <p:pic>
        <p:nvPicPr>
          <p:cNvPr id="9" name="Picture 8" descr="Decorative image DEMPS workers">
            <a:extLst>
              <a:ext uri="{FF2B5EF4-FFF2-40B4-BE49-F238E27FC236}">
                <a16:creationId xmlns:a16="http://schemas.microsoft.com/office/drawing/2014/main" id="{5EF69DF0-D8E5-46E7-B157-00A9D1F088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449" y="1619013"/>
            <a:ext cx="1524859" cy="1331322"/>
          </a:xfrm>
          <a:prstGeom prst="rect">
            <a:avLst/>
          </a:prstGeom>
          <a:ln>
            <a:noFill/>
          </a:ln>
          <a:effectLst>
            <a:softEdge rad="112500"/>
          </a:effectLst>
        </p:spPr>
      </p:pic>
    </p:spTree>
    <p:extLst>
      <p:ext uri="{BB962C8B-B14F-4D97-AF65-F5344CB8AC3E}">
        <p14:creationId xmlns:p14="http://schemas.microsoft.com/office/powerpoint/2010/main" val="174566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1329-C5F1-4AD2-901D-4EA6957D3DD0}"/>
              </a:ext>
            </a:extLst>
          </p:cNvPr>
          <p:cNvSpPr>
            <a:spLocks noGrp="1"/>
          </p:cNvSpPr>
          <p:nvPr>
            <p:ph type="title"/>
          </p:nvPr>
        </p:nvSpPr>
        <p:spPr>
          <a:xfrm>
            <a:off x="619125" y="260841"/>
            <a:ext cx="11138569" cy="847940"/>
          </a:xfrm>
        </p:spPr>
        <p:txBody>
          <a:bodyPr>
            <a:normAutofit/>
          </a:bodyPr>
          <a:lstStyle/>
          <a:p>
            <a:r>
              <a:rPr lang="en-US" sz="3600" dirty="0">
                <a:solidFill>
                  <a:srgbClr val="D9565A"/>
                </a:solidFill>
              </a:rPr>
              <a:t>Patient Reception</a:t>
            </a:r>
          </a:p>
        </p:txBody>
      </p:sp>
      <p:sp>
        <p:nvSpPr>
          <p:cNvPr id="8" name="TextBox 7">
            <a:extLst>
              <a:ext uri="{FF2B5EF4-FFF2-40B4-BE49-F238E27FC236}">
                <a16:creationId xmlns:a16="http://schemas.microsoft.com/office/drawing/2014/main" id="{70548926-6574-41CD-AC10-D33AB2ECBB59}"/>
              </a:ext>
            </a:extLst>
          </p:cNvPr>
          <p:cNvSpPr txBox="1"/>
          <p:nvPr/>
        </p:nvSpPr>
        <p:spPr>
          <a:xfrm>
            <a:off x="8608778" y="1741243"/>
            <a:ext cx="332485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National Disaster Medical System (NDMS) Federal Coordination Centers (FCC)</a:t>
            </a: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  48</a:t>
            </a: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DoD: 14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4912515-9B7B-4837-A965-9247D629C9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23309C-E8AE-4BA2-8E6A-721228EEBF8D}" type="slidenum">
              <a:rPr kumimoji="0" lang="en-US" sz="1200" b="0" i="0" u="none" strike="noStrike" kern="1200" cap="none" spc="0" normalizeH="0" baseline="0" noProof="0" smtClean="0">
                <a:ln>
                  <a:noFill/>
                </a:ln>
                <a:solidFill>
                  <a:srgbClr val="434343"/>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34343"/>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B37B2A7-DF55-ABA7-5078-0978F3972192}"/>
              </a:ext>
            </a:extLst>
          </p:cNvPr>
          <p:cNvPicPr>
            <a:picLocks noChangeAspect="1"/>
          </p:cNvPicPr>
          <p:nvPr/>
        </p:nvPicPr>
        <p:blipFill>
          <a:blip r:embed="rId3"/>
          <a:stretch>
            <a:fillRect/>
          </a:stretch>
        </p:blipFill>
        <p:spPr>
          <a:xfrm>
            <a:off x="619125" y="1503268"/>
            <a:ext cx="7721366" cy="3875968"/>
          </a:xfrm>
          <a:prstGeom prst="rect">
            <a:avLst/>
          </a:prstGeom>
        </p:spPr>
      </p:pic>
      <p:sp>
        <p:nvSpPr>
          <p:cNvPr id="9" name="Oval 8">
            <a:extLst>
              <a:ext uri="{FF2B5EF4-FFF2-40B4-BE49-F238E27FC236}">
                <a16:creationId xmlns:a16="http://schemas.microsoft.com/office/drawing/2014/main" id="{BE0F26A5-051E-01E7-0925-030350A16ED1}"/>
              </a:ext>
            </a:extLst>
          </p:cNvPr>
          <p:cNvSpPr/>
          <p:nvPr/>
        </p:nvSpPr>
        <p:spPr>
          <a:xfrm>
            <a:off x="4410891" y="2847700"/>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591B357-21AD-2D03-7FE6-F26AB0D928A4}"/>
              </a:ext>
            </a:extLst>
          </p:cNvPr>
          <p:cNvSpPr/>
          <p:nvPr/>
        </p:nvSpPr>
        <p:spPr>
          <a:xfrm>
            <a:off x="3344091" y="3085316"/>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FF09D18-EFEB-D24C-9B47-AF009DD8A982}"/>
              </a:ext>
            </a:extLst>
          </p:cNvPr>
          <p:cNvSpPr/>
          <p:nvPr/>
        </p:nvSpPr>
        <p:spPr>
          <a:xfrm>
            <a:off x="1332411" y="3301912"/>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8E4ED51-66C6-26B0-D93E-00DFB0715A01}"/>
              </a:ext>
            </a:extLst>
          </p:cNvPr>
          <p:cNvSpPr/>
          <p:nvPr/>
        </p:nvSpPr>
        <p:spPr>
          <a:xfrm>
            <a:off x="4127862" y="4568729"/>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6593B5E-A4C5-B302-D4B4-4DA85E67D698}"/>
              </a:ext>
            </a:extLst>
          </p:cNvPr>
          <p:cNvSpPr/>
          <p:nvPr/>
        </p:nvSpPr>
        <p:spPr>
          <a:xfrm>
            <a:off x="6644639" y="3192304"/>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BCDEBF7-17E1-1E06-9814-628BA38DD077}"/>
              </a:ext>
            </a:extLst>
          </p:cNvPr>
          <p:cNvSpPr/>
          <p:nvPr/>
        </p:nvSpPr>
        <p:spPr>
          <a:xfrm>
            <a:off x="7474560" y="5048248"/>
            <a:ext cx="70724" cy="685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193A129-BF5E-A66F-5E29-027485E6EC02}"/>
              </a:ext>
            </a:extLst>
          </p:cNvPr>
          <p:cNvSpPr txBox="1"/>
          <p:nvPr/>
        </p:nvSpPr>
        <p:spPr>
          <a:xfrm>
            <a:off x="7488257" y="5003540"/>
            <a:ext cx="671979"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NDMS Pilot site</a:t>
            </a:r>
          </a:p>
        </p:txBody>
      </p:sp>
    </p:spTree>
    <p:extLst>
      <p:ext uri="{BB962C8B-B14F-4D97-AF65-F5344CB8AC3E}">
        <p14:creationId xmlns:p14="http://schemas.microsoft.com/office/powerpoint/2010/main" val="2385732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1329-C5F1-4AD2-901D-4EA6957D3DD0}"/>
              </a:ext>
            </a:extLst>
          </p:cNvPr>
          <p:cNvSpPr>
            <a:spLocks noGrp="1"/>
          </p:cNvSpPr>
          <p:nvPr>
            <p:ph type="title"/>
          </p:nvPr>
        </p:nvSpPr>
        <p:spPr>
          <a:xfrm>
            <a:off x="619125" y="260841"/>
            <a:ext cx="11138569" cy="847940"/>
          </a:xfrm>
        </p:spPr>
        <p:txBody>
          <a:bodyPr>
            <a:normAutofit/>
          </a:bodyPr>
          <a:lstStyle/>
          <a:p>
            <a:r>
              <a:rPr lang="en-US" sz="3600" dirty="0">
                <a:solidFill>
                  <a:srgbClr val="D9565A"/>
                </a:solidFill>
              </a:rPr>
              <a:t>Emergency Management Coordination Cell (EMCC)</a:t>
            </a:r>
          </a:p>
        </p:txBody>
      </p:sp>
      <p:sp>
        <p:nvSpPr>
          <p:cNvPr id="3" name="Content Placeholder 2">
            <a:extLst>
              <a:ext uri="{FF2B5EF4-FFF2-40B4-BE49-F238E27FC236}">
                <a16:creationId xmlns:a16="http://schemas.microsoft.com/office/drawing/2014/main" id="{D3A3FF21-C0F7-4865-85E4-3D5A0B43CA18}"/>
              </a:ext>
            </a:extLst>
          </p:cNvPr>
          <p:cNvSpPr>
            <a:spLocks noGrp="1"/>
          </p:cNvSpPr>
          <p:nvPr>
            <p:ph idx="1"/>
          </p:nvPr>
        </p:nvSpPr>
        <p:spPr>
          <a:xfrm>
            <a:off x="619125" y="1109559"/>
            <a:ext cx="10972800" cy="4638881"/>
          </a:xfrm>
        </p:spPr>
        <p:txBody>
          <a:bodyPr>
            <a:normAutofit lnSpcReduction="10000"/>
          </a:bodyPr>
          <a:lstStyle/>
          <a:p>
            <a:pPr marL="0" indent="0" fontAlgn="base">
              <a:buNone/>
            </a:pPr>
            <a:r>
              <a:rPr lang="en-US" sz="2400" dirty="0">
                <a:solidFill>
                  <a:srgbClr val="5A5A5A"/>
                </a:solidFill>
                <a:latin typeface="+mn-lt"/>
                <a:cs typeface="Helvetica" panose="020B0604020202020204" pitchFamily="34" charset="0"/>
              </a:rPr>
              <a:t>The EMCC is the action component of OEM that serves as the central point of communication and coordination for VHA and the Under Secretary of Health in planning for, responding to, and recovering from significant incidents/events that require national level direction and support or supporting federal interagency requests for assistance. </a:t>
            </a:r>
          </a:p>
          <a:p>
            <a:pPr lvl="1" fontAlgn="base"/>
            <a:r>
              <a:rPr lang="en-US" dirty="0">
                <a:solidFill>
                  <a:srgbClr val="5A5A5A"/>
                </a:solidFill>
                <a:latin typeface="+mn-lt"/>
                <a:cs typeface="Helvetica" panose="020B0604020202020204" pitchFamily="34" charset="0"/>
              </a:rPr>
              <a:t>For COVID-19, the EMCC activated continuously for 800 days</a:t>
            </a:r>
          </a:p>
          <a:p>
            <a:pPr lvl="1" fontAlgn="base"/>
            <a:r>
              <a:rPr lang="en-US" dirty="0">
                <a:solidFill>
                  <a:srgbClr val="5A5A5A"/>
                </a:solidFill>
                <a:latin typeface="+mn-lt"/>
                <a:cs typeface="Helvetica" panose="020B0604020202020204" pitchFamily="34" charset="0"/>
              </a:rPr>
              <a:t>In 2019, the EMCC was activated for the California electrical outage, wildfires, tropical storms and hurricanes Barry and Dorian, and the earthquakes in Puerto Rico</a:t>
            </a:r>
          </a:p>
          <a:p>
            <a:pPr lvl="1" fontAlgn="base"/>
            <a:r>
              <a:rPr lang="en-US" dirty="0">
                <a:solidFill>
                  <a:srgbClr val="5A5A5A"/>
                </a:solidFill>
                <a:latin typeface="+mn-lt"/>
                <a:cs typeface="Helvetica" panose="020B0604020202020204" pitchFamily="34" charset="0"/>
              </a:rPr>
              <a:t>In 2018, the EMCC activated in excess of 140+ days in response to hurricanes Florence, Lane, Michael and Olivia; Typhoon Mangkhut and Yutu; Camp, Carr, and Mendocino wildfires in California</a:t>
            </a:r>
          </a:p>
          <a:p>
            <a:pPr lvl="1" fontAlgn="base"/>
            <a:r>
              <a:rPr lang="en-US" dirty="0">
                <a:solidFill>
                  <a:srgbClr val="5A5A5A"/>
                </a:solidFill>
                <a:latin typeface="+mn-lt"/>
                <a:cs typeface="Helvetica" panose="020B0604020202020204" pitchFamily="34" charset="0"/>
              </a:rPr>
              <a:t>In 2017, the EMCC activated consecutively for 120 days in support of hurricanes Harvey, Irma, and Maria, wildfires, and mass shootings</a:t>
            </a:r>
          </a:p>
          <a:p>
            <a:endParaRPr lang="en-US" dirty="0"/>
          </a:p>
        </p:txBody>
      </p:sp>
      <p:sp>
        <p:nvSpPr>
          <p:cNvPr id="5" name="Slide Number Placeholder 4">
            <a:extLst>
              <a:ext uri="{FF2B5EF4-FFF2-40B4-BE49-F238E27FC236}">
                <a16:creationId xmlns:a16="http://schemas.microsoft.com/office/drawing/2014/main" id="{FB88A298-1E20-45EC-A265-645CAD993B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23309C-E8AE-4BA2-8E6A-721228EEBF8D}" type="slidenum">
              <a:rPr kumimoji="0" lang="en-US" sz="1200" b="0" i="0" u="none" strike="noStrike" kern="1200" cap="none" spc="0" normalizeH="0" baseline="0" noProof="0" smtClean="0">
                <a:ln>
                  <a:noFill/>
                </a:ln>
                <a:solidFill>
                  <a:srgbClr val="434343"/>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343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1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a:extLst>
              <a:ext uri="{FF2B5EF4-FFF2-40B4-BE49-F238E27FC236}">
                <a16:creationId xmlns:a16="http://schemas.microsoft.com/office/drawing/2014/main" id="{E3337EAC-6924-43CD-8764-BE6ACB05868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040" r="1121" b="5359"/>
          <a:stretch/>
        </p:blipFill>
        <p:spPr bwMode="auto">
          <a:xfrm>
            <a:off x="4652714" y="2"/>
            <a:ext cx="7558336" cy="3681406"/>
          </a:xfrm>
          <a:prstGeom prst="rect">
            <a:avLst/>
          </a:prstGeom>
          <a:noFill/>
          <a:ln>
            <a:noFill/>
          </a:ln>
          <a:effectLst/>
        </p:spPr>
      </p:pic>
      <p:pic>
        <p:nvPicPr>
          <p:cNvPr id="5" name="Picture 4">
            <a:extLst>
              <a:ext uri="{FF2B5EF4-FFF2-40B4-BE49-F238E27FC236}">
                <a16:creationId xmlns:a16="http://schemas.microsoft.com/office/drawing/2014/main" id="{1C0703AA-5803-4425-B901-BE41551ED7EF}"/>
              </a:ext>
            </a:extLst>
          </p:cNvPr>
          <p:cNvPicPr>
            <a:picLocks noChangeAspect="1"/>
          </p:cNvPicPr>
          <p:nvPr/>
        </p:nvPicPr>
        <p:blipFill rotWithShape="1">
          <a:blip r:embed="rId3">
            <a:extLst>
              <a:ext uri="{28A0092B-C50C-407E-A947-70E740481C1C}">
                <a14:useLocalDpi xmlns:a14="http://schemas.microsoft.com/office/drawing/2010/main" val="0"/>
              </a:ext>
            </a:extLst>
          </a:blip>
          <a:srcRect t="40420" r="16928"/>
          <a:stretch/>
        </p:blipFill>
        <p:spPr>
          <a:xfrm>
            <a:off x="4362450" y="3681404"/>
            <a:ext cx="7829549" cy="3176594"/>
          </a:xfrm>
          <a:prstGeom prst="rect">
            <a:avLst/>
          </a:prstGeom>
          <a:solidFill>
            <a:srgbClr val="FFFFFF">
              <a:shade val="85000"/>
            </a:srgbClr>
          </a:solidFill>
          <a:ln>
            <a:solidFill>
              <a:schemeClr val="bg1"/>
            </a:solidFill>
          </a:ln>
          <a:scene3d>
            <a:camera prst="orthographicFront"/>
            <a:lightRig rig="twoPt" dir="t">
              <a:rot lat="0" lon="0" rev="7200000"/>
            </a:lightRig>
          </a:scene3d>
          <a:sp3d>
            <a:bevelT w="25400" h="19050"/>
            <a:contourClr>
              <a:srgbClr val="FFFFFF"/>
            </a:contourClr>
          </a:sp3d>
        </p:spPr>
      </p:pic>
      <p:sp>
        <p:nvSpPr>
          <p:cNvPr id="26" name="Rectangle 2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51329-C5F1-4AD2-901D-4EA6957D3DD0}"/>
              </a:ext>
            </a:extLst>
          </p:cNvPr>
          <p:cNvSpPr>
            <a:spLocks noGrp="1"/>
          </p:cNvSpPr>
          <p:nvPr>
            <p:ph type="title"/>
          </p:nvPr>
        </p:nvSpPr>
        <p:spPr>
          <a:xfrm>
            <a:off x="838199" y="1115219"/>
            <a:ext cx="5972175" cy="2387600"/>
          </a:xfrm>
        </p:spPr>
        <p:txBody>
          <a:bodyPr vert="horz" lIns="91440" tIns="45720" rIns="91440" bIns="45720" rtlCol="0" anchor="b">
            <a:normAutofit/>
          </a:bodyPr>
          <a:lstStyle/>
          <a:p>
            <a:r>
              <a:rPr lang="en-US" sz="2800" dirty="0">
                <a:solidFill>
                  <a:schemeClr val="bg1"/>
                </a:solidFill>
                <a:latin typeface="+mj-lt"/>
                <a:cs typeface="+mj-cs"/>
              </a:rPr>
              <a:t>f</a:t>
            </a:r>
            <a:r>
              <a:rPr lang="en-US" sz="2800" kern="1200" dirty="0">
                <a:solidFill>
                  <a:schemeClr val="bg1"/>
                </a:solidFill>
                <a:latin typeface="+mj-lt"/>
                <a:ea typeface="+mj-ea"/>
                <a:cs typeface="+mj-cs"/>
              </a:rPr>
              <a:t>or more information or visit </a:t>
            </a:r>
            <a:r>
              <a:rPr lang="en-US" sz="2800" kern="1200" dirty="0">
                <a:solidFill>
                  <a:schemeClr val="bg1"/>
                </a:solidFill>
                <a:latin typeface="+mj-lt"/>
                <a:ea typeface="+mj-ea"/>
                <a:cs typeface="+mj-cs"/>
                <a:hlinkClick r:id="rId4"/>
              </a:rPr>
              <a:t>www.va.gov/vhaemergencymanagement</a:t>
            </a:r>
            <a:r>
              <a:rPr lang="en-US" sz="2800" kern="1200" dirty="0">
                <a:solidFill>
                  <a:schemeClr val="bg1"/>
                </a:solidFill>
                <a:latin typeface="+mj-lt"/>
                <a:ea typeface="+mj-ea"/>
                <a:cs typeface="+mj-cs"/>
              </a:rPr>
              <a:t> </a:t>
            </a:r>
          </a:p>
        </p:txBody>
      </p:sp>
      <p:cxnSp>
        <p:nvCxnSpPr>
          <p:cNvPr id="28" name="Straight Connector 2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E94EA8D-C638-402C-89D1-48A083A50F7C}"/>
              </a:ext>
            </a:extLst>
          </p:cNvPr>
          <p:cNvCxnSpPr>
            <a:cxnSpLocks/>
          </p:cNvCxnSpPr>
          <p:nvPr/>
        </p:nvCxnSpPr>
        <p:spPr>
          <a:xfrm>
            <a:off x="847725" y="3681406"/>
            <a:ext cx="11353800" cy="0"/>
          </a:xfrm>
          <a:prstGeom prst="line">
            <a:avLst/>
          </a:prstGeom>
          <a:ln w="38100">
            <a:solidFill>
              <a:srgbClr val="D9565A"/>
            </a:solidFill>
          </a:ln>
        </p:spPr>
        <p:style>
          <a:lnRef idx="1">
            <a:schemeClr val="accent1"/>
          </a:lnRef>
          <a:fillRef idx="0">
            <a:schemeClr val="accent1"/>
          </a:fillRef>
          <a:effectRef idx="0">
            <a:schemeClr val="accent1"/>
          </a:effectRef>
          <a:fontRef idx="minor">
            <a:schemeClr val="tx1"/>
          </a:fontRef>
        </p:style>
      </p:cxnSp>
      <p:sp>
        <p:nvSpPr>
          <p:cNvPr id="17" name="Rounded Rectangle 5">
            <a:hlinkClick r:id="rId4"/>
            <a:extLst>
              <a:ext uri="{FF2B5EF4-FFF2-40B4-BE49-F238E27FC236}">
                <a16:creationId xmlns:a16="http://schemas.microsoft.com/office/drawing/2014/main" id="{CAB02277-ED01-4781-B0FF-EEE0410DE53B}"/>
              </a:ext>
              <a:ext uri="{C183D7F6-B498-43B3-948B-1728B52AA6E4}">
                <adec:decorative xmlns:adec="http://schemas.microsoft.com/office/drawing/2017/decorative" val="1"/>
              </a:ext>
            </a:extLst>
          </p:cNvPr>
          <p:cNvSpPr/>
          <p:nvPr/>
        </p:nvSpPr>
        <p:spPr>
          <a:xfrm>
            <a:off x="847725" y="2078186"/>
            <a:ext cx="1905000" cy="461665"/>
          </a:xfrm>
          <a:prstGeom prst="roundRect">
            <a:avLst>
              <a:gd name="adj" fmla="val 50000"/>
            </a:avLst>
          </a:prstGeom>
          <a:solidFill>
            <a:srgbClr val="D9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sp>
        <p:nvSpPr>
          <p:cNvPr id="6" name="Slide Number Placeholder 5">
            <a:extLst>
              <a:ext uri="{FF2B5EF4-FFF2-40B4-BE49-F238E27FC236}">
                <a16:creationId xmlns:a16="http://schemas.microsoft.com/office/drawing/2014/main" id="{CB5A1FF6-8CF1-4C44-B217-FF18117AA8BF}"/>
              </a:ext>
            </a:extLst>
          </p:cNvPr>
          <p:cNvSpPr>
            <a:spLocks noGrp="1"/>
          </p:cNvSpPr>
          <p:nvPr>
            <p:ph type="sldNum" sz="quarter" idx="12"/>
          </p:nvPr>
        </p:nvSpPr>
        <p:spPr/>
        <p:txBody>
          <a:bodyPr/>
          <a:lstStyle/>
          <a:p>
            <a:fld id="{9C23309C-E8AE-4BA2-8E6A-721228EEBF8D}" type="slidenum">
              <a:rPr lang="en-US" smtClean="0"/>
              <a:t>23</a:t>
            </a:fld>
            <a:endParaRPr lang="en-US" dirty="0"/>
          </a:p>
        </p:txBody>
      </p:sp>
    </p:spTree>
    <p:extLst>
      <p:ext uri="{BB962C8B-B14F-4D97-AF65-F5344CB8AC3E}">
        <p14:creationId xmlns:p14="http://schemas.microsoft.com/office/powerpoint/2010/main" val="397928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A73463-B2BA-44B5-BDC1-512441F87B74}"/>
              </a:ext>
            </a:extLst>
          </p:cNvPr>
          <p:cNvSpPr>
            <a:spLocks noGrp="1"/>
          </p:cNvSpPr>
          <p:nvPr>
            <p:ph type="body" sz="quarter" idx="13"/>
          </p:nvPr>
        </p:nvSpPr>
        <p:spPr/>
        <p:txBody>
          <a:bodyPr>
            <a:normAutofit/>
          </a:bodyPr>
          <a:lstStyle/>
          <a:p>
            <a:r>
              <a:rPr lang="en-US" dirty="0"/>
              <a:t>Questions?</a:t>
            </a:r>
          </a:p>
        </p:txBody>
      </p:sp>
    </p:spTree>
    <p:extLst>
      <p:ext uri="{BB962C8B-B14F-4D97-AF65-F5344CB8AC3E}">
        <p14:creationId xmlns:p14="http://schemas.microsoft.com/office/powerpoint/2010/main" val="4196552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104" y="1744078"/>
            <a:ext cx="9947500" cy="1214143"/>
          </a:xfrm>
        </p:spPr>
        <p:txBody>
          <a:bodyPr>
            <a:noAutofit/>
          </a:bodyPr>
          <a:lstStyle/>
          <a:p>
            <a:r>
              <a:rPr lang="en-US" sz="5400" dirty="0">
                <a:solidFill>
                  <a:schemeClr val="tx1">
                    <a:lumMod val="50000"/>
                    <a:lumOff val="50000"/>
                  </a:schemeClr>
                </a:solidFill>
                <a:latin typeface="Libre Franklin"/>
              </a:rPr>
              <a:t>The DoD National Disaster Medical System (NDMS) Pilot Program</a:t>
            </a:r>
          </a:p>
        </p:txBody>
      </p:sp>
      <p:sp>
        <p:nvSpPr>
          <p:cNvPr id="6" name="Subtitle 2">
            <a:extLst>
              <a:ext uri="{FF2B5EF4-FFF2-40B4-BE49-F238E27FC236}">
                <a16:creationId xmlns:a16="http://schemas.microsoft.com/office/drawing/2014/main" id="{63DEFCC7-9CEC-4A39-A0D5-B060FE786D6F}"/>
              </a:ext>
            </a:extLst>
          </p:cNvPr>
          <p:cNvSpPr txBox="1">
            <a:spLocks/>
          </p:cNvSpPr>
          <p:nvPr/>
        </p:nvSpPr>
        <p:spPr>
          <a:xfrm>
            <a:off x="1515047" y="3990629"/>
            <a:ext cx="9262681" cy="115439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lang="en-US" sz="1600" b="0" kern="1200" dirty="0">
                <a:solidFill>
                  <a:schemeClr val="tx1"/>
                </a:solidFill>
                <a:latin typeface="+mn-lt"/>
                <a:ea typeface="+mn-ea"/>
                <a:cs typeface="Calibri" panose="020F050202020403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ClrTx/>
            </a:pPr>
            <a:endParaRPr lang="en-US" dirty="0"/>
          </a:p>
          <a:p>
            <a:pPr algn="r">
              <a:buClrTx/>
            </a:pPr>
            <a:r>
              <a:rPr lang="en-US" dirty="0"/>
              <a:t>Clemia “CJ” Anderson</a:t>
            </a:r>
          </a:p>
          <a:p>
            <a:pPr algn="r">
              <a:buClrTx/>
            </a:pPr>
            <a:r>
              <a:rPr lang="en-US" dirty="0"/>
              <a:t>CAPT, MSC, USN</a:t>
            </a:r>
          </a:p>
          <a:p>
            <a:pPr algn="r">
              <a:buClrTx/>
            </a:pPr>
            <a:r>
              <a:rPr lang="en-US" dirty="0"/>
              <a:t>Director, NDMS Pilot</a:t>
            </a:r>
          </a:p>
        </p:txBody>
      </p:sp>
      <p:sp>
        <p:nvSpPr>
          <p:cNvPr id="9" name="Slide Number Placeholder 4">
            <a:extLst>
              <a:ext uri="{FF2B5EF4-FFF2-40B4-BE49-F238E27FC236}">
                <a16:creationId xmlns:a16="http://schemas.microsoft.com/office/drawing/2014/main" id="{FD3859CA-C70B-4A82-88E8-D17897A830B4}"/>
              </a:ext>
            </a:extLst>
          </p:cNvPr>
          <p:cNvSpPr txBox="1">
            <a:spLocks/>
          </p:cNvSpPr>
          <p:nvPr/>
        </p:nvSpPr>
        <p:spPr>
          <a:xfrm>
            <a:off x="5781261" y="6403680"/>
            <a:ext cx="629478"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979797"/>
                </a:solidFill>
                <a:latin typeface="Calibri"/>
                <a:ea typeface="Calibri"/>
                <a:cs typeface="Calibri"/>
                <a:sym typeface="Calibri"/>
              </a:defRPr>
            </a:lvl9pPr>
          </a:lstStyle>
          <a:p>
            <a:fld id="{3AE95578-53E6-4B9F-B106-62E1C730BF25}" type="slidenum">
              <a:rPr lang="en-US" smtClean="0">
                <a:solidFill>
                  <a:schemeClr val="bg2">
                    <a:lumMod val="75000"/>
                  </a:schemeClr>
                </a:solidFill>
                <a:latin typeface="+mn-lt"/>
              </a:rPr>
              <a:pPr/>
              <a:t>25</a:t>
            </a:fld>
            <a:endParaRPr lang="en-US" dirty="0">
              <a:solidFill>
                <a:schemeClr val="bg2">
                  <a:lumMod val="75000"/>
                </a:schemeClr>
              </a:solidFill>
              <a:latin typeface="+mn-lt"/>
            </a:endParaRPr>
          </a:p>
        </p:txBody>
      </p:sp>
    </p:spTree>
    <p:extLst>
      <p:ext uri="{BB962C8B-B14F-4D97-AF65-F5344CB8AC3E}">
        <p14:creationId xmlns:p14="http://schemas.microsoft.com/office/powerpoint/2010/main" val="4280819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50AC4-1EF7-7EC8-2B78-618B5DD9E551}"/>
              </a:ext>
            </a:extLst>
          </p:cNvPr>
          <p:cNvSpPr>
            <a:spLocks noGrp="1"/>
          </p:cNvSpPr>
          <p:nvPr>
            <p:ph type="body" sz="quarter" idx="10"/>
          </p:nvPr>
        </p:nvSpPr>
        <p:spPr>
          <a:xfrm>
            <a:off x="609600" y="3134227"/>
            <a:ext cx="6095162" cy="1131313"/>
          </a:xfrm>
          <a:solidFill>
            <a:schemeClr val="bg1"/>
          </a:solidFill>
        </p:spPr>
        <p:txBody>
          <a:bodyPr>
            <a:noAutofit/>
          </a:bodyPr>
          <a:lstStyle/>
          <a:p>
            <a:pPr algn="l">
              <a:lnSpc>
                <a:spcPct val="100000"/>
              </a:lnSpc>
            </a:pPr>
            <a:endParaRPr lang="en-US" sz="1600" cap="none" dirty="0">
              <a:solidFill>
                <a:schemeClr val="tx1"/>
              </a:solidFill>
              <a:latin typeface="+mn-lt"/>
            </a:endParaRPr>
          </a:p>
          <a:p>
            <a:pPr algn="l">
              <a:lnSpc>
                <a:spcPct val="100000"/>
              </a:lnSpc>
              <a:spcBef>
                <a:spcPts val="0"/>
              </a:spcBef>
            </a:pPr>
            <a:r>
              <a:rPr lang="en-US" sz="1600" cap="none" dirty="0">
                <a:solidFill>
                  <a:schemeClr val="tx1"/>
                </a:solidFill>
                <a:latin typeface="+mn-lt"/>
              </a:rPr>
              <a:t>FY20 NDAA directed SECDEF to conduct an NDMS Pilot Program to enhance interoperability and expand capability to support DoD in the event of a large-scale combat operation (LSCO) or a catastrophic event in the homeland</a:t>
            </a:r>
          </a:p>
          <a:p>
            <a:pPr algn="l">
              <a:lnSpc>
                <a:spcPct val="100000"/>
              </a:lnSpc>
              <a:spcBef>
                <a:spcPts val="0"/>
              </a:spcBef>
            </a:pPr>
            <a:endParaRPr lang="en-US" sz="900" cap="none" dirty="0">
              <a:solidFill>
                <a:schemeClr val="tx1"/>
              </a:solidFill>
              <a:latin typeface="+mn-lt"/>
            </a:endParaRPr>
          </a:p>
          <a:p>
            <a:pPr algn="l">
              <a:lnSpc>
                <a:spcPct val="100000"/>
              </a:lnSpc>
              <a:spcBef>
                <a:spcPts val="0"/>
              </a:spcBef>
            </a:pPr>
            <a:r>
              <a:rPr lang="en-US" sz="1600" b="1" dirty="0">
                <a:solidFill>
                  <a:schemeClr val="tx1"/>
                </a:solidFill>
                <a:latin typeface="+mn-lt"/>
              </a:rPr>
              <a:t>The Pilot is required to:</a:t>
            </a:r>
          </a:p>
          <a:p>
            <a:pPr marL="403225" lvl="1" indent="-285750">
              <a:lnSpc>
                <a:spcPct val="100000"/>
              </a:lnSpc>
              <a:buFont typeface="Arial" panose="020B0604020202020204" pitchFamily="34" charset="0"/>
              <a:buChar char="•"/>
            </a:pPr>
            <a:r>
              <a:rPr lang="en-US" sz="1600" dirty="0">
                <a:solidFill>
                  <a:schemeClr val="tx1"/>
                </a:solidFill>
              </a:rPr>
              <a:t>Establish partnerships with public, private, and nonprofit healthcare organizations</a:t>
            </a:r>
          </a:p>
          <a:p>
            <a:pPr marL="403225" lvl="1" indent="-285750">
              <a:lnSpc>
                <a:spcPct val="100000"/>
              </a:lnSpc>
              <a:buFont typeface="Arial" panose="020B0604020202020204" pitchFamily="34" charset="0"/>
              <a:buChar char="•"/>
            </a:pPr>
            <a:r>
              <a:rPr lang="en-US" sz="1600" dirty="0">
                <a:solidFill>
                  <a:schemeClr val="tx1"/>
                </a:solidFill>
              </a:rPr>
              <a:t>Be conducted in collaboration with the Secretaries of VA, DHS, HHS, and DoT</a:t>
            </a:r>
          </a:p>
          <a:p>
            <a:pPr marL="403225" lvl="1" indent="-285750">
              <a:lnSpc>
                <a:spcPct val="100000"/>
              </a:lnSpc>
              <a:buFont typeface="Arial" panose="020B0604020202020204" pitchFamily="34" charset="0"/>
              <a:buChar char="•"/>
            </a:pPr>
            <a:r>
              <a:rPr lang="en-US" sz="1600" dirty="0">
                <a:solidFill>
                  <a:schemeClr val="tx1"/>
                </a:solidFill>
              </a:rPr>
              <a:t>Be conducted over five years at no less than five locations nationally </a:t>
            </a:r>
            <a:endParaRPr lang="en-US" sz="1600" dirty="0">
              <a:latin typeface="+mn-lt"/>
            </a:endParaRPr>
          </a:p>
          <a:p>
            <a:pPr marL="0" lvl="1">
              <a:lnSpc>
                <a:spcPct val="100000"/>
              </a:lnSpc>
              <a:spcBef>
                <a:spcPts val="1200"/>
              </a:spcBef>
            </a:pPr>
            <a:r>
              <a:rPr lang="en-US" sz="1600" dirty="0">
                <a:solidFill>
                  <a:schemeClr val="tx1"/>
                </a:solidFill>
                <a:latin typeface="+mn-lt"/>
              </a:rPr>
              <a:t>The National Center for Disaster Medicine and Public Health, a component of the Uniformed Services University </a:t>
            </a:r>
            <a:r>
              <a:rPr lang="en-US" sz="1600" dirty="0">
                <a:latin typeface="+mn-lt"/>
              </a:rPr>
              <a:t>of the Health Sciences</a:t>
            </a:r>
            <a:r>
              <a:rPr lang="en-US" sz="1600" dirty="0">
                <a:solidFill>
                  <a:schemeClr val="tx1"/>
                </a:solidFill>
                <a:latin typeface="+mn-lt"/>
              </a:rPr>
              <a:t>, was chosen as the Office of Primary Responsibility.  </a:t>
            </a:r>
          </a:p>
        </p:txBody>
      </p:sp>
      <p:sp>
        <p:nvSpPr>
          <p:cNvPr id="5" name="Slide Number Placeholder 4">
            <a:extLst>
              <a:ext uri="{FF2B5EF4-FFF2-40B4-BE49-F238E27FC236}">
                <a16:creationId xmlns:a16="http://schemas.microsoft.com/office/drawing/2014/main" id="{1C72DE71-7018-51FC-9F60-E4B8FEB358E3}"/>
              </a:ext>
            </a:extLst>
          </p:cNvPr>
          <p:cNvSpPr>
            <a:spLocks noGrp="1"/>
          </p:cNvSpPr>
          <p:nvPr>
            <p:ph type="sldNum" sz="quarter" idx="11"/>
          </p:nvPr>
        </p:nvSpPr>
        <p:spPr/>
        <p:txBody>
          <a:bodyPr/>
          <a:lstStyle/>
          <a:p>
            <a:endParaRPr lang="en-US" dirty="0"/>
          </a:p>
        </p:txBody>
      </p:sp>
      <p:sp>
        <p:nvSpPr>
          <p:cNvPr id="10" name="TextBox 9">
            <a:extLst>
              <a:ext uri="{FF2B5EF4-FFF2-40B4-BE49-F238E27FC236}">
                <a16:creationId xmlns:a16="http://schemas.microsoft.com/office/drawing/2014/main" id="{B350FE94-2425-4DB6-ADC8-93D5E8B17B5C}"/>
              </a:ext>
            </a:extLst>
          </p:cNvPr>
          <p:cNvSpPr txBox="1"/>
          <p:nvPr/>
        </p:nvSpPr>
        <p:spPr>
          <a:xfrm>
            <a:off x="609600" y="1028700"/>
            <a:ext cx="11303612" cy="646331"/>
          </a:xfrm>
          <a:prstGeom prst="rect">
            <a:avLst/>
          </a:prstGeom>
          <a:solidFill>
            <a:srgbClr val="D1E2EC"/>
          </a:solidFill>
          <a:ln w="28575">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just">
              <a:lnSpc>
                <a:spcPct val="100000"/>
              </a:lnSpc>
              <a:spcBef>
                <a:spcPts val="0"/>
              </a:spcBef>
            </a:pPr>
            <a:r>
              <a:rPr lang="en-US" dirty="0">
                <a:latin typeface="Calibri" panose="020F0502020204030204" pitchFamily="34" charset="0"/>
                <a:cs typeface="Calibri" panose="020F0502020204030204" pitchFamily="34" charset="0"/>
              </a:rPr>
              <a:t>Motivated by concerns that were later validated</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that the National Disaster Medical System (NDMS) lacked the requisite capacity and interoperability to meet the medical surge requirements of a large-scale combat operation</a:t>
            </a:r>
          </a:p>
        </p:txBody>
      </p:sp>
      <p:sp>
        <p:nvSpPr>
          <p:cNvPr id="2" name="Title 2">
            <a:extLst>
              <a:ext uri="{FF2B5EF4-FFF2-40B4-BE49-F238E27FC236}">
                <a16:creationId xmlns:a16="http://schemas.microsoft.com/office/drawing/2014/main" id="{303A5553-55FB-A9A8-8968-87FF5C0E0D70}"/>
              </a:ext>
            </a:extLst>
          </p:cNvPr>
          <p:cNvSpPr txBox="1">
            <a:spLocks/>
          </p:cNvSpPr>
          <p:nvPr/>
        </p:nvSpPr>
        <p:spPr>
          <a:xfrm>
            <a:off x="609600" y="126129"/>
            <a:ext cx="10515600" cy="82496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NDMS Pilot Background</a:t>
            </a:r>
          </a:p>
        </p:txBody>
      </p:sp>
      <p:pic>
        <p:nvPicPr>
          <p:cNvPr id="6" name="Content Placeholder 10">
            <a:extLst>
              <a:ext uri="{FF2B5EF4-FFF2-40B4-BE49-F238E27FC236}">
                <a16:creationId xmlns:a16="http://schemas.microsoft.com/office/drawing/2014/main" id="{CA99C2D9-C99C-1CD6-1ACC-B1421830898C}"/>
              </a:ext>
            </a:extLst>
          </p:cNvPr>
          <p:cNvPicPr>
            <a:picLocks noChangeAspect="1"/>
          </p:cNvPicPr>
          <p:nvPr/>
        </p:nvPicPr>
        <p:blipFill rotWithShape="1">
          <a:blip r:embed="rId2"/>
          <a:srcRect l="1219" t="-7434" r="9727" b="7364"/>
          <a:stretch/>
        </p:blipFill>
        <p:spPr>
          <a:xfrm>
            <a:off x="6920511" y="2216899"/>
            <a:ext cx="4992701" cy="3334998"/>
          </a:xfrm>
          <a:prstGeom prst="rect">
            <a:avLst/>
          </a:prstGeom>
        </p:spPr>
      </p:pic>
      <p:sp>
        <p:nvSpPr>
          <p:cNvPr id="7" name="TextBox 6">
            <a:extLst>
              <a:ext uri="{FF2B5EF4-FFF2-40B4-BE49-F238E27FC236}">
                <a16:creationId xmlns:a16="http://schemas.microsoft.com/office/drawing/2014/main" id="{2C794F90-81F2-979C-48A0-74251EF14657}"/>
              </a:ext>
            </a:extLst>
          </p:cNvPr>
          <p:cNvSpPr txBox="1"/>
          <p:nvPr/>
        </p:nvSpPr>
        <p:spPr>
          <a:xfrm>
            <a:off x="6920511" y="5555750"/>
            <a:ext cx="963725" cy="184666"/>
          </a:xfrm>
          <a:prstGeom prst="rect">
            <a:avLst/>
          </a:prstGeom>
          <a:noFill/>
        </p:spPr>
        <p:txBody>
          <a:bodyPr wrap="none" rtlCol="0">
            <a:spAutoFit/>
          </a:bodyPr>
          <a:lstStyle/>
          <a:p>
            <a:r>
              <a:rPr lang="en-US" sz="600" dirty="0"/>
              <a:t>Image Credit: </a:t>
            </a:r>
            <a:r>
              <a:rPr lang="en-US" sz="600" dirty="0" err="1"/>
              <a:t>Health.mil</a:t>
            </a:r>
            <a:r>
              <a:rPr lang="en-US" sz="600" dirty="0"/>
              <a:t> </a:t>
            </a:r>
          </a:p>
        </p:txBody>
      </p:sp>
      <p:sp>
        <p:nvSpPr>
          <p:cNvPr id="8" name="TextBox 7">
            <a:extLst>
              <a:ext uri="{FF2B5EF4-FFF2-40B4-BE49-F238E27FC236}">
                <a16:creationId xmlns:a16="http://schemas.microsoft.com/office/drawing/2014/main" id="{FED4A7C8-E270-831A-B821-FE497592E6FF}"/>
              </a:ext>
            </a:extLst>
          </p:cNvPr>
          <p:cNvSpPr txBox="1"/>
          <p:nvPr/>
        </p:nvSpPr>
        <p:spPr>
          <a:xfrm>
            <a:off x="8594659" y="1830242"/>
            <a:ext cx="3318553" cy="461665"/>
          </a:xfrm>
          <a:prstGeom prst="rect">
            <a:avLst/>
          </a:prstGeom>
          <a:noFill/>
          <a:ln>
            <a:solidFill>
              <a:schemeClr val="tx2">
                <a:lumMod val="50000"/>
              </a:schemeClr>
            </a:solidFill>
          </a:ln>
        </p:spPr>
        <p:txBody>
          <a:bodyPr wrap="square" rtlCol="0">
            <a:spAutoFit/>
          </a:bodyPr>
          <a:lstStyle/>
          <a:p>
            <a:pPr algn="just"/>
            <a:r>
              <a:rPr lang="en-US" sz="1000" b="0" i="0" baseline="30000" dirty="0">
                <a:solidFill>
                  <a:srgbClr val="222222"/>
                </a:solidFill>
                <a:effectLst/>
                <a:latin typeface="Arial" panose="020B0604020202020204" pitchFamily="34" charset="0"/>
              </a:rPr>
              <a:t>1</a:t>
            </a:r>
            <a:r>
              <a:rPr lang="en-US" sz="800" b="0" i="0" dirty="0">
                <a:solidFill>
                  <a:srgbClr val="222222"/>
                </a:solidFill>
                <a:effectLst/>
                <a:latin typeface="Arial" panose="020B0604020202020204" pitchFamily="34" charset="0"/>
              </a:rPr>
              <a:t>Kirsch, Thomas D., et al. "Validation of Opportunities to Strengthen the National Disaster Medical System: The Military–Civilian NDMS Interoperability Study Quantitative Step." </a:t>
            </a:r>
            <a:r>
              <a:rPr lang="en-US" sz="800" b="0" i="1" dirty="0">
                <a:solidFill>
                  <a:srgbClr val="222222"/>
                </a:solidFill>
                <a:effectLst/>
                <a:latin typeface="Arial" panose="020B0604020202020204" pitchFamily="34" charset="0"/>
              </a:rPr>
              <a:t>Health security</a:t>
            </a:r>
            <a:r>
              <a:rPr lang="en-US" sz="800" b="0" i="0" dirty="0">
                <a:solidFill>
                  <a:srgbClr val="222222"/>
                </a:solidFill>
                <a:effectLst/>
                <a:latin typeface="Arial" panose="020B0604020202020204" pitchFamily="34" charset="0"/>
              </a:rPr>
              <a:t> (2023).</a:t>
            </a:r>
            <a:endParaRPr lang="en-US" sz="800" dirty="0"/>
          </a:p>
        </p:txBody>
      </p:sp>
      <p:sp>
        <p:nvSpPr>
          <p:cNvPr id="13" name="Slide Number Placeholder 12">
            <a:extLst>
              <a:ext uri="{FF2B5EF4-FFF2-40B4-BE49-F238E27FC236}">
                <a16:creationId xmlns:a16="http://schemas.microsoft.com/office/drawing/2014/main" id="{F281D4A0-CD94-48E3-A1EB-5FC569BBC5BA}"/>
              </a:ext>
            </a:extLst>
          </p:cNvPr>
          <p:cNvSpPr txBox="1">
            <a:spLocks/>
          </p:cNvSpPr>
          <p:nvPr/>
        </p:nvSpPr>
        <p:spPr>
          <a:xfrm>
            <a:off x="5781259" y="6316911"/>
            <a:ext cx="62947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E95578-53E6-4B9F-B106-62E1C730BF25}" type="slidenum">
              <a:rPr lang="en-US" sz="1200" smtClean="0">
                <a:solidFill>
                  <a:schemeClr val="tx1">
                    <a:lumMod val="50000"/>
                    <a:lumOff val="50000"/>
                  </a:schemeClr>
                </a:solidFill>
                <a:latin typeface="Calibri" panose="020F0502020204030204" pitchFamily="34" charset="0"/>
                <a:cs typeface="Calibri" panose="020F0502020204030204" pitchFamily="34" charset="0"/>
              </a:rPr>
              <a:pPr algn="ctr"/>
              <a:t>26</a:t>
            </a:fld>
            <a:endParaRPr lang="en-US" sz="1200"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543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wearing face masks and standing in front of a white dome&#10;&#10;Description automatically generated">
            <a:extLst>
              <a:ext uri="{FF2B5EF4-FFF2-40B4-BE49-F238E27FC236}">
                <a16:creationId xmlns:a16="http://schemas.microsoft.com/office/drawing/2014/main" id="{203AAF5B-D047-A977-5AAB-6D8452311545}"/>
              </a:ext>
            </a:extLst>
          </p:cNvPr>
          <p:cNvPicPr>
            <a:picLocks noChangeAspect="1"/>
          </p:cNvPicPr>
          <p:nvPr/>
        </p:nvPicPr>
        <p:blipFill rotWithShape="1">
          <a:blip r:embed="rId3"/>
          <a:srcRect l="6925"/>
          <a:stretch/>
        </p:blipFill>
        <p:spPr>
          <a:xfrm>
            <a:off x="8190264" y="2976004"/>
            <a:ext cx="2723808" cy="1812925"/>
          </a:xfrm>
          <a:prstGeom prst="rect">
            <a:avLst/>
          </a:prstGeom>
        </p:spPr>
      </p:pic>
      <p:pic>
        <p:nvPicPr>
          <p:cNvPr id="2" name="Content Placeholder 19" descr="A group of people wearing medical masks&#10;&#10;Description automatically generated">
            <a:extLst>
              <a:ext uri="{FF2B5EF4-FFF2-40B4-BE49-F238E27FC236}">
                <a16:creationId xmlns:a16="http://schemas.microsoft.com/office/drawing/2014/main" id="{803113B3-4781-0E3A-CB69-E505341E377B}"/>
              </a:ext>
            </a:extLst>
          </p:cNvPr>
          <p:cNvPicPr>
            <a:picLocks noChangeAspect="1"/>
          </p:cNvPicPr>
          <p:nvPr/>
        </p:nvPicPr>
        <p:blipFill>
          <a:blip r:embed="rId4"/>
          <a:stretch>
            <a:fillRect/>
          </a:stretch>
        </p:blipFill>
        <p:spPr>
          <a:xfrm>
            <a:off x="1309209" y="2974417"/>
            <a:ext cx="2723808" cy="1814513"/>
          </a:xfrm>
          <a:prstGeom prst="rect">
            <a:avLst/>
          </a:prstGeom>
        </p:spPr>
      </p:pic>
      <p:sp>
        <p:nvSpPr>
          <p:cNvPr id="5" name="Text Placeholder 4"/>
          <p:cNvSpPr>
            <a:spLocks noGrp="1"/>
          </p:cNvSpPr>
          <p:nvPr>
            <p:ph type="body" sz="quarter" idx="11"/>
          </p:nvPr>
        </p:nvSpPr>
        <p:spPr>
          <a:xfrm>
            <a:off x="1190029" y="1616001"/>
            <a:ext cx="2962934" cy="780478"/>
          </a:xfrm>
        </p:spPr>
        <p:txBody>
          <a:bodyPr/>
          <a:lstStyle/>
          <a:p>
            <a:r>
              <a:rPr lang="en-US" dirty="0"/>
              <a:t>Goal 1</a:t>
            </a:r>
          </a:p>
        </p:txBody>
      </p:sp>
      <p:sp>
        <p:nvSpPr>
          <p:cNvPr id="6" name="Text Placeholder 5"/>
          <p:cNvSpPr>
            <a:spLocks noGrp="1"/>
          </p:cNvSpPr>
          <p:nvPr>
            <p:ph type="body" sz="quarter" idx="12"/>
          </p:nvPr>
        </p:nvSpPr>
        <p:spPr>
          <a:xfrm>
            <a:off x="4495137" y="1614779"/>
            <a:ext cx="3192038" cy="780479"/>
          </a:xfrm>
        </p:spPr>
        <p:txBody>
          <a:bodyPr/>
          <a:lstStyle/>
          <a:p>
            <a:r>
              <a:rPr lang="en-US" dirty="0"/>
              <a:t>Goal 2</a:t>
            </a:r>
          </a:p>
        </p:txBody>
      </p:sp>
      <p:sp>
        <p:nvSpPr>
          <p:cNvPr id="7" name="Text Placeholder 6"/>
          <p:cNvSpPr>
            <a:spLocks noGrp="1"/>
          </p:cNvSpPr>
          <p:nvPr>
            <p:ph type="body" sz="quarter" idx="13"/>
          </p:nvPr>
        </p:nvSpPr>
        <p:spPr>
          <a:xfrm>
            <a:off x="8055310" y="1608637"/>
            <a:ext cx="2953516" cy="780478"/>
          </a:xfrm>
        </p:spPr>
        <p:txBody>
          <a:bodyPr/>
          <a:lstStyle/>
          <a:p>
            <a:r>
              <a:rPr lang="en-US" dirty="0"/>
              <a:t>Goal 3</a:t>
            </a:r>
          </a:p>
        </p:txBody>
      </p:sp>
      <p:sp>
        <p:nvSpPr>
          <p:cNvPr id="13" name="Slide Number Placeholder 12"/>
          <p:cNvSpPr>
            <a:spLocks noGrp="1"/>
          </p:cNvSpPr>
          <p:nvPr>
            <p:ph type="sldNum" sz="quarter" idx="47"/>
          </p:nvPr>
        </p:nvSpPr>
        <p:spPr/>
        <p:txBody>
          <a:bodyPr/>
          <a:lstStyle/>
          <a:p>
            <a:fld id="{3AE95578-53E6-4B9F-B106-62E1C730BF25}" type="slidenum">
              <a:rPr lang="en-US" smtClean="0"/>
              <a:pPr/>
              <a:t>27</a:t>
            </a:fld>
            <a:endParaRPr lang="en-US" dirty="0"/>
          </a:p>
        </p:txBody>
      </p:sp>
      <p:pic>
        <p:nvPicPr>
          <p:cNvPr id="11" name="Content Placeholder 17" descr="A large group of people in a room&#10;&#10;Description automatically generated">
            <a:extLst>
              <a:ext uri="{FF2B5EF4-FFF2-40B4-BE49-F238E27FC236}">
                <a16:creationId xmlns:a16="http://schemas.microsoft.com/office/drawing/2014/main" id="{3D714F73-7489-69CD-36FE-D026D9B2A90F}"/>
              </a:ext>
            </a:extLst>
          </p:cNvPr>
          <p:cNvPicPr>
            <a:picLocks noChangeAspect="1"/>
          </p:cNvPicPr>
          <p:nvPr/>
        </p:nvPicPr>
        <p:blipFill>
          <a:blip r:embed="rId5"/>
          <a:stretch>
            <a:fillRect/>
          </a:stretch>
        </p:blipFill>
        <p:spPr>
          <a:xfrm>
            <a:off x="4718579" y="2974416"/>
            <a:ext cx="2734197" cy="1814513"/>
          </a:xfrm>
          <a:prstGeom prst="rect">
            <a:avLst/>
          </a:prstGeom>
        </p:spPr>
      </p:pic>
      <p:sp>
        <p:nvSpPr>
          <p:cNvPr id="14" name="Text Placeholder 10">
            <a:extLst>
              <a:ext uri="{FF2B5EF4-FFF2-40B4-BE49-F238E27FC236}">
                <a16:creationId xmlns:a16="http://schemas.microsoft.com/office/drawing/2014/main" id="{CA97E296-F2CF-C156-5364-C45F26760529}"/>
              </a:ext>
            </a:extLst>
          </p:cNvPr>
          <p:cNvSpPr txBox="1">
            <a:spLocks/>
          </p:cNvSpPr>
          <p:nvPr/>
        </p:nvSpPr>
        <p:spPr>
          <a:xfrm>
            <a:off x="1190029" y="2411410"/>
            <a:ext cx="2962168" cy="432385"/>
          </a:xfrm>
          <a:prstGeom prst="rect">
            <a:avLst/>
          </a:prstGeom>
        </p:spPr>
        <p:txBody>
          <a:bodyPr vert="horz" lIns="91440" tIns="128016"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400" i="1" kern="1200" cap="all" spc="100" baseline="0">
                <a:solidFill>
                  <a:schemeClr val="bg2">
                    <a:lumMod val="90000"/>
                    <a:lumOff val="10000"/>
                  </a:schemeClr>
                </a:solidFill>
                <a:latin typeface="Franklin Gothic Book" panose="020B0503020102020204" pitchFamily="34" charset="0"/>
                <a:ea typeface="+mn-ea"/>
                <a:cs typeface="Calibri" panose="020F0502020204030204" pitchFamily="34" charset="0"/>
              </a:defRPr>
            </a:lvl1pPr>
            <a:lvl2pPr marL="0" indent="0" algn="ctr" defTabSz="914400" rtl="0" eaLnBrk="1" latinLnBrk="0" hangingPunct="1">
              <a:lnSpc>
                <a:spcPct val="150000"/>
              </a:lnSpc>
              <a:spcBef>
                <a:spcPts val="800"/>
              </a:spcBef>
              <a:buFont typeface="Arial" panose="020B0604020202020204" pitchFamily="34" charset="0"/>
              <a:buNone/>
              <a:defRPr sz="1400" kern="1200">
                <a:solidFill>
                  <a:schemeClr val="accent2"/>
                </a:solidFill>
                <a:latin typeface="Calibri Light" panose="020F03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1" u="none" strike="noStrike" kern="1200" cap="all" spc="100" normalizeH="0" baseline="0" noProof="0" dirty="0">
                <a:ln>
                  <a:noFill/>
                </a:ln>
                <a:solidFill>
                  <a:srgbClr val="2D2D2C">
                    <a:lumMod val="90000"/>
                    <a:lumOff val="10000"/>
                  </a:srgbClr>
                </a:solidFill>
                <a:effectLst/>
                <a:uLnTx/>
                <a:uFillTx/>
                <a:latin typeface="Franklin Gothic Book" panose="020B0503020102020204" pitchFamily="34" charset="0"/>
                <a:ea typeface="+mn-ea"/>
                <a:cs typeface="Calibri" panose="020F0502020204030204" pitchFamily="34" charset="0"/>
              </a:rPr>
              <a:t>Assess and strengthen the nDMS of today</a:t>
            </a:r>
          </a:p>
        </p:txBody>
      </p:sp>
      <p:sp>
        <p:nvSpPr>
          <p:cNvPr id="21" name="Text Placeholder 11">
            <a:extLst>
              <a:ext uri="{FF2B5EF4-FFF2-40B4-BE49-F238E27FC236}">
                <a16:creationId xmlns:a16="http://schemas.microsoft.com/office/drawing/2014/main" id="{DD531B18-DB78-411B-306F-EFCD70B7F47B}"/>
              </a:ext>
            </a:extLst>
          </p:cNvPr>
          <p:cNvSpPr txBox="1">
            <a:spLocks/>
          </p:cNvSpPr>
          <p:nvPr/>
        </p:nvSpPr>
        <p:spPr>
          <a:xfrm>
            <a:off x="4520332" y="2411411"/>
            <a:ext cx="3133493" cy="432385"/>
          </a:xfrm>
          <a:prstGeom prst="rect">
            <a:avLst/>
          </a:prstGeom>
        </p:spPr>
        <p:txBody>
          <a:bodyPr vert="horz" lIns="91440" tIns="128016"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400" i="1" kern="1200" cap="all" spc="100" baseline="0">
                <a:solidFill>
                  <a:schemeClr val="bg2">
                    <a:lumMod val="90000"/>
                    <a:lumOff val="10000"/>
                  </a:schemeClr>
                </a:solidFill>
                <a:latin typeface="Franklin Gothic Book" panose="020B0503020102020204" pitchFamily="34" charset="0"/>
                <a:ea typeface="+mn-ea"/>
                <a:cs typeface="Calibri" panose="020F0502020204030204" pitchFamily="34" charset="0"/>
              </a:defRPr>
            </a:lvl1pPr>
            <a:lvl2pPr marL="0" indent="0" algn="ctr" defTabSz="914400" rtl="0" eaLnBrk="1" latinLnBrk="0" hangingPunct="1">
              <a:lnSpc>
                <a:spcPct val="150000"/>
              </a:lnSpc>
              <a:spcBef>
                <a:spcPts val="800"/>
              </a:spcBef>
              <a:buFont typeface="Arial" panose="020B0604020202020204" pitchFamily="34" charset="0"/>
              <a:buNone/>
              <a:defRPr sz="1400" kern="1200">
                <a:solidFill>
                  <a:schemeClr val="accent2"/>
                </a:solidFill>
                <a:latin typeface="Calibri Light" panose="020F03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1" u="none" strike="noStrike" kern="1200" cap="all" spc="100" normalizeH="0" baseline="0" noProof="0" dirty="0">
                <a:ln>
                  <a:noFill/>
                </a:ln>
                <a:solidFill>
                  <a:srgbClr val="2D2D2C">
                    <a:lumMod val="90000"/>
                    <a:lumOff val="10000"/>
                  </a:srgbClr>
                </a:solidFill>
                <a:effectLst/>
                <a:uLnTx/>
                <a:uFillTx/>
                <a:latin typeface="Franklin Gothic Book" panose="020B0503020102020204" pitchFamily="34" charset="0"/>
                <a:ea typeface="+mn-ea"/>
                <a:cs typeface="Calibri" panose="020F0502020204030204" pitchFamily="34" charset="0"/>
              </a:rPr>
              <a:t>Define policy Recommendations FOR IMPROVING THE NDMS of tomorrow</a:t>
            </a:r>
          </a:p>
        </p:txBody>
      </p:sp>
      <p:sp>
        <p:nvSpPr>
          <p:cNvPr id="25" name="Text Placeholder 12">
            <a:extLst>
              <a:ext uri="{FF2B5EF4-FFF2-40B4-BE49-F238E27FC236}">
                <a16:creationId xmlns:a16="http://schemas.microsoft.com/office/drawing/2014/main" id="{303C5727-22CA-9407-A1B9-E3335567AF69}"/>
              </a:ext>
            </a:extLst>
          </p:cNvPr>
          <p:cNvSpPr txBox="1">
            <a:spLocks/>
          </p:cNvSpPr>
          <p:nvPr/>
        </p:nvSpPr>
        <p:spPr>
          <a:xfrm>
            <a:off x="7964577" y="2411412"/>
            <a:ext cx="3296456" cy="432385"/>
          </a:xfrm>
          <a:prstGeom prst="rect">
            <a:avLst/>
          </a:prstGeom>
        </p:spPr>
        <p:txBody>
          <a:bodyPr vert="horz" lIns="91440" tIns="128016"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400" i="1" kern="1200" cap="all" spc="100" baseline="0">
                <a:solidFill>
                  <a:schemeClr val="bg2">
                    <a:lumMod val="90000"/>
                    <a:lumOff val="10000"/>
                  </a:schemeClr>
                </a:solidFill>
                <a:latin typeface="Franklin Gothic Book" panose="020B0503020102020204" pitchFamily="34" charset="0"/>
                <a:ea typeface="+mn-ea"/>
                <a:cs typeface="Calibri" panose="020F0502020204030204" pitchFamily="34" charset="0"/>
              </a:defRPr>
            </a:lvl1pPr>
            <a:lvl2pPr marL="0" indent="0" algn="ctr" defTabSz="914400" rtl="0" eaLnBrk="1" latinLnBrk="0" hangingPunct="1">
              <a:lnSpc>
                <a:spcPct val="150000"/>
              </a:lnSpc>
              <a:spcBef>
                <a:spcPts val="800"/>
              </a:spcBef>
              <a:buFont typeface="Arial" panose="020B0604020202020204" pitchFamily="34" charset="0"/>
              <a:buNone/>
              <a:defRPr sz="1400" kern="1200">
                <a:solidFill>
                  <a:schemeClr val="accent2"/>
                </a:solidFill>
                <a:latin typeface="Calibri Light" panose="020F0302020204030204" pitchFamily="34" charset="0"/>
                <a:ea typeface="+mn-ea"/>
                <a:cs typeface="Calibri" panose="020F050202020403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1" u="none" strike="noStrike" kern="1200" cap="all" spc="100" normalizeH="0" baseline="0" noProof="0" dirty="0">
                <a:ln>
                  <a:noFill/>
                </a:ln>
                <a:solidFill>
                  <a:srgbClr val="2D2D2C">
                    <a:lumMod val="90000"/>
                    <a:lumOff val="10000"/>
                  </a:srgbClr>
                </a:solidFill>
                <a:effectLst/>
                <a:uLnTx/>
                <a:uFillTx/>
                <a:latin typeface="Franklin Gothic Book" panose="020B0503020102020204" pitchFamily="34" charset="0"/>
                <a:ea typeface="+mn-ea"/>
                <a:cs typeface="Calibri" panose="020F0502020204030204" pitchFamily="34" charset="0"/>
              </a:rPr>
              <a:t>develop plans for RAPIDLY GROWING THE NDMS under FUTURE SCENARIOS</a:t>
            </a:r>
          </a:p>
        </p:txBody>
      </p:sp>
      <p:sp>
        <p:nvSpPr>
          <p:cNvPr id="10" name="TextBox 9">
            <a:extLst>
              <a:ext uri="{FF2B5EF4-FFF2-40B4-BE49-F238E27FC236}">
                <a16:creationId xmlns:a16="http://schemas.microsoft.com/office/drawing/2014/main" id="{A92B3C1B-B3DD-66E3-30DE-EF732C70E24E}"/>
              </a:ext>
            </a:extLst>
          </p:cNvPr>
          <p:cNvSpPr txBox="1"/>
          <p:nvPr/>
        </p:nvSpPr>
        <p:spPr>
          <a:xfrm>
            <a:off x="650183" y="5111447"/>
            <a:ext cx="10706100" cy="830997"/>
          </a:xfrm>
          <a:prstGeom prst="rect">
            <a:avLst/>
          </a:prstGeom>
          <a:noFill/>
          <a:ln>
            <a:solidFill>
              <a:schemeClr val="tx2"/>
            </a:solidFill>
          </a:ln>
        </p:spPr>
        <p:txBody>
          <a:bodyPr wrap="square" rtlCol="0">
            <a:spAutoFit/>
          </a:bodyPr>
          <a:lstStyle/>
          <a:p>
            <a:pPr algn="just"/>
            <a:r>
              <a:rPr lang="en-US" sz="1200" dirty="0"/>
              <a:t>The NDMS Pilot is designed to address the limitations our military and civilian health systems must overcome in preparing for large-scale events. We aim to address these constraints by: (1) assessing and strengthening our current health systems, (2) defining policy recommendations for improving future health systems, and (3) develop operational plan for enabling rapid capacity building during large scale events requiring resources above what can be sustained under routine operations. </a:t>
            </a:r>
          </a:p>
        </p:txBody>
      </p:sp>
      <p:sp>
        <p:nvSpPr>
          <p:cNvPr id="8" name="TextBox 7">
            <a:extLst>
              <a:ext uri="{FF2B5EF4-FFF2-40B4-BE49-F238E27FC236}">
                <a16:creationId xmlns:a16="http://schemas.microsoft.com/office/drawing/2014/main" id="{10A73CC6-672A-B3B0-5A82-4B85CF56341E}"/>
              </a:ext>
            </a:extLst>
          </p:cNvPr>
          <p:cNvSpPr txBox="1"/>
          <p:nvPr/>
        </p:nvSpPr>
        <p:spPr>
          <a:xfrm>
            <a:off x="609600" y="1024462"/>
            <a:ext cx="10706100" cy="584775"/>
          </a:xfrm>
          <a:prstGeom prst="rect">
            <a:avLst/>
          </a:prstGeom>
          <a:solidFill>
            <a:srgbClr val="D1E2EC"/>
          </a:solidFill>
          <a:ln w="28575">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114300" marR="0" lvl="0" indent="0" algn="just" defTabSz="914400" rtl="0" eaLnBrk="1" fontAlgn="auto" latinLnBrk="0" hangingPunct="1">
              <a:lnSpc>
                <a:spcPct val="100000"/>
              </a:lnSpc>
              <a:spcBef>
                <a:spcPts val="1000"/>
              </a:spcBef>
              <a:spcAft>
                <a:spcPts val="0"/>
              </a:spcAft>
              <a:buClr>
                <a:srgbClr val="545454"/>
              </a:buClr>
              <a:buSzPts val="2000"/>
              <a:buFont typeface="Arial"/>
              <a:buNone/>
              <a:tabLst/>
              <a:defRPr/>
            </a:pPr>
            <a:r>
              <a:rPr lang="en-US" sz="1600" b="1" kern="0" dirty="0">
                <a:solidFill>
                  <a:srgbClr val="545454"/>
                </a:solidFill>
                <a:latin typeface="Calibri" panose="020F0502020204030204" pitchFamily="34" charset="0"/>
                <a:cs typeface="Calibri" panose="020F0502020204030204" pitchFamily="34" charset="0"/>
                <a:sym typeface="Calibri"/>
              </a:rPr>
              <a:t>OUR MISSION</a:t>
            </a:r>
            <a:r>
              <a:rPr lang="en-US" sz="1600" kern="0" dirty="0">
                <a:solidFill>
                  <a:srgbClr val="545454"/>
                </a:solidFill>
                <a:latin typeface="Calibri" panose="020F0502020204030204" pitchFamily="34" charset="0"/>
                <a:cs typeface="Calibri" panose="020F0502020204030204" pitchFamily="34" charset="0"/>
                <a:sym typeface="Calibri"/>
              </a:rPr>
              <a:t>: </a:t>
            </a:r>
            <a:r>
              <a:rPr lang="en-US" sz="1600" cap="none" dirty="0"/>
              <a:t>Achieve a sustainable model for military and civilian medical readiness by strengthening interoperable partnerships and enhancing the capacity and agility of the National Disaster Medical System</a:t>
            </a:r>
            <a:endParaRPr kumimoji="0" lang="en-US" sz="1600" i="0" u="none" strike="noStrike" kern="0" cap="none" spc="0" normalizeH="0" baseline="0" noProof="0" dirty="0">
              <a:ln>
                <a:noFill/>
              </a:ln>
              <a:solidFill>
                <a:srgbClr val="545454"/>
              </a:solidFill>
              <a:effectLst/>
              <a:uLnTx/>
              <a:uFillTx/>
              <a:latin typeface="Calibri" panose="020F0502020204030204" pitchFamily="34" charset="0"/>
              <a:cs typeface="Calibri" panose="020F0502020204030204" pitchFamily="34" charset="0"/>
              <a:sym typeface="Calibri"/>
            </a:endParaRPr>
          </a:p>
        </p:txBody>
      </p:sp>
      <p:sp>
        <p:nvSpPr>
          <p:cNvPr id="12" name="Title 2">
            <a:extLst>
              <a:ext uri="{FF2B5EF4-FFF2-40B4-BE49-F238E27FC236}">
                <a16:creationId xmlns:a16="http://schemas.microsoft.com/office/drawing/2014/main" id="{40F55E72-3571-8816-9E82-ECC796622A57}"/>
              </a:ext>
            </a:extLst>
          </p:cNvPr>
          <p:cNvSpPr txBox="1">
            <a:spLocks/>
          </p:cNvSpPr>
          <p:nvPr/>
        </p:nvSpPr>
        <p:spPr>
          <a:xfrm>
            <a:off x="609600" y="71550"/>
            <a:ext cx="10515600" cy="82496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Pilot Design</a:t>
            </a:r>
          </a:p>
        </p:txBody>
      </p:sp>
    </p:spTree>
    <p:extLst>
      <p:ext uri="{BB962C8B-B14F-4D97-AF65-F5344CB8AC3E}">
        <p14:creationId xmlns:p14="http://schemas.microsoft.com/office/powerpoint/2010/main" val="53961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A0585-C0A3-E07D-1052-25E666F0A6C3}"/>
              </a:ext>
            </a:extLst>
          </p:cNvPr>
          <p:cNvSpPr>
            <a:spLocks noGrp="1"/>
          </p:cNvSpPr>
          <p:nvPr>
            <p:ph idx="1"/>
          </p:nvPr>
        </p:nvSpPr>
        <p:spPr>
          <a:xfrm>
            <a:off x="593732" y="1604054"/>
            <a:ext cx="10375057" cy="3365519"/>
          </a:xfrm>
        </p:spPr>
        <p:txBody>
          <a:bodyPr/>
          <a:lstStyle/>
          <a:p>
            <a:pPr>
              <a:spcBef>
                <a:spcPts val="0"/>
              </a:spcBef>
            </a:pPr>
            <a:r>
              <a:rPr lang="en-US" sz="2100" dirty="0"/>
              <a:t>Systematically </a:t>
            </a:r>
            <a:r>
              <a:rPr lang="en-US" sz="2100" b="1" dirty="0"/>
              <a:t>identify</a:t>
            </a:r>
            <a:r>
              <a:rPr lang="en-US" sz="2100" dirty="0"/>
              <a:t> critical issues facing the NDMS (Phase I: </a:t>
            </a:r>
            <a:r>
              <a:rPr lang="en-US" sz="2100" b="1" dirty="0"/>
              <a:t>Assessment</a:t>
            </a:r>
            <a:r>
              <a:rPr lang="en-US" sz="2100" dirty="0"/>
              <a:t>)</a:t>
            </a:r>
          </a:p>
          <a:p>
            <a:pPr>
              <a:spcBef>
                <a:spcPts val="0"/>
              </a:spcBef>
            </a:pPr>
            <a:r>
              <a:rPr lang="en-US" sz="2100" dirty="0"/>
              <a:t>With partners, </a:t>
            </a:r>
            <a:r>
              <a:rPr lang="en-US" sz="2100" b="1" dirty="0"/>
              <a:t>study </a:t>
            </a:r>
            <a:r>
              <a:rPr lang="en-US" sz="2100" dirty="0"/>
              <a:t>and </a:t>
            </a:r>
            <a:r>
              <a:rPr lang="en-US" sz="2100" b="1" dirty="0"/>
              <a:t>prioritize </a:t>
            </a:r>
            <a:r>
              <a:rPr lang="en-US" sz="2100" dirty="0"/>
              <a:t>potential solutions (Phase II: </a:t>
            </a:r>
            <a:r>
              <a:rPr lang="en-US" sz="2100" b="1" dirty="0"/>
              <a:t>Project Implementation</a:t>
            </a:r>
            <a:r>
              <a:rPr lang="en-US" sz="2100" dirty="0"/>
              <a:t>)</a:t>
            </a:r>
          </a:p>
          <a:p>
            <a:pPr>
              <a:spcBef>
                <a:spcPts val="0"/>
              </a:spcBef>
            </a:pPr>
            <a:r>
              <a:rPr lang="en-US" sz="2100" b="1" dirty="0"/>
              <a:t>Implement</a:t>
            </a:r>
            <a:r>
              <a:rPr lang="en-US" sz="2100" dirty="0"/>
              <a:t> solutions and </a:t>
            </a:r>
            <a:r>
              <a:rPr lang="en-US" sz="2100" b="1" dirty="0"/>
              <a:t>measure</a:t>
            </a:r>
            <a:r>
              <a:rPr lang="en-US" sz="2100" dirty="0"/>
              <a:t> effectiveness (Phase II: </a:t>
            </a:r>
            <a:r>
              <a:rPr lang="en-US" sz="2100" b="1" dirty="0"/>
              <a:t>Project Implementation</a:t>
            </a:r>
            <a:r>
              <a:rPr lang="en-US" sz="2100" dirty="0"/>
              <a:t>)</a:t>
            </a:r>
          </a:p>
          <a:p>
            <a:pPr>
              <a:spcBef>
                <a:spcPts val="0"/>
              </a:spcBef>
            </a:pPr>
            <a:r>
              <a:rPr lang="en-US" sz="2100" dirty="0"/>
              <a:t>Iteratively </a:t>
            </a:r>
            <a:r>
              <a:rPr lang="en-US" sz="2100" b="1" dirty="0"/>
              <a:t>test </a:t>
            </a:r>
            <a:r>
              <a:rPr lang="en-US" sz="2100" dirty="0"/>
              <a:t>and </a:t>
            </a:r>
            <a:r>
              <a:rPr lang="en-US" sz="2100" b="1" dirty="0"/>
              <a:t>scale </a:t>
            </a:r>
            <a:r>
              <a:rPr lang="en-US" sz="2100" dirty="0"/>
              <a:t>efforts nationwide (Phase III: </a:t>
            </a:r>
            <a:r>
              <a:rPr lang="en-US" sz="2100" b="1" dirty="0"/>
              <a:t>Expansion</a:t>
            </a:r>
            <a:r>
              <a:rPr lang="en-US" sz="2100" dirty="0"/>
              <a:t>)</a:t>
            </a:r>
          </a:p>
          <a:p>
            <a:endParaRPr lang="en-US" dirty="0"/>
          </a:p>
        </p:txBody>
      </p:sp>
      <p:pic>
        <p:nvPicPr>
          <p:cNvPr id="12" name="Picture 11">
            <a:extLst>
              <a:ext uri="{FF2B5EF4-FFF2-40B4-BE49-F238E27FC236}">
                <a16:creationId xmlns:a16="http://schemas.microsoft.com/office/drawing/2014/main" id="{95F5822D-1955-FF78-1A00-47B528894C5D}"/>
              </a:ext>
            </a:extLst>
          </p:cNvPr>
          <p:cNvPicPr>
            <a:picLocks noChangeAspect="1"/>
          </p:cNvPicPr>
          <p:nvPr/>
        </p:nvPicPr>
        <p:blipFill>
          <a:blip r:embed="rId3"/>
          <a:stretch>
            <a:fillRect/>
          </a:stretch>
        </p:blipFill>
        <p:spPr>
          <a:xfrm>
            <a:off x="881802" y="3954364"/>
            <a:ext cx="10242862" cy="2156392"/>
          </a:xfrm>
          <a:prstGeom prst="rect">
            <a:avLst/>
          </a:prstGeom>
        </p:spPr>
      </p:pic>
      <p:sp>
        <p:nvSpPr>
          <p:cNvPr id="2" name="Title 2">
            <a:extLst>
              <a:ext uri="{FF2B5EF4-FFF2-40B4-BE49-F238E27FC236}">
                <a16:creationId xmlns:a16="http://schemas.microsoft.com/office/drawing/2014/main" id="{6340F151-C44D-17BB-D12D-615E8603FD11}"/>
              </a:ext>
            </a:extLst>
          </p:cNvPr>
          <p:cNvSpPr txBox="1">
            <a:spLocks/>
          </p:cNvSpPr>
          <p:nvPr/>
        </p:nvSpPr>
        <p:spPr>
          <a:xfrm>
            <a:off x="593732" y="94367"/>
            <a:ext cx="10515600" cy="82496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Pilot Implementation</a:t>
            </a:r>
          </a:p>
        </p:txBody>
      </p:sp>
      <p:sp>
        <p:nvSpPr>
          <p:cNvPr id="6" name="Slide Number Placeholder 5">
            <a:extLst>
              <a:ext uri="{FF2B5EF4-FFF2-40B4-BE49-F238E27FC236}">
                <a16:creationId xmlns:a16="http://schemas.microsoft.com/office/drawing/2014/main" id="{72AB7AC6-2895-ADD2-0A12-76ADCB312AE8}"/>
              </a:ext>
            </a:extLst>
          </p:cNvPr>
          <p:cNvSpPr>
            <a:spLocks noGrp="1"/>
          </p:cNvSpPr>
          <p:nvPr>
            <p:ph type="sldNum" sz="quarter" idx="12"/>
          </p:nvPr>
        </p:nvSpPr>
        <p:spPr>
          <a:xfrm>
            <a:off x="5781260" y="6318927"/>
            <a:ext cx="629478" cy="365125"/>
          </a:xfrm>
        </p:spPr>
        <p:txBody>
          <a:bodyPr/>
          <a:lstStyle/>
          <a:p>
            <a:fld id="{3AE95578-53E6-4B9F-B106-62E1C730BF25}" type="slidenum">
              <a:rPr lang="en-US" smtClean="0"/>
              <a:pPr/>
              <a:t>28</a:t>
            </a:fld>
            <a:endParaRPr lang="en-US" dirty="0"/>
          </a:p>
        </p:txBody>
      </p:sp>
      <p:sp>
        <p:nvSpPr>
          <p:cNvPr id="13" name="TextBox 12">
            <a:extLst>
              <a:ext uri="{FF2B5EF4-FFF2-40B4-BE49-F238E27FC236}">
                <a16:creationId xmlns:a16="http://schemas.microsoft.com/office/drawing/2014/main" id="{A94CA93C-66FE-59CD-901E-0AAC2D004D7B}"/>
              </a:ext>
            </a:extLst>
          </p:cNvPr>
          <p:cNvSpPr txBox="1"/>
          <p:nvPr/>
        </p:nvSpPr>
        <p:spPr>
          <a:xfrm>
            <a:off x="609600" y="1024462"/>
            <a:ext cx="10651434" cy="369332"/>
          </a:xfrm>
          <a:prstGeom prst="rect">
            <a:avLst/>
          </a:prstGeom>
          <a:solidFill>
            <a:srgbClr val="D1E2EC"/>
          </a:solidFill>
          <a:ln w="28575">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114300" marR="0" lvl="0" indent="0" algn="just" defTabSz="914400" rtl="0" eaLnBrk="1" fontAlgn="auto" latinLnBrk="0" hangingPunct="1">
              <a:lnSpc>
                <a:spcPct val="100000"/>
              </a:lnSpc>
              <a:spcBef>
                <a:spcPts val="1000"/>
              </a:spcBef>
              <a:spcAft>
                <a:spcPts val="0"/>
              </a:spcAft>
              <a:buClr>
                <a:srgbClr val="545454"/>
              </a:buClr>
              <a:buSzPts val="2000"/>
              <a:buFont typeface="Arial"/>
              <a:buNone/>
              <a:tabLst/>
              <a:defRPr/>
            </a:pPr>
            <a:r>
              <a:rPr lang="en-US" kern="0" dirty="0">
                <a:solidFill>
                  <a:srgbClr val="545454"/>
                </a:solidFill>
                <a:latin typeface="Calibri" panose="020F0502020204030204" pitchFamily="34" charset="0"/>
                <a:cs typeface="Calibri" panose="020F0502020204030204" pitchFamily="34" charset="0"/>
                <a:sym typeface="Calibri"/>
              </a:rPr>
              <a:t>The NDMS Pilot is implementing a phased and partnership-based approach to the execution of the program</a:t>
            </a:r>
            <a:endParaRPr kumimoji="0" lang="en-US" i="0" u="none" strike="noStrike" kern="0" cap="none" spc="0" normalizeH="0" baseline="0" noProof="0" dirty="0">
              <a:ln>
                <a:noFill/>
              </a:ln>
              <a:solidFill>
                <a:srgbClr val="545454"/>
              </a:solidFill>
              <a:effectLst/>
              <a:uLnTx/>
              <a:uFillTx/>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73516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492530-5ECC-4E30-9E4A-2093FF13F7E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29</a:t>
            </a:fld>
            <a:endParaRPr lang="en-US"/>
          </a:p>
        </p:txBody>
      </p:sp>
      <p:sp>
        <p:nvSpPr>
          <p:cNvPr id="6" name="Rectangle 5">
            <a:extLst>
              <a:ext uri="{FF2B5EF4-FFF2-40B4-BE49-F238E27FC236}">
                <a16:creationId xmlns:a16="http://schemas.microsoft.com/office/drawing/2014/main" id="{AD23A936-D121-4025-BAB1-EDEA51DD5BF3}"/>
              </a:ext>
            </a:extLst>
          </p:cNvPr>
          <p:cNvSpPr/>
          <p:nvPr/>
        </p:nvSpPr>
        <p:spPr>
          <a:xfrm>
            <a:off x="609600" y="1647728"/>
            <a:ext cx="5916706" cy="2616101"/>
          </a:xfrm>
          <a:prstGeom prst="rect">
            <a:avLst/>
          </a:prstGeom>
        </p:spPr>
        <p:txBody>
          <a:bodyPr wrap="square">
            <a:spAutoFit/>
          </a:bodyPr>
          <a:lstStyle/>
          <a:p>
            <a:pPr fontAlgn="base"/>
            <a:r>
              <a:rPr lang="en-US" sz="2000" dirty="0">
                <a:latin typeface="Calibri" panose="020F0502020204030204" pitchFamily="34" charset="0"/>
              </a:rPr>
              <a:t>Each site was chosen based on:</a:t>
            </a:r>
          </a:p>
          <a:p>
            <a:pPr fontAlgn="base"/>
            <a:endParaRPr lang="en-US" dirty="0">
              <a:latin typeface="Calibri" panose="020F050202020403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NDAA guidance</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USTRANSCOM CONUS Patient Distribution Plan</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VA Federal Coordinating Center inclusion</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DoD Federal Coordinating Center inclusion</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HHS Regional Disaster Health Response System inclusion</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Geographic diversity</a:t>
            </a:r>
            <a:endParaRPr lang="en-US" dirty="0">
              <a:latin typeface="Arial" panose="020B0604020202020204" pitchFamily="34" charset="0"/>
            </a:endParaRPr>
          </a:p>
          <a:p>
            <a:pPr marL="285750" indent="-285750" fontAlgn="base">
              <a:buFont typeface="Arial" panose="020B0604020202020204" pitchFamily="34" charset="0"/>
              <a:buChar char="•"/>
            </a:pPr>
            <a:r>
              <a:rPr lang="en-US" dirty="0">
                <a:latin typeface="Calibri" panose="020F0502020204030204" pitchFamily="34" charset="0"/>
              </a:rPr>
              <a:t>Strength of partnerships</a:t>
            </a:r>
            <a:endParaRPr lang="en-US" dirty="0">
              <a:latin typeface="Arial" panose="020B0604020202020204" pitchFamily="34" charset="0"/>
            </a:endParaRPr>
          </a:p>
        </p:txBody>
      </p:sp>
      <p:pic>
        <p:nvPicPr>
          <p:cNvPr id="7" name="Picture 2">
            <a:extLst>
              <a:ext uri="{FF2B5EF4-FFF2-40B4-BE49-F238E27FC236}">
                <a16:creationId xmlns:a16="http://schemas.microsoft.com/office/drawing/2014/main" id="{AE0B3B61-D4E8-404B-90EC-0311E17FDA16}"/>
              </a:ext>
            </a:extLst>
          </p:cNvPr>
          <p:cNvPicPr>
            <a:picLocks noChangeAspect="1" noChangeArrowheads="1"/>
          </p:cNvPicPr>
          <p:nvPr/>
        </p:nvPicPr>
        <p:blipFill>
          <a:blip r:embed="rId2"/>
          <a:stretch>
            <a:fillRect/>
          </a:stretch>
        </p:blipFill>
        <p:spPr bwMode="auto">
          <a:xfrm>
            <a:off x="6700058" y="1537911"/>
            <a:ext cx="5292436" cy="3113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634C46-6527-4687-99FE-8957B336C85C}"/>
              </a:ext>
            </a:extLst>
          </p:cNvPr>
          <p:cNvSpPr txBox="1"/>
          <p:nvPr/>
        </p:nvSpPr>
        <p:spPr>
          <a:xfrm>
            <a:off x="609600" y="1033110"/>
            <a:ext cx="10706100" cy="369332"/>
          </a:xfrm>
          <a:prstGeom prst="rect">
            <a:avLst/>
          </a:prstGeom>
          <a:solidFill>
            <a:srgbClr val="D1E2EC"/>
          </a:solidFill>
          <a:ln w="28575">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114300" marR="0" lvl="0" indent="0" algn="l" defTabSz="914400" rtl="0" eaLnBrk="1" fontAlgn="auto" latinLnBrk="0" hangingPunct="1">
              <a:lnSpc>
                <a:spcPct val="100000"/>
              </a:lnSpc>
              <a:spcBef>
                <a:spcPts val="1000"/>
              </a:spcBef>
              <a:spcAft>
                <a:spcPts val="0"/>
              </a:spcAft>
              <a:buClr>
                <a:srgbClr val="545454"/>
              </a:buClr>
              <a:buSzPts val="2000"/>
              <a:buFont typeface="Arial"/>
              <a:buNone/>
              <a:tabLst/>
              <a:defRPr/>
            </a:pPr>
            <a:r>
              <a:rPr lang="en-US" kern="0" dirty="0">
                <a:solidFill>
                  <a:srgbClr val="545454"/>
                </a:solidFill>
                <a:latin typeface="Calibri" panose="020F0502020204030204"/>
                <a:cs typeface="Calibri"/>
                <a:sym typeface="Calibri"/>
              </a:rPr>
              <a:t>NDMS Pilot sites were reviewed and chosen by a Federal Interagency Working Group and approved by ASD(HA) </a:t>
            </a:r>
            <a:endParaRPr kumimoji="0" lang="en-US" i="0" u="none" strike="noStrike" kern="0" cap="none" spc="0" normalizeH="0" baseline="0" noProof="0" dirty="0">
              <a:ln>
                <a:noFill/>
              </a:ln>
              <a:solidFill>
                <a:srgbClr val="545454"/>
              </a:solidFill>
              <a:effectLst/>
              <a:uLnTx/>
              <a:uFillTx/>
              <a:latin typeface="Calibri" panose="020F0502020204030204"/>
              <a:ea typeface="+mn-ea"/>
              <a:cs typeface="Calibri"/>
              <a:sym typeface="Calibri"/>
            </a:endParaRPr>
          </a:p>
        </p:txBody>
      </p:sp>
      <p:sp>
        <p:nvSpPr>
          <p:cNvPr id="9" name="TextBox 8">
            <a:extLst>
              <a:ext uri="{FF2B5EF4-FFF2-40B4-BE49-F238E27FC236}">
                <a16:creationId xmlns:a16="http://schemas.microsoft.com/office/drawing/2014/main" id="{E50FB864-CA39-4F08-8D66-EF8EB52CFE0B}"/>
              </a:ext>
            </a:extLst>
          </p:cNvPr>
          <p:cNvSpPr txBox="1"/>
          <p:nvPr/>
        </p:nvSpPr>
        <p:spPr>
          <a:xfrm>
            <a:off x="609600" y="5150812"/>
            <a:ext cx="10894942" cy="338554"/>
          </a:xfrm>
          <a:prstGeom prst="rect">
            <a:avLst/>
          </a:prstGeom>
          <a:noFill/>
          <a:ln>
            <a:solidFill>
              <a:schemeClr val="tx2">
                <a:lumMod val="50000"/>
              </a:schemeClr>
            </a:solidFill>
          </a:ln>
        </p:spPr>
        <p:txBody>
          <a:bodyPr wrap="square" rtlCol="0">
            <a:spAutoFit/>
          </a:bodyPr>
          <a:lstStyle/>
          <a:p>
            <a:pPr algn="ctr"/>
            <a:r>
              <a:rPr lang="en-US" sz="1600" b="1" dirty="0">
                <a:solidFill>
                  <a:srgbClr val="20245D"/>
                </a:solidFill>
                <a:latin typeface="Calibri" panose="020F0502020204030204" pitchFamily="34" charset="0"/>
                <a:cs typeface="Calibri" panose="020F0502020204030204" pitchFamily="34" charset="0"/>
              </a:rPr>
              <a:t>Sacramento, CA          Denver, CO          Omaha, NE          San Antonio, TX          National Capital Region</a:t>
            </a:r>
          </a:p>
        </p:txBody>
      </p:sp>
      <p:pic>
        <p:nvPicPr>
          <p:cNvPr id="10" name="Picture 9">
            <a:extLst>
              <a:ext uri="{FF2B5EF4-FFF2-40B4-BE49-F238E27FC236}">
                <a16:creationId xmlns:a16="http://schemas.microsoft.com/office/drawing/2014/main" id="{59B17402-73C9-41CB-B63E-D21F253D6405}"/>
              </a:ext>
            </a:extLst>
          </p:cNvPr>
          <p:cNvPicPr>
            <a:picLocks noChangeAspect="1"/>
          </p:cNvPicPr>
          <p:nvPr/>
        </p:nvPicPr>
        <p:blipFill>
          <a:blip r:embed="rId3"/>
          <a:stretch>
            <a:fillRect/>
          </a:stretch>
        </p:blipFill>
        <p:spPr>
          <a:xfrm>
            <a:off x="11031038" y="4558837"/>
            <a:ext cx="1135208" cy="457200"/>
          </a:xfrm>
          <a:prstGeom prst="rect">
            <a:avLst/>
          </a:prstGeom>
        </p:spPr>
      </p:pic>
      <p:sp>
        <p:nvSpPr>
          <p:cNvPr id="11" name="Title 2">
            <a:extLst>
              <a:ext uri="{FF2B5EF4-FFF2-40B4-BE49-F238E27FC236}">
                <a16:creationId xmlns:a16="http://schemas.microsoft.com/office/drawing/2014/main" id="{52E2572D-33D1-41C6-A7BB-DD4E9275F770}"/>
              </a:ext>
            </a:extLst>
          </p:cNvPr>
          <p:cNvSpPr txBox="1">
            <a:spLocks/>
          </p:cNvSpPr>
          <p:nvPr/>
        </p:nvSpPr>
        <p:spPr>
          <a:xfrm>
            <a:off x="609600" y="127273"/>
            <a:ext cx="10515600" cy="82496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Pilot Site Selection</a:t>
            </a:r>
          </a:p>
        </p:txBody>
      </p:sp>
    </p:spTree>
    <p:extLst>
      <p:ext uri="{BB962C8B-B14F-4D97-AF65-F5344CB8AC3E}">
        <p14:creationId xmlns:p14="http://schemas.microsoft.com/office/powerpoint/2010/main" val="376642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Learning Outcomes</a:t>
            </a:r>
          </a:p>
        </p:txBody>
      </p:sp>
      <p:sp>
        <p:nvSpPr>
          <p:cNvPr id="3" name="Content Placeholder 2"/>
          <p:cNvSpPr>
            <a:spLocks noGrp="1"/>
          </p:cNvSpPr>
          <p:nvPr>
            <p:ph idx="1"/>
          </p:nvPr>
        </p:nvSpPr>
        <p:spPr>
          <a:xfrm>
            <a:off x="1443318" y="1860118"/>
            <a:ext cx="9144000" cy="3982024"/>
          </a:xfrm>
        </p:spPr>
        <p:txBody>
          <a:bodyPr>
            <a:noAutofit/>
          </a:bodyPr>
          <a:lstStyle/>
          <a:p>
            <a:pPr marL="0" indent="0">
              <a:lnSpc>
                <a:spcPct val="100000"/>
              </a:lnSpc>
              <a:buNone/>
            </a:pPr>
            <a:r>
              <a:rPr lang="en-US" dirty="0"/>
              <a:t>Following this session, participants will be able to:</a:t>
            </a:r>
          </a:p>
          <a:p>
            <a:pPr>
              <a:lnSpc>
                <a:spcPct val="100000"/>
              </a:lnSpc>
            </a:pPr>
            <a:r>
              <a:rPr lang="en-US" dirty="0"/>
              <a:t>Describe the National Disaster Medical System (NDMS) Pilot Program, including its problem set, goals, and relevance to preparedness and surge readiness in the military and civilian healthcare systems.</a:t>
            </a:r>
          </a:p>
          <a:p>
            <a:pPr>
              <a:lnSpc>
                <a:spcPct val="100000"/>
              </a:lnSpc>
            </a:pPr>
            <a:r>
              <a:rPr lang="en-US" dirty="0"/>
              <a:t>Describe Pilot projects underway that aim to enhance healthcare surge capacity and capability, and improve military-civilian interoperability, both within the NDMS and across the broader U.S. healthcare system.</a:t>
            </a:r>
          </a:p>
          <a:p>
            <a:pPr>
              <a:lnSpc>
                <a:spcPct val="100000"/>
              </a:lnSpc>
            </a:pPr>
            <a:r>
              <a:rPr lang="en-US" dirty="0"/>
              <a:t>Provide feedback forum for federal healthcare leaders and industry partners in the audience to validate current Pilot activities and inform future Pilot activities.</a:t>
            </a:r>
          </a:p>
        </p:txBody>
      </p:sp>
      <p:sp>
        <p:nvSpPr>
          <p:cNvPr id="6" name="Slide Number Placeholder 4">
            <a:extLst>
              <a:ext uri="{FF2B5EF4-FFF2-40B4-BE49-F238E27FC236}">
                <a16:creationId xmlns:a16="http://schemas.microsoft.com/office/drawing/2014/main" id="{C813BEDA-2F3D-435D-8461-F1D90E14ADCA}"/>
              </a:ext>
            </a:extLst>
          </p:cNvPr>
          <p:cNvSpPr>
            <a:spLocks noGrp="1"/>
          </p:cNvSpPr>
          <p:nvPr>
            <p:ph type="sldNum" sz="quarter" idx="12"/>
          </p:nvPr>
        </p:nvSpPr>
        <p:spPr>
          <a:xfrm>
            <a:off x="5700578" y="6320325"/>
            <a:ext cx="629478" cy="365125"/>
          </a:xfrm>
        </p:spPr>
        <p:txBody>
          <a:bodyPr/>
          <a:lstStyle/>
          <a:p>
            <a:r>
              <a:rPr lang="en-US" dirty="0">
                <a:solidFill>
                  <a:srgbClr val="545454">
                    <a:tint val="75000"/>
                  </a:srgbClr>
                </a:solidFill>
                <a:latin typeface="+mn-lt"/>
              </a:rPr>
              <a:t>3</a:t>
            </a:r>
          </a:p>
        </p:txBody>
      </p:sp>
    </p:spTree>
    <p:extLst>
      <p:ext uri="{BB962C8B-B14F-4D97-AF65-F5344CB8AC3E}">
        <p14:creationId xmlns:p14="http://schemas.microsoft.com/office/powerpoint/2010/main" val="336300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B8B193E-C94A-0E5B-F4CB-E2D270EFE625}"/>
              </a:ext>
            </a:extLst>
          </p:cNvPr>
          <p:cNvSpPr>
            <a:spLocks noGrp="1"/>
          </p:cNvSpPr>
          <p:nvPr>
            <p:ph type="sldNum" sz="quarter" idx="47"/>
          </p:nvPr>
        </p:nvSpPr>
        <p:spPr/>
        <p:txBody>
          <a:bodyPr/>
          <a:lstStyle/>
          <a:p>
            <a:fld id="{3AE95578-53E6-4B9F-B106-62E1C730BF25}" type="slidenum">
              <a:rPr lang="en-US" smtClean="0"/>
              <a:pPr/>
              <a:t>30</a:t>
            </a:fld>
            <a:endParaRPr lang="en-US" dirty="0"/>
          </a:p>
        </p:txBody>
      </p:sp>
      <p:sp>
        <p:nvSpPr>
          <p:cNvPr id="25" name="Google Shape;624;p41">
            <a:extLst>
              <a:ext uri="{FF2B5EF4-FFF2-40B4-BE49-F238E27FC236}">
                <a16:creationId xmlns:a16="http://schemas.microsoft.com/office/drawing/2014/main" id="{AAFFC3DB-EE30-40F7-BEBF-2654496407E4}"/>
              </a:ext>
            </a:extLst>
          </p:cNvPr>
          <p:cNvSpPr txBox="1"/>
          <p:nvPr/>
        </p:nvSpPr>
        <p:spPr>
          <a:xfrm>
            <a:off x="10131938" y="1120454"/>
            <a:ext cx="1610460" cy="3776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493"/>
              </a:buClr>
              <a:buSzPts val="1400"/>
              <a:buFont typeface="Arial"/>
              <a:buNone/>
            </a:pPr>
            <a:r>
              <a:rPr lang="en-US" sz="2100" b="1" i="0" u="none" strike="noStrike" cap="none" dirty="0">
                <a:solidFill>
                  <a:srgbClr val="263B96"/>
                </a:solidFill>
                <a:latin typeface="Franklin Gothic Book" panose="020B0503020102020204" pitchFamily="34" charset="0"/>
                <a:ea typeface="Arial"/>
                <a:cs typeface="Arial"/>
                <a:sym typeface="Arial"/>
              </a:rPr>
              <a:t>San Antonio</a:t>
            </a:r>
            <a:endParaRPr sz="2100" dirty="0">
              <a:solidFill>
                <a:srgbClr val="263B96"/>
              </a:solidFill>
              <a:latin typeface="Franklin Gothic Book" panose="020B0503020102020204" pitchFamily="34" charset="0"/>
            </a:endParaRPr>
          </a:p>
        </p:txBody>
      </p:sp>
      <p:graphicFrame>
        <p:nvGraphicFramePr>
          <p:cNvPr id="26" name="Google Shape;629;p41">
            <a:extLst>
              <a:ext uri="{FF2B5EF4-FFF2-40B4-BE49-F238E27FC236}">
                <a16:creationId xmlns:a16="http://schemas.microsoft.com/office/drawing/2014/main" id="{73A9CF9B-7388-480B-B240-90BDE271205D}"/>
              </a:ext>
            </a:extLst>
          </p:cNvPr>
          <p:cNvGraphicFramePr/>
          <p:nvPr>
            <p:extLst>
              <p:ext uri="{D42A27DB-BD31-4B8C-83A1-F6EECF244321}">
                <p14:modId xmlns:p14="http://schemas.microsoft.com/office/powerpoint/2010/main" val="3423484046"/>
              </p:ext>
            </p:extLst>
          </p:nvPr>
        </p:nvGraphicFramePr>
        <p:xfrm>
          <a:off x="203272" y="1603710"/>
          <a:ext cx="2103120" cy="3810090"/>
        </p:xfrm>
        <a:graphic>
          <a:graphicData uri="http://schemas.openxmlformats.org/drawingml/2006/table">
            <a:tbl>
              <a:tblPr>
                <a:noFill/>
              </a:tblPr>
              <a:tblGrid>
                <a:gridCol w="2103120">
                  <a:extLst>
                    <a:ext uri="{9D8B030D-6E8A-4147-A177-3AD203B41FA5}">
                      <a16:colId xmlns:a16="http://schemas.microsoft.com/office/drawing/2014/main" val="20000"/>
                    </a:ext>
                  </a:extLst>
                </a:gridCol>
              </a:tblGrid>
              <a:tr h="188055">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Steering Committee</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259450">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Post-Acute Care</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59450">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Patient Journey Map</a:t>
                      </a:r>
                      <a:endParaRPr sz="1400" u="none" strike="noStrike" kern="1200"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59450">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TTX Workstream</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59450">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Regional NDMS civ/mil tabletop exercise</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259450">
                <a:tc>
                  <a:txBody>
                    <a:bodyPr/>
                    <a:lstStyle/>
                    <a:p>
                      <a:pPr marL="0" marR="0" lvl="0" indent="0" algn="ctr" rtl="0">
                        <a:lnSpc>
                          <a:spcPct val="100000"/>
                        </a:lnSpc>
                        <a:spcBef>
                          <a:spcPts val="0"/>
                        </a:spcBef>
                        <a:spcAft>
                          <a:spcPts val="0"/>
                        </a:spcAft>
                        <a:buNone/>
                      </a:pPr>
                      <a:r>
                        <a:rPr lang="en-US" sz="1400" u="none" strike="noStrike" kern="1200" cap="none" dirty="0">
                          <a:solidFill>
                            <a:schemeClr val="tx1"/>
                          </a:solidFill>
                          <a:latin typeface="Calibri" panose="020F0502020204030204" pitchFamily="34" charset="0"/>
                          <a:cs typeface="Calibri" panose="020F0502020204030204" pitchFamily="34" charset="0"/>
                          <a:sym typeface="Arial"/>
                        </a:rPr>
                        <a:t>Validation of NEWS2 and HOSPITAL Scores</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259450">
                <a:tc>
                  <a:txBody>
                    <a:bodyPr/>
                    <a:lstStyle/>
                    <a:p>
                      <a:pPr marL="0" marR="0" lvl="0" indent="0" algn="ctr" rtl="0">
                        <a:lnSpc>
                          <a:spcPct val="100000"/>
                        </a:lnSpc>
                        <a:spcBef>
                          <a:spcPts val="0"/>
                        </a:spcBef>
                        <a:spcAft>
                          <a:spcPts val="0"/>
                        </a:spcAft>
                        <a:buClr>
                          <a:srgbClr val="006600"/>
                        </a:buClr>
                        <a:buSzPts val="1100"/>
                        <a:buFont typeface="Arial"/>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Healthcare Coalitions as FCC Integrators</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r h="259450">
                <a:tc>
                  <a:txBody>
                    <a:bodyPr/>
                    <a:lstStyle/>
                    <a:p>
                      <a:pPr marL="0" marR="0" lvl="0" indent="0" algn="ctr" rtl="0">
                        <a:lnSpc>
                          <a:spcPct val="100000"/>
                        </a:lnSpc>
                        <a:spcBef>
                          <a:spcPts val="0"/>
                        </a:spcBef>
                        <a:spcAft>
                          <a:spcPts val="0"/>
                        </a:spcAft>
                        <a:buClr>
                          <a:srgbClr val="006600"/>
                        </a:buClr>
                        <a:buSzPts val="1100"/>
                        <a:buFont typeface="Arial"/>
                        <a:buNone/>
                      </a:pPr>
                      <a:r>
                        <a:rPr lang="en-US" sz="1400" u="none" strike="noStrike" kern="1200" cap="none" dirty="0">
                          <a:solidFill>
                            <a:schemeClr val="tx1"/>
                          </a:solidFill>
                          <a:latin typeface="Calibri" panose="020F0502020204030204" pitchFamily="34" charset="0"/>
                          <a:ea typeface="Arial"/>
                          <a:cs typeface="Calibri" panose="020F0502020204030204" pitchFamily="34" charset="0"/>
                          <a:sym typeface="Arial"/>
                        </a:rPr>
                        <a:t>NDMS Definitive Care Training Program (DCTP)</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8"/>
                  </a:ext>
                </a:extLst>
              </a:tr>
              <a:tr h="259450">
                <a:tc>
                  <a:txBody>
                    <a:bodyPr/>
                    <a:lstStyle/>
                    <a:p>
                      <a:pPr marL="0" marR="0" lvl="0" indent="0" algn="ctr" rtl="0">
                        <a:lnSpc>
                          <a:spcPct val="100000"/>
                        </a:lnSpc>
                        <a:spcBef>
                          <a:spcPts val="0"/>
                        </a:spcBef>
                        <a:spcAft>
                          <a:spcPts val="0"/>
                        </a:spcAft>
                        <a:buClr>
                          <a:srgbClr val="006600"/>
                        </a:buClr>
                        <a:buSzPts val="1100"/>
                        <a:buFont typeface="Arial"/>
                        <a:buNone/>
                      </a:pPr>
                      <a:r>
                        <a:rPr lang="en-US" sz="1400" u="none" strike="noStrike" kern="1200" cap="none" dirty="0">
                          <a:solidFill>
                            <a:schemeClr val="tx1"/>
                          </a:solidFill>
                          <a:latin typeface="Calibri" panose="020F0502020204030204" pitchFamily="34" charset="0"/>
                          <a:cs typeface="Calibri" panose="020F0502020204030204" pitchFamily="34" charset="0"/>
                        </a:rPr>
                        <a:t>Economic Modeling and Policy Analysis</a:t>
                      </a:r>
                      <a:endParaRPr sz="14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463086453"/>
                  </a:ext>
                </a:extLst>
              </a:tr>
            </a:tbl>
          </a:graphicData>
        </a:graphic>
      </p:graphicFrame>
      <p:sp>
        <p:nvSpPr>
          <p:cNvPr id="27" name="Google Shape;624;p41">
            <a:extLst>
              <a:ext uri="{FF2B5EF4-FFF2-40B4-BE49-F238E27FC236}">
                <a16:creationId xmlns:a16="http://schemas.microsoft.com/office/drawing/2014/main" id="{ADA9029B-8B5C-4482-9660-6AAFD7AA32C9}"/>
              </a:ext>
            </a:extLst>
          </p:cNvPr>
          <p:cNvSpPr txBox="1"/>
          <p:nvPr/>
        </p:nvSpPr>
        <p:spPr>
          <a:xfrm>
            <a:off x="449600" y="1126026"/>
            <a:ext cx="1610460" cy="3776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493"/>
              </a:buClr>
              <a:buSzPts val="1400"/>
              <a:buFont typeface="Arial"/>
              <a:buNone/>
            </a:pPr>
            <a:r>
              <a:rPr lang="en-US" sz="2100" b="1" i="0" u="none" strike="noStrike" cap="none" dirty="0">
                <a:solidFill>
                  <a:srgbClr val="263B96"/>
                </a:solidFill>
                <a:latin typeface="Franklin Gothic Book" panose="020B0503020102020204" pitchFamily="34" charset="0"/>
                <a:ea typeface="Arial"/>
                <a:cs typeface="Arial"/>
                <a:sym typeface="Arial"/>
              </a:rPr>
              <a:t>Denver</a:t>
            </a:r>
            <a:endParaRPr sz="2100" dirty="0">
              <a:solidFill>
                <a:srgbClr val="263B96"/>
              </a:solidFill>
              <a:latin typeface="Franklin Gothic Book" panose="020B0503020102020204" pitchFamily="34" charset="0"/>
            </a:endParaRPr>
          </a:p>
        </p:txBody>
      </p:sp>
      <p:graphicFrame>
        <p:nvGraphicFramePr>
          <p:cNvPr id="28" name="Google Shape;623;p41">
            <a:extLst>
              <a:ext uri="{FF2B5EF4-FFF2-40B4-BE49-F238E27FC236}">
                <a16:creationId xmlns:a16="http://schemas.microsoft.com/office/drawing/2014/main" id="{62B089D2-65AB-42C9-9707-7D1AF7DD3694}"/>
              </a:ext>
            </a:extLst>
          </p:cNvPr>
          <p:cNvGraphicFramePr/>
          <p:nvPr>
            <p:extLst>
              <p:ext uri="{D42A27DB-BD31-4B8C-83A1-F6EECF244321}">
                <p14:modId xmlns:p14="http://schemas.microsoft.com/office/powerpoint/2010/main" val="2434613006"/>
              </p:ext>
            </p:extLst>
          </p:nvPr>
        </p:nvGraphicFramePr>
        <p:xfrm>
          <a:off x="5053222" y="1574338"/>
          <a:ext cx="2097805" cy="2351158"/>
        </p:xfrm>
        <a:graphic>
          <a:graphicData uri="http://schemas.openxmlformats.org/drawingml/2006/table">
            <a:tbl>
              <a:tblPr>
                <a:noFill/>
              </a:tblPr>
              <a:tblGrid>
                <a:gridCol w="2097805">
                  <a:extLst>
                    <a:ext uri="{9D8B030D-6E8A-4147-A177-3AD203B41FA5}">
                      <a16:colId xmlns:a16="http://schemas.microsoft.com/office/drawing/2014/main" val="20000"/>
                    </a:ext>
                  </a:extLst>
                </a:gridCol>
              </a:tblGrid>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Steering Committee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Coordinate and Update Plans</a:t>
                      </a:r>
                      <a:endParaRPr sz="1300" u="none" strike="noStrike" kern="1200"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77788">
                <a:tc>
                  <a:txBody>
                    <a:bodyPr/>
                    <a:lstStyle/>
                    <a:p>
                      <a:pPr marL="0" marR="0" lvl="0" indent="0" algn="ctr" rtl="0">
                        <a:lnSpc>
                          <a:spcPct val="100000"/>
                        </a:lnSpc>
                        <a:spcBef>
                          <a:spcPts val="0"/>
                        </a:spcBef>
                        <a:spcAft>
                          <a:spcPts val="0"/>
                        </a:spcAft>
                        <a:buClr>
                          <a:srgbClr val="000000"/>
                        </a:buClr>
                        <a:buSzPts val="1100"/>
                        <a:buFont typeface="Arial"/>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Training and Exercise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Post-Acute Care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TTX Workstream</a:t>
                      </a:r>
                      <a:endParaRPr sz="1300" u="none" strike="noStrike" kern="1200"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Economic Modeling</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Hospital Capacity Reporting</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9" name="Google Shape;624;p41">
            <a:extLst>
              <a:ext uri="{FF2B5EF4-FFF2-40B4-BE49-F238E27FC236}">
                <a16:creationId xmlns:a16="http://schemas.microsoft.com/office/drawing/2014/main" id="{291368A5-7D6E-4E48-850B-0F8138B376E7}"/>
              </a:ext>
            </a:extLst>
          </p:cNvPr>
          <p:cNvSpPr txBox="1"/>
          <p:nvPr/>
        </p:nvSpPr>
        <p:spPr>
          <a:xfrm>
            <a:off x="5290769" y="1120454"/>
            <a:ext cx="1610460" cy="3776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493"/>
              </a:buClr>
              <a:buSzPts val="1400"/>
              <a:buFont typeface="Arial"/>
              <a:buNone/>
            </a:pPr>
            <a:r>
              <a:rPr lang="en-US" sz="2100" b="1" i="0" u="none" strike="noStrike" cap="none" dirty="0">
                <a:solidFill>
                  <a:srgbClr val="263B96"/>
                </a:solidFill>
                <a:latin typeface="Franklin Gothic Book" panose="020B0503020102020204" pitchFamily="34" charset="0"/>
                <a:ea typeface="Arial"/>
                <a:cs typeface="Arial"/>
                <a:sym typeface="Arial"/>
              </a:rPr>
              <a:t>Omaha</a:t>
            </a:r>
            <a:endParaRPr sz="2100" dirty="0">
              <a:solidFill>
                <a:srgbClr val="263B96"/>
              </a:solidFill>
              <a:latin typeface="Franklin Gothic Book" panose="020B0503020102020204" pitchFamily="34" charset="0"/>
            </a:endParaRPr>
          </a:p>
        </p:txBody>
      </p:sp>
      <p:graphicFrame>
        <p:nvGraphicFramePr>
          <p:cNvPr id="30" name="Google Shape;621;p41">
            <a:extLst>
              <a:ext uri="{FF2B5EF4-FFF2-40B4-BE49-F238E27FC236}">
                <a16:creationId xmlns:a16="http://schemas.microsoft.com/office/drawing/2014/main" id="{3BADE3D6-B75F-4044-8594-CBCF01E6DA9B}"/>
              </a:ext>
            </a:extLst>
          </p:cNvPr>
          <p:cNvGraphicFramePr/>
          <p:nvPr>
            <p:extLst>
              <p:ext uri="{D42A27DB-BD31-4B8C-83A1-F6EECF244321}">
                <p14:modId xmlns:p14="http://schemas.microsoft.com/office/powerpoint/2010/main" val="686851142"/>
              </p:ext>
            </p:extLst>
          </p:nvPr>
        </p:nvGraphicFramePr>
        <p:xfrm>
          <a:off x="2624396" y="1603710"/>
          <a:ext cx="2110820" cy="2261085"/>
        </p:xfrm>
        <a:graphic>
          <a:graphicData uri="http://schemas.openxmlformats.org/drawingml/2006/table">
            <a:tbl>
              <a:tblPr>
                <a:noFill/>
              </a:tblPr>
              <a:tblGrid>
                <a:gridCol w="2110820">
                  <a:extLst>
                    <a:ext uri="{9D8B030D-6E8A-4147-A177-3AD203B41FA5}">
                      <a16:colId xmlns:a16="http://schemas.microsoft.com/office/drawing/2014/main" val="20000"/>
                    </a:ext>
                  </a:extLst>
                </a:gridCol>
              </a:tblGrid>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Multi-FCC Collaboration</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Coordinate and Update Plans</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Training and Exercise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Patient Journey Map</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TTX Workstream</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NCR NDMS Medical Surge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1" name="Google Shape;624;p41">
            <a:extLst>
              <a:ext uri="{FF2B5EF4-FFF2-40B4-BE49-F238E27FC236}">
                <a16:creationId xmlns:a16="http://schemas.microsoft.com/office/drawing/2014/main" id="{9DA06FCA-BF93-4140-8FAD-F229EC8304E2}"/>
              </a:ext>
            </a:extLst>
          </p:cNvPr>
          <p:cNvSpPr txBox="1"/>
          <p:nvPr/>
        </p:nvSpPr>
        <p:spPr>
          <a:xfrm>
            <a:off x="2146647" y="1127978"/>
            <a:ext cx="3057534" cy="3776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493"/>
              </a:buClr>
              <a:buSzPts val="1400"/>
              <a:buFont typeface="Arial"/>
              <a:buNone/>
            </a:pPr>
            <a:r>
              <a:rPr lang="en-US" sz="2100" b="1" i="0" u="none" strike="noStrike" cap="none" dirty="0">
                <a:solidFill>
                  <a:srgbClr val="263B96"/>
                </a:solidFill>
                <a:latin typeface="Franklin Gothic Book" panose="020B0503020102020204" pitchFamily="34" charset="0"/>
                <a:ea typeface="Arial"/>
                <a:cs typeface="Arial"/>
                <a:sym typeface="Arial"/>
              </a:rPr>
              <a:t>National Capital Region</a:t>
            </a:r>
            <a:endParaRPr sz="2100" dirty="0">
              <a:solidFill>
                <a:srgbClr val="263B96"/>
              </a:solidFill>
              <a:latin typeface="Franklin Gothic Book" panose="020B0503020102020204" pitchFamily="34" charset="0"/>
            </a:endParaRPr>
          </a:p>
        </p:txBody>
      </p:sp>
      <p:graphicFrame>
        <p:nvGraphicFramePr>
          <p:cNvPr id="32" name="Google Shape;627;p41">
            <a:extLst>
              <a:ext uri="{FF2B5EF4-FFF2-40B4-BE49-F238E27FC236}">
                <a16:creationId xmlns:a16="http://schemas.microsoft.com/office/drawing/2014/main" id="{A351AA1E-6BDE-4A7C-9D47-EEB9C8A130C0}"/>
              </a:ext>
            </a:extLst>
          </p:cNvPr>
          <p:cNvGraphicFramePr/>
          <p:nvPr>
            <p:extLst>
              <p:ext uri="{D42A27DB-BD31-4B8C-83A1-F6EECF244321}">
                <p14:modId xmlns:p14="http://schemas.microsoft.com/office/powerpoint/2010/main" val="2689801713"/>
              </p:ext>
            </p:extLst>
          </p:nvPr>
        </p:nvGraphicFramePr>
        <p:xfrm>
          <a:off x="7469033" y="1607931"/>
          <a:ext cx="2098569" cy="3028654"/>
        </p:xfrm>
        <a:graphic>
          <a:graphicData uri="http://schemas.openxmlformats.org/drawingml/2006/table">
            <a:tbl>
              <a:tblPr>
                <a:noFill/>
              </a:tblPr>
              <a:tblGrid>
                <a:gridCol w="2098569">
                  <a:extLst>
                    <a:ext uri="{9D8B030D-6E8A-4147-A177-3AD203B41FA5}">
                      <a16:colId xmlns:a16="http://schemas.microsoft.com/office/drawing/2014/main" val="20000"/>
                    </a:ext>
                  </a:extLst>
                </a:gridCol>
              </a:tblGrid>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Steering Committee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Coordinate and Update Plans</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Training and Exercise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Post-Acute Care</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77788">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TTX Workstream</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472439">
                <a:tc>
                  <a:txBody>
                    <a:bodyPr/>
                    <a:lstStyle/>
                    <a:p>
                      <a:pPr marL="0" marR="0" lvl="0" indent="0" algn="ctr" rtl="0">
                        <a:lnSpc>
                          <a:spcPct val="100000"/>
                        </a:lnSpc>
                        <a:spcBef>
                          <a:spcPts val="0"/>
                        </a:spcBef>
                        <a:spcAft>
                          <a:spcPts val="0"/>
                        </a:spcAft>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NDMS Simulation Exercise</a:t>
                      </a:r>
                      <a:endParaRPr sz="1300" u="none" strike="noStrike" kern="1200"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472439">
                <a:tc>
                  <a:txBody>
                    <a:bodyPr/>
                    <a:lstStyle/>
                    <a:p>
                      <a:pPr marL="0" marR="0" lvl="0" indent="0" algn="ctr" rtl="0">
                        <a:lnSpc>
                          <a:spcPct val="100000"/>
                        </a:lnSpc>
                        <a:spcBef>
                          <a:spcPts val="0"/>
                        </a:spcBef>
                        <a:spcAft>
                          <a:spcPts val="0"/>
                        </a:spcAft>
                        <a:buClr>
                          <a:srgbClr val="945200"/>
                        </a:buClr>
                        <a:buSzPts val="1100"/>
                        <a:buFont typeface="Arial"/>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Expanding Patient Care Capacity</a:t>
                      </a:r>
                      <a:endParaRPr sz="1300" u="none" strike="noStrike" kern="1200"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472439">
                <a:tc>
                  <a:txBody>
                    <a:bodyPr/>
                    <a:lstStyle/>
                    <a:p>
                      <a:pPr marL="0" marR="0" lvl="0" indent="0" algn="ctr" rtl="0">
                        <a:lnSpc>
                          <a:spcPct val="100000"/>
                        </a:lnSpc>
                        <a:spcBef>
                          <a:spcPts val="0"/>
                        </a:spcBef>
                        <a:spcAft>
                          <a:spcPts val="0"/>
                        </a:spcAft>
                        <a:buClr>
                          <a:srgbClr val="945200"/>
                        </a:buClr>
                        <a:buSzPts val="1100"/>
                        <a:buFont typeface="Arial"/>
                        <a:buNone/>
                      </a:pPr>
                      <a:r>
                        <a:rPr lang="en-US" sz="1300" u="none" strike="noStrike" kern="1200" cap="none" dirty="0">
                          <a:solidFill>
                            <a:schemeClr val="tx1"/>
                          </a:solidFill>
                          <a:latin typeface="Calibri" panose="020F0502020204030204" pitchFamily="34" charset="0"/>
                          <a:ea typeface="Arial"/>
                          <a:cs typeface="Calibri" panose="020F0502020204030204" pitchFamily="34" charset="0"/>
                          <a:sym typeface="Arial"/>
                        </a:rPr>
                        <a:t>Patient Regulation and Transport</a:t>
                      </a:r>
                      <a:endParaRPr sz="1300" u="none" strike="noStrike" kern="1200" cap="none" dirty="0">
                        <a:solidFill>
                          <a:schemeClr val="tx1"/>
                        </a:solidFill>
                        <a:latin typeface="Calibri" panose="020F0502020204030204" pitchFamily="34" charset="0"/>
                        <a:cs typeface="Calibri" panose="020F0502020204030204" pitchFamily="34" charset="0"/>
                      </a:endParaRPr>
                    </a:p>
                  </a:txBody>
                  <a:tcPr marL="45725" marR="45725" marT="41568" marB="41568">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3" name="Google Shape;624;p41">
            <a:extLst>
              <a:ext uri="{FF2B5EF4-FFF2-40B4-BE49-F238E27FC236}">
                <a16:creationId xmlns:a16="http://schemas.microsoft.com/office/drawing/2014/main" id="{21C152E5-1240-4DB6-87A4-8DC33D718C2A}"/>
              </a:ext>
            </a:extLst>
          </p:cNvPr>
          <p:cNvSpPr txBox="1"/>
          <p:nvPr/>
        </p:nvSpPr>
        <p:spPr>
          <a:xfrm>
            <a:off x="7711353" y="1128011"/>
            <a:ext cx="1610460" cy="3776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493"/>
              </a:buClr>
              <a:buSzPts val="1400"/>
              <a:buFont typeface="Arial"/>
              <a:buNone/>
            </a:pPr>
            <a:r>
              <a:rPr lang="en-US" sz="2100" b="1" i="0" u="none" strike="noStrike" cap="none" dirty="0">
                <a:solidFill>
                  <a:srgbClr val="263B96"/>
                </a:solidFill>
                <a:latin typeface="Franklin Gothic Book" panose="020B0503020102020204" pitchFamily="34" charset="0"/>
                <a:ea typeface="Arial"/>
                <a:cs typeface="Arial"/>
                <a:sym typeface="Arial"/>
              </a:rPr>
              <a:t>Sacramento</a:t>
            </a:r>
            <a:endParaRPr sz="2100" dirty="0">
              <a:solidFill>
                <a:srgbClr val="263B96"/>
              </a:solidFill>
              <a:latin typeface="Franklin Gothic Book" panose="020B0503020102020204" pitchFamily="34" charset="0"/>
            </a:endParaRPr>
          </a:p>
        </p:txBody>
      </p:sp>
      <p:graphicFrame>
        <p:nvGraphicFramePr>
          <p:cNvPr id="34" name="Google Shape;625;p41">
            <a:extLst>
              <a:ext uri="{FF2B5EF4-FFF2-40B4-BE49-F238E27FC236}">
                <a16:creationId xmlns:a16="http://schemas.microsoft.com/office/drawing/2014/main" id="{ED5BF3F4-BE72-420A-B29D-CE24D0A866A2}"/>
              </a:ext>
            </a:extLst>
          </p:cNvPr>
          <p:cNvGraphicFramePr/>
          <p:nvPr>
            <p:extLst>
              <p:ext uri="{D42A27DB-BD31-4B8C-83A1-F6EECF244321}">
                <p14:modId xmlns:p14="http://schemas.microsoft.com/office/powerpoint/2010/main" val="1287930926"/>
              </p:ext>
            </p:extLst>
          </p:nvPr>
        </p:nvGraphicFramePr>
        <p:xfrm>
          <a:off x="9897857" y="1601794"/>
          <a:ext cx="2103120" cy="4541620"/>
        </p:xfrm>
        <a:graphic>
          <a:graphicData uri="http://schemas.openxmlformats.org/drawingml/2006/table">
            <a:tbl>
              <a:tblPr>
                <a:noFill/>
              </a:tblPr>
              <a:tblGrid>
                <a:gridCol w="2103120">
                  <a:extLst>
                    <a:ext uri="{9D8B030D-6E8A-4147-A177-3AD203B41FA5}">
                      <a16:colId xmlns:a16="http://schemas.microsoft.com/office/drawing/2014/main" val="20000"/>
                    </a:ext>
                  </a:extLst>
                </a:gridCol>
              </a:tblGrid>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Steering Committee</a:t>
                      </a:r>
                      <a:endParaRPr sz="1400" u="none" strike="noStrike"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Coordinate and Update Plans</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Post-Acute Care</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Systems Integration</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TTX Workstream</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Regional Medical Operations Center (RMOC) Study</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259450">
                <a:tc>
                  <a:txBody>
                    <a:bodyPr/>
                    <a:lstStyle/>
                    <a:p>
                      <a:pPr marL="0" marR="0" lvl="0" indent="0" algn="ctr" rtl="0">
                        <a:lnSpc>
                          <a:spcPct val="100000"/>
                        </a:lnSpc>
                        <a:spcBef>
                          <a:spcPts val="0"/>
                        </a:spcBef>
                        <a:spcAft>
                          <a:spcPts val="0"/>
                        </a:spcAft>
                        <a:buNone/>
                      </a:pPr>
                      <a:r>
                        <a:rPr lang="en-US" sz="1400" b="0" u="none" strike="noStrike" cap="none" dirty="0">
                          <a:solidFill>
                            <a:schemeClr val="tx1"/>
                          </a:solidFill>
                          <a:latin typeface="Calibri" panose="020F0502020204030204" pitchFamily="34" charset="0"/>
                          <a:ea typeface="Arial"/>
                          <a:cs typeface="Calibri" panose="020F0502020204030204" pitchFamily="34" charset="0"/>
                          <a:sym typeface="Arial"/>
                        </a:rPr>
                        <a:t>Post-Acute Care Network Coordination</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259450">
                <a:tc>
                  <a:txBody>
                    <a:bodyPr/>
                    <a:lstStyle/>
                    <a:p>
                      <a:pPr marL="0" marR="0" lvl="0" indent="0" algn="ctr" rtl="0">
                        <a:lnSpc>
                          <a:spcPct val="100000"/>
                        </a:lnSpc>
                        <a:spcBef>
                          <a:spcPts val="0"/>
                        </a:spcBef>
                        <a:spcAft>
                          <a:spcPts val="0"/>
                        </a:spcAft>
                        <a:buNone/>
                      </a:pPr>
                      <a:r>
                        <a:rPr lang="en-US" sz="1400" u="none" strike="noStrike" cap="none" dirty="0" err="1">
                          <a:solidFill>
                            <a:schemeClr val="tx1"/>
                          </a:solidFill>
                          <a:latin typeface="Calibri" panose="020F0502020204030204" pitchFamily="34" charset="0"/>
                          <a:ea typeface="Arial"/>
                          <a:cs typeface="Calibri" panose="020F0502020204030204" pitchFamily="34" charset="0"/>
                          <a:sym typeface="Arial"/>
                        </a:rPr>
                        <a:t>Pulsara</a:t>
                      </a: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 Integration to FCC Operations</a:t>
                      </a:r>
                      <a:endParaRPr sz="1400" u="none" strike="noStrike" cap="none" dirty="0">
                        <a:solidFill>
                          <a:schemeClr val="tx1"/>
                        </a:solidFill>
                        <a:latin typeface="Calibri" panose="020F0502020204030204" pitchFamily="34" charset="0"/>
                        <a:ea typeface="Arial"/>
                        <a:cs typeface="Calibri" panose="020F0502020204030204" pitchFamily="34" charset="0"/>
                        <a:sym typeface="Arial"/>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r h="259450">
                <a:tc>
                  <a:txBody>
                    <a:bodyPr/>
                    <a:lstStyle/>
                    <a:p>
                      <a:pPr marL="0" marR="0" lvl="0" indent="0" algn="ctr" rtl="0">
                        <a:lnSpc>
                          <a:spcPct val="100000"/>
                        </a:lnSpc>
                        <a:spcBef>
                          <a:spcPts val="0"/>
                        </a:spcBef>
                        <a:spcAft>
                          <a:spcPts val="0"/>
                        </a:spcAft>
                        <a:buClr>
                          <a:srgbClr val="005493"/>
                        </a:buClr>
                        <a:buSzPts val="1100"/>
                        <a:buFont typeface="Arial"/>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Comprehensive Functional Exercise</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8"/>
                  </a:ext>
                </a:extLst>
              </a:tr>
              <a:tr h="259450">
                <a:tc>
                  <a:txBody>
                    <a:bodyPr/>
                    <a:lstStyle/>
                    <a:p>
                      <a:pPr marL="0" marR="0" lvl="0" indent="0" algn="ctr" rtl="0">
                        <a:lnSpc>
                          <a:spcPct val="100000"/>
                        </a:lnSpc>
                        <a:spcBef>
                          <a:spcPts val="0"/>
                        </a:spcBef>
                        <a:spcAft>
                          <a:spcPts val="0"/>
                        </a:spcAft>
                        <a:buNone/>
                      </a:pPr>
                      <a:r>
                        <a:rPr lang="en-US" sz="1400" u="none" strike="noStrike" cap="none" dirty="0">
                          <a:solidFill>
                            <a:schemeClr val="tx1"/>
                          </a:solidFill>
                          <a:latin typeface="Calibri" panose="020F0502020204030204" pitchFamily="34" charset="0"/>
                          <a:ea typeface="Arial"/>
                          <a:cs typeface="Calibri" panose="020F0502020204030204" pitchFamily="34" charset="0"/>
                          <a:sym typeface="Arial"/>
                        </a:rPr>
                        <a:t>Deployable Medical Systems Study</a:t>
                      </a:r>
                      <a:endParaRPr sz="1400" dirty="0">
                        <a:solidFill>
                          <a:schemeClr val="tx1"/>
                        </a:solidFill>
                        <a:latin typeface="Calibri" panose="020F0502020204030204" pitchFamily="34" charset="0"/>
                        <a:cs typeface="Calibri" panose="020F0502020204030204" pitchFamily="34" charset="0"/>
                      </a:endParaRPr>
                    </a:p>
                  </a:txBody>
                  <a:tcPr marL="45725" marR="45725" marT="45725" marB="4572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 name="Title 2">
            <a:extLst>
              <a:ext uri="{FF2B5EF4-FFF2-40B4-BE49-F238E27FC236}">
                <a16:creationId xmlns:a16="http://schemas.microsoft.com/office/drawing/2014/main" id="{2855962B-3F0A-421B-9CFE-8B965F80C862}"/>
              </a:ext>
            </a:extLst>
          </p:cNvPr>
          <p:cNvSpPr txBox="1">
            <a:spLocks/>
          </p:cNvSpPr>
          <p:nvPr/>
        </p:nvSpPr>
        <p:spPr>
          <a:xfrm>
            <a:off x="609600" y="127273"/>
            <a:ext cx="10515600" cy="82496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Pilot Site Projects</a:t>
            </a:r>
          </a:p>
        </p:txBody>
      </p:sp>
    </p:spTree>
    <p:extLst>
      <p:ext uri="{BB962C8B-B14F-4D97-AF65-F5344CB8AC3E}">
        <p14:creationId xmlns:p14="http://schemas.microsoft.com/office/powerpoint/2010/main" val="4192961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8239A-7F76-9FCD-B06C-30B24846E981}"/>
              </a:ext>
            </a:extLst>
          </p:cNvPr>
          <p:cNvSpPr>
            <a:spLocks noGrp="1"/>
          </p:cNvSpPr>
          <p:nvPr>
            <p:ph type="sldNum" sz="quarter" idx="12"/>
          </p:nvPr>
        </p:nvSpPr>
        <p:spPr/>
        <p:txBody>
          <a:bodyPr/>
          <a:lstStyle/>
          <a:p>
            <a:fld id="{3AE95578-53E6-4B9F-B106-62E1C730BF25}" type="slidenum">
              <a:rPr lang="en-US" smtClean="0"/>
              <a:pPr/>
              <a:t>31</a:t>
            </a:fld>
            <a:endParaRPr lang="en-US"/>
          </a:p>
        </p:txBody>
      </p:sp>
      <p:sp>
        <p:nvSpPr>
          <p:cNvPr id="3" name="Text Placeholder 2">
            <a:extLst>
              <a:ext uri="{FF2B5EF4-FFF2-40B4-BE49-F238E27FC236}">
                <a16:creationId xmlns:a16="http://schemas.microsoft.com/office/drawing/2014/main" id="{B74CC8A6-21B4-8F05-EEC0-811D58F02F2E}"/>
              </a:ext>
            </a:extLst>
          </p:cNvPr>
          <p:cNvSpPr txBox="1">
            <a:spLocks/>
          </p:cNvSpPr>
          <p:nvPr/>
        </p:nvSpPr>
        <p:spPr>
          <a:xfrm>
            <a:off x="413264" y="2222337"/>
            <a:ext cx="4651024" cy="3216929"/>
          </a:xfrm>
          <a:prstGeom prst="rect">
            <a:avLst/>
          </a:prstGeom>
          <a:ln>
            <a:solidFill>
              <a:schemeClr val="accent1"/>
            </a:solidFill>
          </a:ln>
        </p:spPr>
        <p:txBody>
          <a:bodyPr vert="horz" lIns="91440" tIns="45720" rIns="91440" bIns="45720" rtlCol="0" anchor="t">
            <a:noAutofit/>
          </a:bodyPr>
          <a:lstStyle>
            <a:lvl1pPr marL="288925" indent="-288925" algn="l" defTabSz="914400" rtl="0" eaLnBrk="1" latinLnBrk="0" hangingPunct="1">
              <a:lnSpc>
                <a:spcPct val="150000"/>
              </a:lnSpc>
              <a:spcBef>
                <a:spcPts val="10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690563" indent="-233363"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114550" indent="-28575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114300" indent="0" fontAlgn="base">
              <a:spcBef>
                <a:spcPts val="0"/>
              </a:spcBef>
              <a:spcAft>
                <a:spcPts val="1200"/>
              </a:spcAft>
              <a:buFont typeface="Arial" panose="020B0604020202020204" pitchFamily="34" charset="0"/>
              <a:buNone/>
            </a:pPr>
            <a:r>
              <a:rPr lang="en-US" sz="1700" b="1" dirty="0"/>
              <a:t>NCDMPH Support to USNORTHCOM in FY2023</a:t>
            </a:r>
          </a:p>
          <a:p>
            <a:pPr marL="457200" lvl="1" indent="-223838" fontAlgn="base">
              <a:lnSpc>
                <a:spcPct val="100000"/>
              </a:lnSpc>
              <a:spcBef>
                <a:spcPts val="0"/>
              </a:spcBef>
              <a:spcAft>
                <a:spcPts val="600"/>
              </a:spcAft>
            </a:pPr>
            <a:r>
              <a:rPr lang="en-US" sz="1600" dirty="0"/>
              <a:t>ICMOP Base Level II Plan support including mission analysis development, commander’s estimate development and exercise planning</a:t>
            </a:r>
          </a:p>
          <a:p>
            <a:pPr marL="457200" lvl="1" indent="-223838" fontAlgn="base">
              <a:lnSpc>
                <a:spcPct val="100000"/>
              </a:lnSpc>
              <a:spcBef>
                <a:spcPts val="0"/>
              </a:spcBef>
              <a:spcAft>
                <a:spcPts val="600"/>
              </a:spcAft>
            </a:pPr>
            <a:r>
              <a:rPr lang="en-US" sz="1600" dirty="0"/>
              <a:t>Action Officer support for ICMOP stakeholders</a:t>
            </a:r>
          </a:p>
          <a:p>
            <a:pPr marL="457200" lvl="1" indent="-223838" fontAlgn="base">
              <a:lnSpc>
                <a:spcPct val="100000"/>
              </a:lnSpc>
              <a:spcBef>
                <a:spcPts val="0"/>
              </a:spcBef>
              <a:spcAft>
                <a:spcPts val="600"/>
              </a:spcAft>
            </a:pPr>
            <a:r>
              <a:rPr lang="en-US" sz="1600" dirty="0"/>
              <a:t>USNORTHCOM participation in Pilot Year 2 stakeholder meeting and Denver site tabletop exercise</a:t>
            </a:r>
          </a:p>
          <a:p>
            <a:pPr marL="457200" lvl="1" indent="-223838" fontAlgn="base">
              <a:lnSpc>
                <a:spcPct val="100000"/>
              </a:lnSpc>
              <a:spcBef>
                <a:spcPts val="0"/>
              </a:spcBef>
              <a:spcAft>
                <a:spcPts val="600"/>
              </a:spcAft>
            </a:pPr>
            <a:r>
              <a:rPr lang="en-US" sz="1600" dirty="0"/>
              <a:t>ICMOP process flow development and comment resolution matrix analysis</a:t>
            </a:r>
          </a:p>
        </p:txBody>
      </p:sp>
      <p:sp>
        <p:nvSpPr>
          <p:cNvPr id="6" name="Text Placeholder 2">
            <a:extLst>
              <a:ext uri="{FF2B5EF4-FFF2-40B4-BE49-F238E27FC236}">
                <a16:creationId xmlns:a16="http://schemas.microsoft.com/office/drawing/2014/main" id="{81CEE2AD-7B28-1A4E-7DE6-9CD7E34B1471}"/>
              </a:ext>
            </a:extLst>
          </p:cNvPr>
          <p:cNvSpPr txBox="1">
            <a:spLocks/>
          </p:cNvSpPr>
          <p:nvPr/>
        </p:nvSpPr>
        <p:spPr>
          <a:xfrm>
            <a:off x="5256658" y="2227729"/>
            <a:ext cx="4651024" cy="3211538"/>
          </a:xfrm>
          <a:prstGeom prst="rect">
            <a:avLst/>
          </a:prstGeom>
          <a:noFill/>
          <a:ln>
            <a:solidFill>
              <a:schemeClr val="accent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5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15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5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5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14300" indent="0" fontAlgn="base">
              <a:spcBef>
                <a:spcPts val="0"/>
              </a:spcBef>
              <a:spcAft>
                <a:spcPts val="1200"/>
              </a:spcAft>
              <a:buNone/>
            </a:pPr>
            <a:r>
              <a:rPr lang="en-US" sz="1700" b="1" kern="0" dirty="0">
                <a:solidFill>
                  <a:schemeClr val="tx1"/>
                </a:solidFill>
              </a:rPr>
              <a:t>Planned Support to USNORTHCOM in FY2024 </a:t>
            </a:r>
          </a:p>
          <a:p>
            <a:pPr marL="457200" lvl="1" indent="-223838" fontAlgn="base">
              <a:lnSpc>
                <a:spcPct val="100000"/>
              </a:lnSpc>
              <a:spcBef>
                <a:spcPts val="0"/>
              </a:spcBef>
              <a:spcAft>
                <a:spcPts val="600"/>
              </a:spcAft>
              <a:tabLst>
                <a:tab pos="396875" algn="l"/>
              </a:tabLst>
            </a:pPr>
            <a:r>
              <a:rPr lang="en-US" sz="1600" kern="0" dirty="0">
                <a:solidFill>
                  <a:schemeClr val="tx1"/>
                </a:solidFill>
              </a:rPr>
              <a:t>Continued staffing support to USNORTHCOM J5</a:t>
            </a:r>
          </a:p>
          <a:p>
            <a:pPr marL="457200" lvl="1" indent="-223838" fontAlgn="base">
              <a:lnSpc>
                <a:spcPct val="100000"/>
              </a:lnSpc>
              <a:spcBef>
                <a:spcPts val="0"/>
              </a:spcBef>
              <a:spcAft>
                <a:spcPts val="600"/>
              </a:spcAft>
              <a:tabLst>
                <a:tab pos="396875" algn="l"/>
              </a:tabLst>
            </a:pPr>
            <a:r>
              <a:rPr lang="en-US" sz="1600" kern="0" dirty="0">
                <a:solidFill>
                  <a:schemeClr val="tx1"/>
                </a:solidFill>
              </a:rPr>
              <a:t>Level III concept plan development</a:t>
            </a:r>
          </a:p>
          <a:p>
            <a:pPr marL="457200" lvl="1" indent="-223838" fontAlgn="base">
              <a:lnSpc>
                <a:spcPct val="100000"/>
              </a:lnSpc>
              <a:spcBef>
                <a:spcPts val="0"/>
              </a:spcBef>
              <a:spcAft>
                <a:spcPts val="600"/>
              </a:spcAft>
              <a:tabLst>
                <a:tab pos="396875" algn="l"/>
              </a:tabLst>
            </a:pPr>
            <a:r>
              <a:rPr lang="en-US" sz="1600" kern="0" dirty="0">
                <a:solidFill>
                  <a:schemeClr val="tx1"/>
                </a:solidFill>
              </a:rPr>
              <a:t>Force Flow conference with USTRANSCOM and key ICMOP stakeholders</a:t>
            </a:r>
          </a:p>
          <a:p>
            <a:pPr marL="457200" lvl="1" indent="-223838" fontAlgn="base">
              <a:lnSpc>
                <a:spcPct val="100000"/>
              </a:lnSpc>
              <a:spcBef>
                <a:spcPts val="0"/>
              </a:spcBef>
              <a:spcAft>
                <a:spcPts val="600"/>
              </a:spcAft>
              <a:tabLst>
                <a:tab pos="396875" algn="l"/>
              </a:tabLst>
            </a:pPr>
            <a:r>
              <a:rPr lang="en-US" sz="1600" kern="0" dirty="0">
                <a:solidFill>
                  <a:schemeClr val="tx1"/>
                </a:solidFill>
              </a:rPr>
              <a:t>Tabletop exercise with the Defense Health Agency</a:t>
            </a:r>
          </a:p>
          <a:p>
            <a:pPr marL="457200" lvl="1" indent="-223838" fontAlgn="base">
              <a:lnSpc>
                <a:spcPct val="100000"/>
              </a:lnSpc>
              <a:spcBef>
                <a:spcPts val="0"/>
              </a:spcBef>
              <a:spcAft>
                <a:spcPts val="600"/>
              </a:spcAft>
              <a:tabLst>
                <a:tab pos="396875" algn="l"/>
              </a:tabLst>
            </a:pPr>
            <a:r>
              <a:rPr lang="en-US" sz="1600" kern="0" dirty="0">
                <a:solidFill>
                  <a:schemeClr val="tx1"/>
                </a:solidFill>
              </a:rPr>
              <a:t>Reserve medical staffing and case management research projects to evaluate Mission Analysis gaps and inform Level III planning</a:t>
            </a:r>
            <a:endParaRPr lang="en-US" sz="1600" b="1" kern="0" dirty="0">
              <a:solidFill>
                <a:schemeClr val="tx1"/>
              </a:solidFill>
            </a:endParaRPr>
          </a:p>
        </p:txBody>
      </p:sp>
      <p:sp>
        <p:nvSpPr>
          <p:cNvPr id="13" name="TextBox 12">
            <a:extLst>
              <a:ext uri="{FF2B5EF4-FFF2-40B4-BE49-F238E27FC236}">
                <a16:creationId xmlns:a16="http://schemas.microsoft.com/office/drawing/2014/main" id="{1CE2F91C-41F1-6197-4A77-AFA6F030FD63}"/>
              </a:ext>
            </a:extLst>
          </p:cNvPr>
          <p:cNvSpPr txBox="1"/>
          <p:nvPr/>
        </p:nvSpPr>
        <p:spPr>
          <a:xfrm>
            <a:off x="413263" y="1052042"/>
            <a:ext cx="11381498" cy="923330"/>
          </a:xfrm>
          <a:prstGeom prst="rect">
            <a:avLst/>
          </a:prstGeom>
          <a:solidFill>
            <a:srgbClr val="D1E2EC"/>
          </a:solidFill>
          <a:ln w="28575">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just">
              <a:lnSpc>
                <a:spcPct val="100000"/>
              </a:lnSpc>
              <a:spcBef>
                <a:spcPts val="0"/>
              </a:spcBef>
            </a:pPr>
            <a:r>
              <a:rPr lang="en-US" sz="1800" dirty="0"/>
              <a:t>Under NDMS Pilot funding, NCDMPH continues to provide direct support to USNORTHCOM for the development of the Integrated CONUS Medical Operations Plan (ICMOP)</a:t>
            </a:r>
            <a:r>
              <a:rPr lang="en-US" dirty="0"/>
              <a:t>. </a:t>
            </a:r>
            <a:r>
              <a:rPr lang="en-US" sz="1800" dirty="0"/>
              <a:t>NCDMPH is actively working with USNORTHCOM  to align activity timelines </a:t>
            </a:r>
            <a:r>
              <a:rPr lang="en-US" dirty="0"/>
              <a:t>and</a:t>
            </a:r>
            <a:r>
              <a:rPr lang="en-US" sz="1800" dirty="0"/>
              <a:t> advance our shared medical readiness mission.</a:t>
            </a:r>
          </a:p>
        </p:txBody>
      </p:sp>
      <p:pic>
        <p:nvPicPr>
          <p:cNvPr id="8" name="Picture 7" descr="A logo of the united states northern command&#10;&#10;Description automatically generated">
            <a:extLst>
              <a:ext uri="{FF2B5EF4-FFF2-40B4-BE49-F238E27FC236}">
                <a16:creationId xmlns:a16="http://schemas.microsoft.com/office/drawing/2014/main" id="{AAD04FB5-4997-882C-5FD9-38949CA79F2D}"/>
              </a:ext>
            </a:extLst>
          </p:cNvPr>
          <p:cNvPicPr>
            <a:picLocks noChangeAspect="1"/>
          </p:cNvPicPr>
          <p:nvPr/>
        </p:nvPicPr>
        <p:blipFill rotWithShape="1">
          <a:blip r:embed="rId3"/>
          <a:srcRect l="8319" t="7483" r="8015" b="7575"/>
          <a:stretch/>
        </p:blipFill>
        <p:spPr>
          <a:xfrm>
            <a:off x="10100052" y="2972674"/>
            <a:ext cx="2008129" cy="2038755"/>
          </a:xfrm>
          <a:prstGeom prst="rect">
            <a:avLst/>
          </a:prstGeom>
        </p:spPr>
      </p:pic>
      <p:sp>
        <p:nvSpPr>
          <p:cNvPr id="9" name="Title 2">
            <a:extLst>
              <a:ext uri="{FF2B5EF4-FFF2-40B4-BE49-F238E27FC236}">
                <a16:creationId xmlns:a16="http://schemas.microsoft.com/office/drawing/2014/main" id="{1F740753-DB2D-42B3-8A3A-792C3C17507F}"/>
              </a:ext>
            </a:extLst>
          </p:cNvPr>
          <p:cNvSpPr txBox="1">
            <a:spLocks/>
          </p:cNvSpPr>
          <p:nvPr/>
        </p:nvSpPr>
        <p:spPr>
          <a:xfrm>
            <a:off x="413263" y="140909"/>
            <a:ext cx="11315307" cy="82496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4900" kern="1200">
                <a:solidFill>
                  <a:srgbClr val="20245E"/>
                </a:solidFill>
                <a:latin typeface="Franklin Gothic Demi" panose="020B0703020102020204" pitchFamily="34" charset="0"/>
                <a:ea typeface="+mj-ea"/>
                <a:cs typeface="+mj-cs"/>
              </a:defRPr>
            </a:lvl1pPr>
          </a:lstStyle>
          <a:p>
            <a:r>
              <a:rPr lang="en-US" dirty="0"/>
              <a:t>Pilot Support to USNORTHCOM’s ICMOP</a:t>
            </a:r>
          </a:p>
        </p:txBody>
      </p:sp>
    </p:spTree>
    <p:extLst>
      <p:ext uri="{BB962C8B-B14F-4D97-AF65-F5344CB8AC3E}">
        <p14:creationId xmlns:p14="http://schemas.microsoft.com/office/powerpoint/2010/main" val="31268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5281-7B2A-498A-83E5-90BFB9295B89}"/>
              </a:ext>
            </a:extLst>
          </p:cNvPr>
          <p:cNvSpPr>
            <a:spLocks noGrp="1"/>
          </p:cNvSpPr>
          <p:nvPr>
            <p:ph type="title"/>
          </p:nvPr>
        </p:nvSpPr>
        <p:spPr>
          <a:xfrm>
            <a:off x="3503487" y="899600"/>
            <a:ext cx="5023657" cy="917125"/>
          </a:xfrm>
        </p:spPr>
        <p:txBody>
          <a:bodyPr/>
          <a:lstStyle/>
          <a:p>
            <a:r>
              <a:rPr lang="en-US" dirty="0"/>
              <a:t>USNORTHCOM SG </a:t>
            </a:r>
          </a:p>
        </p:txBody>
      </p:sp>
      <p:sp>
        <p:nvSpPr>
          <p:cNvPr id="5" name="Slide Number Placeholder 4">
            <a:extLst>
              <a:ext uri="{FF2B5EF4-FFF2-40B4-BE49-F238E27FC236}">
                <a16:creationId xmlns:a16="http://schemas.microsoft.com/office/drawing/2014/main" id="{FF69414E-5CBB-4F8C-970A-C63CF21471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32</a:t>
            </a:fld>
            <a:endParaRPr lang="en-US" dirty="0"/>
          </a:p>
        </p:txBody>
      </p:sp>
      <p:pic>
        <p:nvPicPr>
          <p:cNvPr id="7" name="Picture 6" descr="A logo of the united states northern command&#10;&#10;Description automatically generated">
            <a:extLst>
              <a:ext uri="{FF2B5EF4-FFF2-40B4-BE49-F238E27FC236}">
                <a16:creationId xmlns:a16="http://schemas.microsoft.com/office/drawing/2014/main" id="{108EFAE1-3C54-458C-BD5E-87EA4CA35736}"/>
              </a:ext>
            </a:extLst>
          </p:cNvPr>
          <p:cNvPicPr>
            <a:picLocks noChangeAspect="1"/>
          </p:cNvPicPr>
          <p:nvPr/>
        </p:nvPicPr>
        <p:blipFill rotWithShape="1">
          <a:blip r:embed="rId2"/>
          <a:srcRect l="8319" t="7483" r="8015" b="7575"/>
          <a:stretch/>
        </p:blipFill>
        <p:spPr>
          <a:xfrm>
            <a:off x="4865820" y="2180059"/>
            <a:ext cx="2460359" cy="2497882"/>
          </a:xfrm>
          <a:prstGeom prst="rect">
            <a:avLst/>
          </a:prstGeom>
        </p:spPr>
      </p:pic>
    </p:spTree>
    <p:extLst>
      <p:ext uri="{BB962C8B-B14F-4D97-AF65-F5344CB8AC3E}">
        <p14:creationId xmlns:p14="http://schemas.microsoft.com/office/powerpoint/2010/main" val="4240125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B5DFCC7-CA31-658D-8B9E-7665194944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69" y="850571"/>
            <a:ext cx="11874818" cy="4718243"/>
          </a:xfrm>
          <a:prstGeom prst="rect">
            <a:avLst/>
          </a:prstGeom>
          <a:ln w="12700">
            <a:solidFill>
              <a:schemeClr val="tx1"/>
            </a:solidFill>
          </a:ln>
        </p:spPr>
      </p:pic>
      <p:cxnSp>
        <p:nvCxnSpPr>
          <p:cNvPr id="171" name="Straight Connector 170">
            <a:extLst>
              <a:ext uri="{FF2B5EF4-FFF2-40B4-BE49-F238E27FC236}">
                <a16:creationId xmlns:a16="http://schemas.microsoft.com/office/drawing/2014/main" id="{9514C24B-61EB-9E60-C13E-759174B038AF}"/>
              </a:ext>
            </a:extLst>
          </p:cNvPr>
          <p:cNvCxnSpPr>
            <a:cxnSpLocks/>
          </p:cNvCxnSpPr>
          <p:nvPr/>
        </p:nvCxnSpPr>
        <p:spPr>
          <a:xfrm>
            <a:off x="3987085" y="674285"/>
            <a:ext cx="0" cy="5467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6EF4FB8-0496-FFBA-D6B3-4085F82D9004}"/>
              </a:ext>
            </a:extLst>
          </p:cNvPr>
          <p:cNvCxnSpPr>
            <a:cxnSpLocks/>
          </p:cNvCxnSpPr>
          <p:nvPr/>
        </p:nvCxnSpPr>
        <p:spPr>
          <a:xfrm>
            <a:off x="8528859" y="3072204"/>
            <a:ext cx="0" cy="29352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D962A4B6-2BBE-2C33-B0DE-972E90D81648}"/>
              </a:ext>
            </a:extLst>
          </p:cNvPr>
          <p:cNvSpPr txBox="1"/>
          <p:nvPr/>
        </p:nvSpPr>
        <p:spPr>
          <a:xfrm>
            <a:off x="5402803" y="1117713"/>
            <a:ext cx="1261351" cy="258003"/>
          </a:xfrm>
          <a:prstGeom prst="rect">
            <a:avLst/>
          </a:prstGeom>
          <a:solidFill>
            <a:schemeClr val="bg1">
              <a:lumMod val="85000"/>
            </a:schemeClr>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USNORTHCOM</a:t>
            </a:r>
          </a:p>
        </p:txBody>
      </p:sp>
      <p:sp>
        <p:nvSpPr>
          <p:cNvPr id="174" name="TextBox 173">
            <a:extLst>
              <a:ext uri="{FF2B5EF4-FFF2-40B4-BE49-F238E27FC236}">
                <a16:creationId xmlns:a16="http://schemas.microsoft.com/office/drawing/2014/main" id="{AE1B8832-4772-CD33-12EB-56A12C7CDAE7}"/>
              </a:ext>
            </a:extLst>
          </p:cNvPr>
          <p:cNvSpPr txBox="1"/>
          <p:nvPr/>
        </p:nvSpPr>
        <p:spPr>
          <a:xfrm>
            <a:off x="10258261" y="1263282"/>
            <a:ext cx="983940" cy="258001"/>
          </a:xfrm>
          <a:prstGeom prst="rect">
            <a:avLst/>
          </a:prstGeom>
          <a:solidFill>
            <a:srgbClr val="00B0F0"/>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 USEUCOM</a:t>
            </a:r>
          </a:p>
        </p:txBody>
      </p:sp>
      <p:sp>
        <p:nvSpPr>
          <p:cNvPr id="175" name="TextBox 174">
            <a:extLst>
              <a:ext uri="{FF2B5EF4-FFF2-40B4-BE49-F238E27FC236}">
                <a16:creationId xmlns:a16="http://schemas.microsoft.com/office/drawing/2014/main" id="{B394EF32-5913-517A-52C2-0EE1BDC6CDA0}"/>
              </a:ext>
            </a:extLst>
          </p:cNvPr>
          <p:cNvSpPr txBox="1"/>
          <p:nvPr/>
        </p:nvSpPr>
        <p:spPr>
          <a:xfrm>
            <a:off x="356101" y="1530447"/>
            <a:ext cx="1005840" cy="194715"/>
          </a:xfrm>
          <a:prstGeom prst="rect">
            <a:avLst/>
          </a:prstGeom>
          <a:solidFill>
            <a:srgbClr val="FFFF00"/>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INDOPACOM</a:t>
            </a:r>
          </a:p>
        </p:txBody>
      </p:sp>
      <p:cxnSp>
        <p:nvCxnSpPr>
          <p:cNvPr id="181" name="Straight Connector 180">
            <a:extLst>
              <a:ext uri="{FF2B5EF4-FFF2-40B4-BE49-F238E27FC236}">
                <a16:creationId xmlns:a16="http://schemas.microsoft.com/office/drawing/2014/main" id="{A033D008-DAFB-42BE-1976-B3B2D46EB51B}"/>
              </a:ext>
            </a:extLst>
          </p:cNvPr>
          <p:cNvCxnSpPr>
            <a:cxnSpLocks/>
          </p:cNvCxnSpPr>
          <p:nvPr/>
        </p:nvCxnSpPr>
        <p:spPr>
          <a:xfrm flipH="1">
            <a:off x="8245904" y="3080225"/>
            <a:ext cx="2743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9480F3B-30F0-AB28-9A96-F59CA52C06A4}"/>
              </a:ext>
            </a:extLst>
          </p:cNvPr>
          <p:cNvCxnSpPr>
            <a:cxnSpLocks/>
          </p:cNvCxnSpPr>
          <p:nvPr/>
        </p:nvCxnSpPr>
        <p:spPr>
          <a:xfrm>
            <a:off x="8233676" y="650644"/>
            <a:ext cx="13305" cy="24277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hape 21">
            <a:extLst>
              <a:ext uri="{FF2B5EF4-FFF2-40B4-BE49-F238E27FC236}">
                <a16:creationId xmlns:a16="http://schemas.microsoft.com/office/drawing/2014/main" id="{C2BDDD88-A715-D8EC-A1BF-CBBBF059EA61}"/>
              </a:ext>
            </a:extLst>
          </p:cNvPr>
          <p:cNvSpPr/>
          <p:nvPr/>
        </p:nvSpPr>
        <p:spPr>
          <a:xfrm rot="8095071" flipV="1">
            <a:off x="7029081" y="691216"/>
            <a:ext cx="1909784" cy="2038101"/>
          </a:xfrm>
          <a:prstGeom prst="swooshArrow">
            <a:avLst>
              <a:gd name="adj1" fmla="val 9913"/>
              <a:gd name="adj2" fmla="val 21462"/>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24" name="Shape 23">
            <a:extLst>
              <a:ext uri="{FF2B5EF4-FFF2-40B4-BE49-F238E27FC236}">
                <a16:creationId xmlns:a16="http://schemas.microsoft.com/office/drawing/2014/main" id="{B60D25F7-DA82-719C-6E62-731F8EB1FADE}"/>
              </a:ext>
            </a:extLst>
          </p:cNvPr>
          <p:cNvSpPr/>
          <p:nvPr/>
        </p:nvSpPr>
        <p:spPr>
          <a:xfrm rot="10800000" flipH="1" flipV="1">
            <a:off x="3822791" y="1888259"/>
            <a:ext cx="1102016" cy="723995"/>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25" name="Shape 24">
            <a:extLst>
              <a:ext uri="{FF2B5EF4-FFF2-40B4-BE49-F238E27FC236}">
                <a16:creationId xmlns:a16="http://schemas.microsoft.com/office/drawing/2014/main" id="{18751CFB-D27C-CEB3-08CD-11ADC7E92833}"/>
              </a:ext>
            </a:extLst>
          </p:cNvPr>
          <p:cNvSpPr/>
          <p:nvPr/>
        </p:nvSpPr>
        <p:spPr>
          <a:xfrm rot="10800000" flipH="1" flipV="1">
            <a:off x="1486723" y="1071906"/>
            <a:ext cx="2115080" cy="1024957"/>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26" name="Shape 25">
            <a:extLst>
              <a:ext uri="{FF2B5EF4-FFF2-40B4-BE49-F238E27FC236}">
                <a16:creationId xmlns:a16="http://schemas.microsoft.com/office/drawing/2014/main" id="{82575926-4D6D-B59D-5600-129A997024FC}"/>
              </a:ext>
            </a:extLst>
          </p:cNvPr>
          <p:cNvSpPr/>
          <p:nvPr/>
        </p:nvSpPr>
        <p:spPr>
          <a:xfrm rot="13931970" flipH="1" flipV="1">
            <a:off x="4373455" y="1172175"/>
            <a:ext cx="929447" cy="632483"/>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28" name="Shape 27">
            <a:extLst>
              <a:ext uri="{FF2B5EF4-FFF2-40B4-BE49-F238E27FC236}">
                <a16:creationId xmlns:a16="http://schemas.microsoft.com/office/drawing/2014/main" id="{D13D5ECF-9B53-2F18-A44C-3B46D869FCA0}"/>
              </a:ext>
            </a:extLst>
          </p:cNvPr>
          <p:cNvSpPr/>
          <p:nvPr/>
        </p:nvSpPr>
        <p:spPr>
          <a:xfrm rot="9862413" flipH="1">
            <a:off x="1527080" y="2021759"/>
            <a:ext cx="1740928" cy="1095291"/>
          </a:xfrm>
          <a:prstGeom prst="swooshArrow">
            <a:avLst>
              <a:gd name="adj1" fmla="val 13495"/>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29" name="Shape 28">
            <a:extLst>
              <a:ext uri="{FF2B5EF4-FFF2-40B4-BE49-F238E27FC236}">
                <a16:creationId xmlns:a16="http://schemas.microsoft.com/office/drawing/2014/main" id="{6FD1DDD2-5499-CD73-C4D2-BCB079960EC5}"/>
              </a:ext>
            </a:extLst>
          </p:cNvPr>
          <p:cNvSpPr/>
          <p:nvPr/>
        </p:nvSpPr>
        <p:spPr>
          <a:xfrm rot="430206" flipH="1">
            <a:off x="9958789" y="1831556"/>
            <a:ext cx="1145935" cy="496777"/>
          </a:xfrm>
          <a:prstGeom prst="swooshArrow">
            <a:avLst>
              <a:gd name="adj1" fmla="val 14062"/>
              <a:gd name="adj2" fmla="val 65591"/>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8136FFD0-8690-AE8B-AD8F-07D9FBB25803}"/>
              </a:ext>
            </a:extLst>
          </p:cNvPr>
          <p:cNvSpPr txBox="1"/>
          <p:nvPr/>
        </p:nvSpPr>
        <p:spPr>
          <a:xfrm>
            <a:off x="10805794" y="2009873"/>
            <a:ext cx="1134325" cy="258003"/>
          </a:xfrm>
          <a:prstGeom prst="rect">
            <a:avLst/>
          </a:prstGeom>
          <a:solidFill>
            <a:srgbClr val="FFD03F"/>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USCENTCOM</a:t>
            </a:r>
          </a:p>
        </p:txBody>
      </p:sp>
      <p:sp>
        <p:nvSpPr>
          <p:cNvPr id="21" name="TextBox 20">
            <a:extLst>
              <a:ext uri="{FF2B5EF4-FFF2-40B4-BE49-F238E27FC236}">
                <a16:creationId xmlns:a16="http://schemas.microsoft.com/office/drawing/2014/main" id="{D1B8F18D-D0BB-E02E-096A-214F4089C51D}"/>
              </a:ext>
            </a:extLst>
          </p:cNvPr>
          <p:cNvSpPr txBox="1"/>
          <p:nvPr/>
        </p:nvSpPr>
        <p:spPr>
          <a:xfrm>
            <a:off x="10036368" y="2832137"/>
            <a:ext cx="1134325" cy="258003"/>
          </a:xfrm>
          <a:prstGeom prst="rect">
            <a:avLst/>
          </a:prstGeom>
          <a:solidFill>
            <a:srgbClr val="002060"/>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USAFRICOM</a:t>
            </a:r>
          </a:p>
        </p:txBody>
      </p:sp>
      <p:sp>
        <p:nvSpPr>
          <p:cNvPr id="23" name="TextBox 22">
            <a:extLst>
              <a:ext uri="{FF2B5EF4-FFF2-40B4-BE49-F238E27FC236}">
                <a16:creationId xmlns:a16="http://schemas.microsoft.com/office/drawing/2014/main" id="{CE24077D-AC53-11FD-A562-D84B31224EC1}"/>
              </a:ext>
            </a:extLst>
          </p:cNvPr>
          <p:cNvSpPr txBox="1"/>
          <p:nvPr/>
        </p:nvSpPr>
        <p:spPr>
          <a:xfrm>
            <a:off x="6696401" y="3556851"/>
            <a:ext cx="1261364" cy="258003"/>
          </a:xfrm>
          <a:prstGeom prst="rect">
            <a:avLst/>
          </a:prstGeom>
          <a:solidFill>
            <a:srgbClr val="84322C"/>
          </a:solidFill>
          <a:ln w="19050">
            <a:solidFill>
              <a:schemeClr val="tx1"/>
            </a:solidFill>
          </a:ln>
        </p:spPr>
        <p:txBody>
          <a:bodyPr wrap="non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USSOUTHCOM</a:t>
            </a:r>
          </a:p>
        </p:txBody>
      </p:sp>
      <p:sp>
        <p:nvSpPr>
          <p:cNvPr id="30" name="Shape 29">
            <a:extLst>
              <a:ext uri="{FF2B5EF4-FFF2-40B4-BE49-F238E27FC236}">
                <a16:creationId xmlns:a16="http://schemas.microsoft.com/office/drawing/2014/main" id="{F7CC104E-E487-D4B9-2E60-470F9BC37D15}"/>
              </a:ext>
            </a:extLst>
          </p:cNvPr>
          <p:cNvSpPr/>
          <p:nvPr/>
        </p:nvSpPr>
        <p:spPr>
          <a:xfrm rot="5960688" flipH="1" flipV="1">
            <a:off x="9717609" y="1967532"/>
            <a:ext cx="804380" cy="1003019"/>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31" name="Shape 30">
            <a:extLst>
              <a:ext uri="{FF2B5EF4-FFF2-40B4-BE49-F238E27FC236}">
                <a16:creationId xmlns:a16="http://schemas.microsoft.com/office/drawing/2014/main" id="{87FB2163-1B44-239E-2DDE-65ABFFEACEEA}"/>
              </a:ext>
            </a:extLst>
          </p:cNvPr>
          <p:cNvSpPr/>
          <p:nvPr/>
        </p:nvSpPr>
        <p:spPr>
          <a:xfrm rot="4926714" flipH="1" flipV="1">
            <a:off x="6095693" y="2585911"/>
            <a:ext cx="1068140" cy="645035"/>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sp>
        <p:nvSpPr>
          <p:cNvPr id="34" name="TextBox 33">
            <a:extLst>
              <a:ext uri="{FF2B5EF4-FFF2-40B4-BE49-F238E27FC236}">
                <a16:creationId xmlns:a16="http://schemas.microsoft.com/office/drawing/2014/main" id="{235E62A4-D4AB-291D-38CF-F3837A3B201D}"/>
              </a:ext>
            </a:extLst>
          </p:cNvPr>
          <p:cNvSpPr txBox="1"/>
          <p:nvPr/>
        </p:nvSpPr>
        <p:spPr>
          <a:xfrm>
            <a:off x="1761541" y="4067259"/>
            <a:ext cx="8274827" cy="1436804"/>
          </a:xfrm>
          <a:prstGeom prst="rect">
            <a:avLst/>
          </a:prstGeom>
          <a:solidFill>
            <a:srgbClr val="002060"/>
          </a:solidFill>
          <a:ln>
            <a:solidFill>
              <a:schemeClr val="tx1"/>
            </a:solidFill>
          </a:ln>
        </p:spPr>
        <p:txBody>
          <a:bodyPr wrap="square" lIns="121920" tIns="60960" rIns="121920" bIns="60960" anchor="t">
            <a:spAutoFit/>
          </a:bodyPr>
          <a:lstStyle/>
          <a:p>
            <a:pPr marL="148163" marR="0" lvl="0"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ICMOP/CONPLAN 3402 focuses on CONUS but must be globally INTEGRATED</a:t>
            </a:r>
          </a:p>
          <a:p>
            <a:pPr marL="605363" marR="0" lvl="1"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Patient Movement [USTRANSCOM]</a:t>
            </a:r>
          </a:p>
          <a:p>
            <a:pPr marL="605363" marR="0" lvl="1"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Casualty Care, Hospitalization, Rehabilitation [DHA, VA, HHS NDMS]</a:t>
            </a:r>
          </a:p>
          <a:p>
            <a:pPr marL="605363" marR="0" lvl="1"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Command, Control, and Coordination (C3) [USNORTHCOM*]</a:t>
            </a:r>
          </a:p>
          <a:p>
            <a:pPr marL="148163" marR="0" lvl="0"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INTRA-theater PM:  OCONUS DoD Casualties evacuated from POI to Theater Hospitalization</a:t>
            </a:r>
          </a:p>
          <a:p>
            <a:pPr marL="148163" marR="0" lvl="0"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INTER-theater PM:  Casualties moved from APOEs to CONUS APODs (coordinated by USTRANSCOM)</a:t>
            </a:r>
          </a:p>
          <a:p>
            <a:pPr marL="148163" marR="0" lvl="0"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CONUS RECEPTION:  Hub &amp; Spoke model; Federal Coordinating Centers (FCC) regulate casualties into initial patient receiving area or stage</a:t>
            </a:r>
          </a:p>
          <a:p>
            <a:pPr marL="148163" marR="0" lvl="0" indent="-148163"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srgbClr val="FFFFFF"/>
                </a:solidFill>
                <a:effectLst/>
                <a:uLnTx/>
                <a:uFillTx/>
                <a:latin typeface="Franklin Gothic Book" panose="020B0503020102020204"/>
                <a:ea typeface="Calibri" panose="020F0502020204030204" pitchFamily="34" charset="0"/>
                <a:cs typeface="Times New Roman"/>
              </a:rPr>
              <a:t>CONUS Distribution:  Regulates casualties to spoke facilities </a:t>
            </a:r>
          </a:p>
        </p:txBody>
      </p:sp>
      <p:pic>
        <p:nvPicPr>
          <p:cNvPr id="35" name="Picture 34">
            <a:extLst>
              <a:ext uri="{FF2B5EF4-FFF2-40B4-BE49-F238E27FC236}">
                <a16:creationId xmlns:a16="http://schemas.microsoft.com/office/drawing/2014/main" id="{0C9D2029-F753-0C0B-B04A-2A4A99D1CE61}"/>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3550271" y="2501759"/>
            <a:ext cx="418300" cy="286645"/>
          </a:xfrm>
          <a:prstGeom prst="rect">
            <a:avLst/>
          </a:prstGeom>
        </p:spPr>
      </p:pic>
      <p:pic>
        <p:nvPicPr>
          <p:cNvPr id="38" name="Picture 37">
            <a:extLst>
              <a:ext uri="{FF2B5EF4-FFF2-40B4-BE49-F238E27FC236}">
                <a16:creationId xmlns:a16="http://schemas.microsoft.com/office/drawing/2014/main" id="{AF7EC65E-9387-58A3-526E-C98943E2C38A}"/>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3759421" y="1225345"/>
            <a:ext cx="418300" cy="286645"/>
          </a:xfrm>
          <a:prstGeom prst="rect">
            <a:avLst/>
          </a:prstGeom>
        </p:spPr>
      </p:pic>
      <p:pic>
        <p:nvPicPr>
          <p:cNvPr id="52" name="Picture 51">
            <a:extLst>
              <a:ext uri="{FF2B5EF4-FFF2-40B4-BE49-F238E27FC236}">
                <a16:creationId xmlns:a16="http://schemas.microsoft.com/office/drawing/2014/main" id="{7016C31F-A854-5D68-12A0-0A83F4C1CBB3}"/>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5767370" y="1846827"/>
            <a:ext cx="418300" cy="286645"/>
          </a:xfrm>
          <a:prstGeom prst="rect">
            <a:avLst/>
          </a:prstGeom>
        </p:spPr>
      </p:pic>
      <p:pic>
        <p:nvPicPr>
          <p:cNvPr id="53" name="Picture 52">
            <a:extLst>
              <a:ext uri="{FF2B5EF4-FFF2-40B4-BE49-F238E27FC236}">
                <a16:creationId xmlns:a16="http://schemas.microsoft.com/office/drawing/2014/main" id="{C8F78509-4BCF-8B7B-4F16-DF517FB2462D}"/>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9562474" y="1618659"/>
            <a:ext cx="418300" cy="286645"/>
          </a:xfrm>
          <a:prstGeom prst="rect">
            <a:avLst/>
          </a:prstGeom>
        </p:spPr>
      </p:pic>
      <p:pic>
        <p:nvPicPr>
          <p:cNvPr id="54" name="Picture 53">
            <a:extLst>
              <a:ext uri="{FF2B5EF4-FFF2-40B4-BE49-F238E27FC236}">
                <a16:creationId xmlns:a16="http://schemas.microsoft.com/office/drawing/2014/main" id="{27C62210-ACD4-0CA5-15AC-7B4FB395ACC2}"/>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917031" y="1990150"/>
            <a:ext cx="418300" cy="286645"/>
          </a:xfrm>
          <a:prstGeom prst="rect">
            <a:avLst/>
          </a:prstGeom>
        </p:spPr>
      </p:pic>
      <p:sp>
        <p:nvSpPr>
          <p:cNvPr id="55" name="TextBox 54">
            <a:extLst>
              <a:ext uri="{FF2B5EF4-FFF2-40B4-BE49-F238E27FC236}">
                <a16:creationId xmlns:a16="http://schemas.microsoft.com/office/drawing/2014/main" id="{F3D97CEC-20F3-AF68-DEEC-79663AEC22ED}"/>
              </a:ext>
            </a:extLst>
          </p:cNvPr>
          <p:cNvSpPr txBox="1"/>
          <p:nvPr/>
        </p:nvSpPr>
        <p:spPr>
          <a:xfrm>
            <a:off x="2948370" y="156159"/>
            <a:ext cx="6170215"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Global Casualty Care – Macro View</a:t>
            </a:r>
          </a:p>
        </p:txBody>
      </p:sp>
      <p:graphicFrame>
        <p:nvGraphicFramePr>
          <p:cNvPr id="6" name="Diagram 5">
            <a:extLst>
              <a:ext uri="{FF2B5EF4-FFF2-40B4-BE49-F238E27FC236}">
                <a16:creationId xmlns:a16="http://schemas.microsoft.com/office/drawing/2014/main" id="{B0544AF3-8D37-50CA-A2B5-3A6AFD27DBE8}"/>
              </a:ext>
            </a:extLst>
          </p:cNvPr>
          <p:cNvGraphicFramePr/>
          <p:nvPr/>
        </p:nvGraphicFramePr>
        <p:xfrm>
          <a:off x="158148" y="5587725"/>
          <a:ext cx="11812739" cy="7734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R_art_transports_0001-01">
            <a:extLst>
              <a:ext uri="{FF2B5EF4-FFF2-40B4-BE49-F238E27FC236}">
                <a16:creationId xmlns:a16="http://schemas.microsoft.com/office/drawing/2014/main" id="{6B1363EB-B048-0A84-D005-D53EDEECEDC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9325" y="5700284"/>
            <a:ext cx="798979" cy="35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0394AB9-F505-EDED-255F-5ACA06F549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03148">
            <a:off x="7153559" y="5770205"/>
            <a:ext cx="788621" cy="32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8D3568AB-53AD-AE5E-3918-9EB33BA57A86}"/>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8720549" y="5831120"/>
            <a:ext cx="418300" cy="286645"/>
          </a:xfrm>
          <a:prstGeom prst="rect">
            <a:avLst/>
          </a:prstGeom>
        </p:spPr>
      </p:pic>
      <p:pic>
        <p:nvPicPr>
          <p:cNvPr id="13" name="Picture 12">
            <a:extLst>
              <a:ext uri="{FF2B5EF4-FFF2-40B4-BE49-F238E27FC236}">
                <a16:creationId xmlns:a16="http://schemas.microsoft.com/office/drawing/2014/main" id="{B9CE9489-5952-12D0-96F8-5B6B744FE435}"/>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11616047" y="5788779"/>
            <a:ext cx="418300" cy="286645"/>
          </a:xfrm>
          <a:prstGeom prst="rect">
            <a:avLst/>
          </a:prstGeom>
        </p:spPr>
      </p:pic>
      <p:pic>
        <p:nvPicPr>
          <p:cNvPr id="15" name="Picture 14">
            <a:extLst>
              <a:ext uri="{FF2B5EF4-FFF2-40B4-BE49-F238E27FC236}">
                <a16:creationId xmlns:a16="http://schemas.microsoft.com/office/drawing/2014/main" id="{8EDAC393-4A09-BAE7-0234-E0556F1DE687}"/>
              </a:ext>
            </a:extLst>
          </p:cNvPr>
          <p:cNvPicPr>
            <a:picLocks noChangeAspect="1"/>
          </p:cNvPicPr>
          <p:nvPr/>
        </p:nvPicPr>
        <p:blipFill>
          <a:blip r:embed="rId12"/>
          <a:stretch>
            <a:fillRect/>
          </a:stretch>
        </p:blipFill>
        <p:spPr>
          <a:xfrm rot="513466">
            <a:off x="1205384" y="5698161"/>
            <a:ext cx="995275" cy="296605"/>
          </a:xfrm>
          <a:prstGeom prst="rect">
            <a:avLst/>
          </a:prstGeom>
        </p:spPr>
      </p:pic>
      <p:pic>
        <p:nvPicPr>
          <p:cNvPr id="18" name="Picture 17" descr="R_art_transports_0001-01">
            <a:extLst>
              <a:ext uri="{FF2B5EF4-FFF2-40B4-BE49-F238E27FC236}">
                <a16:creationId xmlns:a16="http://schemas.microsoft.com/office/drawing/2014/main" id="{D815C691-E75A-17BD-8527-F1AED90C26AF}"/>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9306">
            <a:off x="10180355" y="5668698"/>
            <a:ext cx="685995" cy="30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334">
            <a:extLst>
              <a:ext uri="{FF2B5EF4-FFF2-40B4-BE49-F238E27FC236}">
                <a16:creationId xmlns:a16="http://schemas.microsoft.com/office/drawing/2014/main" id="{A631C2CD-F5A9-4A8F-D5FA-85C8C60CDD85}"/>
              </a:ext>
            </a:extLst>
          </p:cNvPr>
          <p:cNvGrpSpPr>
            <a:grpSpLocks/>
          </p:cNvGrpSpPr>
          <p:nvPr/>
        </p:nvGrpSpPr>
        <p:grpSpPr bwMode="auto">
          <a:xfrm rot="20486639">
            <a:off x="-41557" y="5809171"/>
            <a:ext cx="599191" cy="410369"/>
            <a:chOff x="2494755" y="6529689"/>
            <a:chExt cx="821210" cy="710750"/>
          </a:xfrm>
        </p:grpSpPr>
        <p:sp>
          <p:nvSpPr>
            <p:cNvPr id="32" name="Explosion 2 65">
              <a:extLst>
                <a:ext uri="{FF2B5EF4-FFF2-40B4-BE49-F238E27FC236}">
                  <a16:creationId xmlns:a16="http://schemas.microsoft.com/office/drawing/2014/main" id="{125CEECF-3851-65CD-B78D-67A15EFE10D9}"/>
                </a:ext>
              </a:extLst>
            </p:cNvPr>
            <p:cNvSpPr/>
            <p:nvPr/>
          </p:nvSpPr>
          <p:spPr bwMode="auto">
            <a:xfrm>
              <a:off x="2494755" y="6529689"/>
              <a:ext cx="821210" cy="710750"/>
            </a:xfrm>
            <a:prstGeom prst="irregularSeal2">
              <a:avLst/>
            </a:prstGeom>
            <a:gradFill>
              <a:gsLst>
                <a:gs pos="62000">
                  <a:srgbClr val="FF6200"/>
                </a:gs>
                <a:gs pos="46000">
                  <a:srgbClr val="FFC000"/>
                </a:gs>
                <a:gs pos="78000">
                  <a:srgbClr val="FF0300"/>
                </a:gs>
                <a:gs pos="100000">
                  <a:srgbClr val="4D0808"/>
                </a:gs>
              </a:gsLst>
              <a:lin ang="5400000" scaled="0"/>
            </a:gradFill>
            <a:ln w="9525" cap="flat" cmpd="sng" algn="ctr">
              <a:solidFill>
                <a:srgbClr val="FFFF00"/>
              </a:solidFill>
              <a:prstDash val="solid"/>
              <a:round/>
              <a:headEnd type="none" w="med" len="med"/>
              <a:tailEnd type="none" w="med" len="med"/>
            </a:ln>
            <a:effectLst/>
          </p:spPr>
          <p:txBody>
            <a:bodyPr anchor="ctr">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a:ln w="12700">
                  <a:solidFill>
                    <a:srgbClr val="1F497D">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panose="020B0503020102020204"/>
                <a:ea typeface="+mn-ea"/>
                <a:cs typeface="Arial" pitchFamily="34" charset="0"/>
              </a:endParaRPr>
            </a:p>
          </p:txBody>
        </p:sp>
        <p:sp>
          <p:nvSpPr>
            <p:cNvPr id="33" name="TextBox 333">
              <a:extLst>
                <a:ext uri="{FF2B5EF4-FFF2-40B4-BE49-F238E27FC236}">
                  <a16:creationId xmlns:a16="http://schemas.microsoft.com/office/drawing/2014/main" id="{04CBCBD1-FCB5-9F8F-63E2-D1A2605CBB2B}"/>
                </a:ext>
              </a:extLst>
            </p:cNvPr>
            <p:cNvSpPr txBox="1">
              <a:spLocks noChangeArrowheads="1"/>
            </p:cNvSpPr>
            <p:nvPr/>
          </p:nvSpPr>
          <p:spPr bwMode="auto">
            <a:xfrm>
              <a:off x="2540147" y="6664063"/>
              <a:ext cx="630531" cy="402472"/>
            </a:xfrm>
            <a:prstGeom prst="rect">
              <a:avLst/>
            </a:prstGeom>
            <a:noFill/>
            <a:ln w="9525">
              <a:noFill/>
              <a:miter lim="800000"/>
              <a:headEnd/>
              <a:tailEnd/>
            </a:ln>
          </p:spPr>
          <p:txBody>
            <a:bodyPr wrap="squar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srgbClr val="C00000"/>
                  </a:solidFill>
                  <a:effectLst/>
                  <a:uLnTx/>
                  <a:uFillTx/>
                  <a:latin typeface="Franklin Gothic Book" panose="020B0503020102020204"/>
                  <a:ea typeface="+mn-ea"/>
                  <a:cs typeface="Arial" pitchFamily="34" charset="0"/>
                </a:rPr>
                <a:t>POI</a:t>
              </a:r>
            </a:p>
          </p:txBody>
        </p:sp>
      </p:grpSp>
      <p:sp>
        <p:nvSpPr>
          <p:cNvPr id="2" name="Shape 1">
            <a:extLst>
              <a:ext uri="{FF2B5EF4-FFF2-40B4-BE49-F238E27FC236}">
                <a16:creationId xmlns:a16="http://schemas.microsoft.com/office/drawing/2014/main" id="{6622DA6B-0C2B-9569-14A0-DF44115BE33C}"/>
              </a:ext>
            </a:extLst>
          </p:cNvPr>
          <p:cNvSpPr/>
          <p:nvPr/>
        </p:nvSpPr>
        <p:spPr>
          <a:xfrm rot="8960401" flipH="1">
            <a:off x="1713955" y="2636210"/>
            <a:ext cx="1102016" cy="965951"/>
          </a:xfrm>
          <a:prstGeom prst="swooshArrow">
            <a:avLst>
              <a:gd name="adj1" fmla="val 14062"/>
              <a:gd name="adj2" fmla="val 25000"/>
            </a:avLst>
          </a:prstGeom>
          <a:solidFill>
            <a:schemeClr val="bg1">
              <a:lumMod val="85000"/>
            </a:schemeClr>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4">
              <a:tint val="55000"/>
              <a:hueOff val="0"/>
              <a:satOff val="0"/>
              <a:lumOff val="0"/>
              <a:alphaOff val="0"/>
            </a:schemeClr>
          </a:fillRef>
          <a:effectRef idx="0">
            <a:schemeClr val="accent4">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446">
                  <a:hueOff val="0"/>
                  <a:satOff val="0"/>
                  <a:lumOff val="0"/>
                  <a:alphaOff val="0"/>
                </a:srgbClr>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E81648D1-C916-107F-D869-CDF963E9D1A6}"/>
              </a:ext>
            </a:extLst>
          </p:cNvPr>
          <p:cNvPicPr>
            <a:picLocks noChangeAspect="1"/>
          </p:cNvPicPr>
          <p:nvPr/>
        </p:nvPicPr>
        <p:blipFill rotWithShape="1">
          <a:blip r:embed="rId4">
            <a:extLst>
              <a:ext uri="{28A0092B-C50C-407E-A947-70E740481C1C}">
                <a14:useLocalDpi xmlns:a14="http://schemas.microsoft.com/office/drawing/2010/main"/>
              </a:ext>
            </a:extLst>
          </a:blip>
          <a:srcRect l="35633" r="31475" b="71423"/>
          <a:stretch/>
        </p:blipFill>
        <p:spPr>
          <a:xfrm>
            <a:off x="1147241" y="2953584"/>
            <a:ext cx="418300" cy="286645"/>
          </a:xfrm>
          <a:prstGeom prst="rect">
            <a:avLst/>
          </a:prstGeom>
        </p:spPr>
      </p:pic>
      <p:pic>
        <p:nvPicPr>
          <p:cNvPr id="16" name="Graphic 15" descr="Arrow: Rotate right with solid fill">
            <a:extLst>
              <a:ext uri="{FF2B5EF4-FFF2-40B4-BE49-F238E27FC236}">
                <a16:creationId xmlns:a16="http://schemas.microsoft.com/office/drawing/2014/main" id="{EB826282-07DE-9701-3C8C-34D1ABD836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748685" flipV="1">
            <a:off x="5706884" y="1898378"/>
            <a:ext cx="987888" cy="567481"/>
          </a:xfrm>
          <a:prstGeom prst="rect">
            <a:avLst/>
          </a:prstGeom>
        </p:spPr>
      </p:pic>
      <p:pic>
        <p:nvPicPr>
          <p:cNvPr id="17" name="Graphic 16" descr="Arrow: Rotate right with solid fill">
            <a:extLst>
              <a:ext uri="{FF2B5EF4-FFF2-40B4-BE49-F238E27FC236}">
                <a16:creationId xmlns:a16="http://schemas.microsoft.com/office/drawing/2014/main" id="{DCDD5FEF-4A77-96AD-4B60-8CB04285A6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3322974" flipV="1">
            <a:off x="5698872" y="1410073"/>
            <a:ext cx="833155" cy="489655"/>
          </a:xfrm>
          <a:prstGeom prst="rect">
            <a:avLst/>
          </a:prstGeom>
        </p:spPr>
      </p:pic>
      <p:pic>
        <p:nvPicPr>
          <p:cNvPr id="27" name="Graphic 26" descr="Arrow: Rotate right with solid fill">
            <a:extLst>
              <a:ext uri="{FF2B5EF4-FFF2-40B4-BE49-F238E27FC236}">
                <a16:creationId xmlns:a16="http://schemas.microsoft.com/office/drawing/2014/main" id="{BF0574C2-7EC9-9B9A-FAD1-0CA81A7315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6573109" flipV="1">
            <a:off x="5205451" y="1664331"/>
            <a:ext cx="749023" cy="556575"/>
          </a:xfrm>
          <a:prstGeom prst="rect">
            <a:avLst/>
          </a:prstGeom>
        </p:spPr>
      </p:pic>
      <p:sp>
        <p:nvSpPr>
          <p:cNvPr id="4" name="TextBox 3">
            <a:extLst>
              <a:ext uri="{FF2B5EF4-FFF2-40B4-BE49-F238E27FC236}">
                <a16:creationId xmlns:a16="http://schemas.microsoft.com/office/drawing/2014/main" id="{DECE8C25-30F1-9179-FE2B-E7BA8EF9B769}"/>
              </a:ext>
            </a:extLst>
          </p:cNvPr>
          <p:cNvSpPr txBox="1"/>
          <p:nvPr/>
        </p:nvSpPr>
        <p:spPr>
          <a:xfrm>
            <a:off x="4778444" y="534777"/>
            <a:ext cx="19857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charset="0"/>
                <a:ea typeface="+mn-ea"/>
                <a:cs typeface="Arial" charset="0"/>
              </a:rPr>
              <a:t>UNCLASSIFIED</a:t>
            </a:r>
          </a:p>
        </p:txBody>
      </p:sp>
      <p:sp>
        <p:nvSpPr>
          <p:cNvPr id="8" name="TextBox 7">
            <a:extLst>
              <a:ext uri="{FF2B5EF4-FFF2-40B4-BE49-F238E27FC236}">
                <a16:creationId xmlns:a16="http://schemas.microsoft.com/office/drawing/2014/main" id="{DE7DE7E3-4182-5BF8-EAA1-3357ED4A9BEC}"/>
              </a:ext>
            </a:extLst>
          </p:cNvPr>
          <p:cNvSpPr txBox="1"/>
          <p:nvPr/>
        </p:nvSpPr>
        <p:spPr>
          <a:xfrm>
            <a:off x="4906079" y="6306726"/>
            <a:ext cx="19857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charset="0"/>
                <a:ea typeface="+mn-ea"/>
                <a:cs typeface="Arial" charset="0"/>
              </a:rPr>
              <a:t>UNCLASSIFIED</a:t>
            </a:r>
          </a:p>
        </p:txBody>
      </p:sp>
    </p:spTree>
    <p:extLst>
      <p:ext uri="{BB962C8B-B14F-4D97-AF65-F5344CB8AC3E}">
        <p14:creationId xmlns:p14="http://schemas.microsoft.com/office/powerpoint/2010/main" val="4186374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1329-C5F1-4AD2-901D-4EA6957D3DD0}"/>
              </a:ext>
            </a:extLst>
          </p:cNvPr>
          <p:cNvSpPr>
            <a:spLocks noGrp="1"/>
          </p:cNvSpPr>
          <p:nvPr>
            <p:ph type="title" idx="4294967295"/>
          </p:nvPr>
        </p:nvSpPr>
        <p:spPr>
          <a:xfrm>
            <a:off x="527050" y="70643"/>
            <a:ext cx="11137900" cy="627198"/>
          </a:xfrm>
        </p:spPr>
        <p:txBody>
          <a:bodyPr>
            <a:normAutofit/>
          </a:bodyPr>
          <a:lstStyle/>
          <a:p>
            <a:r>
              <a:rPr lang="en-US" dirty="0"/>
              <a:t>Casualty Reception Laydown</a:t>
            </a:r>
          </a:p>
        </p:txBody>
      </p:sp>
      <p:sp>
        <p:nvSpPr>
          <p:cNvPr id="8" name="TextBox 7">
            <a:extLst>
              <a:ext uri="{FF2B5EF4-FFF2-40B4-BE49-F238E27FC236}">
                <a16:creationId xmlns:a16="http://schemas.microsoft.com/office/drawing/2014/main" id="{70548926-6574-41CD-AC10-D33AB2ECBB59}"/>
              </a:ext>
            </a:extLst>
          </p:cNvPr>
          <p:cNvSpPr txBox="1"/>
          <p:nvPr/>
        </p:nvSpPr>
        <p:spPr>
          <a:xfrm>
            <a:off x="8476201" y="3787186"/>
            <a:ext cx="3324856"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National Disaster Medical System (NDMS) Federal Coordination Centers (FCC)</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VA:   48</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DoD: 14 </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9B37B2A7-DF55-ABA7-5078-0978F3972192}"/>
              </a:ext>
            </a:extLst>
          </p:cNvPr>
          <p:cNvPicPr>
            <a:picLocks noChangeAspect="1"/>
          </p:cNvPicPr>
          <p:nvPr/>
        </p:nvPicPr>
        <p:blipFill>
          <a:blip r:embed="rId3"/>
          <a:stretch>
            <a:fillRect/>
          </a:stretch>
        </p:blipFill>
        <p:spPr>
          <a:xfrm>
            <a:off x="622054" y="1040558"/>
            <a:ext cx="7721366" cy="3875968"/>
          </a:xfrm>
          <a:prstGeom prst="rect">
            <a:avLst/>
          </a:prstGeom>
        </p:spPr>
      </p:pic>
      <p:sp>
        <p:nvSpPr>
          <p:cNvPr id="9" name="Oval 8">
            <a:extLst>
              <a:ext uri="{FF2B5EF4-FFF2-40B4-BE49-F238E27FC236}">
                <a16:creationId xmlns:a16="http://schemas.microsoft.com/office/drawing/2014/main" id="{BE0F26A5-051E-01E7-0925-030350A16ED1}"/>
              </a:ext>
            </a:extLst>
          </p:cNvPr>
          <p:cNvSpPr/>
          <p:nvPr/>
        </p:nvSpPr>
        <p:spPr>
          <a:xfrm>
            <a:off x="4410891" y="2380187"/>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C591B357-21AD-2D03-7FE6-F26AB0D928A4}"/>
              </a:ext>
            </a:extLst>
          </p:cNvPr>
          <p:cNvSpPr/>
          <p:nvPr/>
        </p:nvSpPr>
        <p:spPr>
          <a:xfrm>
            <a:off x="3344091" y="2617803"/>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1FF09D18-EFEB-D24C-9B47-AF009DD8A982}"/>
              </a:ext>
            </a:extLst>
          </p:cNvPr>
          <p:cNvSpPr/>
          <p:nvPr/>
        </p:nvSpPr>
        <p:spPr>
          <a:xfrm>
            <a:off x="1332411" y="2841274"/>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68E4ED51-66C6-26B0-D93E-00DFB0715A01}"/>
              </a:ext>
            </a:extLst>
          </p:cNvPr>
          <p:cNvSpPr/>
          <p:nvPr/>
        </p:nvSpPr>
        <p:spPr>
          <a:xfrm>
            <a:off x="4127862" y="4108091"/>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66593B5E-A4C5-B302-D4B4-4DA85E67D698}"/>
              </a:ext>
            </a:extLst>
          </p:cNvPr>
          <p:cNvSpPr/>
          <p:nvPr/>
        </p:nvSpPr>
        <p:spPr>
          <a:xfrm>
            <a:off x="6644639" y="2731667"/>
            <a:ext cx="143692" cy="139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FBCDEBF7-17E1-1E06-9814-628BA38DD077}"/>
              </a:ext>
            </a:extLst>
          </p:cNvPr>
          <p:cNvSpPr/>
          <p:nvPr/>
        </p:nvSpPr>
        <p:spPr>
          <a:xfrm>
            <a:off x="5600840" y="4975937"/>
            <a:ext cx="110747" cy="124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B193A129-BF5E-A66F-5E29-027485E6EC02}"/>
              </a:ext>
            </a:extLst>
          </p:cNvPr>
          <p:cNvSpPr txBox="1"/>
          <p:nvPr/>
        </p:nvSpPr>
        <p:spPr>
          <a:xfrm>
            <a:off x="5790642" y="4925136"/>
            <a:ext cx="143020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Arial"/>
                <a:ea typeface="+mn-ea"/>
                <a:cs typeface="+mn-cs"/>
              </a:rPr>
              <a:t>DoD NDMS Pilot site</a:t>
            </a:r>
          </a:p>
        </p:txBody>
      </p:sp>
      <p:sp>
        <p:nvSpPr>
          <p:cNvPr id="18" name="TextBox 17">
            <a:extLst>
              <a:ext uri="{FF2B5EF4-FFF2-40B4-BE49-F238E27FC236}">
                <a16:creationId xmlns:a16="http://schemas.microsoft.com/office/drawing/2014/main" id="{054D316D-170D-6C05-821B-A54AB967F97F}"/>
              </a:ext>
            </a:extLst>
          </p:cNvPr>
          <p:cNvSpPr txBox="1"/>
          <p:nvPr/>
        </p:nvSpPr>
        <p:spPr>
          <a:xfrm>
            <a:off x="1385731" y="4942842"/>
            <a:ext cx="3538011" cy="246221"/>
          </a:xfrm>
          <a:prstGeom prst="rect">
            <a:avLst/>
          </a:prstGeom>
          <a:noFill/>
        </p:spPr>
        <p:txBody>
          <a:bodyPr wrap="square" rtlCol="0">
            <a:spAutoFit/>
          </a:bodyPr>
          <a:lstStyle/>
          <a:p>
            <a:r>
              <a:rPr lang="en-US" sz="1000" b="1" dirty="0">
                <a:solidFill>
                  <a:schemeClr val="tx2"/>
                </a:solidFill>
              </a:rPr>
              <a:t>Proposed DoD Core Casualty Receiving Facility (CCRF)</a:t>
            </a:r>
          </a:p>
        </p:txBody>
      </p:sp>
      <p:sp>
        <p:nvSpPr>
          <p:cNvPr id="24" name="Cross 23">
            <a:extLst>
              <a:ext uri="{FF2B5EF4-FFF2-40B4-BE49-F238E27FC236}">
                <a16:creationId xmlns:a16="http://schemas.microsoft.com/office/drawing/2014/main" id="{3426E954-9C51-9578-447C-92CF746A7F26}"/>
              </a:ext>
            </a:extLst>
          </p:cNvPr>
          <p:cNvSpPr>
            <a:spLocks noChangeAspect="1"/>
          </p:cNvSpPr>
          <p:nvPr/>
        </p:nvSpPr>
        <p:spPr>
          <a:xfrm>
            <a:off x="1236676" y="1387128"/>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54E69A6F-9510-70D7-4A9F-1385EF259424}"/>
              </a:ext>
            </a:extLst>
          </p:cNvPr>
          <p:cNvSpPr>
            <a:spLocks noChangeAspect="1"/>
          </p:cNvSpPr>
          <p:nvPr/>
        </p:nvSpPr>
        <p:spPr>
          <a:xfrm>
            <a:off x="1308522" y="2820928"/>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355813C7-4390-B0DC-EAFC-DB30F6C82877}"/>
              </a:ext>
            </a:extLst>
          </p:cNvPr>
          <p:cNvSpPr>
            <a:spLocks noChangeAspect="1"/>
          </p:cNvSpPr>
          <p:nvPr/>
        </p:nvSpPr>
        <p:spPr>
          <a:xfrm>
            <a:off x="4103973" y="4087745"/>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ross 26">
            <a:extLst>
              <a:ext uri="{FF2B5EF4-FFF2-40B4-BE49-F238E27FC236}">
                <a16:creationId xmlns:a16="http://schemas.microsoft.com/office/drawing/2014/main" id="{D20279EC-7E85-42DF-6A50-B1476C047AC9}"/>
              </a:ext>
            </a:extLst>
          </p:cNvPr>
          <p:cNvSpPr>
            <a:spLocks noChangeAspect="1"/>
          </p:cNvSpPr>
          <p:nvPr/>
        </p:nvSpPr>
        <p:spPr>
          <a:xfrm>
            <a:off x="6623050" y="2711321"/>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43350B93-9F59-9976-DDE9-3DA3F19F032E}"/>
              </a:ext>
            </a:extLst>
          </p:cNvPr>
          <p:cNvSpPr>
            <a:spLocks noChangeAspect="1"/>
          </p:cNvSpPr>
          <p:nvPr/>
        </p:nvSpPr>
        <p:spPr>
          <a:xfrm>
            <a:off x="1236676" y="4975937"/>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C55BD7-B697-EE7E-49CD-1045AB380690}"/>
              </a:ext>
            </a:extLst>
          </p:cNvPr>
          <p:cNvSpPr txBox="1"/>
          <p:nvPr/>
        </p:nvSpPr>
        <p:spPr>
          <a:xfrm>
            <a:off x="8476201" y="1044195"/>
            <a:ext cx="3324856" cy="2677656"/>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1200" b="1" i="0" u="sng" strike="noStrike" kern="1200" cap="none" spc="0" normalizeH="0" baseline="0" noProof="0" dirty="0">
                <a:ln>
                  <a:noFill/>
                </a:ln>
                <a:solidFill>
                  <a:schemeClr val="bg1"/>
                </a:solidFill>
                <a:effectLst/>
                <a:uLnTx/>
                <a:uFillTx/>
                <a:latin typeface="Arial"/>
                <a:ea typeface="+mn-ea"/>
                <a:cs typeface="Arial" panose="020B0604020202020204" pitchFamily="34" charset="0"/>
              </a:rPr>
              <a:t>(Proposed) </a:t>
            </a:r>
            <a:r>
              <a:rPr kumimoji="0" lang="en-US" sz="1200" b="1"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DoD </a:t>
            </a:r>
          </a:p>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Core Casualty Receiving Facilities (CCRF)</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Madigan AMC, Seattle, WA</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60MDG, Travis AFB, CA</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dirty="0">
                <a:solidFill>
                  <a:schemeClr val="bg1"/>
                </a:solidFill>
                <a:latin typeface="Arial"/>
                <a:cs typeface="Arial" panose="020B0604020202020204" pitchFamily="34" charset="0"/>
              </a:rPr>
              <a:t>BAMC, San Antonio, TX</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dirty="0">
                <a:solidFill>
                  <a:schemeClr val="bg1"/>
                </a:solidFill>
                <a:latin typeface="Arial"/>
                <a:cs typeface="Arial" panose="020B0604020202020204" pitchFamily="34" charset="0"/>
              </a:rPr>
              <a:t>WRNMMC, Bethesda, MD</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dirty="0">
                <a:solidFill>
                  <a:schemeClr val="bg1"/>
                </a:solidFill>
                <a:latin typeface="Arial"/>
                <a:cs typeface="Arial" panose="020B0604020202020204" pitchFamily="34" charset="0"/>
              </a:rPr>
              <a:t> ATAMMC, Ft. Belvoir, MD</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lang="en-US" sz="1200" dirty="0">
              <a:solidFill>
                <a:schemeClr val="bg1"/>
              </a:solidFill>
              <a:latin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dirty="0">
                <a:solidFill>
                  <a:schemeClr val="bg1"/>
                </a:solidFill>
                <a:latin typeface="Arial"/>
                <a:cs typeface="Arial" panose="020B0604020202020204" pitchFamily="34" charset="0"/>
              </a:rPr>
              <a:t>LRMC, Germany</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200" dirty="0">
                <a:solidFill>
                  <a:schemeClr val="bg1"/>
                </a:solidFill>
                <a:latin typeface="Arial"/>
                <a:cs typeface="Arial" panose="020B0604020202020204" pitchFamily="34" charset="0"/>
              </a:rPr>
              <a:t>Tripler AMC, Hawaii</a:t>
            </a: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lang="en-US" sz="1200" dirty="0">
              <a:solidFill>
                <a:schemeClr val="bg1"/>
              </a:solidFill>
              <a:latin typeface="Arial"/>
              <a:cs typeface="Arial" panose="020B0604020202020204" pitchFamily="34" charset="0"/>
            </a:endParaRPr>
          </a:p>
          <a:p>
            <a:pPr marR="0" lvl="0" algn="l" defTabSz="914400" rtl="0" eaLnBrk="1" fontAlgn="auto" latinLnBrk="0" hangingPunct="1">
              <a:lnSpc>
                <a:spcPct val="100000"/>
              </a:lnSpc>
              <a:spcBef>
                <a:spcPts val="0"/>
              </a:spcBef>
              <a:spcAft>
                <a:spcPts val="0"/>
              </a:spcAft>
              <a:buClr>
                <a:schemeClr val="bg1"/>
              </a:buClr>
              <a:buSzTx/>
              <a:tabLst/>
              <a:defRPr/>
            </a:pPr>
            <a:r>
              <a:rPr kumimoji="0" lang="en-US" sz="1200" b="1" i="1" u="none" strike="noStrike" kern="1200" cap="none" spc="0" normalizeH="0" baseline="0" noProof="0" dirty="0">
                <a:ln>
                  <a:noFill/>
                </a:ln>
                <a:solidFill>
                  <a:srgbClr val="FFFF00"/>
                </a:solidFill>
                <a:effectLst/>
                <a:uLnTx/>
                <a:uFillTx/>
                <a:latin typeface="Arial"/>
                <a:ea typeface="+mn-ea"/>
                <a:cs typeface="Arial" panose="020B0604020202020204" pitchFamily="34" charset="0"/>
              </a:rPr>
              <a:t>- Analysis &amp; coordination ongoing</a:t>
            </a:r>
          </a:p>
          <a:p>
            <a:pPr marR="0" lvl="0" algn="l" defTabSz="914400" rtl="0" eaLnBrk="1" fontAlgn="auto" latinLnBrk="0" hangingPunct="1">
              <a:lnSpc>
                <a:spcPct val="100000"/>
              </a:lnSpc>
              <a:spcBef>
                <a:spcPts val="0"/>
              </a:spcBef>
              <a:spcAft>
                <a:spcPts val="0"/>
              </a:spcAft>
              <a:buClr>
                <a:schemeClr val="bg1"/>
              </a:buClr>
              <a:buSzTx/>
              <a:tabLst/>
              <a:defRPr/>
            </a:pPr>
            <a:r>
              <a:rPr lang="en-US" sz="1200" b="1" i="1" dirty="0">
                <a:solidFill>
                  <a:srgbClr val="FFFF00"/>
                </a:solidFill>
                <a:latin typeface="Arial"/>
                <a:cs typeface="Arial" panose="020B0604020202020204" pitchFamily="34" charset="0"/>
              </a:rPr>
              <a:t>- Decisions still pending</a:t>
            </a:r>
            <a:endPar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31" name="Picture 30" descr="Logo&#10;&#10;Description automatically generated">
            <a:extLst>
              <a:ext uri="{FF2B5EF4-FFF2-40B4-BE49-F238E27FC236}">
                <a16:creationId xmlns:a16="http://schemas.microsoft.com/office/drawing/2014/main" id="{84114B0E-D202-B14F-070D-03215E0A7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7635" y="4687619"/>
            <a:ext cx="756666" cy="756666"/>
          </a:xfrm>
          <a:prstGeom prst="rect">
            <a:avLst/>
          </a:prstGeom>
        </p:spPr>
      </p:pic>
      <p:pic>
        <p:nvPicPr>
          <p:cNvPr id="32" name="Picture 31">
            <a:extLst>
              <a:ext uri="{FF2B5EF4-FFF2-40B4-BE49-F238E27FC236}">
                <a16:creationId xmlns:a16="http://schemas.microsoft.com/office/drawing/2014/main" id="{584C51AB-5CB3-BC52-7023-3DCEE25C8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9390" y="4764611"/>
            <a:ext cx="990206" cy="602682"/>
          </a:xfrm>
          <a:prstGeom prst="rect">
            <a:avLst/>
          </a:prstGeom>
        </p:spPr>
      </p:pic>
      <p:pic>
        <p:nvPicPr>
          <p:cNvPr id="34" name="Picture 33" descr="Logo&#10;&#10;Description automatically generated">
            <a:extLst>
              <a:ext uri="{FF2B5EF4-FFF2-40B4-BE49-F238E27FC236}">
                <a16:creationId xmlns:a16="http://schemas.microsoft.com/office/drawing/2014/main" id="{689B0A3F-D510-EDD3-B49C-4E4E7A4EAC86}"/>
              </a:ext>
            </a:extLst>
          </p:cNvPr>
          <p:cNvPicPr>
            <a:picLocks noChangeAspect="1"/>
          </p:cNvPicPr>
          <p:nvPr/>
        </p:nvPicPr>
        <p:blipFill rotWithShape="1">
          <a:blip r:embed="rId6">
            <a:extLst>
              <a:ext uri="{28A0092B-C50C-407E-A947-70E740481C1C}">
                <a14:useLocalDpi xmlns:a14="http://schemas.microsoft.com/office/drawing/2010/main" val="0"/>
              </a:ext>
            </a:extLst>
          </a:blip>
          <a:srcRect l="25058" t="2880" r="25359" b="3574"/>
          <a:stretch/>
        </p:blipFill>
        <p:spPr>
          <a:xfrm>
            <a:off x="8584351" y="4691721"/>
            <a:ext cx="755645" cy="748462"/>
          </a:xfrm>
          <a:prstGeom prst="rect">
            <a:avLst/>
          </a:prstGeom>
        </p:spPr>
      </p:pic>
      <p:sp>
        <p:nvSpPr>
          <p:cNvPr id="37" name="Cross 36">
            <a:extLst>
              <a:ext uri="{FF2B5EF4-FFF2-40B4-BE49-F238E27FC236}">
                <a16:creationId xmlns:a16="http://schemas.microsoft.com/office/drawing/2014/main" id="{FBC570DA-6927-5D3F-AC24-19325FB7C4ED}"/>
              </a:ext>
            </a:extLst>
          </p:cNvPr>
          <p:cNvSpPr>
            <a:spLocks noChangeAspect="1"/>
          </p:cNvSpPr>
          <p:nvPr/>
        </p:nvSpPr>
        <p:spPr>
          <a:xfrm>
            <a:off x="969689" y="4372106"/>
            <a:ext cx="191469" cy="180032"/>
          </a:xfrm>
          <a:prstGeom prst="plus">
            <a:avLst/>
          </a:prstGeom>
          <a:solidFill>
            <a:schemeClr val="bg1">
              <a:alpha val="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461415-886E-95CA-1121-E8C72C2FD90B}"/>
              </a:ext>
            </a:extLst>
          </p:cNvPr>
          <p:cNvSpPr txBox="1"/>
          <p:nvPr/>
        </p:nvSpPr>
        <p:spPr>
          <a:xfrm>
            <a:off x="1054100" y="5308979"/>
            <a:ext cx="7011727"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200" dirty="0"/>
              <a:t>N&amp;NC J4 maintains DoD &amp; Federal Interagency Installation Usage Guide (current a/o 2023)</a:t>
            </a:r>
          </a:p>
          <a:p>
            <a:pPr marL="285750" indent="-285750">
              <a:buFont typeface="Arial" panose="020B0604020202020204" pitchFamily="34" charset="0"/>
              <a:buChar char="•"/>
            </a:pPr>
            <a:r>
              <a:rPr lang="en-US" sz="1200" dirty="0"/>
              <a:t>NDMS:  Response Teams (x5 types), Patient Movement, Definitive Care (~1600 facilities)</a:t>
            </a:r>
          </a:p>
          <a:p>
            <a:pPr marL="285750" indent="-285750">
              <a:buFont typeface="Arial" panose="020B0604020202020204" pitchFamily="34" charset="0"/>
              <a:buChar char="•"/>
            </a:pPr>
            <a:r>
              <a:rPr lang="en-US" sz="1200" dirty="0"/>
              <a:t>VA:  VHA Office of Emergency Management/Emergency Management Coordination Cell (EMCC)</a:t>
            </a:r>
          </a:p>
        </p:txBody>
      </p:sp>
      <p:sp>
        <p:nvSpPr>
          <p:cNvPr id="6" name="TextBox 5">
            <a:extLst>
              <a:ext uri="{FF2B5EF4-FFF2-40B4-BE49-F238E27FC236}">
                <a16:creationId xmlns:a16="http://schemas.microsoft.com/office/drawing/2014/main" id="{84A620AF-292E-B0A6-E0F6-AA52C69EAC51}"/>
              </a:ext>
            </a:extLst>
          </p:cNvPr>
          <p:cNvSpPr txBox="1"/>
          <p:nvPr/>
        </p:nvSpPr>
        <p:spPr>
          <a:xfrm>
            <a:off x="4718712" y="542881"/>
            <a:ext cx="19857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charset="0"/>
                <a:ea typeface="+mn-ea"/>
                <a:cs typeface="Arial" charset="0"/>
              </a:rPr>
              <a:t>UNCLASSIFIED</a:t>
            </a:r>
          </a:p>
        </p:txBody>
      </p:sp>
      <p:sp>
        <p:nvSpPr>
          <p:cNvPr id="7" name="TextBox 6">
            <a:extLst>
              <a:ext uri="{FF2B5EF4-FFF2-40B4-BE49-F238E27FC236}">
                <a16:creationId xmlns:a16="http://schemas.microsoft.com/office/drawing/2014/main" id="{C89A20E0-5C6D-D6AC-EBF6-7CE9763ABA5F}"/>
              </a:ext>
            </a:extLst>
          </p:cNvPr>
          <p:cNvSpPr txBox="1"/>
          <p:nvPr/>
        </p:nvSpPr>
        <p:spPr>
          <a:xfrm>
            <a:off x="4607965" y="6250674"/>
            <a:ext cx="19857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charset="0"/>
                <a:ea typeface="+mn-ea"/>
                <a:cs typeface="Arial" charset="0"/>
              </a:rPr>
              <a:t>UNCLASSIFIED</a:t>
            </a:r>
          </a:p>
        </p:txBody>
      </p:sp>
    </p:spTree>
    <p:extLst>
      <p:ext uri="{BB962C8B-B14F-4D97-AF65-F5344CB8AC3E}">
        <p14:creationId xmlns:p14="http://schemas.microsoft.com/office/powerpoint/2010/main" val="1320005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667000" y="172768"/>
            <a:ext cx="685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600" b="1" dirty="0">
                <a:solidFill>
                  <a:srgbClr val="000000"/>
                </a:solidFill>
                <a:cs typeface="Arial" panose="020B0604020202020204" pitchFamily="34" charset="0"/>
              </a:rPr>
              <a:t>Call to Action Imperative</a:t>
            </a:r>
          </a:p>
        </p:txBody>
      </p:sp>
      <p:sp>
        <p:nvSpPr>
          <p:cNvPr id="8" name="Content Placeholder 1"/>
          <p:cNvSpPr txBox="1">
            <a:spLocks/>
          </p:cNvSpPr>
          <p:nvPr/>
        </p:nvSpPr>
        <p:spPr bwMode="auto">
          <a:xfrm>
            <a:off x="1676401" y="1524000"/>
            <a:ext cx="8613959" cy="5029200"/>
          </a:xfrm>
          <a:prstGeom prst="rect">
            <a:avLst/>
          </a:prstGeom>
          <a:solidFill>
            <a:srgbClr val="CCECFF"/>
          </a:solidFill>
          <a:ln w="3175">
            <a:solidFill>
              <a:srgbClr val="000000"/>
            </a:solidFill>
            <a:miter lim="800000"/>
            <a:headEnd/>
            <a:tailEnd/>
          </a:ln>
          <a:effectLst>
            <a:outerShdw blurRad="50800" dist="38100" dir="2700000" algn="tl" rotWithShape="0">
              <a:prstClr val="black">
                <a:alpha val="40000"/>
              </a:prstClr>
            </a:outerShdw>
          </a:effectLst>
        </p:spPr>
        <p:txBody>
          <a:bodyPr/>
          <a:lstStyle>
            <a:lvl1pPr marL="342900" indent="-342900" algn="l" rtl="0" eaLnBrk="0" fontAlgn="base" hangingPunct="0">
              <a:spcBef>
                <a:spcPct val="20000"/>
              </a:spcBef>
              <a:spcAft>
                <a:spcPct val="0"/>
              </a:spcAft>
              <a:buClr>
                <a:schemeClr val="tx1"/>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200" b="1">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Char char="•"/>
              <a:defRPr b="1">
                <a:solidFill>
                  <a:schemeClr val="tx1"/>
                </a:solidFill>
                <a:latin typeface="+mn-lt"/>
              </a:defRPr>
            </a:lvl5pPr>
            <a:lvl6pPr marL="2514600" indent="-228600" algn="l" rtl="0" fontAlgn="base">
              <a:spcBef>
                <a:spcPct val="20000"/>
              </a:spcBef>
              <a:spcAft>
                <a:spcPct val="0"/>
              </a:spcAft>
              <a:buClr>
                <a:schemeClr val="tx1"/>
              </a:buClr>
              <a:buChar char="•"/>
              <a:defRPr b="1">
                <a:solidFill>
                  <a:schemeClr val="tx1"/>
                </a:solidFill>
                <a:latin typeface="+mn-lt"/>
              </a:defRPr>
            </a:lvl6pPr>
            <a:lvl7pPr marL="2971800" indent="-228600" algn="l" rtl="0" fontAlgn="base">
              <a:spcBef>
                <a:spcPct val="20000"/>
              </a:spcBef>
              <a:spcAft>
                <a:spcPct val="0"/>
              </a:spcAft>
              <a:buClr>
                <a:schemeClr val="tx1"/>
              </a:buClr>
              <a:buChar char="•"/>
              <a:defRPr b="1">
                <a:solidFill>
                  <a:schemeClr val="tx1"/>
                </a:solidFill>
                <a:latin typeface="+mn-lt"/>
              </a:defRPr>
            </a:lvl7pPr>
            <a:lvl8pPr marL="3429000" indent="-228600" algn="l" rtl="0" fontAlgn="base">
              <a:spcBef>
                <a:spcPct val="20000"/>
              </a:spcBef>
              <a:spcAft>
                <a:spcPct val="0"/>
              </a:spcAft>
              <a:buClr>
                <a:schemeClr val="tx1"/>
              </a:buClr>
              <a:buChar char="•"/>
              <a:defRPr b="1">
                <a:solidFill>
                  <a:schemeClr val="tx1"/>
                </a:solidFill>
                <a:latin typeface="+mn-lt"/>
              </a:defRPr>
            </a:lvl8pPr>
            <a:lvl9pPr marL="3886200" indent="-228600" algn="l" rtl="0" fontAlgn="base">
              <a:spcBef>
                <a:spcPct val="20000"/>
              </a:spcBef>
              <a:spcAft>
                <a:spcPct val="0"/>
              </a:spcAft>
              <a:buClr>
                <a:schemeClr val="tx1"/>
              </a:buClr>
              <a:buChar char="•"/>
              <a:defRPr b="1">
                <a:solidFill>
                  <a:schemeClr val="tx1"/>
                </a:solidFill>
                <a:latin typeface="+mn-lt"/>
              </a:defRPr>
            </a:lvl9pPr>
          </a:lstStyle>
          <a:p>
            <a:pPr marL="628650" lvl="1" indent="-171450" eaLnBrk="1" hangingPunct="1">
              <a:spcBef>
                <a:spcPts val="0"/>
              </a:spcBef>
              <a:spcAft>
                <a:spcPts val="300"/>
              </a:spcAft>
              <a:buClrTx/>
              <a:buFont typeface="Arial" panose="020B0604020202020204" pitchFamily="34" charset="0"/>
              <a:buChar char="•"/>
              <a:defRPr/>
            </a:pPr>
            <a:endParaRPr lang="en-US" sz="500" i="1" kern="0" dirty="0">
              <a:solidFill>
                <a:prstClr val="black"/>
              </a:solidFill>
              <a:latin typeface="Arial" charset="0"/>
            </a:endParaRPr>
          </a:p>
          <a:p>
            <a:pPr marL="346075" indent="-285750">
              <a:spcBef>
                <a:spcPts val="600"/>
              </a:spcBef>
              <a:spcAft>
                <a:spcPts val="600"/>
              </a:spcAft>
              <a:buClr>
                <a:srgbClr val="000000"/>
              </a:buClr>
              <a:defRPr/>
            </a:pPr>
            <a:r>
              <a:rPr lang="en-US" altLang="en-US" sz="2000" u="sng" kern="0" dirty="0">
                <a:solidFill>
                  <a:prstClr val="black"/>
                </a:solidFill>
                <a:latin typeface="Arial"/>
              </a:rPr>
              <a:t>National Leadership Engagement at Scale</a:t>
            </a:r>
            <a:r>
              <a:rPr lang="en-US" altLang="en-US" sz="2000" kern="0" dirty="0">
                <a:solidFill>
                  <a:prstClr val="black"/>
                </a:solidFill>
                <a:latin typeface="Arial"/>
              </a:rPr>
              <a:t>: </a:t>
            </a:r>
            <a:r>
              <a:rPr lang="en-US" altLang="en-US" sz="2000" b="0" kern="0" dirty="0">
                <a:solidFill>
                  <a:prstClr val="black"/>
                </a:solidFill>
                <a:latin typeface="Arial"/>
              </a:rPr>
              <a:t>DoD Line leaders, interagency civilian, allies, and other partners; National Response Framework</a:t>
            </a:r>
            <a:endParaRPr lang="en-US" altLang="en-US" sz="700" kern="0" dirty="0">
              <a:solidFill>
                <a:prstClr val="black"/>
              </a:solidFill>
              <a:latin typeface="Arial"/>
            </a:endParaRPr>
          </a:p>
          <a:p>
            <a:pPr marL="346075" indent="-285750">
              <a:spcBef>
                <a:spcPts val="600"/>
              </a:spcBef>
              <a:spcAft>
                <a:spcPts val="600"/>
              </a:spcAft>
              <a:buClr>
                <a:srgbClr val="000000"/>
              </a:buClr>
              <a:defRPr/>
            </a:pPr>
            <a:r>
              <a:rPr lang="en-US" altLang="en-US" sz="2000" u="sng" kern="0" dirty="0">
                <a:solidFill>
                  <a:prstClr val="black"/>
                </a:solidFill>
                <a:latin typeface="Arial"/>
              </a:rPr>
              <a:t>Planning</a:t>
            </a:r>
            <a:r>
              <a:rPr lang="en-US" altLang="en-US" sz="2000" kern="0" dirty="0">
                <a:solidFill>
                  <a:prstClr val="black"/>
                </a:solidFill>
                <a:latin typeface="Arial"/>
              </a:rPr>
              <a:t>: </a:t>
            </a:r>
            <a:r>
              <a:rPr lang="en-US" altLang="en-US" sz="2000" b="0" kern="0" dirty="0">
                <a:solidFill>
                  <a:prstClr val="black"/>
                </a:solidFill>
                <a:latin typeface="Arial"/>
              </a:rPr>
              <a:t>Active participation in N&amp;NC/J5 detailed planning to shape detailed and globally integrated HD CONPLAN; plans at other levels</a:t>
            </a:r>
          </a:p>
          <a:p>
            <a:pPr marL="346075" indent="-285750">
              <a:spcBef>
                <a:spcPts val="600"/>
              </a:spcBef>
              <a:spcAft>
                <a:spcPts val="600"/>
              </a:spcAft>
              <a:buClr>
                <a:srgbClr val="000000"/>
              </a:buClr>
              <a:defRPr/>
            </a:pPr>
            <a:r>
              <a:rPr lang="en-US" altLang="en-US" sz="2000" u="sng" kern="0" dirty="0">
                <a:solidFill>
                  <a:prstClr val="black"/>
                </a:solidFill>
                <a:latin typeface="Arial"/>
              </a:rPr>
              <a:t>Additional Gap Identification and Analyses</a:t>
            </a:r>
            <a:r>
              <a:rPr lang="en-US" altLang="en-US" sz="2000" kern="0" dirty="0">
                <a:solidFill>
                  <a:prstClr val="black"/>
                </a:solidFill>
                <a:latin typeface="Arial"/>
              </a:rPr>
              <a:t>:  </a:t>
            </a:r>
            <a:r>
              <a:rPr lang="en-US" altLang="en-US" sz="2000" b="0" kern="0" dirty="0">
                <a:solidFill>
                  <a:prstClr val="black"/>
                </a:solidFill>
                <a:latin typeface="Arial"/>
              </a:rPr>
              <a:t>Cost, patient regulation, TPFDD Integration, VA/NDMS Surge capacity, Joint Trauma (Casualty) System learning, Information Operations, Medical Logistics, etc.</a:t>
            </a:r>
            <a:endParaRPr lang="en-US" altLang="en-US" sz="700" b="0" kern="0" dirty="0">
              <a:solidFill>
                <a:prstClr val="black"/>
              </a:solidFill>
              <a:latin typeface="Arial"/>
            </a:endParaRPr>
          </a:p>
          <a:p>
            <a:pPr marL="346075" indent="-285750">
              <a:spcBef>
                <a:spcPts val="600"/>
              </a:spcBef>
              <a:spcAft>
                <a:spcPts val="600"/>
              </a:spcAft>
              <a:buClr>
                <a:srgbClr val="000000"/>
              </a:buClr>
              <a:defRPr/>
            </a:pPr>
            <a:r>
              <a:rPr lang="en-US" altLang="en-US" sz="2000" u="sng" kern="0" dirty="0">
                <a:solidFill>
                  <a:prstClr val="black"/>
                </a:solidFill>
                <a:latin typeface="Arial"/>
              </a:rPr>
              <a:t>Joint Strategic Planning System</a:t>
            </a:r>
            <a:r>
              <a:rPr lang="en-US" altLang="en-US" sz="2000" kern="0" dirty="0">
                <a:solidFill>
                  <a:prstClr val="black"/>
                </a:solidFill>
                <a:latin typeface="Arial"/>
              </a:rPr>
              <a:t>:  </a:t>
            </a:r>
            <a:r>
              <a:rPr lang="en-US" altLang="en-US" sz="2000" b="0" kern="0" dirty="0">
                <a:solidFill>
                  <a:prstClr val="black"/>
                </a:solidFill>
                <a:latin typeface="Arial"/>
              </a:rPr>
              <a:t>Inform Medical Estimates, Joint Assessments, Risk Assessments, Strategy, Policy, research, etc.</a:t>
            </a:r>
          </a:p>
          <a:p>
            <a:pPr marL="346075" indent="-285750">
              <a:spcBef>
                <a:spcPts val="600"/>
              </a:spcBef>
              <a:spcAft>
                <a:spcPts val="600"/>
              </a:spcAft>
              <a:buClr>
                <a:srgbClr val="000000"/>
              </a:buClr>
              <a:defRPr/>
            </a:pPr>
            <a:r>
              <a:rPr lang="en-US" altLang="en-US" sz="2000" u="sng" kern="0" dirty="0">
                <a:solidFill>
                  <a:prstClr val="black"/>
                </a:solidFill>
                <a:latin typeface="Arial"/>
              </a:rPr>
              <a:t>Exercises</a:t>
            </a:r>
            <a:r>
              <a:rPr lang="en-US" altLang="en-US" sz="2000" kern="0" dirty="0">
                <a:solidFill>
                  <a:prstClr val="black"/>
                </a:solidFill>
                <a:latin typeface="Arial"/>
              </a:rPr>
              <a:t>:  </a:t>
            </a:r>
            <a:r>
              <a:rPr lang="en-US" altLang="en-US" sz="2000" b="0" kern="0" dirty="0">
                <a:solidFill>
                  <a:prstClr val="black"/>
                </a:solidFill>
                <a:latin typeface="Arial"/>
              </a:rPr>
              <a:t>Local, Regional, National, Global to </a:t>
            </a:r>
            <a:r>
              <a:rPr lang="en-US" altLang="en-US" sz="2000" b="0" kern="0" dirty="0" err="1">
                <a:solidFill>
                  <a:prstClr val="black"/>
                </a:solidFill>
                <a:latin typeface="Arial"/>
              </a:rPr>
              <a:t>tes</a:t>
            </a:r>
            <a:r>
              <a:rPr lang="en-US" altLang="en-US" sz="2000" b="0" kern="0" dirty="0">
                <a:solidFill>
                  <a:prstClr val="black"/>
                </a:solidFill>
                <a:latin typeface="Arial"/>
              </a:rPr>
              <a:t>t parts or whole</a:t>
            </a:r>
          </a:p>
          <a:p>
            <a:pPr marL="346075" indent="-285750">
              <a:spcBef>
                <a:spcPts val="600"/>
              </a:spcBef>
              <a:spcAft>
                <a:spcPts val="600"/>
              </a:spcAft>
              <a:buClr>
                <a:srgbClr val="000000"/>
              </a:buClr>
              <a:defRPr/>
            </a:pPr>
            <a:r>
              <a:rPr lang="en-US" altLang="en-US" sz="2000" u="sng" kern="0" dirty="0">
                <a:solidFill>
                  <a:prstClr val="black"/>
                </a:solidFill>
                <a:latin typeface="Arial"/>
              </a:rPr>
              <a:t>Programming Decisions</a:t>
            </a:r>
            <a:r>
              <a:rPr lang="en-US" altLang="en-US" sz="2000" kern="0" dirty="0">
                <a:solidFill>
                  <a:prstClr val="black"/>
                </a:solidFill>
                <a:latin typeface="Arial"/>
              </a:rPr>
              <a:t>:  </a:t>
            </a:r>
            <a:r>
              <a:rPr lang="en-US" altLang="en-US" sz="2000" b="0" kern="0" dirty="0">
                <a:solidFill>
                  <a:prstClr val="black"/>
                </a:solidFill>
                <a:latin typeface="Arial"/>
              </a:rPr>
              <a:t>Integrated Priority Lists, force structure, force design, and force employment</a:t>
            </a:r>
            <a:endParaRPr lang="en-US" sz="1400" b="0" kern="0" dirty="0">
              <a:solidFill>
                <a:prstClr val="black"/>
              </a:solidFill>
              <a:latin typeface="Arial" charset="0"/>
              <a:cs typeface="Arial" charset="0"/>
            </a:endParaRPr>
          </a:p>
        </p:txBody>
      </p:sp>
      <p:sp>
        <p:nvSpPr>
          <p:cNvPr id="5" name="TextBox 4"/>
          <p:cNvSpPr txBox="1"/>
          <p:nvPr/>
        </p:nvSpPr>
        <p:spPr>
          <a:xfrm>
            <a:off x="1676400" y="838200"/>
            <a:ext cx="8613959" cy="800219"/>
          </a:xfrm>
          <a:prstGeom prst="rect">
            <a:avLst/>
          </a:prstGeom>
          <a:solidFill>
            <a:srgbClr val="002060"/>
          </a:solidFill>
        </p:spPr>
        <p:txBody>
          <a:bodyPr wrap="square" rtlCol="0">
            <a:spAutoFit/>
          </a:bodyPr>
          <a:lstStyle/>
          <a:p>
            <a:pPr marL="403225" eaLnBrk="0" fontAlgn="base" hangingPunct="0">
              <a:spcBef>
                <a:spcPts val="600"/>
              </a:spcBef>
              <a:spcAft>
                <a:spcPts val="600"/>
              </a:spcAft>
              <a:buClr>
                <a:srgbClr val="000000"/>
              </a:buClr>
              <a:defRPr/>
            </a:pPr>
            <a:r>
              <a:rPr lang="en-US" altLang="en-US" sz="1600" u="sng" kern="0" dirty="0">
                <a:solidFill>
                  <a:prstClr val="white"/>
                </a:solidFill>
                <a:latin typeface="Arial"/>
              </a:rPr>
              <a:t>Combat Casualty Care, Movement, Reception and Distribution is vital to Integrated Deterrence</a:t>
            </a:r>
            <a:r>
              <a:rPr lang="en-US" altLang="en-US" sz="1600" kern="0" dirty="0">
                <a:solidFill>
                  <a:prstClr val="white"/>
                </a:solidFill>
                <a:latin typeface="Arial"/>
              </a:rPr>
              <a:t>:  </a:t>
            </a:r>
            <a:r>
              <a:rPr lang="en-US" altLang="en-US" sz="1400" kern="0" dirty="0">
                <a:solidFill>
                  <a:prstClr val="white"/>
                </a:solidFill>
                <a:latin typeface="Arial"/>
              </a:rPr>
              <a:t>demonstrable confidence and competence in the plan design, execution, and campaigning bolsters National Resilience and provides decision options</a:t>
            </a:r>
            <a:endParaRPr lang="en-US" altLang="en-US" sz="1400" u="sng" kern="0" dirty="0">
              <a:solidFill>
                <a:prstClr val="white"/>
              </a:solidFill>
              <a:latin typeface="Arial"/>
            </a:endParaRPr>
          </a:p>
        </p:txBody>
      </p:sp>
    </p:spTree>
    <p:extLst>
      <p:ext uri="{BB962C8B-B14F-4D97-AF65-F5344CB8AC3E}">
        <p14:creationId xmlns:p14="http://schemas.microsoft.com/office/powerpoint/2010/main" val="3581483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DDD23D-9B8B-AF53-CD10-F5AB702767B9}"/>
              </a:ext>
            </a:extLst>
          </p:cNvPr>
          <p:cNvSpPr txBox="1">
            <a:spLocks/>
          </p:cNvSpPr>
          <p:nvPr/>
        </p:nvSpPr>
        <p:spPr>
          <a:xfrm>
            <a:off x="1523999" y="1331395"/>
            <a:ext cx="9144001" cy="20200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Franklin Gothic Demi" panose="020B0703020102020204" pitchFamily="34" charset="0"/>
                <a:ea typeface="+mj-ea"/>
                <a:cs typeface="+mj-cs"/>
              </a:rPr>
              <a:t>Thank you</a:t>
            </a:r>
          </a:p>
        </p:txBody>
      </p:sp>
      <p:pic>
        <p:nvPicPr>
          <p:cNvPr id="6" name="Picture 5">
            <a:extLst>
              <a:ext uri="{FF2B5EF4-FFF2-40B4-BE49-F238E27FC236}">
                <a16:creationId xmlns:a16="http://schemas.microsoft.com/office/drawing/2014/main" id="{3F2169E6-9C39-8B44-B562-4D5F1C324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759085"/>
            <a:ext cx="5483091" cy="3337251"/>
          </a:xfrm>
          <a:prstGeom prst="rect">
            <a:avLst/>
          </a:prstGeom>
        </p:spPr>
      </p:pic>
    </p:spTree>
    <p:extLst>
      <p:ext uri="{BB962C8B-B14F-4D97-AF65-F5344CB8AC3E}">
        <p14:creationId xmlns:p14="http://schemas.microsoft.com/office/powerpoint/2010/main" val="2270771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79C3852-5688-964A-9360-320D3911BBCD}"/>
              </a:ext>
            </a:extLst>
          </p:cNvPr>
          <p:cNvSpPr>
            <a:spLocks noGrp="1"/>
          </p:cNvSpPr>
          <p:nvPr>
            <p:ph type="title"/>
          </p:nvPr>
        </p:nvSpPr>
        <p:spPr bwMode="auto">
          <a:xfrm>
            <a:off x="2895600" y="1316179"/>
            <a:ext cx="6172200" cy="549275"/>
          </a:xfrm>
        </p:spPr>
        <p:txBody>
          <a:bodyPr wrap="square" numCol="1" anchorCtr="0" compatLnSpc="1">
            <a:prstTxWarp prst="textNoShape">
              <a:avLst/>
            </a:prstTxWarp>
            <a:noAutofit/>
          </a:bodyPr>
          <a:lstStyle/>
          <a:p>
            <a:pPr algn="ctr" eaLnBrk="1" hangingPunct="1">
              <a:defRPr/>
            </a:pPr>
            <a:r>
              <a:rPr lang="en-US" altLang="x-none" sz="3600" b="1" dirty="0">
                <a:solidFill>
                  <a:srgbClr val="000090"/>
                </a:solidFill>
                <a:latin typeface="+mn-lt"/>
                <a:ea typeface="ＭＳ Ｐゴシック" charset="-128"/>
                <a:cs typeface="+mn-cs"/>
              </a:rPr>
              <a:t>How To Claim CE/CME Credit for this Meeting</a:t>
            </a:r>
          </a:p>
        </p:txBody>
      </p:sp>
      <p:sp>
        <p:nvSpPr>
          <p:cNvPr id="18434" name="Content Placeholder 2">
            <a:extLst>
              <a:ext uri="{FF2B5EF4-FFF2-40B4-BE49-F238E27FC236}">
                <a16:creationId xmlns:a16="http://schemas.microsoft.com/office/drawing/2014/main" id="{3144FFD0-F986-314A-AE8B-5FEA503C37E3}"/>
              </a:ext>
            </a:extLst>
          </p:cNvPr>
          <p:cNvSpPr>
            <a:spLocks noGrp="1"/>
          </p:cNvSpPr>
          <p:nvPr>
            <p:ph idx="1"/>
          </p:nvPr>
        </p:nvSpPr>
        <p:spPr>
          <a:xfrm>
            <a:off x="1412434" y="2463360"/>
            <a:ext cx="9138532" cy="2430037"/>
          </a:xfrm>
        </p:spPr>
        <p:txBody>
          <a:bodyPr>
            <a:normAutofit/>
          </a:bodyPr>
          <a:lstStyle/>
          <a:p>
            <a:pPr marL="114300" indent="0" algn="ctr">
              <a:buNone/>
            </a:pPr>
            <a:r>
              <a:rPr lang="en-US" sz="2400" dirty="0">
                <a:ea typeface="ＭＳ Ｐゴシック" charset="-128"/>
              </a:rPr>
              <a:t>If you would like to receive continuing education credit for this activity, please visit:</a:t>
            </a:r>
            <a:endParaRPr lang="en-US" sz="2400" dirty="0">
              <a:ea typeface="ＭＳ Ｐゴシック" charset="-128"/>
              <a:cs typeface="+mn-cs"/>
            </a:endParaRPr>
          </a:p>
          <a:p>
            <a:pPr algn="ctr"/>
            <a:endParaRPr lang="en-US" dirty="0">
              <a:ea typeface="ＭＳ Ｐゴシック" charset="-128"/>
              <a:cs typeface="+mn-cs"/>
            </a:endParaRPr>
          </a:p>
          <a:p>
            <a:pPr marL="114300" indent="0" algn="ctr">
              <a:buNone/>
            </a:pPr>
            <a:r>
              <a:rPr lang="en-US" sz="4400" dirty="0">
                <a:ea typeface="ＭＳ Ｐゴシック" charset="-128"/>
                <a:hlinkClick r:id="rId2" action="ppaction://hlinkfile"/>
              </a:rPr>
              <a:t>amsus.cds.affinityced.com</a:t>
            </a:r>
            <a:endParaRPr lang="en-US" sz="4400" dirty="0">
              <a:ea typeface="ＭＳ Ｐゴシック" charset="-128"/>
            </a:endParaRPr>
          </a:p>
          <a:p>
            <a:pPr marL="114300" indent="0" algn="ctr">
              <a:buNone/>
            </a:pPr>
            <a:endParaRPr lang="en-US" sz="4400" dirty="0">
              <a:ea typeface="ＭＳ Ｐゴシック" charset="-128"/>
            </a:endParaRPr>
          </a:p>
          <a:p>
            <a:pPr marL="114300" indent="0" algn="ctr">
              <a:buNone/>
            </a:pPr>
            <a:endParaRPr lang="en-US" sz="4400" dirty="0">
              <a:ea typeface="ＭＳ Ｐゴシック" charset="-128"/>
              <a:cs typeface="+mn-cs"/>
            </a:endParaRPr>
          </a:p>
          <a:p>
            <a:endParaRPr lang="en-US" altLang="x-none" dirty="0">
              <a:solidFill>
                <a:srgbClr val="000090"/>
              </a:solidFill>
              <a:ea typeface="ＭＳ Ｐゴシック" charset="-128"/>
              <a:cs typeface="+mn-cs"/>
            </a:endParaRPr>
          </a:p>
        </p:txBody>
      </p:sp>
    </p:spTree>
    <p:extLst>
      <p:ext uri="{BB962C8B-B14F-4D97-AF65-F5344CB8AC3E}">
        <p14:creationId xmlns:p14="http://schemas.microsoft.com/office/powerpoint/2010/main" val="293825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EDA0-0ECA-406E-B714-87562676EA75}"/>
              </a:ext>
            </a:extLst>
          </p:cNvPr>
          <p:cNvSpPr>
            <a:spLocks noGrp="1"/>
          </p:cNvSpPr>
          <p:nvPr>
            <p:ph type="title"/>
          </p:nvPr>
        </p:nvSpPr>
        <p:spPr>
          <a:xfrm>
            <a:off x="1443317" y="797331"/>
            <a:ext cx="9144001" cy="917125"/>
          </a:xfrm>
        </p:spPr>
        <p:txBody>
          <a:bodyPr>
            <a:normAutofit/>
          </a:bodyPr>
          <a:lstStyle/>
          <a:p>
            <a:r>
              <a:rPr lang="en-US" sz="5400" dirty="0"/>
              <a:t>Problem Set</a:t>
            </a:r>
          </a:p>
        </p:txBody>
      </p:sp>
      <p:sp>
        <p:nvSpPr>
          <p:cNvPr id="3" name="Content Placeholder 2">
            <a:extLst>
              <a:ext uri="{FF2B5EF4-FFF2-40B4-BE49-F238E27FC236}">
                <a16:creationId xmlns:a16="http://schemas.microsoft.com/office/drawing/2014/main" id="{2E9194CF-249E-49D6-87CB-66056C9528B5}"/>
              </a:ext>
            </a:extLst>
          </p:cNvPr>
          <p:cNvSpPr>
            <a:spLocks noGrp="1"/>
          </p:cNvSpPr>
          <p:nvPr>
            <p:ph idx="1"/>
          </p:nvPr>
        </p:nvSpPr>
        <p:spPr>
          <a:xfrm>
            <a:off x="1443317" y="1775012"/>
            <a:ext cx="9144002" cy="4189853"/>
          </a:xfrm>
        </p:spPr>
        <p:txBody>
          <a:bodyPr/>
          <a:lstStyle/>
          <a:p>
            <a:pPr marL="0" indent="0">
              <a:buNone/>
            </a:pPr>
            <a:r>
              <a:rPr lang="en-US" dirty="0"/>
              <a:t>Peer/Near‐Peer Conflict – Large‐Scale Combat Operations </a:t>
            </a:r>
          </a:p>
          <a:p>
            <a:pPr lvl="1">
              <a:lnSpc>
                <a:spcPct val="100000"/>
              </a:lnSpc>
            </a:pPr>
            <a:r>
              <a:rPr lang="en-US" dirty="0"/>
              <a:t>Contested freedom of movement in all domains (land, air and sea)</a:t>
            </a:r>
          </a:p>
          <a:p>
            <a:pPr lvl="1">
              <a:lnSpc>
                <a:spcPct val="100000"/>
              </a:lnSpc>
            </a:pPr>
            <a:r>
              <a:rPr lang="en-US" dirty="0"/>
              <a:t>Anticipated that DoD will NOT have air superiority, which will affect patient movement</a:t>
            </a:r>
          </a:p>
          <a:p>
            <a:pPr lvl="1">
              <a:lnSpc>
                <a:spcPct val="100000"/>
              </a:lnSpc>
            </a:pPr>
            <a:r>
              <a:rPr lang="en-US" dirty="0"/>
              <a:t>Constrained medical logistics, including blood </a:t>
            </a:r>
          </a:p>
          <a:p>
            <a:pPr lvl="1">
              <a:lnSpc>
                <a:spcPct val="100000"/>
              </a:lnSpc>
            </a:pPr>
            <a:r>
              <a:rPr lang="en-US" dirty="0"/>
              <a:t>Types of injuries will be different from recent U.S. conflicts in the Middle-East </a:t>
            </a:r>
          </a:p>
          <a:p>
            <a:pPr lvl="1">
              <a:lnSpc>
                <a:spcPct val="100000"/>
              </a:lnSpc>
            </a:pPr>
            <a:r>
              <a:rPr lang="en-US" dirty="0"/>
              <a:t>Potential for Chemical, biological, nuclear injury </a:t>
            </a:r>
          </a:p>
          <a:p>
            <a:pPr lvl="1">
              <a:lnSpc>
                <a:spcPct val="100000"/>
              </a:lnSpc>
            </a:pPr>
            <a:r>
              <a:rPr lang="en-US" dirty="0"/>
              <a:t>Anticipated high rate of casualties that will exceed military health system capacity</a:t>
            </a:r>
          </a:p>
          <a:p>
            <a:pPr lvl="1">
              <a:lnSpc>
                <a:spcPct val="100000"/>
              </a:lnSpc>
            </a:pPr>
            <a:r>
              <a:rPr lang="en-US" dirty="0"/>
              <a:t>Need for better integration of the military, Federal, and civilian healthcare systems </a:t>
            </a:r>
          </a:p>
          <a:p>
            <a:pPr lvl="1"/>
            <a:endParaRPr lang="en-US" dirty="0"/>
          </a:p>
          <a:p>
            <a:endParaRPr lang="en-US" dirty="0"/>
          </a:p>
        </p:txBody>
      </p:sp>
      <p:sp>
        <p:nvSpPr>
          <p:cNvPr id="6" name="Slide Number Placeholder 4">
            <a:extLst>
              <a:ext uri="{FF2B5EF4-FFF2-40B4-BE49-F238E27FC236}">
                <a16:creationId xmlns:a16="http://schemas.microsoft.com/office/drawing/2014/main" id="{E4ABD1F2-3913-41B0-AAC2-4BFCFE88ECA3}"/>
              </a:ext>
            </a:extLst>
          </p:cNvPr>
          <p:cNvSpPr>
            <a:spLocks noGrp="1"/>
          </p:cNvSpPr>
          <p:nvPr>
            <p:ph type="sldNum" sz="quarter" idx="12"/>
          </p:nvPr>
        </p:nvSpPr>
        <p:spPr>
          <a:xfrm>
            <a:off x="5700578" y="6320325"/>
            <a:ext cx="629478" cy="365125"/>
          </a:xfrm>
        </p:spPr>
        <p:txBody>
          <a:bodyPr/>
          <a:lstStyle/>
          <a:p>
            <a:r>
              <a:rPr lang="en-US" dirty="0">
                <a:solidFill>
                  <a:srgbClr val="545454">
                    <a:tint val="75000"/>
                  </a:srgbClr>
                </a:solidFill>
                <a:latin typeface="+mn-lt"/>
              </a:rPr>
              <a:t>4</a:t>
            </a:r>
          </a:p>
        </p:txBody>
      </p:sp>
    </p:spTree>
    <p:extLst>
      <p:ext uri="{BB962C8B-B14F-4D97-AF65-F5344CB8AC3E}">
        <p14:creationId xmlns:p14="http://schemas.microsoft.com/office/powerpoint/2010/main" val="406937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ing Level 1">
            <a:extLst>
              <a:ext uri="{FF2B5EF4-FFF2-40B4-BE49-F238E27FC236}">
                <a16:creationId xmlns:a16="http://schemas.microsoft.com/office/drawing/2014/main" id="{B96999AF-3927-4D7C-B613-AB6B4CBB05F4}"/>
              </a:ext>
            </a:extLst>
          </p:cNvPr>
          <p:cNvSpPr>
            <a:spLocks noGrp="1"/>
          </p:cNvSpPr>
          <p:nvPr>
            <p:ph type="ctrTitle"/>
          </p:nvPr>
        </p:nvSpPr>
        <p:spPr>
          <a:xfrm>
            <a:off x="1547446" y="2708030"/>
            <a:ext cx="9144000" cy="1852246"/>
          </a:xfrm>
        </p:spPr>
        <p:txBody>
          <a:bodyPr>
            <a:normAutofit/>
          </a:bodyPr>
          <a:lstStyle/>
          <a:p>
            <a:r>
              <a:rPr lang="en-US" dirty="0"/>
              <a:t>AMSUS</a:t>
            </a:r>
            <a:br>
              <a:rPr lang="en-US" dirty="0"/>
            </a:br>
            <a:br>
              <a:rPr lang="en-US" dirty="0"/>
            </a:br>
            <a:r>
              <a:rPr lang="en-US" dirty="0"/>
              <a:t>National Disaster Medical System</a:t>
            </a:r>
            <a:endParaRPr lang="en-US" dirty="0">
              <a:solidFill>
                <a:srgbClr val="062E61"/>
              </a:solidFill>
            </a:endParaRPr>
          </a:p>
        </p:txBody>
      </p:sp>
      <p:sp>
        <p:nvSpPr>
          <p:cNvPr id="5" name="Subtitle 4">
            <a:extLst>
              <a:ext uri="{FF2B5EF4-FFF2-40B4-BE49-F238E27FC236}">
                <a16:creationId xmlns:a16="http://schemas.microsoft.com/office/drawing/2014/main" id="{29D16DBD-D208-4553-9795-E04BE947053D}"/>
              </a:ext>
            </a:extLst>
          </p:cNvPr>
          <p:cNvSpPr>
            <a:spLocks noGrp="1"/>
          </p:cNvSpPr>
          <p:nvPr>
            <p:ph type="subTitle" idx="1"/>
          </p:nvPr>
        </p:nvSpPr>
        <p:spPr>
          <a:xfrm>
            <a:off x="1535724" y="5076147"/>
            <a:ext cx="9144000" cy="1207422"/>
          </a:xfrm>
        </p:spPr>
        <p:txBody>
          <a:bodyPr>
            <a:normAutofit/>
          </a:bodyPr>
          <a:lstStyle/>
          <a:p>
            <a:r>
              <a:rPr lang="en-US" sz="2200" dirty="0"/>
              <a:t>Joe Lamana</a:t>
            </a:r>
          </a:p>
          <a:p>
            <a:r>
              <a:rPr lang="en-US" sz="2200" dirty="0"/>
              <a:t>February 2024</a:t>
            </a:r>
          </a:p>
        </p:txBody>
      </p:sp>
    </p:spTree>
    <p:extLst>
      <p:ext uri="{BB962C8B-B14F-4D97-AF65-F5344CB8AC3E}">
        <p14:creationId xmlns:p14="http://schemas.microsoft.com/office/powerpoint/2010/main" val="189054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B89CB9-F1D2-4259-BBE8-474D63C596A2}"/>
              </a:ext>
            </a:extLst>
          </p:cNvPr>
          <p:cNvSpPr>
            <a:spLocks noGrp="1"/>
          </p:cNvSpPr>
          <p:nvPr>
            <p:ph type="title"/>
          </p:nvPr>
        </p:nvSpPr>
        <p:spPr>
          <a:xfrm>
            <a:off x="442631" y="403498"/>
            <a:ext cx="2750910" cy="3296995"/>
          </a:xfrm>
        </p:spPr>
        <p:txBody>
          <a:bodyPr vert="horz" lIns="91440" tIns="45720" rIns="91440" bIns="45720" rtlCol="0" anchor="ctr">
            <a:normAutofit fontScale="90000"/>
          </a:bodyPr>
          <a:lstStyle/>
          <a:p>
            <a:pPr defTabSz="914400">
              <a:lnSpc>
                <a:spcPct val="90000"/>
              </a:lnSpc>
            </a:pPr>
            <a:r>
              <a:rPr lang="en-US" kern="1200" dirty="0">
                <a:latin typeface="+mj-lt"/>
                <a:ea typeface="+mj-ea"/>
                <a:cs typeface="+mj-cs"/>
              </a:rPr>
              <a:t>ASPR’s mission: </a:t>
            </a:r>
            <a:r>
              <a:rPr lang="en-US" sz="2200" b="0" kern="1200" dirty="0">
                <a:latin typeface="+mj-lt"/>
                <a:ea typeface="+mj-ea"/>
                <a:cs typeface="+mj-cs"/>
              </a:rPr>
              <a:t>Assist the country in </a:t>
            </a:r>
            <a:r>
              <a:rPr lang="en-US" kern="1200" dirty="0">
                <a:latin typeface="+mj-lt"/>
                <a:ea typeface="+mj-ea"/>
                <a:cs typeface="+mj-cs"/>
              </a:rPr>
              <a:t>preparing for</a:t>
            </a:r>
            <a:r>
              <a:rPr lang="en-US" sz="2200" b="0" kern="1200" dirty="0">
                <a:latin typeface="+mj-lt"/>
                <a:ea typeface="+mj-ea"/>
                <a:cs typeface="+mj-cs"/>
              </a:rPr>
              <a:t>, </a:t>
            </a:r>
            <a:r>
              <a:rPr lang="en-US" kern="1200" dirty="0">
                <a:latin typeface="+mj-lt"/>
                <a:ea typeface="+mj-ea"/>
                <a:cs typeface="+mj-cs"/>
              </a:rPr>
              <a:t>responding to</a:t>
            </a:r>
            <a:r>
              <a:rPr lang="en-US" sz="2200" b="0" kern="1200" dirty="0">
                <a:latin typeface="+mj-lt"/>
                <a:ea typeface="+mj-ea"/>
                <a:cs typeface="+mj-cs"/>
              </a:rPr>
              <a:t>,</a:t>
            </a:r>
            <a:br>
              <a:rPr lang="en-US" sz="2200" b="0" kern="1200" dirty="0">
                <a:latin typeface="+mj-lt"/>
                <a:ea typeface="+mj-ea"/>
                <a:cs typeface="+mj-cs"/>
              </a:rPr>
            </a:br>
            <a:r>
              <a:rPr lang="en-US" sz="2200" b="0" kern="1200" dirty="0">
                <a:latin typeface="+mj-lt"/>
                <a:ea typeface="+mj-ea"/>
                <a:cs typeface="+mj-cs"/>
              </a:rPr>
              <a:t>and </a:t>
            </a:r>
            <a:r>
              <a:rPr lang="en-US" kern="1200" dirty="0">
                <a:latin typeface="+mj-lt"/>
                <a:ea typeface="+mj-ea"/>
                <a:cs typeface="+mj-cs"/>
              </a:rPr>
              <a:t>recovering from </a:t>
            </a:r>
            <a:r>
              <a:rPr lang="en-US" sz="2200" b="0" kern="1200" dirty="0">
                <a:latin typeface="+mj-lt"/>
                <a:ea typeface="+mj-ea"/>
                <a:cs typeface="+mj-cs"/>
              </a:rPr>
              <a:t>public health emergencies and disasters.</a:t>
            </a:r>
          </a:p>
        </p:txBody>
      </p:sp>
      <p:pic>
        <p:nvPicPr>
          <p:cNvPr id="15" name="Picture 14" descr="NDMS provider transporting patient on gurney.&#10;&#10;">
            <a:extLst>
              <a:ext uri="{FF2B5EF4-FFF2-40B4-BE49-F238E27FC236}">
                <a16:creationId xmlns:a16="http://schemas.microsoft.com/office/drawing/2014/main" id="{BF8250A7-BB2F-4F15-BC0E-706B9F1CD9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25857"/>
          <a:stretch/>
        </p:blipFill>
        <p:spPr>
          <a:xfrm>
            <a:off x="3641712" y="11888"/>
            <a:ext cx="2987163" cy="6857990"/>
          </a:xfrm>
          <a:prstGeom prst="rect">
            <a:avLst/>
          </a:prstGeom>
        </p:spPr>
      </p:pic>
      <p:pic>
        <p:nvPicPr>
          <p:cNvPr id="18" name="Picture 17" descr="NDMS provider doning PPE.">
            <a:extLst>
              <a:ext uri="{FF2B5EF4-FFF2-40B4-BE49-F238E27FC236}">
                <a16:creationId xmlns:a16="http://schemas.microsoft.com/office/drawing/2014/main" id="{F96BAC37-9FD2-41A4-8B0E-C05FF79FEDE1}"/>
              </a:ext>
            </a:extLst>
          </p:cNvPr>
          <p:cNvPicPr>
            <a:picLocks/>
          </p:cNvPicPr>
          <p:nvPr/>
        </p:nvPicPr>
        <p:blipFill rotWithShape="1">
          <a:blip r:embed="rId4" cstate="print">
            <a:extLst>
              <a:ext uri="{28A0092B-C50C-407E-A947-70E740481C1C}">
                <a14:useLocalDpi xmlns:a14="http://schemas.microsoft.com/office/drawing/2010/main"/>
              </a:ext>
            </a:extLst>
          </a:blip>
          <a:srcRect l="36527" t="741" r="15630" b="741"/>
          <a:stretch/>
        </p:blipFill>
        <p:spPr>
          <a:xfrm>
            <a:off x="6552430" y="11873"/>
            <a:ext cx="2966028" cy="3469255"/>
          </a:xfrm>
          <a:prstGeom prst="rect">
            <a:avLst/>
          </a:prstGeom>
        </p:spPr>
      </p:pic>
      <p:pic>
        <p:nvPicPr>
          <p:cNvPr id="14" name="Picture 13" descr="NDMS providers being fit tested on using the correct sized n95 mask.">
            <a:extLst>
              <a:ext uri="{FF2B5EF4-FFF2-40B4-BE49-F238E27FC236}">
                <a16:creationId xmlns:a16="http://schemas.microsoft.com/office/drawing/2014/main" id="{356242A6-C786-4197-BEDC-81738EBEF8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314" r="5793" b="1"/>
          <a:stretch/>
        </p:blipFill>
        <p:spPr>
          <a:xfrm>
            <a:off x="20" y="4438014"/>
            <a:ext cx="3636133" cy="2419986"/>
          </a:xfrm>
          <a:prstGeom prst="rect">
            <a:avLst/>
          </a:prstGeom>
        </p:spPr>
      </p:pic>
      <p:pic>
        <p:nvPicPr>
          <p:cNvPr id="17" name="Picture 16" descr="Researcher looking through microscope.">
            <a:extLst>
              <a:ext uri="{FF2B5EF4-FFF2-40B4-BE49-F238E27FC236}">
                <a16:creationId xmlns:a16="http://schemas.microsoft.com/office/drawing/2014/main" id="{C516B9E2-54BF-4551-AB5F-59D32CB8D1D8}"/>
              </a:ext>
            </a:extLst>
          </p:cNvPr>
          <p:cNvPicPr>
            <a:picLocks/>
          </p:cNvPicPr>
          <p:nvPr/>
        </p:nvPicPr>
        <p:blipFill rotWithShape="1">
          <a:blip r:embed="rId6" cstate="screen">
            <a:extLst>
              <a:ext uri="{28A0092B-C50C-407E-A947-70E740481C1C}">
                <a14:useLocalDpi xmlns:a14="http://schemas.microsoft.com/office/drawing/2010/main"/>
              </a:ext>
            </a:extLst>
          </a:blip>
          <a:srcRect l="35172" r="38739"/>
          <a:stretch/>
        </p:blipFill>
        <p:spPr>
          <a:xfrm>
            <a:off x="9501552" y="-2"/>
            <a:ext cx="2690447" cy="6858002"/>
          </a:xfrm>
          <a:prstGeom prst="rect">
            <a:avLst/>
          </a:prstGeom>
        </p:spPr>
      </p:pic>
      <p:pic>
        <p:nvPicPr>
          <p:cNvPr id="4" name="Picture 3">
            <a:extLst>
              <a:ext uri="{FF2B5EF4-FFF2-40B4-BE49-F238E27FC236}">
                <a16:creationId xmlns:a16="http://schemas.microsoft.com/office/drawing/2014/main" id="{B0E6BD4E-76CA-4067-8A34-AA7F9BC0A3FA}"/>
              </a:ext>
            </a:extLst>
          </p:cNvPr>
          <p:cNvPicPr>
            <a:picLocks noChangeAspect="1"/>
          </p:cNvPicPr>
          <p:nvPr/>
        </p:nvPicPr>
        <p:blipFill rotWithShape="1">
          <a:blip r:embed="rId7">
            <a:extLst>
              <a:ext uri="{28A0092B-C50C-407E-A947-70E740481C1C}">
                <a14:useLocalDpi xmlns:a14="http://schemas.microsoft.com/office/drawing/2010/main" val="0"/>
              </a:ext>
            </a:extLst>
          </a:blip>
          <a:srcRect l="19867" r="35133" b="6832"/>
          <a:stretch/>
        </p:blipFill>
        <p:spPr>
          <a:xfrm>
            <a:off x="6577932" y="3498486"/>
            <a:ext cx="2869207" cy="3359514"/>
          </a:xfrm>
          <a:prstGeom prst="rect">
            <a:avLst/>
          </a:prstGeom>
        </p:spPr>
      </p:pic>
    </p:spTree>
    <p:extLst>
      <p:ext uri="{BB962C8B-B14F-4D97-AF65-F5344CB8AC3E}">
        <p14:creationId xmlns:p14="http://schemas.microsoft.com/office/powerpoint/2010/main" val="11585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101A-FECC-98A9-4959-5FFACE107A90}"/>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ASPR Priorities</a:t>
            </a:r>
          </a:p>
        </p:txBody>
      </p:sp>
      <p:grpSp>
        <p:nvGrpSpPr>
          <p:cNvPr id="3" name="Group 2">
            <a:extLst>
              <a:ext uri="{FF2B5EF4-FFF2-40B4-BE49-F238E27FC236}">
                <a16:creationId xmlns:a16="http://schemas.microsoft.com/office/drawing/2014/main" id="{548D1A1F-42A4-91B3-4244-5DC4F0A7E6ED}"/>
              </a:ext>
            </a:extLst>
          </p:cNvPr>
          <p:cNvGrpSpPr/>
          <p:nvPr/>
        </p:nvGrpSpPr>
        <p:grpSpPr>
          <a:xfrm>
            <a:off x="304800" y="1371600"/>
            <a:ext cx="11622237" cy="4360388"/>
            <a:chOff x="207813" y="1641269"/>
            <a:chExt cx="11622237" cy="4360388"/>
          </a:xfrm>
        </p:grpSpPr>
        <p:sp>
          <p:nvSpPr>
            <p:cNvPr id="56" name="Freeform: Shape 55">
              <a:extLst>
                <a:ext uri="{FF2B5EF4-FFF2-40B4-BE49-F238E27FC236}">
                  <a16:creationId xmlns:a16="http://schemas.microsoft.com/office/drawing/2014/main" id="{EABF8748-C228-EBF6-9EB4-59011100451C}"/>
                </a:ext>
              </a:extLst>
            </p:cNvPr>
            <p:cNvSpPr/>
            <p:nvPr/>
          </p:nvSpPr>
          <p:spPr>
            <a:xfrm>
              <a:off x="5920516" y="1641269"/>
              <a:ext cx="2174361" cy="2174361"/>
            </a:xfrm>
            <a:custGeom>
              <a:avLst/>
              <a:gdLst>
                <a:gd name="connsiteX0" fmla="*/ 1508474 w 1775174"/>
                <a:gd name="connsiteY0" fmla="*/ 1775174 h 1775174"/>
                <a:gd name="connsiteX1" fmla="*/ 1775174 w 1775174"/>
                <a:gd name="connsiteY1" fmla="*/ 1775174 h 1775174"/>
                <a:gd name="connsiteX2" fmla="*/ 0 w 1775174"/>
                <a:gd name="connsiteY2" fmla="*/ 0 h 1775174"/>
                <a:gd name="connsiteX3" fmla="*/ 0 w 1775174"/>
                <a:gd name="connsiteY3" fmla="*/ 266700 h 1775174"/>
                <a:gd name="connsiteX4" fmla="*/ 1508474 w 1775174"/>
                <a:gd name="connsiteY4" fmla="*/ 1775174 h 177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174" h="1775174">
                  <a:moveTo>
                    <a:pt x="1508474" y="1775174"/>
                  </a:moveTo>
                  <a:lnTo>
                    <a:pt x="1775174" y="1775174"/>
                  </a:lnTo>
                  <a:cubicBezTo>
                    <a:pt x="1772602" y="795909"/>
                    <a:pt x="979265" y="2572"/>
                    <a:pt x="0" y="0"/>
                  </a:cubicBezTo>
                  <a:lnTo>
                    <a:pt x="0" y="266700"/>
                  </a:lnTo>
                  <a:cubicBezTo>
                    <a:pt x="832009" y="269272"/>
                    <a:pt x="1505902" y="943165"/>
                    <a:pt x="1508474" y="1775174"/>
                  </a:cubicBezTo>
                  <a:close/>
                </a:path>
              </a:pathLst>
            </a:cu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B9419F37-D867-1AE2-828F-C3DFAC1E3D43}"/>
                </a:ext>
              </a:extLst>
            </p:cNvPr>
            <p:cNvSpPr/>
            <p:nvPr/>
          </p:nvSpPr>
          <p:spPr>
            <a:xfrm>
              <a:off x="3734489" y="1641269"/>
              <a:ext cx="2174361" cy="2174361"/>
            </a:xfrm>
            <a:custGeom>
              <a:avLst/>
              <a:gdLst>
                <a:gd name="connsiteX0" fmla="*/ 1775174 w 1775174"/>
                <a:gd name="connsiteY0" fmla="*/ 266700 h 1775174"/>
                <a:gd name="connsiteX1" fmla="*/ 1775174 w 1775174"/>
                <a:gd name="connsiteY1" fmla="*/ 0 h 1775174"/>
                <a:gd name="connsiteX2" fmla="*/ 0 w 1775174"/>
                <a:gd name="connsiteY2" fmla="*/ 1775174 h 1775174"/>
                <a:gd name="connsiteX3" fmla="*/ 266700 w 1775174"/>
                <a:gd name="connsiteY3" fmla="*/ 1775174 h 1775174"/>
                <a:gd name="connsiteX4" fmla="*/ 1775174 w 1775174"/>
                <a:gd name="connsiteY4" fmla="*/ 266700 h 177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174" h="1775174">
                  <a:moveTo>
                    <a:pt x="1775174" y="266700"/>
                  </a:moveTo>
                  <a:lnTo>
                    <a:pt x="1775174" y="0"/>
                  </a:lnTo>
                  <a:cubicBezTo>
                    <a:pt x="795909" y="2572"/>
                    <a:pt x="2572" y="795909"/>
                    <a:pt x="0" y="1775174"/>
                  </a:cubicBezTo>
                  <a:lnTo>
                    <a:pt x="266700" y="1775174"/>
                  </a:lnTo>
                  <a:cubicBezTo>
                    <a:pt x="269272" y="943165"/>
                    <a:pt x="943166" y="269272"/>
                    <a:pt x="1775174" y="266700"/>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479E0D98-C07F-23B4-ED81-C1C19087BA83}"/>
                </a:ext>
              </a:extLst>
            </p:cNvPr>
            <p:cNvSpPr/>
            <p:nvPr/>
          </p:nvSpPr>
          <p:spPr>
            <a:xfrm>
              <a:off x="3734489" y="3827296"/>
              <a:ext cx="2174361" cy="2174361"/>
            </a:xfrm>
            <a:custGeom>
              <a:avLst/>
              <a:gdLst>
                <a:gd name="connsiteX0" fmla="*/ 266700 w 1775174"/>
                <a:gd name="connsiteY0" fmla="*/ 0 h 1775174"/>
                <a:gd name="connsiteX1" fmla="*/ 0 w 1775174"/>
                <a:gd name="connsiteY1" fmla="*/ 0 h 1775174"/>
                <a:gd name="connsiteX2" fmla="*/ 1775174 w 1775174"/>
                <a:gd name="connsiteY2" fmla="*/ 1775174 h 1775174"/>
                <a:gd name="connsiteX3" fmla="*/ 1775174 w 1775174"/>
                <a:gd name="connsiteY3" fmla="*/ 1508474 h 1775174"/>
                <a:gd name="connsiteX4" fmla="*/ 266700 w 1775174"/>
                <a:gd name="connsiteY4" fmla="*/ 0 h 177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174" h="1775174">
                  <a:moveTo>
                    <a:pt x="266700" y="0"/>
                  </a:moveTo>
                  <a:lnTo>
                    <a:pt x="0" y="0"/>
                  </a:lnTo>
                  <a:cubicBezTo>
                    <a:pt x="2572" y="979265"/>
                    <a:pt x="795909" y="1772603"/>
                    <a:pt x="1775174" y="1775174"/>
                  </a:cubicBezTo>
                  <a:lnTo>
                    <a:pt x="1775174" y="1508474"/>
                  </a:lnTo>
                  <a:cubicBezTo>
                    <a:pt x="943166" y="1505903"/>
                    <a:pt x="269272" y="832009"/>
                    <a:pt x="266700" y="0"/>
                  </a:cubicBez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25C6F4CD-9588-A601-C9F3-1853ED8C78A9}"/>
                </a:ext>
              </a:extLst>
            </p:cNvPr>
            <p:cNvSpPr/>
            <p:nvPr/>
          </p:nvSpPr>
          <p:spPr>
            <a:xfrm>
              <a:off x="5920516" y="3827296"/>
              <a:ext cx="2174361" cy="2174361"/>
            </a:xfrm>
            <a:custGeom>
              <a:avLst/>
              <a:gdLst>
                <a:gd name="connsiteX0" fmla="*/ 0 w 1775174"/>
                <a:gd name="connsiteY0" fmla="*/ 1508474 h 1775174"/>
                <a:gd name="connsiteX1" fmla="*/ 0 w 1775174"/>
                <a:gd name="connsiteY1" fmla="*/ 1775174 h 1775174"/>
                <a:gd name="connsiteX2" fmla="*/ 1775174 w 1775174"/>
                <a:gd name="connsiteY2" fmla="*/ 0 h 1775174"/>
                <a:gd name="connsiteX3" fmla="*/ 1508474 w 1775174"/>
                <a:gd name="connsiteY3" fmla="*/ 0 h 1775174"/>
                <a:gd name="connsiteX4" fmla="*/ 0 w 1775174"/>
                <a:gd name="connsiteY4" fmla="*/ 1508474 h 177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174" h="1775174">
                  <a:moveTo>
                    <a:pt x="0" y="1508474"/>
                  </a:moveTo>
                  <a:lnTo>
                    <a:pt x="0" y="1775174"/>
                  </a:lnTo>
                  <a:cubicBezTo>
                    <a:pt x="979265" y="1772603"/>
                    <a:pt x="1772602" y="979265"/>
                    <a:pt x="1775174" y="0"/>
                  </a:cubicBezTo>
                  <a:lnTo>
                    <a:pt x="1508474" y="0"/>
                  </a:lnTo>
                  <a:cubicBezTo>
                    <a:pt x="1505902" y="832009"/>
                    <a:pt x="832009" y="1505903"/>
                    <a:pt x="0" y="1508474"/>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7FAE7369-1DFB-4BE6-0EE8-E4CE97B53BD2}"/>
                </a:ext>
              </a:extLst>
            </p:cNvPr>
            <p:cNvSpPr/>
            <p:nvPr/>
          </p:nvSpPr>
          <p:spPr>
            <a:xfrm>
              <a:off x="1371708" y="2425634"/>
              <a:ext cx="2446082" cy="1049787"/>
            </a:xfrm>
            <a:custGeom>
              <a:avLst/>
              <a:gdLst>
                <a:gd name="connsiteX0" fmla="*/ 1906143 w 1997011"/>
                <a:gd name="connsiteY0" fmla="*/ 0 h 857059"/>
                <a:gd name="connsiteX1" fmla="*/ 1815275 w 1997011"/>
                <a:gd name="connsiteY1" fmla="*/ 90868 h 857059"/>
                <a:gd name="connsiteX2" fmla="*/ 1838611 w 1997011"/>
                <a:gd name="connsiteY2" fmla="*/ 151543 h 857059"/>
                <a:gd name="connsiteX3" fmla="*/ 1608011 w 1997011"/>
                <a:gd name="connsiteY3" fmla="*/ 809435 h 857059"/>
                <a:gd name="connsiteX4" fmla="*/ 0 w 1997011"/>
                <a:gd name="connsiteY4" fmla="*/ 809435 h 857059"/>
                <a:gd name="connsiteX5" fmla="*/ 0 w 1997011"/>
                <a:gd name="connsiteY5" fmla="*/ 857060 h 857059"/>
                <a:gd name="connsiteX6" fmla="*/ 1651349 w 1997011"/>
                <a:gd name="connsiteY6" fmla="*/ 857060 h 857059"/>
                <a:gd name="connsiteX7" fmla="*/ 1653254 w 1997011"/>
                <a:gd name="connsiteY7" fmla="*/ 835342 h 857059"/>
                <a:gd name="connsiteX8" fmla="*/ 1879283 w 1997011"/>
                <a:gd name="connsiteY8" fmla="*/ 177736 h 857059"/>
                <a:gd name="connsiteX9" fmla="*/ 1906143 w 1997011"/>
                <a:gd name="connsiteY9" fmla="*/ 181737 h 857059"/>
                <a:gd name="connsiteX10" fmla="*/ 1997012 w 1997011"/>
                <a:gd name="connsiteY10" fmla="*/ 90868 h 857059"/>
                <a:gd name="connsiteX11" fmla="*/ 1906143 w 1997011"/>
                <a:gd name="connsiteY11" fmla="*/ 0 h 8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011" h="857059">
                  <a:moveTo>
                    <a:pt x="1906143" y="0"/>
                  </a:moveTo>
                  <a:cubicBezTo>
                    <a:pt x="1855946" y="0"/>
                    <a:pt x="1815275" y="40672"/>
                    <a:pt x="1815275" y="90868"/>
                  </a:cubicBezTo>
                  <a:cubicBezTo>
                    <a:pt x="1815275" y="114205"/>
                    <a:pt x="1824133" y="135445"/>
                    <a:pt x="1838611" y="151543"/>
                  </a:cubicBezTo>
                  <a:cubicBezTo>
                    <a:pt x="1669733" y="338233"/>
                    <a:pt x="1618488" y="713994"/>
                    <a:pt x="1608011" y="809435"/>
                  </a:cubicBezTo>
                  <a:lnTo>
                    <a:pt x="0" y="809435"/>
                  </a:lnTo>
                  <a:lnTo>
                    <a:pt x="0" y="857060"/>
                  </a:lnTo>
                  <a:lnTo>
                    <a:pt x="1651349" y="857060"/>
                  </a:lnTo>
                  <a:lnTo>
                    <a:pt x="1653254" y="835342"/>
                  </a:lnTo>
                  <a:cubicBezTo>
                    <a:pt x="1653635" y="830485"/>
                    <a:pt x="1695355" y="372618"/>
                    <a:pt x="1879283" y="177736"/>
                  </a:cubicBezTo>
                  <a:cubicBezTo>
                    <a:pt x="1887760" y="180403"/>
                    <a:pt x="1896809" y="181737"/>
                    <a:pt x="1906143" y="181737"/>
                  </a:cubicBezTo>
                  <a:cubicBezTo>
                    <a:pt x="1956340" y="181737"/>
                    <a:pt x="1997012" y="141065"/>
                    <a:pt x="1997012" y="90868"/>
                  </a:cubicBezTo>
                  <a:cubicBezTo>
                    <a:pt x="1997012" y="40672"/>
                    <a:pt x="1956340" y="0"/>
                    <a:pt x="1906143" y="0"/>
                  </a:cubicBezTo>
                  <a:close/>
                </a:path>
              </a:pathLst>
            </a:cu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B38B19C0-B8C8-D21C-ACC1-99705168EEA2}"/>
                </a:ext>
              </a:extLst>
            </p:cNvPr>
            <p:cNvSpPr/>
            <p:nvPr/>
          </p:nvSpPr>
          <p:spPr>
            <a:xfrm>
              <a:off x="1371708" y="4161903"/>
              <a:ext cx="2446082" cy="1049787"/>
            </a:xfrm>
            <a:custGeom>
              <a:avLst/>
              <a:gdLst>
                <a:gd name="connsiteX0" fmla="*/ 1906143 w 1997011"/>
                <a:gd name="connsiteY0" fmla="*/ 857059 h 857059"/>
                <a:gd name="connsiteX1" fmla="*/ 1815275 w 1997011"/>
                <a:gd name="connsiteY1" fmla="*/ 766191 h 857059"/>
                <a:gd name="connsiteX2" fmla="*/ 1838611 w 1997011"/>
                <a:gd name="connsiteY2" fmla="*/ 705517 h 857059"/>
                <a:gd name="connsiteX3" fmla="*/ 1608011 w 1997011"/>
                <a:gd name="connsiteY3" fmla="*/ 47625 h 857059"/>
                <a:gd name="connsiteX4" fmla="*/ 0 w 1997011"/>
                <a:gd name="connsiteY4" fmla="*/ 47625 h 857059"/>
                <a:gd name="connsiteX5" fmla="*/ 0 w 1997011"/>
                <a:gd name="connsiteY5" fmla="*/ 0 h 857059"/>
                <a:gd name="connsiteX6" fmla="*/ 1651349 w 1997011"/>
                <a:gd name="connsiteY6" fmla="*/ 0 h 857059"/>
                <a:gd name="connsiteX7" fmla="*/ 1653254 w 1997011"/>
                <a:gd name="connsiteY7" fmla="*/ 21717 h 857059"/>
                <a:gd name="connsiteX8" fmla="*/ 1879283 w 1997011"/>
                <a:gd name="connsiteY8" fmla="*/ 679323 h 857059"/>
                <a:gd name="connsiteX9" fmla="*/ 1906143 w 1997011"/>
                <a:gd name="connsiteY9" fmla="*/ 675323 h 857059"/>
                <a:gd name="connsiteX10" fmla="*/ 1997012 w 1997011"/>
                <a:gd name="connsiteY10" fmla="*/ 766191 h 857059"/>
                <a:gd name="connsiteX11" fmla="*/ 1906143 w 1997011"/>
                <a:gd name="connsiteY11" fmla="*/ 857059 h 8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011" h="857059">
                  <a:moveTo>
                    <a:pt x="1906143" y="857059"/>
                  </a:moveTo>
                  <a:cubicBezTo>
                    <a:pt x="1855946" y="857059"/>
                    <a:pt x="1815275" y="816388"/>
                    <a:pt x="1815275" y="766191"/>
                  </a:cubicBezTo>
                  <a:cubicBezTo>
                    <a:pt x="1815275" y="742855"/>
                    <a:pt x="1824133" y="721614"/>
                    <a:pt x="1838611" y="705517"/>
                  </a:cubicBezTo>
                  <a:cubicBezTo>
                    <a:pt x="1669733" y="518827"/>
                    <a:pt x="1618488" y="143066"/>
                    <a:pt x="1608011" y="47625"/>
                  </a:cubicBezTo>
                  <a:lnTo>
                    <a:pt x="0" y="47625"/>
                  </a:lnTo>
                  <a:lnTo>
                    <a:pt x="0" y="0"/>
                  </a:lnTo>
                  <a:lnTo>
                    <a:pt x="1651349" y="0"/>
                  </a:lnTo>
                  <a:cubicBezTo>
                    <a:pt x="1651349" y="0"/>
                    <a:pt x="1653254" y="21717"/>
                    <a:pt x="1653254" y="21717"/>
                  </a:cubicBezTo>
                  <a:cubicBezTo>
                    <a:pt x="1653635" y="26575"/>
                    <a:pt x="1695355" y="484442"/>
                    <a:pt x="1879283" y="679323"/>
                  </a:cubicBezTo>
                  <a:cubicBezTo>
                    <a:pt x="1887760" y="676656"/>
                    <a:pt x="1896809" y="675323"/>
                    <a:pt x="1906143" y="675323"/>
                  </a:cubicBezTo>
                  <a:cubicBezTo>
                    <a:pt x="1956340" y="675323"/>
                    <a:pt x="1997012" y="715994"/>
                    <a:pt x="1997012" y="766191"/>
                  </a:cubicBezTo>
                  <a:cubicBezTo>
                    <a:pt x="1997012" y="816388"/>
                    <a:pt x="1956340" y="857059"/>
                    <a:pt x="1906143" y="857059"/>
                  </a:cubicBezTo>
                  <a:close/>
                </a:path>
              </a:pathLst>
            </a:cu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A6F91D59-257F-657D-1A4B-B687A2A34836}"/>
                </a:ext>
              </a:extLst>
            </p:cNvPr>
            <p:cNvSpPr/>
            <p:nvPr/>
          </p:nvSpPr>
          <p:spPr>
            <a:xfrm>
              <a:off x="8036544" y="4161903"/>
              <a:ext cx="2446082" cy="1049787"/>
            </a:xfrm>
            <a:custGeom>
              <a:avLst/>
              <a:gdLst>
                <a:gd name="connsiteX0" fmla="*/ 90868 w 1997011"/>
                <a:gd name="connsiteY0" fmla="*/ 857059 h 857059"/>
                <a:gd name="connsiteX1" fmla="*/ 181737 w 1997011"/>
                <a:gd name="connsiteY1" fmla="*/ 766191 h 857059"/>
                <a:gd name="connsiteX2" fmla="*/ 158401 w 1997011"/>
                <a:gd name="connsiteY2" fmla="*/ 705517 h 857059"/>
                <a:gd name="connsiteX3" fmla="*/ 389001 w 1997011"/>
                <a:gd name="connsiteY3" fmla="*/ 47625 h 857059"/>
                <a:gd name="connsiteX4" fmla="*/ 1997011 w 1997011"/>
                <a:gd name="connsiteY4" fmla="*/ 47625 h 857059"/>
                <a:gd name="connsiteX5" fmla="*/ 1997011 w 1997011"/>
                <a:gd name="connsiteY5" fmla="*/ 0 h 857059"/>
                <a:gd name="connsiteX6" fmla="*/ 345662 w 1997011"/>
                <a:gd name="connsiteY6" fmla="*/ 0 h 857059"/>
                <a:gd name="connsiteX7" fmla="*/ 343757 w 1997011"/>
                <a:gd name="connsiteY7" fmla="*/ 21717 h 857059"/>
                <a:gd name="connsiteX8" fmla="*/ 117729 w 1997011"/>
                <a:gd name="connsiteY8" fmla="*/ 679323 h 857059"/>
                <a:gd name="connsiteX9" fmla="*/ 90868 w 1997011"/>
                <a:gd name="connsiteY9" fmla="*/ 675323 h 857059"/>
                <a:gd name="connsiteX10" fmla="*/ 0 w 1997011"/>
                <a:gd name="connsiteY10" fmla="*/ 766191 h 857059"/>
                <a:gd name="connsiteX11" fmla="*/ 90868 w 1997011"/>
                <a:gd name="connsiteY11" fmla="*/ 857059 h 8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011" h="857059">
                  <a:moveTo>
                    <a:pt x="90868" y="857059"/>
                  </a:moveTo>
                  <a:cubicBezTo>
                    <a:pt x="141065" y="857059"/>
                    <a:pt x="181737" y="816388"/>
                    <a:pt x="181737" y="766191"/>
                  </a:cubicBezTo>
                  <a:cubicBezTo>
                    <a:pt x="181737" y="742855"/>
                    <a:pt x="172878" y="721614"/>
                    <a:pt x="158401" y="705517"/>
                  </a:cubicBezTo>
                  <a:cubicBezTo>
                    <a:pt x="327279" y="518827"/>
                    <a:pt x="378523" y="143066"/>
                    <a:pt x="389001" y="47625"/>
                  </a:cubicBezTo>
                  <a:lnTo>
                    <a:pt x="1997011" y="47625"/>
                  </a:lnTo>
                  <a:lnTo>
                    <a:pt x="1997011" y="0"/>
                  </a:lnTo>
                  <a:lnTo>
                    <a:pt x="345662" y="0"/>
                  </a:lnTo>
                  <a:lnTo>
                    <a:pt x="343757" y="21717"/>
                  </a:lnTo>
                  <a:cubicBezTo>
                    <a:pt x="343376" y="26575"/>
                    <a:pt x="301657" y="484442"/>
                    <a:pt x="117729" y="679323"/>
                  </a:cubicBezTo>
                  <a:cubicBezTo>
                    <a:pt x="109251" y="676656"/>
                    <a:pt x="100203" y="675323"/>
                    <a:pt x="90868" y="675323"/>
                  </a:cubicBezTo>
                  <a:cubicBezTo>
                    <a:pt x="40672" y="675323"/>
                    <a:pt x="0" y="715994"/>
                    <a:pt x="0" y="766191"/>
                  </a:cubicBezTo>
                  <a:cubicBezTo>
                    <a:pt x="0" y="816388"/>
                    <a:pt x="40672" y="857059"/>
                    <a:pt x="90868" y="857059"/>
                  </a:cubicBezTo>
                  <a:close/>
                </a:path>
              </a:pathLst>
            </a:cu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7B7F133-51D1-88C3-DDE5-CD1C52D18345}"/>
                </a:ext>
              </a:extLst>
            </p:cNvPr>
            <p:cNvSpPr/>
            <p:nvPr/>
          </p:nvSpPr>
          <p:spPr>
            <a:xfrm>
              <a:off x="8036544" y="2425634"/>
              <a:ext cx="2446082" cy="1049787"/>
            </a:xfrm>
            <a:custGeom>
              <a:avLst/>
              <a:gdLst>
                <a:gd name="connsiteX0" fmla="*/ 90868 w 1997011"/>
                <a:gd name="connsiteY0" fmla="*/ 0 h 857059"/>
                <a:gd name="connsiteX1" fmla="*/ 181737 w 1997011"/>
                <a:gd name="connsiteY1" fmla="*/ 90868 h 857059"/>
                <a:gd name="connsiteX2" fmla="*/ 158401 w 1997011"/>
                <a:gd name="connsiteY2" fmla="*/ 151543 h 857059"/>
                <a:gd name="connsiteX3" fmla="*/ 389001 w 1997011"/>
                <a:gd name="connsiteY3" fmla="*/ 809435 h 857059"/>
                <a:gd name="connsiteX4" fmla="*/ 1997011 w 1997011"/>
                <a:gd name="connsiteY4" fmla="*/ 809435 h 857059"/>
                <a:gd name="connsiteX5" fmla="*/ 1997011 w 1997011"/>
                <a:gd name="connsiteY5" fmla="*/ 857060 h 857059"/>
                <a:gd name="connsiteX6" fmla="*/ 345662 w 1997011"/>
                <a:gd name="connsiteY6" fmla="*/ 857060 h 857059"/>
                <a:gd name="connsiteX7" fmla="*/ 343757 w 1997011"/>
                <a:gd name="connsiteY7" fmla="*/ 835342 h 857059"/>
                <a:gd name="connsiteX8" fmla="*/ 117729 w 1997011"/>
                <a:gd name="connsiteY8" fmla="*/ 177736 h 857059"/>
                <a:gd name="connsiteX9" fmla="*/ 90868 w 1997011"/>
                <a:gd name="connsiteY9" fmla="*/ 181737 h 857059"/>
                <a:gd name="connsiteX10" fmla="*/ 0 w 1997011"/>
                <a:gd name="connsiteY10" fmla="*/ 90868 h 857059"/>
                <a:gd name="connsiteX11" fmla="*/ 90868 w 1997011"/>
                <a:gd name="connsiteY11" fmla="*/ 0 h 8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011" h="857059">
                  <a:moveTo>
                    <a:pt x="90868" y="0"/>
                  </a:moveTo>
                  <a:cubicBezTo>
                    <a:pt x="141065" y="0"/>
                    <a:pt x="181737" y="40672"/>
                    <a:pt x="181737" y="90868"/>
                  </a:cubicBezTo>
                  <a:cubicBezTo>
                    <a:pt x="181737" y="114205"/>
                    <a:pt x="172878" y="135445"/>
                    <a:pt x="158401" y="151543"/>
                  </a:cubicBezTo>
                  <a:cubicBezTo>
                    <a:pt x="327279" y="338233"/>
                    <a:pt x="378523" y="713994"/>
                    <a:pt x="389001" y="809435"/>
                  </a:cubicBezTo>
                  <a:lnTo>
                    <a:pt x="1997011" y="809435"/>
                  </a:lnTo>
                  <a:lnTo>
                    <a:pt x="1997011" y="857060"/>
                  </a:lnTo>
                  <a:lnTo>
                    <a:pt x="345662" y="857060"/>
                  </a:lnTo>
                  <a:cubicBezTo>
                    <a:pt x="345662" y="857060"/>
                    <a:pt x="343757" y="835342"/>
                    <a:pt x="343757" y="835342"/>
                  </a:cubicBezTo>
                  <a:cubicBezTo>
                    <a:pt x="343376" y="830485"/>
                    <a:pt x="301657" y="372618"/>
                    <a:pt x="117729" y="177736"/>
                  </a:cubicBezTo>
                  <a:cubicBezTo>
                    <a:pt x="109251" y="180403"/>
                    <a:pt x="100203" y="181737"/>
                    <a:pt x="90868" y="181737"/>
                  </a:cubicBezTo>
                  <a:cubicBezTo>
                    <a:pt x="40672" y="181737"/>
                    <a:pt x="0" y="141065"/>
                    <a:pt x="0" y="90868"/>
                  </a:cubicBezTo>
                  <a:cubicBezTo>
                    <a:pt x="0" y="40672"/>
                    <a:pt x="40672" y="0"/>
                    <a:pt x="90868" y="0"/>
                  </a:cubicBezTo>
                  <a:close/>
                </a:path>
              </a:pathLst>
            </a:cu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1040" name="TextBox 1039">
              <a:extLst>
                <a:ext uri="{FF2B5EF4-FFF2-40B4-BE49-F238E27FC236}">
                  <a16:creationId xmlns:a16="http://schemas.microsoft.com/office/drawing/2014/main" id="{80D7BF18-0A24-78AC-0BFD-A7D2C8EC85FA}"/>
                </a:ext>
              </a:extLst>
            </p:cNvPr>
            <p:cNvSpPr txBox="1"/>
            <p:nvPr/>
          </p:nvSpPr>
          <p:spPr>
            <a:xfrm>
              <a:off x="514008" y="2191657"/>
              <a:ext cx="2776056" cy="892552"/>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55197"/>
                  </a:solidFill>
                  <a:effectLst/>
                  <a:uLnTx/>
                  <a:uFillTx/>
                  <a:latin typeface="Arial"/>
                  <a:ea typeface="+mn-ea"/>
                  <a:cs typeface="+mn-cs"/>
                </a:rPr>
                <a:t>Prepare</a:t>
              </a:r>
              <a:r>
                <a:rPr kumimoji="0" lang="en-US" sz="1700" b="1" i="0" u="none" strike="noStrike" kern="0" cap="none" spc="0" normalizeH="0" baseline="0" noProof="0" dirty="0">
                  <a:ln>
                    <a:noFill/>
                  </a:ln>
                  <a:solidFill>
                    <a:srgbClr val="000000"/>
                  </a:solidFill>
                  <a:effectLst/>
                  <a:uLnTx/>
                  <a:uFillTx/>
                  <a:latin typeface="Arial"/>
                  <a:ea typeface="+mn-ea"/>
                  <a:cs typeface="+mn-cs"/>
                </a:rPr>
                <a:t> for future public health emergencies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and disasters </a:t>
              </a:r>
            </a:p>
          </p:txBody>
        </p:sp>
        <p:sp>
          <p:nvSpPr>
            <p:cNvPr id="1041" name="TextBox 1040">
              <a:extLst>
                <a:ext uri="{FF2B5EF4-FFF2-40B4-BE49-F238E27FC236}">
                  <a16:creationId xmlns:a16="http://schemas.microsoft.com/office/drawing/2014/main" id="{10EFD582-6B72-1082-2317-50FC8552073E}"/>
                </a:ext>
              </a:extLst>
            </p:cNvPr>
            <p:cNvSpPr txBox="1"/>
            <p:nvPr/>
          </p:nvSpPr>
          <p:spPr>
            <a:xfrm>
              <a:off x="8539302" y="4285975"/>
              <a:ext cx="2853617" cy="115416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Improve and leverage </a:t>
              </a:r>
              <a:r>
                <a:rPr kumimoji="0" lang="en-US" sz="1800" b="1" i="0" u="none" strike="noStrike" kern="0" cap="none" spc="0" normalizeH="0" baseline="0" noProof="0" dirty="0">
                  <a:ln>
                    <a:noFill/>
                  </a:ln>
                  <a:solidFill>
                    <a:srgbClr val="4E8542"/>
                  </a:solidFill>
                  <a:effectLst/>
                  <a:uLnTx/>
                  <a:uFillTx/>
                  <a:latin typeface="Arial"/>
                  <a:ea typeface="+mn-ea"/>
                  <a:cs typeface="+mn-cs"/>
                </a:rPr>
                <a:t>partnerships</a:t>
              </a:r>
              <a:r>
                <a:rPr kumimoji="0" lang="en-US" sz="1700" b="1" i="0" u="none" strike="noStrike" kern="0" cap="none" spc="0" normalizeH="0" baseline="0" noProof="0" dirty="0">
                  <a:ln>
                    <a:noFill/>
                  </a:ln>
                  <a:solidFill>
                    <a:srgbClr val="000000"/>
                  </a:solidFill>
                  <a:effectLst/>
                  <a:uLnTx/>
                  <a:uFillTx/>
                  <a:latin typeface="Arial"/>
                  <a:ea typeface="+mn-ea"/>
                  <a:cs typeface="+mn-cs"/>
                </a:rPr>
                <a:t> with health care and public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health stakeholders </a:t>
              </a:r>
            </a:p>
          </p:txBody>
        </p:sp>
        <p:sp>
          <p:nvSpPr>
            <p:cNvPr id="1042" name="TextBox 1041">
              <a:extLst>
                <a:ext uri="{FF2B5EF4-FFF2-40B4-BE49-F238E27FC236}">
                  <a16:creationId xmlns:a16="http://schemas.microsoft.com/office/drawing/2014/main" id="{61ED27D1-1FDE-5840-6C8A-A303724373BC}"/>
                </a:ext>
              </a:extLst>
            </p:cNvPr>
            <p:cNvSpPr txBox="1"/>
            <p:nvPr/>
          </p:nvSpPr>
          <p:spPr>
            <a:xfrm>
              <a:off x="8539302" y="1927953"/>
              <a:ext cx="3290748" cy="115416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Manage the federal </a:t>
              </a:r>
              <a:r>
                <a:rPr kumimoji="0" lang="en-US" sz="1800" b="1" i="0" u="none" strike="noStrike" kern="0" cap="none" spc="0" normalizeH="0" baseline="0" noProof="0" dirty="0">
                  <a:ln>
                    <a:noFill/>
                  </a:ln>
                  <a:solidFill>
                    <a:srgbClr val="604878"/>
                  </a:solidFill>
                  <a:effectLst/>
                  <a:uLnTx/>
                  <a:uFillTx/>
                  <a:latin typeface="Arial"/>
                  <a:ea typeface="+mn-ea"/>
                  <a:cs typeface="+mn-cs"/>
                </a:rPr>
                <a:t>response</a:t>
              </a:r>
              <a:r>
                <a:rPr kumimoji="0" lang="en-US" sz="1700" b="1" i="0" u="none" strike="noStrike" kern="0" cap="none" spc="0" normalizeH="0" baseline="0" noProof="0" dirty="0">
                  <a:ln>
                    <a:noFill/>
                  </a:ln>
                  <a:solidFill>
                    <a:srgbClr val="000000"/>
                  </a:solidFill>
                  <a:effectLst/>
                  <a:uLnTx/>
                  <a:uFillTx/>
                  <a:latin typeface="Arial"/>
                  <a:ea typeface="+mn-ea"/>
                  <a:cs typeface="+mn-cs"/>
                </a:rPr>
                <a:t> to and recovery from public health emergencies and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other disasters </a:t>
              </a:r>
            </a:p>
          </p:txBody>
        </p:sp>
        <p:sp>
          <p:nvSpPr>
            <p:cNvPr id="1043" name="TextBox 1042">
              <a:extLst>
                <a:ext uri="{FF2B5EF4-FFF2-40B4-BE49-F238E27FC236}">
                  <a16:creationId xmlns:a16="http://schemas.microsoft.com/office/drawing/2014/main" id="{DFD3AC7A-61E3-AA31-06A3-A47D23532124}"/>
                </a:ext>
              </a:extLst>
            </p:cNvPr>
            <p:cNvSpPr txBox="1"/>
            <p:nvPr/>
          </p:nvSpPr>
          <p:spPr>
            <a:xfrm>
              <a:off x="207813" y="4218235"/>
              <a:ext cx="3071960" cy="1431161"/>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Ensure </a:t>
              </a:r>
              <a:r>
                <a:rPr kumimoji="0" lang="en-US" sz="1800" b="1" i="0" u="none" strike="noStrike" kern="0" cap="none" spc="0" normalizeH="0" baseline="0" noProof="0" dirty="0">
                  <a:ln>
                    <a:noFill/>
                  </a:ln>
                  <a:solidFill>
                    <a:srgbClr val="AA6404"/>
                  </a:solidFill>
                  <a:effectLst/>
                  <a:uLnTx/>
                  <a:uFillTx/>
                  <a:latin typeface="Arial"/>
                  <a:ea typeface="+mn-ea"/>
                  <a:cs typeface="+mn-cs"/>
                </a:rPr>
                <a:t>workforce readiness</a:t>
              </a:r>
              <a:r>
                <a:rPr kumimoji="0" lang="en-US" sz="1700" b="1" i="0" u="none" strike="noStrike" kern="0" cap="none" spc="0" normalizeH="0" baseline="0" noProof="0" dirty="0">
                  <a:ln>
                    <a:noFill/>
                  </a:ln>
                  <a:solidFill>
                    <a:srgbClr val="AA6404"/>
                  </a:solidFill>
                  <a:effectLst/>
                  <a:uLnTx/>
                  <a:uFillTx/>
                  <a:latin typeface="Arial"/>
                  <a:ea typeface="+mn-ea"/>
                  <a:cs typeface="+mn-cs"/>
                </a:rPr>
                <a:t> </a:t>
              </a:r>
              <a:r>
                <a:rPr kumimoji="0" lang="en-US" sz="1700" b="1" i="0" u="none" strike="noStrike" kern="0" cap="none" spc="0" normalizeH="0" baseline="0" noProof="0" dirty="0">
                  <a:ln>
                    <a:noFill/>
                  </a:ln>
                  <a:solidFill>
                    <a:srgbClr val="000000"/>
                  </a:solidFill>
                  <a:effectLst/>
                  <a:uLnTx/>
                  <a:uFillTx/>
                  <a:latin typeface="Arial"/>
                  <a:ea typeface="+mn-ea"/>
                  <a:cs typeface="+mn-cs"/>
                </a:rPr>
                <a:t>through development of</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mn-ea"/>
                  <a:cs typeface="+mn-cs"/>
                </a:rPr>
                <a:t>innovative workplace practices</a:t>
              </a:r>
            </a:p>
          </p:txBody>
        </p:sp>
      </p:grpSp>
      <p:sp>
        <p:nvSpPr>
          <p:cNvPr id="31" name="TextBox 30">
            <a:extLst>
              <a:ext uri="{FF2B5EF4-FFF2-40B4-BE49-F238E27FC236}">
                <a16:creationId xmlns:a16="http://schemas.microsoft.com/office/drawing/2014/main" id="{1B617F5C-5FB7-49AD-AAB9-8A82F618F6BB}"/>
              </a:ext>
            </a:extLst>
          </p:cNvPr>
          <p:cNvSpPr txBox="1"/>
          <p:nvPr/>
        </p:nvSpPr>
        <p:spPr>
          <a:xfrm>
            <a:off x="4438430" y="2898169"/>
            <a:ext cx="3184750" cy="120032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To meet its mission, ASPR is focused on four key priorities</a:t>
            </a:r>
          </a:p>
        </p:txBody>
      </p:sp>
      <p:sp>
        <p:nvSpPr>
          <p:cNvPr id="5" name="TextBox 4">
            <a:extLst>
              <a:ext uri="{FF2B5EF4-FFF2-40B4-BE49-F238E27FC236}">
                <a16:creationId xmlns:a16="http://schemas.microsoft.com/office/drawing/2014/main" id="{4A5C254D-00E8-4DD2-B49B-0AAE01CDD65E}"/>
              </a:ext>
            </a:extLst>
          </p:cNvPr>
          <p:cNvSpPr txBox="1"/>
          <p:nvPr/>
        </p:nvSpPr>
        <p:spPr>
          <a:xfrm>
            <a:off x="8019973" y="1542563"/>
            <a:ext cx="7882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04878"/>
                </a:solidFill>
                <a:effectLst/>
                <a:uLnTx/>
                <a:uFillTx/>
                <a:latin typeface="Arial" panose="020B0604020202020204" pitchFamily="34" charset="0"/>
                <a:ea typeface="+mn-ea"/>
                <a:cs typeface="Arial" panose="020B0604020202020204" pitchFamily="34" charset="0"/>
              </a:rPr>
              <a:t>2</a:t>
            </a:r>
          </a:p>
        </p:txBody>
      </p:sp>
      <p:sp>
        <p:nvSpPr>
          <p:cNvPr id="33" name="TextBox 32">
            <a:extLst>
              <a:ext uri="{FF2B5EF4-FFF2-40B4-BE49-F238E27FC236}">
                <a16:creationId xmlns:a16="http://schemas.microsoft.com/office/drawing/2014/main" id="{5D565DC8-DB3E-417E-A9B6-47DFC186AADF}"/>
              </a:ext>
            </a:extLst>
          </p:cNvPr>
          <p:cNvSpPr txBox="1"/>
          <p:nvPr/>
        </p:nvSpPr>
        <p:spPr>
          <a:xfrm>
            <a:off x="3629754" y="1523368"/>
            <a:ext cx="7882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5197"/>
                </a:solidFill>
                <a:effectLst/>
                <a:uLnTx/>
                <a:uFillTx/>
                <a:latin typeface="Arial" panose="020B0604020202020204" pitchFamily="34" charset="0"/>
                <a:ea typeface="+mn-ea"/>
                <a:cs typeface="Arial" panose="020B0604020202020204" pitchFamily="34" charset="0"/>
              </a:rPr>
              <a:t>1</a:t>
            </a:r>
          </a:p>
        </p:txBody>
      </p:sp>
      <p:sp>
        <p:nvSpPr>
          <p:cNvPr id="34" name="TextBox 33">
            <a:extLst>
              <a:ext uri="{FF2B5EF4-FFF2-40B4-BE49-F238E27FC236}">
                <a16:creationId xmlns:a16="http://schemas.microsoft.com/office/drawing/2014/main" id="{DFF66AEA-ECB0-4258-A895-8468691CA30C}"/>
              </a:ext>
            </a:extLst>
          </p:cNvPr>
          <p:cNvSpPr txBox="1"/>
          <p:nvPr/>
        </p:nvSpPr>
        <p:spPr>
          <a:xfrm>
            <a:off x="3600475" y="4942021"/>
            <a:ext cx="7882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A6404"/>
                </a:solidFill>
                <a:effectLst/>
                <a:uLnTx/>
                <a:uFillTx/>
                <a:latin typeface="Arial" panose="020B0604020202020204" pitchFamily="34" charset="0"/>
                <a:ea typeface="+mn-ea"/>
                <a:cs typeface="Arial" panose="020B0604020202020204" pitchFamily="34" charset="0"/>
              </a:rPr>
              <a:t>4</a:t>
            </a:r>
          </a:p>
        </p:txBody>
      </p:sp>
      <p:sp>
        <p:nvSpPr>
          <p:cNvPr id="35" name="TextBox 34">
            <a:extLst>
              <a:ext uri="{FF2B5EF4-FFF2-40B4-BE49-F238E27FC236}">
                <a16:creationId xmlns:a16="http://schemas.microsoft.com/office/drawing/2014/main" id="{AEDFA79C-434C-4984-AE1B-166FE1F5956F}"/>
              </a:ext>
            </a:extLst>
          </p:cNvPr>
          <p:cNvSpPr txBox="1"/>
          <p:nvPr/>
        </p:nvSpPr>
        <p:spPr>
          <a:xfrm>
            <a:off x="8055385" y="4942021"/>
            <a:ext cx="7882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E8542"/>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438898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C183D7F6-B498-43B3-948B-1728B52AA6E4}">
                <adec:decorative xmlns:adec="http://schemas.microsoft.com/office/drawing/2017/decorative" val="1"/>
              </a:ext>
            </a:extLst>
          </p:cNvPr>
          <p:cNvCxnSpPr/>
          <p:nvPr/>
        </p:nvCxnSpPr>
        <p:spPr>
          <a:xfrm>
            <a:off x="0" y="3097251"/>
            <a:ext cx="3454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NDMS medical personnel doning PPE."/>
          <p:cNvPicPr>
            <a:picLocks noChangeAspect="1"/>
          </p:cNvPicPr>
          <p:nvPr/>
        </p:nvPicPr>
        <p:blipFill rotWithShape="1">
          <a:blip r:embed="rId3" cstate="print">
            <a:extLst>
              <a:ext uri="{28A0092B-C50C-407E-A947-70E740481C1C}">
                <a14:useLocalDpi xmlns:a14="http://schemas.microsoft.com/office/drawing/2010/main" val="0"/>
              </a:ext>
            </a:extLst>
          </a:blip>
          <a:srcRect l="3937" r="11725" b="5833"/>
          <a:stretch/>
        </p:blipFill>
        <p:spPr>
          <a:xfrm>
            <a:off x="0" y="0"/>
            <a:ext cx="5251027" cy="3318669"/>
          </a:xfrm>
          <a:prstGeom prst="rect">
            <a:avLst/>
          </a:prstGeom>
          <a:ln>
            <a:noFill/>
          </a:ln>
          <a:effectLst/>
        </p:spPr>
      </p:pic>
      <p:pic>
        <p:nvPicPr>
          <p:cNvPr id="6" name="Picture 5" descr="NDMS medical personnel loading patient on helicop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0" y="3429000"/>
            <a:ext cx="5216196" cy="2954484"/>
          </a:xfrm>
          <a:prstGeom prst="rect">
            <a:avLst/>
          </a:prstGeom>
          <a:ln>
            <a:noFill/>
          </a:ln>
          <a:effectLst/>
        </p:spPr>
      </p:pic>
      <p:sp>
        <p:nvSpPr>
          <p:cNvPr id="2" name="Title 1"/>
          <p:cNvSpPr>
            <a:spLocks noGrp="1"/>
          </p:cNvSpPr>
          <p:nvPr>
            <p:ph type="title"/>
          </p:nvPr>
        </p:nvSpPr>
        <p:spPr>
          <a:xfrm>
            <a:off x="5334000" y="169069"/>
            <a:ext cx="6019800" cy="960400"/>
          </a:xfrm>
        </p:spPr>
        <p:txBody>
          <a:bodyPr>
            <a:normAutofit/>
          </a:bodyPr>
          <a:lstStyle/>
          <a:p>
            <a:r>
              <a:rPr lang="en-US" dirty="0">
                <a:solidFill>
                  <a:schemeClr val="tx2"/>
                </a:solidFill>
              </a:rPr>
              <a:t>ASPR Leads Emergency Support Function #8</a:t>
            </a:r>
          </a:p>
        </p:txBody>
      </p:sp>
      <p:pic>
        <p:nvPicPr>
          <p:cNvPr id="7" name="Content Placeholder 3" descr="Cover for National Response Framework"/>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38441" y="1638300"/>
            <a:ext cx="2777412" cy="3581400"/>
          </a:xfrm>
          <a:solidFill>
            <a:schemeClr val="bg1"/>
          </a:solidFill>
          <a:ln w="76200" cmpd="sng">
            <a:solidFill>
              <a:schemeClr val="bg1"/>
            </a:solidFill>
          </a:ln>
        </p:spPr>
      </p:pic>
      <p:sp>
        <p:nvSpPr>
          <p:cNvPr id="3" name="TextBox 2"/>
          <p:cNvSpPr txBox="1"/>
          <p:nvPr/>
        </p:nvSpPr>
        <p:spPr>
          <a:xfrm>
            <a:off x="6781800" y="1371600"/>
            <a:ext cx="5216196" cy="5160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mn-cs"/>
              </a:rPr>
              <a:t>Public Health &amp; Medical 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Coordinates the mechanisms for assistance in response to an actual or potential public health and medical disaster or incident.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Functions include, but are not limited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380981" marR="0" lvl="0" indent="-38098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Public Health</a:t>
            </a:r>
          </a:p>
          <a:p>
            <a:pPr marL="380981" marR="0" lvl="0" indent="-38098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Medical surge support including patient movement</a:t>
            </a:r>
          </a:p>
          <a:p>
            <a:pPr marL="380981" marR="0" lvl="0" indent="-38098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Behavioral health services</a:t>
            </a:r>
          </a:p>
          <a:p>
            <a:pPr marL="380981" marR="0" lvl="0" indent="-38098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Mass fatality management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85492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ing Level 2">
            <a:extLst>
              <a:ext uri="{FF2B5EF4-FFF2-40B4-BE49-F238E27FC236}">
                <a16:creationId xmlns:a16="http://schemas.microsoft.com/office/drawing/2014/main" id="{87E47ABA-88F6-4478-9811-DBAF9B3BE228}"/>
              </a:ext>
            </a:extLst>
          </p:cNvPr>
          <p:cNvSpPr>
            <a:spLocks noGrp="1"/>
          </p:cNvSpPr>
          <p:nvPr>
            <p:ph type="title"/>
          </p:nvPr>
        </p:nvSpPr>
        <p:spPr/>
        <p:txBody>
          <a:bodyPr/>
          <a:lstStyle/>
          <a:p>
            <a:r>
              <a:rPr lang="en-US" dirty="0"/>
              <a:t>National Disaster Medical System</a:t>
            </a:r>
            <a:br>
              <a:rPr lang="en-US" dirty="0"/>
            </a:br>
            <a:r>
              <a:rPr lang="en-US" dirty="0"/>
              <a:t>Beginnings</a:t>
            </a:r>
          </a:p>
        </p:txBody>
      </p:sp>
      <p:sp>
        <p:nvSpPr>
          <p:cNvPr id="3" name="Content Placeholder 2">
            <a:extLst>
              <a:ext uri="{FF2B5EF4-FFF2-40B4-BE49-F238E27FC236}">
                <a16:creationId xmlns:a16="http://schemas.microsoft.com/office/drawing/2014/main" id="{15B801E1-0C48-4FAF-9D27-96868B3F0953}"/>
              </a:ext>
            </a:extLst>
          </p:cNvPr>
          <p:cNvSpPr>
            <a:spLocks noGrp="1"/>
          </p:cNvSpPr>
          <p:nvPr>
            <p:ph idx="1"/>
          </p:nvPr>
        </p:nvSpPr>
        <p:spPr/>
        <p:txBody>
          <a:bodyPr>
            <a:normAutofit lnSpcReduction="10000"/>
          </a:bodyPr>
          <a:lstStyle/>
          <a:p>
            <a:pPr>
              <a:lnSpc>
                <a:spcPct val="100000"/>
              </a:lnSpc>
              <a:spcBef>
                <a:spcPts val="0"/>
              </a:spcBef>
              <a:spcAft>
                <a:spcPts val="1200"/>
              </a:spcAft>
            </a:pPr>
            <a:r>
              <a:rPr lang="en-US" dirty="0"/>
              <a:t>1980 – VA develops Civilian-Military Contingency Hospital System (CMCHS) to provide additional surge capacity in the event of large numbers of military casualties</a:t>
            </a:r>
          </a:p>
          <a:p>
            <a:pPr>
              <a:lnSpc>
                <a:spcPct val="100000"/>
              </a:lnSpc>
              <a:spcBef>
                <a:spcPts val="0"/>
              </a:spcBef>
              <a:spcAft>
                <a:spcPts val="1200"/>
              </a:spcAft>
            </a:pPr>
            <a:r>
              <a:rPr lang="en-US" dirty="0"/>
              <a:t>1981 – POTUS establishes Emergency Mobilization Preparedness Board (EMPB) and the Principle Working Group on Health (PWGH); group charged to develop NDMS</a:t>
            </a:r>
          </a:p>
          <a:p>
            <a:pPr>
              <a:lnSpc>
                <a:spcPct val="100000"/>
              </a:lnSpc>
              <a:spcBef>
                <a:spcPts val="0"/>
              </a:spcBef>
              <a:spcAft>
                <a:spcPts val="1200"/>
              </a:spcAft>
            </a:pPr>
            <a:r>
              <a:rPr lang="en-US" dirty="0"/>
              <a:t>1982 – </a:t>
            </a:r>
            <a:r>
              <a:rPr lang="en-US" dirty="0">
                <a:hlinkClick r:id="rId3"/>
              </a:rPr>
              <a:t>National Security Decision Directive 47</a:t>
            </a:r>
            <a:r>
              <a:rPr lang="en-US" dirty="0"/>
              <a:t>, “Emergency Mobilization Preparedness”; policy to develop systems that will provide medical care to military casualties in civilian and federal facilities</a:t>
            </a:r>
          </a:p>
          <a:p>
            <a:pPr>
              <a:lnSpc>
                <a:spcPct val="100000"/>
              </a:lnSpc>
              <a:spcBef>
                <a:spcPts val="0"/>
              </a:spcBef>
              <a:spcAft>
                <a:spcPts val="1200"/>
              </a:spcAft>
            </a:pPr>
            <a:r>
              <a:rPr lang="en-US" dirty="0"/>
              <a:t>1984 – CMCHS recruits 770 civilian hospitals and designated 15 Federal Coordinating Centers</a:t>
            </a:r>
          </a:p>
          <a:p>
            <a:pPr>
              <a:lnSpc>
                <a:spcPct val="100000"/>
              </a:lnSpc>
              <a:spcBef>
                <a:spcPts val="0"/>
              </a:spcBef>
              <a:spcAft>
                <a:spcPts val="1200"/>
              </a:spcAft>
            </a:pPr>
            <a:r>
              <a:rPr lang="en-US" dirty="0"/>
              <a:t>First deployment Hurricane Hugo in 1989</a:t>
            </a:r>
          </a:p>
        </p:txBody>
      </p:sp>
      <p:pic>
        <p:nvPicPr>
          <p:cNvPr id="11" name="Picture 10" descr="Logo&#10;&#10;Description automatically generated">
            <a:extLst>
              <a:ext uri="{FF2B5EF4-FFF2-40B4-BE49-F238E27FC236}">
                <a16:creationId xmlns:a16="http://schemas.microsoft.com/office/drawing/2014/main" id="{62BA0D98-BE68-7542-E721-07D4B7A4E6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64153" y="0"/>
            <a:ext cx="1451113" cy="1451113"/>
          </a:xfrm>
          <a:prstGeom prst="rect">
            <a:avLst/>
          </a:prstGeom>
        </p:spPr>
      </p:pic>
      <p:pic>
        <p:nvPicPr>
          <p:cNvPr id="4" name="Picture 3">
            <a:extLst>
              <a:ext uri="{FF2B5EF4-FFF2-40B4-BE49-F238E27FC236}">
                <a16:creationId xmlns:a16="http://schemas.microsoft.com/office/drawing/2014/main" id="{F94EDED2-30F5-986B-CF45-23BDBA776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4898" y="3405955"/>
            <a:ext cx="1108592" cy="168116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38489338"/>
      </p:ext>
    </p:extLst>
  </p:cSld>
  <p:clrMapOvr>
    <a:masterClrMapping/>
  </p:clrMapOvr>
</p:sld>
</file>

<file path=ppt/theme/theme1.xml><?xml version="1.0" encoding="utf-8"?>
<a:theme xmlns:a="http://schemas.openxmlformats.org/drawingml/2006/main" name="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MPH PowerPoint Template_Wide 16-9" id="{9A219036-A244-4025-AF8F-9F42E136876E}" vid="{58E2A19E-0B8F-4ACE-A01D-6B7C95618DA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U Presentation Template" id="{14C4BF2E-3D50-42DF-814A-32B40C4326B9}" vid="{DF7B9647-D4EF-49B1-85FE-0D42549AE529}"/>
    </a:ext>
  </a:extLst>
</a:theme>
</file>

<file path=ppt/theme/theme3.xml><?xml version="1.0" encoding="utf-8"?>
<a:theme xmlns:a="http://schemas.openxmlformats.org/drawingml/2006/main" name="1_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MPH PowerPoint Template_Wide 16-9" id="{9A219036-A244-4025-AF8F-9F42E136876E}" vid="{58E2A19E-0B8F-4ACE-A01D-6B7C95618DAB}"/>
    </a:ext>
  </a:extLst>
</a:theme>
</file>

<file path=ppt/theme/theme4.xml><?xml version="1.0" encoding="utf-8"?>
<a:theme xmlns:a="http://schemas.openxmlformats.org/drawingml/2006/main" name="3_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A946927-31FB-4BB0-9903-E243BAEFD7F9}" vid="{EF990CE7-3EBA-46BF-A3E3-2248759BE0BD}"/>
    </a:ext>
  </a:extLst>
</a:theme>
</file>

<file path=ppt/theme/theme9.xml><?xml version="1.0" encoding="utf-8"?>
<a:theme xmlns:a="http://schemas.openxmlformats.org/drawingml/2006/main" name="2_Office Theme">
  <a:themeElements>
    <a:clrScheme name="ASPR Branded Color Pallet">
      <a:dk1>
        <a:srgbClr val="000000"/>
      </a:dk1>
      <a:lt1>
        <a:sysClr val="window" lastClr="FFFFFF"/>
      </a:lt1>
      <a:dk2>
        <a:srgbClr val="062E61"/>
      </a:dk2>
      <a:lt2>
        <a:srgbClr val="DDE8F4"/>
      </a:lt2>
      <a:accent1>
        <a:srgbClr val="155197"/>
      </a:accent1>
      <a:accent2>
        <a:srgbClr val="990000"/>
      </a:accent2>
      <a:accent3>
        <a:srgbClr val="AA6404"/>
      </a:accent3>
      <a:accent4>
        <a:srgbClr val="FBD098"/>
      </a:accent4>
      <a:accent5>
        <a:srgbClr val="604878"/>
      </a:accent5>
      <a:accent6>
        <a:srgbClr val="4E8542"/>
      </a:accent6>
      <a:hlink>
        <a:srgbClr val="0000FF"/>
      </a:hlink>
      <a:folHlink>
        <a:srgbClr val="800080"/>
      </a:folHlink>
    </a:clrScheme>
    <a:fontScheme name="ASPR Branded PP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BE7DBA-6593-47FD-9D56-F284AC372767}"/>
</file>

<file path=customXml/itemProps2.xml><?xml version="1.0" encoding="utf-8"?>
<ds:datastoreItem xmlns:ds="http://schemas.openxmlformats.org/officeDocument/2006/customXml" ds:itemID="{3A9214D7-1A1F-46AE-A8F2-059480FDF704}"/>
</file>

<file path=docProps/app.xml><?xml version="1.0" encoding="utf-8"?>
<Properties xmlns="http://schemas.openxmlformats.org/officeDocument/2006/extended-properties" xmlns:vt="http://schemas.openxmlformats.org/officeDocument/2006/docPropsVTypes">
  <Template>NCDMPH PowerPoint Template_Wide 16-9</Template>
  <TotalTime>6945</TotalTime>
  <Words>4345</Words>
  <Application>Microsoft Office PowerPoint</Application>
  <PresentationFormat>Widescreen</PresentationFormat>
  <Paragraphs>445</Paragraphs>
  <Slides>37</Slides>
  <Notes>23</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37</vt:i4>
      </vt:variant>
    </vt:vector>
  </HeadingPairs>
  <TitlesOfParts>
    <vt:vector size="58" baseType="lpstr">
      <vt:lpstr>Arial Unicode MS</vt:lpstr>
      <vt:lpstr>ＭＳ Ｐゴシック</vt:lpstr>
      <vt:lpstr>Arial</vt:lpstr>
      <vt:lpstr>Bookman Old Style</vt:lpstr>
      <vt:lpstr>Calibri</vt:lpstr>
      <vt:lpstr>Calibri Light</vt:lpstr>
      <vt:lpstr>Franklin Gothic Book</vt:lpstr>
      <vt:lpstr>Franklin Gothic Demi</vt:lpstr>
      <vt:lpstr>Georgia</vt:lpstr>
      <vt:lpstr>Libre Franklin</vt:lpstr>
      <vt:lpstr>Times New Roman</vt:lpstr>
      <vt:lpstr>TimesNewRomanPSMT</vt:lpstr>
      <vt:lpstr>USU Presentation Template</vt:lpstr>
      <vt:lpstr>2_USU Presentation Template</vt:lpstr>
      <vt:lpstr>1_USU Presentation Template</vt:lpstr>
      <vt:lpstr>3_USU Presentation Template</vt:lpstr>
      <vt:lpstr>4_USU Presentation Template</vt:lpstr>
      <vt:lpstr>Office Theme</vt:lpstr>
      <vt:lpstr>Default Design</vt:lpstr>
      <vt:lpstr>1_Office Theme</vt:lpstr>
      <vt:lpstr>2_Office Theme</vt:lpstr>
      <vt:lpstr>Preparing for Catastrophe:  The DoD National Disaster Medical System (NDMS)  Pilot Program</vt:lpstr>
      <vt:lpstr>Disclaimer</vt:lpstr>
      <vt:lpstr>Learning Outcomes</vt:lpstr>
      <vt:lpstr>Problem Set</vt:lpstr>
      <vt:lpstr>AMSUS  National Disaster Medical System</vt:lpstr>
      <vt:lpstr>ASPR’s mission: Assist the country in preparing for, responding to, and recovering from public health emergencies and disasters.</vt:lpstr>
      <vt:lpstr>ASPR Priorities</vt:lpstr>
      <vt:lpstr>ASPR Leads Emergency Support Function #8</vt:lpstr>
      <vt:lpstr>National Disaster Medical System Beginnings</vt:lpstr>
      <vt:lpstr>NDMS History continues…</vt:lpstr>
      <vt:lpstr>National Disaster Medical System</vt:lpstr>
      <vt:lpstr>ASPR/NDMS Deployments</vt:lpstr>
      <vt:lpstr>Find Us Online</vt:lpstr>
      <vt:lpstr>PowerPoint Presentation</vt:lpstr>
      <vt:lpstr>PowerPoint Presentation</vt:lpstr>
      <vt:lpstr>PowerPoint Presentation</vt:lpstr>
      <vt:lpstr>PowerPoint Presentation</vt:lpstr>
      <vt:lpstr>How is OEM Aligned with VA?</vt:lpstr>
      <vt:lpstr>PowerPoint Presentation</vt:lpstr>
      <vt:lpstr>PowerPoint Presentation</vt:lpstr>
      <vt:lpstr>Patient Reception</vt:lpstr>
      <vt:lpstr>Emergency Management Coordination Cell (EMCC)</vt:lpstr>
      <vt:lpstr>for more information or visit www.va.gov/vhaemergencymanagement </vt:lpstr>
      <vt:lpstr>PowerPoint Presentation</vt:lpstr>
      <vt:lpstr>The DoD National Disaster Medical System (NDMS) Pilot Program</vt:lpstr>
      <vt:lpstr>PowerPoint Presentation</vt:lpstr>
      <vt:lpstr>PowerPoint Presentation</vt:lpstr>
      <vt:lpstr>PowerPoint Presentation</vt:lpstr>
      <vt:lpstr>PowerPoint Presentation</vt:lpstr>
      <vt:lpstr>PowerPoint Presentation</vt:lpstr>
      <vt:lpstr>PowerPoint Presentation</vt:lpstr>
      <vt:lpstr>USNORTHCOM SG </vt:lpstr>
      <vt:lpstr>PowerPoint Presentation</vt:lpstr>
      <vt:lpstr>Casualty Reception Laydown</vt:lpstr>
      <vt:lpstr>PowerPoint Presentation</vt:lpstr>
      <vt:lpstr>PowerPoint Presentation</vt:lpstr>
      <vt:lpstr>How To Claim CE/CME Credit for this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Alicia Acevedo</dc:creator>
  <cp:lastModifiedBy>Lori Lawrence</cp:lastModifiedBy>
  <cp:revision>334</cp:revision>
  <cp:lastPrinted>2023-10-26T17:01:19Z</cp:lastPrinted>
  <dcterms:created xsi:type="dcterms:W3CDTF">2018-07-31T19:06:43Z</dcterms:created>
  <dcterms:modified xsi:type="dcterms:W3CDTF">2024-02-01T19:06:33Z</dcterms:modified>
</cp:coreProperties>
</file>