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handoutMasterIdLst>
    <p:handoutMasterId r:id="rId23"/>
  </p:handoutMasterIdLst>
  <p:sldIdLst>
    <p:sldId id="289" r:id="rId5"/>
    <p:sldId id="290" r:id="rId6"/>
    <p:sldId id="291" r:id="rId7"/>
    <p:sldId id="316" r:id="rId8"/>
    <p:sldId id="323" r:id="rId9"/>
    <p:sldId id="329" r:id="rId10"/>
    <p:sldId id="311" r:id="rId11"/>
    <p:sldId id="326" r:id="rId12"/>
    <p:sldId id="337" r:id="rId13"/>
    <p:sldId id="314" r:id="rId14"/>
    <p:sldId id="325" r:id="rId15"/>
    <p:sldId id="327" r:id="rId16"/>
    <p:sldId id="338" r:id="rId17"/>
    <p:sldId id="340" r:id="rId18"/>
    <p:sldId id="341" r:id="rId19"/>
    <p:sldId id="335" r:id="rId20"/>
    <p:sldId id="292" r:id="rId21"/>
  </p:sldIdLst>
  <p:sldSz cx="12192000" cy="6858000"/>
  <p:notesSz cx="6881813"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72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63951" autoAdjust="0"/>
  </p:normalViewPr>
  <p:slideViewPr>
    <p:cSldViewPr>
      <p:cViewPr varScale="1">
        <p:scale>
          <a:sx n="42" d="100"/>
          <a:sy n="42" d="100"/>
        </p:scale>
        <p:origin x="1908" y="42"/>
      </p:cViewPr>
      <p:guideLst>
        <p:guide orient="horz" pos="1728"/>
        <p:guide pos="3840"/>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A9D642-F6F8-EF4A-9C7B-A99B51AD78F5}"/>
              </a:ext>
            </a:extLst>
          </p:cNvPr>
          <p:cNvSpPr>
            <a:spLocks noGrp="1"/>
          </p:cNvSpPr>
          <p:nvPr>
            <p:ph type="hdr" sz="quarter"/>
          </p:nvPr>
        </p:nvSpPr>
        <p:spPr>
          <a:xfrm>
            <a:off x="0" y="0"/>
            <a:ext cx="2982913" cy="465138"/>
          </a:xfrm>
          <a:prstGeom prst="rect">
            <a:avLst/>
          </a:prstGeom>
        </p:spPr>
        <p:txBody>
          <a:bodyPr vert="horz" lIns="93173" tIns="46586" rIns="93173" bIns="46586" rtlCol="0"/>
          <a:lstStyle>
            <a:lvl1pPr algn="l" eaLnBrk="1" fontAlgn="auto" hangingPunct="1">
              <a:spcBef>
                <a:spcPts val="0"/>
              </a:spcBef>
              <a:spcAft>
                <a:spcPts val="0"/>
              </a:spcAft>
              <a:defRPr sz="1300">
                <a:latin typeface="+mn-lt"/>
                <a:ea typeface="+mn-ea"/>
                <a:cs typeface="+mn-cs"/>
              </a:defRPr>
            </a:lvl1pPr>
          </a:lstStyle>
          <a:p>
            <a:pPr>
              <a:defRPr/>
            </a:pPr>
            <a:endParaRPr lang="en-US" dirty="0"/>
          </a:p>
        </p:txBody>
      </p:sp>
      <p:sp>
        <p:nvSpPr>
          <p:cNvPr id="3" name="Date Placeholder 2">
            <a:extLst>
              <a:ext uri="{FF2B5EF4-FFF2-40B4-BE49-F238E27FC236}">
                <a16:creationId xmlns:a16="http://schemas.microsoft.com/office/drawing/2014/main" id="{00CB26D0-0A59-7043-A85E-03C7908DE103}"/>
              </a:ext>
            </a:extLst>
          </p:cNvPr>
          <p:cNvSpPr>
            <a:spLocks noGrp="1"/>
          </p:cNvSpPr>
          <p:nvPr>
            <p:ph type="dt" sz="quarter" idx="1"/>
          </p:nvPr>
        </p:nvSpPr>
        <p:spPr>
          <a:xfrm>
            <a:off x="3897313" y="0"/>
            <a:ext cx="2982912" cy="465138"/>
          </a:xfrm>
          <a:prstGeom prst="rect">
            <a:avLst/>
          </a:prstGeom>
        </p:spPr>
        <p:txBody>
          <a:bodyPr vert="horz" wrap="square" lIns="93173" tIns="46586" rIns="93173" bIns="46586" numCol="1" anchor="t" anchorCtr="0" compatLnSpc="1">
            <a:prstTxWarp prst="textNoShape">
              <a:avLst/>
            </a:prstTxWarp>
          </a:bodyPr>
          <a:lstStyle>
            <a:lvl1pPr algn="r" eaLnBrk="1" hangingPunct="1">
              <a:defRPr sz="1300">
                <a:latin typeface="Calibri" charset="0"/>
                <a:ea typeface="ＭＳ Ｐゴシック" charset="-128"/>
              </a:defRPr>
            </a:lvl1pPr>
          </a:lstStyle>
          <a:p>
            <a:pPr>
              <a:defRPr/>
            </a:pPr>
            <a:fld id="{AF4F1A13-7287-6D41-A92F-70F757E4F74A}" type="datetime1">
              <a:rPr lang="en-US" altLang="x-none"/>
              <a:pPr>
                <a:defRPr/>
              </a:pPr>
              <a:t>1/26/2024</a:t>
            </a:fld>
            <a:endParaRPr lang="en-US" altLang="x-none" dirty="0"/>
          </a:p>
        </p:txBody>
      </p:sp>
      <p:sp>
        <p:nvSpPr>
          <p:cNvPr id="4" name="Footer Placeholder 3">
            <a:extLst>
              <a:ext uri="{FF2B5EF4-FFF2-40B4-BE49-F238E27FC236}">
                <a16:creationId xmlns:a16="http://schemas.microsoft.com/office/drawing/2014/main" id="{E2672B22-3E62-0643-81B2-DEC061E2C528}"/>
              </a:ext>
            </a:extLst>
          </p:cNvPr>
          <p:cNvSpPr>
            <a:spLocks noGrp="1"/>
          </p:cNvSpPr>
          <p:nvPr>
            <p:ph type="ftr" sz="quarter" idx="2"/>
          </p:nvPr>
        </p:nvSpPr>
        <p:spPr>
          <a:xfrm>
            <a:off x="0" y="8829675"/>
            <a:ext cx="2982913" cy="465138"/>
          </a:xfrm>
          <a:prstGeom prst="rect">
            <a:avLst/>
          </a:prstGeom>
        </p:spPr>
        <p:txBody>
          <a:bodyPr vert="horz" lIns="93173" tIns="46586" rIns="93173" bIns="46586" rtlCol="0" anchor="b"/>
          <a:lstStyle>
            <a:lvl1pPr algn="l" eaLnBrk="1" fontAlgn="auto" hangingPunct="1">
              <a:spcBef>
                <a:spcPts val="0"/>
              </a:spcBef>
              <a:spcAft>
                <a:spcPts val="0"/>
              </a:spcAft>
              <a:defRPr sz="1300">
                <a:latin typeface="+mn-lt"/>
                <a:ea typeface="+mn-ea"/>
                <a:cs typeface="+mn-cs"/>
              </a:defRPr>
            </a:lvl1pPr>
          </a:lstStyle>
          <a:p>
            <a:pPr>
              <a:defRPr/>
            </a:pPr>
            <a:endParaRPr lang="en-US" dirty="0"/>
          </a:p>
        </p:txBody>
      </p:sp>
      <p:sp>
        <p:nvSpPr>
          <p:cNvPr id="5" name="Slide Number Placeholder 4">
            <a:extLst>
              <a:ext uri="{FF2B5EF4-FFF2-40B4-BE49-F238E27FC236}">
                <a16:creationId xmlns:a16="http://schemas.microsoft.com/office/drawing/2014/main" id="{A022B98C-CF87-A14D-9CD3-B436A87A3918}"/>
              </a:ext>
            </a:extLst>
          </p:cNvPr>
          <p:cNvSpPr>
            <a:spLocks noGrp="1"/>
          </p:cNvSpPr>
          <p:nvPr>
            <p:ph type="sldNum" sz="quarter" idx="3"/>
          </p:nvPr>
        </p:nvSpPr>
        <p:spPr>
          <a:xfrm>
            <a:off x="3897313" y="8829675"/>
            <a:ext cx="2982912" cy="465138"/>
          </a:xfrm>
          <a:prstGeom prst="rect">
            <a:avLst/>
          </a:prstGeom>
        </p:spPr>
        <p:txBody>
          <a:bodyPr vert="horz" wrap="square" lIns="93173" tIns="46586" rIns="93173" bIns="46586" numCol="1" anchor="b" anchorCtr="0" compatLnSpc="1">
            <a:prstTxWarp prst="textNoShape">
              <a:avLst/>
            </a:prstTxWarp>
          </a:bodyPr>
          <a:lstStyle>
            <a:lvl1pPr algn="r" eaLnBrk="1" hangingPunct="1">
              <a:defRPr sz="1300">
                <a:latin typeface="Calibri" charset="0"/>
                <a:ea typeface="ＭＳ Ｐゴシック" charset="-128"/>
              </a:defRPr>
            </a:lvl1pPr>
          </a:lstStyle>
          <a:p>
            <a:pPr>
              <a:defRPr/>
            </a:pPr>
            <a:fld id="{9C0D639E-B19E-9247-81B9-F70BB24E49C3}" type="slidenum">
              <a:rPr lang="en-US" altLang="x-none"/>
              <a:pPr>
                <a:defRPr/>
              </a:pPr>
              <a:t>‹#›</a:t>
            </a:fld>
            <a:endParaRPr lang="en-US" altLang="x-none"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0F4368-4A26-4C49-B551-7ACD8C829E72}"/>
              </a:ext>
            </a:extLst>
          </p:cNvPr>
          <p:cNvSpPr>
            <a:spLocks noGrp="1"/>
          </p:cNvSpPr>
          <p:nvPr>
            <p:ph type="hdr" sz="quarter"/>
          </p:nvPr>
        </p:nvSpPr>
        <p:spPr>
          <a:xfrm>
            <a:off x="0" y="0"/>
            <a:ext cx="2982913" cy="465138"/>
          </a:xfrm>
          <a:prstGeom prst="rect">
            <a:avLst/>
          </a:prstGeom>
        </p:spPr>
        <p:txBody>
          <a:bodyPr vert="horz" lIns="91440" tIns="45720" rIns="91440" bIns="45720" rtlCol="0"/>
          <a:lstStyle>
            <a:lvl1pPr algn="l" eaLnBrk="1" hangingPunct="1">
              <a:defRPr sz="1200">
                <a:latin typeface="Calibri" pitchFamily="-109" charset="0"/>
                <a:ea typeface="+mn-ea"/>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id="{FAC7B419-3FF9-C34A-8EA5-E784796FD613}"/>
              </a:ext>
            </a:extLst>
          </p:cNvPr>
          <p:cNvSpPr>
            <a:spLocks noGrp="1"/>
          </p:cNvSpPr>
          <p:nvPr>
            <p:ph type="dt" idx="1"/>
          </p:nvPr>
        </p:nvSpPr>
        <p:spPr>
          <a:xfrm>
            <a:off x="3897313" y="0"/>
            <a:ext cx="2982912"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9389AEBD-AE6B-3746-A30B-80EC89063122}" type="datetime1">
              <a:rPr lang="en-US" altLang="x-none"/>
              <a:pPr>
                <a:defRPr/>
              </a:pPr>
              <a:t>1/26/2024</a:t>
            </a:fld>
            <a:endParaRPr lang="en-US" altLang="x-none" dirty="0"/>
          </a:p>
        </p:txBody>
      </p:sp>
      <p:sp>
        <p:nvSpPr>
          <p:cNvPr id="4" name="Slide Image Placeholder 3">
            <a:extLst>
              <a:ext uri="{FF2B5EF4-FFF2-40B4-BE49-F238E27FC236}">
                <a16:creationId xmlns:a16="http://schemas.microsoft.com/office/drawing/2014/main" id="{F9998375-BF50-E44A-9315-89E9A6CC0ADB}"/>
              </a:ext>
            </a:extLst>
          </p:cNvPr>
          <p:cNvSpPr>
            <a:spLocks noGrp="1" noRot="1" noChangeAspect="1"/>
          </p:cNvSpPr>
          <p:nvPr>
            <p:ph type="sldImg" idx="2"/>
          </p:nvPr>
        </p:nvSpPr>
        <p:spPr>
          <a:xfrm>
            <a:off x="342900" y="696913"/>
            <a:ext cx="6196013"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BAFA5A9C-D8DC-6F4F-ACAA-DF05D7BFD7AD}"/>
              </a:ext>
            </a:extLst>
          </p:cNvPr>
          <p:cNvSpPr>
            <a:spLocks noGrp="1"/>
          </p:cNvSpPr>
          <p:nvPr>
            <p:ph type="body" sz="quarter" idx="3"/>
          </p:nvPr>
        </p:nvSpPr>
        <p:spPr>
          <a:xfrm>
            <a:off x="688975" y="4416425"/>
            <a:ext cx="5503863"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F863BA5-DC05-064A-AEE8-CD77B4AF8942}"/>
              </a:ext>
            </a:extLst>
          </p:cNvPr>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eaLnBrk="1" hangingPunct="1">
              <a:defRPr sz="1200">
                <a:latin typeface="Calibri" pitchFamily="-109" charset="0"/>
                <a:ea typeface="+mn-ea"/>
                <a:cs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360835AA-0EAB-CE4B-AB68-FB4544782FAB}"/>
              </a:ext>
            </a:extLst>
          </p:cNvPr>
          <p:cNvSpPr>
            <a:spLocks noGrp="1"/>
          </p:cNvSpPr>
          <p:nvPr>
            <p:ph type="sldNum" sz="quarter" idx="5"/>
          </p:nvPr>
        </p:nvSpPr>
        <p:spPr>
          <a:xfrm>
            <a:off x="3897313" y="8829675"/>
            <a:ext cx="2982912"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F9ACB320-364B-9945-BFAB-04B87D614646}" type="slidenum">
              <a:rPr lang="en-US" altLang="x-none"/>
              <a:pPr>
                <a:defRPr/>
              </a:pPr>
              <a:t>‹#›</a:t>
            </a:fld>
            <a:endParaRPr lang="en-US" altLang="x-non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093/milmed/usaa14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9ACB320-364B-9945-BFAB-04B87D614646}" type="slidenum">
              <a:rPr lang="en-US" altLang="x-none" smtClean="0"/>
              <a:pPr>
                <a:defRPr/>
              </a:pPr>
              <a:t>1</a:t>
            </a:fld>
            <a:endParaRPr lang="en-US" altLang="x-none" dirty="0"/>
          </a:p>
        </p:txBody>
      </p:sp>
    </p:spTree>
    <p:extLst>
      <p:ext uri="{BB962C8B-B14F-4D97-AF65-F5344CB8AC3E}">
        <p14:creationId xmlns:p14="http://schemas.microsoft.com/office/powerpoint/2010/main" val="3190778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to the mortality rate at these medical capabilities if the casualty count is closer to a fully loaded MV-22</a:t>
            </a:r>
          </a:p>
          <a:p>
            <a:endParaRPr lang="en-US" dirty="0"/>
          </a:p>
        </p:txBody>
      </p:sp>
      <p:sp>
        <p:nvSpPr>
          <p:cNvPr id="4" name="Slide Number Placeholder 3"/>
          <p:cNvSpPr>
            <a:spLocks noGrp="1"/>
          </p:cNvSpPr>
          <p:nvPr>
            <p:ph type="sldNum" sz="quarter" idx="5"/>
          </p:nvPr>
        </p:nvSpPr>
        <p:spPr/>
        <p:txBody>
          <a:bodyPr/>
          <a:lstStyle/>
          <a:p>
            <a:pPr>
              <a:defRPr/>
            </a:pPr>
            <a:fld id="{F9ACB320-364B-9945-BFAB-04B87D614646}" type="slidenum">
              <a:rPr lang="en-US" altLang="x-none" smtClean="0"/>
              <a:pPr>
                <a:defRPr/>
              </a:pPr>
              <a:t>12</a:t>
            </a:fld>
            <a:endParaRPr lang="en-US" altLang="x-none" dirty="0"/>
          </a:p>
        </p:txBody>
      </p:sp>
    </p:spTree>
    <p:extLst>
      <p:ext uri="{BB962C8B-B14F-4D97-AF65-F5344CB8AC3E}">
        <p14:creationId xmlns:p14="http://schemas.microsoft.com/office/powerpoint/2010/main" val="294140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Method: </a:t>
            </a:r>
            <a:r>
              <a:rPr lang="en-US" dirty="0"/>
              <a:t>Multiply the Red Tide casualty count (6 patients) by 4 for a total of 24 casualties</a:t>
            </a:r>
          </a:p>
          <a:p>
            <a:r>
              <a:rPr lang="en-US" b="1" dirty="0"/>
              <a:t>Assumption: </a:t>
            </a:r>
          </a:p>
          <a:p>
            <a:r>
              <a:rPr lang="en-US" dirty="0"/>
              <a:t>	Capacity: 24 Marines + 4 Crew = 28 Total Embarked</a:t>
            </a:r>
          </a:p>
          <a:p>
            <a:r>
              <a:rPr lang="en-US" dirty="0"/>
              <a:t>	Killed in Action: 28 - 24 = 4 Pre-Simulation Killed in Action</a:t>
            </a:r>
          </a:p>
          <a:p>
            <a:endParaRPr lang="en-US" dirty="0"/>
          </a:p>
        </p:txBody>
      </p:sp>
      <p:sp>
        <p:nvSpPr>
          <p:cNvPr id="4" name="Slide Number Placeholder 3"/>
          <p:cNvSpPr>
            <a:spLocks noGrp="1"/>
          </p:cNvSpPr>
          <p:nvPr>
            <p:ph type="sldNum" sz="quarter" idx="5"/>
          </p:nvPr>
        </p:nvSpPr>
        <p:spPr/>
        <p:txBody>
          <a:bodyPr/>
          <a:lstStyle/>
          <a:p>
            <a:pPr>
              <a:defRPr/>
            </a:pPr>
            <a:fld id="{F9ACB320-364B-9945-BFAB-04B87D614646}" type="slidenum">
              <a:rPr lang="en-US" altLang="x-none" smtClean="0"/>
              <a:pPr>
                <a:defRPr/>
              </a:pPr>
              <a:t>13</a:t>
            </a:fld>
            <a:endParaRPr lang="en-US" altLang="x-none" dirty="0"/>
          </a:p>
        </p:txBody>
      </p:sp>
    </p:spTree>
    <p:extLst>
      <p:ext uri="{BB962C8B-B14F-4D97-AF65-F5344CB8AC3E}">
        <p14:creationId xmlns:p14="http://schemas.microsoft.com/office/powerpoint/2010/main" val="613311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patients from the Red Tide scenario were used to explore the supply shortfalls across 5 different Navy and Marine Corps Role II capabilities.</a:t>
            </a:r>
          </a:p>
          <a:p>
            <a:r>
              <a:rPr lang="en-US" dirty="0"/>
              <a:t>Principle findings were:</a:t>
            </a:r>
          </a:p>
          <a:p>
            <a:pPr marL="171450" indent="-171450">
              <a:buFont typeface="Arial" panose="020B0604020202020204" pitchFamily="34" charset="0"/>
              <a:buChar char="•"/>
            </a:pPr>
            <a:r>
              <a:rPr lang="en-US" dirty="0"/>
              <a:t>Expeditionary Resuscitative Surgical System (</a:t>
            </a:r>
            <a:r>
              <a:rPr lang="en-US" dirty="0" err="1"/>
              <a:t>ERSS</a:t>
            </a:r>
            <a:r>
              <a:rPr lang="en-US" dirty="0"/>
              <a:t>): 54/581 Supply lines were exceeded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Nuclear Powered Aircraft Carrier (</a:t>
            </a:r>
            <a:r>
              <a:rPr lang="en-US" dirty="0" err="1"/>
              <a:t>CVN</a:t>
            </a:r>
            <a:r>
              <a:rPr lang="en-US" dirty="0"/>
              <a:t>): 16/2152 Supply lines were exceeded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Forward Resuscitative Surgery System (FRSS): 15/613 Supply lines were exceeded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Forward Resuscitative Surgery System (FRSS) + Shock Trauma Platoon (</a:t>
            </a:r>
            <a:r>
              <a:rPr lang="en-US" dirty="0" err="1"/>
              <a:t>STP</a:t>
            </a:r>
            <a:r>
              <a:rPr lang="en-US" dirty="0"/>
              <a:t>): 5/1018 Supply lines were exceeded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Surgical Platoon (SP): 10/1490 Supply lines were exceeded</a:t>
            </a:r>
          </a:p>
          <a:p>
            <a:endParaRPr lang="en-US" dirty="0"/>
          </a:p>
          <a:p>
            <a:r>
              <a:rPr lang="en-US" dirty="0"/>
              <a:t>This shows that within the first 6 patients with severe injuries, the supply lines begin to deplete. While there are substitutions that can happen; capabilities, primarily mobile ones like the </a:t>
            </a:r>
            <a:r>
              <a:rPr lang="en-US" dirty="0" err="1"/>
              <a:t>ERSS</a:t>
            </a:r>
            <a:r>
              <a:rPr lang="en-US" dirty="0"/>
              <a:t>, have very limited ability to maintain mission effectiveness from a supply perspective for an extended period of time.</a:t>
            </a:r>
          </a:p>
          <a:p>
            <a:endParaRPr lang="en-US" dirty="0"/>
          </a:p>
          <a:p>
            <a:r>
              <a:rPr lang="en-US" dirty="0"/>
              <a:t>What happens when the next set of casualties comes in on the </a:t>
            </a:r>
            <a:r>
              <a:rPr lang="en-US" dirty="0" err="1"/>
              <a:t>helo</a:t>
            </a:r>
            <a:r>
              <a:rPr lang="en-US" dirty="0"/>
              <a:t> behind these 6? Are these medical facilities able to handle that casualty load? In Large Scale Combat Operations, with limited resupply, how do we sustain operations as these capabilities are currently designed?</a:t>
            </a:r>
          </a:p>
        </p:txBody>
      </p:sp>
      <p:sp>
        <p:nvSpPr>
          <p:cNvPr id="4" name="Slide Number Placeholder 3"/>
          <p:cNvSpPr>
            <a:spLocks noGrp="1"/>
          </p:cNvSpPr>
          <p:nvPr>
            <p:ph type="sldNum" sz="quarter" idx="5"/>
          </p:nvPr>
        </p:nvSpPr>
        <p:spPr/>
        <p:txBody>
          <a:bodyPr/>
          <a:lstStyle/>
          <a:p>
            <a:pPr>
              <a:defRPr/>
            </a:pPr>
            <a:fld id="{F9ACB320-364B-9945-BFAB-04B87D614646}" type="slidenum">
              <a:rPr lang="en-US" altLang="x-none" smtClean="0"/>
              <a:pPr>
                <a:defRPr/>
              </a:pPr>
              <a:t>14</a:t>
            </a:fld>
            <a:endParaRPr lang="en-US" altLang="x-none" dirty="0"/>
          </a:p>
        </p:txBody>
      </p:sp>
    </p:spTree>
    <p:extLst>
      <p:ext uri="{BB962C8B-B14F-4D97-AF65-F5344CB8AC3E}">
        <p14:creationId xmlns:p14="http://schemas.microsoft.com/office/powerpoint/2010/main" val="4240721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t>
            </a:r>
            <a:r>
              <a:rPr lang="en-US" dirty="0" err="1"/>
              <a:t>ERSS</a:t>
            </a:r>
            <a:r>
              <a:rPr lang="en-US" dirty="0"/>
              <a:t>/FRSS Note: () indicates casualties not treated at capability. No treatment profile available. Could count as either survived or died depending on severity.</a:t>
            </a:r>
          </a:p>
          <a:p>
            <a:endParaRPr lang="en-US" dirty="0"/>
          </a:p>
          <a:p>
            <a:r>
              <a:rPr lang="en-US" dirty="0"/>
              <a:t>This is the mortality using a large-scale network model (Joint Medical Planning Tool) to get a “rough estimate”. Casualties had 4 disposition categories:</a:t>
            </a:r>
          </a:p>
          <a:p>
            <a:pPr marL="171450" indent="-171450">
              <a:buFont typeface="Arial" panose="020B0604020202020204" pitchFamily="34" charset="0"/>
              <a:buChar char="•"/>
            </a:pPr>
            <a:r>
              <a:rPr lang="en-US" dirty="0"/>
              <a:t>Survived: Final evacuation at the end of the scenario</a:t>
            </a:r>
          </a:p>
          <a:p>
            <a:pPr marL="171450" indent="-171450">
              <a:buFont typeface="Arial" panose="020B0604020202020204" pitchFamily="34" charset="0"/>
              <a:buChar char="•"/>
            </a:pPr>
            <a:r>
              <a:rPr lang="en-US" dirty="0"/>
              <a:t>Died Outside: Never entered the facility and died outside</a:t>
            </a:r>
          </a:p>
          <a:p>
            <a:pPr marL="171450" indent="-171450">
              <a:buFont typeface="Arial" panose="020B0604020202020204" pitchFamily="34" charset="0"/>
              <a:buChar char="•"/>
            </a:pPr>
            <a:r>
              <a:rPr lang="en-US" dirty="0"/>
              <a:t>Died Under Care: Died of wound suffered while in the facility</a:t>
            </a:r>
          </a:p>
          <a:p>
            <a:pPr marL="171450" indent="-171450">
              <a:buFont typeface="Arial" panose="020B0604020202020204" pitchFamily="34" charset="0"/>
              <a:buChar char="•"/>
            </a:pPr>
            <a:r>
              <a:rPr lang="en-US" dirty="0"/>
              <a:t>Died Awaiting Transport: Patient had transport requested for them but died due to transportation delay.</a:t>
            </a:r>
          </a:p>
          <a:p>
            <a:endParaRPr lang="en-US" dirty="0"/>
          </a:p>
          <a:p>
            <a:r>
              <a:rPr lang="en-US" dirty="0"/>
              <a:t>Modeling Notes:</a:t>
            </a:r>
          </a:p>
          <a:p>
            <a:pPr marL="171450" indent="-171450">
              <a:buFont typeface="Arial" panose="020B0604020202020204" pitchFamily="34" charset="0"/>
              <a:buChar char="•"/>
            </a:pPr>
            <a:r>
              <a:rPr lang="en-US" dirty="0"/>
              <a:t>FRSS and </a:t>
            </a:r>
            <a:r>
              <a:rPr lang="en-US" dirty="0" err="1"/>
              <a:t>ERSS</a:t>
            </a:r>
            <a:r>
              <a:rPr lang="en-US" dirty="0"/>
              <a:t> are “Like Capabilities” within </a:t>
            </a:r>
            <a:r>
              <a:rPr lang="en-US" dirty="0" err="1"/>
              <a:t>JMPT</a:t>
            </a:r>
            <a:r>
              <a:rPr lang="en-US" dirty="0"/>
              <a:t>. For mortality modeling, the capabilities are considered equivalent. </a:t>
            </a:r>
          </a:p>
          <a:p>
            <a:pPr marL="171450" indent="-171450">
              <a:buFont typeface="Arial" panose="020B0604020202020204" pitchFamily="34" charset="0"/>
              <a:buChar char="•"/>
            </a:pPr>
            <a:r>
              <a:rPr lang="en-US" dirty="0"/>
              <a:t>Hold times modeled by modifying route availability in </a:t>
            </a:r>
            <a:r>
              <a:rPr lang="en-US" dirty="0" err="1"/>
              <a:t>JMPT</a:t>
            </a:r>
            <a:r>
              <a:rPr lang="en-US" dirty="0"/>
              <a:t> to get a “rough estimate” of mortality given hold times. </a:t>
            </a:r>
          </a:p>
          <a:p>
            <a:pPr marL="171450" indent="-171450">
              <a:buFont typeface="Arial" panose="020B0604020202020204" pitchFamily="34" charset="0"/>
              <a:buChar char="•"/>
            </a:pPr>
            <a:r>
              <a:rPr lang="en-US" dirty="0"/>
              <a:t>Thresholds used were 6, 24, and 96 hours as dictated by the research team.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Casualty Code Mix for x4 Run (6 Pt 1</a:t>
            </a:r>
            <a:r>
              <a:rPr lang="en-US" baseline="30000" dirty="0"/>
              <a:t>st</a:t>
            </a:r>
            <a:r>
              <a:rPr lang="en-US" dirty="0"/>
              <a:t> Mission + 18 Pt 2</a:t>
            </a:r>
            <a:r>
              <a:rPr lang="en-US" baseline="30000" dirty="0"/>
              <a:t>nd</a:t>
            </a:r>
            <a:r>
              <a:rPr lang="en-US" dirty="0"/>
              <a:t> Mission:</a:t>
            </a:r>
          </a:p>
          <a:p>
            <a:pPr marL="171450" indent="-171450">
              <a:buFont typeface="Arial" panose="020B0604020202020204" pitchFamily="34" charset="0"/>
              <a:buChar char="•"/>
            </a:pPr>
            <a:r>
              <a:rPr lang="en-US" dirty="0"/>
              <a:t>4 – 808.8 </a:t>
            </a:r>
            <a:r>
              <a:rPr lang="en-US" sz="1200" b="0" i="0" u="none" strike="noStrike" dirty="0">
                <a:solidFill>
                  <a:srgbClr val="000000"/>
                </a:solidFill>
                <a:effectLst/>
                <a:latin typeface="Calibri" panose="020F0502020204030204" pitchFamily="34" charset="0"/>
              </a:rPr>
              <a:t>Fracture of tibia and fibula &amp; Injury to blood vessels of lower extremity and unspecified sites</a:t>
            </a:r>
            <a:r>
              <a:rPr lang="en-US" dirty="0"/>
              <a:t> </a:t>
            </a:r>
          </a:p>
          <a:p>
            <a:pPr marL="171450" indent="-171450">
              <a:buFont typeface="Arial" panose="020B0604020202020204" pitchFamily="34" charset="0"/>
              <a:buChar char="•"/>
            </a:pPr>
            <a:r>
              <a:rPr lang="en-US" dirty="0"/>
              <a:t>8 – 823_904 </a:t>
            </a:r>
            <a:r>
              <a:rPr lang="en-US" sz="1200" b="0" i="0" u="none" strike="noStrike" dirty="0">
                <a:solidFill>
                  <a:srgbClr val="000000"/>
                </a:solidFill>
                <a:effectLst/>
                <a:latin typeface="Calibri" panose="020F0502020204030204" pitchFamily="34" charset="0"/>
              </a:rPr>
              <a:t>Closed unspecified fracture of pelvis</a:t>
            </a:r>
            <a:r>
              <a:rPr lang="en-US" dirty="0"/>
              <a:t> </a:t>
            </a:r>
          </a:p>
          <a:p>
            <a:pPr marL="171450" indent="-171450">
              <a:buFont typeface="Arial" panose="020B0604020202020204" pitchFamily="34" charset="0"/>
              <a:buChar char="•"/>
            </a:pPr>
            <a:r>
              <a:rPr lang="en-US" dirty="0"/>
              <a:t>8 – 805.2 </a:t>
            </a:r>
            <a:r>
              <a:rPr lang="en-US" sz="1200" b="0" i="0" u="none" strike="noStrike" dirty="0">
                <a:solidFill>
                  <a:srgbClr val="000000"/>
                </a:solidFill>
                <a:effectLst/>
                <a:latin typeface="Calibri" panose="020F0502020204030204" pitchFamily="34" charset="0"/>
              </a:rPr>
              <a:t>Closed fracture of dorsal [thoracic] vertebra without mention of spinal cord injury</a:t>
            </a:r>
            <a:r>
              <a:rPr lang="en-US" dirty="0"/>
              <a:t> </a:t>
            </a:r>
          </a:p>
          <a:p>
            <a:pPr marL="171450" indent="-171450">
              <a:buFont typeface="Arial" panose="020B0604020202020204" pitchFamily="34" charset="0"/>
              <a:buChar char="•"/>
            </a:pPr>
            <a:r>
              <a:rPr lang="en-US" dirty="0"/>
              <a:t>4 – 802_873 </a:t>
            </a:r>
            <a:r>
              <a:rPr lang="en-US" sz="1200" b="0" i="0" u="none" strike="noStrike" dirty="0">
                <a:solidFill>
                  <a:srgbClr val="000000"/>
                </a:solidFill>
                <a:effectLst/>
                <a:latin typeface="Calibri" panose="020F0502020204030204" pitchFamily="34" charset="0"/>
              </a:rPr>
              <a:t>Fracture of face bones &amp; Other open wound of head</a:t>
            </a:r>
            <a:endParaRPr lang="en-US" dirty="0"/>
          </a:p>
        </p:txBody>
      </p:sp>
      <p:sp>
        <p:nvSpPr>
          <p:cNvPr id="4" name="Slide Number Placeholder 3"/>
          <p:cNvSpPr>
            <a:spLocks noGrp="1"/>
          </p:cNvSpPr>
          <p:nvPr>
            <p:ph type="sldNum" sz="quarter" idx="5"/>
          </p:nvPr>
        </p:nvSpPr>
        <p:spPr/>
        <p:txBody>
          <a:bodyPr/>
          <a:lstStyle/>
          <a:p>
            <a:pPr>
              <a:defRPr/>
            </a:pPr>
            <a:fld id="{F9ACB320-364B-9945-BFAB-04B87D614646}" type="slidenum">
              <a:rPr lang="en-US" altLang="x-none" smtClean="0"/>
              <a:pPr>
                <a:defRPr/>
              </a:pPr>
              <a:t>15</a:t>
            </a:fld>
            <a:endParaRPr lang="en-US" altLang="x-none" dirty="0"/>
          </a:p>
        </p:txBody>
      </p:sp>
    </p:spTree>
    <p:extLst>
      <p:ext uri="{BB962C8B-B14F-4D97-AF65-F5344CB8AC3E}">
        <p14:creationId xmlns:p14="http://schemas.microsoft.com/office/powerpoint/2010/main" val="3933093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9ACB320-364B-9945-BFAB-04B87D614646}" type="slidenum">
              <a:rPr lang="en-US" altLang="x-none" smtClean="0"/>
              <a:pPr>
                <a:defRPr/>
              </a:pPr>
              <a:t>16</a:t>
            </a:fld>
            <a:endParaRPr lang="en-US" altLang="x-none" dirty="0"/>
          </a:p>
        </p:txBody>
      </p:sp>
    </p:spTree>
    <p:extLst>
      <p:ext uri="{BB962C8B-B14F-4D97-AF65-F5344CB8AC3E}">
        <p14:creationId xmlns:p14="http://schemas.microsoft.com/office/powerpoint/2010/main" val="1237084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9ACB320-364B-9945-BFAB-04B87D614646}" type="slidenum">
              <a:rPr lang="en-US" altLang="x-none" smtClean="0"/>
              <a:pPr>
                <a:defRPr/>
              </a:pPr>
              <a:t>3</a:t>
            </a:fld>
            <a:endParaRPr lang="en-US" altLang="x-none" dirty="0"/>
          </a:p>
        </p:txBody>
      </p:sp>
    </p:spTree>
    <p:extLst>
      <p:ext uri="{BB962C8B-B14F-4D97-AF65-F5344CB8AC3E}">
        <p14:creationId xmlns:p14="http://schemas.microsoft.com/office/powerpoint/2010/main" val="4270478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publications found include this data:</a:t>
            </a:r>
          </a:p>
          <a:p>
            <a:endParaRPr lang="en-US" dirty="0"/>
          </a:p>
          <a:p>
            <a:r>
              <a:rPr lang="en-US" dirty="0"/>
              <a:t>Miller, Benjamin T. MD; Lin, Andrew H. MD; Clark, Susan C. MD; Cap, Andrew P. MD, PhD; Dubose, Joseph J. MD. Red tides: Mass casualty and whole blood at sea. Journal of Trauma and Acute Care Surgery 85(1S):p S134-S139, July 2018. | DOI: 10.1097/TA.0000000000001831 </a:t>
            </a:r>
          </a:p>
          <a:p>
            <a:endParaRPr lang="en-US" dirty="0"/>
          </a:p>
          <a:p>
            <a:r>
              <a:rPr lang="en-US" b="0" i="0" dirty="0">
                <a:solidFill>
                  <a:srgbClr val="2A2A2A"/>
                </a:solidFill>
                <a:effectLst/>
                <a:latin typeface="Source Sans Pro" panose="020B0503030403020204" pitchFamily="34" charset="0"/>
              </a:rPr>
              <a:t>William G Day, Elizabeth Cooper, Khanh Phung, Benjamin Miller, Joseph DuBose, Andrew H Lin, Prolonged Stabilization During a Mass Casualty Incident at Sea in the Era of Distributed Maritime Operations, </a:t>
            </a:r>
            <a:r>
              <a:rPr lang="en-US" b="0" i="1" dirty="0">
                <a:solidFill>
                  <a:srgbClr val="2A2A2A"/>
                </a:solidFill>
                <a:effectLst/>
                <a:latin typeface="Source Sans Pro" panose="020B0503030403020204" pitchFamily="34" charset="0"/>
              </a:rPr>
              <a:t>Military Medicine</a:t>
            </a:r>
            <a:r>
              <a:rPr lang="en-US" b="0" i="0" dirty="0">
                <a:solidFill>
                  <a:srgbClr val="2A2A2A"/>
                </a:solidFill>
                <a:effectLst/>
                <a:latin typeface="Source Sans Pro" panose="020B0503030403020204" pitchFamily="34" charset="0"/>
              </a:rPr>
              <a:t>, Volume 185, Issue 11-12, November-December 2020, Pages 2192–2197, </a:t>
            </a:r>
            <a:r>
              <a:rPr lang="en-US" b="0" i="0" u="none" strike="noStrike" dirty="0">
                <a:solidFill>
                  <a:srgbClr val="006FB7"/>
                </a:solidFill>
                <a:effectLst/>
                <a:latin typeface="Source Sans Pro" panose="020B0503030403020204" pitchFamily="34" charset="0"/>
                <a:hlinkClick r:id="rId3"/>
              </a:rPr>
              <a:t>https://doi.org/10.1093/milmed/usaa147</a:t>
            </a:r>
            <a:endParaRPr lang="en-US" b="0" i="0" u="none" strike="noStrike" dirty="0">
              <a:solidFill>
                <a:srgbClr val="006FB7"/>
              </a:solidFill>
              <a:effectLst/>
              <a:latin typeface="Source Sans Pro" panose="020B0503030403020204" pitchFamily="34" charset="0"/>
            </a:endParaRPr>
          </a:p>
          <a:p>
            <a:endParaRPr lang="en-US" b="0" i="0" u="none" strike="noStrike" dirty="0">
              <a:solidFill>
                <a:srgbClr val="006FB7"/>
              </a:solidFill>
              <a:effectLst/>
              <a:latin typeface="Source Sans Pro" panose="020B0503030403020204" pitchFamily="34" charset="0"/>
            </a:endParaRPr>
          </a:p>
          <a:p>
            <a:r>
              <a:rPr lang="en-US" b="0" i="0" u="none" strike="noStrike" dirty="0">
                <a:solidFill>
                  <a:srgbClr val="006FB7"/>
                </a:solidFill>
                <a:effectLst/>
                <a:latin typeface="Source Sans Pro" panose="020B0503030403020204" pitchFamily="34" charset="0"/>
              </a:rPr>
              <a:t>Primary article used for the data is “Red Tides” from (Miller et al., 2018)</a:t>
            </a:r>
            <a:endParaRPr lang="en-US" dirty="0"/>
          </a:p>
        </p:txBody>
      </p:sp>
      <p:sp>
        <p:nvSpPr>
          <p:cNvPr id="4" name="Slide Number Placeholder 3"/>
          <p:cNvSpPr>
            <a:spLocks noGrp="1"/>
          </p:cNvSpPr>
          <p:nvPr>
            <p:ph type="sldNum" sz="quarter" idx="5"/>
          </p:nvPr>
        </p:nvSpPr>
        <p:spPr/>
        <p:txBody>
          <a:bodyPr/>
          <a:lstStyle/>
          <a:p>
            <a:pPr>
              <a:defRPr/>
            </a:pPr>
            <a:fld id="{F9ACB320-364B-9945-BFAB-04B87D614646}" type="slidenum">
              <a:rPr lang="en-US" altLang="x-none" smtClean="0"/>
              <a:pPr>
                <a:defRPr/>
              </a:pPr>
              <a:t>4</a:t>
            </a:fld>
            <a:endParaRPr lang="en-US" altLang="x-none" dirty="0"/>
          </a:p>
        </p:txBody>
      </p:sp>
    </p:spTree>
    <p:extLst>
      <p:ext uri="{BB962C8B-B14F-4D97-AF65-F5344CB8AC3E}">
        <p14:creationId xmlns:p14="http://schemas.microsoft.com/office/powerpoint/2010/main" val="1673075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Table provided to NHRC was in </a:t>
            </a:r>
            <a:r>
              <a:rPr lang="en-US" b="0" i="0" u="none" strike="noStrike" dirty="0">
                <a:solidFill>
                  <a:srgbClr val="006FB7"/>
                </a:solidFill>
                <a:effectLst/>
                <a:latin typeface="Source Sans Pro" panose="020B0503030403020204" pitchFamily="34" charset="0"/>
              </a:rPr>
              <a:t>(Miller et al., 2018) page S137</a:t>
            </a:r>
          </a:p>
          <a:p>
            <a:pPr marL="0" indent="0">
              <a:buNone/>
            </a:pPr>
            <a:endParaRPr lang="en-US" b="0" i="0" u="none" strike="noStrike" dirty="0">
              <a:solidFill>
                <a:srgbClr val="006FB7"/>
              </a:solidFill>
              <a:effectLst/>
              <a:latin typeface="Source Sans Pro" panose="020B0503030403020204" pitchFamily="34" charset="0"/>
            </a:endParaRPr>
          </a:p>
          <a:p>
            <a:pPr marL="171450" indent="-171450">
              <a:buFont typeface="Arial" panose="020B0604020202020204" pitchFamily="34" charset="0"/>
              <a:buChar char="•"/>
            </a:pPr>
            <a:r>
              <a:rPr lang="en-US" b="0" i="0" u="none" strike="noStrike" dirty="0">
                <a:solidFill>
                  <a:srgbClr val="006FB7"/>
                </a:solidFill>
                <a:effectLst/>
                <a:latin typeface="Source Sans Pro" panose="020B0503030403020204" pitchFamily="34" charset="0"/>
              </a:rPr>
              <a:t>These are a basic description of the 6 patients received by the USS BATAAN in 2017 during the incident noted in the Red Tide article. </a:t>
            </a:r>
          </a:p>
          <a:p>
            <a:pPr marL="171450" indent="-171450">
              <a:buFont typeface="Arial" panose="020B0604020202020204" pitchFamily="34" charset="0"/>
              <a:buChar char="•"/>
            </a:pPr>
            <a:r>
              <a:rPr lang="en-US" b="0" i="0" u="none" strike="noStrike" dirty="0">
                <a:solidFill>
                  <a:srgbClr val="006FB7"/>
                </a:solidFill>
                <a:effectLst/>
                <a:latin typeface="Source Sans Pro" panose="020B0503030403020204" pitchFamily="34" charset="0"/>
              </a:rPr>
              <a:t>The primary PCs are the patient codes of the most severe injury that were used when modeling mortality.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i="0" u="none" strike="noStrike" dirty="0">
                <a:solidFill>
                  <a:srgbClr val="006FB7"/>
                </a:solidFill>
                <a:effectLst/>
                <a:latin typeface="Source Sans Pro" panose="020B0503030403020204" pitchFamily="34" charset="0"/>
              </a:rPr>
              <a:t>When conducting supply modeling, the codes </a:t>
            </a:r>
            <a:r>
              <a:rPr lang="en-US" dirty="0"/>
              <a:t>802_873 (Facial Fracture) &amp; 863.80 (Injury to gastrointestinal tract) were used for the injuries sustained by Patient 3 to appropriately capture the demand on the supply system.</a:t>
            </a:r>
          </a:p>
        </p:txBody>
      </p:sp>
      <p:sp>
        <p:nvSpPr>
          <p:cNvPr id="4" name="Slide Number Placeholder 3"/>
          <p:cNvSpPr>
            <a:spLocks noGrp="1"/>
          </p:cNvSpPr>
          <p:nvPr>
            <p:ph type="sldNum" sz="quarter" idx="5"/>
          </p:nvPr>
        </p:nvSpPr>
        <p:spPr/>
        <p:txBody>
          <a:bodyPr/>
          <a:lstStyle/>
          <a:p>
            <a:pPr>
              <a:defRPr/>
            </a:pPr>
            <a:fld id="{F9ACB320-364B-9945-BFAB-04B87D614646}" type="slidenum">
              <a:rPr lang="en-US" altLang="x-none" smtClean="0"/>
              <a:pPr>
                <a:defRPr/>
              </a:pPr>
              <a:t>5</a:t>
            </a:fld>
            <a:endParaRPr lang="en-US" altLang="x-none" dirty="0"/>
          </a:p>
        </p:txBody>
      </p:sp>
    </p:spTree>
    <p:extLst>
      <p:ext uri="{BB962C8B-B14F-4D97-AF65-F5344CB8AC3E}">
        <p14:creationId xmlns:p14="http://schemas.microsoft.com/office/powerpoint/2010/main" val="3558451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basic Role II medical assets for the Navy and the Marine Corps. This list is by no means exhaustive.</a:t>
            </a:r>
          </a:p>
          <a:p>
            <a:endParaRPr lang="en-US" dirty="0"/>
          </a:p>
          <a:p>
            <a:r>
              <a:rPr lang="en-US" dirty="0"/>
              <a:t>These capabilities were explored when conducting supply estimation on the initial casualty stream from Red Tide.</a:t>
            </a:r>
          </a:p>
          <a:p>
            <a:endParaRPr lang="en-US" dirty="0"/>
          </a:p>
          <a:p>
            <a:r>
              <a:rPr lang="en-US" b="1" dirty="0"/>
              <a:t>Note: </a:t>
            </a:r>
            <a:r>
              <a:rPr lang="en-US" dirty="0"/>
              <a:t>Big take away is no Role II is built the same. Role II is a capability description but does not tell us enough about what medical capacity is being provided.</a:t>
            </a:r>
          </a:p>
        </p:txBody>
      </p:sp>
      <p:sp>
        <p:nvSpPr>
          <p:cNvPr id="4" name="Slide Number Placeholder 3"/>
          <p:cNvSpPr>
            <a:spLocks noGrp="1"/>
          </p:cNvSpPr>
          <p:nvPr>
            <p:ph type="sldNum" sz="quarter" idx="5"/>
          </p:nvPr>
        </p:nvSpPr>
        <p:spPr/>
        <p:txBody>
          <a:bodyPr/>
          <a:lstStyle/>
          <a:p>
            <a:pPr>
              <a:defRPr/>
            </a:pPr>
            <a:fld id="{F9ACB320-364B-9945-BFAB-04B87D614646}" type="slidenum">
              <a:rPr lang="en-US" altLang="x-none" smtClean="0"/>
              <a:pPr>
                <a:defRPr/>
              </a:pPr>
              <a:t>6</a:t>
            </a:fld>
            <a:endParaRPr lang="en-US" altLang="x-none" dirty="0"/>
          </a:p>
        </p:txBody>
      </p:sp>
    </p:spTree>
    <p:extLst>
      <p:ext uri="{BB962C8B-B14F-4D97-AF65-F5344CB8AC3E}">
        <p14:creationId xmlns:p14="http://schemas.microsoft.com/office/powerpoint/2010/main" val="1845991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process of defining the Treatment Profile for the Patient Condition Codes that the Naval Health Research Center uses for modeling the treatment of casualties and estimating supply consumption.</a:t>
            </a:r>
          </a:p>
          <a:p>
            <a:endParaRPr lang="en-US" dirty="0"/>
          </a:p>
          <a:p>
            <a:r>
              <a:rPr lang="en-US" dirty="0"/>
              <a:t>Medical capabilities within the model have been developed based on service level doctrine and supply lists, known by various names across the services. The medical capabilities can be modified to look at novel supplies or structures of the capability, but the baseline build is based on doctrine. </a:t>
            </a:r>
          </a:p>
          <a:p>
            <a:endParaRPr lang="en-US" dirty="0"/>
          </a:p>
          <a:p>
            <a:r>
              <a:rPr lang="en-US" dirty="0"/>
              <a:t>The patient is assigned a Patient Condition Code (corresponding to an ICD-9) and receives care based on the Treatment Profile associated with that Patient Condition Code within that medical capability. </a:t>
            </a:r>
          </a:p>
          <a:p>
            <a:endParaRPr lang="en-US" dirty="0"/>
          </a:p>
          <a:p>
            <a:r>
              <a:rPr lang="en-US" dirty="0"/>
              <a:t>For supply estimation, the Task Profiles within a Functional Area of the medical capability correspond to supply and equipment usage that allows for the estimation of supplies/equipment based on a casualty stream. </a:t>
            </a:r>
          </a:p>
          <a:p>
            <a:endParaRPr lang="en-US" dirty="0"/>
          </a:p>
          <a:p>
            <a:r>
              <a:rPr lang="en-US" dirty="0"/>
              <a:t>A “casualty stream” is defined as a set of Patient Condition Codes that result from modeling an operational scenario.</a:t>
            </a:r>
          </a:p>
          <a:p>
            <a:endParaRPr lang="en-US" dirty="0"/>
          </a:p>
          <a:p>
            <a:r>
              <a:rPr lang="en-US" dirty="0"/>
              <a:t>Supply estimation is conducted in the Expeditionary Medical Knowledge Warehouse (EMedKW) which stores the data used in the Casualty Estimation Tool (Medical Planners’ Toolkit (</a:t>
            </a:r>
            <a:r>
              <a:rPr lang="en-US" dirty="0" err="1"/>
              <a:t>MPTk</a:t>
            </a:r>
            <a:r>
              <a:rPr lang="en-US" dirty="0"/>
              <a:t>)) and the Medical Network Sufficiency Model (Joint Medical Planning Tool (</a:t>
            </a:r>
            <a:r>
              <a:rPr lang="en-US" dirty="0" err="1"/>
              <a:t>JMPT</a:t>
            </a:r>
            <a:r>
              <a:rPr lang="en-US" dirty="0"/>
              <a:t>)). </a:t>
            </a:r>
          </a:p>
          <a:p>
            <a:endParaRPr lang="en-US" dirty="0"/>
          </a:p>
          <a:p>
            <a:r>
              <a:rPr lang="en-US" dirty="0"/>
              <a:t>To ensure continuity, the same Treatment Profiles are used across the estimation tools.</a:t>
            </a:r>
          </a:p>
        </p:txBody>
      </p:sp>
      <p:sp>
        <p:nvSpPr>
          <p:cNvPr id="4" name="Slide Number Placeholder 3"/>
          <p:cNvSpPr>
            <a:spLocks noGrp="1"/>
          </p:cNvSpPr>
          <p:nvPr>
            <p:ph type="sldNum" sz="quarter" idx="5"/>
          </p:nvPr>
        </p:nvSpPr>
        <p:spPr/>
        <p:txBody>
          <a:bodyPr/>
          <a:lstStyle/>
          <a:p>
            <a:pPr>
              <a:defRPr/>
            </a:pPr>
            <a:fld id="{F9ACB320-364B-9945-BFAB-04B87D614646}" type="slidenum">
              <a:rPr lang="en-US" altLang="x-none" smtClean="0"/>
              <a:pPr>
                <a:defRPr/>
              </a:pPr>
              <a:t>7</a:t>
            </a:fld>
            <a:endParaRPr lang="en-US" altLang="x-none" dirty="0"/>
          </a:p>
        </p:txBody>
      </p:sp>
    </p:spTree>
    <p:extLst>
      <p:ext uri="{BB962C8B-B14F-4D97-AF65-F5344CB8AC3E}">
        <p14:creationId xmlns:p14="http://schemas.microsoft.com/office/powerpoint/2010/main" val="508543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CAPT Tadlock to discuss limitations in LSCO as well as other injury patterns such as burn, TBI, etc. </a:t>
            </a:r>
          </a:p>
          <a:p>
            <a:endParaRPr lang="en-US" dirty="0"/>
          </a:p>
          <a:p>
            <a:r>
              <a:rPr lang="en-US" dirty="0"/>
              <a:t>Anesthesia implications as well</a:t>
            </a:r>
          </a:p>
        </p:txBody>
      </p:sp>
      <p:sp>
        <p:nvSpPr>
          <p:cNvPr id="4" name="Slide Number Placeholder 3"/>
          <p:cNvSpPr>
            <a:spLocks noGrp="1"/>
          </p:cNvSpPr>
          <p:nvPr>
            <p:ph type="sldNum" sz="quarter" idx="5"/>
          </p:nvPr>
        </p:nvSpPr>
        <p:spPr/>
        <p:txBody>
          <a:bodyPr/>
          <a:lstStyle/>
          <a:p>
            <a:pPr>
              <a:defRPr/>
            </a:pPr>
            <a:fld id="{F9ACB320-364B-9945-BFAB-04B87D614646}" type="slidenum">
              <a:rPr lang="en-US" altLang="x-none" smtClean="0"/>
              <a:pPr>
                <a:defRPr/>
              </a:pPr>
              <a:t>8</a:t>
            </a:fld>
            <a:endParaRPr lang="en-US" altLang="x-none" dirty="0"/>
          </a:p>
        </p:txBody>
      </p:sp>
    </p:spTree>
    <p:extLst>
      <p:ext uri="{BB962C8B-B14F-4D97-AF65-F5344CB8AC3E}">
        <p14:creationId xmlns:p14="http://schemas.microsoft.com/office/powerpoint/2010/main" val="1544262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patients from the Red Tide scenario were used to explore the supply shortfalls across 5 different Navy and Marine Corps Role II capabilities.</a:t>
            </a:r>
          </a:p>
          <a:p>
            <a:r>
              <a:rPr lang="en-US" dirty="0"/>
              <a:t>Principle findings were:</a:t>
            </a:r>
          </a:p>
          <a:p>
            <a:pPr marL="171450" indent="-171450">
              <a:buFont typeface="Arial" panose="020B0604020202020204" pitchFamily="34" charset="0"/>
              <a:buChar char="•"/>
            </a:pPr>
            <a:r>
              <a:rPr lang="en-US" dirty="0"/>
              <a:t>Expeditionary Resuscitative Surgical System (</a:t>
            </a:r>
            <a:r>
              <a:rPr lang="en-US" dirty="0" err="1"/>
              <a:t>ERSS</a:t>
            </a:r>
            <a:r>
              <a:rPr lang="en-US" dirty="0"/>
              <a:t>): 54/581 Supply lines were exceeded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Nuclear Powered Aircraft Carrier (</a:t>
            </a:r>
            <a:r>
              <a:rPr lang="en-US" dirty="0" err="1"/>
              <a:t>CVN</a:t>
            </a:r>
            <a:r>
              <a:rPr lang="en-US" dirty="0"/>
              <a:t>): 16/2152 Supply lines were exceeded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Forward Resuscitative Surgery System (FRSS): 15/613 Supply lines were exceeded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Forward Resuscitative Surgery System (FRSS) + Shock Trauma Platoon (</a:t>
            </a:r>
            <a:r>
              <a:rPr lang="en-US" dirty="0" err="1"/>
              <a:t>STP</a:t>
            </a:r>
            <a:r>
              <a:rPr lang="en-US" dirty="0"/>
              <a:t>): 5/1018 Supply lines were exceeded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Surgical Platoon (SP): 10/1490 Supply lines were exceeded</a:t>
            </a:r>
          </a:p>
          <a:p>
            <a:endParaRPr lang="en-US" dirty="0"/>
          </a:p>
          <a:p>
            <a:r>
              <a:rPr lang="en-US" dirty="0"/>
              <a:t>This shows that within the first 6 patients with severe injuries, the supply lines begin to deplete. While there are substitutions that can happen; capabilities, primarily mobile ones like the </a:t>
            </a:r>
            <a:r>
              <a:rPr lang="en-US" dirty="0" err="1"/>
              <a:t>ERSS</a:t>
            </a:r>
            <a:r>
              <a:rPr lang="en-US" dirty="0"/>
              <a:t>, have very limited ability to maintain mission effectiveness from a supply perspective for an extended period of time.</a:t>
            </a:r>
          </a:p>
          <a:p>
            <a:endParaRPr lang="en-US" dirty="0"/>
          </a:p>
          <a:p>
            <a:r>
              <a:rPr lang="en-US" dirty="0"/>
              <a:t>What happens when the next set of casualties comes in on the </a:t>
            </a:r>
            <a:r>
              <a:rPr lang="en-US" dirty="0" err="1"/>
              <a:t>helo</a:t>
            </a:r>
            <a:r>
              <a:rPr lang="en-US" dirty="0"/>
              <a:t> behind these 6? Are these medical facilities able to handle that casualty load? In Large Scale Combat Operations, with limited resupply, how do we sustain operations as these capabilities are currently designed?</a:t>
            </a:r>
          </a:p>
        </p:txBody>
      </p:sp>
      <p:sp>
        <p:nvSpPr>
          <p:cNvPr id="4" name="Slide Number Placeholder 3"/>
          <p:cNvSpPr>
            <a:spLocks noGrp="1"/>
          </p:cNvSpPr>
          <p:nvPr>
            <p:ph type="sldNum" sz="quarter" idx="5"/>
          </p:nvPr>
        </p:nvSpPr>
        <p:spPr/>
        <p:txBody>
          <a:bodyPr/>
          <a:lstStyle/>
          <a:p>
            <a:pPr>
              <a:defRPr/>
            </a:pPr>
            <a:fld id="{F9ACB320-364B-9945-BFAB-04B87D614646}" type="slidenum">
              <a:rPr lang="en-US" altLang="x-none" smtClean="0"/>
              <a:pPr>
                <a:defRPr/>
              </a:pPr>
              <a:t>10</a:t>
            </a:fld>
            <a:endParaRPr lang="en-US" altLang="x-none" dirty="0"/>
          </a:p>
        </p:txBody>
      </p:sp>
    </p:spTree>
    <p:extLst>
      <p:ext uri="{BB962C8B-B14F-4D97-AF65-F5344CB8AC3E}">
        <p14:creationId xmlns:p14="http://schemas.microsoft.com/office/powerpoint/2010/main" val="802637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t>
            </a:r>
            <a:r>
              <a:rPr lang="en-US" dirty="0" err="1"/>
              <a:t>ERSS</a:t>
            </a:r>
            <a:r>
              <a:rPr lang="en-US" dirty="0"/>
              <a:t>/FRSS Note: () indicates casualties not treated at capability. No treatment profile available. Could count as either survived or died depending on severity.</a:t>
            </a:r>
          </a:p>
          <a:p>
            <a:endParaRPr lang="en-US" dirty="0"/>
          </a:p>
          <a:p>
            <a:r>
              <a:rPr lang="en-US" dirty="0"/>
              <a:t>This is the mortality using a large-scale network model (Joint Medical Planning Tool) to get a “rough estimate”. Casualties had 4 disposition categories:</a:t>
            </a:r>
          </a:p>
          <a:p>
            <a:pPr marL="171450" indent="-171450">
              <a:buFont typeface="Arial" panose="020B0604020202020204" pitchFamily="34" charset="0"/>
              <a:buChar char="•"/>
            </a:pPr>
            <a:r>
              <a:rPr lang="en-US" dirty="0"/>
              <a:t>Survived: Final evacuation at the end of the scenario</a:t>
            </a:r>
          </a:p>
          <a:p>
            <a:pPr marL="171450" indent="-171450">
              <a:buFont typeface="Arial" panose="020B0604020202020204" pitchFamily="34" charset="0"/>
              <a:buChar char="•"/>
            </a:pPr>
            <a:r>
              <a:rPr lang="en-US" dirty="0"/>
              <a:t>Died Outside: Never entered the facility and died outside</a:t>
            </a:r>
          </a:p>
          <a:p>
            <a:pPr marL="171450" indent="-171450">
              <a:buFont typeface="Arial" panose="020B0604020202020204" pitchFamily="34" charset="0"/>
              <a:buChar char="•"/>
            </a:pPr>
            <a:r>
              <a:rPr lang="en-US" dirty="0"/>
              <a:t>Died Under Care: Died of wound suffered while in the facility</a:t>
            </a:r>
          </a:p>
          <a:p>
            <a:pPr marL="171450" indent="-171450">
              <a:buFont typeface="Arial" panose="020B0604020202020204" pitchFamily="34" charset="0"/>
              <a:buChar char="•"/>
            </a:pPr>
            <a:r>
              <a:rPr lang="en-US" dirty="0"/>
              <a:t>Died Awaiting Transport: Patient had transport requested for them but died due to transportation delay.</a:t>
            </a:r>
          </a:p>
          <a:p>
            <a:endParaRPr lang="en-US" dirty="0"/>
          </a:p>
          <a:p>
            <a:r>
              <a:rPr lang="en-US" dirty="0"/>
              <a:t>Modeling Notes:</a:t>
            </a:r>
          </a:p>
          <a:p>
            <a:pPr marL="171450" indent="-171450">
              <a:buFont typeface="Arial" panose="020B0604020202020204" pitchFamily="34" charset="0"/>
              <a:buChar char="•"/>
            </a:pPr>
            <a:r>
              <a:rPr lang="en-US" dirty="0"/>
              <a:t>FRSS and </a:t>
            </a:r>
            <a:r>
              <a:rPr lang="en-US" dirty="0" err="1"/>
              <a:t>ERSS</a:t>
            </a:r>
            <a:r>
              <a:rPr lang="en-US" dirty="0"/>
              <a:t> are “Like Capabilities” within </a:t>
            </a:r>
            <a:r>
              <a:rPr lang="en-US" dirty="0" err="1"/>
              <a:t>JMPT</a:t>
            </a:r>
            <a:r>
              <a:rPr lang="en-US" dirty="0"/>
              <a:t>. For mortality modeling, the capabilities are considered equivalent. </a:t>
            </a:r>
          </a:p>
          <a:p>
            <a:pPr marL="171450" indent="-171450">
              <a:buFont typeface="Arial" panose="020B0604020202020204" pitchFamily="34" charset="0"/>
              <a:buChar char="•"/>
            </a:pPr>
            <a:r>
              <a:rPr lang="en-US" dirty="0"/>
              <a:t>Hold times modeled by modifying route availability in </a:t>
            </a:r>
            <a:r>
              <a:rPr lang="en-US" dirty="0" err="1"/>
              <a:t>JMPT</a:t>
            </a:r>
            <a:r>
              <a:rPr lang="en-US" dirty="0"/>
              <a:t> to get a “rough estimate” of mortality given hold times. </a:t>
            </a:r>
          </a:p>
          <a:p>
            <a:pPr marL="171450" indent="-171450">
              <a:buFont typeface="Arial" panose="020B0604020202020204" pitchFamily="34" charset="0"/>
              <a:buChar char="•"/>
            </a:pPr>
            <a:r>
              <a:rPr lang="en-US" dirty="0"/>
              <a:t>Thresholds used were 6, 24, and 96 hours as dictated by the research team.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Casualty Code Mix for Red Tide Runs:</a:t>
            </a:r>
          </a:p>
          <a:p>
            <a:pPr marL="171450" indent="-171450">
              <a:buFont typeface="Arial" panose="020B0604020202020204" pitchFamily="34" charset="0"/>
              <a:buChar char="•"/>
            </a:pPr>
            <a:r>
              <a:rPr lang="en-US" dirty="0"/>
              <a:t>1 – 808.8 </a:t>
            </a:r>
            <a:r>
              <a:rPr lang="en-US" sz="1200" b="0" i="0" u="none" strike="noStrike" dirty="0">
                <a:solidFill>
                  <a:srgbClr val="000000"/>
                </a:solidFill>
                <a:effectLst/>
                <a:latin typeface="Calibri" panose="020F0502020204030204" pitchFamily="34" charset="0"/>
              </a:rPr>
              <a:t>Fracture of tibia and fibula &amp; Injury to blood vessels of lower extremity and unspecified sites</a:t>
            </a:r>
            <a:r>
              <a:rPr lang="en-US" dirty="0"/>
              <a:t> </a:t>
            </a:r>
          </a:p>
          <a:p>
            <a:pPr marL="171450" indent="-171450">
              <a:buFont typeface="Arial" panose="020B0604020202020204" pitchFamily="34" charset="0"/>
              <a:buChar char="•"/>
            </a:pPr>
            <a:r>
              <a:rPr lang="en-US" dirty="0"/>
              <a:t>2 – 823_904 </a:t>
            </a:r>
            <a:r>
              <a:rPr lang="en-US" sz="1200" b="0" i="0" u="none" strike="noStrike" dirty="0">
                <a:solidFill>
                  <a:srgbClr val="000000"/>
                </a:solidFill>
                <a:effectLst/>
                <a:latin typeface="Calibri" panose="020F0502020204030204" pitchFamily="34" charset="0"/>
              </a:rPr>
              <a:t>Closed unspecified fracture of pelvis</a:t>
            </a:r>
            <a:r>
              <a:rPr lang="en-US" dirty="0"/>
              <a:t> </a:t>
            </a:r>
          </a:p>
          <a:p>
            <a:pPr marL="171450" indent="-171450">
              <a:buFont typeface="Arial" panose="020B0604020202020204" pitchFamily="34" charset="0"/>
              <a:buChar char="•"/>
            </a:pPr>
            <a:r>
              <a:rPr lang="en-US" dirty="0"/>
              <a:t>2 – 805.2 </a:t>
            </a:r>
            <a:r>
              <a:rPr lang="en-US" sz="1200" b="0" i="0" u="none" strike="noStrike" dirty="0">
                <a:solidFill>
                  <a:srgbClr val="000000"/>
                </a:solidFill>
                <a:effectLst/>
                <a:latin typeface="Calibri" panose="020F0502020204030204" pitchFamily="34" charset="0"/>
              </a:rPr>
              <a:t>Closed fracture of dorsal [thoracic] vertebra without mention of spinal cord injury</a:t>
            </a:r>
            <a:r>
              <a:rPr lang="en-US" dirty="0"/>
              <a:t> </a:t>
            </a:r>
          </a:p>
          <a:p>
            <a:pPr marL="171450" indent="-171450">
              <a:buFont typeface="Arial" panose="020B0604020202020204" pitchFamily="34" charset="0"/>
              <a:buChar char="•"/>
            </a:pPr>
            <a:r>
              <a:rPr lang="en-US" dirty="0"/>
              <a:t>1 – 802_873 </a:t>
            </a:r>
            <a:r>
              <a:rPr lang="en-US" sz="1200" b="0" i="0" u="none" strike="noStrike" dirty="0">
                <a:solidFill>
                  <a:srgbClr val="000000"/>
                </a:solidFill>
                <a:effectLst/>
                <a:latin typeface="Calibri" panose="020F0502020204030204" pitchFamily="34" charset="0"/>
              </a:rPr>
              <a:t>Fracture of face bones &amp; Other open wound of head</a:t>
            </a:r>
            <a:endParaRPr lang="en-US" dirty="0"/>
          </a:p>
        </p:txBody>
      </p:sp>
      <p:sp>
        <p:nvSpPr>
          <p:cNvPr id="4" name="Slide Number Placeholder 3"/>
          <p:cNvSpPr>
            <a:spLocks noGrp="1"/>
          </p:cNvSpPr>
          <p:nvPr>
            <p:ph type="sldNum" sz="quarter" idx="5"/>
          </p:nvPr>
        </p:nvSpPr>
        <p:spPr/>
        <p:txBody>
          <a:bodyPr/>
          <a:lstStyle/>
          <a:p>
            <a:pPr>
              <a:defRPr/>
            </a:pPr>
            <a:fld id="{F9ACB320-364B-9945-BFAB-04B87D614646}" type="slidenum">
              <a:rPr lang="en-US" altLang="x-none" smtClean="0"/>
              <a:pPr>
                <a:defRPr/>
              </a:pPr>
              <a:t>11</a:t>
            </a:fld>
            <a:endParaRPr lang="en-US" altLang="x-none" dirty="0"/>
          </a:p>
        </p:txBody>
      </p:sp>
    </p:spTree>
    <p:extLst>
      <p:ext uri="{BB962C8B-B14F-4D97-AF65-F5344CB8AC3E}">
        <p14:creationId xmlns:p14="http://schemas.microsoft.com/office/powerpoint/2010/main" val="222579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5CCE18D-77A9-1C4E-AD1F-60040675B544}"/>
              </a:ext>
            </a:extLst>
          </p:cNvPr>
          <p:cNvSpPr>
            <a:spLocks noGrp="1"/>
          </p:cNvSpPr>
          <p:nvPr>
            <p:ph type="dt" sz="half" idx="10"/>
          </p:nvPr>
        </p:nvSpPr>
        <p:spPr>
          <a:xfrm rot="19140000">
            <a:off x="268818" y="5870576"/>
            <a:ext cx="2901949" cy="201613"/>
          </a:xfrm>
          <a:prstGeom prst="rect">
            <a:avLst/>
          </a:prstGeom>
        </p:spPr>
        <p:txBody>
          <a:bodyPr/>
          <a:lstStyle>
            <a:lvl1pPr>
              <a:defRPr/>
            </a:lvl1pPr>
          </a:lstStyle>
          <a:p>
            <a:pPr>
              <a:defRPr/>
            </a:pPr>
            <a:fld id="{CFD9C503-69B3-9C46-B8FB-760CB6BA4BE7}" type="datetime1">
              <a:rPr lang="en-US" altLang="x-none"/>
              <a:pPr>
                <a:defRPr/>
              </a:pPr>
              <a:t>1/26/2024</a:t>
            </a:fld>
            <a:endParaRPr lang="en-US" altLang="x-none" dirty="0"/>
          </a:p>
        </p:txBody>
      </p:sp>
      <p:sp>
        <p:nvSpPr>
          <p:cNvPr id="5" name="Footer Placeholder 4">
            <a:extLst>
              <a:ext uri="{FF2B5EF4-FFF2-40B4-BE49-F238E27FC236}">
                <a16:creationId xmlns:a16="http://schemas.microsoft.com/office/drawing/2014/main" id="{5BF9669B-C3FE-6846-8DDF-F4C79F18D7B6}"/>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4140E610-30D3-3E4C-94FD-3F2EC6321407}"/>
              </a:ext>
            </a:extLst>
          </p:cNvPr>
          <p:cNvSpPr>
            <a:spLocks noGrp="1"/>
          </p:cNvSpPr>
          <p:nvPr>
            <p:ph type="sldNum" sz="quarter" idx="12"/>
          </p:nvPr>
        </p:nvSpPr>
        <p:spPr>
          <a:ln/>
        </p:spPr>
        <p:txBody>
          <a:bodyPr/>
          <a:lstStyle>
            <a:lvl1pPr>
              <a:defRPr/>
            </a:lvl1pPr>
          </a:lstStyle>
          <a:p>
            <a:pPr>
              <a:defRPr/>
            </a:pPr>
            <a:fld id="{5BA8FF1C-B830-F147-8CC4-422DAAA69349}" type="slidenum">
              <a:rPr lang="en-US" altLang="x-none"/>
              <a:pPr>
                <a:defRPr/>
              </a:pPr>
              <a:t>‹#›</a:t>
            </a:fld>
            <a:endParaRPr lang="en-US" altLang="x-none" dirty="0"/>
          </a:p>
        </p:txBody>
      </p:sp>
    </p:spTree>
    <p:extLst>
      <p:ext uri="{BB962C8B-B14F-4D97-AF65-F5344CB8AC3E}">
        <p14:creationId xmlns:p14="http://schemas.microsoft.com/office/powerpoint/2010/main" val="330337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5" name="Date Placeholder 3">
            <a:extLst>
              <a:ext uri="{FF2B5EF4-FFF2-40B4-BE49-F238E27FC236}">
                <a16:creationId xmlns:a16="http://schemas.microsoft.com/office/drawing/2014/main" id="{714683BF-B1F3-764C-BA41-7E9CD2A83009}"/>
              </a:ext>
            </a:extLst>
          </p:cNvPr>
          <p:cNvSpPr>
            <a:spLocks noGrp="1"/>
          </p:cNvSpPr>
          <p:nvPr>
            <p:ph type="dt" sz="half" idx="10"/>
          </p:nvPr>
        </p:nvSpPr>
        <p:spPr>
          <a:xfrm rot="19140000">
            <a:off x="268818" y="5870576"/>
            <a:ext cx="2901949" cy="201613"/>
          </a:xfrm>
          <a:prstGeom prst="rect">
            <a:avLst/>
          </a:prstGeom>
        </p:spPr>
        <p:txBody>
          <a:bodyPr/>
          <a:lstStyle>
            <a:lvl1pPr>
              <a:defRPr/>
            </a:lvl1pPr>
          </a:lstStyle>
          <a:p>
            <a:pPr>
              <a:defRPr/>
            </a:pPr>
            <a:fld id="{72C4CFB2-559B-C54F-B6F7-D464FEC131EE}" type="datetime1">
              <a:rPr lang="en-US" altLang="x-none"/>
              <a:pPr>
                <a:defRPr/>
              </a:pPr>
              <a:t>1/26/2024</a:t>
            </a:fld>
            <a:endParaRPr lang="en-US" altLang="x-none" dirty="0"/>
          </a:p>
        </p:txBody>
      </p:sp>
      <p:sp>
        <p:nvSpPr>
          <p:cNvPr id="6" name="Footer Placeholder 4">
            <a:extLst>
              <a:ext uri="{FF2B5EF4-FFF2-40B4-BE49-F238E27FC236}">
                <a16:creationId xmlns:a16="http://schemas.microsoft.com/office/drawing/2014/main" id="{4B4BAB7E-33FC-C248-99F9-A4C1F2C71C5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5B25CA52-0E35-7344-A5A5-B720B625A31E}"/>
              </a:ext>
            </a:extLst>
          </p:cNvPr>
          <p:cNvSpPr>
            <a:spLocks noGrp="1"/>
          </p:cNvSpPr>
          <p:nvPr>
            <p:ph type="sldNum" sz="quarter" idx="12"/>
          </p:nvPr>
        </p:nvSpPr>
        <p:spPr>
          <a:ln/>
        </p:spPr>
        <p:txBody>
          <a:bodyPr/>
          <a:lstStyle>
            <a:lvl1pPr>
              <a:defRPr/>
            </a:lvl1pPr>
          </a:lstStyle>
          <a:p>
            <a:pPr>
              <a:defRPr/>
            </a:pPr>
            <a:fld id="{132DE52A-757A-F44D-A56C-E4B61F5F9495}" type="slidenum">
              <a:rPr lang="en-US" altLang="x-none"/>
              <a:pPr>
                <a:defRPr/>
              </a:pPr>
              <a:t>‹#›</a:t>
            </a:fld>
            <a:endParaRPr lang="en-US" altLang="x-none" dirty="0"/>
          </a:p>
        </p:txBody>
      </p:sp>
    </p:spTree>
    <p:extLst>
      <p:ext uri="{BB962C8B-B14F-4D97-AF65-F5344CB8AC3E}">
        <p14:creationId xmlns:p14="http://schemas.microsoft.com/office/powerpoint/2010/main" val="3682088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CC61135-D954-0F43-92A2-9B9B852F59E6}"/>
              </a:ext>
            </a:extLst>
          </p:cNvPr>
          <p:cNvSpPr>
            <a:spLocks noGrp="1"/>
          </p:cNvSpPr>
          <p:nvPr>
            <p:ph type="dt" sz="half" idx="10"/>
          </p:nvPr>
        </p:nvSpPr>
        <p:spPr>
          <a:xfrm rot="19140000">
            <a:off x="268818" y="5870576"/>
            <a:ext cx="2901949" cy="201613"/>
          </a:xfrm>
          <a:prstGeom prst="rect">
            <a:avLst/>
          </a:prstGeom>
        </p:spPr>
        <p:txBody>
          <a:bodyPr/>
          <a:lstStyle>
            <a:lvl1pPr>
              <a:defRPr/>
            </a:lvl1pPr>
          </a:lstStyle>
          <a:p>
            <a:pPr>
              <a:defRPr/>
            </a:pPr>
            <a:fld id="{81A70692-417E-AA4E-BDEE-3AF97DC8FFA7}" type="datetime1">
              <a:rPr lang="en-US" altLang="x-none"/>
              <a:pPr>
                <a:defRPr/>
              </a:pPr>
              <a:t>1/26/2024</a:t>
            </a:fld>
            <a:endParaRPr lang="en-US" altLang="x-none" dirty="0"/>
          </a:p>
        </p:txBody>
      </p:sp>
      <p:sp>
        <p:nvSpPr>
          <p:cNvPr id="8" name="Footer Placeholder 4">
            <a:extLst>
              <a:ext uri="{FF2B5EF4-FFF2-40B4-BE49-F238E27FC236}">
                <a16:creationId xmlns:a16="http://schemas.microsoft.com/office/drawing/2014/main" id="{1DB97AD1-FA93-F748-B4DA-334CF5ADB1F4}"/>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446249C4-5942-F349-86E9-CB8C751F1D54}"/>
              </a:ext>
            </a:extLst>
          </p:cNvPr>
          <p:cNvSpPr>
            <a:spLocks noGrp="1"/>
          </p:cNvSpPr>
          <p:nvPr>
            <p:ph type="sldNum" sz="quarter" idx="12"/>
          </p:nvPr>
        </p:nvSpPr>
        <p:spPr>
          <a:ln/>
        </p:spPr>
        <p:txBody>
          <a:bodyPr/>
          <a:lstStyle>
            <a:lvl1pPr>
              <a:defRPr/>
            </a:lvl1pPr>
          </a:lstStyle>
          <a:p>
            <a:pPr>
              <a:defRPr/>
            </a:pPr>
            <a:fld id="{7261DD14-D0F2-F74C-AB18-96999227CDCC}" type="slidenum">
              <a:rPr lang="en-US" altLang="x-none"/>
              <a:pPr>
                <a:defRPr/>
              </a:pPr>
              <a:t>‹#›</a:t>
            </a:fld>
            <a:endParaRPr lang="en-US" altLang="x-none" dirty="0"/>
          </a:p>
        </p:txBody>
      </p:sp>
    </p:spTree>
    <p:extLst>
      <p:ext uri="{BB962C8B-B14F-4D97-AF65-F5344CB8AC3E}">
        <p14:creationId xmlns:p14="http://schemas.microsoft.com/office/powerpoint/2010/main" val="638713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7CD8D29-5E2D-F943-B20B-4F9F9DB6BBC9}"/>
              </a:ext>
            </a:extLst>
          </p:cNvPr>
          <p:cNvSpPr>
            <a:spLocks noGrp="1"/>
          </p:cNvSpPr>
          <p:nvPr>
            <p:ph type="dt" sz="half" idx="10"/>
          </p:nvPr>
        </p:nvSpPr>
        <p:spPr>
          <a:xfrm rot="19140000">
            <a:off x="268818" y="5870576"/>
            <a:ext cx="2901949" cy="201613"/>
          </a:xfrm>
          <a:prstGeom prst="rect">
            <a:avLst/>
          </a:prstGeom>
        </p:spPr>
        <p:txBody>
          <a:bodyPr/>
          <a:lstStyle>
            <a:lvl1pPr>
              <a:defRPr/>
            </a:lvl1pPr>
          </a:lstStyle>
          <a:p>
            <a:pPr>
              <a:defRPr/>
            </a:pPr>
            <a:fld id="{F3382846-E54D-FF45-B73A-902B0A33217D}" type="datetime1">
              <a:rPr lang="en-US" altLang="x-none"/>
              <a:pPr>
                <a:defRPr/>
              </a:pPr>
              <a:t>1/26/2024</a:t>
            </a:fld>
            <a:endParaRPr lang="en-US" altLang="x-none" dirty="0"/>
          </a:p>
        </p:txBody>
      </p:sp>
      <p:sp>
        <p:nvSpPr>
          <p:cNvPr id="4" name="Footer Placeholder 4">
            <a:extLst>
              <a:ext uri="{FF2B5EF4-FFF2-40B4-BE49-F238E27FC236}">
                <a16:creationId xmlns:a16="http://schemas.microsoft.com/office/drawing/2014/main" id="{371D0732-3AD9-2843-8F0E-AFECA56B6939}"/>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E188156B-D307-D84C-8DC3-DE58D4093A9C}"/>
              </a:ext>
            </a:extLst>
          </p:cNvPr>
          <p:cNvSpPr>
            <a:spLocks noGrp="1"/>
          </p:cNvSpPr>
          <p:nvPr>
            <p:ph type="sldNum" sz="quarter" idx="12"/>
          </p:nvPr>
        </p:nvSpPr>
        <p:spPr>
          <a:ln/>
        </p:spPr>
        <p:txBody>
          <a:bodyPr/>
          <a:lstStyle>
            <a:lvl1pPr>
              <a:defRPr/>
            </a:lvl1pPr>
          </a:lstStyle>
          <a:p>
            <a:pPr>
              <a:defRPr/>
            </a:pPr>
            <a:fld id="{8036FA59-D544-E94F-9677-FEDCE1390405}" type="slidenum">
              <a:rPr lang="en-US" altLang="x-none"/>
              <a:pPr>
                <a:defRPr/>
              </a:pPr>
              <a:t>‹#›</a:t>
            </a:fld>
            <a:endParaRPr lang="en-US" altLang="x-none" dirty="0"/>
          </a:p>
        </p:txBody>
      </p:sp>
    </p:spTree>
    <p:extLst>
      <p:ext uri="{BB962C8B-B14F-4D97-AF65-F5344CB8AC3E}">
        <p14:creationId xmlns:p14="http://schemas.microsoft.com/office/powerpoint/2010/main" val="285190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237781B-68CA-AF49-A5DD-F99A9FBFA1AE}"/>
              </a:ext>
            </a:extLst>
          </p:cNvPr>
          <p:cNvSpPr>
            <a:spLocks noGrp="1"/>
          </p:cNvSpPr>
          <p:nvPr>
            <p:ph type="dt" sz="half" idx="10"/>
          </p:nvPr>
        </p:nvSpPr>
        <p:spPr>
          <a:xfrm rot="19140000">
            <a:off x="268818" y="5870576"/>
            <a:ext cx="2901949" cy="201613"/>
          </a:xfrm>
          <a:prstGeom prst="rect">
            <a:avLst/>
          </a:prstGeom>
        </p:spPr>
        <p:txBody>
          <a:bodyPr/>
          <a:lstStyle>
            <a:lvl1pPr>
              <a:defRPr/>
            </a:lvl1pPr>
          </a:lstStyle>
          <a:p>
            <a:pPr>
              <a:defRPr/>
            </a:pPr>
            <a:fld id="{B08B5F74-D515-B441-BE01-95091C9432B7}" type="datetime1">
              <a:rPr lang="en-US" altLang="x-none"/>
              <a:pPr>
                <a:defRPr/>
              </a:pPr>
              <a:t>1/26/2024</a:t>
            </a:fld>
            <a:endParaRPr lang="en-US" altLang="x-none" dirty="0"/>
          </a:p>
        </p:txBody>
      </p:sp>
      <p:sp>
        <p:nvSpPr>
          <p:cNvPr id="3" name="Footer Placeholder 4">
            <a:extLst>
              <a:ext uri="{FF2B5EF4-FFF2-40B4-BE49-F238E27FC236}">
                <a16:creationId xmlns:a16="http://schemas.microsoft.com/office/drawing/2014/main" id="{43230A46-93B6-3840-A1DD-C0E7B158ED42}"/>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0C5856A9-4C7B-A74A-8048-D3BB5F59C4B9}"/>
              </a:ext>
            </a:extLst>
          </p:cNvPr>
          <p:cNvSpPr>
            <a:spLocks noGrp="1"/>
          </p:cNvSpPr>
          <p:nvPr>
            <p:ph type="sldNum" sz="quarter" idx="12"/>
          </p:nvPr>
        </p:nvSpPr>
        <p:spPr>
          <a:ln/>
        </p:spPr>
        <p:txBody>
          <a:bodyPr/>
          <a:lstStyle>
            <a:lvl1pPr>
              <a:defRPr/>
            </a:lvl1pPr>
          </a:lstStyle>
          <a:p>
            <a:pPr>
              <a:defRPr/>
            </a:pPr>
            <a:fld id="{975AF19B-FA52-4B49-834A-42942F1F7E75}" type="slidenum">
              <a:rPr lang="en-US" altLang="x-none"/>
              <a:pPr>
                <a:defRPr/>
              </a:pPr>
              <a:t>‹#›</a:t>
            </a:fld>
            <a:endParaRPr lang="en-US" altLang="x-none" dirty="0"/>
          </a:p>
        </p:txBody>
      </p:sp>
    </p:spTree>
    <p:extLst>
      <p:ext uri="{BB962C8B-B14F-4D97-AF65-F5344CB8AC3E}">
        <p14:creationId xmlns:p14="http://schemas.microsoft.com/office/powerpoint/2010/main" val="3567522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AEA4FEAD-82B0-364C-B14D-B080C5EEF362}"/>
              </a:ext>
            </a:extLst>
          </p:cNvPr>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ight Triangle 5">
            <a:extLst>
              <a:ext uri="{FF2B5EF4-FFF2-40B4-BE49-F238E27FC236}">
                <a16:creationId xmlns:a16="http://schemas.microsoft.com/office/drawing/2014/main" id="{E4ED1842-8069-6E4D-9D7D-A005F45875C6}"/>
              </a:ext>
            </a:extLst>
          </p:cNvPr>
          <p:cNvSpPr/>
          <p:nvPr/>
        </p:nvSpPr>
        <p:spPr>
          <a:xfrm rot="5400000">
            <a:off x="1720851" y="-1720850"/>
            <a:ext cx="6858000" cy="1029970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605A4714-E774-FE4F-B8B1-26602E7F4751}"/>
              </a:ext>
            </a:extLst>
          </p:cNvPr>
          <p:cNvSpPr>
            <a:spLocks noGrp="1"/>
          </p:cNvSpPr>
          <p:nvPr>
            <p:ph type="dt" sz="half" idx="10"/>
          </p:nvPr>
        </p:nvSpPr>
        <p:spPr>
          <a:xfrm rot="19140000">
            <a:off x="268818" y="5870576"/>
            <a:ext cx="2901949" cy="201613"/>
          </a:xfrm>
          <a:prstGeom prst="rect">
            <a:avLst/>
          </a:prstGeom>
        </p:spPr>
        <p:txBody>
          <a:bodyPr/>
          <a:lstStyle>
            <a:lvl1pPr>
              <a:defRPr/>
            </a:lvl1pPr>
          </a:lstStyle>
          <a:p>
            <a:pPr>
              <a:defRPr/>
            </a:pPr>
            <a:fld id="{8E34CECA-D3CA-814F-978E-100D2244CBE1}" type="datetime1">
              <a:rPr lang="en-US" altLang="x-none"/>
              <a:pPr>
                <a:defRPr/>
              </a:pPr>
              <a:t>1/26/2024</a:t>
            </a:fld>
            <a:endParaRPr lang="en-US" altLang="x-none" dirty="0"/>
          </a:p>
        </p:txBody>
      </p:sp>
      <p:sp>
        <p:nvSpPr>
          <p:cNvPr id="8" name="Footer Placeholder 5">
            <a:extLst>
              <a:ext uri="{FF2B5EF4-FFF2-40B4-BE49-F238E27FC236}">
                <a16:creationId xmlns:a16="http://schemas.microsoft.com/office/drawing/2014/main" id="{CACCE1A2-5C56-EE40-8571-08D994E4E167}"/>
              </a:ext>
            </a:extLst>
          </p:cNvPr>
          <p:cNvSpPr>
            <a:spLocks noGrp="1"/>
          </p:cNvSpPr>
          <p:nvPr>
            <p:ph type="ftr" sz="quarter" idx="11"/>
          </p:nvPr>
        </p:nvSpPr>
        <p:spPr/>
        <p:txBody>
          <a:bodyPr/>
          <a:lstStyle>
            <a:lvl1pPr>
              <a:defRPr>
                <a:solidFill>
                  <a:schemeClr val="tx2"/>
                </a:solidFill>
              </a:defRPr>
            </a:lvl1pPr>
          </a:lstStyle>
          <a:p>
            <a:pPr>
              <a:defRPr/>
            </a:pPr>
            <a:endParaRPr lang="en-US" dirty="0"/>
          </a:p>
        </p:txBody>
      </p:sp>
      <p:sp>
        <p:nvSpPr>
          <p:cNvPr id="9" name="Slide Number Placeholder 6">
            <a:extLst>
              <a:ext uri="{FF2B5EF4-FFF2-40B4-BE49-F238E27FC236}">
                <a16:creationId xmlns:a16="http://schemas.microsoft.com/office/drawing/2014/main" id="{8D83550B-EB7D-F146-BB05-95FEF9211B96}"/>
              </a:ext>
            </a:extLst>
          </p:cNvPr>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71E35C1A-633A-8348-85E5-BAC37C6FACB7}" type="slidenum">
              <a:rPr lang="en-US" altLang="x-none"/>
              <a:pPr>
                <a:defRPr/>
              </a:pPr>
              <a:t>‹#›</a:t>
            </a:fld>
            <a:endParaRPr lang="en-US" altLang="x-none" dirty="0"/>
          </a:p>
        </p:txBody>
      </p:sp>
    </p:spTree>
    <p:extLst>
      <p:ext uri="{BB962C8B-B14F-4D97-AF65-F5344CB8AC3E}">
        <p14:creationId xmlns:p14="http://schemas.microsoft.com/office/powerpoint/2010/main" val="1581869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C198DBBF-FA6D-0643-828F-E209AC44172B}"/>
              </a:ext>
            </a:extLst>
          </p:cNvPr>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Freeform 5">
            <a:extLst>
              <a:ext uri="{FF2B5EF4-FFF2-40B4-BE49-F238E27FC236}">
                <a16:creationId xmlns:a16="http://schemas.microsoft.com/office/drawing/2014/main" id="{FB2401A9-DC66-544D-BEDC-185D7B87DF34}"/>
              </a:ext>
            </a:extLst>
          </p:cNvPr>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dirty="0"/>
              <a:t>Click icon to add picture</a:t>
            </a:r>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150CF4F9-5ED1-B549-86A4-7123A1A50F25}"/>
              </a:ext>
            </a:extLst>
          </p:cNvPr>
          <p:cNvSpPr>
            <a:spLocks noGrp="1"/>
          </p:cNvSpPr>
          <p:nvPr>
            <p:ph type="dt" sz="half" idx="15"/>
          </p:nvPr>
        </p:nvSpPr>
        <p:spPr>
          <a:xfrm rot="19140000">
            <a:off x="268818" y="5870576"/>
            <a:ext cx="2901949" cy="201613"/>
          </a:xfrm>
          <a:prstGeom prst="rect">
            <a:avLst/>
          </a:prstGeom>
        </p:spPr>
        <p:txBody>
          <a:bodyPr/>
          <a:lstStyle>
            <a:lvl1pPr>
              <a:defRPr/>
            </a:lvl1pPr>
          </a:lstStyle>
          <a:p>
            <a:pPr>
              <a:defRPr/>
            </a:pPr>
            <a:fld id="{6AC983EA-3A4C-6C4B-BBEB-A32D00542E45}" type="datetime1">
              <a:rPr lang="en-US" altLang="x-none"/>
              <a:pPr>
                <a:defRPr/>
              </a:pPr>
              <a:t>1/26/2024</a:t>
            </a:fld>
            <a:endParaRPr lang="en-US" altLang="x-none" dirty="0"/>
          </a:p>
        </p:txBody>
      </p:sp>
      <p:sp>
        <p:nvSpPr>
          <p:cNvPr id="8" name="Footer Placeholder 5">
            <a:extLst>
              <a:ext uri="{FF2B5EF4-FFF2-40B4-BE49-F238E27FC236}">
                <a16:creationId xmlns:a16="http://schemas.microsoft.com/office/drawing/2014/main" id="{5B1FD5E5-E708-9142-841B-5D74B8936A55}"/>
              </a:ext>
            </a:extLst>
          </p:cNvPr>
          <p:cNvSpPr>
            <a:spLocks noGrp="1"/>
          </p:cNvSpPr>
          <p:nvPr>
            <p:ph type="ftr" sz="quarter" idx="16"/>
          </p:nvPr>
        </p:nvSpPr>
        <p:spPr/>
        <p:txBody>
          <a:bodyPr/>
          <a:lstStyle>
            <a:lvl1pPr>
              <a:defRPr/>
            </a:lvl1pPr>
          </a:lstStyle>
          <a:p>
            <a:pPr>
              <a:defRPr/>
            </a:pPr>
            <a:endParaRPr lang="en-US" dirty="0"/>
          </a:p>
        </p:txBody>
      </p:sp>
      <p:sp>
        <p:nvSpPr>
          <p:cNvPr id="9" name="Slide Number Placeholder 6">
            <a:extLst>
              <a:ext uri="{FF2B5EF4-FFF2-40B4-BE49-F238E27FC236}">
                <a16:creationId xmlns:a16="http://schemas.microsoft.com/office/drawing/2014/main" id="{7EB53295-56DA-4A4C-A3FF-CCAB092234AA}"/>
              </a:ext>
            </a:extLst>
          </p:cNvPr>
          <p:cNvSpPr>
            <a:spLocks noGrp="1"/>
          </p:cNvSpPr>
          <p:nvPr>
            <p:ph type="sldNum" sz="quarter" idx="17"/>
          </p:nvPr>
        </p:nvSpPr>
        <p:spPr/>
        <p:txBody>
          <a:bodyPr/>
          <a:lstStyle>
            <a:lvl1pPr>
              <a:defRPr/>
            </a:lvl1pPr>
          </a:lstStyle>
          <a:p>
            <a:pPr>
              <a:defRPr/>
            </a:pPr>
            <a:fld id="{667F6D82-0771-C84D-A5D2-7248F9508713}" type="slidenum">
              <a:rPr lang="en-US" altLang="x-none"/>
              <a:pPr>
                <a:defRPr/>
              </a:pPr>
              <a:t>‹#›</a:t>
            </a:fld>
            <a:endParaRPr lang="en-US" altLang="x-none" dirty="0"/>
          </a:p>
        </p:txBody>
      </p:sp>
    </p:spTree>
    <p:extLst>
      <p:ext uri="{BB962C8B-B14F-4D97-AF65-F5344CB8AC3E}">
        <p14:creationId xmlns:p14="http://schemas.microsoft.com/office/powerpoint/2010/main" val="948366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D14695-4A3E-8546-8FF0-A4AA2D4C506F}"/>
              </a:ext>
            </a:extLst>
          </p:cNvPr>
          <p:cNvSpPr>
            <a:spLocks noGrp="1"/>
          </p:cNvSpPr>
          <p:nvPr>
            <p:ph type="dt" sz="half" idx="10"/>
          </p:nvPr>
        </p:nvSpPr>
        <p:spPr>
          <a:xfrm rot="19140000">
            <a:off x="268818" y="5870576"/>
            <a:ext cx="2901949" cy="201613"/>
          </a:xfrm>
          <a:prstGeom prst="rect">
            <a:avLst/>
          </a:prstGeom>
        </p:spPr>
        <p:txBody>
          <a:bodyPr/>
          <a:lstStyle>
            <a:lvl1pPr>
              <a:defRPr/>
            </a:lvl1pPr>
          </a:lstStyle>
          <a:p>
            <a:pPr>
              <a:defRPr/>
            </a:pPr>
            <a:fld id="{6F1ABF1F-979E-0D43-BDB9-7A1662F1A3E4}" type="datetime1">
              <a:rPr lang="en-US" altLang="x-none"/>
              <a:pPr>
                <a:defRPr/>
              </a:pPr>
              <a:t>1/26/2024</a:t>
            </a:fld>
            <a:endParaRPr lang="en-US" altLang="x-none" dirty="0"/>
          </a:p>
        </p:txBody>
      </p:sp>
      <p:sp>
        <p:nvSpPr>
          <p:cNvPr id="5" name="Footer Placeholder 4">
            <a:extLst>
              <a:ext uri="{FF2B5EF4-FFF2-40B4-BE49-F238E27FC236}">
                <a16:creationId xmlns:a16="http://schemas.microsoft.com/office/drawing/2014/main" id="{8EA3B6EE-4ABE-5948-8F26-A328EE80FC0B}"/>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CEAADF22-12BB-4945-9563-46860BC246AA}"/>
              </a:ext>
            </a:extLst>
          </p:cNvPr>
          <p:cNvSpPr>
            <a:spLocks noGrp="1"/>
          </p:cNvSpPr>
          <p:nvPr>
            <p:ph type="sldNum" sz="quarter" idx="12"/>
          </p:nvPr>
        </p:nvSpPr>
        <p:spPr>
          <a:ln/>
        </p:spPr>
        <p:txBody>
          <a:bodyPr/>
          <a:lstStyle>
            <a:lvl1pPr>
              <a:defRPr/>
            </a:lvl1pPr>
          </a:lstStyle>
          <a:p>
            <a:pPr>
              <a:defRPr/>
            </a:pPr>
            <a:fld id="{62717720-BE6A-8A47-ABB2-1C0FCC5948D4}" type="slidenum">
              <a:rPr lang="en-US" altLang="x-none"/>
              <a:pPr>
                <a:defRPr/>
              </a:pPr>
              <a:t>‹#›</a:t>
            </a:fld>
            <a:endParaRPr lang="en-US" altLang="x-none" dirty="0"/>
          </a:p>
        </p:txBody>
      </p:sp>
    </p:spTree>
    <p:extLst>
      <p:ext uri="{BB962C8B-B14F-4D97-AF65-F5344CB8AC3E}">
        <p14:creationId xmlns:p14="http://schemas.microsoft.com/office/powerpoint/2010/main" val="418041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DC11C1-7FAF-0341-84E9-3F0C374EDE89}"/>
              </a:ext>
            </a:extLst>
          </p:cNvPr>
          <p:cNvSpPr>
            <a:spLocks noGrp="1"/>
          </p:cNvSpPr>
          <p:nvPr>
            <p:ph type="dt" sz="half" idx="10"/>
          </p:nvPr>
        </p:nvSpPr>
        <p:spPr>
          <a:xfrm rot="19140000">
            <a:off x="268818" y="5870576"/>
            <a:ext cx="2901949" cy="201613"/>
          </a:xfrm>
          <a:prstGeom prst="rect">
            <a:avLst/>
          </a:prstGeom>
        </p:spPr>
        <p:txBody>
          <a:bodyPr/>
          <a:lstStyle>
            <a:lvl1pPr>
              <a:defRPr/>
            </a:lvl1pPr>
          </a:lstStyle>
          <a:p>
            <a:pPr>
              <a:defRPr/>
            </a:pPr>
            <a:fld id="{7A6A0795-3871-5A40-80AC-8B6F9D70D997}" type="datetime1">
              <a:rPr lang="en-US" altLang="x-none"/>
              <a:pPr>
                <a:defRPr/>
              </a:pPr>
              <a:t>1/26/2024</a:t>
            </a:fld>
            <a:endParaRPr lang="en-US" altLang="x-none" dirty="0"/>
          </a:p>
        </p:txBody>
      </p:sp>
      <p:sp>
        <p:nvSpPr>
          <p:cNvPr id="5" name="Footer Placeholder 4">
            <a:extLst>
              <a:ext uri="{FF2B5EF4-FFF2-40B4-BE49-F238E27FC236}">
                <a16:creationId xmlns:a16="http://schemas.microsoft.com/office/drawing/2014/main" id="{6F405CDE-CC4E-AB43-AB95-0F54A0638819}"/>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6657A378-73B8-9946-89FC-2ED4EDBA8133}"/>
              </a:ext>
            </a:extLst>
          </p:cNvPr>
          <p:cNvSpPr>
            <a:spLocks noGrp="1"/>
          </p:cNvSpPr>
          <p:nvPr>
            <p:ph type="sldNum" sz="quarter" idx="12"/>
          </p:nvPr>
        </p:nvSpPr>
        <p:spPr>
          <a:ln/>
        </p:spPr>
        <p:txBody>
          <a:bodyPr/>
          <a:lstStyle>
            <a:lvl1pPr>
              <a:defRPr/>
            </a:lvl1pPr>
          </a:lstStyle>
          <a:p>
            <a:pPr>
              <a:defRPr/>
            </a:pPr>
            <a:fld id="{D7AC9240-AF64-E640-9481-E6DCD1422F27}" type="slidenum">
              <a:rPr lang="en-US" altLang="x-none"/>
              <a:pPr>
                <a:defRPr/>
              </a:pPr>
              <a:t>‹#›</a:t>
            </a:fld>
            <a:endParaRPr lang="en-US" altLang="x-none" dirty="0"/>
          </a:p>
        </p:txBody>
      </p:sp>
    </p:spTree>
    <p:extLst>
      <p:ext uri="{BB962C8B-B14F-4D97-AF65-F5344CB8AC3E}">
        <p14:creationId xmlns:p14="http://schemas.microsoft.com/office/powerpoint/2010/main" val="3997342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713EA9-1D54-B94B-8BDC-6B841670CC0E}"/>
              </a:ext>
            </a:extLst>
          </p:cNvPr>
          <p:cNvSpPr>
            <a:spLocks noGrp="1"/>
          </p:cNvSpPr>
          <p:nvPr>
            <p:ph type="title"/>
          </p:nvPr>
        </p:nvSpPr>
        <p:spPr>
          <a:xfrm>
            <a:off x="1096434" y="365126"/>
            <a:ext cx="10028767" cy="5492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34EDC196-EF3B-FB43-8716-DC39EA2EE119}"/>
              </a:ext>
            </a:extLst>
          </p:cNvPr>
          <p:cNvSpPr>
            <a:spLocks noGrp="1"/>
          </p:cNvSpPr>
          <p:nvPr>
            <p:ph type="body" idx="1"/>
          </p:nvPr>
        </p:nvSpPr>
        <p:spPr bwMode="auto">
          <a:xfrm>
            <a:off x="1096434" y="1100138"/>
            <a:ext cx="10028767"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436D10DC-5E3C-BE43-92EF-6F11A60F49CF}"/>
              </a:ext>
            </a:extLst>
          </p:cNvPr>
          <p:cNvSpPr>
            <a:spLocks noGrp="1"/>
          </p:cNvSpPr>
          <p:nvPr>
            <p:ph type="ftr" sz="quarter" idx="3"/>
          </p:nvPr>
        </p:nvSpPr>
        <p:spPr>
          <a:xfrm>
            <a:off x="4690533" y="6284914"/>
            <a:ext cx="6299200" cy="274637"/>
          </a:xfrm>
          <a:prstGeom prst="rect">
            <a:avLst/>
          </a:prstGeom>
        </p:spPr>
        <p:txBody>
          <a:bodyPr vert="horz" lIns="91440" tIns="45720" rIns="91440" bIns="45720" rtlCol="0" anchor="ctr"/>
          <a:lstStyle>
            <a:lvl1pPr algn="r" eaLnBrk="1" fontAlgn="auto" hangingPunct="1">
              <a:spcBef>
                <a:spcPts val="0"/>
              </a:spcBef>
              <a:spcAft>
                <a:spcPts val="0"/>
              </a:spcAft>
              <a:defRPr sz="1000" cap="all" spc="200" baseline="0">
                <a:solidFill>
                  <a:srgbClr val="FFFFFF"/>
                </a:solidFill>
                <a:latin typeface="+mn-lt"/>
                <a:ea typeface="+mn-ea"/>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818E20B5-9B1A-7C49-BAAE-3B3B566DA784}"/>
              </a:ext>
            </a:extLst>
          </p:cNvPr>
          <p:cNvSpPr>
            <a:spLocks noGrp="1"/>
          </p:cNvSpPr>
          <p:nvPr>
            <p:ph type="sldNum" sz="quarter" idx="4"/>
          </p:nvPr>
        </p:nvSpPr>
        <p:spPr>
          <a:xfrm>
            <a:off x="11201400" y="6170614"/>
            <a:ext cx="670984" cy="503237"/>
          </a:xfrm>
          <a:prstGeom prst="ellipse">
            <a:avLst/>
          </a:prstGeom>
          <a:ln w="19050">
            <a:solidFill>
              <a:srgbClr val="FFFFFF"/>
            </a:solidFill>
          </a:ln>
        </p:spPr>
        <p:txBody>
          <a:bodyPr vert="horz" wrap="square" lIns="9144" tIns="9144" rIns="9144" bIns="9144" numCol="1" anchor="ctr" anchorCtr="0" compatLnSpc="1">
            <a:prstTxWarp prst="textNoShape">
              <a:avLst/>
            </a:prstTxWarp>
            <a:normAutofit/>
          </a:bodyPr>
          <a:lstStyle>
            <a:lvl1pPr algn="ctr" eaLnBrk="1" hangingPunct="1">
              <a:defRPr sz="1600">
                <a:solidFill>
                  <a:srgbClr val="FFFFFF"/>
                </a:solidFill>
                <a:latin typeface="Calibri" charset="0"/>
                <a:ea typeface="ＭＳ Ｐゴシック" charset="-128"/>
              </a:defRPr>
            </a:lvl1pPr>
          </a:lstStyle>
          <a:p>
            <a:pPr>
              <a:defRPr/>
            </a:pPr>
            <a:fld id="{8D2B1182-192B-574D-A45E-5407A4B60D05}" type="slidenum">
              <a:rPr lang="en-US" altLang="x-none"/>
              <a:pPr>
                <a:defRPr/>
              </a:pPr>
              <a:t>‹#›</a:t>
            </a:fld>
            <a:endParaRPr lang="en-US" altLang="x-none" dirty="0"/>
          </a:p>
        </p:txBody>
      </p:sp>
    </p:spTree>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90" r:id="rId6"/>
    <p:sldLayoutId id="2147484391" r:id="rId7"/>
    <p:sldLayoutId id="2147484386" r:id="rId8"/>
    <p:sldLayoutId id="2147484387" r:id="rId9"/>
  </p:sldLayoutIdLst>
  <p:txStyles>
    <p:titleStyle>
      <a:lvl1pPr algn="l" rtl="0" eaLnBrk="0" fontAlgn="base" hangingPunct="0">
        <a:spcBef>
          <a:spcPct val="0"/>
        </a:spcBef>
        <a:spcAft>
          <a:spcPct val="0"/>
        </a:spcAft>
        <a:defRPr sz="2800" kern="1200" cap="all">
          <a:solidFill>
            <a:schemeClr val="tx1"/>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2800">
          <a:solidFill>
            <a:schemeClr val="tx1"/>
          </a:solidFill>
          <a:latin typeface="Calibri" pitchFamily="34" charset="0"/>
          <a:ea typeface="ＭＳ Ｐゴシック" pitchFamily="-109" charset="-128"/>
          <a:cs typeface="ＭＳ Ｐゴシック" pitchFamily="-109" charset="-128"/>
        </a:defRPr>
      </a:lvl2pPr>
      <a:lvl3pPr algn="l" rtl="0" eaLnBrk="0" fontAlgn="base" hangingPunct="0">
        <a:spcBef>
          <a:spcPct val="0"/>
        </a:spcBef>
        <a:spcAft>
          <a:spcPct val="0"/>
        </a:spcAft>
        <a:defRPr sz="2800">
          <a:solidFill>
            <a:schemeClr val="tx1"/>
          </a:solidFill>
          <a:latin typeface="Calibri" pitchFamily="34" charset="0"/>
          <a:ea typeface="ＭＳ Ｐゴシック" pitchFamily="-109" charset="-128"/>
          <a:cs typeface="ＭＳ Ｐゴシック" pitchFamily="-109" charset="-128"/>
        </a:defRPr>
      </a:lvl3pPr>
      <a:lvl4pPr algn="l" rtl="0" eaLnBrk="0" fontAlgn="base" hangingPunct="0">
        <a:spcBef>
          <a:spcPct val="0"/>
        </a:spcBef>
        <a:spcAft>
          <a:spcPct val="0"/>
        </a:spcAft>
        <a:defRPr sz="2800">
          <a:solidFill>
            <a:schemeClr val="tx1"/>
          </a:solidFill>
          <a:latin typeface="Calibri" pitchFamily="34" charset="0"/>
          <a:ea typeface="ＭＳ Ｐゴシック" pitchFamily="-109" charset="-128"/>
          <a:cs typeface="ＭＳ Ｐゴシック" pitchFamily="-109" charset="-128"/>
        </a:defRPr>
      </a:lvl4pPr>
      <a:lvl5pPr algn="l" rtl="0" eaLnBrk="0" fontAlgn="base" hangingPunct="0">
        <a:spcBef>
          <a:spcPct val="0"/>
        </a:spcBef>
        <a:spcAft>
          <a:spcPct val="0"/>
        </a:spcAft>
        <a:defRPr sz="2800">
          <a:solidFill>
            <a:schemeClr val="tx1"/>
          </a:solidFill>
          <a:latin typeface="Calibri" pitchFamily="34" charset="0"/>
          <a:ea typeface="ＭＳ Ｐゴシック" pitchFamily="-109" charset="-128"/>
          <a:cs typeface="ＭＳ Ｐゴシック" pitchFamily="-109" charset="-128"/>
        </a:defRPr>
      </a:lvl5pPr>
      <a:lvl6pPr marL="457200" algn="l" rtl="0" fontAlgn="base">
        <a:spcBef>
          <a:spcPct val="0"/>
        </a:spcBef>
        <a:spcAft>
          <a:spcPct val="0"/>
        </a:spcAft>
        <a:defRPr sz="2800">
          <a:solidFill>
            <a:schemeClr val="tx1"/>
          </a:solidFill>
          <a:latin typeface="Calibri" pitchFamily="34" charset="0"/>
        </a:defRPr>
      </a:lvl6pPr>
      <a:lvl7pPr marL="914400" algn="l" rtl="0" fontAlgn="base">
        <a:spcBef>
          <a:spcPct val="0"/>
        </a:spcBef>
        <a:spcAft>
          <a:spcPct val="0"/>
        </a:spcAft>
        <a:defRPr sz="2800">
          <a:solidFill>
            <a:schemeClr val="tx1"/>
          </a:solidFill>
          <a:latin typeface="Calibri" pitchFamily="34" charset="0"/>
        </a:defRPr>
      </a:lvl7pPr>
      <a:lvl8pPr marL="1371600" algn="l" rtl="0" fontAlgn="base">
        <a:spcBef>
          <a:spcPct val="0"/>
        </a:spcBef>
        <a:spcAft>
          <a:spcPct val="0"/>
        </a:spcAft>
        <a:defRPr sz="2800">
          <a:solidFill>
            <a:schemeClr val="tx1"/>
          </a:solidFill>
          <a:latin typeface="Calibri" pitchFamily="34" charset="0"/>
        </a:defRPr>
      </a:lvl8pPr>
      <a:lvl9pPr marL="1828800" algn="l" rtl="0" fontAlgn="base">
        <a:spcBef>
          <a:spcPct val="0"/>
        </a:spcBef>
        <a:spcAft>
          <a:spcPct val="0"/>
        </a:spcAft>
        <a:defRPr sz="2800">
          <a:solidFill>
            <a:schemeClr val="tx1"/>
          </a:solidFill>
          <a:latin typeface="Calibri" pitchFamily="34" charset="0"/>
        </a:defRPr>
      </a:lvl9pPr>
    </p:titleStyle>
    <p:bodyStyle>
      <a:lvl1pPr marL="342900" indent="-342900" algn="l" rtl="0" eaLnBrk="0" fontAlgn="base" hangingPunct="0">
        <a:spcBef>
          <a:spcPts val="800"/>
        </a:spcBef>
        <a:spcAft>
          <a:spcPct val="0"/>
        </a:spcAft>
        <a:buFont typeface="Arial" panose="020B0604020202020204" pitchFamily="34" charset="0"/>
        <a:defRPr sz="1600" b="1" kern="1200">
          <a:solidFill>
            <a:schemeClr val="tx1"/>
          </a:solidFill>
          <a:latin typeface="+mn-lt"/>
          <a:ea typeface="ＭＳ Ｐゴシック" pitchFamily="-109" charset="-128"/>
          <a:cs typeface="ＭＳ Ｐゴシック" pitchFamily="-109" charset="-128"/>
        </a:defRPr>
      </a:lvl1pPr>
      <a:lvl2pPr marL="1730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ＭＳ Ｐゴシック" pitchFamily="-109" charset="-128"/>
          <a:cs typeface="+mn-cs"/>
        </a:defRPr>
      </a:lvl2pPr>
      <a:lvl3pPr marL="4016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ＭＳ Ｐゴシック" pitchFamily="-109" charset="-128"/>
          <a:cs typeface="+mn-cs"/>
        </a:defRPr>
      </a:lvl3pPr>
      <a:lvl4pPr marL="6302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ＭＳ Ｐゴシック" pitchFamily="-109" charset="-128"/>
          <a:cs typeface="+mn-cs"/>
        </a:defRPr>
      </a:lvl4pPr>
      <a:lvl5pPr marL="8588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ＭＳ Ｐゴシック" pitchFamily="-109" charset="-128"/>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479C3852-5688-964A-9360-320D3911BBCD}"/>
              </a:ext>
            </a:extLst>
          </p:cNvPr>
          <p:cNvSpPr>
            <a:spLocks noGrp="1"/>
          </p:cNvSpPr>
          <p:nvPr>
            <p:ph type="title"/>
          </p:nvPr>
        </p:nvSpPr>
        <p:spPr bwMode="auto">
          <a:xfrm>
            <a:off x="6927" y="762000"/>
            <a:ext cx="12192000" cy="549275"/>
          </a:xfrm>
        </p:spPr>
        <p:txBody>
          <a:bodyPr wrap="square" numCol="1" anchorCtr="0" compatLnSpc="1">
            <a:prstTxWarp prst="textNoShape">
              <a:avLst/>
            </a:prstTxWarp>
          </a:bodyPr>
          <a:lstStyle/>
          <a:p>
            <a:pPr algn="ctr" eaLnBrk="1" hangingPunct="1">
              <a:defRPr/>
            </a:pPr>
            <a:r>
              <a:rPr lang="en-US" altLang="x-none" sz="3600" b="1" cap="none" dirty="0">
                <a:solidFill>
                  <a:schemeClr val="tx1">
                    <a:lumMod val="95000"/>
                    <a:lumOff val="5000"/>
                  </a:schemeClr>
                </a:solidFill>
                <a:latin typeface="+mn-lt"/>
                <a:ea typeface="ＭＳ Ｐゴシック" charset="-128"/>
                <a:cs typeface="+mn-cs"/>
              </a:rPr>
              <a:t>The Goldilocks Principle: Right-Sizing Health Services Support for the US Marine Corps in Large-Scale Combat Operations</a:t>
            </a:r>
          </a:p>
        </p:txBody>
      </p:sp>
      <p:sp>
        <p:nvSpPr>
          <p:cNvPr id="18434" name="Content Placeholder 2">
            <a:extLst>
              <a:ext uri="{FF2B5EF4-FFF2-40B4-BE49-F238E27FC236}">
                <a16:creationId xmlns:a16="http://schemas.microsoft.com/office/drawing/2014/main" id="{3144FFD0-F986-314A-AE8B-5FEA503C37E3}"/>
              </a:ext>
            </a:extLst>
          </p:cNvPr>
          <p:cNvSpPr>
            <a:spLocks noGrp="1"/>
          </p:cNvSpPr>
          <p:nvPr>
            <p:ph idx="1"/>
          </p:nvPr>
        </p:nvSpPr>
        <p:spPr>
          <a:xfrm>
            <a:off x="1562100" y="2043545"/>
            <a:ext cx="9067800" cy="1371600"/>
          </a:xfrm>
        </p:spPr>
        <p:txBody>
          <a:bodyPr/>
          <a:lstStyle/>
          <a:p>
            <a:pPr algn="ctr"/>
            <a:r>
              <a:rPr lang="en-US" sz="3200" dirty="0">
                <a:solidFill>
                  <a:schemeClr val="tx1">
                    <a:lumMod val="95000"/>
                    <a:lumOff val="5000"/>
                  </a:schemeClr>
                </a:solidFill>
                <a:ea typeface="ＭＳ Ｐゴシック" charset="-128"/>
                <a:cs typeface="+mn-cs"/>
              </a:rPr>
              <a:t>CAPT (Ret) Theodore Edson, MD, FACS, FACRS</a:t>
            </a:r>
            <a:r>
              <a:rPr lang="en-US" sz="3200" baseline="30000" dirty="0">
                <a:solidFill>
                  <a:schemeClr val="tx1">
                    <a:lumMod val="95000"/>
                    <a:lumOff val="5000"/>
                  </a:schemeClr>
                </a:solidFill>
                <a:ea typeface="ＭＳ Ｐゴシック" charset="-128"/>
                <a:cs typeface="+mn-cs"/>
              </a:rPr>
              <a:t>1</a:t>
            </a:r>
          </a:p>
          <a:p>
            <a:pPr algn="ctr"/>
            <a:r>
              <a:rPr lang="en-US" sz="3200" dirty="0">
                <a:solidFill>
                  <a:schemeClr val="tx1">
                    <a:lumMod val="95000"/>
                    <a:lumOff val="5000"/>
                  </a:schemeClr>
                </a:solidFill>
                <a:ea typeface="ＭＳ Ｐゴシック" charset="-128"/>
                <a:cs typeface="+mn-cs"/>
              </a:rPr>
              <a:t>CAPT Matthew Tadlock, MD, FACS</a:t>
            </a:r>
            <a:r>
              <a:rPr lang="en-US" sz="3200" baseline="30000" dirty="0">
                <a:solidFill>
                  <a:schemeClr val="tx1">
                    <a:lumMod val="95000"/>
                    <a:lumOff val="5000"/>
                  </a:schemeClr>
                </a:solidFill>
                <a:ea typeface="ＭＳ Ｐゴシック" charset="-128"/>
                <a:cs typeface="+mn-cs"/>
              </a:rPr>
              <a:t>1</a:t>
            </a:r>
            <a:endParaRPr lang="en-US" sz="3200" dirty="0">
              <a:solidFill>
                <a:schemeClr val="tx1">
                  <a:lumMod val="95000"/>
                  <a:lumOff val="5000"/>
                </a:schemeClr>
              </a:solidFill>
              <a:ea typeface="ＭＳ Ｐゴシック" charset="-128"/>
            </a:endParaRPr>
          </a:p>
          <a:p>
            <a:pPr algn="ctr"/>
            <a:r>
              <a:rPr lang="en-US" sz="3200" dirty="0">
                <a:solidFill>
                  <a:schemeClr val="tx1">
                    <a:lumMod val="95000"/>
                    <a:lumOff val="5000"/>
                  </a:schemeClr>
                </a:solidFill>
                <a:ea typeface="ＭＳ Ｐゴシック" charset="-128"/>
                <a:cs typeface="+mn-cs"/>
              </a:rPr>
              <a:t>LCDR Justin Beck, MD</a:t>
            </a:r>
            <a:r>
              <a:rPr lang="en-US" sz="3200" baseline="30000" dirty="0">
                <a:solidFill>
                  <a:schemeClr val="tx1">
                    <a:lumMod val="95000"/>
                    <a:lumOff val="5000"/>
                  </a:schemeClr>
                </a:solidFill>
                <a:ea typeface="ＭＳ Ｐゴシック" charset="-128"/>
                <a:cs typeface="+mn-cs"/>
              </a:rPr>
              <a:t>1</a:t>
            </a:r>
          </a:p>
          <a:p>
            <a:pPr algn="ctr"/>
            <a:r>
              <a:rPr lang="en-US" sz="3200" dirty="0">
                <a:solidFill>
                  <a:schemeClr val="tx1">
                    <a:lumMod val="95000"/>
                    <a:lumOff val="5000"/>
                  </a:schemeClr>
                </a:solidFill>
                <a:ea typeface="ＭＳ Ｐゴシック"/>
                <a:cs typeface="+mn-cs"/>
              </a:rPr>
              <a:t>LCDR </a:t>
            </a:r>
            <a:r>
              <a:rPr lang="en-US" sz="3200">
                <a:solidFill>
                  <a:schemeClr val="tx1">
                    <a:lumMod val="95000"/>
                    <a:lumOff val="5000"/>
                  </a:schemeClr>
                </a:solidFill>
                <a:ea typeface="ＭＳ Ｐゴシック"/>
                <a:cs typeface="+mn-cs"/>
              </a:rPr>
              <a:t>Jesse Snider, DO</a:t>
            </a:r>
            <a:r>
              <a:rPr lang="en-US" sz="3200" baseline="30000">
                <a:solidFill>
                  <a:schemeClr val="tx1">
                    <a:lumMod val="95000"/>
                    <a:lumOff val="5000"/>
                  </a:schemeClr>
                </a:solidFill>
                <a:ea typeface="ＭＳ Ｐゴシック"/>
                <a:cs typeface="+mn-cs"/>
              </a:rPr>
              <a:t>1</a:t>
            </a:r>
            <a:endParaRPr lang="en-US" sz="3200">
              <a:solidFill>
                <a:schemeClr val="tx1">
                  <a:lumMod val="95000"/>
                  <a:lumOff val="5000"/>
                </a:schemeClr>
              </a:solidFill>
              <a:ea typeface="ＭＳ Ｐゴシック"/>
              <a:cs typeface="+mn-cs"/>
            </a:endParaRPr>
          </a:p>
          <a:p>
            <a:pPr algn="ctr"/>
            <a:r>
              <a:rPr lang="en-US" sz="3200" dirty="0">
                <a:solidFill>
                  <a:schemeClr val="tx1">
                    <a:lumMod val="95000"/>
                    <a:lumOff val="5000"/>
                  </a:schemeClr>
                </a:solidFill>
                <a:ea typeface="ＭＳ Ｐゴシック"/>
                <a:cs typeface="+mn-cs"/>
              </a:rPr>
              <a:t>LT Kenneth Marler, DHA, MBA, MS OR</a:t>
            </a:r>
            <a:r>
              <a:rPr lang="en-US" sz="3200" baseline="30000" dirty="0">
                <a:solidFill>
                  <a:schemeClr val="tx1">
                    <a:lumMod val="95000"/>
                    <a:lumOff val="5000"/>
                  </a:schemeClr>
                </a:solidFill>
                <a:ea typeface="ＭＳ Ｐゴシック"/>
                <a:cs typeface="+mn-cs"/>
              </a:rPr>
              <a:t>2</a:t>
            </a:r>
            <a:endParaRPr lang="en-US" sz="3200" dirty="0">
              <a:solidFill>
                <a:schemeClr val="tx1">
                  <a:lumMod val="95000"/>
                  <a:lumOff val="5000"/>
                </a:schemeClr>
              </a:solidFill>
              <a:ea typeface="ＭＳ Ｐゴシック" charset="-128"/>
              <a:cs typeface="+mn-cs"/>
            </a:endParaRPr>
          </a:p>
          <a:p>
            <a:pPr algn="ctr"/>
            <a:endParaRPr lang="en-US" sz="2800" dirty="0">
              <a:solidFill>
                <a:schemeClr val="tx1">
                  <a:lumMod val="95000"/>
                  <a:lumOff val="5000"/>
                </a:schemeClr>
              </a:solidFill>
              <a:ea typeface="ＭＳ Ｐゴシック" charset="-128"/>
              <a:cs typeface="+mn-cs"/>
            </a:endParaRPr>
          </a:p>
          <a:p>
            <a:pPr algn="ctr"/>
            <a:r>
              <a:rPr lang="en-US" sz="2800" dirty="0">
                <a:solidFill>
                  <a:schemeClr val="tx1">
                    <a:lumMod val="95000"/>
                    <a:lumOff val="5000"/>
                  </a:schemeClr>
                </a:solidFill>
                <a:ea typeface="ＭＳ Ｐゴシック" charset="-128"/>
                <a:cs typeface="+mn-cs"/>
              </a:rPr>
              <a:t>Medical Corps, US Navy</a:t>
            </a:r>
            <a:r>
              <a:rPr lang="en-US" sz="2800" baseline="30000" dirty="0">
                <a:solidFill>
                  <a:schemeClr val="tx1">
                    <a:lumMod val="95000"/>
                    <a:lumOff val="5000"/>
                  </a:schemeClr>
                </a:solidFill>
                <a:ea typeface="ＭＳ Ｐゴシック" charset="-128"/>
                <a:cs typeface="+mn-cs"/>
              </a:rPr>
              <a:t>1</a:t>
            </a:r>
            <a:r>
              <a:rPr lang="en-US" sz="2800" dirty="0">
                <a:solidFill>
                  <a:schemeClr val="tx1">
                    <a:lumMod val="95000"/>
                    <a:lumOff val="5000"/>
                  </a:schemeClr>
                </a:solidFill>
                <a:ea typeface="ＭＳ Ｐゴシック" charset="-128"/>
                <a:cs typeface="+mn-cs"/>
              </a:rPr>
              <a:t> </a:t>
            </a:r>
          </a:p>
          <a:p>
            <a:pPr algn="ctr"/>
            <a:r>
              <a:rPr lang="en-US" sz="2800" dirty="0">
                <a:solidFill>
                  <a:schemeClr val="tx1">
                    <a:lumMod val="95000"/>
                    <a:lumOff val="5000"/>
                  </a:schemeClr>
                </a:solidFill>
                <a:ea typeface="ＭＳ Ｐゴシック"/>
                <a:cs typeface="+mn-cs"/>
              </a:rPr>
              <a:t>Medical Service Corps, US Navy</a:t>
            </a:r>
            <a:r>
              <a:rPr lang="en-US" sz="2800" baseline="30000" dirty="0">
                <a:solidFill>
                  <a:schemeClr val="tx1">
                    <a:lumMod val="95000"/>
                    <a:lumOff val="5000"/>
                  </a:schemeClr>
                </a:solidFill>
                <a:ea typeface="ＭＳ Ｐゴシック"/>
                <a:cs typeface="+mn-cs"/>
              </a:rPr>
              <a:t>2</a:t>
            </a:r>
            <a:endParaRPr lang="en-US" sz="2800" dirty="0">
              <a:solidFill>
                <a:schemeClr val="tx1">
                  <a:lumMod val="95000"/>
                  <a:lumOff val="5000"/>
                </a:schemeClr>
              </a:solidFill>
              <a:ea typeface="ＭＳ Ｐゴシック"/>
              <a:cs typeface="+mn-cs"/>
            </a:endParaRPr>
          </a:p>
          <a:p>
            <a:pPr algn="ctr"/>
            <a:endParaRPr lang="en-US" altLang="x-none" sz="2800" dirty="0">
              <a:solidFill>
                <a:schemeClr val="tx1">
                  <a:lumMod val="95000"/>
                  <a:lumOff val="5000"/>
                </a:schemeClr>
              </a:solidFill>
              <a:ea typeface="ＭＳ Ｐゴシック" charset="-128"/>
              <a:cs typeface="+mn-cs"/>
            </a:endParaRPr>
          </a:p>
        </p:txBody>
      </p:sp>
      <p:sp>
        <p:nvSpPr>
          <p:cNvPr id="2" name="TextBox 1">
            <a:extLst>
              <a:ext uri="{FF2B5EF4-FFF2-40B4-BE49-F238E27FC236}">
                <a16:creationId xmlns:a16="http://schemas.microsoft.com/office/drawing/2014/main" id="{15BF63D4-111A-446E-87FF-EE2F03BACD47}"/>
              </a:ext>
            </a:extLst>
          </p:cNvPr>
          <p:cNvSpPr txBox="1"/>
          <p:nvPr/>
        </p:nvSpPr>
        <p:spPr>
          <a:xfrm>
            <a:off x="10880792" y="6581001"/>
            <a:ext cx="1312148" cy="276999"/>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r>
              <a:rPr lang="en-US" sz="1200" dirty="0">
                <a:solidFill>
                  <a:srgbClr val="000090"/>
                </a:solidFill>
                <a:latin typeface="+mn-lt"/>
                <a:ea typeface="ＭＳ Ｐゴシック" charset="-128"/>
              </a:rPr>
              <a:t>©️ 2023 AffinityCE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2A315BC-E046-D66D-301F-77554AA41A4B}"/>
              </a:ext>
            </a:extLst>
          </p:cNvPr>
          <p:cNvSpPr txBox="1"/>
          <p:nvPr/>
        </p:nvSpPr>
        <p:spPr>
          <a:xfrm>
            <a:off x="10880792" y="6581001"/>
            <a:ext cx="1312148" cy="276999"/>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r>
              <a:rPr lang="en-US" sz="1200" dirty="0">
                <a:solidFill>
                  <a:srgbClr val="000090"/>
                </a:solidFill>
                <a:latin typeface="+mn-lt"/>
                <a:ea typeface="ＭＳ Ｐゴシック" charset="-128"/>
              </a:rPr>
              <a:t>©️ 2023 AffinityCE</a:t>
            </a:r>
          </a:p>
        </p:txBody>
      </p:sp>
      <p:sp>
        <p:nvSpPr>
          <p:cNvPr id="5" name="Title 1">
            <a:extLst>
              <a:ext uri="{FF2B5EF4-FFF2-40B4-BE49-F238E27FC236}">
                <a16:creationId xmlns:a16="http://schemas.microsoft.com/office/drawing/2014/main" id="{17A9787B-832F-3CB5-EE53-AB9E2CA2AD6E}"/>
              </a:ext>
            </a:extLst>
          </p:cNvPr>
          <p:cNvSpPr>
            <a:spLocks noGrp="1"/>
          </p:cNvSpPr>
          <p:nvPr>
            <p:ph type="title"/>
          </p:nvPr>
        </p:nvSpPr>
        <p:spPr bwMode="auto">
          <a:xfrm>
            <a:off x="0" y="104961"/>
            <a:ext cx="12192000" cy="580839"/>
          </a:xfrm>
        </p:spPr>
        <p:txBody>
          <a:bodyPr wrap="square" numCol="1" anchorCtr="0" compatLnSpc="1">
            <a:prstTxWarp prst="textNoShape">
              <a:avLst/>
            </a:prstTxWarp>
          </a:bodyPr>
          <a:lstStyle/>
          <a:p>
            <a:pPr algn="ctr" eaLnBrk="1" hangingPunct="1">
              <a:defRPr/>
            </a:pPr>
            <a:r>
              <a:rPr lang="en-US" altLang="x-none" sz="3600" b="1" dirty="0">
                <a:solidFill>
                  <a:schemeClr val="tx1">
                    <a:lumMod val="95000"/>
                    <a:lumOff val="5000"/>
                  </a:schemeClr>
                </a:solidFill>
                <a:latin typeface="+mn-lt"/>
                <a:ea typeface="ＭＳ Ｐゴシック" charset="-128"/>
                <a:cs typeface="+mn-cs"/>
              </a:rPr>
              <a:t>Event 1 Supply Status</a:t>
            </a:r>
            <a:endParaRPr lang="en-US" altLang="x-none" sz="3600" b="1" dirty="0">
              <a:solidFill>
                <a:srgbClr val="000090"/>
              </a:solidFill>
              <a:latin typeface="+mn-lt"/>
              <a:ea typeface="ＭＳ Ｐゴシック" charset="-128"/>
              <a:cs typeface="+mn-cs"/>
            </a:endParaRPr>
          </a:p>
        </p:txBody>
      </p:sp>
      <p:sp>
        <p:nvSpPr>
          <p:cNvPr id="10" name="TextBox 9">
            <a:extLst>
              <a:ext uri="{FF2B5EF4-FFF2-40B4-BE49-F238E27FC236}">
                <a16:creationId xmlns:a16="http://schemas.microsoft.com/office/drawing/2014/main" id="{001B4BB0-D574-A4DB-9FFB-C3988AD32CE0}"/>
              </a:ext>
            </a:extLst>
          </p:cNvPr>
          <p:cNvSpPr txBox="1"/>
          <p:nvPr/>
        </p:nvSpPr>
        <p:spPr>
          <a:xfrm>
            <a:off x="152400" y="5024643"/>
            <a:ext cx="5943600" cy="1261884"/>
          </a:xfrm>
          <a:prstGeom prst="rect">
            <a:avLst/>
          </a:prstGeom>
          <a:noFill/>
        </p:spPr>
        <p:txBody>
          <a:bodyPr wrap="square" rtlCol="0">
            <a:spAutoFit/>
          </a:bodyPr>
          <a:lstStyle/>
          <a:p>
            <a:r>
              <a:rPr lang="en-US" sz="2800" b="1" dirty="0">
                <a:solidFill>
                  <a:srgbClr val="00B050"/>
                </a:solidFill>
              </a:rPr>
              <a:t>Best</a:t>
            </a:r>
            <a:r>
              <a:rPr lang="en-US" sz="2400" b="1" dirty="0"/>
              <a:t> Outcome</a:t>
            </a:r>
            <a:r>
              <a:rPr lang="en-US" sz="2400" baseline="30000" dirty="0"/>
              <a:t>1</a:t>
            </a:r>
          </a:p>
          <a:p>
            <a:pPr marL="285750" indent="-285750">
              <a:buFont typeface="Arial" panose="020B0604020202020204" pitchFamily="34" charset="0"/>
              <a:buChar char="•"/>
            </a:pPr>
            <a:r>
              <a:rPr lang="en-US" sz="2400" i="1" dirty="0"/>
              <a:t>FRSS/</a:t>
            </a:r>
            <a:r>
              <a:rPr lang="en-US" sz="2400" i="1" dirty="0" err="1"/>
              <a:t>STP</a:t>
            </a:r>
            <a:endParaRPr lang="en-US" sz="2400" i="1" dirty="0"/>
          </a:p>
          <a:p>
            <a:pPr marL="285750" indent="-285750">
              <a:buFont typeface="Arial" panose="020B0604020202020204" pitchFamily="34" charset="0"/>
              <a:buChar char="•"/>
            </a:pPr>
            <a:r>
              <a:rPr lang="en-US" sz="2400" dirty="0"/>
              <a:t>5 of 1018 Supply block line items exceeded</a:t>
            </a:r>
          </a:p>
        </p:txBody>
      </p:sp>
      <p:sp>
        <p:nvSpPr>
          <p:cNvPr id="13" name="TextBox 12">
            <a:extLst>
              <a:ext uri="{FF2B5EF4-FFF2-40B4-BE49-F238E27FC236}">
                <a16:creationId xmlns:a16="http://schemas.microsoft.com/office/drawing/2014/main" id="{301AED5E-C3AB-4FE2-E8DA-630675F5D604}"/>
              </a:ext>
            </a:extLst>
          </p:cNvPr>
          <p:cNvSpPr txBox="1"/>
          <p:nvPr/>
        </p:nvSpPr>
        <p:spPr>
          <a:xfrm>
            <a:off x="6071616" y="5024643"/>
            <a:ext cx="5943600" cy="1261884"/>
          </a:xfrm>
          <a:prstGeom prst="rect">
            <a:avLst/>
          </a:prstGeom>
          <a:noFill/>
        </p:spPr>
        <p:txBody>
          <a:bodyPr wrap="square" rtlCol="0">
            <a:spAutoFit/>
          </a:bodyPr>
          <a:lstStyle/>
          <a:p>
            <a:r>
              <a:rPr lang="en-US" sz="2800" b="1" dirty="0">
                <a:solidFill>
                  <a:srgbClr val="FF0000"/>
                </a:solidFill>
              </a:rPr>
              <a:t>Worst</a:t>
            </a:r>
            <a:r>
              <a:rPr lang="en-US" sz="2800" b="1" dirty="0"/>
              <a:t> </a:t>
            </a:r>
            <a:r>
              <a:rPr lang="en-US" sz="2400" b="1" dirty="0"/>
              <a:t>Outcome</a:t>
            </a:r>
            <a:r>
              <a:rPr lang="en-US" sz="2400" baseline="30000" dirty="0"/>
              <a:t>1</a:t>
            </a:r>
          </a:p>
          <a:p>
            <a:pPr marL="285750" indent="-285750">
              <a:buFont typeface="Arial" panose="020B0604020202020204" pitchFamily="34" charset="0"/>
              <a:buChar char="•"/>
            </a:pPr>
            <a:r>
              <a:rPr lang="en-US" sz="2400" i="1" dirty="0" err="1"/>
              <a:t>ERSS</a:t>
            </a:r>
            <a:endParaRPr lang="en-US" sz="2400" i="1" dirty="0"/>
          </a:p>
          <a:p>
            <a:pPr marL="285750" indent="-285750">
              <a:buFont typeface="Arial" panose="020B0604020202020204" pitchFamily="34" charset="0"/>
              <a:buChar char="•"/>
            </a:pPr>
            <a:r>
              <a:rPr lang="en-US" sz="2400" dirty="0"/>
              <a:t>54 of 581 Supply block line items exceeded</a:t>
            </a:r>
          </a:p>
        </p:txBody>
      </p:sp>
      <p:sp>
        <p:nvSpPr>
          <p:cNvPr id="14" name="TextBox 13">
            <a:extLst>
              <a:ext uri="{FF2B5EF4-FFF2-40B4-BE49-F238E27FC236}">
                <a16:creationId xmlns:a16="http://schemas.microsoft.com/office/drawing/2014/main" id="{47FA4DDD-73F9-0024-53FB-AA0489494DD1}"/>
              </a:ext>
            </a:extLst>
          </p:cNvPr>
          <p:cNvSpPr txBox="1"/>
          <p:nvPr/>
        </p:nvSpPr>
        <p:spPr>
          <a:xfrm>
            <a:off x="0" y="6286527"/>
            <a:ext cx="10880792" cy="584775"/>
          </a:xfrm>
          <a:prstGeom prst="rect">
            <a:avLst/>
          </a:prstGeom>
          <a:noFill/>
        </p:spPr>
        <p:txBody>
          <a:bodyPr wrap="square" rtlCol="0">
            <a:spAutoFit/>
          </a:bodyPr>
          <a:lstStyle/>
          <a:p>
            <a:r>
              <a:rPr lang="en-US" sz="1600" dirty="0"/>
              <a:t>Notes:</a:t>
            </a:r>
          </a:p>
          <a:p>
            <a:r>
              <a:rPr lang="en-US" sz="1600" dirty="0"/>
              <a:t>1) Based on </a:t>
            </a:r>
            <a:r>
              <a:rPr lang="en-US" sz="1600" b="1" i="1" dirty="0"/>
              <a:t>Red Tide patient stream</a:t>
            </a:r>
            <a:r>
              <a:rPr lang="en-US" sz="1600" i="1" dirty="0"/>
              <a:t>, </a:t>
            </a:r>
            <a:r>
              <a:rPr lang="en-US" sz="1600" dirty="0"/>
              <a:t>modeled using the Expeditionary Medical Knowledge Warehouse</a:t>
            </a:r>
          </a:p>
        </p:txBody>
      </p:sp>
      <p:graphicFrame>
        <p:nvGraphicFramePr>
          <p:cNvPr id="16" name="Table 16">
            <a:extLst>
              <a:ext uri="{FF2B5EF4-FFF2-40B4-BE49-F238E27FC236}">
                <a16:creationId xmlns:a16="http://schemas.microsoft.com/office/drawing/2014/main" id="{1EFCFB1A-88A2-8A6B-D1B9-97F139B85373}"/>
              </a:ext>
            </a:extLst>
          </p:cNvPr>
          <p:cNvGraphicFramePr>
            <a:graphicFrameLocks noGrp="1"/>
          </p:cNvGraphicFramePr>
          <p:nvPr>
            <p:extLst>
              <p:ext uri="{D42A27DB-BD31-4B8C-83A1-F6EECF244321}">
                <p14:modId xmlns:p14="http://schemas.microsoft.com/office/powerpoint/2010/main" val="85908793"/>
              </p:ext>
            </p:extLst>
          </p:nvPr>
        </p:nvGraphicFramePr>
        <p:xfrm>
          <a:off x="135635" y="1805874"/>
          <a:ext cx="11887201" cy="2987040"/>
        </p:xfrm>
        <a:graphic>
          <a:graphicData uri="http://schemas.openxmlformats.org/drawingml/2006/table">
            <a:tbl>
              <a:tblPr firstRow="1" bandRow="1">
                <a:tableStyleId>{5C22544A-7EE6-4342-B048-85BDC9FD1C3A}</a:tableStyleId>
              </a:tblPr>
              <a:tblGrid>
                <a:gridCol w="6629400">
                  <a:extLst>
                    <a:ext uri="{9D8B030D-6E8A-4147-A177-3AD203B41FA5}">
                      <a16:colId xmlns:a16="http://schemas.microsoft.com/office/drawing/2014/main" val="578862823"/>
                    </a:ext>
                  </a:extLst>
                </a:gridCol>
                <a:gridCol w="1616965">
                  <a:extLst>
                    <a:ext uri="{9D8B030D-6E8A-4147-A177-3AD203B41FA5}">
                      <a16:colId xmlns:a16="http://schemas.microsoft.com/office/drawing/2014/main" val="2386813165"/>
                    </a:ext>
                  </a:extLst>
                </a:gridCol>
                <a:gridCol w="1735835">
                  <a:extLst>
                    <a:ext uri="{9D8B030D-6E8A-4147-A177-3AD203B41FA5}">
                      <a16:colId xmlns:a16="http://schemas.microsoft.com/office/drawing/2014/main" val="2015423196"/>
                    </a:ext>
                  </a:extLst>
                </a:gridCol>
                <a:gridCol w="1905001">
                  <a:extLst>
                    <a:ext uri="{9D8B030D-6E8A-4147-A177-3AD203B41FA5}">
                      <a16:colId xmlns:a16="http://schemas.microsoft.com/office/drawing/2014/main" val="1925331482"/>
                    </a:ext>
                  </a:extLst>
                </a:gridCol>
              </a:tblGrid>
              <a:tr h="370840">
                <a:tc>
                  <a:txBody>
                    <a:bodyPr/>
                    <a:lstStyle/>
                    <a:p>
                      <a:r>
                        <a:rPr lang="en-US" sz="2400" dirty="0"/>
                        <a:t>Medical Capability</a:t>
                      </a:r>
                    </a:p>
                  </a:txBody>
                  <a:tcPr/>
                </a:tc>
                <a:tc>
                  <a:txBody>
                    <a:bodyPr/>
                    <a:lstStyle/>
                    <a:p>
                      <a:r>
                        <a:rPr lang="en-US" sz="2000" dirty="0"/>
                        <a:t>Supply Lines On Hand</a:t>
                      </a:r>
                    </a:p>
                  </a:txBody>
                  <a:tcPr/>
                </a:tc>
                <a:tc>
                  <a:txBody>
                    <a:bodyPr/>
                    <a:lstStyle/>
                    <a:p>
                      <a:r>
                        <a:rPr lang="en-US" sz="2000" dirty="0"/>
                        <a:t>Lines</a:t>
                      </a:r>
                    </a:p>
                    <a:p>
                      <a:r>
                        <a:rPr lang="en-US" sz="2000" dirty="0"/>
                        <a:t>Exceeded</a:t>
                      </a:r>
                    </a:p>
                  </a:txBody>
                  <a:tcPr/>
                </a:tc>
                <a:tc>
                  <a:txBody>
                    <a:bodyPr/>
                    <a:lstStyle/>
                    <a:p>
                      <a:r>
                        <a:rPr lang="en-US" sz="2000" dirty="0"/>
                        <a:t>% Line Items Used</a:t>
                      </a:r>
                    </a:p>
                  </a:txBody>
                  <a:tcPr/>
                </a:tc>
                <a:extLst>
                  <a:ext uri="{0D108BD9-81ED-4DB2-BD59-A6C34878D82A}">
                    <a16:rowId xmlns:a16="http://schemas.microsoft.com/office/drawing/2014/main" val="2713125634"/>
                  </a:ext>
                </a:extLst>
              </a:tr>
              <a:tr h="370840">
                <a:tc>
                  <a:txBody>
                    <a:bodyPr/>
                    <a:lstStyle/>
                    <a:p>
                      <a:r>
                        <a:rPr lang="en-US" sz="2400" dirty="0"/>
                        <a:t>Expeditionary Resuscitative Surgical System (</a:t>
                      </a:r>
                      <a:r>
                        <a:rPr lang="en-US" sz="2400" dirty="0" err="1"/>
                        <a:t>ERSS</a:t>
                      </a:r>
                      <a:r>
                        <a:rPr lang="en-US" sz="2400" dirty="0"/>
                        <a:t>)</a:t>
                      </a:r>
                    </a:p>
                  </a:txBody>
                  <a:tcPr/>
                </a:tc>
                <a:tc>
                  <a:txBody>
                    <a:bodyPr/>
                    <a:lstStyle/>
                    <a:p>
                      <a:r>
                        <a:rPr lang="en-US" sz="2400" dirty="0"/>
                        <a:t>581</a:t>
                      </a:r>
                    </a:p>
                  </a:txBody>
                  <a:tcPr/>
                </a:tc>
                <a:tc>
                  <a:txBody>
                    <a:bodyPr/>
                    <a:lstStyle/>
                    <a:p>
                      <a:r>
                        <a:rPr lang="en-US" sz="2400" b="1" dirty="0">
                          <a:solidFill>
                            <a:srgbClr val="FF0000"/>
                          </a:solidFill>
                        </a:rPr>
                        <a:t>54</a:t>
                      </a:r>
                    </a:p>
                  </a:txBody>
                  <a:tcPr/>
                </a:tc>
                <a:tc>
                  <a:txBody>
                    <a:bodyPr/>
                    <a:lstStyle/>
                    <a:p>
                      <a:r>
                        <a:rPr lang="en-US" sz="2400" b="1" dirty="0">
                          <a:solidFill>
                            <a:srgbClr val="FF0000"/>
                          </a:solidFill>
                        </a:rPr>
                        <a:t>9.29%</a:t>
                      </a:r>
                    </a:p>
                  </a:txBody>
                  <a:tcPr/>
                </a:tc>
                <a:extLst>
                  <a:ext uri="{0D108BD9-81ED-4DB2-BD59-A6C34878D82A}">
                    <a16:rowId xmlns:a16="http://schemas.microsoft.com/office/drawing/2014/main" val="1586297133"/>
                  </a:ext>
                </a:extLst>
              </a:tr>
              <a:tr h="370840">
                <a:tc>
                  <a:txBody>
                    <a:bodyPr/>
                    <a:lstStyle/>
                    <a:p>
                      <a:r>
                        <a:rPr lang="en-US" sz="2400" dirty="0"/>
                        <a:t>Aircraft Carrier (</a:t>
                      </a:r>
                      <a:r>
                        <a:rPr lang="en-US" sz="2400" dirty="0" err="1"/>
                        <a:t>CVN</a:t>
                      </a:r>
                      <a:r>
                        <a:rPr lang="en-US" sz="2400" dirty="0"/>
                        <a:t>)</a:t>
                      </a:r>
                    </a:p>
                  </a:txBody>
                  <a:tcPr/>
                </a:tc>
                <a:tc>
                  <a:txBody>
                    <a:bodyPr/>
                    <a:lstStyle/>
                    <a:p>
                      <a:r>
                        <a:rPr lang="en-US" sz="2400" dirty="0"/>
                        <a:t>2145</a:t>
                      </a:r>
                    </a:p>
                  </a:txBody>
                  <a:tcPr/>
                </a:tc>
                <a:tc>
                  <a:txBody>
                    <a:bodyPr/>
                    <a:lstStyle/>
                    <a:p>
                      <a:r>
                        <a:rPr lang="en-US" sz="2400" b="0" dirty="0">
                          <a:solidFill>
                            <a:schemeClr val="tx1"/>
                          </a:solidFill>
                        </a:rPr>
                        <a:t>16</a:t>
                      </a:r>
                    </a:p>
                  </a:txBody>
                  <a:tcPr/>
                </a:tc>
                <a:tc>
                  <a:txBody>
                    <a:bodyPr/>
                    <a:lstStyle/>
                    <a:p>
                      <a:r>
                        <a:rPr lang="en-US" sz="2400" b="0" dirty="0">
                          <a:solidFill>
                            <a:schemeClr val="tx1"/>
                          </a:solidFill>
                        </a:rPr>
                        <a:t>0.75%</a:t>
                      </a:r>
                    </a:p>
                  </a:txBody>
                  <a:tcPr/>
                </a:tc>
                <a:extLst>
                  <a:ext uri="{0D108BD9-81ED-4DB2-BD59-A6C34878D82A}">
                    <a16:rowId xmlns:a16="http://schemas.microsoft.com/office/drawing/2014/main" val="570744246"/>
                  </a:ext>
                </a:extLst>
              </a:tr>
              <a:tr h="370840">
                <a:tc>
                  <a:txBody>
                    <a:bodyPr/>
                    <a:lstStyle/>
                    <a:p>
                      <a:r>
                        <a:rPr lang="en-US" sz="2400" dirty="0"/>
                        <a:t>Forward Resuscitative Surgery System (FRSS)</a:t>
                      </a:r>
                    </a:p>
                  </a:txBody>
                  <a:tcPr/>
                </a:tc>
                <a:tc>
                  <a:txBody>
                    <a:bodyPr/>
                    <a:lstStyle/>
                    <a:p>
                      <a:r>
                        <a:rPr lang="en-US" sz="2400" dirty="0"/>
                        <a:t>580</a:t>
                      </a:r>
                    </a:p>
                  </a:txBody>
                  <a:tcPr/>
                </a:tc>
                <a:tc>
                  <a:txBody>
                    <a:bodyPr/>
                    <a:lstStyle/>
                    <a:p>
                      <a:r>
                        <a:rPr lang="en-US" sz="2400" dirty="0"/>
                        <a:t>13</a:t>
                      </a:r>
                    </a:p>
                  </a:txBody>
                  <a:tcPr/>
                </a:tc>
                <a:tc>
                  <a:txBody>
                    <a:bodyPr/>
                    <a:lstStyle/>
                    <a:p>
                      <a:r>
                        <a:rPr lang="en-US" sz="2400" dirty="0"/>
                        <a:t>2.24%</a:t>
                      </a:r>
                    </a:p>
                  </a:txBody>
                  <a:tcPr/>
                </a:tc>
                <a:extLst>
                  <a:ext uri="{0D108BD9-81ED-4DB2-BD59-A6C34878D82A}">
                    <a16:rowId xmlns:a16="http://schemas.microsoft.com/office/drawing/2014/main" val="260369447"/>
                  </a:ext>
                </a:extLst>
              </a:tr>
              <a:tr h="370840">
                <a:tc>
                  <a:txBody>
                    <a:bodyPr/>
                    <a:lstStyle/>
                    <a:p>
                      <a:r>
                        <a:rPr lang="en-US" sz="2400" dirty="0"/>
                        <a:t>FRSS + Shock Trauma Platoon (FRSS/</a:t>
                      </a:r>
                      <a:r>
                        <a:rPr lang="en-US" sz="2400" dirty="0" err="1"/>
                        <a:t>STP</a:t>
                      </a:r>
                      <a:r>
                        <a:rPr lang="en-US" sz="2400" dirty="0"/>
                        <a:t>)</a:t>
                      </a:r>
                    </a:p>
                  </a:txBody>
                  <a:tcPr/>
                </a:tc>
                <a:tc>
                  <a:txBody>
                    <a:bodyPr/>
                    <a:lstStyle/>
                    <a:p>
                      <a:r>
                        <a:rPr lang="en-US" sz="2400" dirty="0"/>
                        <a:t>986</a:t>
                      </a:r>
                    </a:p>
                  </a:txBody>
                  <a:tcPr/>
                </a:tc>
                <a:tc>
                  <a:txBody>
                    <a:bodyPr/>
                    <a:lstStyle/>
                    <a:p>
                      <a:r>
                        <a:rPr lang="en-US" sz="2400" b="1" dirty="0">
                          <a:solidFill>
                            <a:srgbClr val="00B050"/>
                          </a:solidFill>
                        </a:rPr>
                        <a:t>4</a:t>
                      </a:r>
                    </a:p>
                  </a:txBody>
                  <a:tcPr/>
                </a:tc>
                <a:tc>
                  <a:txBody>
                    <a:bodyPr/>
                    <a:lstStyle/>
                    <a:p>
                      <a:r>
                        <a:rPr lang="en-US" sz="2400" b="1" dirty="0">
                          <a:solidFill>
                            <a:srgbClr val="00B050"/>
                          </a:solidFill>
                        </a:rPr>
                        <a:t>0.41%</a:t>
                      </a:r>
                    </a:p>
                  </a:txBody>
                  <a:tcPr/>
                </a:tc>
                <a:extLst>
                  <a:ext uri="{0D108BD9-81ED-4DB2-BD59-A6C34878D82A}">
                    <a16:rowId xmlns:a16="http://schemas.microsoft.com/office/drawing/2014/main" val="634319098"/>
                  </a:ext>
                </a:extLst>
              </a:tr>
              <a:tr h="370840">
                <a:tc>
                  <a:txBody>
                    <a:bodyPr/>
                    <a:lstStyle/>
                    <a:p>
                      <a:r>
                        <a:rPr lang="en-US" sz="2400" dirty="0"/>
                        <a:t>Surgical Platoon (SP)</a:t>
                      </a:r>
                    </a:p>
                  </a:txBody>
                  <a:tcPr/>
                </a:tc>
                <a:tc>
                  <a:txBody>
                    <a:bodyPr/>
                    <a:lstStyle/>
                    <a:p>
                      <a:r>
                        <a:rPr lang="en-US" sz="2400" dirty="0"/>
                        <a:t>1452</a:t>
                      </a:r>
                    </a:p>
                  </a:txBody>
                  <a:tcPr/>
                </a:tc>
                <a:tc>
                  <a:txBody>
                    <a:bodyPr/>
                    <a:lstStyle/>
                    <a:p>
                      <a:r>
                        <a:rPr lang="en-US" sz="2400" b="0" dirty="0">
                          <a:solidFill>
                            <a:schemeClr val="tx1"/>
                          </a:solidFill>
                        </a:rPr>
                        <a:t>10</a:t>
                      </a:r>
                    </a:p>
                  </a:txBody>
                  <a:tcPr/>
                </a:tc>
                <a:tc>
                  <a:txBody>
                    <a:bodyPr/>
                    <a:lstStyle/>
                    <a:p>
                      <a:r>
                        <a:rPr lang="en-US" sz="2400" b="0" dirty="0">
                          <a:solidFill>
                            <a:schemeClr val="tx1"/>
                          </a:solidFill>
                        </a:rPr>
                        <a:t>0.69%</a:t>
                      </a:r>
                    </a:p>
                  </a:txBody>
                  <a:tcPr/>
                </a:tc>
                <a:extLst>
                  <a:ext uri="{0D108BD9-81ED-4DB2-BD59-A6C34878D82A}">
                    <a16:rowId xmlns:a16="http://schemas.microsoft.com/office/drawing/2014/main" val="2118246042"/>
                  </a:ext>
                </a:extLst>
              </a:tr>
            </a:tbl>
          </a:graphicData>
        </a:graphic>
      </p:graphicFrame>
      <p:sp>
        <p:nvSpPr>
          <p:cNvPr id="2" name="TextBox 1">
            <a:extLst>
              <a:ext uri="{FF2B5EF4-FFF2-40B4-BE49-F238E27FC236}">
                <a16:creationId xmlns:a16="http://schemas.microsoft.com/office/drawing/2014/main" id="{2D0891C1-9300-AD08-B298-2E9F7989AD5B}"/>
              </a:ext>
            </a:extLst>
          </p:cNvPr>
          <p:cNvSpPr txBox="1"/>
          <p:nvPr/>
        </p:nvSpPr>
        <p:spPr>
          <a:xfrm>
            <a:off x="228601" y="697992"/>
            <a:ext cx="11734800" cy="1077218"/>
          </a:xfrm>
          <a:prstGeom prst="rect">
            <a:avLst/>
          </a:prstGeom>
          <a:noFill/>
        </p:spPr>
        <p:txBody>
          <a:bodyPr wrap="square" rtlCol="0">
            <a:spAutoFit/>
          </a:bodyPr>
          <a:lstStyle/>
          <a:p>
            <a:pPr algn="ctr"/>
            <a:r>
              <a:rPr lang="en-US" sz="3200" b="1" i="1" dirty="0">
                <a:solidFill>
                  <a:schemeClr val="tx1">
                    <a:lumMod val="95000"/>
                    <a:lumOff val="5000"/>
                  </a:schemeClr>
                </a:solidFill>
              </a:rPr>
              <a:t>After </a:t>
            </a:r>
            <a:r>
              <a:rPr lang="en-US" sz="3200" dirty="0">
                <a:solidFill>
                  <a:schemeClr val="tx1">
                    <a:lumMod val="95000"/>
                    <a:lumOff val="5000"/>
                  </a:schemeClr>
                </a:solidFill>
              </a:rPr>
              <a:t>the 6 trauma patients are treated, your Supply Petty Officer provides you with the following </a:t>
            </a:r>
            <a:r>
              <a:rPr lang="en-US" sz="3200" b="1" i="1" dirty="0">
                <a:solidFill>
                  <a:schemeClr val="tx1">
                    <a:lumMod val="95000"/>
                    <a:lumOff val="5000"/>
                  </a:schemeClr>
                </a:solidFill>
              </a:rPr>
              <a:t>Status Report</a:t>
            </a:r>
            <a:r>
              <a:rPr lang="en-US" sz="3200" dirty="0">
                <a:solidFill>
                  <a:schemeClr val="tx1">
                    <a:lumMod val="95000"/>
                    <a:lumOff val="5000"/>
                  </a:schemeClr>
                </a:solidFill>
              </a:rPr>
              <a:t>:</a:t>
            </a:r>
            <a:endParaRPr lang="en-US" sz="2800" dirty="0">
              <a:solidFill>
                <a:schemeClr val="tx1">
                  <a:lumMod val="95000"/>
                  <a:lumOff val="5000"/>
                </a:schemeClr>
              </a:solidFill>
            </a:endParaRPr>
          </a:p>
        </p:txBody>
      </p:sp>
    </p:spTree>
    <p:extLst>
      <p:ext uri="{BB962C8B-B14F-4D97-AF65-F5344CB8AC3E}">
        <p14:creationId xmlns:p14="http://schemas.microsoft.com/office/powerpoint/2010/main" val="882516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785134A-BAC9-0FA5-72BE-43172B280A89}"/>
              </a:ext>
            </a:extLst>
          </p:cNvPr>
          <p:cNvGraphicFramePr>
            <a:graphicFrameLocks noGrp="1"/>
          </p:cNvGraphicFramePr>
          <p:nvPr>
            <p:ph idx="1"/>
            <p:extLst>
              <p:ext uri="{D42A27DB-BD31-4B8C-83A1-F6EECF244321}">
                <p14:modId xmlns:p14="http://schemas.microsoft.com/office/powerpoint/2010/main" val="247639055"/>
              </p:ext>
            </p:extLst>
          </p:nvPr>
        </p:nvGraphicFramePr>
        <p:xfrm>
          <a:off x="93160" y="1280160"/>
          <a:ext cx="6002839" cy="2103120"/>
        </p:xfrm>
        <a:graphic>
          <a:graphicData uri="http://schemas.openxmlformats.org/drawingml/2006/table">
            <a:tbl>
              <a:tblPr firstRow="1" bandRow="1">
                <a:tableStyleId>{5C22544A-7EE6-4342-B048-85BDC9FD1C3A}</a:tableStyleId>
              </a:tblPr>
              <a:tblGrid>
                <a:gridCol w="1169386">
                  <a:extLst>
                    <a:ext uri="{9D8B030D-6E8A-4147-A177-3AD203B41FA5}">
                      <a16:colId xmlns:a16="http://schemas.microsoft.com/office/drawing/2014/main" val="3804314844"/>
                    </a:ext>
                  </a:extLst>
                </a:gridCol>
                <a:gridCol w="935508">
                  <a:extLst>
                    <a:ext uri="{9D8B030D-6E8A-4147-A177-3AD203B41FA5}">
                      <a16:colId xmlns:a16="http://schemas.microsoft.com/office/drawing/2014/main" val="4140814346"/>
                    </a:ext>
                  </a:extLst>
                </a:gridCol>
                <a:gridCol w="1013466">
                  <a:extLst>
                    <a:ext uri="{9D8B030D-6E8A-4147-A177-3AD203B41FA5}">
                      <a16:colId xmlns:a16="http://schemas.microsoft.com/office/drawing/2014/main" val="1130570204"/>
                    </a:ext>
                  </a:extLst>
                </a:gridCol>
                <a:gridCol w="1325302">
                  <a:extLst>
                    <a:ext uri="{9D8B030D-6E8A-4147-A177-3AD203B41FA5}">
                      <a16:colId xmlns:a16="http://schemas.microsoft.com/office/drawing/2014/main" val="1410464883"/>
                    </a:ext>
                  </a:extLst>
                </a:gridCol>
                <a:gridCol w="1559177">
                  <a:extLst>
                    <a:ext uri="{9D8B030D-6E8A-4147-A177-3AD203B41FA5}">
                      <a16:colId xmlns:a16="http://schemas.microsoft.com/office/drawing/2014/main" val="4123689654"/>
                    </a:ext>
                  </a:extLst>
                </a:gridCol>
              </a:tblGrid>
              <a:tr h="635459">
                <a:tc>
                  <a:txBody>
                    <a:bodyPr/>
                    <a:lstStyle/>
                    <a:p>
                      <a:r>
                        <a:rPr lang="en-US" dirty="0"/>
                        <a:t>Facility</a:t>
                      </a:r>
                    </a:p>
                  </a:txBody>
                  <a:tcPr/>
                </a:tc>
                <a:tc>
                  <a:txBody>
                    <a:bodyPr/>
                    <a:lstStyle/>
                    <a:p>
                      <a:r>
                        <a:rPr lang="en-US" dirty="0"/>
                        <a:t>Survive</a:t>
                      </a:r>
                    </a:p>
                  </a:txBody>
                  <a:tcPr/>
                </a:tc>
                <a:tc>
                  <a:txBody>
                    <a:bodyPr/>
                    <a:lstStyle/>
                    <a:p>
                      <a:r>
                        <a:rPr lang="en-US" dirty="0"/>
                        <a:t>Died Outside</a:t>
                      </a:r>
                    </a:p>
                  </a:txBody>
                  <a:tcPr/>
                </a:tc>
                <a:tc>
                  <a:txBody>
                    <a:bodyPr/>
                    <a:lstStyle/>
                    <a:p>
                      <a:r>
                        <a:rPr lang="en-US" dirty="0"/>
                        <a:t>Died Under Care</a:t>
                      </a:r>
                    </a:p>
                  </a:txBody>
                  <a:tcPr/>
                </a:tc>
                <a:tc>
                  <a:txBody>
                    <a:bodyPr/>
                    <a:lstStyle/>
                    <a:p>
                      <a:r>
                        <a:rPr lang="en-US" dirty="0"/>
                        <a:t>Died Awaiting Transport</a:t>
                      </a:r>
                    </a:p>
                  </a:txBody>
                  <a:tcPr/>
                </a:tc>
                <a:extLst>
                  <a:ext uri="{0D108BD9-81ED-4DB2-BD59-A6C34878D82A}">
                    <a16:rowId xmlns:a16="http://schemas.microsoft.com/office/drawing/2014/main" val="2481128940"/>
                  </a:ext>
                </a:extLst>
              </a:tr>
              <a:tr h="319473">
                <a:tc>
                  <a:txBody>
                    <a:bodyPr/>
                    <a:lstStyle/>
                    <a:p>
                      <a:r>
                        <a:rPr lang="en-US" sz="1800" dirty="0" err="1"/>
                        <a:t>ERSS</a:t>
                      </a:r>
                      <a:r>
                        <a:rPr lang="en-US" sz="1800" dirty="0"/>
                        <a:t>/FRSS</a:t>
                      </a:r>
                    </a:p>
                  </a:txBody>
                  <a:tcPr/>
                </a:tc>
                <a:tc>
                  <a:txBody>
                    <a:bodyPr/>
                    <a:lstStyle/>
                    <a:p>
                      <a:r>
                        <a:rPr lang="en-US" dirty="0"/>
                        <a:t>3  (3)</a:t>
                      </a:r>
                      <a:r>
                        <a:rPr lang="en-US" baseline="30000" dirty="0"/>
                        <a:t>2</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404706665"/>
                  </a:ext>
                </a:extLst>
              </a:tr>
              <a:tr h="303666">
                <a:tc>
                  <a:txBody>
                    <a:bodyPr/>
                    <a:lstStyle/>
                    <a:p>
                      <a:r>
                        <a:rPr lang="en-US" sz="1800" dirty="0" err="1"/>
                        <a:t>CVN</a:t>
                      </a:r>
                      <a:endParaRPr lang="en-US" sz="1800" dirty="0"/>
                    </a:p>
                  </a:txBody>
                  <a:tcPr/>
                </a:tc>
                <a:tc>
                  <a:txBody>
                    <a:bodyPr/>
                    <a:lstStyle/>
                    <a:p>
                      <a:r>
                        <a:rPr lang="en-US" dirty="0"/>
                        <a:t>6</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209854977"/>
                  </a:ext>
                </a:extLst>
              </a:tr>
              <a:tr h="136593">
                <a:tc>
                  <a:txBody>
                    <a:bodyPr/>
                    <a:lstStyle/>
                    <a:p>
                      <a:r>
                        <a:rPr lang="en-US" sz="1800" dirty="0"/>
                        <a:t>FRSS/</a:t>
                      </a:r>
                      <a:r>
                        <a:rPr lang="en-US" sz="1800" dirty="0" err="1"/>
                        <a:t>STP</a:t>
                      </a:r>
                      <a:endParaRPr lang="en-US" sz="1800" dirty="0"/>
                    </a:p>
                  </a:txBody>
                  <a:tcPr/>
                </a:tc>
                <a:tc>
                  <a:txBody>
                    <a:bodyPr/>
                    <a:lstStyle/>
                    <a:p>
                      <a:r>
                        <a:rPr lang="en-US" dirty="0"/>
                        <a:t>5</a:t>
                      </a:r>
                    </a:p>
                  </a:txBody>
                  <a:tcPr/>
                </a:tc>
                <a:tc>
                  <a:txBody>
                    <a:bodyPr/>
                    <a:lstStyle/>
                    <a:p>
                      <a:r>
                        <a:rPr lang="en-US" dirty="0"/>
                        <a:t>0</a:t>
                      </a:r>
                    </a:p>
                  </a:txBody>
                  <a:tcPr/>
                </a:tc>
                <a:tc>
                  <a:txBody>
                    <a:bodyPr/>
                    <a:lstStyle/>
                    <a:p>
                      <a:r>
                        <a:rPr lang="en-US" b="1" dirty="0">
                          <a:solidFill>
                            <a:srgbClr val="FF0000"/>
                          </a:solidFill>
                        </a:rPr>
                        <a:t>1</a:t>
                      </a:r>
                    </a:p>
                  </a:txBody>
                  <a:tcPr/>
                </a:tc>
                <a:tc>
                  <a:txBody>
                    <a:bodyPr/>
                    <a:lstStyle/>
                    <a:p>
                      <a:r>
                        <a:rPr lang="en-US" dirty="0"/>
                        <a:t>0</a:t>
                      </a:r>
                    </a:p>
                  </a:txBody>
                  <a:tcPr/>
                </a:tc>
                <a:extLst>
                  <a:ext uri="{0D108BD9-81ED-4DB2-BD59-A6C34878D82A}">
                    <a16:rowId xmlns:a16="http://schemas.microsoft.com/office/drawing/2014/main" val="4104421143"/>
                  </a:ext>
                </a:extLst>
              </a:tr>
              <a:tr h="151833">
                <a:tc>
                  <a:txBody>
                    <a:bodyPr/>
                    <a:lstStyle/>
                    <a:p>
                      <a:r>
                        <a:rPr lang="en-US" sz="1800" dirty="0"/>
                        <a:t>SP</a:t>
                      </a:r>
                    </a:p>
                  </a:txBody>
                  <a:tcPr/>
                </a:tc>
                <a:tc>
                  <a:txBody>
                    <a:bodyPr/>
                    <a:lstStyle/>
                    <a:p>
                      <a:r>
                        <a:rPr lang="en-US" dirty="0"/>
                        <a:t>6</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14908164"/>
                  </a:ext>
                </a:extLst>
              </a:tr>
            </a:tbl>
          </a:graphicData>
        </a:graphic>
      </p:graphicFrame>
      <p:sp>
        <p:nvSpPr>
          <p:cNvPr id="9" name="TextBox 8">
            <a:extLst>
              <a:ext uri="{FF2B5EF4-FFF2-40B4-BE49-F238E27FC236}">
                <a16:creationId xmlns:a16="http://schemas.microsoft.com/office/drawing/2014/main" id="{7759D5E3-646E-182B-B071-DBBCFCD2D515}"/>
              </a:ext>
            </a:extLst>
          </p:cNvPr>
          <p:cNvSpPr txBox="1"/>
          <p:nvPr/>
        </p:nvSpPr>
        <p:spPr>
          <a:xfrm>
            <a:off x="2046092" y="925576"/>
            <a:ext cx="2159410" cy="400110"/>
          </a:xfrm>
          <a:prstGeom prst="rect">
            <a:avLst/>
          </a:prstGeom>
          <a:noFill/>
        </p:spPr>
        <p:txBody>
          <a:bodyPr wrap="square" rtlCol="0">
            <a:spAutoFit/>
          </a:bodyPr>
          <a:lstStyle/>
          <a:p>
            <a:pPr algn="ctr"/>
            <a:r>
              <a:rPr lang="en-US" sz="2000" b="1" dirty="0">
                <a:solidFill>
                  <a:srgbClr val="00B050"/>
                </a:solidFill>
              </a:rPr>
              <a:t>6 Hour Hold Time</a:t>
            </a:r>
          </a:p>
        </p:txBody>
      </p:sp>
      <p:sp>
        <p:nvSpPr>
          <p:cNvPr id="11" name="TextBox 10">
            <a:extLst>
              <a:ext uri="{FF2B5EF4-FFF2-40B4-BE49-F238E27FC236}">
                <a16:creationId xmlns:a16="http://schemas.microsoft.com/office/drawing/2014/main" id="{C9C0E577-309B-6FE3-DBB4-D4244CB9A3CE}"/>
              </a:ext>
            </a:extLst>
          </p:cNvPr>
          <p:cNvSpPr txBox="1"/>
          <p:nvPr/>
        </p:nvSpPr>
        <p:spPr>
          <a:xfrm>
            <a:off x="2046092" y="3548985"/>
            <a:ext cx="2159410" cy="400110"/>
          </a:xfrm>
          <a:prstGeom prst="rect">
            <a:avLst/>
          </a:prstGeom>
          <a:noFill/>
        </p:spPr>
        <p:txBody>
          <a:bodyPr wrap="square" rtlCol="0">
            <a:spAutoFit/>
          </a:bodyPr>
          <a:lstStyle/>
          <a:p>
            <a:pPr algn="ctr"/>
            <a:r>
              <a:rPr lang="en-US" sz="2000" b="1" dirty="0">
                <a:solidFill>
                  <a:schemeClr val="accent6"/>
                </a:solidFill>
              </a:rPr>
              <a:t>24 Hour Hold Time</a:t>
            </a:r>
          </a:p>
        </p:txBody>
      </p:sp>
      <p:sp>
        <p:nvSpPr>
          <p:cNvPr id="13" name="TextBox 12">
            <a:extLst>
              <a:ext uri="{FF2B5EF4-FFF2-40B4-BE49-F238E27FC236}">
                <a16:creationId xmlns:a16="http://schemas.microsoft.com/office/drawing/2014/main" id="{819DBCE6-CFE6-1048-5C7F-925931E4F232}"/>
              </a:ext>
            </a:extLst>
          </p:cNvPr>
          <p:cNvSpPr txBox="1"/>
          <p:nvPr/>
        </p:nvSpPr>
        <p:spPr>
          <a:xfrm>
            <a:off x="8191747" y="2160016"/>
            <a:ext cx="2159410" cy="400110"/>
          </a:xfrm>
          <a:prstGeom prst="rect">
            <a:avLst/>
          </a:prstGeom>
          <a:noFill/>
        </p:spPr>
        <p:txBody>
          <a:bodyPr wrap="square" rtlCol="0">
            <a:spAutoFit/>
          </a:bodyPr>
          <a:lstStyle/>
          <a:p>
            <a:pPr algn="ctr"/>
            <a:r>
              <a:rPr lang="en-US" sz="2000" b="1" dirty="0">
                <a:solidFill>
                  <a:srgbClr val="FF0000"/>
                </a:solidFill>
              </a:rPr>
              <a:t>96 Hour Hold Time</a:t>
            </a:r>
          </a:p>
        </p:txBody>
      </p:sp>
      <p:graphicFrame>
        <p:nvGraphicFramePr>
          <p:cNvPr id="14" name="Table 2">
            <a:extLst>
              <a:ext uri="{FF2B5EF4-FFF2-40B4-BE49-F238E27FC236}">
                <a16:creationId xmlns:a16="http://schemas.microsoft.com/office/drawing/2014/main" id="{75C5CFF7-A8C9-0FFD-7C21-4E25D6E9EA22}"/>
              </a:ext>
            </a:extLst>
          </p:cNvPr>
          <p:cNvGraphicFramePr>
            <a:graphicFrameLocks/>
          </p:cNvGraphicFramePr>
          <p:nvPr>
            <p:extLst>
              <p:ext uri="{D42A27DB-BD31-4B8C-83A1-F6EECF244321}">
                <p14:modId xmlns:p14="http://schemas.microsoft.com/office/powerpoint/2010/main" val="3587882858"/>
              </p:ext>
            </p:extLst>
          </p:nvPr>
        </p:nvGraphicFramePr>
        <p:xfrm>
          <a:off x="93160" y="3931920"/>
          <a:ext cx="6002839" cy="2103120"/>
        </p:xfrm>
        <a:graphic>
          <a:graphicData uri="http://schemas.openxmlformats.org/drawingml/2006/table">
            <a:tbl>
              <a:tblPr firstRow="1" bandRow="1">
                <a:tableStyleId>{5C22544A-7EE6-4342-B048-85BDC9FD1C3A}</a:tableStyleId>
              </a:tblPr>
              <a:tblGrid>
                <a:gridCol w="1169386">
                  <a:extLst>
                    <a:ext uri="{9D8B030D-6E8A-4147-A177-3AD203B41FA5}">
                      <a16:colId xmlns:a16="http://schemas.microsoft.com/office/drawing/2014/main" val="3804314844"/>
                    </a:ext>
                  </a:extLst>
                </a:gridCol>
                <a:gridCol w="935508">
                  <a:extLst>
                    <a:ext uri="{9D8B030D-6E8A-4147-A177-3AD203B41FA5}">
                      <a16:colId xmlns:a16="http://schemas.microsoft.com/office/drawing/2014/main" val="4140814346"/>
                    </a:ext>
                  </a:extLst>
                </a:gridCol>
                <a:gridCol w="1013466">
                  <a:extLst>
                    <a:ext uri="{9D8B030D-6E8A-4147-A177-3AD203B41FA5}">
                      <a16:colId xmlns:a16="http://schemas.microsoft.com/office/drawing/2014/main" val="1130570204"/>
                    </a:ext>
                  </a:extLst>
                </a:gridCol>
                <a:gridCol w="1325302">
                  <a:extLst>
                    <a:ext uri="{9D8B030D-6E8A-4147-A177-3AD203B41FA5}">
                      <a16:colId xmlns:a16="http://schemas.microsoft.com/office/drawing/2014/main" val="1410464883"/>
                    </a:ext>
                  </a:extLst>
                </a:gridCol>
                <a:gridCol w="1559177">
                  <a:extLst>
                    <a:ext uri="{9D8B030D-6E8A-4147-A177-3AD203B41FA5}">
                      <a16:colId xmlns:a16="http://schemas.microsoft.com/office/drawing/2014/main" val="4123689654"/>
                    </a:ext>
                  </a:extLst>
                </a:gridCol>
              </a:tblGrid>
              <a:tr h="635459">
                <a:tc>
                  <a:txBody>
                    <a:bodyPr/>
                    <a:lstStyle/>
                    <a:p>
                      <a:r>
                        <a:rPr lang="en-US" dirty="0"/>
                        <a:t>Facility</a:t>
                      </a:r>
                    </a:p>
                  </a:txBody>
                  <a:tcPr/>
                </a:tc>
                <a:tc>
                  <a:txBody>
                    <a:bodyPr/>
                    <a:lstStyle/>
                    <a:p>
                      <a:r>
                        <a:rPr lang="en-US" dirty="0"/>
                        <a:t>Survive</a:t>
                      </a:r>
                    </a:p>
                  </a:txBody>
                  <a:tcPr/>
                </a:tc>
                <a:tc>
                  <a:txBody>
                    <a:bodyPr/>
                    <a:lstStyle/>
                    <a:p>
                      <a:r>
                        <a:rPr lang="en-US" dirty="0"/>
                        <a:t>Died Outside</a:t>
                      </a:r>
                    </a:p>
                  </a:txBody>
                  <a:tcPr/>
                </a:tc>
                <a:tc>
                  <a:txBody>
                    <a:bodyPr/>
                    <a:lstStyle/>
                    <a:p>
                      <a:r>
                        <a:rPr lang="en-US" dirty="0"/>
                        <a:t>Died Under Care</a:t>
                      </a:r>
                    </a:p>
                  </a:txBody>
                  <a:tcPr/>
                </a:tc>
                <a:tc>
                  <a:txBody>
                    <a:bodyPr/>
                    <a:lstStyle/>
                    <a:p>
                      <a:r>
                        <a:rPr lang="en-US" dirty="0"/>
                        <a:t>Died Awaiting Transport</a:t>
                      </a:r>
                    </a:p>
                  </a:txBody>
                  <a:tcPr/>
                </a:tc>
                <a:extLst>
                  <a:ext uri="{0D108BD9-81ED-4DB2-BD59-A6C34878D82A}">
                    <a16:rowId xmlns:a16="http://schemas.microsoft.com/office/drawing/2014/main" val="2481128940"/>
                  </a:ext>
                </a:extLst>
              </a:tr>
              <a:tr h="319473">
                <a:tc>
                  <a:txBody>
                    <a:bodyPr/>
                    <a:lstStyle/>
                    <a:p>
                      <a:r>
                        <a:rPr lang="en-US" sz="1800" dirty="0" err="1"/>
                        <a:t>ERSS</a:t>
                      </a:r>
                      <a:r>
                        <a:rPr lang="en-US" sz="1800" dirty="0"/>
                        <a:t>/FRSS</a:t>
                      </a:r>
                    </a:p>
                  </a:txBody>
                  <a:tcPr/>
                </a:tc>
                <a:tc>
                  <a:txBody>
                    <a:bodyPr/>
                    <a:lstStyle/>
                    <a:p>
                      <a:r>
                        <a:rPr lang="en-US" dirty="0"/>
                        <a:t>3  (3)</a:t>
                      </a:r>
                      <a:r>
                        <a:rPr lang="en-US" baseline="30000" dirty="0"/>
                        <a:t>2</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404706665"/>
                  </a:ext>
                </a:extLst>
              </a:tr>
              <a:tr h="303666">
                <a:tc>
                  <a:txBody>
                    <a:bodyPr/>
                    <a:lstStyle/>
                    <a:p>
                      <a:r>
                        <a:rPr lang="en-US" sz="1800" dirty="0" err="1"/>
                        <a:t>CVN</a:t>
                      </a:r>
                      <a:endParaRPr lang="en-US" sz="1800" dirty="0"/>
                    </a:p>
                  </a:txBody>
                  <a:tcPr/>
                </a:tc>
                <a:tc>
                  <a:txBody>
                    <a:bodyPr/>
                    <a:lstStyle/>
                    <a:p>
                      <a:r>
                        <a:rPr lang="en-US" dirty="0"/>
                        <a:t>6</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209854977"/>
                  </a:ext>
                </a:extLst>
              </a:tr>
              <a:tr h="136593">
                <a:tc>
                  <a:txBody>
                    <a:bodyPr/>
                    <a:lstStyle/>
                    <a:p>
                      <a:r>
                        <a:rPr lang="en-US" sz="1800" dirty="0"/>
                        <a:t>FRSS/</a:t>
                      </a:r>
                      <a:r>
                        <a:rPr lang="en-US" sz="1800" dirty="0" err="1"/>
                        <a:t>STP</a:t>
                      </a:r>
                      <a:endParaRPr lang="en-US" sz="1800" dirty="0"/>
                    </a:p>
                  </a:txBody>
                  <a:tcPr/>
                </a:tc>
                <a:tc>
                  <a:txBody>
                    <a:bodyPr/>
                    <a:lstStyle/>
                    <a:p>
                      <a:r>
                        <a:rPr lang="en-US" dirty="0"/>
                        <a:t>5</a:t>
                      </a:r>
                    </a:p>
                  </a:txBody>
                  <a:tcPr/>
                </a:tc>
                <a:tc>
                  <a:txBody>
                    <a:bodyPr/>
                    <a:lstStyle/>
                    <a:p>
                      <a:r>
                        <a:rPr lang="en-US" dirty="0"/>
                        <a:t>0</a:t>
                      </a:r>
                    </a:p>
                  </a:txBody>
                  <a:tcPr/>
                </a:tc>
                <a:tc>
                  <a:txBody>
                    <a:bodyPr/>
                    <a:lstStyle/>
                    <a:p>
                      <a:r>
                        <a:rPr lang="en-US" b="1" dirty="0">
                          <a:solidFill>
                            <a:srgbClr val="FF0000"/>
                          </a:solidFill>
                        </a:rPr>
                        <a:t>1</a:t>
                      </a:r>
                    </a:p>
                  </a:txBody>
                  <a:tcPr/>
                </a:tc>
                <a:tc>
                  <a:txBody>
                    <a:bodyPr/>
                    <a:lstStyle/>
                    <a:p>
                      <a:r>
                        <a:rPr lang="en-US" dirty="0"/>
                        <a:t>0</a:t>
                      </a:r>
                    </a:p>
                  </a:txBody>
                  <a:tcPr/>
                </a:tc>
                <a:extLst>
                  <a:ext uri="{0D108BD9-81ED-4DB2-BD59-A6C34878D82A}">
                    <a16:rowId xmlns:a16="http://schemas.microsoft.com/office/drawing/2014/main" val="4104421143"/>
                  </a:ext>
                </a:extLst>
              </a:tr>
              <a:tr h="151833">
                <a:tc>
                  <a:txBody>
                    <a:bodyPr/>
                    <a:lstStyle/>
                    <a:p>
                      <a:r>
                        <a:rPr lang="en-US" sz="1800" dirty="0"/>
                        <a:t>SP</a:t>
                      </a:r>
                    </a:p>
                  </a:txBody>
                  <a:tcPr/>
                </a:tc>
                <a:tc>
                  <a:txBody>
                    <a:bodyPr/>
                    <a:lstStyle/>
                    <a:p>
                      <a:r>
                        <a:rPr lang="en-US" dirty="0"/>
                        <a:t>6</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14908164"/>
                  </a:ext>
                </a:extLst>
              </a:tr>
            </a:tbl>
          </a:graphicData>
        </a:graphic>
      </p:graphicFrame>
      <p:graphicFrame>
        <p:nvGraphicFramePr>
          <p:cNvPr id="15" name="Table 2">
            <a:extLst>
              <a:ext uri="{FF2B5EF4-FFF2-40B4-BE49-F238E27FC236}">
                <a16:creationId xmlns:a16="http://schemas.microsoft.com/office/drawing/2014/main" id="{6F769C8D-10A5-061F-F594-2E87D24352B0}"/>
              </a:ext>
            </a:extLst>
          </p:cNvPr>
          <p:cNvGraphicFramePr>
            <a:graphicFrameLocks/>
          </p:cNvGraphicFramePr>
          <p:nvPr>
            <p:extLst>
              <p:ext uri="{D42A27DB-BD31-4B8C-83A1-F6EECF244321}">
                <p14:modId xmlns:p14="http://schemas.microsoft.com/office/powerpoint/2010/main" val="1462855794"/>
              </p:ext>
            </p:extLst>
          </p:nvPr>
        </p:nvGraphicFramePr>
        <p:xfrm>
          <a:off x="6223575" y="2497425"/>
          <a:ext cx="5968426" cy="2103120"/>
        </p:xfrm>
        <a:graphic>
          <a:graphicData uri="http://schemas.openxmlformats.org/drawingml/2006/table">
            <a:tbl>
              <a:tblPr firstRow="1" bandRow="1">
                <a:tableStyleId>{5C22544A-7EE6-4342-B048-85BDC9FD1C3A}</a:tableStyleId>
              </a:tblPr>
              <a:tblGrid>
                <a:gridCol w="1162682">
                  <a:extLst>
                    <a:ext uri="{9D8B030D-6E8A-4147-A177-3AD203B41FA5}">
                      <a16:colId xmlns:a16="http://schemas.microsoft.com/office/drawing/2014/main" val="3804314844"/>
                    </a:ext>
                  </a:extLst>
                </a:gridCol>
                <a:gridCol w="930145">
                  <a:extLst>
                    <a:ext uri="{9D8B030D-6E8A-4147-A177-3AD203B41FA5}">
                      <a16:colId xmlns:a16="http://schemas.microsoft.com/office/drawing/2014/main" val="4140814346"/>
                    </a:ext>
                  </a:extLst>
                </a:gridCol>
                <a:gridCol w="1007656">
                  <a:extLst>
                    <a:ext uri="{9D8B030D-6E8A-4147-A177-3AD203B41FA5}">
                      <a16:colId xmlns:a16="http://schemas.microsoft.com/office/drawing/2014/main" val="1130570204"/>
                    </a:ext>
                  </a:extLst>
                </a:gridCol>
                <a:gridCol w="1317704">
                  <a:extLst>
                    <a:ext uri="{9D8B030D-6E8A-4147-A177-3AD203B41FA5}">
                      <a16:colId xmlns:a16="http://schemas.microsoft.com/office/drawing/2014/main" val="1410464883"/>
                    </a:ext>
                  </a:extLst>
                </a:gridCol>
                <a:gridCol w="1550239">
                  <a:extLst>
                    <a:ext uri="{9D8B030D-6E8A-4147-A177-3AD203B41FA5}">
                      <a16:colId xmlns:a16="http://schemas.microsoft.com/office/drawing/2014/main" val="4123689654"/>
                    </a:ext>
                  </a:extLst>
                </a:gridCol>
              </a:tblGrid>
              <a:tr h="635459">
                <a:tc>
                  <a:txBody>
                    <a:bodyPr/>
                    <a:lstStyle/>
                    <a:p>
                      <a:r>
                        <a:rPr lang="en-US" dirty="0"/>
                        <a:t>Facility</a:t>
                      </a:r>
                    </a:p>
                  </a:txBody>
                  <a:tcPr/>
                </a:tc>
                <a:tc>
                  <a:txBody>
                    <a:bodyPr/>
                    <a:lstStyle/>
                    <a:p>
                      <a:r>
                        <a:rPr lang="en-US" dirty="0"/>
                        <a:t>Survive</a:t>
                      </a:r>
                    </a:p>
                  </a:txBody>
                  <a:tcPr/>
                </a:tc>
                <a:tc>
                  <a:txBody>
                    <a:bodyPr/>
                    <a:lstStyle/>
                    <a:p>
                      <a:r>
                        <a:rPr lang="en-US" dirty="0"/>
                        <a:t>Died Outside</a:t>
                      </a:r>
                    </a:p>
                  </a:txBody>
                  <a:tcPr/>
                </a:tc>
                <a:tc>
                  <a:txBody>
                    <a:bodyPr/>
                    <a:lstStyle/>
                    <a:p>
                      <a:r>
                        <a:rPr lang="en-US" dirty="0"/>
                        <a:t>Died Under Care</a:t>
                      </a:r>
                    </a:p>
                  </a:txBody>
                  <a:tcPr/>
                </a:tc>
                <a:tc>
                  <a:txBody>
                    <a:bodyPr/>
                    <a:lstStyle/>
                    <a:p>
                      <a:r>
                        <a:rPr lang="en-US" dirty="0"/>
                        <a:t>Died Awaiting Transport</a:t>
                      </a:r>
                    </a:p>
                  </a:txBody>
                  <a:tcPr/>
                </a:tc>
                <a:extLst>
                  <a:ext uri="{0D108BD9-81ED-4DB2-BD59-A6C34878D82A}">
                    <a16:rowId xmlns:a16="http://schemas.microsoft.com/office/drawing/2014/main" val="2481128940"/>
                  </a:ext>
                </a:extLst>
              </a:tr>
              <a:tr h="319473">
                <a:tc>
                  <a:txBody>
                    <a:bodyPr/>
                    <a:lstStyle/>
                    <a:p>
                      <a:r>
                        <a:rPr lang="en-US" sz="1800" dirty="0" err="1"/>
                        <a:t>ERSS</a:t>
                      </a:r>
                      <a:r>
                        <a:rPr lang="en-US" sz="1800" dirty="0"/>
                        <a:t>/FRSS</a:t>
                      </a:r>
                    </a:p>
                  </a:txBody>
                  <a:tcPr/>
                </a:tc>
                <a:tc>
                  <a:txBody>
                    <a:bodyPr/>
                    <a:lstStyle/>
                    <a:p>
                      <a:r>
                        <a:rPr lang="en-US" dirty="0"/>
                        <a:t>3  (3)</a:t>
                      </a:r>
                      <a:r>
                        <a:rPr lang="en-US" baseline="30000" dirty="0"/>
                        <a:t>2</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404706665"/>
                  </a:ext>
                </a:extLst>
              </a:tr>
              <a:tr h="303666">
                <a:tc>
                  <a:txBody>
                    <a:bodyPr/>
                    <a:lstStyle/>
                    <a:p>
                      <a:r>
                        <a:rPr lang="en-US" sz="1800" dirty="0" err="1"/>
                        <a:t>CVN</a:t>
                      </a:r>
                      <a:endParaRPr lang="en-US" sz="1800" dirty="0"/>
                    </a:p>
                  </a:txBody>
                  <a:tcPr/>
                </a:tc>
                <a:tc>
                  <a:txBody>
                    <a:bodyPr/>
                    <a:lstStyle/>
                    <a:p>
                      <a:r>
                        <a:rPr lang="en-US" dirty="0"/>
                        <a:t>6</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209854977"/>
                  </a:ext>
                </a:extLst>
              </a:tr>
              <a:tr h="136593">
                <a:tc>
                  <a:txBody>
                    <a:bodyPr/>
                    <a:lstStyle/>
                    <a:p>
                      <a:r>
                        <a:rPr lang="en-US" sz="1800" dirty="0"/>
                        <a:t>FRSS/</a:t>
                      </a:r>
                      <a:r>
                        <a:rPr lang="en-US" sz="1800" dirty="0" err="1"/>
                        <a:t>STP</a:t>
                      </a:r>
                      <a:endParaRPr lang="en-US" sz="1800" dirty="0"/>
                    </a:p>
                  </a:txBody>
                  <a:tcPr/>
                </a:tc>
                <a:tc>
                  <a:txBody>
                    <a:bodyPr/>
                    <a:lstStyle/>
                    <a:p>
                      <a:r>
                        <a:rPr lang="en-US" dirty="0"/>
                        <a:t>4</a:t>
                      </a:r>
                    </a:p>
                  </a:txBody>
                  <a:tcPr/>
                </a:tc>
                <a:tc>
                  <a:txBody>
                    <a:bodyPr/>
                    <a:lstStyle/>
                    <a:p>
                      <a:r>
                        <a:rPr lang="en-US" dirty="0"/>
                        <a:t>0</a:t>
                      </a:r>
                    </a:p>
                  </a:txBody>
                  <a:tcPr/>
                </a:tc>
                <a:tc>
                  <a:txBody>
                    <a:bodyPr/>
                    <a:lstStyle/>
                    <a:p>
                      <a:r>
                        <a:rPr lang="en-US" b="1" dirty="0">
                          <a:solidFill>
                            <a:srgbClr val="FF0000"/>
                          </a:solidFill>
                        </a:rPr>
                        <a:t>1</a:t>
                      </a:r>
                    </a:p>
                  </a:txBody>
                  <a:tcPr/>
                </a:tc>
                <a:tc>
                  <a:txBody>
                    <a:bodyPr/>
                    <a:lstStyle/>
                    <a:p>
                      <a:r>
                        <a:rPr lang="en-US" b="1" dirty="0">
                          <a:solidFill>
                            <a:srgbClr val="FF0000"/>
                          </a:solidFill>
                        </a:rPr>
                        <a:t>1</a:t>
                      </a:r>
                    </a:p>
                  </a:txBody>
                  <a:tcPr/>
                </a:tc>
                <a:extLst>
                  <a:ext uri="{0D108BD9-81ED-4DB2-BD59-A6C34878D82A}">
                    <a16:rowId xmlns:a16="http://schemas.microsoft.com/office/drawing/2014/main" val="4104421143"/>
                  </a:ext>
                </a:extLst>
              </a:tr>
              <a:tr h="151833">
                <a:tc>
                  <a:txBody>
                    <a:bodyPr/>
                    <a:lstStyle/>
                    <a:p>
                      <a:r>
                        <a:rPr lang="en-US" sz="1800" dirty="0"/>
                        <a:t>SP</a:t>
                      </a:r>
                    </a:p>
                  </a:txBody>
                  <a:tcPr/>
                </a:tc>
                <a:tc>
                  <a:txBody>
                    <a:bodyPr/>
                    <a:lstStyle/>
                    <a:p>
                      <a:r>
                        <a:rPr lang="en-US" dirty="0"/>
                        <a:t>6</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14908164"/>
                  </a:ext>
                </a:extLst>
              </a:tr>
            </a:tbl>
          </a:graphicData>
        </a:graphic>
      </p:graphicFrame>
      <p:sp>
        <p:nvSpPr>
          <p:cNvPr id="3" name="TextBox 2">
            <a:extLst>
              <a:ext uri="{FF2B5EF4-FFF2-40B4-BE49-F238E27FC236}">
                <a16:creationId xmlns:a16="http://schemas.microsoft.com/office/drawing/2014/main" id="{A5010941-9BF9-13BE-8A53-01299DB75D5B}"/>
              </a:ext>
            </a:extLst>
          </p:cNvPr>
          <p:cNvSpPr txBox="1"/>
          <p:nvPr/>
        </p:nvSpPr>
        <p:spPr>
          <a:xfrm>
            <a:off x="0" y="6035040"/>
            <a:ext cx="10880792" cy="830997"/>
          </a:xfrm>
          <a:prstGeom prst="rect">
            <a:avLst/>
          </a:prstGeom>
          <a:noFill/>
        </p:spPr>
        <p:txBody>
          <a:bodyPr wrap="square" rtlCol="0">
            <a:spAutoFit/>
          </a:bodyPr>
          <a:lstStyle/>
          <a:p>
            <a:r>
              <a:rPr lang="en-US" sz="1600" dirty="0"/>
              <a:t>Notes:</a:t>
            </a:r>
          </a:p>
          <a:p>
            <a:pPr marL="342900" indent="-342900">
              <a:buAutoNum type="arabicParenR"/>
            </a:pPr>
            <a:r>
              <a:rPr lang="en-US" sz="1600" dirty="0"/>
              <a:t>Based on </a:t>
            </a:r>
            <a:r>
              <a:rPr lang="en-US" sz="1600" b="1" i="1" dirty="0"/>
              <a:t>Red Tide patient stream</a:t>
            </a:r>
            <a:r>
              <a:rPr lang="en-US" sz="1600" i="1" dirty="0"/>
              <a:t>, </a:t>
            </a:r>
            <a:r>
              <a:rPr lang="en-US" sz="1600" dirty="0"/>
              <a:t>modeled using the Joint Medical Planning Tool</a:t>
            </a:r>
          </a:p>
          <a:p>
            <a:pPr marL="342900" indent="-342900">
              <a:buAutoNum type="arabicParenR"/>
            </a:pPr>
            <a:r>
              <a:rPr lang="en-US" sz="1600" dirty="0"/>
              <a:t>Casualties have </a:t>
            </a:r>
            <a:r>
              <a:rPr lang="en-US" sz="1600" b="1" i="1" dirty="0"/>
              <a:t>no treat profile </a:t>
            </a:r>
            <a:r>
              <a:rPr lang="en-US" sz="1600" dirty="0"/>
              <a:t>at this medical capability and bypass it.</a:t>
            </a:r>
          </a:p>
        </p:txBody>
      </p:sp>
      <p:sp>
        <p:nvSpPr>
          <p:cNvPr id="6" name="Title 1">
            <a:extLst>
              <a:ext uri="{FF2B5EF4-FFF2-40B4-BE49-F238E27FC236}">
                <a16:creationId xmlns:a16="http://schemas.microsoft.com/office/drawing/2014/main" id="{A7547B3C-7868-774A-64DB-15DDE5670C9C}"/>
              </a:ext>
            </a:extLst>
          </p:cNvPr>
          <p:cNvSpPr>
            <a:spLocks noGrp="1"/>
          </p:cNvSpPr>
          <p:nvPr>
            <p:ph type="title"/>
          </p:nvPr>
        </p:nvSpPr>
        <p:spPr bwMode="auto">
          <a:xfrm>
            <a:off x="0" y="14211"/>
            <a:ext cx="12192000" cy="991629"/>
          </a:xfrm>
        </p:spPr>
        <p:txBody>
          <a:bodyPr wrap="square" numCol="1" anchorCtr="0" compatLnSpc="1">
            <a:prstTxWarp prst="textNoShape">
              <a:avLst/>
            </a:prstTxWarp>
          </a:bodyPr>
          <a:lstStyle/>
          <a:p>
            <a:pPr algn="ctr" eaLnBrk="1" hangingPunct="1">
              <a:defRPr/>
            </a:pPr>
            <a:r>
              <a:rPr lang="en-US" altLang="x-none" sz="3600" b="1" dirty="0">
                <a:solidFill>
                  <a:schemeClr val="tx1">
                    <a:lumMod val="95000"/>
                    <a:lumOff val="5000"/>
                  </a:schemeClr>
                </a:solidFill>
                <a:latin typeface="+mn-lt"/>
                <a:ea typeface="ＭＳ Ｐゴシック" charset="-128"/>
                <a:cs typeface="+mn-cs"/>
              </a:rPr>
              <a:t>Mortality estimation Results: </a:t>
            </a:r>
            <a:br>
              <a:rPr lang="en-US" altLang="x-none" sz="3600" b="1" dirty="0">
                <a:solidFill>
                  <a:schemeClr val="tx1">
                    <a:lumMod val="95000"/>
                    <a:lumOff val="5000"/>
                  </a:schemeClr>
                </a:solidFill>
                <a:latin typeface="+mn-lt"/>
                <a:ea typeface="ＭＳ Ｐゴシック" charset="-128"/>
                <a:cs typeface="+mn-cs"/>
              </a:rPr>
            </a:br>
            <a:r>
              <a:rPr lang="en-US" altLang="x-none" dirty="0">
                <a:solidFill>
                  <a:schemeClr val="tx1">
                    <a:lumMod val="95000"/>
                    <a:lumOff val="5000"/>
                  </a:schemeClr>
                </a:solidFill>
                <a:latin typeface="+mn-lt"/>
                <a:ea typeface="ＭＳ Ｐゴシック" charset="-128"/>
                <a:cs typeface="+mn-cs"/>
              </a:rPr>
              <a:t>Event 1 with 6 trauma Casualties</a:t>
            </a:r>
            <a:endParaRPr lang="en-US" altLang="x-none" sz="3600" dirty="0">
              <a:solidFill>
                <a:srgbClr val="000090"/>
              </a:solidFill>
              <a:latin typeface="+mn-lt"/>
              <a:ea typeface="ＭＳ Ｐゴシック" charset="-128"/>
              <a:cs typeface="+mn-cs"/>
            </a:endParaRPr>
          </a:p>
        </p:txBody>
      </p:sp>
    </p:spTree>
    <p:extLst>
      <p:ext uri="{BB962C8B-B14F-4D97-AF65-F5344CB8AC3E}">
        <p14:creationId xmlns:p14="http://schemas.microsoft.com/office/powerpoint/2010/main" val="529064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2AAB2A-2352-63A4-0489-FC732E6D2A2C}"/>
              </a:ext>
            </a:extLst>
          </p:cNvPr>
          <p:cNvSpPr txBox="1"/>
          <p:nvPr/>
        </p:nvSpPr>
        <p:spPr>
          <a:xfrm>
            <a:off x="10880792" y="6581001"/>
            <a:ext cx="1312148" cy="276999"/>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r>
              <a:rPr lang="en-US" sz="1200" dirty="0">
                <a:solidFill>
                  <a:srgbClr val="000090"/>
                </a:solidFill>
                <a:latin typeface="+mn-lt"/>
                <a:ea typeface="ＭＳ Ｐゴシック" charset="-128"/>
              </a:rPr>
              <a:t>©️ 2023 AffinityCE</a:t>
            </a:r>
          </a:p>
        </p:txBody>
      </p:sp>
      <p:sp>
        <p:nvSpPr>
          <p:cNvPr id="5" name="Title 1">
            <a:extLst>
              <a:ext uri="{FF2B5EF4-FFF2-40B4-BE49-F238E27FC236}">
                <a16:creationId xmlns:a16="http://schemas.microsoft.com/office/drawing/2014/main" id="{81910261-81D3-6D7E-8EF2-8D911839F8EB}"/>
              </a:ext>
            </a:extLst>
          </p:cNvPr>
          <p:cNvSpPr>
            <a:spLocks noGrp="1"/>
          </p:cNvSpPr>
          <p:nvPr>
            <p:ph type="title"/>
          </p:nvPr>
        </p:nvSpPr>
        <p:spPr bwMode="auto">
          <a:xfrm>
            <a:off x="0" y="104961"/>
            <a:ext cx="12192000" cy="580839"/>
          </a:xfrm>
        </p:spPr>
        <p:txBody>
          <a:bodyPr wrap="square" numCol="1" anchorCtr="0" compatLnSpc="1">
            <a:prstTxWarp prst="textNoShape">
              <a:avLst/>
            </a:prstTxWarp>
          </a:bodyPr>
          <a:lstStyle/>
          <a:p>
            <a:pPr algn="ctr" eaLnBrk="1" hangingPunct="1">
              <a:defRPr/>
            </a:pPr>
            <a:r>
              <a:rPr lang="en-US" altLang="x-none" sz="3600" b="1" dirty="0">
                <a:solidFill>
                  <a:schemeClr val="tx1">
                    <a:lumMod val="95000"/>
                    <a:lumOff val="5000"/>
                  </a:schemeClr>
                </a:solidFill>
                <a:latin typeface="+mn-lt"/>
                <a:ea typeface="ＭＳ Ｐゴシック" charset="-128"/>
                <a:cs typeface="+mn-cs"/>
              </a:rPr>
              <a:t>MV-22 transport capacity</a:t>
            </a:r>
            <a:endParaRPr lang="en-US" altLang="x-none" sz="3600" b="1" dirty="0">
              <a:solidFill>
                <a:srgbClr val="000090"/>
              </a:solidFill>
              <a:latin typeface="+mn-lt"/>
              <a:ea typeface="ＭＳ Ｐゴシック" charset="-128"/>
              <a:cs typeface="+mn-cs"/>
            </a:endParaRPr>
          </a:p>
        </p:txBody>
      </p:sp>
      <p:sp>
        <p:nvSpPr>
          <p:cNvPr id="6" name="TextBox 5">
            <a:extLst>
              <a:ext uri="{FF2B5EF4-FFF2-40B4-BE49-F238E27FC236}">
                <a16:creationId xmlns:a16="http://schemas.microsoft.com/office/drawing/2014/main" id="{F57D4F6F-DEF4-4021-156E-1BBB16EDA9D5}"/>
              </a:ext>
            </a:extLst>
          </p:cNvPr>
          <p:cNvSpPr txBox="1"/>
          <p:nvPr/>
        </p:nvSpPr>
        <p:spPr>
          <a:xfrm>
            <a:off x="216623" y="758072"/>
            <a:ext cx="11963400" cy="1384995"/>
          </a:xfrm>
          <a:prstGeom prst="rect">
            <a:avLst/>
          </a:prstGeom>
          <a:noFill/>
        </p:spPr>
        <p:txBody>
          <a:bodyPr wrap="square" rtlCol="0">
            <a:spAutoFit/>
          </a:bodyPr>
          <a:lstStyle/>
          <a:p>
            <a:r>
              <a:rPr lang="en-US" sz="2800" b="1" dirty="0"/>
              <a:t>Primary Use: </a:t>
            </a:r>
            <a:r>
              <a:rPr lang="en-US" sz="2800" dirty="0"/>
              <a:t>U.S. Marine Corps Aerial Assault Transport</a:t>
            </a:r>
          </a:p>
          <a:p>
            <a:r>
              <a:rPr lang="en-US" sz="2800" b="1" dirty="0"/>
              <a:t>Crew: </a:t>
            </a:r>
            <a:r>
              <a:rPr lang="en-US" sz="2800" dirty="0"/>
              <a:t>Pilot, Co-Pilot, 2 Flight Engineers</a:t>
            </a:r>
          </a:p>
          <a:p>
            <a:r>
              <a:rPr lang="en-US" sz="2800" b="1" dirty="0"/>
              <a:t>Capacity: </a:t>
            </a:r>
            <a:r>
              <a:rPr lang="en-US" sz="2800" dirty="0"/>
              <a:t>24 Combat Loaded Marines</a:t>
            </a:r>
          </a:p>
        </p:txBody>
      </p:sp>
      <p:pic>
        <p:nvPicPr>
          <p:cNvPr id="7" name="Picture 6">
            <a:extLst>
              <a:ext uri="{FF2B5EF4-FFF2-40B4-BE49-F238E27FC236}">
                <a16:creationId xmlns:a16="http://schemas.microsoft.com/office/drawing/2014/main" id="{36374243-535C-CA2E-296B-2EF7C157929B}"/>
              </a:ext>
            </a:extLst>
          </p:cNvPr>
          <p:cNvPicPr>
            <a:picLocks noChangeAspect="1"/>
          </p:cNvPicPr>
          <p:nvPr/>
        </p:nvPicPr>
        <p:blipFill>
          <a:blip r:embed="rId3"/>
          <a:stretch>
            <a:fillRect/>
          </a:stretch>
        </p:blipFill>
        <p:spPr>
          <a:xfrm>
            <a:off x="5938653" y="1262033"/>
            <a:ext cx="6058847" cy="4029134"/>
          </a:xfrm>
          <a:prstGeom prst="rect">
            <a:avLst/>
          </a:prstGeom>
          <a:ln>
            <a:noFill/>
          </a:ln>
          <a:effectLst>
            <a:softEdge rad="112500"/>
          </a:effectLst>
        </p:spPr>
      </p:pic>
      <p:pic>
        <p:nvPicPr>
          <p:cNvPr id="9" name="Picture 8">
            <a:extLst>
              <a:ext uri="{FF2B5EF4-FFF2-40B4-BE49-F238E27FC236}">
                <a16:creationId xmlns:a16="http://schemas.microsoft.com/office/drawing/2014/main" id="{6248DF06-5602-A51B-1015-5D39098527F7}"/>
              </a:ext>
            </a:extLst>
          </p:cNvPr>
          <p:cNvPicPr>
            <a:picLocks noChangeAspect="1"/>
          </p:cNvPicPr>
          <p:nvPr/>
        </p:nvPicPr>
        <p:blipFill>
          <a:blip r:embed="rId4"/>
          <a:stretch>
            <a:fillRect/>
          </a:stretch>
        </p:blipFill>
        <p:spPr>
          <a:xfrm>
            <a:off x="181552" y="2215339"/>
            <a:ext cx="5574578" cy="3138487"/>
          </a:xfrm>
          <a:prstGeom prst="rect">
            <a:avLst/>
          </a:prstGeom>
          <a:ln>
            <a:noFill/>
          </a:ln>
          <a:effectLst>
            <a:softEdge rad="112500"/>
          </a:effectLst>
        </p:spPr>
      </p:pic>
      <p:sp>
        <p:nvSpPr>
          <p:cNvPr id="11" name="TextBox 10">
            <a:extLst>
              <a:ext uri="{FF2B5EF4-FFF2-40B4-BE49-F238E27FC236}">
                <a16:creationId xmlns:a16="http://schemas.microsoft.com/office/drawing/2014/main" id="{1BD91992-CE84-3CF0-3D19-9DFEC93059C6}"/>
              </a:ext>
            </a:extLst>
          </p:cNvPr>
          <p:cNvSpPr txBox="1"/>
          <p:nvPr/>
        </p:nvSpPr>
        <p:spPr>
          <a:xfrm>
            <a:off x="4916" y="6042798"/>
            <a:ext cx="7767484" cy="830997"/>
          </a:xfrm>
          <a:prstGeom prst="rect">
            <a:avLst/>
          </a:prstGeom>
          <a:noFill/>
        </p:spPr>
        <p:txBody>
          <a:bodyPr wrap="square" rtlCol="0">
            <a:spAutoFit/>
          </a:bodyPr>
          <a:lstStyle/>
          <a:p>
            <a:r>
              <a:rPr lang="en-US" sz="1200" dirty="0"/>
              <a:t>Note. The appearance of U.S. Department of Defense (DoD) visual images does not imply or constitute DoD endorsement</a:t>
            </a:r>
          </a:p>
          <a:p>
            <a:r>
              <a:rPr lang="en-US" sz="1200" dirty="0"/>
              <a:t>Source. Defense Visual Information Distribution Service, Public Domain</a:t>
            </a:r>
          </a:p>
          <a:p>
            <a:r>
              <a:rPr lang="en-US" sz="1200" dirty="0"/>
              <a:t>              https://www.dvidshub.net/image/7297214/shinka-221-mv-22-insert</a:t>
            </a:r>
          </a:p>
          <a:p>
            <a:r>
              <a:rPr lang="en-US" sz="1200" dirty="0"/>
              <a:t>              https://www.dvidshub.net/image/2610367/mv-22-osprey</a:t>
            </a:r>
          </a:p>
        </p:txBody>
      </p:sp>
      <p:sp>
        <p:nvSpPr>
          <p:cNvPr id="2" name="TextBox 1">
            <a:extLst>
              <a:ext uri="{FF2B5EF4-FFF2-40B4-BE49-F238E27FC236}">
                <a16:creationId xmlns:a16="http://schemas.microsoft.com/office/drawing/2014/main" id="{CF29D836-54D8-58CF-6BBB-90C42D2EFA75}"/>
              </a:ext>
            </a:extLst>
          </p:cNvPr>
          <p:cNvSpPr txBox="1"/>
          <p:nvPr/>
        </p:nvSpPr>
        <p:spPr>
          <a:xfrm>
            <a:off x="1079282" y="5474418"/>
            <a:ext cx="9718742" cy="461665"/>
          </a:xfrm>
          <a:prstGeom prst="rect">
            <a:avLst/>
          </a:prstGeom>
          <a:solidFill>
            <a:schemeClr val="bg1">
              <a:lumMod val="95000"/>
            </a:schemeClr>
          </a:solidFill>
          <a:ln w="19050">
            <a:solidFill>
              <a:schemeClr val="accent2"/>
            </a:solidFill>
          </a:ln>
        </p:spPr>
        <p:txBody>
          <a:bodyPr wrap="square" rtlCol="0">
            <a:spAutoFit/>
          </a:bodyPr>
          <a:lstStyle/>
          <a:p>
            <a:pPr algn="ctr"/>
            <a:r>
              <a:rPr lang="en-US" sz="2400" b="1" dirty="0"/>
              <a:t>Red Tide only had 6 casualties. What about a fully loaded MV-22?</a:t>
            </a:r>
          </a:p>
        </p:txBody>
      </p:sp>
    </p:spTree>
    <p:extLst>
      <p:ext uri="{BB962C8B-B14F-4D97-AF65-F5344CB8AC3E}">
        <p14:creationId xmlns:p14="http://schemas.microsoft.com/office/powerpoint/2010/main" val="4197349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57F26A-FF45-CBF7-0316-FCE0E89AC7F5}"/>
              </a:ext>
            </a:extLst>
          </p:cNvPr>
          <p:cNvSpPr>
            <a:spLocks noGrp="1"/>
          </p:cNvSpPr>
          <p:nvPr>
            <p:ph type="title"/>
          </p:nvPr>
        </p:nvSpPr>
        <p:spPr bwMode="auto">
          <a:xfrm>
            <a:off x="0" y="104961"/>
            <a:ext cx="12192000" cy="580839"/>
          </a:xfrm>
        </p:spPr>
        <p:txBody>
          <a:bodyPr wrap="square" numCol="1" anchorCtr="0" compatLnSpc="1">
            <a:prstTxWarp prst="textNoShape">
              <a:avLst/>
            </a:prstTxWarp>
          </a:bodyPr>
          <a:lstStyle/>
          <a:p>
            <a:pPr algn="ctr" eaLnBrk="1" hangingPunct="1">
              <a:defRPr/>
            </a:pPr>
            <a:r>
              <a:rPr lang="en-US" altLang="x-none" sz="3600" b="1" dirty="0">
                <a:solidFill>
                  <a:schemeClr val="tx1">
                    <a:lumMod val="95000"/>
                    <a:lumOff val="5000"/>
                  </a:schemeClr>
                </a:solidFill>
                <a:latin typeface="+mn-lt"/>
                <a:ea typeface="ＭＳ Ｐゴシック" charset="-128"/>
                <a:cs typeface="+mn-cs"/>
              </a:rPr>
              <a:t>Event 2 Background</a:t>
            </a:r>
            <a:endParaRPr lang="en-US" altLang="x-none" sz="3600" b="1" dirty="0">
              <a:solidFill>
                <a:srgbClr val="000090"/>
              </a:solidFill>
              <a:latin typeface="+mn-lt"/>
              <a:ea typeface="ＭＳ Ｐゴシック" charset="-128"/>
              <a:cs typeface="+mn-cs"/>
            </a:endParaRPr>
          </a:p>
        </p:txBody>
      </p:sp>
      <p:sp>
        <p:nvSpPr>
          <p:cNvPr id="6" name="TextBox 5">
            <a:extLst>
              <a:ext uri="{FF2B5EF4-FFF2-40B4-BE49-F238E27FC236}">
                <a16:creationId xmlns:a16="http://schemas.microsoft.com/office/drawing/2014/main" id="{893AFCA5-4211-3C17-4207-B14C288C0B5D}"/>
              </a:ext>
            </a:extLst>
          </p:cNvPr>
          <p:cNvSpPr txBox="1"/>
          <p:nvPr/>
        </p:nvSpPr>
        <p:spPr>
          <a:xfrm>
            <a:off x="228600" y="709523"/>
            <a:ext cx="11734800" cy="3570208"/>
          </a:xfrm>
          <a:prstGeom prst="rect">
            <a:avLst/>
          </a:prstGeom>
          <a:noFill/>
        </p:spPr>
        <p:txBody>
          <a:bodyPr wrap="square" rtlCol="0">
            <a:spAutoFit/>
          </a:bodyPr>
          <a:lstStyle/>
          <a:p>
            <a:r>
              <a:rPr lang="en-US" sz="3200" b="1" dirty="0">
                <a:solidFill>
                  <a:schemeClr val="tx1">
                    <a:lumMod val="95000"/>
                    <a:lumOff val="5000"/>
                  </a:schemeClr>
                </a:solidFill>
              </a:rPr>
              <a:t>Role: </a:t>
            </a:r>
            <a:r>
              <a:rPr lang="en-US" sz="3200" dirty="0">
                <a:solidFill>
                  <a:schemeClr val="tx1">
                    <a:lumMod val="95000"/>
                    <a:lumOff val="5000"/>
                  </a:schemeClr>
                </a:solidFill>
              </a:rPr>
              <a:t>Medical provider assigned to a Role II medical facility. </a:t>
            </a:r>
          </a:p>
          <a:p>
            <a:endParaRPr lang="en-US" dirty="0">
              <a:solidFill>
                <a:schemeClr val="tx1">
                  <a:lumMod val="95000"/>
                  <a:lumOff val="5000"/>
                </a:schemeClr>
              </a:solidFill>
            </a:endParaRPr>
          </a:p>
          <a:p>
            <a:pPr algn="ctr"/>
            <a:r>
              <a:rPr lang="en-US" sz="2800" dirty="0">
                <a:solidFill>
                  <a:schemeClr val="tx1">
                    <a:lumMod val="95000"/>
                    <a:lumOff val="5000"/>
                  </a:schemeClr>
                </a:solidFill>
              </a:rPr>
              <a:t>The Medical Regulator informs the team that </a:t>
            </a:r>
            <a:r>
              <a:rPr lang="en-US" sz="2800" b="1" i="1" dirty="0">
                <a:solidFill>
                  <a:schemeClr val="tx1">
                    <a:lumMod val="95000"/>
                    <a:lumOff val="5000"/>
                  </a:schemeClr>
                </a:solidFill>
              </a:rPr>
              <a:t>24 trauma casualties </a:t>
            </a:r>
            <a:r>
              <a:rPr lang="en-US" sz="2800" dirty="0">
                <a:solidFill>
                  <a:schemeClr val="tx1">
                    <a:lumMod val="95000"/>
                    <a:lumOff val="5000"/>
                  </a:schemeClr>
                </a:solidFill>
              </a:rPr>
              <a:t>are inbound via two MV-22s after a </a:t>
            </a:r>
            <a:r>
              <a:rPr lang="en-US" sz="2800" b="1" i="1" dirty="0">
                <a:solidFill>
                  <a:schemeClr val="tx1">
                    <a:lumMod val="95000"/>
                    <a:lumOff val="5000"/>
                  </a:schemeClr>
                </a:solidFill>
              </a:rPr>
              <a:t>fully loaded </a:t>
            </a:r>
            <a:r>
              <a:rPr lang="en-US" sz="2800" dirty="0">
                <a:solidFill>
                  <a:schemeClr val="tx1">
                    <a:lumMod val="95000"/>
                    <a:lumOff val="5000"/>
                  </a:schemeClr>
                </a:solidFill>
              </a:rPr>
              <a:t>MV-22 crashes due to adversary fire during an Air Assault Mission.</a:t>
            </a:r>
          </a:p>
          <a:p>
            <a:pPr algn="ctr"/>
            <a:endParaRPr lang="en-US" dirty="0">
              <a:solidFill>
                <a:schemeClr val="tx1">
                  <a:lumMod val="95000"/>
                  <a:lumOff val="5000"/>
                </a:schemeClr>
              </a:solidFill>
            </a:endParaRPr>
          </a:p>
          <a:p>
            <a:pPr algn="ctr"/>
            <a:r>
              <a:rPr lang="en-US" sz="2800" dirty="0">
                <a:solidFill>
                  <a:schemeClr val="tx1">
                    <a:lumMod val="95000"/>
                    <a:lumOff val="5000"/>
                  </a:schemeClr>
                </a:solidFill>
              </a:rPr>
              <a:t>This is the </a:t>
            </a:r>
            <a:r>
              <a:rPr lang="en-US" sz="2800" b="1" i="1" dirty="0">
                <a:solidFill>
                  <a:schemeClr val="tx1">
                    <a:lumMod val="95000"/>
                    <a:lumOff val="5000"/>
                  </a:schemeClr>
                </a:solidFill>
              </a:rPr>
              <a:t>first time </a:t>
            </a:r>
            <a:r>
              <a:rPr lang="en-US" sz="2800" dirty="0">
                <a:solidFill>
                  <a:schemeClr val="tx1">
                    <a:lumMod val="95000"/>
                    <a:lumOff val="5000"/>
                  </a:schemeClr>
                </a:solidFill>
              </a:rPr>
              <a:t>your medical capability is receiving casualties. </a:t>
            </a:r>
          </a:p>
          <a:p>
            <a:pPr algn="ctr"/>
            <a:r>
              <a:rPr lang="en-US" sz="2800" dirty="0">
                <a:solidFill>
                  <a:schemeClr val="tx1">
                    <a:lumMod val="95000"/>
                    <a:lumOff val="5000"/>
                  </a:schemeClr>
                </a:solidFill>
              </a:rPr>
              <a:t>Your supplies are at </a:t>
            </a:r>
            <a:r>
              <a:rPr lang="en-US" sz="2800" b="1" i="1" dirty="0">
                <a:solidFill>
                  <a:schemeClr val="tx1">
                    <a:lumMod val="95000"/>
                    <a:lumOff val="5000"/>
                  </a:schemeClr>
                </a:solidFill>
              </a:rPr>
              <a:t>full capacity </a:t>
            </a:r>
            <a:r>
              <a:rPr lang="en-US" sz="2800" dirty="0">
                <a:solidFill>
                  <a:schemeClr val="tx1">
                    <a:lumMod val="95000"/>
                    <a:lumOff val="5000"/>
                  </a:schemeClr>
                </a:solidFill>
              </a:rPr>
              <a:t>and your medical team is </a:t>
            </a:r>
            <a:r>
              <a:rPr lang="en-US" sz="2800" b="1" i="1" dirty="0">
                <a:solidFill>
                  <a:schemeClr val="tx1">
                    <a:lumMod val="95000"/>
                    <a:lumOff val="5000"/>
                  </a:schemeClr>
                </a:solidFill>
              </a:rPr>
              <a:t>well rested</a:t>
            </a:r>
            <a:r>
              <a:rPr lang="en-US" sz="2800" dirty="0">
                <a:solidFill>
                  <a:schemeClr val="tx1">
                    <a:lumMod val="95000"/>
                    <a:lumOff val="5000"/>
                  </a:schemeClr>
                </a:solidFill>
              </a:rPr>
              <a:t>.</a:t>
            </a:r>
          </a:p>
          <a:p>
            <a:pPr algn="ctr"/>
            <a:endParaRPr lang="en-US" dirty="0">
              <a:solidFill>
                <a:schemeClr val="tx1">
                  <a:lumMod val="95000"/>
                  <a:lumOff val="5000"/>
                </a:schemeClr>
              </a:solidFill>
            </a:endParaRPr>
          </a:p>
        </p:txBody>
      </p:sp>
      <p:sp>
        <p:nvSpPr>
          <p:cNvPr id="8" name="TextBox 7">
            <a:extLst>
              <a:ext uri="{FF2B5EF4-FFF2-40B4-BE49-F238E27FC236}">
                <a16:creationId xmlns:a16="http://schemas.microsoft.com/office/drawing/2014/main" id="{A745E10A-0EB0-052A-301C-209AF916D56E}"/>
              </a:ext>
            </a:extLst>
          </p:cNvPr>
          <p:cNvSpPr txBox="1"/>
          <p:nvPr/>
        </p:nvSpPr>
        <p:spPr>
          <a:xfrm>
            <a:off x="0" y="6211669"/>
            <a:ext cx="7767484" cy="646331"/>
          </a:xfrm>
          <a:prstGeom prst="rect">
            <a:avLst/>
          </a:prstGeom>
          <a:noFill/>
        </p:spPr>
        <p:txBody>
          <a:bodyPr wrap="square" rtlCol="0">
            <a:spAutoFit/>
          </a:bodyPr>
          <a:lstStyle/>
          <a:p>
            <a:r>
              <a:rPr lang="en-US" sz="1200" dirty="0"/>
              <a:t>Note. The appearance of U.S. Department of Defense (DoD) visual images does not imply or constitute DoD endorsement</a:t>
            </a:r>
          </a:p>
          <a:p>
            <a:r>
              <a:rPr lang="en-US" sz="1200" dirty="0"/>
              <a:t>Source. Defense Visual Information Distribution Service, Public Domain</a:t>
            </a:r>
          </a:p>
          <a:p>
            <a:r>
              <a:rPr lang="en-US" sz="1200" dirty="0"/>
              <a:t>              https://www.dvidshub.net/image/7370667/medical-evacuation-training</a:t>
            </a:r>
          </a:p>
        </p:txBody>
      </p:sp>
      <p:pic>
        <p:nvPicPr>
          <p:cNvPr id="9" name="Picture 8">
            <a:extLst>
              <a:ext uri="{FF2B5EF4-FFF2-40B4-BE49-F238E27FC236}">
                <a16:creationId xmlns:a16="http://schemas.microsoft.com/office/drawing/2014/main" id="{6397CBCE-EB17-6EEA-3BB7-8D410BEC936A}"/>
              </a:ext>
            </a:extLst>
          </p:cNvPr>
          <p:cNvPicPr>
            <a:picLocks noChangeAspect="1"/>
          </p:cNvPicPr>
          <p:nvPr/>
        </p:nvPicPr>
        <p:blipFill>
          <a:blip r:embed="rId3"/>
          <a:stretch>
            <a:fillRect/>
          </a:stretch>
        </p:blipFill>
        <p:spPr>
          <a:xfrm>
            <a:off x="7924800" y="3957784"/>
            <a:ext cx="4029456" cy="2687647"/>
          </a:xfrm>
          <a:prstGeom prst="rect">
            <a:avLst/>
          </a:prstGeom>
          <a:ln>
            <a:noFill/>
          </a:ln>
          <a:effectLst>
            <a:softEdge rad="112500"/>
          </a:effectLst>
        </p:spPr>
      </p:pic>
      <p:sp>
        <p:nvSpPr>
          <p:cNvPr id="10" name="TextBox 9">
            <a:extLst>
              <a:ext uri="{FF2B5EF4-FFF2-40B4-BE49-F238E27FC236}">
                <a16:creationId xmlns:a16="http://schemas.microsoft.com/office/drawing/2014/main" id="{DB8041F9-EAD3-902E-6E85-2D71FACF08CF}"/>
              </a:ext>
            </a:extLst>
          </p:cNvPr>
          <p:cNvSpPr txBox="1"/>
          <p:nvPr/>
        </p:nvSpPr>
        <p:spPr>
          <a:xfrm>
            <a:off x="10880792" y="6581001"/>
            <a:ext cx="1312148" cy="276999"/>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r>
              <a:rPr lang="en-US" sz="1200" dirty="0">
                <a:solidFill>
                  <a:srgbClr val="000090"/>
                </a:solidFill>
                <a:latin typeface="+mn-lt"/>
                <a:ea typeface="ＭＳ Ｐゴシック" charset="-128"/>
              </a:rPr>
              <a:t>©️ 2023 AffinityCE</a:t>
            </a:r>
          </a:p>
        </p:txBody>
      </p:sp>
      <p:sp>
        <p:nvSpPr>
          <p:cNvPr id="2" name="TextBox 1">
            <a:extLst>
              <a:ext uri="{FF2B5EF4-FFF2-40B4-BE49-F238E27FC236}">
                <a16:creationId xmlns:a16="http://schemas.microsoft.com/office/drawing/2014/main" id="{A1844180-3314-724C-0063-E171D09E26F7}"/>
              </a:ext>
            </a:extLst>
          </p:cNvPr>
          <p:cNvSpPr txBox="1"/>
          <p:nvPr/>
        </p:nvSpPr>
        <p:spPr>
          <a:xfrm>
            <a:off x="1017567" y="4320277"/>
            <a:ext cx="6132121" cy="1508105"/>
          </a:xfrm>
          <a:prstGeom prst="rect">
            <a:avLst/>
          </a:prstGeom>
          <a:solidFill>
            <a:schemeClr val="bg1">
              <a:lumMod val="95000"/>
            </a:schemeClr>
          </a:solidFill>
          <a:ln w="19050">
            <a:solidFill>
              <a:schemeClr val="accent2"/>
            </a:solidFill>
          </a:ln>
        </p:spPr>
        <p:txBody>
          <a:bodyPr wrap="square" rtlCol="0">
            <a:spAutoFit/>
          </a:bodyPr>
          <a:lstStyle/>
          <a:p>
            <a:pPr algn="ctr"/>
            <a:r>
              <a:rPr lang="en-US" sz="2400" dirty="0"/>
              <a:t>The 24 Trauma Casualties are based on 4 times the number on the </a:t>
            </a:r>
            <a:r>
              <a:rPr lang="en-US" sz="2400" b="1" i="1" dirty="0"/>
              <a:t>Red Tide Casualty List</a:t>
            </a:r>
          </a:p>
          <a:p>
            <a:pPr algn="ctr"/>
            <a:endParaRPr lang="en-US" b="1" i="1" dirty="0"/>
          </a:p>
          <a:p>
            <a:pPr algn="ctr"/>
            <a:r>
              <a:rPr lang="en-US" sz="2400" dirty="0"/>
              <a:t>*This is a </a:t>
            </a:r>
            <a:r>
              <a:rPr lang="en-US" sz="2400" b="1" i="1" dirty="0"/>
              <a:t>separate event </a:t>
            </a:r>
            <a:r>
              <a:rPr lang="en-US" sz="2400" dirty="0"/>
              <a:t>from the first.*</a:t>
            </a:r>
            <a:endParaRPr lang="en-US" sz="2400" b="1" i="1" dirty="0"/>
          </a:p>
        </p:txBody>
      </p:sp>
    </p:spTree>
    <p:extLst>
      <p:ext uri="{BB962C8B-B14F-4D97-AF65-F5344CB8AC3E}">
        <p14:creationId xmlns:p14="http://schemas.microsoft.com/office/powerpoint/2010/main" val="2358577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2A315BC-E046-D66D-301F-77554AA41A4B}"/>
              </a:ext>
            </a:extLst>
          </p:cNvPr>
          <p:cNvSpPr txBox="1"/>
          <p:nvPr/>
        </p:nvSpPr>
        <p:spPr>
          <a:xfrm>
            <a:off x="10880792" y="6581001"/>
            <a:ext cx="1312148" cy="276999"/>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r>
              <a:rPr lang="en-US" sz="1200" dirty="0">
                <a:solidFill>
                  <a:srgbClr val="000090"/>
                </a:solidFill>
                <a:latin typeface="+mn-lt"/>
                <a:ea typeface="ＭＳ Ｐゴシック" charset="-128"/>
              </a:rPr>
              <a:t>©️ 2023 AffinityCE</a:t>
            </a:r>
          </a:p>
        </p:txBody>
      </p:sp>
      <p:sp>
        <p:nvSpPr>
          <p:cNvPr id="5" name="Title 1">
            <a:extLst>
              <a:ext uri="{FF2B5EF4-FFF2-40B4-BE49-F238E27FC236}">
                <a16:creationId xmlns:a16="http://schemas.microsoft.com/office/drawing/2014/main" id="{17A9787B-832F-3CB5-EE53-AB9E2CA2AD6E}"/>
              </a:ext>
            </a:extLst>
          </p:cNvPr>
          <p:cNvSpPr>
            <a:spLocks noGrp="1"/>
          </p:cNvSpPr>
          <p:nvPr>
            <p:ph type="title"/>
          </p:nvPr>
        </p:nvSpPr>
        <p:spPr bwMode="auto">
          <a:xfrm>
            <a:off x="0" y="104961"/>
            <a:ext cx="12192000" cy="580839"/>
          </a:xfrm>
        </p:spPr>
        <p:txBody>
          <a:bodyPr wrap="square" numCol="1" anchorCtr="0" compatLnSpc="1">
            <a:prstTxWarp prst="textNoShape">
              <a:avLst/>
            </a:prstTxWarp>
          </a:bodyPr>
          <a:lstStyle/>
          <a:p>
            <a:pPr algn="ctr" eaLnBrk="1" hangingPunct="1">
              <a:defRPr/>
            </a:pPr>
            <a:r>
              <a:rPr lang="en-US" altLang="x-none" sz="3600" b="1" dirty="0">
                <a:solidFill>
                  <a:schemeClr val="tx1">
                    <a:lumMod val="95000"/>
                    <a:lumOff val="5000"/>
                  </a:schemeClr>
                </a:solidFill>
                <a:latin typeface="+mn-lt"/>
                <a:ea typeface="ＭＳ Ｐゴシック" charset="-128"/>
                <a:cs typeface="+mn-cs"/>
              </a:rPr>
              <a:t>Event 2 Supply Status</a:t>
            </a:r>
            <a:endParaRPr lang="en-US" altLang="x-none" sz="3600" b="1" dirty="0">
              <a:solidFill>
                <a:srgbClr val="000090"/>
              </a:solidFill>
              <a:latin typeface="+mn-lt"/>
              <a:ea typeface="ＭＳ Ｐゴシック" charset="-128"/>
              <a:cs typeface="+mn-cs"/>
            </a:endParaRPr>
          </a:p>
        </p:txBody>
      </p:sp>
      <p:sp>
        <p:nvSpPr>
          <p:cNvPr id="10" name="TextBox 9">
            <a:extLst>
              <a:ext uri="{FF2B5EF4-FFF2-40B4-BE49-F238E27FC236}">
                <a16:creationId xmlns:a16="http://schemas.microsoft.com/office/drawing/2014/main" id="{001B4BB0-D574-A4DB-9FFB-C3988AD32CE0}"/>
              </a:ext>
            </a:extLst>
          </p:cNvPr>
          <p:cNvSpPr txBox="1"/>
          <p:nvPr/>
        </p:nvSpPr>
        <p:spPr>
          <a:xfrm>
            <a:off x="152400" y="5024643"/>
            <a:ext cx="5943600" cy="1261884"/>
          </a:xfrm>
          <a:prstGeom prst="rect">
            <a:avLst/>
          </a:prstGeom>
          <a:noFill/>
        </p:spPr>
        <p:txBody>
          <a:bodyPr wrap="square" rtlCol="0">
            <a:spAutoFit/>
          </a:bodyPr>
          <a:lstStyle/>
          <a:p>
            <a:r>
              <a:rPr lang="en-US" sz="2800" b="1" dirty="0">
                <a:solidFill>
                  <a:srgbClr val="00B050"/>
                </a:solidFill>
              </a:rPr>
              <a:t>Best</a:t>
            </a:r>
            <a:r>
              <a:rPr lang="en-US" sz="2400" b="1" dirty="0"/>
              <a:t> Outcome</a:t>
            </a:r>
            <a:r>
              <a:rPr lang="en-US" sz="2400" baseline="30000" dirty="0"/>
              <a:t>1</a:t>
            </a:r>
          </a:p>
          <a:p>
            <a:pPr marL="285750" indent="-285750">
              <a:buFont typeface="Arial" panose="020B0604020202020204" pitchFamily="34" charset="0"/>
              <a:buChar char="•"/>
            </a:pPr>
            <a:r>
              <a:rPr lang="en-US" sz="2400" i="1" dirty="0"/>
              <a:t>Surgical Platoon</a:t>
            </a:r>
          </a:p>
          <a:p>
            <a:pPr marL="285750" indent="-285750">
              <a:buFont typeface="Arial" panose="020B0604020202020204" pitchFamily="34" charset="0"/>
              <a:buChar char="•"/>
            </a:pPr>
            <a:r>
              <a:rPr lang="en-US" sz="2400" dirty="0"/>
              <a:t>67 of 1452 Supply block line items exceeded</a:t>
            </a:r>
          </a:p>
        </p:txBody>
      </p:sp>
      <p:sp>
        <p:nvSpPr>
          <p:cNvPr id="13" name="TextBox 12">
            <a:extLst>
              <a:ext uri="{FF2B5EF4-FFF2-40B4-BE49-F238E27FC236}">
                <a16:creationId xmlns:a16="http://schemas.microsoft.com/office/drawing/2014/main" id="{301AED5E-C3AB-4FE2-E8DA-630675F5D604}"/>
              </a:ext>
            </a:extLst>
          </p:cNvPr>
          <p:cNvSpPr txBox="1"/>
          <p:nvPr/>
        </p:nvSpPr>
        <p:spPr>
          <a:xfrm>
            <a:off x="6071616" y="5024643"/>
            <a:ext cx="5943600" cy="1261884"/>
          </a:xfrm>
          <a:prstGeom prst="rect">
            <a:avLst/>
          </a:prstGeom>
          <a:noFill/>
        </p:spPr>
        <p:txBody>
          <a:bodyPr wrap="square" rtlCol="0">
            <a:spAutoFit/>
          </a:bodyPr>
          <a:lstStyle/>
          <a:p>
            <a:r>
              <a:rPr lang="en-US" sz="2800" b="1" dirty="0">
                <a:solidFill>
                  <a:srgbClr val="FF0000"/>
                </a:solidFill>
              </a:rPr>
              <a:t>Worst</a:t>
            </a:r>
            <a:r>
              <a:rPr lang="en-US" sz="2800" b="1" dirty="0"/>
              <a:t> </a:t>
            </a:r>
            <a:r>
              <a:rPr lang="en-US" sz="2400" b="1" dirty="0"/>
              <a:t>Outcome</a:t>
            </a:r>
            <a:r>
              <a:rPr lang="en-US" sz="2400" baseline="30000" dirty="0"/>
              <a:t>1</a:t>
            </a:r>
          </a:p>
          <a:p>
            <a:pPr marL="285750" indent="-285750">
              <a:buFont typeface="Arial" panose="020B0604020202020204" pitchFamily="34" charset="0"/>
              <a:buChar char="•"/>
            </a:pPr>
            <a:r>
              <a:rPr lang="en-US" sz="2400" i="1" dirty="0" err="1"/>
              <a:t>ERSS</a:t>
            </a:r>
            <a:endParaRPr lang="en-US" sz="2400" i="1" dirty="0"/>
          </a:p>
          <a:p>
            <a:pPr marL="285750" indent="-285750">
              <a:buFont typeface="Arial" panose="020B0604020202020204" pitchFamily="34" charset="0"/>
              <a:buChar char="•"/>
            </a:pPr>
            <a:r>
              <a:rPr lang="en-US" sz="2400" dirty="0"/>
              <a:t>140 of 581 Supply block line items exceeded</a:t>
            </a:r>
          </a:p>
        </p:txBody>
      </p:sp>
      <p:sp>
        <p:nvSpPr>
          <p:cNvPr id="14" name="TextBox 13">
            <a:extLst>
              <a:ext uri="{FF2B5EF4-FFF2-40B4-BE49-F238E27FC236}">
                <a16:creationId xmlns:a16="http://schemas.microsoft.com/office/drawing/2014/main" id="{47FA4DDD-73F9-0024-53FB-AA0489494DD1}"/>
              </a:ext>
            </a:extLst>
          </p:cNvPr>
          <p:cNvSpPr txBox="1"/>
          <p:nvPr/>
        </p:nvSpPr>
        <p:spPr>
          <a:xfrm>
            <a:off x="0" y="6286527"/>
            <a:ext cx="10880792" cy="584775"/>
          </a:xfrm>
          <a:prstGeom prst="rect">
            <a:avLst/>
          </a:prstGeom>
          <a:noFill/>
        </p:spPr>
        <p:txBody>
          <a:bodyPr wrap="square" rtlCol="0">
            <a:spAutoFit/>
          </a:bodyPr>
          <a:lstStyle/>
          <a:p>
            <a:r>
              <a:rPr lang="en-US" sz="1600" dirty="0"/>
              <a:t>Notes:</a:t>
            </a:r>
          </a:p>
          <a:p>
            <a:r>
              <a:rPr lang="en-US" sz="1600" dirty="0"/>
              <a:t>1) Based on </a:t>
            </a:r>
            <a:r>
              <a:rPr lang="en-US" sz="1600" b="1" i="1" dirty="0"/>
              <a:t>Red Tide patient stream x4</a:t>
            </a:r>
            <a:r>
              <a:rPr lang="en-US" sz="1600" i="1" dirty="0"/>
              <a:t>, </a:t>
            </a:r>
            <a:r>
              <a:rPr lang="en-US" sz="1600" dirty="0"/>
              <a:t>modeled using the Expeditionary Medical Knowledge Warehouse</a:t>
            </a:r>
          </a:p>
        </p:txBody>
      </p:sp>
      <p:graphicFrame>
        <p:nvGraphicFramePr>
          <p:cNvPr id="16" name="Table 16">
            <a:extLst>
              <a:ext uri="{FF2B5EF4-FFF2-40B4-BE49-F238E27FC236}">
                <a16:creationId xmlns:a16="http://schemas.microsoft.com/office/drawing/2014/main" id="{1EFCFB1A-88A2-8A6B-D1B9-97F139B85373}"/>
              </a:ext>
            </a:extLst>
          </p:cNvPr>
          <p:cNvGraphicFramePr>
            <a:graphicFrameLocks noGrp="1"/>
          </p:cNvGraphicFramePr>
          <p:nvPr>
            <p:extLst>
              <p:ext uri="{D42A27DB-BD31-4B8C-83A1-F6EECF244321}">
                <p14:modId xmlns:p14="http://schemas.microsoft.com/office/powerpoint/2010/main" val="2946466785"/>
              </p:ext>
            </p:extLst>
          </p:nvPr>
        </p:nvGraphicFramePr>
        <p:xfrm>
          <a:off x="135635" y="1805874"/>
          <a:ext cx="11887201" cy="2987040"/>
        </p:xfrm>
        <a:graphic>
          <a:graphicData uri="http://schemas.openxmlformats.org/drawingml/2006/table">
            <a:tbl>
              <a:tblPr firstRow="1" bandRow="1">
                <a:tableStyleId>{5C22544A-7EE6-4342-B048-85BDC9FD1C3A}</a:tableStyleId>
              </a:tblPr>
              <a:tblGrid>
                <a:gridCol w="6629400">
                  <a:extLst>
                    <a:ext uri="{9D8B030D-6E8A-4147-A177-3AD203B41FA5}">
                      <a16:colId xmlns:a16="http://schemas.microsoft.com/office/drawing/2014/main" val="578862823"/>
                    </a:ext>
                  </a:extLst>
                </a:gridCol>
                <a:gridCol w="1616965">
                  <a:extLst>
                    <a:ext uri="{9D8B030D-6E8A-4147-A177-3AD203B41FA5}">
                      <a16:colId xmlns:a16="http://schemas.microsoft.com/office/drawing/2014/main" val="2386813165"/>
                    </a:ext>
                  </a:extLst>
                </a:gridCol>
                <a:gridCol w="1735835">
                  <a:extLst>
                    <a:ext uri="{9D8B030D-6E8A-4147-A177-3AD203B41FA5}">
                      <a16:colId xmlns:a16="http://schemas.microsoft.com/office/drawing/2014/main" val="2015423196"/>
                    </a:ext>
                  </a:extLst>
                </a:gridCol>
                <a:gridCol w="1905001">
                  <a:extLst>
                    <a:ext uri="{9D8B030D-6E8A-4147-A177-3AD203B41FA5}">
                      <a16:colId xmlns:a16="http://schemas.microsoft.com/office/drawing/2014/main" val="1925331482"/>
                    </a:ext>
                  </a:extLst>
                </a:gridCol>
              </a:tblGrid>
              <a:tr h="370840">
                <a:tc>
                  <a:txBody>
                    <a:bodyPr/>
                    <a:lstStyle/>
                    <a:p>
                      <a:r>
                        <a:rPr lang="en-US" sz="2400" dirty="0"/>
                        <a:t>Medical Capability</a:t>
                      </a:r>
                    </a:p>
                  </a:txBody>
                  <a:tcPr/>
                </a:tc>
                <a:tc>
                  <a:txBody>
                    <a:bodyPr/>
                    <a:lstStyle/>
                    <a:p>
                      <a:r>
                        <a:rPr lang="en-US" sz="2000" dirty="0"/>
                        <a:t>Supply Lines On Hand</a:t>
                      </a:r>
                    </a:p>
                  </a:txBody>
                  <a:tcPr/>
                </a:tc>
                <a:tc>
                  <a:txBody>
                    <a:bodyPr/>
                    <a:lstStyle/>
                    <a:p>
                      <a:r>
                        <a:rPr lang="en-US" sz="2000" dirty="0"/>
                        <a:t>Lines</a:t>
                      </a:r>
                    </a:p>
                    <a:p>
                      <a:r>
                        <a:rPr lang="en-US" sz="2000" dirty="0"/>
                        <a:t>Exceeded</a:t>
                      </a:r>
                    </a:p>
                  </a:txBody>
                  <a:tcPr/>
                </a:tc>
                <a:tc>
                  <a:txBody>
                    <a:bodyPr/>
                    <a:lstStyle/>
                    <a:p>
                      <a:r>
                        <a:rPr lang="en-US" sz="2000" dirty="0"/>
                        <a:t>% Line Items Used</a:t>
                      </a:r>
                    </a:p>
                  </a:txBody>
                  <a:tcPr/>
                </a:tc>
                <a:extLst>
                  <a:ext uri="{0D108BD9-81ED-4DB2-BD59-A6C34878D82A}">
                    <a16:rowId xmlns:a16="http://schemas.microsoft.com/office/drawing/2014/main" val="2713125634"/>
                  </a:ext>
                </a:extLst>
              </a:tr>
              <a:tr h="370840">
                <a:tc>
                  <a:txBody>
                    <a:bodyPr/>
                    <a:lstStyle/>
                    <a:p>
                      <a:r>
                        <a:rPr lang="en-US" sz="2400" dirty="0"/>
                        <a:t>Expeditionary Resuscitative Surgical System (</a:t>
                      </a:r>
                      <a:r>
                        <a:rPr lang="en-US" sz="2400" dirty="0" err="1"/>
                        <a:t>ERSS</a:t>
                      </a:r>
                      <a:r>
                        <a:rPr lang="en-US" sz="2400" dirty="0"/>
                        <a:t>)</a:t>
                      </a:r>
                    </a:p>
                  </a:txBody>
                  <a:tcPr/>
                </a:tc>
                <a:tc>
                  <a:txBody>
                    <a:bodyPr/>
                    <a:lstStyle/>
                    <a:p>
                      <a:r>
                        <a:rPr lang="en-US" sz="2400" dirty="0"/>
                        <a:t>581</a:t>
                      </a:r>
                    </a:p>
                  </a:txBody>
                  <a:tcPr/>
                </a:tc>
                <a:tc>
                  <a:txBody>
                    <a:bodyPr/>
                    <a:lstStyle/>
                    <a:p>
                      <a:r>
                        <a:rPr lang="en-US" sz="2400" b="1" dirty="0">
                          <a:solidFill>
                            <a:srgbClr val="FF0000"/>
                          </a:solidFill>
                        </a:rPr>
                        <a:t>140</a:t>
                      </a:r>
                    </a:p>
                  </a:txBody>
                  <a:tcPr/>
                </a:tc>
                <a:tc>
                  <a:txBody>
                    <a:bodyPr/>
                    <a:lstStyle/>
                    <a:p>
                      <a:r>
                        <a:rPr lang="en-US" sz="2400" b="1" dirty="0">
                          <a:solidFill>
                            <a:srgbClr val="FF0000"/>
                          </a:solidFill>
                        </a:rPr>
                        <a:t>24.10%</a:t>
                      </a:r>
                    </a:p>
                  </a:txBody>
                  <a:tcPr/>
                </a:tc>
                <a:extLst>
                  <a:ext uri="{0D108BD9-81ED-4DB2-BD59-A6C34878D82A}">
                    <a16:rowId xmlns:a16="http://schemas.microsoft.com/office/drawing/2014/main" val="1586297133"/>
                  </a:ext>
                </a:extLst>
              </a:tr>
              <a:tr h="370840">
                <a:tc>
                  <a:txBody>
                    <a:bodyPr/>
                    <a:lstStyle/>
                    <a:p>
                      <a:r>
                        <a:rPr lang="en-US" sz="2400" dirty="0"/>
                        <a:t>Aircraft Carrier (</a:t>
                      </a:r>
                      <a:r>
                        <a:rPr lang="en-US" sz="2400" dirty="0" err="1"/>
                        <a:t>CVN</a:t>
                      </a:r>
                      <a:r>
                        <a:rPr lang="en-US" sz="2400" dirty="0"/>
                        <a:t>)</a:t>
                      </a:r>
                    </a:p>
                  </a:txBody>
                  <a:tcPr/>
                </a:tc>
                <a:tc>
                  <a:txBody>
                    <a:bodyPr/>
                    <a:lstStyle/>
                    <a:p>
                      <a:r>
                        <a:rPr lang="en-US" sz="2400" dirty="0"/>
                        <a:t>2145</a:t>
                      </a:r>
                    </a:p>
                  </a:txBody>
                  <a:tcPr/>
                </a:tc>
                <a:tc>
                  <a:txBody>
                    <a:bodyPr/>
                    <a:lstStyle/>
                    <a:p>
                      <a:r>
                        <a:rPr lang="en-US" sz="2400" b="0" dirty="0">
                          <a:solidFill>
                            <a:schemeClr val="tx1"/>
                          </a:solidFill>
                        </a:rPr>
                        <a:t>70</a:t>
                      </a:r>
                    </a:p>
                  </a:txBody>
                  <a:tcPr/>
                </a:tc>
                <a:tc>
                  <a:txBody>
                    <a:bodyPr/>
                    <a:lstStyle/>
                    <a:p>
                      <a:r>
                        <a:rPr lang="en-US" sz="2400" b="0" dirty="0">
                          <a:solidFill>
                            <a:schemeClr val="tx1"/>
                          </a:solidFill>
                        </a:rPr>
                        <a:t>3.26%</a:t>
                      </a:r>
                    </a:p>
                  </a:txBody>
                  <a:tcPr/>
                </a:tc>
                <a:extLst>
                  <a:ext uri="{0D108BD9-81ED-4DB2-BD59-A6C34878D82A}">
                    <a16:rowId xmlns:a16="http://schemas.microsoft.com/office/drawing/2014/main" val="570744246"/>
                  </a:ext>
                </a:extLst>
              </a:tr>
              <a:tr h="370840">
                <a:tc>
                  <a:txBody>
                    <a:bodyPr/>
                    <a:lstStyle/>
                    <a:p>
                      <a:r>
                        <a:rPr lang="en-US" sz="2400" dirty="0"/>
                        <a:t>Forward Resuscitative Surgery System (FRSS)</a:t>
                      </a:r>
                    </a:p>
                  </a:txBody>
                  <a:tcPr/>
                </a:tc>
                <a:tc>
                  <a:txBody>
                    <a:bodyPr/>
                    <a:lstStyle/>
                    <a:p>
                      <a:r>
                        <a:rPr lang="en-US" sz="2400" dirty="0"/>
                        <a:t>580</a:t>
                      </a:r>
                    </a:p>
                  </a:txBody>
                  <a:tcPr/>
                </a:tc>
                <a:tc>
                  <a:txBody>
                    <a:bodyPr/>
                    <a:lstStyle/>
                    <a:p>
                      <a:r>
                        <a:rPr lang="en-US" sz="2400" dirty="0"/>
                        <a:t>87</a:t>
                      </a:r>
                    </a:p>
                  </a:txBody>
                  <a:tcPr/>
                </a:tc>
                <a:tc>
                  <a:txBody>
                    <a:bodyPr/>
                    <a:lstStyle/>
                    <a:p>
                      <a:r>
                        <a:rPr lang="en-US" sz="2400" dirty="0"/>
                        <a:t>15.00%</a:t>
                      </a:r>
                    </a:p>
                  </a:txBody>
                  <a:tcPr/>
                </a:tc>
                <a:extLst>
                  <a:ext uri="{0D108BD9-81ED-4DB2-BD59-A6C34878D82A}">
                    <a16:rowId xmlns:a16="http://schemas.microsoft.com/office/drawing/2014/main" val="260369447"/>
                  </a:ext>
                </a:extLst>
              </a:tr>
              <a:tr h="370840">
                <a:tc>
                  <a:txBody>
                    <a:bodyPr/>
                    <a:lstStyle/>
                    <a:p>
                      <a:r>
                        <a:rPr lang="en-US" sz="2400" dirty="0"/>
                        <a:t>FRSS + Shock Trauma Platoon (FRSS/</a:t>
                      </a:r>
                      <a:r>
                        <a:rPr lang="en-US" sz="2400" dirty="0" err="1"/>
                        <a:t>STP</a:t>
                      </a:r>
                      <a:r>
                        <a:rPr lang="en-US" sz="2400" dirty="0"/>
                        <a:t>)</a:t>
                      </a:r>
                    </a:p>
                  </a:txBody>
                  <a:tcPr/>
                </a:tc>
                <a:tc>
                  <a:txBody>
                    <a:bodyPr/>
                    <a:lstStyle/>
                    <a:p>
                      <a:r>
                        <a:rPr lang="en-US" sz="2400" dirty="0"/>
                        <a:t>986</a:t>
                      </a:r>
                    </a:p>
                  </a:txBody>
                  <a:tcPr/>
                </a:tc>
                <a:tc>
                  <a:txBody>
                    <a:bodyPr/>
                    <a:lstStyle/>
                    <a:p>
                      <a:r>
                        <a:rPr lang="en-US" sz="2400" b="0" dirty="0">
                          <a:solidFill>
                            <a:schemeClr val="tx1"/>
                          </a:solidFill>
                        </a:rPr>
                        <a:t>59</a:t>
                      </a:r>
                    </a:p>
                  </a:txBody>
                  <a:tcPr/>
                </a:tc>
                <a:tc>
                  <a:txBody>
                    <a:bodyPr/>
                    <a:lstStyle/>
                    <a:p>
                      <a:r>
                        <a:rPr lang="en-US" sz="2400" b="0" dirty="0">
                          <a:solidFill>
                            <a:schemeClr val="tx1"/>
                          </a:solidFill>
                        </a:rPr>
                        <a:t>5.98%</a:t>
                      </a:r>
                    </a:p>
                  </a:txBody>
                  <a:tcPr/>
                </a:tc>
                <a:extLst>
                  <a:ext uri="{0D108BD9-81ED-4DB2-BD59-A6C34878D82A}">
                    <a16:rowId xmlns:a16="http://schemas.microsoft.com/office/drawing/2014/main" val="634319098"/>
                  </a:ext>
                </a:extLst>
              </a:tr>
              <a:tr h="370840">
                <a:tc>
                  <a:txBody>
                    <a:bodyPr/>
                    <a:lstStyle/>
                    <a:p>
                      <a:r>
                        <a:rPr lang="en-US" sz="2400" dirty="0"/>
                        <a:t>Surgical Platoon (SP)</a:t>
                      </a:r>
                    </a:p>
                  </a:txBody>
                  <a:tcPr/>
                </a:tc>
                <a:tc>
                  <a:txBody>
                    <a:bodyPr/>
                    <a:lstStyle/>
                    <a:p>
                      <a:r>
                        <a:rPr lang="en-US" sz="2400" dirty="0"/>
                        <a:t>1452</a:t>
                      </a:r>
                    </a:p>
                  </a:txBody>
                  <a:tcPr/>
                </a:tc>
                <a:tc>
                  <a:txBody>
                    <a:bodyPr/>
                    <a:lstStyle/>
                    <a:p>
                      <a:r>
                        <a:rPr lang="en-US" sz="2400" b="1" dirty="0">
                          <a:solidFill>
                            <a:srgbClr val="00B050"/>
                          </a:solidFill>
                        </a:rPr>
                        <a:t>67</a:t>
                      </a:r>
                    </a:p>
                  </a:txBody>
                  <a:tcPr/>
                </a:tc>
                <a:tc>
                  <a:txBody>
                    <a:bodyPr/>
                    <a:lstStyle/>
                    <a:p>
                      <a:r>
                        <a:rPr lang="en-US" sz="2400" b="1" dirty="0">
                          <a:solidFill>
                            <a:srgbClr val="00B050"/>
                          </a:solidFill>
                        </a:rPr>
                        <a:t>4.61%</a:t>
                      </a:r>
                    </a:p>
                  </a:txBody>
                  <a:tcPr/>
                </a:tc>
                <a:extLst>
                  <a:ext uri="{0D108BD9-81ED-4DB2-BD59-A6C34878D82A}">
                    <a16:rowId xmlns:a16="http://schemas.microsoft.com/office/drawing/2014/main" val="2118246042"/>
                  </a:ext>
                </a:extLst>
              </a:tr>
            </a:tbl>
          </a:graphicData>
        </a:graphic>
      </p:graphicFrame>
      <p:sp>
        <p:nvSpPr>
          <p:cNvPr id="2" name="TextBox 1">
            <a:extLst>
              <a:ext uri="{FF2B5EF4-FFF2-40B4-BE49-F238E27FC236}">
                <a16:creationId xmlns:a16="http://schemas.microsoft.com/office/drawing/2014/main" id="{2D0891C1-9300-AD08-B298-2E9F7989AD5B}"/>
              </a:ext>
            </a:extLst>
          </p:cNvPr>
          <p:cNvSpPr txBox="1"/>
          <p:nvPr/>
        </p:nvSpPr>
        <p:spPr>
          <a:xfrm>
            <a:off x="228601" y="697992"/>
            <a:ext cx="11734800" cy="107721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ＭＳ Ｐゴシック" panose="020B0600070205080204" pitchFamily="34" charset="-128"/>
                <a:cs typeface="+mn-cs"/>
              </a:rPr>
              <a:t>After </a:t>
            </a:r>
            <a:r>
              <a:rPr kumimoji="0" lang="en-US" sz="32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ＭＳ Ｐゴシック" panose="020B0600070205080204" pitchFamily="34" charset="-128"/>
                <a:cs typeface="+mn-cs"/>
              </a:rPr>
              <a:t>the 24 trauma patients are treated, your Supply Petty Officer provides you with the following </a:t>
            </a:r>
            <a:r>
              <a:rPr kumimoji="0" lang="en-US" sz="3200" b="1"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ＭＳ Ｐゴシック" panose="020B0600070205080204" pitchFamily="34" charset="-128"/>
                <a:cs typeface="+mn-cs"/>
              </a:rPr>
              <a:t>Status Report</a:t>
            </a:r>
            <a:r>
              <a:rPr kumimoji="0" lang="en-US" sz="32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ＭＳ Ｐゴシック" panose="020B0600070205080204" pitchFamily="34" charset="-128"/>
                <a:cs typeface="+mn-cs"/>
              </a:rPr>
              <a:t>:</a:t>
            </a:r>
            <a:endParaRPr kumimoji="0" lang="en-US" sz="2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622779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785134A-BAC9-0FA5-72BE-43172B280A89}"/>
              </a:ext>
            </a:extLst>
          </p:cNvPr>
          <p:cNvGraphicFramePr>
            <a:graphicFrameLocks noGrp="1"/>
          </p:cNvGraphicFramePr>
          <p:nvPr>
            <p:ph idx="1"/>
            <p:extLst>
              <p:ext uri="{D42A27DB-BD31-4B8C-83A1-F6EECF244321}">
                <p14:modId xmlns:p14="http://schemas.microsoft.com/office/powerpoint/2010/main" val="1846380519"/>
              </p:ext>
            </p:extLst>
          </p:nvPr>
        </p:nvGraphicFramePr>
        <p:xfrm>
          <a:off x="93160" y="1280160"/>
          <a:ext cx="6002839" cy="2103120"/>
        </p:xfrm>
        <a:graphic>
          <a:graphicData uri="http://schemas.openxmlformats.org/drawingml/2006/table">
            <a:tbl>
              <a:tblPr firstRow="1" bandRow="1">
                <a:tableStyleId>{5C22544A-7EE6-4342-B048-85BDC9FD1C3A}</a:tableStyleId>
              </a:tblPr>
              <a:tblGrid>
                <a:gridCol w="1169386">
                  <a:extLst>
                    <a:ext uri="{9D8B030D-6E8A-4147-A177-3AD203B41FA5}">
                      <a16:colId xmlns:a16="http://schemas.microsoft.com/office/drawing/2014/main" val="3804314844"/>
                    </a:ext>
                  </a:extLst>
                </a:gridCol>
                <a:gridCol w="935508">
                  <a:extLst>
                    <a:ext uri="{9D8B030D-6E8A-4147-A177-3AD203B41FA5}">
                      <a16:colId xmlns:a16="http://schemas.microsoft.com/office/drawing/2014/main" val="4140814346"/>
                    </a:ext>
                  </a:extLst>
                </a:gridCol>
                <a:gridCol w="1013466">
                  <a:extLst>
                    <a:ext uri="{9D8B030D-6E8A-4147-A177-3AD203B41FA5}">
                      <a16:colId xmlns:a16="http://schemas.microsoft.com/office/drawing/2014/main" val="1130570204"/>
                    </a:ext>
                  </a:extLst>
                </a:gridCol>
                <a:gridCol w="1325302">
                  <a:extLst>
                    <a:ext uri="{9D8B030D-6E8A-4147-A177-3AD203B41FA5}">
                      <a16:colId xmlns:a16="http://schemas.microsoft.com/office/drawing/2014/main" val="1410464883"/>
                    </a:ext>
                  </a:extLst>
                </a:gridCol>
                <a:gridCol w="1559177">
                  <a:extLst>
                    <a:ext uri="{9D8B030D-6E8A-4147-A177-3AD203B41FA5}">
                      <a16:colId xmlns:a16="http://schemas.microsoft.com/office/drawing/2014/main" val="4123689654"/>
                    </a:ext>
                  </a:extLst>
                </a:gridCol>
              </a:tblGrid>
              <a:tr h="635459">
                <a:tc>
                  <a:txBody>
                    <a:bodyPr/>
                    <a:lstStyle/>
                    <a:p>
                      <a:r>
                        <a:rPr lang="en-US" dirty="0"/>
                        <a:t>Facility</a:t>
                      </a:r>
                    </a:p>
                  </a:txBody>
                  <a:tcPr/>
                </a:tc>
                <a:tc>
                  <a:txBody>
                    <a:bodyPr/>
                    <a:lstStyle/>
                    <a:p>
                      <a:r>
                        <a:rPr lang="en-US" dirty="0"/>
                        <a:t>Survive</a:t>
                      </a:r>
                    </a:p>
                  </a:txBody>
                  <a:tcPr/>
                </a:tc>
                <a:tc>
                  <a:txBody>
                    <a:bodyPr/>
                    <a:lstStyle/>
                    <a:p>
                      <a:r>
                        <a:rPr lang="en-US" dirty="0"/>
                        <a:t>Died Outside</a:t>
                      </a:r>
                    </a:p>
                  </a:txBody>
                  <a:tcPr/>
                </a:tc>
                <a:tc>
                  <a:txBody>
                    <a:bodyPr/>
                    <a:lstStyle/>
                    <a:p>
                      <a:r>
                        <a:rPr lang="en-US" dirty="0"/>
                        <a:t>Died Under Care</a:t>
                      </a:r>
                    </a:p>
                  </a:txBody>
                  <a:tcPr/>
                </a:tc>
                <a:tc>
                  <a:txBody>
                    <a:bodyPr/>
                    <a:lstStyle/>
                    <a:p>
                      <a:r>
                        <a:rPr lang="en-US" dirty="0"/>
                        <a:t>Died Awaiting Transport</a:t>
                      </a:r>
                    </a:p>
                  </a:txBody>
                  <a:tcPr/>
                </a:tc>
                <a:extLst>
                  <a:ext uri="{0D108BD9-81ED-4DB2-BD59-A6C34878D82A}">
                    <a16:rowId xmlns:a16="http://schemas.microsoft.com/office/drawing/2014/main" val="2481128940"/>
                  </a:ext>
                </a:extLst>
              </a:tr>
              <a:tr h="319473">
                <a:tc>
                  <a:txBody>
                    <a:bodyPr/>
                    <a:lstStyle/>
                    <a:p>
                      <a:r>
                        <a:rPr lang="en-US" sz="1800" dirty="0" err="1"/>
                        <a:t>ERSS</a:t>
                      </a:r>
                      <a:r>
                        <a:rPr lang="en-US" sz="1800" dirty="0"/>
                        <a:t>/FRSS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  (10)</a:t>
                      </a:r>
                      <a:r>
                        <a:rPr lang="en-US" baseline="30000" dirty="0"/>
                        <a:t>2</a:t>
                      </a:r>
                    </a:p>
                  </a:txBody>
                  <a:tcPr/>
                </a:tc>
                <a:tc>
                  <a:txBody>
                    <a:bodyPr/>
                    <a:lstStyle/>
                    <a:p>
                      <a:r>
                        <a:rPr lang="en-US" b="1" dirty="0">
                          <a:solidFill>
                            <a:srgbClr val="FF0000"/>
                          </a:solidFill>
                        </a:rPr>
                        <a:t>6</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404706665"/>
                  </a:ext>
                </a:extLst>
              </a:tr>
              <a:tr h="303666">
                <a:tc>
                  <a:txBody>
                    <a:bodyPr/>
                    <a:lstStyle/>
                    <a:p>
                      <a:r>
                        <a:rPr lang="en-US" sz="1800" dirty="0" err="1"/>
                        <a:t>CVN</a:t>
                      </a:r>
                      <a:endParaRPr lang="en-US" sz="1800" dirty="0"/>
                    </a:p>
                  </a:txBody>
                  <a:tcPr/>
                </a:tc>
                <a:tc>
                  <a:txBody>
                    <a:bodyPr/>
                    <a:lstStyle/>
                    <a:p>
                      <a:r>
                        <a:rPr lang="en-US" dirty="0"/>
                        <a:t>19</a:t>
                      </a:r>
                    </a:p>
                  </a:txBody>
                  <a:tcPr/>
                </a:tc>
                <a:tc>
                  <a:txBody>
                    <a:bodyPr/>
                    <a:lstStyle/>
                    <a:p>
                      <a:r>
                        <a:rPr lang="en-US" b="1" dirty="0">
                          <a:solidFill>
                            <a:srgbClr val="FF0000"/>
                          </a:solidFill>
                        </a:rPr>
                        <a:t>3</a:t>
                      </a:r>
                    </a:p>
                  </a:txBody>
                  <a:tcPr/>
                </a:tc>
                <a:tc>
                  <a:txBody>
                    <a:bodyPr/>
                    <a:lstStyle/>
                    <a:p>
                      <a:r>
                        <a:rPr lang="en-US" b="1" dirty="0">
                          <a:solidFill>
                            <a:srgbClr val="FF0000"/>
                          </a:solidFill>
                        </a:rPr>
                        <a:t>2</a:t>
                      </a:r>
                    </a:p>
                  </a:txBody>
                  <a:tcPr/>
                </a:tc>
                <a:tc>
                  <a:txBody>
                    <a:bodyPr/>
                    <a:lstStyle/>
                    <a:p>
                      <a:r>
                        <a:rPr lang="en-US" dirty="0"/>
                        <a:t>0</a:t>
                      </a:r>
                    </a:p>
                  </a:txBody>
                  <a:tcPr/>
                </a:tc>
                <a:extLst>
                  <a:ext uri="{0D108BD9-81ED-4DB2-BD59-A6C34878D82A}">
                    <a16:rowId xmlns:a16="http://schemas.microsoft.com/office/drawing/2014/main" val="209854977"/>
                  </a:ext>
                </a:extLst>
              </a:tr>
              <a:tr h="136593">
                <a:tc>
                  <a:txBody>
                    <a:bodyPr/>
                    <a:lstStyle/>
                    <a:p>
                      <a:r>
                        <a:rPr lang="en-US" sz="1800" dirty="0"/>
                        <a:t>FRSS/</a:t>
                      </a:r>
                      <a:r>
                        <a:rPr lang="en-US" sz="1800" dirty="0" err="1"/>
                        <a:t>STP</a:t>
                      </a:r>
                      <a:endParaRPr lang="en-US" sz="1800" dirty="0"/>
                    </a:p>
                  </a:txBody>
                  <a:tcPr/>
                </a:tc>
                <a:tc>
                  <a:txBody>
                    <a:bodyPr/>
                    <a:lstStyle/>
                    <a:p>
                      <a:r>
                        <a:rPr lang="en-US" dirty="0"/>
                        <a:t>22</a:t>
                      </a:r>
                    </a:p>
                  </a:txBody>
                  <a:tcPr/>
                </a:tc>
                <a:tc>
                  <a:txBody>
                    <a:bodyPr/>
                    <a:lstStyle/>
                    <a:p>
                      <a:r>
                        <a:rPr lang="en-US" dirty="0"/>
                        <a:t>0</a:t>
                      </a:r>
                    </a:p>
                  </a:txBody>
                  <a:tcPr/>
                </a:tc>
                <a:tc>
                  <a:txBody>
                    <a:bodyPr/>
                    <a:lstStyle/>
                    <a:p>
                      <a:r>
                        <a:rPr lang="en-US" b="1" dirty="0">
                          <a:solidFill>
                            <a:srgbClr val="FF0000"/>
                          </a:solidFill>
                        </a:rPr>
                        <a:t>2</a:t>
                      </a:r>
                    </a:p>
                  </a:txBody>
                  <a:tcPr/>
                </a:tc>
                <a:tc>
                  <a:txBody>
                    <a:bodyPr/>
                    <a:lstStyle/>
                    <a:p>
                      <a:r>
                        <a:rPr lang="en-US" dirty="0"/>
                        <a:t>0</a:t>
                      </a:r>
                    </a:p>
                  </a:txBody>
                  <a:tcPr/>
                </a:tc>
                <a:extLst>
                  <a:ext uri="{0D108BD9-81ED-4DB2-BD59-A6C34878D82A}">
                    <a16:rowId xmlns:a16="http://schemas.microsoft.com/office/drawing/2014/main" val="4104421143"/>
                  </a:ext>
                </a:extLst>
              </a:tr>
              <a:tr h="151833">
                <a:tc>
                  <a:txBody>
                    <a:bodyPr/>
                    <a:lstStyle/>
                    <a:p>
                      <a:r>
                        <a:rPr lang="en-US" sz="1800" dirty="0"/>
                        <a:t>SP</a:t>
                      </a:r>
                    </a:p>
                  </a:txBody>
                  <a:tcPr/>
                </a:tc>
                <a:tc>
                  <a:txBody>
                    <a:bodyPr/>
                    <a:lstStyle/>
                    <a:p>
                      <a:r>
                        <a:rPr lang="en-US" dirty="0"/>
                        <a:t>23</a:t>
                      </a:r>
                    </a:p>
                  </a:txBody>
                  <a:tcPr/>
                </a:tc>
                <a:tc>
                  <a:txBody>
                    <a:bodyPr/>
                    <a:lstStyle/>
                    <a:p>
                      <a:r>
                        <a:rPr lang="en-US" dirty="0"/>
                        <a:t>0</a:t>
                      </a:r>
                    </a:p>
                  </a:txBody>
                  <a:tcPr/>
                </a:tc>
                <a:tc>
                  <a:txBody>
                    <a:bodyPr/>
                    <a:lstStyle/>
                    <a:p>
                      <a:r>
                        <a:rPr lang="en-US" b="1" dirty="0">
                          <a:solidFill>
                            <a:srgbClr val="FF0000"/>
                          </a:solidFill>
                        </a:rPr>
                        <a:t>1</a:t>
                      </a:r>
                    </a:p>
                  </a:txBody>
                  <a:tcPr/>
                </a:tc>
                <a:tc>
                  <a:txBody>
                    <a:bodyPr/>
                    <a:lstStyle/>
                    <a:p>
                      <a:r>
                        <a:rPr lang="en-US" dirty="0"/>
                        <a:t>0</a:t>
                      </a:r>
                    </a:p>
                  </a:txBody>
                  <a:tcPr/>
                </a:tc>
                <a:extLst>
                  <a:ext uri="{0D108BD9-81ED-4DB2-BD59-A6C34878D82A}">
                    <a16:rowId xmlns:a16="http://schemas.microsoft.com/office/drawing/2014/main" val="114908164"/>
                  </a:ext>
                </a:extLst>
              </a:tr>
            </a:tbl>
          </a:graphicData>
        </a:graphic>
      </p:graphicFrame>
      <p:sp>
        <p:nvSpPr>
          <p:cNvPr id="9" name="TextBox 8">
            <a:extLst>
              <a:ext uri="{FF2B5EF4-FFF2-40B4-BE49-F238E27FC236}">
                <a16:creationId xmlns:a16="http://schemas.microsoft.com/office/drawing/2014/main" id="{7759D5E3-646E-182B-B071-DBBCFCD2D515}"/>
              </a:ext>
            </a:extLst>
          </p:cNvPr>
          <p:cNvSpPr txBox="1"/>
          <p:nvPr/>
        </p:nvSpPr>
        <p:spPr>
          <a:xfrm>
            <a:off x="2046092" y="925576"/>
            <a:ext cx="2159410" cy="400110"/>
          </a:xfrm>
          <a:prstGeom prst="rect">
            <a:avLst/>
          </a:prstGeom>
          <a:noFill/>
        </p:spPr>
        <p:txBody>
          <a:bodyPr wrap="square" rtlCol="0">
            <a:spAutoFit/>
          </a:bodyPr>
          <a:lstStyle/>
          <a:p>
            <a:pPr algn="ctr"/>
            <a:r>
              <a:rPr lang="en-US" sz="2000" b="1" dirty="0">
                <a:solidFill>
                  <a:srgbClr val="00B050"/>
                </a:solidFill>
              </a:rPr>
              <a:t>6 Hour Hold Time</a:t>
            </a:r>
          </a:p>
        </p:txBody>
      </p:sp>
      <p:sp>
        <p:nvSpPr>
          <p:cNvPr id="11" name="TextBox 10">
            <a:extLst>
              <a:ext uri="{FF2B5EF4-FFF2-40B4-BE49-F238E27FC236}">
                <a16:creationId xmlns:a16="http://schemas.microsoft.com/office/drawing/2014/main" id="{C9C0E577-309B-6FE3-DBB4-D4244CB9A3CE}"/>
              </a:ext>
            </a:extLst>
          </p:cNvPr>
          <p:cNvSpPr txBox="1"/>
          <p:nvPr/>
        </p:nvSpPr>
        <p:spPr>
          <a:xfrm>
            <a:off x="2046092" y="3548985"/>
            <a:ext cx="2159410" cy="400110"/>
          </a:xfrm>
          <a:prstGeom prst="rect">
            <a:avLst/>
          </a:prstGeom>
          <a:noFill/>
        </p:spPr>
        <p:txBody>
          <a:bodyPr wrap="square" rtlCol="0">
            <a:spAutoFit/>
          </a:bodyPr>
          <a:lstStyle/>
          <a:p>
            <a:pPr algn="ctr"/>
            <a:r>
              <a:rPr lang="en-US" sz="2000" b="1" dirty="0">
                <a:solidFill>
                  <a:schemeClr val="accent6"/>
                </a:solidFill>
              </a:rPr>
              <a:t>24 Hour Hold Time</a:t>
            </a:r>
          </a:p>
        </p:txBody>
      </p:sp>
      <p:sp>
        <p:nvSpPr>
          <p:cNvPr id="13" name="TextBox 12">
            <a:extLst>
              <a:ext uri="{FF2B5EF4-FFF2-40B4-BE49-F238E27FC236}">
                <a16:creationId xmlns:a16="http://schemas.microsoft.com/office/drawing/2014/main" id="{819DBCE6-CFE6-1048-5C7F-925931E4F232}"/>
              </a:ext>
            </a:extLst>
          </p:cNvPr>
          <p:cNvSpPr txBox="1"/>
          <p:nvPr/>
        </p:nvSpPr>
        <p:spPr>
          <a:xfrm>
            <a:off x="8242528" y="925576"/>
            <a:ext cx="2159410" cy="400110"/>
          </a:xfrm>
          <a:prstGeom prst="rect">
            <a:avLst/>
          </a:prstGeom>
          <a:noFill/>
        </p:spPr>
        <p:txBody>
          <a:bodyPr wrap="square" rtlCol="0">
            <a:spAutoFit/>
          </a:bodyPr>
          <a:lstStyle/>
          <a:p>
            <a:pPr algn="ctr"/>
            <a:r>
              <a:rPr lang="en-US" sz="2000" b="1" dirty="0">
                <a:solidFill>
                  <a:srgbClr val="FF0000"/>
                </a:solidFill>
              </a:rPr>
              <a:t>96 Hour Hold Time</a:t>
            </a:r>
          </a:p>
        </p:txBody>
      </p:sp>
      <p:graphicFrame>
        <p:nvGraphicFramePr>
          <p:cNvPr id="14" name="Table 2">
            <a:extLst>
              <a:ext uri="{FF2B5EF4-FFF2-40B4-BE49-F238E27FC236}">
                <a16:creationId xmlns:a16="http://schemas.microsoft.com/office/drawing/2014/main" id="{75C5CFF7-A8C9-0FFD-7C21-4E25D6E9EA22}"/>
              </a:ext>
            </a:extLst>
          </p:cNvPr>
          <p:cNvGraphicFramePr>
            <a:graphicFrameLocks/>
          </p:cNvGraphicFramePr>
          <p:nvPr>
            <p:extLst>
              <p:ext uri="{D42A27DB-BD31-4B8C-83A1-F6EECF244321}">
                <p14:modId xmlns:p14="http://schemas.microsoft.com/office/powerpoint/2010/main" val="207700771"/>
              </p:ext>
            </p:extLst>
          </p:nvPr>
        </p:nvGraphicFramePr>
        <p:xfrm>
          <a:off x="93160" y="3931920"/>
          <a:ext cx="6002839" cy="2103120"/>
        </p:xfrm>
        <a:graphic>
          <a:graphicData uri="http://schemas.openxmlformats.org/drawingml/2006/table">
            <a:tbl>
              <a:tblPr firstRow="1" bandRow="1">
                <a:tableStyleId>{5C22544A-7EE6-4342-B048-85BDC9FD1C3A}</a:tableStyleId>
              </a:tblPr>
              <a:tblGrid>
                <a:gridCol w="1169386">
                  <a:extLst>
                    <a:ext uri="{9D8B030D-6E8A-4147-A177-3AD203B41FA5}">
                      <a16:colId xmlns:a16="http://schemas.microsoft.com/office/drawing/2014/main" val="3804314844"/>
                    </a:ext>
                  </a:extLst>
                </a:gridCol>
                <a:gridCol w="935508">
                  <a:extLst>
                    <a:ext uri="{9D8B030D-6E8A-4147-A177-3AD203B41FA5}">
                      <a16:colId xmlns:a16="http://schemas.microsoft.com/office/drawing/2014/main" val="4140814346"/>
                    </a:ext>
                  </a:extLst>
                </a:gridCol>
                <a:gridCol w="1013466">
                  <a:extLst>
                    <a:ext uri="{9D8B030D-6E8A-4147-A177-3AD203B41FA5}">
                      <a16:colId xmlns:a16="http://schemas.microsoft.com/office/drawing/2014/main" val="1130570204"/>
                    </a:ext>
                  </a:extLst>
                </a:gridCol>
                <a:gridCol w="1325302">
                  <a:extLst>
                    <a:ext uri="{9D8B030D-6E8A-4147-A177-3AD203B41FA5}">
                      <a16:colId xmlns:a16="http://schemas.microsoft.com/office/drawing/2014/main" val="1410464883"/>
                    </a:ext>
                  </a:extLst>
                </a:gridCol>
                <a:gridCol w="1559177">
                  <a:extLst>
                    <a:ext uri="{9D8B030D-6E8A-4147-A177-3AD203B41FA5}">
                      <a16:colId xmlns:a16="http://schemas.microsoft.com/office/drawing/2014/main" val="4123689654"/>
                    </a:ext>
                  </a:extLst>
                </a:gridCol>
              </a:tblGrid>
              <a:tr h="635459">
                <a:tc>
                  <a:txBody>
                    <a:bodyPr/>
                    <a:lstStyle/>
                    <a:p>
                      <a:r>
                        <a:rPr lang="en-US" dirty="0"/>
                        <a:t>Facility</a:t>
                      </a:r>
                    </a:p>
                  </a:txBody>
                  <a:tcPr/>
                </a:tc>
                <a:tc>
                  <a:txBody>
                    <a:bodyPr/>
                    <a:lstStyle/>
                    <a:p>
                      <a:r>
                        <a:rPr lang="en-US" dirty="0"/>
                        <a:t>Survive</a:t>
                      </a:r>
                    </a:p>
                  </a:txBody>
                  <a:tcPr/>
                </a:tc>
                <a:tc>
                  <a:txBody>
                    <a:bodyPr/>
                    <a:lstStyle/>
                    <a:p>
                      <a:r>
                        <a:rPr lang="en-US" dirty="0"/>
                        <a:t>Died Outside</a:t>
                      </a:r>
                    </a:p>
                  </a:txBody>
                  <a:tcPr/>
                </a:tc>
                <a:tc>
                  <a:txBody>
                    <a:bodyPr/>
                    <a:lstStyle/>
                    <a:p>
                      <a:r>
                        <a:rPr lang="en-US" dirty="0"/>
                        <a:t>Died Under Care</a:t>
                      </a:r>
                    </a:p>
                  </a:txBody>
                  <a:tcPr/>
                </a:tc>
                <a:tc>
                  <a:txBody>
                    <a:bodyPr/>
                    <a:lstStyle/>
                    <a:p>
                      <a:r>
                        <a:rPr lang="en-US" dirty="0"/>
                        <a:t>Died Awaiting Transport</a:t>
                      </a:r>
                    </a:p>
                  </a:txBody>
                  <a:tcPr/>
                </a:tc>
                <a:extLst>
                  <a:ext uri="{0D108BD9-81ED-4DB2-BD59-A6C34878D82A}">
                    <a16:rowId xmlns:a16="http://schemas.microsoft.com/office/drawing/2014/main" val="2481128940"/>
                  </a:ext>
                </a:extLst>
              </a:tr>
              <a:tr h="319473">
                <a:tc>
                  <a:txBody>
                    <a:bodyPr/>
                    <a:lstStyle/>
                    <a:p>
                      <a:r>
                        <a:rPr lang="en-US" sz="1800" dirty="0" err="1"/>
                        <a:t>ERSS</a:t>
                      </a:r>
                      <a:r>
                        <a:rPr lang="en-US" sz="1800" dirty="0"/>
                        <a:t>/FRSS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  (10)</a:t>
                      </a:r>
                      <a:r>
                        <a:rPr lang="en-US" baseline="30000" dirty="0"/>
                        <a:t>2</a:t>
                      </a:r>
                    </a:p>
                  </a:txBody>
                  <a:tcPr/>
                </a:tc>
                <a:tc>
                  <a:txBody>
                    <a:bodyPr/>
                    <a:lstStyle/>
                    <a:p>
                      <a:r>
                        <a:rPr lang="en-US" b="1" dirty="0">
                          <a:solidFill>
                            <a:srgbClr val="FF0000"/>
                          </a:solidFill>
                        </a:rPr>
                        <a:t>7</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404706665"/>
                  </a:ext>
                </a:extLst>
              </a:tr>
              <a:tr h="303666">
                <a:tc>
                  <a:txBody>
                    <a:bodyPr/>
                    <a:lstStyle/>
                    <a:p>
                      <a:r>
                        <a:rPr lang="en-US" sz="1800" dirty="0" err="1"/>
                        <a:t>CVN</a:t>
                      </a:r>
                      <a:endParaRPr lang="en-US" sz="1800" dirty="0"/>
                    </a:p>
                  </a:txBody>
                  <a:tcPr/>
                </a:tc>
                <a:tc>
                  <a:txBody>
                    <a:bodyPr/>
                    <a:lstStyle/>
                    <a:p>
                      <a:r>
                        <a:rPr lang="en-US" dirty="0"/>
                        <a:t>18</a:t>
                      </a:r>
                    </a:p>
                  </a:txBody>
                  <a:tcPr/>
                </a:tc>
                <a:tc>
                  <a:txBody>
                    <a:bodyPr/>
                    <a:lstStyle/>
                    <a:p>
                      <a:r>
                        <a:rPr lang="en-US" b="1" dirty="0">
                          <a:solidFill>
                            <a:srgbClr val="FF0000"/>
                          </a:solidFill>
                        </a:rPr>
                        <a:t>4</a:t>
                      </a:r>
                    </a:p>
                  </a:txBody>
                  <a:tcPr/>
                </a:tc>
                <a:tc>
                  <a:txBody>
                    <a:bodyPr/>
                    <a:lstStyle/>
                    <a:p>
                      <a:r>
                        <a:rPr lang="en-US" b="1" dirty="0">
                          <a:solidFill>
                            <a:srgbClr val="FF0000"/>
                          </a:solidFill>
                        </a:rPr>
                        <a:t>2</a:t>
                      </a:r>
                    </a:p>
                  </a:txBody>
                  <a:tcPr/>
                </a:tc>
                <a:tc>
                  <a:txBody>
                    <a:bodyPr/>
                    <a:lstStyle/>
                    <a:p>
                      <a:r>
                        <a:rPr lang="en-US" dirty="0"/>
                        <a:t>0</a:t>
                      </a:r>
                    </a:p>
                  </a:txBody>
                  <a:tcPr/>
                </a:tc>
                <a:extLst>
                  <a:ext uri="{0D108BD9-81ED-4DB2-BD59-A6C34878D82A}">
                    <a16:rowId xmlns:a16="http://schemas.microsoft.com/office/drawing/2014/main" val="209854977"/>
                  </a:ext>
                </a:extLst>
              </a:tr>
              <a:tr h="136593">
                <a:tc>
                  <a:txBody>
                    <a:bodyPr/>
                    <a:lstStyle/>
                    <a:p>
                      <a:r>
                        <a:rPr lang="en-US" sz="1800" dirty="0"/>
                        <a:t>FRSS/</a:t>
                      </a:r>
                      <a:r>
                        <a:rPr lang="en-US" sz="1800" dirty="0" err="1"/>
                        <a:t>STP</a:t>
                      </a:r>
                      <a:endParaRPr lang="en-US" sz="1800" dirty="0"/>
                    </a:p>
                  </a:txBody>
                  <a:tcPr/>
                </a:tc>
                <a:tc>
                  <a:txBody>
                    <a:bodyPr/>
                    <a:lstStyle/>
                    <a:p>
                      <a:r>
                        <a:rPr lang="en-US" dirty="0"/>
                        <a:t>20</a:t>
                      </a:r>
                    </a:p>
                  </a:txBody>
                  <a:tcPr/>
                </a:tc>
                <a:tc>
                  <a:txBody>
                    <a:bodyPr/>
                    <a:lstStyle/>
                    <a:p>
                      <a:r>
                        <a:rPr lang="en-US" dirty="0"/>
                        <a:t>0</a:t>
                      </a:r>
                    </a:p>
                  </a:txBody>
                  <a:tcPr/>
                </a:tc>
                <a:tc>
                  <a:txBody>
                    <a:bodyPr/>
                    <a:lstStyle/>
                    <a:p>
                      <a:r>
                        <a:rPr lang="en-US" b="1" i="0" dirty="0">
                          <a:solidFill>
                            <a:srgbClr val="FF0000"/>
                          </a:solidFill>
                        </a:rPr>
                        <a:t>2</a:t>
                      </a:r>
                    </a:p>
                  </a:txBody>
                  <a:tcPr/>
                </a:tc>
                <a:tc>
                  <a:txBody>
                    <a:bodyPr/>
                    <a:lstStyle/>
                    <a:p>
                      <a:r>
                        <a:rPr lang="en-US" b="1" i="0" dirty="0">
                          <a:solidFill>
                            <a:srgbClr val="FF0000"/>
                          </a:solidFill>
                        </a:rPr>
                        <a:t>2</a:t>
                      </a:r>
                    </a:p>
                  </a:txBody>
                  <a:tcPr/>
                </a:tc>
                <a:extLst>
                  <a:ext uri="{0D108BD9-81ED-4DB2-BD59-A6C34878D82A}">
                    <a16:rowId xmlns:a16="http://schemas.microsoft.com/office/drawing/2014/main" val="4104421143"/>
                  </a:ext>
                </a:extLst>
              </a:tr>
              <a:tr h="151833">
                <a:tc>
                  <a:txBody>
                    <a:bodyPr/>
                    <a:lstStyle/>
                    <a:p>
                      <a:r>
                        <a:rPr lang="en-US" sz="1800" dirty="0"/>
                        <a:t>SP</a:t>
                      </a:r>
                    </a:p>
                  </a:txBody>
                  <a:tcPr/>
                </a:tc>
                <a:tc>
                  <a:txBody>
                    <a:bodyPr/>
                    <a:lstStyle/>
                    <a:p>
                      <a:r>
                        <a:rPr lang="en-US" dirty="0"/>
                        <a:t>22</a:t>
                      </a:r>
                    </a:p>
                  </a:txBody>
                  <a:tcPr/>
                </a:tc>
                <a:tc>
                  <a:txBody>
                    <a:bodyPr/>
                    <a:lstStyle/>
                    <a:p>
                      <a:r>
                        <a:rPr lang="en-US" dirty="0"/>
                        <a:t>0</a:t>
                      </a:r>
                    </a:p>
                  </a:txBody>
                  <a:tcPr/>
                </a:tc>
                <a:tc>
                  <a:txBody>
                    <a:bodyPr/>
                    <a:lstStyle/>
                    <a:p>
                      <a:r>
                        <a:rPr lang="en-US" b="1" i="0" dirty="0">
                          <a:solidFill>
                            <a:srgbClr val="FF0000"/>
                          </a:solidFill>
                        </a:rPr>
                        <a:t>1</a:t>
                      </a:r>
                    </a:p>
                  </a:txBody>
                  <a:tcPr/>
                </a:tc>
                <a:tc>
                  <a:txBody>
                    <a:bodyPr/>
                    <a:lstStyle/>
                    <a:p>
                      <a:r>
                        <a:rPr lang="en-US" b="1" i="0" dirty="0">
                          <a:solidFill>
                            <a:srgbClr val="FF0000"/>
                          </a:solidFill>
                        </a:rPr>
                        <a:t>1</a:t>
                      </a:r>
                    </a:p>
                  </a:txBody>
                  <a:tcPr/>
                </a:tc>
                <a:extLst>
                  <a:ext uri="{0D108BD9-81ED-4DB2-BD59-A6C34878D82A}">
                    <a16:rowId xmlns:a16="http://schemas.microsoft.com/office/drawing/2014/main" val="114908164"/>
                  </a:ext>
                </a:extLst>
              </a:tr>
            </a:tbl>
          </a:graphicData>
        </a:graphic>
      </p:graphicFrame>
      <p:graphicFrame>
        <p:nvGraphicFramePr>
          <p:cNvPr id="15" name="Table 2">
            <a:extLst>
              <a:ext uri="{FF2B5EF4-FFF2-40B4-BE49-F238E27FC236}">
                <a16:creationId xmlns:a16="http://schemas.microsoft.com/office/drawing/2014/main" id="{6F769C8D-10A5-061F-F594-2E87D24352B0}"/>
              </a:ext>
            </a:extLst>
          </p:cNvPr>
          <p:cNvGraphicFramePr>
            <a:graphicFrameLocks/>
          </p:cNvGraphicFramePr>
          <p:nvPr>
            <p:extLst>
              <p:ext uri="{D42A27DB-BD31-4B8C-83A1-F6EECF244321}">
                <p14:modId xmlns:p14="http://schemas.microsoft.com/office/powerpoint/2010/main" val="3961225665"/>
              </p:ext>
            </p:extLst>
          </p:nvPr>
        </p:nvGraphicFramePr>
        <p:xfrm>
          <a:off x="6274355" y="1262985"/>
          <a:ext cx="5917646" cy="2103120"/>
        </p:xfrm>
        <a:graphic>
          <a:graphicData uri="http://schemas.openxmlformats.org/drawingml/2006/table">
            <a:tbl>
              <a:tblPr firstRow="1" bandRow="1">
                <a:tableStyleId>{5C22544A-7EE6-4342-B048-85BDC9FD1C3A}</a:tableStyleId>
              </a:tblPr>
              <a:tblGrid>
                <a:gridCol w="1152790">
                  <a:extLst>
                    <a:ext uri="{9D8B030D-6E8A-4147-A177-3AD203B41FA5}">
                      <a16:colId xmlns:a16="http://schemas.microsoft.com/office/drawing/2014/main" val="3804314844"/>
                    </a:ext>
                  </a:extLst>
                </a:gridCol>
                <a:gridCol w="922231">
                  <a:extLst>
                    <a:ext uri="{9D8B030D-6E8A-4147-A177-3AD203B41FA5}">
                      <a16:colId xmlns:a16="http://schemas.microsoft.com/office/drawing/2014/main" val="4140814346"/>
                    </a:ext>
                  </a:extLst>
                </a:gridCol>
                <a:gridCol w="999083">
                  <a:extLst>
                    <a:ext uri="{9D8B030D-6E8A-4147-A177-3AD203B41FA5}">
                      <a16:colId xmlns:a16="http://schemas.microsoft.com/office/drawing/2014/main" val="1130570204"/>
                    </a:ext>
                  </a:extLst>
                </a:gridCol>
                <a:gridCol w="1306493">
                  <a:extLst>
                    <a:ext uri="{9D8B030D-6E8A-4147-A177-3AD203B41FA5}">
                      <a16:colId xmlns:a16="http://schemas.microsoft.com/office/drawing/2014/main" val="1410464883"/>
                    </a:ext>
                  </a:extLst>
                </a:gridCol>
                <a:gridCol w="1537049">
                  <a:extLst>
                    <a:ext uri="{9D8B030D-6E8A-4147-A177-3AD203B41FA5}">
                      <a16:colId xmlns:a16="http://schemas.microsoft.com/office/drawing/2014/main" val="4123689654"/>
                    </a:ext>
                  </a:extLst>
                </a:gridCol>
              </a:tblGrid>
              <a:tr h="635459">
                <a:tc>
                  <a:txBody>
                    <a:bodyPr/>
                    <a:lstStyle/>
                    <a:p>
                      <a:r>
                        <a:rPr lang="en-US" dirty="0"/>
                        <a:t>Facility</a:t>
                      </a:r>
                    </a:p>
                  </a:txBody>
                  <a:tcPr/>
                </a:tc>
                <a:tc>
                  <a:txBody>
                    <a:bodyPr/>
                    <a:lstStyle/>
                    <a:p>
                      <a:r>
                        <a:rPr lang="en-US" dirty="0"/>
                        <a:t>Survive</a:t>
                      </a:r>
                    </a:p>
                  </a:txBody>
                  <a:tcPr/>
                </a:tc>
                <a:tc>
                  <a:txBody>
                    <a:bodyPr/>
                    <a:lstStyle/>
                    <a:p>
                      <a:r>
                        <a:rPr lang="en-US" dirty="0"/>
                        <a:t>Died Outside</a:t>
                      </a:r>
                    </a:p>
                  </a:txBody>
                  <a:tcPr/>
                </a:tc>
                <a:tc>
                  <a:txBody>
                    <a:bodyPr/>
                    <a:lstStyle/>
                    <a:p>
                      <a:r>
                        <a:rPr lang="en-US" dirty="0"/>
                        <a:t>Died Under Care</a:t>
                      </a:r>
                    </a:p>
                  </a:txBody>
                  <a:tcPr/>
                </a:tc>
                <a:tc>
                  <a:txBody>
                    <a:bodyPr/>
                    <a:lstStyle/>
                    <a:p>
                      <a:r>
                        <a:rPr lang="en-US" dirty="0"/>
                        <a:t>Died Awaiting Transport</a:t>
                      </a:r>
                    </a:p>
                  </a:txBody>
                  <a:tcPr/>
                </a:tc>
                <a:extLst>
                  <a:ext uri="{0D108BD9-81ED-4DB2-BD59-A6C34878D82A}">
                    <a16:rowId xmlns:a16="http://schemas.microsoft.com/office/drawing/2014/main" val="2481128940"/>
                  </a:ext>
                </a:extLst>
              </a:tr>
              <a:tr h="319473">
                <a:tc>
                  <a:txBody>
                    <a:bodyPr/>
                    <a:lstStyle/>
                    <a:p>
                      <a:r>
                        <a:rPr lang="en-US" sz="1800" dirty="0" err="1"/>
                        <a:t>ERSS</a:t>
                      </a:r>
                      <a:r>
                        <a:rPr lang="en-US" sz="1800" dirty="0"/>
                        <a:t>/FRSS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  (10)</a:t>
                      </a:r>
                      <a:r>
                        <a:rPr lang="en-US" baseline="30000" dirty="0"/>
                        <a:t>2</a:t>
                      </a:r>
                    </a:p>
                  </a:txBody>
                  <a:tcPr/>
                </a:tc>
                <a:tc>
                  <a:txBody>
                    <a:bodyPr/>
                    <a:lstStyle/>
                    <a:p>
                      <a:r>
                        <a:rPr lang="en-US" b="1" dirty="0">
                          <a:solidFill>
                            <a:srgbClr val="FF0000"/>
                          </a:solidFill>
                        </a:rPr>
                        <a:t>7</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404706665"/>
                  </a:ext>
                </a:extLst>
              </a:tr>
              <a:tr h="303666">
                <a:tc>
                  <a:txBody>
                    <a:bodyPr/>
                    <a:lstStyle/>
                    <a:p>
                      <a:r>
                        <a:rPr lang="en-US" sz="1800" dirty="0" err="1"/>
                        <a:t>CVN</a:t>
                      </a:r>
                      <a:endParaRPr lang="en-US" sz="1800" dirty="0"/>
                    </a:p>
                  </a:txBody>
                  <a:tcPr/>
                </a:tc>
                <a:tc>
                  <a:txBody>
                    <a:bodyPr/>
                    <a:lstStyle/>
                    <a:p>
                      <a:r>
                        <a:rPr lang="en-US" dirty="0"/>
                        <a:t>18</a:t>
                      </a:r>
                    </a:p>
                  </a:txBody>
                  <a:tcPr/>
                </a:tc>
                <a:tc>
                  <a:txBody>
                    <a:bodyPr/>
                    <a:lstStyle/>
                    <a:p>
                      <a:r>
                        <a:rPr lang="en-US" b="1" dirty="0">
                          <a:solidFill>
                            <a:srgbClr val="FF0000"/>
                          </a:solidFill>
                        </a:rPr>
                        <a:t>4</a:t>
                      </a:r>
                    </a:p>
                  </a:txBody>
                  <a:tcPr/>
                </a:tc>
                <a:tc>
                  <a:txBody>
                    <a:bodyPr/>
                    <a:lstStyle/>
                    <a:p>
                      <a:r>
                        <a:rPr lang="en-US" b="1" dirty="0">
                          <a:solidFill>
                            <a:srgbClr val="FF0000"/>
                          </a:solidFill>
                        </a:rPr>
                        <a:t>2</a:t>
                      </a:r>
                    </a:p>
                  </a:txBody>
                  <a:tcPr/>
                </a:tc>
                <a:tc>
                  <a:txBody>
                    <a:bodyPr/>
                    <a:lstStyle/>
                    <a:p>
                      <a:r>
                        <a:rPr lang="en-US" dirty="0"/>
                        <a:t>0</a:t>
                      </a:r>
                    </a:p>
                  </a:txBody>
                  <a:tcPr/>
                </a:tc>
                <a:extLst>
                  <a:ext uri="{0D108BD9-81ED-4DB2-BD59-A6C34878D82A}">
                    <a16:rowId xmlns:a16="http://schemas.microsoft.com/office/drawing/2014/main" val="209854977"/>
                  </a:ext>
                </a:extLst>
              </a:tr>
              <a:tr h="136593">
                <a:tc>
                  <a:txBody>
                    <a:bodyPr/>
                    <a:lstStyle/>
                    <a:p>
                      <a:r>
                        <a:rPr lang="en-US" sz="1800" dirty="0"/>
                        <a:t>FRSS/</a:t>
                      </a:r>
                      <a:r>
                        <a:rPr lang="en-US" sz="1800" dirty="0" err="1"/>
                        <a:t>STP</a:t>
                      </a:r>
                      <a:endParaRPr lang="en-US" sz="1800" dirty="0"/>
                    </a:p>
                  </a:txBody>
                  <a:tcPr/>
                </a:tc>
                <a:tc>
                  <a:txBody>
                    <a:bodyPr/>
                    <a:lstStyle/>
                    <a:p>
                      <a:r>
                        <a:rPr lang="en-US" dirty="0"/>
                        <a:t>19</a:t>
                      </a:r>
                    </a:p>
                  </a:txBody>
                  <a:tcPr/>
                </a:tc>
                <a:tc>
                  <a:txBody>
                    <a:bodyPr/>
                    <a:lstStyle/>
                    <a:p>
                      <a:r>
                        <a:rPr lang="en-US" dirty="0"/>
                        <a:t>0</a:t>
                      </a:r>
                    </a:p>
                  </a:txBody>
                  <a:tcPr/>
                </a:tc>
                <a:tc>
                  <a:txBody>
                    <a:bodyPr/>
                    <a:lstStyle/>
                    <a:p>
                      <a:r>
                        <a:rPr lang="en-US" b="1" dirty="0">
                          <a:solidFill>
                            <a:srgbClr val="FF0000"/>
                          </a:solidFill>
                        </a:rPr>
                        <a:t>2</a:t>
                      </a:r>
                    </a:p>
                  </a:txBody>
                  <a:tcPr/>
                </a:tc>
                <a:tc>
                  <a:txBody>
                    <a:bodyPr/>
                    <a:lstStyle/>
                    <a:p>
                      <a:r>
                        <a:rPr lang="en-US" b="1" dirty="0">
                          <a:solidFill>
                            <a:srgbClr val="FF0000"/>
                          </a:solidFill>
                        </a:rPr>
                        <a:t>3</a:t>
                      </a:r>
                    </a:p>
                  </a:txBody>
                  <a:tcPr/>
                </a:tc>
                <a:extLst>
                  <a:ext uri="{0D108BD9-81ED-4DB2-BD59-A6C34878D82A}">
                    <a16:rowId xmlns:a16="http://schemas.microsoft.com/office/drawing/2014/main" val="4104421143"/>
                  </a:ext>
                </a:extLst>
              </a:tr>
              <a:tr h="151833">
                <a:tc>
                  <a:txBody>
                    <a:bodyPr/>
                    <a:lstStyle/>
                    <a:p>
                      <a:r>
                        <a:rPr lang="en-US" sz="1800" dirty="0"/>
                        <a:t>SP</a:t>
                      </a:r>
                    </a:p>
                  </a:txBody>
                  <a:tcPr/>
                </a:tc>
                <a:tc>
                  <a:txBody>
                    <a:bodyPr/>
                    <a:lstStyle/>
                    <a:p>
                      <a:r>
                        <a:rPr lang="en-US" dirty="0"/>
                        <a:t>20</a:t>
                      </a:r>
                    </a:p>
                  </a:txBody>
                  <a:tcPr/>
                </a:tc>
                <a:tc>
                  <a:txBody>
                    <a:bodyPr/>
                    <a:lstStyle/>
                    <a:p>
                      <a:r>
                        <a:rPr lang="en-US" dirty="0"/>
                        <a:t>0</a:t>
                      </a:r>
                    </a:p>
                  </a:txBody>
                  <a:tcPr/>
                </a:tc>
                <a:tc>
                  <a:txBody>
                    <a:bodyPr/>
                    <a:lstStyle/>
                    <a:p>
                      <a:r>
                        <a:rPr lang="en-US" b="1" dirty="0">
                          <a:solidFill>
                            <a:srgbClr val="FF0000"/>
                          </a:solidFill>
                        </a:rPr>
                        <a:t>1</a:t>
                      </a:r>
                    </a:p>
                  </a:txBody>
                  <a:tcPr/>
                </a:tc>
                <a:tc>
                  <a:txBody>
                    <a:bodyPr/>
                    <a:lstStyle/>
                    <a:p>
                      <a:r>
                        <a:rPr lang="en-US" b="1" dirty="0">
                          <a:solidFill>
                            <a:srgbClr val="FF0000"/>
                          </a:solidFill>
                        </a:rPr>
                        <a:t>3</a:t>
                      </a:r>
                    </a:p>
                  </a:txBody>
                  <a:tcPr/>
                </a:tc>
                <a:extLst>
                  <a:ext uri="{0D108BD9-81ED-4DB2-BD59-A6C34878D82A}">
                    <a16:rowId xmlns:a16="http://schemas.microsoft.com/office/drawing/2014/main" val="114908164"/>
                  </a:ext>
                </a:extLst>
              </a:tr>
            </a:tbl>
          </a:graphicData>
        </a:graphic>
      </p:graphicFrame>
      <p:sp>
        <p:nvSpPr>
          <p:cNvPr id="3" name="TextBox 2">
            <a:extLst>
              <a:ext uri="{FF2B5EF4-FFF2-40B4-BE49-F238E27FC236}">
                <a16:creationId xmlns:a16="http://schemas.microsoft.com/office/drawing/2014/main" id="{A5010941-9BF9-13BE-8A53-01299DB75D5B}"/>
              </a:ext>
            </a:extLst>
          </p:cNvPr>
          <p:cNvSpPr txBox="1"/>
          <p:nvPr/>
        </p:nvSpPr>
        <p:spPr>
          <a:xfrm>
            <a:off x="0" y="6035040"/>
            <a:ext cx="10880792" cy="830997"/>
          </a:xfrm>
          <a:prstGeom prst="rect">
            <a:avLst/>
          </a:prstGeom>
          <a:noFill/>
        </p:spPr>
        <p:txBody>
          <a:bodyPr wrap="square" rtlCol="0">
            <a:spAutoFit/>
          </a:bodyPr>
          <a:lstStyle/>
          <a:p>
            <a:r>
              <a:rPr lang="en-US" sz="1600" dirty="0"/>
              <a:t>Notes:</a:t>
            </a:r>
          </a:p>
          <a:p>
            <a:pPr marL="342900" indent="-342900">
              <a:buAutoNum type="arabicParenR"/>
            </a:pPr>
            <a:r>
              <a:rPr lang="en-US" sz="1600" dirty="0"/>
              <a:t>Based on </a:t>
            </a:r>
            <a:r>
              <a:rPr lang="en-US" sz="1600" b="1" i="1" dirty="0"/>
              <a:t>Red Tide patient stream</a:t>
            </a:r>
            <a:r>
              <a:rPr lang="en-US" sz="1600" i="1" dirty="0"/>
              <a:t>, </a:t>
            </a:r>
            <a:r>
              <a:rPr lang="en-US" sz="1600" dirty="0"/>
              <a:t>modeled using the Joint Medical Planning Tool</a:t>
            </a:r>
          </a:p>
          <a:p>
            <a:pPr marL="342900" indent="-342900">
              <a:buAutoNum type="arabicParenR"/>
            </a:pPr>
            <a:r>
              <a:rPr lang="en-US" sz="1600" dirty="0"/>
              <a:t>Casualties have </a:t>
            </a:r>
            <a:r>
              <a:rPr lang="en-US" sz="1600" b="1" i="1" dirty="0"/>
              <a:t>no treat profile </a:t>
            </a:r>
            <a:r>
              <a:rPr lang="en-US" sz="1600" dirty="0"/>
              <a:t>at this medical capability and bypass it.</a:t>
            </a:r>
          </a:p>
        </p:txBody>
      </p:sp>
      <p:sp>
        <p:nvSpPr>
          <p:cNvPr id="6" name="Title 1">
            <a:extLst>
              <a:ext uri="{FF2B5EF4-FFF2-40B4-BE49-F238E27FC236}">
                <a16:creationId xmlns:a16="http://schemas.microsoft.com/office/drawing/2014/main" id="{A7547B3C-7868-774A-64DB-15DDE5670C9C}"/>
              </a:ext>
            </a:extLst>
          </p:cNvPr>
          <p:cNvSpPr>
            <a:spLocks noGrp="1"/>
          </p:cNvSpPr>
          <p:nvPr>
            <p:ph type="title"/>
          </p:nvPr>
        </p:nvSpPr>
        <p:spPr bwMode="auto">
          <a:xfrm>
            <a:off x="0" y="14211"/>
            <a:ext cx="12192000" cy="991629"/>
          </a:xfrm>
        </p:spPr>
        <p:txBody>
          <a:bodyPr wrap="square" numCol="1" anchorCtr="0" compatLnSpc="1">
            <a:prstTxWarp prst="textNoShape">
              <a:avLst/>
            </a:prstTxWarp>
          </a:bodyPr>
          <a:lstStyle/>
          <a:p>
            <a:pPr algn="ctr" eaLnBrk="1" hangingPunct="1">
              <a:defRPr/>
            </a:pPr>
            <a:r>
              <a:rPr lang="en-US" altLang="x-none" sz="3600" b="1" dirty="0">
                <a:solidFill>
                  <a:schemeClr val="tx1">
                    <a:lumMod val="95000"/>
                    <a:lumOff val="5000"/>
                  </a:schemeClr>
                </a:solidFill>
                <a:latin typeface="+mn-lt"/>
                <a:ea typeface="ＭＳ Ｐゴシック" charset="-128"/>
                <a:cs typeface="+mn-cs"/>
              </a:rPr>
              <a:t>Mortality estimation Results: </a:t>
            </a:r>
            <a:br>
              <a:rPr lang="en-US" altLang="x-none" sz="3600" b="1" dirty="0">
                <a:solidFill>
                  <a:schemeClr val="tx1">
                    <a:lumMod val="95000"/>
                    <a:lumOff val="5000"/>
                  </a:schemeClr>
                </a:solidFill>
                <a:latin typeface="+mn-lt"/>
                <a:ea typeface="ＭＳ Ｐゴシック" charset="-128"/>
                <a:cs typeface="+mn-cs"/>
              </a:rPr>
            </a:br>
            <a:r>
              <a:rPr lang="en-US" altLang="x-none" dirty="0">
                <a:solidFill>
                  <a:schemeClr val="tx1">
                    <a:lumMod val="95000"/>
                    <a:lumOff val="5000"/>
                  </a:schemeClr>
                </a:solidFill>
                <a:latin typeface="+mn-lt"/>
                <a:ea typeface="ＭＳ Ｐゴシック" charset="-128"/>
                <a:cs typeface="+mn-cs"/>
              </a:rPr>
              <a:t>Event 2 with 24 trauma Casualties</a:t>
            </a:r>
            <a:endParaRPr lang="en-US" altLang="x-none" sz="3600" dirty="0">
              <a:solidFill>
                <a:srgbClr val="000090"/>
              </a:solidFill>
              <a:latin typeface="+mn-lt"/>
              <a:ea typeface="ＭＳ Ｐゴシック" charset="-128"/>
              <a:cs typeface="+mn-cs"/>
            </a:endParaRPr>
          </a:p>
        </p:txBody>
      </p:sp>
      <p:sp>
        <p:nvSpPr>
          <p:cNvPr id="4" name="Oval 3">
            <a:extLst>
              <a:ext uri="{FF2B5EF4-FFF2-40B4-BE49-F238E27FC236}">
                <a16:creationId xmlns:a16="http://schemas.microsoft.com/office/drawing/2014/main" id="{9589BE91-334B-F6DF-8922-8A37267E99B4}"/>
              </a:ext>
            </a:extLst>
          </p:cNvPr>
          <p:cNvSpPr/>
          <p:nvPr/>
        </p:nvSpPr>
        <p:spPr>
          <a:xfrm>
            <a:off x="10652192" y="2621280"/>
            <a:ext cx="320608"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35EB69A-0C30-4934-86F1-2C0406873628}"/>
              </a:ext>
            </a:extLst>
          </p:cNvPr>
          <p:cNvSpPr txBox="1"/>
          <p:nvPr/>
        </p:nvSpPr>
        <p:spPr>
          <a:xfrm>
            <a:off x="6189159" y="3949095"/>
            <a:ext cx="6002841" cy="1938992"/>
          </a:xfrm>
          <a:prstGeom prst="rect">
            <a:avLst/>
          </a:prstGeom>
          <a:solidFill>
            <a:schemeClr val="bg1">
              <a:lumMod val="95000"/>
            </a:schemeClr>
          </a:solidFill>
          <a:ln w="19050">
            <a:solidFill>
              <a:schemeClr val="accent2"/>
            </a:solidFill>
          </a:ln>
        </p:spPr>
        <p:txBody>
          <a:bodyPr wrap="square" rtlCol="0">
            <a:spAutoFit/>
          </a:bodyPr>
          <a:lstStyle/>
          <a:p>
            <a:pPr algn="ctr"/>
            <a:r>
              <a:rPr lang="en-US" sz="2000" dirty="0"/>
              <a:t>Are we expending </a:t>
            </a:r>
            <a:r>
              <a:rPr lang="en-US" sz="2000" b="1" i="1" dirty="0"/>
              <a:t>critical supplies </a:t>
            </a:r>
            <a:r>
              <a:rPr lang="en-US" sz="2000" dirty="0"/>
              <a:t>for patients who may have poor outcomes in prolonged holding?</a:t>
            </a:r>
          </a:p>
          <a:p>
            <a:pPr algn="ctr"/>
            <a:endParaRPr lang="en-US" sz="2000" dirty="0"/>
          </a:p>
          <a:p>
            <a:pPr algn="ctr"/>
            <a:r>
              <a:rPr lang="en-US" sz="2000" dirty="0"/>
              <a:t>What is the </a:t>
            </a:r>
            <a:r>
              <a:rPr lang="en-US" sz="2000" b="1" i="1" dirty="0"/>
              <a:t>impact</a:t>
            </a:r>
            <a:r>
              <a:rPr lang="en-US" sz="2000" dirty="0"/>
              <a:t> of our </a:t>
            </a:r>
            <a:r>
              <a:rPr lang="en-US" sz="2000" b="1" i="1" dirty="0"/>
              <a:t>triage decisions</a:t>
            </a:r>
            <a:r>
              <a:rPr lang="en-US" sz="2000" dirty="0"/>
              <a:t>?</a:t>
            </a:r>
          </a:p>
          <a:p>
            <a:pPr algn="ctr"/>
            <a:endParaRPr lang="en-US" sz="2000" dirty="0"/>
          </a:p>
          <a:p>
            <a:pPr algn="ctr"/>
            <a:r>
              <a:rPr lang="en-US" sz="2000" dirty="0"/>
              <a:t>Have you considered </a:t>
            </a:r>
            <a:r>
              <a:rPr lang="en-US" sz="2000" b="1" i="1" dirty="0"/>
              <a:t>how</a:t>
            </a:r>
            <a:r>
              <a:rPr lang="en-US" sz="2000" dirty="0"/>
              <a:t> you would make that choice?</a:t>
            </a:r>
            <a:endParaRPr lang="en-US" dirty="0"/>
          </a:p>
        </p:txBody>
      </p:sp>
      <p:cxnSp>
        <p:nvCxnSpPr>
          <p:cNvPr id="8" name="Connector: Elbow 7">
            <a:extLst>
              <a:ext uri="{FF2B5EF4-FFF2-40B4-BE49-F238E27FC236}">
                <a16:creationId xmlns:a16="http://schemas.microsoft.com/office/drawing/2014/main" id="{53D84C03-1DE2-705C-60D1-53362B7B1951}"/>
              </a:ext>
            </a:extLst>
          </p:cNvPr>
          <p:cNvCxnSpPr>
            <a:cxnSpLocks/>
            <a:stCxn id="4" idx="4"/>
            <a:endCxn id="7" idx="0"/>
          </p:cNvCxnSpPr>
          <p:nvPr/>
        </p:nvCxnSpPr>
        <p:spPr>
          <a:xfrm rot="5400000">
            <a:off x="9718631" y="2855229"/>
            <a:ext cx="565815" cy="1621916"/>
          </a:xfrm>
          <a:prstGeom prst="bentConnector3">
            <a:avLst>
              <a:gd name="adj1" fmla="val 33209"/>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359D3B38-8570-7CAE-C84B-855D08B81DC3}"/>
              </a:ext>
            </a:extLst>
          </p:cNvPr>
          <p:cNvCxnSpPr>
            <a:cxnSpLocks/>
            <a:stCxn id="40" idx="6"/>
            <a:endCxn id="7" idx="1"/>
          </p:cNvCxnSpPr>
          <p:nvPr/>
        </p:nvCxnSpPr>
        <p:spPr>
          <a:xfrm flipV="1">
            <a:off x="4858748" y="4918591"/>
            <a:ext cx="1330411" cy="765973"/>
          </a:xfrm>
          <a:prstGeom prst="bent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B09991CC-C38B-F725-4CFD-43E890ADFE05}"/>
              </a:ext>
            </a:extLst>
          </p:cNvPr>
          <p:cNvSpPr/>
          <p:nvPr/>
        </p:nvSpPr>
        <p:spPr>
          <a:xfrm>
            <a:off x="4538140" y="5303564"/>
            <a:ext cx="320608"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923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34544BD-7754-B61B-CB26-FD605D3B137E}"/>
              </a:ext>
            </a:extLst>
          </p:cNvPr>
          <p:cNvSpPr>
            <a:spLocks noGrp="1"/>
          </p:cNvSpPr>
          <p:nvPr>
            <p:ph type="title"/>
          </p:nvPr>
        </p:nvSpPr>
        <p:spPr bwMode="auto">
          <a:xfrm>
            <a:off x="0" y="0"/>
            <a:ext cx="12192000" cy="1038039"/>
          </a:xfrm>
        </p:spPr>
        <p:txBody>
          <a:bodyPr wrap="square" numCol="1" anchorCtr="0" compatLnSpc="1">
            <a:prstTxWarp prst="textNoShape">
              <a:avLst/>
            </a:prstTxWarp>
          </a:bodyPr>
          <a:lstStyle/>
          <a:p>
            <a:pPr algn="ctr" eaLnBrk="1" hangingPunct="1">
              <a:defRPr/>
            </a:pPr>
            <a:r>
              <a:rPr lang="en-US" altLang="x-none" sz="3600" b="1" dirty="0">
                <a:solidFill>
                  <a:schemeClr val="tx1">
                    <a:lumMod val="95000"/>
                    <a:lumOff val="5000"/>
                  </a:schemeClr>
                </a:solidFill>
                <a:latin typeface="+mn-lt"/>
                <a:ea typeface="ＭＳ Ｐゴシック" charset="-128"/>
                <a:cs typeface="+mn-cs"/>
              </a:rPr>
              <a:t>Discussion Starters:</a:t>
            </a:r>
            <a:br>
              <a:rPr lang="en-US" altLang="x-none" sz="3600" b="1" dirty="0">
                <a:solidFill>
                  <a:schemeClr val="tx1">
                    <a:lumMod val="95000"/>
                    <a:lumOff val="5000"/>
                  </a:schemeClr>
                </a:solidFill>
                <a:latin typeface="+mn-lt"/>
                <a:ea typeface="ＭＳ Ｐゴシック" charset="-128"/>
                <a:cs typeface="+mn-cs"/>
              </a:rPr>
            </a:br>
            <a:r>
              <a:rPr lang="en-US" altLang="x-none" sz="3600" b="1" dirty="0">
                <a:solidFill>
                  <a:schemeClr val="tx1">
                    <a:lumMod val="95000"/>
                    <a:lumOff val="5000"/>
                  </a:schemeClr>
                </a:solidFill>
                <a:latin typeface="+mn-lt"/>
                <a:ea typeface="ＭＳ Ｐゴシック" charset="-128"/>
                <a:cs typeface="+mn-cs"/>
              </a:rPr>
              <a:t> </a:t>
            </a:r>
            <a:r>
              <a:rPr lang="en-US" altLang="x-none" sz="3200" dirty="0">
                <a:solidFill>
                  <a:schemeClr val="tx1">
                    <a:lumMod val="95000"/>
                    <a:lumOff val="5000"/>
                  </a:schemeClr>
                </a:solidFill>
                <a:latin typeface="+mn-lt"/>
                <a:ea typeface="ＭＳ Ｐゴシック" charset="-128"/>
                <a:cs typeface="+mn-cs"/>
              </a:rPr>
              <a:t>Implication for Large Scale Combat Operation (</a:t>
            </a:r>
            <a:r>
              <a:rPr lang="en-US" altLang="x-none" sz="3200" dirty="0" err="1">
                <a:solidFill>
                  <a:schemeClr val="tx1">
                    <a:lumMod val="95000"/>
                    <a:lumOff val="5000"/>
                  </a:schemeClr>
                </a:solidFill>
                <a:latin typeface="+mn-lt"/>
                <a:ea typeface="ＭＳ Ｐゴシック" charset="-128"/>
                <a:cs typeface="+mn-cs"/>
              </a:rPr>
              <a:t>LSCO</a:t>
            </a:r>
            <a:r>
              <a:rPr lang="en-US" altLang="x-none" sz="3200" dirty="0">
                <a:solidFill>
                  <a:schemeClr val="tx1">
                    <a:lumMod val="95000"/>
                    <a:lumOff val="5000"/>
                  </a:schemeClr>
                </a:solidFill>
                <a:latin typeface="+mn-lt"/>
                <a:ea typeface="ＭＳ Ｐゴシック" charset="-128"/>
                <a:cs typeface="+mn-cs"/>
              </a:rPr>
              <a:t>)</a:t>
            </a:r>
            <a:endParaRPr lang="en-US" altLang="x-none" sz="3600" dirty="0">
              <a:solidFill>
                <a:srgbClr val="000090"/>
              </a:solidFill>
              <a:latin typeface="+mn-lt"/>
              <a:ea typeface="ＭＳ Ｐゴシック" charset="-128"/>
              <a:cs typeface="+mn-cs"/>
            </a:endParaRPr>
          </a:p>
        </p:txBody>
      </p:sp>
      <p:sp>
        <p:nvSpPr>
          <p:cNvPr id="6" name="TextBox 5">
            <a:extLst>
              <a:ext uri="{FF2B5EF4-FFF2-40B4-BE49-F238E27FC236}">
                <a16:creationId xmlns:a16="http://schemas.microsoft.com/office/drawing/2014/main" id="{47CC52F4-C741-F56C-01E6-FFE03DC80CDB}"/>
              </a:ext>
            </a:extLst>
          </p:cNvPr>
          <p:cNvSpPr txBox="1"/>
          <p:nvPr/>
        </p:nvSpPr>
        <p:spPr>
          <a:xfrm>
            <a:off x="228600" y="1219200"/>
            <a:ext cx="11811000" cy="5262979"/>
          </a:xfrm>
          <a:prstGeom prst="rect">
            <a:avLst/>
          </a:prstGeom>
          <a:noFill/>
        </p:spPr>
        <p:txBody>
          <a:bodyPr wrap="square" rtlCol="0">
            <a:spAutoFit/>
          </a:bodyPr>
          <a:lstStyle/>
          <a:p>
            <a:pPr marL="285750" indent="-285750">
              <a:buFont typeface="Arial" panose="020B0604020202020204" pitchFamily="34" charset="0"/>
              <a:buChar char="•"/>
            </a:pPr>
            <a:r>
              <a:rPr lang="en-US" sz="2800" dirty="0"/>
              <a:t>How do </a:t>
            </a:r>
            <a:r>
              <a:rPr lang="en-US" sz="2800" b="1" i="1" dirty="0"/>
              <a:t>we</a:t>
            </a:r>
            <a:r>
              <a:rPr lang="en-US" sz="2800" dirty="0"/>
              <a:t> view our role as Military Medicine? </a:t>
            </a:r>
          </a:p>
          <a:p>
            <a:endParaRPr lang="en-US" dirty="0"/>
          </a:p>
          <a:p>
            <a:pPr marL="285750" indent="-285750">
              <a:buFont typeface="Arial" panose="020B0604020202020204" pitchFamily="34" charset="0"/>
              <a:buChar char="•"/>
            </a:pPr>
            <a:r>
              <a:rPr lang="en-US" sz="2800" dirty="0"/>
              <a:t>How do </a:t>
            </a:r>
            <a:r>
              <a:rPr lang="en-US" sz="2800" b="1" i="1" dirty="0"/>
              <a:t>Military Commanders </a:t>
            </a:r>
            <a:r>
              <a:rPr lang="en-US" sz="2800" dirty="0"/>
              <a:t>view our role?</a:t>
            </a:r>
          </a:p>
          <a:p>
            <a:endParaRPr lang="en-US" dirty="0"/>
          </a:p>
          <a:p>
            <a:pPr marL="285750" indent="-285750">
              <a:buFont typeface="Arial" panose="020B0604020202020204" pitchFamily="34" charset="0"/>
              <a:buChar char="•"/>
            </a:pPr>
            <a:r>
              <a:rPr lang="en-US" sz="2800" dirty="0"/>
              <a:t>How do we </a:t>
            </a:r>
            <a:r>
              <a:rPr lang="en-US" sz="2800" b="1" i="1" dirty="0"/>
              <a:t>right size </a:t>
            </a:r>
            <a:r>
              <a:rPr lang="en-US" sz="2800" dirty="0"/>
              <a:t>our medical capabilities for the next fight?</a:t>
            </a:r>
          </a:p>
          <a:p>
            <a:pPr marL="742950" lvl="1" indent="-285750">
              <a:buFont typeface="Arial" panose="020B0604020202020204" pitchFamily="34" charset="0"/>
              <a:buChar char="•"/>
            </a:pPr>
            <a:r>
              <a:rPr lang="en-US" sz="2400" dirty="0"/>
              <a:t>To meet both the </a:t>
            </a:r>
            <a:r>
              <a:rPr lang="en-US" sz="2400" b="1" i="1" dirty="0"/>
              <a:t>operational</a:t>
            </a:r>
            <a:r>
              <a:rPr lang="en-US" sz="2400" dirty="0"/>
              <a:t> and </a:t>
            </a:r>
            <a:r>
              <a:rPr lang="en-US" sz="2400" b="1" i="1" dirty="0"/>
              <a:t>medical</a:t>
            </a:r>
            <a:r>
              <a:rPr lang="en-US" sz="2400" dirty="0"/>
              <a:t> objectives</a:t>
            </a:r>
          </a:p>
          <a:p>
            <a:endParaRPr lang="en-US" dirty="0"/>
          </a:p>
          <a:p>
            <a:pPr marL="285750" indent="-285750">
              <a:buFont typeface="Arial" panose="020B0604020202020204" pitchFamily="34" charset="0"/>
              <a:buChar char="•"/>
            </a:pPr>
            <a:r>
              <a:rPr lang="en-US" sz="2800" dirty="0"/>
              <a:t>How do our triage and treatment decisions change for:</a:t>
            </a:r>
          </a:p>
          <a:p>
            <a:pPr marL="742950" lvl="1" indent="-285750">
              <a:buFont typeface="Arial" panose="020B0604020202020204" pitchFamily="34" charset="0"/>
              <a:buChar char="•"/>
            </a:pPr>
            <a:r>
              <a:rPr lang="en-US" sz="2400" dirty="0"/>
              <a:t>Surgically intensive patient loads?</a:t>
            </a:r>
          </a:p>
          <a:p>
            <a:pPr marL="742950" lvl="1" indent="-285750">
              <a:buFont typeface="Arial" panose="020B0604020202020204" pitchFamily="34" charset="0"/>
              <a:buChar char="•"/>
            </a:pPr>
            <a:r>
              <a:rPr lang="en-US" sz="2400" dirty="0"/>
              <a:t>Uncertain resupply conditions?</a:t>
            </a:r>
          </a:p>
          <a:p>
            <a:pPr marL="742950" lvl="1" indent="-285750">
              <a:buFont typeface="Arial" panose="020B0604020202020204" pitchFamily="34" charset="0"/>
              <a:buChar char="•"/>
            </a:pPr>
            <a:r>
              <a:rPr lang="en-US" sz="2400" dirty="0"/>
              <a:t>Threat environment and limitations on air movement?</a:t>
            </a:r>
          </a:p>
          <a:p>
            <a:pPr marL="742950" lvl="1" indent="-285750">
              <a:buFont typeface="Arial" panose="020B0604020202020204" pitchFamily="34" charset="0"/>
              <a:buChar char="•"/>
            </a:pPr>
            <a:r>
              <a:rPr lang="en-US" sz="2400" dirty="0"/>
              <a:t>Weather/environmental factors (Hot/Cold Weather Medicine)?</a:t>
            </a:r>
          </a:p>
          <a:p>
            <a:endParaRPr lang="en-US" dirty="0"/>
          </a:p>
          <a:p>
            <a:pPr marL="285750" indent="-285750">
              <a:buFont typeface="Arial" panose="020B0604020202020204" pitchFamily="34" charset="0"/>
              <a:buChar char="•"/>
            </a:pPr>
            <a:r>
              <a:rPr lang="en-US" sz="2800" dirty="0"/>
              <a:t>How do we use modeling &amp; simulation to inform how we prepare for </a:t>
            </a:r>
            <a:r>
              <a:rPr lang="en-US" sz="2800" dirty="0" err="1"/>
              <a:t>LSCO</a:t>
            </a:r>
            <a:r>
              <a:rPr lang="en-US" sz="2800" dirty="0"/>
              <a:t>?</a:t>
            </a:r>
          </a:p>
        </p:txBody>
      </p:sp>
    </p:spTree>
    <p:extLst>
      <p:ext uri="{BB962C8B-B14F-4D97-AF65-F5344CB8AC3E}">
        <p14:creationId xmlns:p14="http://schemas.microsoft.com/office/powerpoint/2010/main" val="2941998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479C3852-5688-964A-9360-320D3911BBCD}"/>
              </a:ext>
            </a:extLst>
          </p:cNvPr>
          <p:cNvSpPr>
            <a:spLocks noGrp="1"/>
          </p:cNvSpPr>
          <p:nvPr>
            <p:ph type="title"/>
          </p:nvPr>
        </p:nvSpPr>
        <p:spPr bwMode="auto">
          <a:xfrm>
            <a:off x="3009900" y="1600201"/>
            <a:ext cx="6172200" cy="549275"/>
          </a:xfrm>
        </p:spPr>
        <p:txBody>
          <a:bodyPr wrap="square" numCol="1" anchorCtr="0" compatLnSpc="1">
            <a:prstTxWarp prst="textNoShape">
              <a:avLst/>
            </a:prstTxWarp>
          </a:bodyPr>
          <a:lstStyle/>
          <a:p>
            <a:pPr algn="ctr" eaLnBrk="1" hangingPunct="1">
              <a:defRPr/>
            </a:pPr>
            <a:r>
              <a:rPr lang="en-US" altLang="x-none" sz="3600" b="1" dirty="0">
                <a:solidFill>
                  <a:schemeClr val="tx1">
                    <a:lumMod val="95000"/>
                    <a:lumOff val="5000"/>
                  </a:schemeClr>
                </a:solidFill>
                <a:latin typeface="+mn-lt"/>
                <a:ea typeface="ＭＳ Ｐゴシック" charset="-128"/>
                <a:cs typeface="+mn-cs"/>
              </a:rPr>
              <a:t>How To Claim CE Credit</a:t>
            </a:r>
          </a:p>
        </p:txBody>
      </p:sp>
      <p:sp>
        <p:nvSpPr>
          <p:cNvPr id="18434" name="Content Placeholder 2">
            <a:extLst>
              <a:ext uri="{FF2B5EF4-FFF2-40B4-BE49-F238E27FC236}">
                <a16:creationId xmlns:a16="http://schemas.microsoft.com/office/drawing/2014/main" id="{3144FFD0-F986-314A-AE8B-5FEA503C37E3}"/>
              </a:ext>
            </a:extLst>
          </p:cNvPr>
          <p:cNvSpPr>
            <a:spLocks noGrp="1"/>
          </p:cNvSpPr>
          <p:nvPr>
            <p:ph idx="1"/>
          </p:nvPr>
        </p:nvSpPr>
        <p:spPr>
          <a:xfrm>
            <a:off x="1905000" y="2514601"/>
            <a:ext cx="8382000" cy="2430037"/>
          </a:xfrm>
        </p:spPr>
        <p:txBody>
          <a:bodyPr/>
          <a:lstStyle/>
          <a:p>
            <a:r>
              <a:rPr lang="en-US" sz="1800" dirty="0">
                <a:solidFill>
                  <a:schemeClr val="tx1">
                    <a:lumMod val="95000"/>
                    <a:lumOff val="5000"/>
                  </a:schemeClr>
                </a:solidFill>
                <a:ea typeface="ＭＳ Ｐゴシック" charset="-128"/>
                <a:cs typeface="+mn-cs"/>
              </a:rPr>
              <a:t>If you would like to receive continuing education credit for this activity, please visit:</a:t>
            </a:r>
          </a:p>
          <a:p>
            <a:endParaRPr lang="en-US" dirty="0">
              <a:solidFill>
                <a:schemeClr val="tx1">
                  <a:lumMod val="95000"/>
                  <a:lumOff val="5000"/>
                </a:schemeClr>
              </a:solidFill>
              <a:ea typeface="ＭＳ Ｐゴシック" charset="-128"/>
              <a:cs typeface="+mn-cs"/>
            </a:endParaRPr>
          </a:p>
          <a:p>
            <a:pPr algn="ctr"/>
            <a:r>
              <a:rPr lang="en-US" sz="2400" dirty="0">
                <a:solidFill>
                  <a:schemeClr val="tx1">
                    <a:lumMod val="95000"/>
                    <a:lumOff val="5000"/>
                  </a:schemeClr>
                </a:solidFill>
                <a:ea typeface="ＭＳ Ｐゴシック" charset="-128"/>
                <a:cs typeface="+mn-cs"/>
              </a:rPr>
              <a:t>amsus.cds.affinityced.com</a:t>
            </a:r>
          </a:p>
          <a:p>
            <a:endParaRPr lang="en-US" altLang="x-none" dirty="0">
              <a:solidFill>
                <a:schemeClr val="tx1">
                  <a:lumMod val="95000"/>
                  <a:lumOff val="5000"/>
                </a:schemeClr>
              </a:solidFill>
              <a:ea typeface="ＭＳ Ｐゴシック" charset="-128"/>
              <a:cs typeface="+mn-cs"/>
            </a:endParaRPr>
          </a:p>
        </p:txBody>
      </p:sp>
      <p:sp>
        <p:nvSpPr>
          <p:cNvPr id="3" name="TextBox 2">
            <a:extLst>
              <a:ext uri="{FF2B5EF4-FFF2-40B4-BE49-F238E27FC236}">
                <a16:creationId xmlns:a16="http://schemas.microsoft.com/office/drawing/2014/main" id="{A0B619F0-5483-596A-FFB5-49D183F29E52}"/>
              </a:ext>
            </a:extLst>
          </p:cNvPr>
          <p:cNvSpPr txBox="1"/>
          <p:nvPr/>
        </p:nvSpPr>
        <p:spPr>
          <a:xfrm>
            <a:off x="10880792" y="6581001"/>
            <a:ext cx="1312148" cy="276999"/>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r>
              <a:rPr lang="en-US" sz="1200" dirty="0">
                <a:solidFill>
                  <a:srgbClr val="000090"/>
                </a:solidFill>
                <a:latin typeface="+mn-lt"/>
                <a:ea typeface="ＭＳ Ｐゴシック" charset="-128"/>
              </a:rPr>
              <a:t>©️ 2023 AffinityCE</a:t>
            </a:r>
          </a:p>
        </p:txBody>
      </p:sp>
    </p:spTree>
    <p:extLst>
      <p:ext uri="{BB962C8B-B14F-4D97-AF65-F5344CB8AC3E}">
        <p14:creationId xmlns:p14="http://schemas.microsoft.com/office/powerpoint/2010/main" val="907231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479C3852-5688-964A-9360-320D3911BBCD}"/>
              </a:ext>
            </a:extLst>
          </p:cNvPr>
          <p:cNvSpPr>
            <a:spLocks noGrp="1"/>
          </p:cNvSpPr>
          <p:nvPr>
            <p:ph type="title"/>
          </p:nvPr>
        </p:nvSpPr>
        <p:spPr bwMode="auto">
          <a:xfrm>
            <a:off x="3505200" y="731697"/>
            <a:ext cx="4876800" cy="549275"/>
          </a:xfrm>
        </p:spPr>
        <p:txBody>
          <a:bodyPr wrap="square" numCol="1" anchorCtr="0" compatLnSpc="1">
            <a:prstTxWarp prst="textNoShape">
              <a:avLst/>
            </a:prstTxWarp>
          </a:bodyPr>
          <a:lstStyle/>
          <a:p>
            <a:pPr algn="ctr" eaLnBrk="1" hangingPunct="1">
              <a:defRPr/>
            </a:pPr>
            <a:r>
              <a:rPr lang="en-US" altLang="x-none" sz="3600" b="1" dirty="0">
                <a:solidFill>
                  <a:schemeClr val="tx1">
                    <a:lumMod val="95000"/>
                    <a:lumOff val="5000"/>
                  </a:schemeClr>
                </a:solidFill>
                <a:latin typeface="+mn-lt"/>
                <a:ea typeface="ＭＳ Ｐゴシック" charset="-128"/>
                <a:cs typeface="+mn-cs"/>
              </a:rPr>
              <a:t>Disclosures</a:t>
            </a:r>
          </a:p>
        </p:txBody>
      </p:sp>
      <p:sp>
        <p:nvSpPr>
          <p:cNvPr id="18434" name="Content Placeholder 2">
            <a:extLst>
              <a:ext uri="{FF2B5EF4-FFF2-40B4-BE49-F238E27FC236}">
                <a16:creationId xmlns:a16="http://schemas.microsoft.com/office/drawing/2014/main" id="{3144FFD0-F986-314A-AE8B-5FEA503C37E3}"/>
              </a:ext>
            </a:extLst>
          </p:cNvPr>
          <p:cNvSpPr>
            <a:spLocks noGrp="1"/>
          </p:cNvSpPr>
          <p:nvPr>
            <p:ph idx="1"/>
          </p:nvPr>
        </p:nvSpPr>
        <p:spPr>
          <a:xfrm>
            <a:off x="838200" y="1371600"/>
            <a:ext cx="10050966" cy="4952999"/>
          </a:xfrm>
        </p:spPr>
        <p:txBody>
          <a:bodyPr/>
          <a:lstStyle/>
          <a:p>
            <a:pPr algn="ctr"/>
            <a:r>
              <a:rPr lang="en-US" dirty="0">
                <a:solidFill>
                  <a:schemeClr val="tx1">
                    <a:lumMod val="95000"/>
                    <a:lumOff val="5000"/>
                  </a:schemeClr>
                </a:solidFill>
                <a:ea typeface="ＭＳ Ｐゴシック" charset="-128"/>
                <a:cs typeface="+mn-cs"/>
              </a:rPr>
              <a:t>The presenters have no relevant financial or non-financial interests to disclose.</a:t>
            </a:r>
          </a:p>
          <a:p>
            <a:pPr marL="9525" indent="0" algn="ctr">
              <a:spcBef>
                <a:spcPts val="0"/>
              </a:spcBef>
            </a:pPr>
            <a:endParaRPr lang="en-US" dirty="0">
              <a:solidFill>
                <a:schemeClr val="tx1">
                  <a:lumMod val="95000"/>
                  <a:lumOff val="5000"/>
                </a:schemeClr>
              </a:solidFill>
              <a:ea typeface="ＭＳ Ｐゴシック" charset="-128"/>
              <a:cs typeface="+mn-cs"/>
            </a:endParaRPr>
          </a:p>
          <a:p>
            <a:pPr marL="9525" indent="0" algn="ctr">
              <a:spcBef>
                <a:spcPts val="0"/>
              </a:spcBef>
            </a:pPr>
            <a:r>
              <a:rPr lang="en-US" dirty="0">
                <a:solidFill>
                  <a:schemeClr val="tx1">
                    <a:lumMod val="95000"/>
                    <a:lumOff val="5000"/>
                  </a:schemeClr>
                </a:solidFill>
                <a:ea typeface="ＭＳ Ｐゴシック" charset="-128"/>
                <a:cs typeface="+mn-cs"/>
              </a:rPr>
              <a:t>This continuing education activity is managed and accredited by AffinityCE, in collaboration with </a:t>
            </a:r>
          </a:p>
          <a:p>
            <a:pPr marL="9525" indent="0" algn="ctr">
              <a:spcBef>
                <a:spcPts val="0"/>
              </a:spcBef>
            </a:pPr>
            <a:r>
              <a:rPr lang="en-US" dirty="0">
                <a:solidFill>
                  <a:schemeClr val="tx1">
                    <a:lumMod val="95000"/>
                    <a:lumOff val="5000"/>
                  </a:schemeClr>
                </a:solidFill>
                <a:ea typeface="ＭＳ Ｐゴシック" charset="-128"/>
                <a:cs typeface="+mn-cs"/>
              </a:rPr>
              <a:t>AMSUS. AffinityCE and AMSUS staff, as well as planners and reviewers, have no relevant financial interests to disclose. AffinityCE adheres to the ACCME’s Standards for Integrity and Independence in Accredited Continuing Education. Any individuals in a position to control the content of a CME activity, including faculty, planners, reviewers, or others, are required to disclose all relevant financial relationships with ineligible entities (commercial interests). All relevant conflicts of interest have been mitigated prior to the commencement of the activity.</a:t>
            </a:r>
          </a:p>
          <a:p>
            <a:pPr algn="ctr"/>
            <a:r>
              <a:rPr lang="en-US" dirty="0">
                <a:solidFill>
                  <a:schemeClr val="tx1">
                    <a:lumMod val="95000"/>
                    <a:lumOff val="5000"/>
                  </a:schemeClr>
                </a:solidFill>
                <a:ea typeface="ＭＳ Ｐゴシック" charset="-128"/>
                <a:cs typeface="+mn-cs"/>
              </a:rPr>
              <a:t> </a:t>
            </a:r>
          </a:p>
          <a:p>
            <a:pPr marL="9525" indent="0" algn="ctr">
              <a:spcBef>
                <a:spcPts val="0"/>
              </a:spcBef>
            </a:pPr>
            <a:r>
              <a:rPr lang="en-US" dirty="0">
                <a:solidFill>
                  <a:schemeClr val="tx1">
                    <a:lumMod val="95000"/>
                    <a:lumOff val="5000"/>
                  </a:schemeClr>
                </a:solidFill>
                <a:ea typeface="ＭＳ Ｐゴシック" charset="-128"/>
                <a:cs typeface="+mn-cs"/>
              </a:rPr>
              <a:t>Commercial support was not provided for this activity.</a:t>
            </a:r>
            <a:endParaRPr lang="en-US" altLang="x-none" dirty="0">
              <a:solidFill>
                <a:schemeClr val="tx1">
                  <a:lumMod val="95000"/>
                  <a:lumOff val="5000"/>
                </a:schemeClr>
              </a:solidFill>
              <a:ea typeface="ＭＳ Ｐゴシック" charset="-128"/>
              <a:cs typeface="+mn-cs"/>
            </a:endParaRPr>
          </a:p>
        </p:txBody>
      </p:sp>
      <p:sp>
        <p:nvSpPr>
          <p:cNvPr id="3" name="TextBox 2">
            <a:extLst>
              <a:ext uri="{FF2B5EF4-FFF2-40B4-BE49-F238E27FC236}">
                <a16:creationId xmlns:a16="http://schemas.microsoft.com/office/drawing/2014/main" id="{B41DDA1C-C4CE-3E76-0980-08CB44705355}"/>
              </a:ext>
            </a:extLst>
          </p:cNvPr>
          <p:cNvSpPr txBox="1"/>
          <p:nvPr/>
        </p:nvSpPr>
        <p:spPr>
          <a:xfrm>
            <a:off x="10889166" y="6581001"/>
            <a:ext cx="1303774" cy="276999"/>
          </a:xfrm>
          <a:prstGeom prst="rect">
            <a:avLst/>
          </a:prstGeom>
          <a:noFill/>
        </p:spPr>
        <p:txBody>
          <a:bodyPr wrap="square">
            <a:spAutoFit/>
          </a:bodyPr>
          <a:lstStyle/>
          <a:p>
            <a:r>
              <a:rPr lang="en-US" sz="1200" dirty="0">
                <a:solidFill>
                  <a:srgbClr val="000090"/>
                </a:solidFill>
                <a:latin typeface="+mn-lt"/>
                <a:ea typeface="ＭＳ Ｐゴシック" charset="-128"/>
              </a:rPr>
              <a:t>©️ 2023 AffinityCE</a:t>
            </a:r>
          </a:p>
        </p:txBody>
      </p:sp>
    </p:spTree>
    <p:extLst>
      <p:ext uri="{BB962C8B-B14F-4D97-AF65-F5344CB8AC3E}">
        <p14:creationId xmlns:p14="http://schemas.microsoft.com/office/powerpoint/2010/main" val="2553926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3144FFD0-F986-314A-AE8B-5FEA503C37E3}"/>
              </a:ext>
            </a:extLst>
          </p:cNvPr>
          <p:cNvSpPr>
            <a:spLocks noGrp="1"/>
          </p:cNvSpPr>
          <p:nvPr>
            <p:ph idx="1"/>
          </p:nvPr>
        </p:nvSpPr>
        <p:spPr>
          <a:xfrm>
            <a:off x="381000" y="762000"/>
            <a:ext cx="11430000" cy="5819002"/>
          </a:xfrm>
        </p:spPr>
        <p:txBody>
          <a:bodyPr/>
          <a:lstStyle/>
          <a:p>
            <a:r>
              <a:rPr lang="en-US" sz="2400" dirty="0">
                <a:solidFill>
                  <a:schemeClr val="tx1">
                    <a:lumMod val="95000"/>
                    <a:lumOff val="5000"/>
                  </a:schemeClr>
                </a:solidFill>
                <a:ea typeface="ＭＳ Ｐゴシック" charset="-128"/>
                <a:cs typeface="+mn-cs"/>
              </a:rPr>
              <a:t>At the conclusion of this activity, participants will be able to:</a:t>
            </a:r>
          </a:p>
          <a:p>
            <a:endParaRPr lang="en-US" sz="1200" dirty="0">
              <a:solidFill>
                <a:schemeClr val="tx1">
                  <a:lumMod val="95000"/>
                  <a:lumOff val="5000"/>
                </a:schemeClr>
              </a:solidFill>
              <a:ea typeface="ＭＳ Ｐゴシック" charset="-128"/>
              <a:cs typeface="+mn-cs"/>
            </a:endParaRPr>
          </a:p>
          <a:p>
            <a:pPr>
              <a:spcBef>
                <a:spcPts val="0"/>
              </a:spcBef>
              <a:buFont typeface="Arial" panose="020B0604020202020204" pitchFamily="34" charset="0"/>
              <a:buChar char="•"/>
            </a:pPr>
            <a:r>
              <a:rPr lang="en-US" sz="2000" b="0" dirty="0">
                <a:solidFill>
                  <a:schemeClr val="tx1">
                    <a:lumMod val="95000"/>
                    <a:lumOff val="5000"/>
                  </a:schemeClr>
                </a:solidFill>
                <a:ea typeface="ＭＳ Ｐゴシック" charset="-128"/>
                <a:cs typeface="+mn-cs"/>
              </a:rPr>
              <a:t>Better understand the role </a:t>
            </a:r>
            <a:r>
              <a:rPr lang="en-US" sz="2000" i="1" dirty="0">
                <a:solidFill>
                  <a:schemeClr val="tx1">
                    <a:lumMod val="95000"/>
                    <a:lumOff val="5000"/>
                  </a:schemeClr>
                </a:solidFill>
                <a:ea typeface="ＭＳ Ｐゴシック" charset="-128"/>
                <a:cs typeface="+mn-cs"/>
              </a:rPr>
              <a:t>capability, capacity, and logistical support </a:t>
            </a:r>
            <a:r>
              <a:rPr lang="en-US" sz="2000" b="0" dirty="0">
                <a:solidFill>
                  <a:schemeClr val="tx1">
                    <a:lumMod val="95000"/>
                    <a:lumOff val="5000"/>
                  </a:schemeClr>
                </a:solidFill>
                <a:ea typeface="ＭＳ Ｐゴシック" charset="-128"/>
                <a:cs typeface="+mn-cs"/>
              </a:rPr>
              <a:t>play in right-sizing Role 2 units to </a:t>
            </a:r>
            <a:r>
              <a:rPr lang="en-US" sz="2000" i="1" dirty="0">
                <a:solidFill>
                  <a:schemeClr val="tx1">
                    <a:lumMod val="95000"/>
                    <a:lumOff val="5000"/>
                  </a:schemeClr>
                </a:solidFill>
                <a:ea typeface="ＭＳ Ｐゴシック" charset="-128"/>
                <a:cs typeface="+mn-cs"/>
              </a:rPr>
              <a:t>minimize casualty morbidity and mortality </a:t>
            </a:r>
            <a:r>
              <a:rPr lang="en-US" sz="2000" b="0" dirty="0">
                <a:solidFill>
                  <a:schemeClr val="tx1">
                    <a:lumMod val="95000"/>
                    <a:lumOff val="5000"/>
                  </a:schemeClr>
                </a:solidFill>
                <a:ea typeface="ＭＳ Ｐゴシック" charset="-128"/>
                <a:cs typeface="+mn-cs"/>
              </a:rPr>
              <a:t>while simultaneously providing the Combatant Commanders with </a:t>
            </a:r>
            <a:r>
              <a:rPr lang="en-US" sz="2000" i="1" dirty="0">
                <a:solidFill>
                  <a:schemeClr val="tx1">
                    <a:lumMod val="95000"/>
                    <a:lumOff val="5000"/>
                  </a:schemeClr>
                </a:solidFill>
                <a:ea typeface="ＭＳ Ｐゴシック" charset="-128"/>
                <a:cs typeface="+mn-cs"/>
              </a:rPr>
              <a:t>maximum flexibility </a:t>
            </a:r>
            <a:r>
              <a:rPr lang="en-US" sz="2000" b="0" dirty="0">
                <a:solidFill>
                  <a:schemeClr val="tx1">
                    <a:lumMod val="95000"/>
                    <a:lumOff val="5000"/>
                  </a:schemeClr>
                </a:solidFill>
                <a:ea typeface="ＭＳ Ｐゴシック" charset="-128"/>
                <a:cs typeface="+mn-cs"/>
              </a:rPr>
              <a:t>in the future battlespace. </a:t>
            </a:r>
          </a:p>
          <a:p>
            <a:pPr marL="171450" indent="-171450">
              <a:spcBef>
                <a:spcPts val="0"/>
              </a:spcBef>
              <a:buFont typeface="Arial" panose="020B0604020202020204" pitchFamily="34" charset="0"/>
              <a:buChar char="•"/>
            </a:pPr>
            <a:endParaRPr lang="en-US" sz="1200" b="0" dirty="0">
              <a:solidFill>
                <a:schemeClr val="tx1">
                  <a:lumMod val="95000"/>
                  <a:lumOff val="5000"/>
                </a:schemeClr>
              </a:solidFill>
              <a:ea typeface="ＭＳ Ｐゴシック" charset="-128"/>
              <a:cs typeface="+mn-cs"/>
            </a:endParaRPr>
          </a:p>
          <a:p>
            <a:pPr>
              <a:spcBef>
                <a:spcPts val="0"/>
              </a:spcBef>
              <a:buFont typeface="Arial" panose="020B0604020202020204" pitchFamily="34" charset="0"/>
              <a:buChar char="•"/>
            </a:pPr>
            <a:r>
              <a:rPr lang="en-US" sz="2000" b="0" dirty="0">
                <a:solidFill>
                  <a:schemeClr val="tx1">
                    <a:lumMod val="95000"/>
                    <a:lumOff val="5000"/>
                  </a:schemeClr>
                </a:solidFill>
                <a:ea typeface="ＭＳ Ｐゴシック" charset="-128"/>
              </a:rPr>
              <a:t>Understand how current capabilities are developed and how real-world experience aligns to better identify gaps and ensure informed risk decisions. </a:t>
            </a:r>
          </a:p>
          <a:p>
            <a:pPr marL="171450" indent="-171450">
              <a:spcBef>
                <a:spcPts val="0"/>
              </a:spcBef>
              <a:buFont typeface="Arial" panose="020B0604020202020204" pitchFamily="34" charset="0"/>
              <a:buChar char="•"/>
            </a:pPr>
            <a:endParaRPr lang="en-US" sz="1200" b="0" dirty="0">
              <a:solidFill>
                <a:schemeClr val="tx1">
                  <a:lumMod val="95000"/>
                  <a:lumOff val="5000"/>
                </a:schemeClr>
              </a:solidFill>
              <a:ea typeface="ＭＳ Ｐゴシック" charset="-128"/>
              <a:cs typeface="+mn-cs"/>
            </a:endParaRPr>
          </a:p>
          <a:p>
            <a:pPr>
              <a:spcBef>
                <a:spcPts val="0"/>
              </a:spcBef>
              <a:buFont typeface="Arial" panose="020B0604020202020204" pitchFamily="34" charset="0"/>
              <a:buChar char="•"/>
            </a:pPr>
            <a:r>
              <a:rPr lang="en-US" sz="2000" b="0" dirty="0">
                <a:solidFill>
                  <a:schemeClr val="tx1">
                    <a:lumMod val="95000"/>
                    <a:lumOff val="5000"/>
                  </a:schemeClr>
                </a:solidFill>
                <a:ea typeface="ＭＳ Ｐゴシック" charset="-128"/>
                <a:cs typeface="+mn-cs"/>
              </a:rPr>
              <a:t>Utilize the clinical data from aviation incidents that mirror expected casualties during Large Scale Combat Operations (LSCO) in the littoral environment to drive the development of future logistical support requirements to maintain surgical resuscitation capability and respond to needs for increased prolonged holding capacity expected when deploying Role 2 units of various sizes in in support of Distributed Maritime Operations (DMO). </a:t>
            </a:r>
          </a:p>
          <a:p>
            <a:pPr marL="171450" indent="-171450">
              <a:spcBef>
                <a:spcPts val="0"/>
              </a:spcBef>
              <a:buFont typeface="Arial" panose="020B0604020202020204" pitchFamily="34" charset="0"/>
              <a:buChar char="•"/>
            </a:pPr>
            <a:endParaRPr lang="en-US" sz="1200" b="0" dirty="0">
              <a:solidFill>
                <a:schemeClr val="tx1">
                  <a:lumMod val="95000"/>
                  <a:lumOff val="5000"/>
                </a:schemeClr>
              </a:solidFill>
              <a:ea typeface="ＭＳ Ｐゴシック" charset="-128"/>
              <a:cs typeface="+mn-cs"/>
            </a:endParaRPr>
          </a:p>
          <a:p>
            <a:pPr>
              <a:spcBef>
                <a:spcPts val="0"/>
              </a:spcBef>
              <a:buFont typeface="Arial" panose="020B0604020202020204" pitchFamily="34" charset="0"/>
              <a:buChar char="•"/>
            </a:pPr>
            <a:r>
              <a:rPr lang="en-US" sz="2000" b="0" dirty="0">
                <a:solidFill>
                  <a:schemeClr val="tx1">
                    <a:lumMod val="95000"/>
                    <a:lumOff val="5000"/>
                  </a:schemeClr>
                </a:solidFill>
                <a:ea typeface="ＭＳ Ｐゴシック"/>
                <a:cs typeface="+mn-cs"/>
              </a:rPr>
              <a:t>Use data from these incidents to determine logistical requirements to sustain “right sized” Role 2 Health Service Support during DMO.</a:t>
            </a:r>
          </a:p>
          <a:p>
            <a:pPr marL="171450" indent="-171450">
              <a:spcBef>
                <a:spcPts val="0"/>
              </a:spcBef>
              <a:buFont typeface="Arial" panose="020B0604020202020204" pitchFamily="34" charset="0"/>
              <a:buChar char="•"/>
            </a:pPr>
            <a:endParaRPr lang="en-US" sz="1200" b="0" dirty="0">
              <a:solidFill>
                <a:schemeClr val="tx1">
                  <a:lumMod val="95000"/>
                  <a:lumOff val="5000"/>
                </a:schemeClr>
              </a:solidFill>
              <a:ea typeface="ＭＳ Ｐゴシック" charset="-128"/>
              <a:cs typeface="Calibri"/>
            </a:endParaRPr>
          </a:p>
          <a:p>
            <a:pPr>
              <a:spcBef>
                <a:spcPts val="0"/>
              </a:spcBef>
              <a:buFont typeface="Arial" panose="020B0604020202020204" pitchFamily="34" charset="0"/>
              <a:buChar char="•"/>
            </a:pPr>
            <a:r>
              <a:rPr lang="en-US" sz="2000" b="0" dirty="0">
                <a:solidFill>
                  <a:schemeClr val="tx1">
                    <a:lumMod val="95000"/>
                    <a:lumOff val="5000"/>
                  </a:schemeClr>
                </a:solidFill>
                <a:ea typeface="ＭＳ Ｐゴシック" charset="-128"/>
                <a:cs typeface="+mn-cs"/>
              </a:rPr>
              <a:t>Use data from these incidents to improve the modularity of Role 2 units to support disaggregation and aggregation as needed to meet mission requirements.</a:t>
            </a:r>
          </a:p>
        </p:txBody>
      </p:sp>
      <p:sp>
        <p:nvSpPr>
          <p:cNvPr id="4" name="TextBox 1">
            <a:extLst>
              <a:ext uri="{FF2B5EF4-FFF2-40B4-BE49-F238E27FC236}">
                <a16:creationId xmlns:a16="http://schemas.microsoft.com/office/drawing/2014/main" id="{15BF63D4-111A-446E-87FF-EE2F03BACD47}"/>
              </a:ext>
            </a:extLst>
          </p:cNvPr>
          <p:cNvSpPr txBox="1"/>
          <p:nvPr/>
        </p:nvSpPr>
        <p:spPr>
          <a:xfrm>
            <a:off x="10880792" y="6581001"/>
            <a:ext cx="1312148" cy="276999"/>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r>
              <a:rPr lang="en-US" sz="1200" dirty="0">
                <a:solidFill>
                  <a:srgbClr val="000090"/>
                </a:solidFill>
                <a:latin typeface="+mn-lt"/>
                <a:ea typeface="ＭＳ Ｐゴシック" charset="-128"/>
              </a:rPr>
              <a:t>©️ 2023 AffinityCE</a:t>
            </a:r>
          </a:p>
        </p:txBody>
      </p:sp>
      <p:sp>
        <p:nvSpPr>
          <p:cNvPr id="5" name="Title 1">
            <a:extLst>
              <a:ext uri="{FF2B5EF4-FFF2-40B4-BE49-F238E27FC236}">
                <a16:creationId xmlns:a16="http://schemas.microsoft.com/office/drawing/2014/main" id="{E25D0D5D-1051-2B39-13F2-21270E91072A}"/>
              </a:ext>
            </a:extLst>
          </p:cNvPr>
          <p:cNvSpPr>
            <a:spLocks noGrp="1"/>
          </p:cNvSpPr>
          <p:nvPr>
            <p:ph type="title"/>
          </p:nvPr>
        </p:nvSpPr>
        <p:spPr bwMode="auto">
          <a:xfrm>
            <a:off x="0" y="104961"/>
            <a:ext cx="12192000" cy="580839"/>
          </a:xfrm>
        </p:spPr>
        <p:txBody>
          <a:bodyPr wrap="square" numCol="1" anchorCtr="0" compatLnSpc="1">
            <a:prstTxWarp prst="textNoShape">
              <a:avLst/>
            </a:prstTxWarp>
          </a:bodyPr>
          <a:lstStyle/>
          <a:p>
            <a:pPr algn="ctr" eaLnBrk="1" hangingPunct="1">
              <a:defRPr/>
            </a:pPr>
            <a:r>
              <a:rPr lang="en-US" altLang="x-none" sz="3600" b="1" dirty="0">
                <a:solidFill>
                  <a:schemeClr val="tx1">
                    <a:lumMod val="95000"/>
                    <a:lumOff val="5000"/>
                  </a:schemeClr>
                </a:solidFill>
                <a:latin typeface="+mn-lt"/>
                <a:ea typeface="ＭＳ Ｐゴシック" charset="-128"/>
                <a:cs typeface="+mn-cs"/>
              </a:rPr>
              <a:t>Learning outcomes</a:t>
            </a:r>
            <a:endParaRPr lang="en-US" altLang="x-none" sz="3600" b="1" dirty="0">
              <a:solidFill>
                <a:srgbClr val="000090"/>
              </a:solidFill>
              <a:latin typeface="+mn-lt"/>
              <a:ea typeface="ＭＳ Ｐゴシック" charset="-128"/>
              <a:cs typeface="+mn-cs"/>
            </a:endParaRPr>
          </a:p>
        </p:txBody>
      </p:sp>
    </p:spTree>
    <p:extLst>
      <p:ext uri="{BB962C8B-B14F-4D97-AF65-F5344CB8AC3E}">
        <p14:creationId xmlns:p14="http://schemas.microsoft.com/office/powerpoint/2010/main" val="2730094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1C638B-4FDB-E5D9-0496-898B9953CAAA}"/>
              </a:ext>
            </a:extLst>
          </p:cNvPr>
          <p:cNvSpPr txBox="1"/>
          <p:nvPr/>
        </p:nvSpPr>
        <p:spPr>
          <a:xfrm>
            <a:off x="228600" y="649328"/>
            <a:ext cx="11734800" cy="3600986"/>
          </a:xfrm>
          <a:prstGeom prst="rect">
            <a:avLst/>
          </a:prstGeom>
          <a:noFill/>
        </p:spPr>
        <p:txBody>
          <a:bodyPr wrap="square" rtlCol="0">
            <a:spAutoFit/>
          </a:bodyPr>
          <a:lstStyle/>
          <a:p>
            <a:r>
              <a:rPr lang="en-US" sz="2800" b="1" dirty="0">
                <a:solidFill>
                  <a:schemeClr val="tx1">
                    <a:lumMod val="95000"/>
                    <a:lumOff val="5000"/>
                  </a:schemeClr>
                </a:solidFill>
              </a:rPr>
              <a:t>Year: </a:t>
            </a:r>
            <a:r>
              <a:rPr lang="en-US" sz="2800" dirty="0">
                <a:solidFill>
                  <a:schemeClr val="tx1">
                    <a:lumMod val="95000"/>
                    <a:lumOff val="5000"/>
                  </a:schemeClr>
                </a:solidFill>
              </a:rPr>
              <a:t>2017</a:t>
            </a:r>
          </a:p>
          <a:p>
            <a:r>
              <a:rPr lang="en-US" sz="2800" b="1" dirty="0">
                <a:solidFill>
                  <a:schemeClr val="tx1">
                    <a:lumMod val="95000"/>
                    <a:lumOff val="5000"/>
                  </a:schemeClr>
                </a:solidFill>
              </a:rPr>
              <a:t>Location: </a:t>
            </a:r>
            <a:r>
              <a:rPr lang="en-US" sz="2800" dirty="0">
                <a:solidFill>
                  <a:schemeClr val="tx1">
                    <a:lumMod val="95000"/>
                    <a:lumOff val="5000"/>
                  </a:schemeClr>
                </a:solidFill>
              </a:rPr>
              <a:t>USS BATAAN (LHD 5) off the coast in U.S. Central Command</a:t>
            </a:r>
          </a:p>
          <a:p>
            <a:r>
              <a:rPr lang="en-US" sz="2800" b="1" dirty="0">
                <a:solidFill>
                  <a:schemeClr val="tx1">
                    <a:lumMod val="95000"/>
                    <a:lumOff val="5000"/>
                  </a:schemeClr>
                </a:solidFill>
              </a:rPr>
              <a:t>Description: </a:t>
            </a:r>
            <a:r>
              <a:rPr lang="en-US" sz="2800" dirty="0">
                <a:solidFill>
                  <a:schemeClr val="tx1">
                    <a:lumMod val="95000"/>
                    <a:lumOff val="5000"/>
                  </a:schemeClr>
                </a:solidFill>
              </a:rPr>
              <a:t>Received 6 simultaneous trauma casualties via MV-22 after the crash of a Blackhawk Helicopter</a:t>
            </a:r>
          </a:p>
          <a:p>
            <a:r>
              <a:rPr lang="en-US" sz="2800" b="1" dirty="0">
                <a:solidFill>
                  <a:schemeClr val="tx1">
                    <a:lumMod val="95000"/>
                    <a:lumOff val="5000"/>
                  </a:schemeClr>
                </a:solidFill>
              </a:rPr>
              <a:t>Embarked Medical Teams:</a:t>
            </a:r>
          </a:p>
          <a:p>
            <a:pPr marL="342900" indent="-342900">
              <a:buFont typeface="Arial" panose="020B0604020202020204" pitchFamily="34" charset="0"/>
              <a:buChar char="•"/>
            </a:pPr>
            <a:r>
              <a:rPr lang="en-US" sz="2000" dirty="0">
                <a:solidFill>
                  <a:schemeClr val="tx1">
                    <a:lumMod val="95000"/>
                    <a:lumOff val="5000"/>
                  </a:schemeClr>
                </a:solidFill>
              </a:rPr>
              <a:t>Fleet Surgical Team 8</a:t>
            </a:r>
          </a:p>
          <a:p>
            <a:pPr marL="342900" indent="-342900">
              <a:buFont typeface="Arial" panose="020B0604020202020204" pitchFamily="34" charset="0"/>
              <a:buChar char="•"/>
            </a:pPr>
            <a:r>
              <a:rPr lang="en-US" sz="2000" dirty="0"/>
              <a:t>Expeditionary Resuscitative Surgical System 18</a:t>
            </a:r>
          </a:p>
          <a:p>
            <a:pPr marL="342900" indent="-342900">
              <a:buFont typeface="Arial" panose="020B0604020202020204" pitchFamily="34" charset="0"/>
              <a:buChar char="•"/>
            </a:pPr>
            <a:r>
              <a:rPr lang="en-US" sz="2000" dirty="0"/>
              <a:t>Surgical Resuscitation Team</a:t>
            </a:r>
          </a:p>
          <a:p>
            <a:endParaRPr lang="en-US" sz="2800" dirty="0"/>
          </a:p>
        </p:txBody>
      </p:sp>
      <p:sp>
        <p:nvSpPr>
          <p:cNvPr id="6" name="TextBox 1">
            <a:extLst>
              <a:ext uri="{FF2B5EF4-FFF2-40B4-BE49-F238E27FC236}">
                <a16:creationId xmlns:a16="http://schemas.microsoft.com/office/drawing/2014/main" id="{15BF63D4-111A-446E-87FF-EE2F03BACD47}"/>
              </a:ext>
            </a:extLst>
          </p:cNvPr>
          <p:cNvSpPr txBox="1"/>
          <p:nvPr/>
        </p:nvSpPr>
        <p:spPr>
          <a:xfrm>
            <a:off x="10880792" y="6581001"/>
            <a:ext cx="1312148" cy="276999"/>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r>
              <a:rPr lang="en-US" sz="1200" dirty="0">
                <a:solidFill>
                  <a:srgbClr val="000090"/>
                </a:solidFill>
                <a:latin typeface="+mn-lt"/>
                <a:ea typeface="ＭＳ Ｐゴシック" charset="-128"/>
              </a:rPr>
              <a:t>©️ 2023 AffinityCE</a:t>
            </a:r>
          </a:p>
        </p:txBody>
      </p:sp>
      <p:sp>
        <p:nvSpPr>
          <p:cNvPr id="7" name="Title 1">
            <a:extLst>
              <a:ext uri="{FF2B5EF4-FFF2-40B4-BE49-F238E27FC236}">
                <a16:creationId xmlns:a16="http://schemas.microsoft.com/office/drawing/2014/main" id="{7A680584-2B40-AB72-1F54-34116B9937E7}"/>
              </a:ext>
            </a:extLst>
          </p:cNvPr>
          <p:cNvSpPr>
            <a:spLocks noGrp="1"/>
          </p:cNvSpPr>
          <p:nvPr>
            <p:ph type="title"/>
          </p:nvPr>
        </p:nvSpPr>
        <p:spPr bwMode="auto">
          <a:xfrm>
            <a:off x="0" y="104961"/>
            <a:ext cx="12192000" cy="580839"/>
          </a:xfrm>
        </p:spPr>
        <p:txBody>
          <a:bodyPr wrap="square" numCol="1" anchorCtr="0" compatLnSpc="1">
            <a:prstTxWarp prst="textNoShape">
              <a:avLst/>
            </a:prstTxWarp>
          </a:bodyPr>
          <a:lstStyle/>
          <a:p>
            <a:pPr algn="ctr" eaLnBrk="1" hangingPunct="1">
              <a:defRPr/>
            </a:pPr>
            <a:r>
              <a:rPr lang="en-US" altLang="x-none" sz="3600" b="1" dirty="0">
                <a:solidFill>
                  <a:schemeClr val="tx1">
                    <a:lumMod val="95000"/>
                    <a:lumOff val="5000"/>
                  </a:schemeClr>
                </a:solidFill>
                <a:latin typeface="+mn-lt"/>
                <a:ea typeface="ＭＳ Ｐゴシック" charset="-128"/>
                <a:cs typeface="+mn-cs"/>
              </a:rPr>
              <a:t>Case study: Red Tide</a:t>
            </a:r>
            <a:endParaRPr lang="en-US" altLang="x-none" sz="3600" b="1" dirty="0">
              <a:solidFill>
                <a:srgbClr val="000090"/>
              </a:solidFill>
              <a:latin typeface="+mn-lt"/>
              <a:ea typeface="ＭＳ Ｐゴシック" charset="-128"/>
              <a:cs typeface="+mn-cs"/>
            </a:endParaRPr>
          </a:p>
        </p:txBody>
      </p:sp>
      <p:sp>
        <p:nvSpPr>
          <p:cNvPr id="8" name="TextBox 7">
            <a:extLst>
              <a:ext uri="{FF2B5EF4-FFF2-40B4-BE49-F238E27FC236}">
                <a16:creationId xmlns:a16="http://schemas.microsoft.com/office/drawing/2014/main" id="{6C78DEC5-146E-00AF-8B6F-AEB4DE351822}"/>
              </a:ext>
            </a:extLst>
          </p:cNvPr>
          <p:cNvSpPr txBox="1"/>
          <p:nvPr/>
        </p:nvSpPr>
        <p:spPr>
          <a:xfrm>
            <a:off x="4916" y="6042798"/>
            <a:ext cx="7767484" cy="830997"/>
          </a:xfrm>
          <a:prstGeom prst="rect">
            <a:avLst/>
          </a:prstGeom>
          <a:noFill/>
        </p:spPr>
        <p:txBody>
          <a:bodyPr wrap="square" rtlCol="0">
            <a:spAutoFit/>
          </a:bodyPr>
          <a:lstStyle/>
          <a:p>
            <a:r>
              <a:rPr lang="en-US" sz="1200" dirty="0"/>
              <a:t>Note. The appearance of U.S. Department of Defense (DoD) visual images does not imply or constitute DoD endorsement</a:t>
            </a:r>
          </a:p>
          <a:p>
            <a:r>
              <a:rPr lang="en-US" sz="1200" dirty="0"/>
              <a:t>Source. Defense Visual Information Distribution Service, Public Domain</a:t>
            </a:r>
          </a:p>
          <a:p>
            <a:r>
              <a:rPr lang="en-US" sz="1200" dirty="0"/>
              <a:t>              https://www.dvidshub.net/image/6233675/uss-bataan-lhd-5-flight-operations</a:t>
            </a:r>
          </a:p>
          <a:p>
            <a:r>
              <a:rPr lang="en-US" sz="1200" dirty="0"/>
              <a:t>              https://www.dvidshub.net/image/3318489/uss-bataan-lhd-5</a:t>
            </a:r>
          </a:p>
        </p:txBody>
      </p:sp>
      <p:pic>
        <p:nvPicPr>
          <p:cNvPr id="10" name="Picture 9">
            <a:extLst>
              <a:ext uri="{FF2B5EF4-FFF2-40B4-BE49-F238E27FC236}">
                <a16:creationId xmlns:a16="http://schemas.microsoft.com/office/drawing/2014/main" id="{6EFEAF98-7BAD-19C1-84B1-C8FBEB06D4AB}"/>
              </a:ext>
            </a:extLst>
          </p:cNvPr>
          <p:cNvPicPr>
            <a:picLocks noChangeAspect="1"/>
          </p:cNvPicPr>
          <p:nvPr/>
        </p:nvPicPr>
        <p:blipFill>
          <a:blip r:embed="rId3"/>
          <a:stretch>
            <a:fillRect/>
          </a:stretch>
        </p:blipFill>
        <p:spPr>
          <a:xfrm>
            <a:off x="6328790" y="2247262"/>
            <a:ext cx="5229412" cy="3733800"/>
          </a:xfrm>
          <a:prstGeom prst="rect">
            <a:avLst/>
          </a:prstGeom>
          <a:ln>
            <a:noFill/>
          </a:ln>
          <a:effectLst>
            <a:softEdge rad="112500"/>
          </a:effectLst>
        </p:spPr>
      </p:pic>
      <p:pic>
        <p:nvPicPr>
          <p:cNvPr id="12" name="Picture 11">
            <a:extLst>
              <a:ext uri="{FF2B5EF4-FFF2-40B4-BE49-F238E27FC236}">
                <a16:creationId xmlns:a16="http://schemas.microsoft.com/office/drawing/2014/main" id="{C8158107-9754-646F-0529-77D4425EA11A}"/>
              </a:ext>
            </a:extLst>
          </p:cNvPr>
          <p:cNvPicPr>
            <a:picLocks noChangeAspect="1"/>
          </p:cNvPicPr>
          <p:nvPr/>
        </p:nvPicPr>
        <p:blipFill rotWithShape="1">
          <a:blip r:embed="rId4"/>
          <a:srcRect l="2800" t="16417" r="9201" b="8858"/>
          <a:stretch/>
        </p:blipFill>
        <p:spPr>
          <a:xfrm>
            <a:off x="1060758" y="3754360"/>
            <a:ext cx="4040465" cy="2288438"/>
          </a:xfrm>
          <a:prstGeom prst="rect">
            <a:avLst/>
          </a:prstGeom>
          <a:ln>
            <a:noFill/>
          </a:ln>
          <a:effectLst>
            <a:softEdge rad="112500"/>
          </a:effectLst>
        </p:spPr>
      </p:pic>
    </p:spTree>
    <p:extLst>
      <p:ext uri="{BB962C8B-B14F-4D97-AF65-F5344CB8AC3E}">
        <p14:creationId xmlns:p14="http://schemas.microsoft.com/office/powerpoint/2010/main" val="3632317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CDDCFC4B-D4A7-124E-A421-B49E6FFF5822}"/>
              </a:ext>
            </a:extLst>
          </p:cNvPr>
          <p:cNvGraphicFramePr>
            <a:graphicFrameLocks noGrp="1"/>
          </p:cNvGraphicFramePr>
          <p:nvPr>
            <p:extLst>
              <p:ext uri="{D42A27DB-BD31-4B8C-83A1-F6EECF244321}">
                <p14:modId xmlns:p14="http://schemas.microsoft.com/office/powerpoint/2010/main" val="3994494815"/>
              </p:ext>
            </p:extLst>
          </p:nvPr>
        </p:nvGraphicFramePr>
        <p:xfrm>
          <a:off x="0" y="685800"/>
          <a:ext cx="12039600" cy="6311914"/>
        </p:xfrm>
        <a:graphic>
          <a:graphicData uri="http://schemas.openxmlformats.org/drawingml/2006/table">
            <a:tbl>
              <a:tblPr firstRow="1" bandRow="1">
                <a:tableStyleId>{5C22544A-7EE6-4342-B048-85BDC9FD1C3A}</a:tableStyleId>
              </a:tblPr>
              <a:tblGrid>
                <a:gridCol w="2407920">
                  <a:extLst>
                    <a:ext uri="{9D8B030D-6E8A-4147-A177-3AD203B41FA5}">
                      <a16:colId xmlns:a16="http://schemas.microsoft.com/office/drawing/2014/main" val="677167180"/>
                    </a:ext>
                  </a:extLst>
                </a:gridCol>
                <a:gridCol w="2407920">
                  <a:extLst>
                    <a:ext uri="{9D8B030D-6E8A-4147-A177-3AD203B41FA5}">
                      <a16:colId xmlns:a16="http://schemas.microsoft.com/office/drawing/2014/main" val="4243962423"/>
                    </a:ext>
                  </a:extLst>
                </a:gridCol>
                <a:gridCol w="2407920">
                  <a:extLst>
                    <a:ext uri="{9D8B030D-6E8A-4147-A177-3AD203B41FA5}">
                      <a16:colId xmlns:a16="http://schemas.microsoft.com/office/drawing/2014/main" val="1556794700"/>
                    </a:ext>
                  </a:extLst>
                </a:gridCol>
                <a:gridCol w="2407920">
                  <a:extLst>
                    <a:ext uri="{9D8B030D-6E8A-4147-A177-3AD203B41FA5}">
                      <a16:colId xmlns:a16="http://schemas.microsoft.com/office/drawing/2014/main" val="2910341235"/>
                    </a:ext>
                  </a:extLst>
                </a:gridCol>
                <a:gridCol w="2407920">
                  <a:extLst>
                    <a:ext uri="{9D8B030D-6E8A-4147-A177-3AD203B41FA5}">
                      <a16:colId xmlns:a16="http://schemas.microsoft.com/office/drawing/2014/main" val="1179461115"/>
                    </a:ext>
                  </a:extLst>
                </a:gridCol>
              </a:tblGrid>
              <a:tr h="368314">
                <a:tc>
                  <a:txBody>
                    <a:bodyPr/>
                    <a:lstStyle/>
                    <a:p>
                      <a:pPr algn="ctr"/>
                      <a:r>
                        <a:rPr lang="en-US" sz="1800" dirty="0"/>
                        <a:t>Patient 1</a:t>
                      </a:r>
                    </a:p>
                  </a:txBody>
                  <a:tcPr anchor="ctr"/>
                </a:tc>
                <a:tc>
                  <a:txBody>
                    <a:bodyPr/>
                    <a:lstStyle/>
                    <a:p>
                      <a:pPr algn="ctr"/>
                      <a:r>
                        <a:rPr lang="en-US" dirty="0"/>
                        <a:t>Patient 2</a:t>
                      </a:r>
                    </a:p>
                  </a:txBody>
                  <a:tcPr anchor="ctr"/>
                </a:tc>
                <a:tc>
                  <a:txBody>
                    <a:bodyPr/>
                    <a:lstStyle/>
                    <a:p>
                      <a:pPr algn="ctr"/>
                      <a:r>
                        <a:rPr lang="en-US" dirty="0"/>
                        <a:t>Patient 3</a:t>
                      </a:r>
                    </a:p>
                  </a:txBody>
                  <a:tcPr anchor="ctr"/>
                </a:tc>
                <a:tc>
                  <a:txBody>
                    <a:bodyPr/>
                    <a:lstStyle/>
                    <a:p>
                      <a:pPr algn="ctr"/>
                      <a:r>
                        <a:rPr lang="en-US" dirty="0"/>
                        <a:t>Patient 4 &amp; 5</a:t>
                      </a:r>
                    </a:p>
                  </a:txBody>
                  <a:tcPr anchor="ctr"/>
                </a:tc>
                <a:tc>
                  <a:txBody>
                    <a:bodyPr/>
                    <a:lstStyle/>
                    <a:p>
                      <a:pPr algn="ctr"/>
                      <a:r>
                        <a:rPr lang="en-US" dirty="0"/>
                        <a:t>Patient 6</a:t>
                      </a:r>
                    </a:p>
                  </a:txBody>
                  <a:tcPr anchor="ctr"/>
                </a:tc>
                <a:extLst>
                  <a:ext uri="{0D108BD9-81ED-4DB2-BD59-A6C34878D82A}">
                    <a16:rowId xmlns:a16="http://schemas.microsoft.com/office/drawing/2014/main" val="3606108518"/>
                  </a:ext>
                </a:extLst>
              </a:tr>
              <a:tr h="5803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Primary PC: 808.8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Closed unspecified fracture of pelvis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Injuries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Pelvic fracture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Pulmonary contusion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t>Treatment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CVC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Arterial line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Intubation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t>Blood Products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12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Primary PC: 823_904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Fracture of tibia and fibula &amp; Injury to blood vessels of lower extremity and unspecified sites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Injuries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Left tibia and fibula fracture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Pulmonary contusion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t>Treatment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Fasciotomy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CVC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Arterial line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Chest tube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Intubation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t>Blood Products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Primary PC: 802_873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Fracture of face bones &amp; Other open wound of head</a:t>
                      </a:r>
                      <a:endParaRPr lang="en-US" sz="16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Injuries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Facial fractures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Mesenteric avulsion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Suspected spine injury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Cardiac arrest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t>Treatment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Thoracotomy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CVC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Tracheostomy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Exploratory laparotomy w SBR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Re-exploration of abdomen x2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t>Blood Products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44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Primary PC: 805.2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Closed fracture of dorsal [thoracic] vertebra without mention of spinal cord injury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Injuries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Suspected spine injury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t>Treatment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Spine precautions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t>Blood products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Primary PC: 823_904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Fracture of tibia and fibula &amp; Injury to blood vessels of lower extremity and unspecified sites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Injuries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Suspected spine injury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Left open tibia and fibula fractures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t>Treatment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Fasciotomy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External fixation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t>Blood products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1</a:t>
                      </a:r>
                    </a:p>
                  </a:txBody>
                  <a:tcPr/>
                </a:tc>
                <a:extLst>
                  <a:ext uri="{0D108BD9-81ED-4DB2-BD59-A6C34878D82A}">
                    <a16:rowId xmlns:a16="http://schemas.microsoft.com/office/drawing/2014/main" val="3461996388"/>
                  </a:ext>
                </a:extLst>
              </a:tr>
            </a:tbl>
          </a:graphicData>
        </a:graphic>
      </p:graphicFrame>
      <p:sp>
        <p:nvSpPr>
          <p:cNvPr id="6" name="Title 1">
            <a:extLst>
              <a:ext uri="{FF2B5EF4-FFF2-40B4-BE49-F238E27FC236}">
                <a16:creationId xmlns:a16="http://schemas.microsoft.com/office/drawing/2014/main" id="{6794B117-E98D-43DE-9C30-66267F2EF9AB}"/>
              </a:ext>
            </a:extLst>
          </p:cNvPr>
          <p:cNvSpPr>
            <a:spLocks noGrp="1"/>
          </p:cNvSpPr>
          <p:nvPr>
            <p:ph type="title"/>
          </p:nvPr>
        </p:nvSpPr>
        <p:spPr bwMode="auto">
          <a:xfrm>
            <a:off x="0" y="104961"/>
            <a:ext cx="12192000" cy="580839"/>
          </a:xfrm>
        </p:spPr>
        <p:txBody>
          <a:bodyPr wrap="square" numCol="1" anchorCtr="0" compatLnSpc="1">
            <a:prstTxWarp prst="textNoShape">
              <a:avLst/>
            </a:prstTxWarp>
          </a:bodyPr>
          <a:lstStyle/>
          <a:p>
            <a:pPr algn="ctr" eaLnBrk="1" hangingPunct="1">
              <a:defRPr/>
            </a:pPr>
            <a:r>
              <a:rPr lang="en-US" altLang="x-none" sz="3600" b="1" dirty="0">
                <a:solidFill>
                  <a:schemeClr val="tx1">
                    <a:lumMod val="95000"/>
                    <a:lumOff val="5000"/>
                  </a:schemeClr>
                </a:solidFill>
                <a:latin typeface="+mn-lt"/>
                <a:ea typeface="ＭＳ Ｐゴシック" charset="-128"/>
                <a:cs typeface="+mn-cs"/>
              </a:rPr>
              <a:t>Red Tide: patient description list</a:t>
            </a:r>
            <a:endParaRPr lang="en-US" altLang="x-none" sz="3600" b="1" dirty="0">
              <a:solidFill>
                <a:srgbClr val="000090"/>
              </a:solidFill>
              <a:latin typeface="+mn-lt"/>
              <a:ea typeface="ＭＳ Ｐゴシック" charset="-128"/>
              <a:cs typeface="+mn-cs"/>
            </a:endParaRPr>
          </a:p>
        </p:txBody>
      </p:sp>
      <p:sp>
        <p:nvSpPr>
          <p:cNvPr id="2" name="TextBox 1">
            <a:extLst>
              <a:ext uri="{FF2B5EF4-FFF2-40B4-BE49-F238E27FC236}">
                <a16:creationId xmlns:a16="http://schemas.microsoft.com/office/drawing/2014/main" id="{104B57F9-EBC9-ADDA-62D4-B3F8796D7450}"/>
              </a:ext>
            </a:extLst>
          </p:cNvPr>
          <p:cNvSpPr txBox="1"/>
          <p:nvPr/>
        </p:nvSpPr>
        <p:spPr>
          <a:xfrm>
            <a:off x="0" y="6581001"/>
            <a:ext cx="10967884" cy="276999"/>
          </a:xfrm>
          <a:prstGeom prst="rect">
            <a:avLst/>
          </a:prstGeom>
          <a:noFill/>
        </p:spPr>
        <p:txBody>
          <a:bodyPr wrap="square" rtlCol="0">
            <a:spAutoFit/>
          </a:bodyPr>
          <a:lstStyle/>
          <a:p>
            <a:r>
              <a:rPr lang="en-US" sz="1200" dirty="0"/>
              <a:t>Source. Miller, B., Lin, A., Clark, S., Cap, A., &amp; Dubose, J. (2018). Red tides: Mass casualty and whole blood at sea. </a:t>
            </a:r>
            <a:r>
              <a:rPr lang="en-US" sz="1200" i="1" dirty="0"/>
              <a:t>Joint Trauma and Acute Care Surgery,</a:t>
            </a:r>
            <a:r>
              <a:rPr lang="en-US" sz="1200" dirty="0"/>
              <a:t> 85(1S), S134–S139.</a:t>
            </a:r>
          </a:p>
        </p:txBody>
      </p:sp>
      <p:sp>
        <p:nvSpPr>
          <p:cNvPr id="3" name="TextBox 1">
            <a:extLst>
              <a:ext uri="{FF2B5EF4-FFF2-40B4-BE49-F238E27FC236}">
                <a16:creationId xmlns:a16="http://schemas.microsoft.com/office/drawing/2014/main" id="{B5F142FF-5ED9-783E-5B36-BB4F4B9E2B7B}"/>
              </a:ext>
            </a:extLst>
          </p:cNvPr>
          <p:cNvSpPr txBox="1"/>
          <p:nvPr/>
        </p:nvSpPr>
        <p:spPr>
          <a:xfrm>
            <a:off x="10880792" y="6581001"/>
            <a:ext cx="1312148" cy="276999"/>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r>
              <a:rPr lang="en-US" sz="1200" dirty="0">
                <a:solidFill>
                  <a:srgbClr val="000090"/>
                </a:solidFill>
                <a:latin typeface="+mn-lt"/>
                <a:ea typeface="ＭＳ Ｐゴシック" charset="-128"/>
              </a:rPr>
              <a:t>©️ 2023 AffinityCE</a:t>
            </a:r>
          </a:p>
        </p:txBody>
      </p:sp>
    </p:spTree>
    <p:extLst>
      <p:ext uri="{BB962C8B-B14F-4D97-AF65-F5344CB8AC3E}">
        <p14:creationId xmlns:p14="http://schemas.microsoft.com/office/powerpoint/2010/main" val="1172469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A198FDC-F5B7-3665-6D34-CDA515E09BC0}"/>
              </a:ext>
            </a:extLst>
          </p:cNvPr>
          <p:cNvSpPr>
            <a:spLocks noGrp="1"/>
          </p:cNvSpPr>
          <p:nvPr>
            <p:ph type="title"/>
          </p:nvPr>
        </p:nvSpPr>
        <p:spPr bwMode="auto">
          <a:xfrm>
            <a:off x="0" y="104961"/>
            <a:ext cx="12192000" cy="580839"/>
          </a:xfrm>
        </p:spPr>
        <p:txBody>
          <a:bodyPr wrap="square" numCol="1" anchorCtr="0" compatLnSpc="1">
            <a:prstTxWarp prst="textNoShape">
              <a:avLst/>
            </a:prstTxWarp>
          </a:bodyPr>
          <a:lstStyle/>
          <a:p>
            <a:pPr algn="ctr" eaLnBrk="1" hangingPunct="1">
              <a:defRPr/>
            </a:pPr>
            <a:r>
              <a:rPr lang="en-US" altLang="x-none" sz="3600" b="1" dirty="0">
                <a:solidFill>
                  <a:schemeClr val="tx1">
                    <a:lumMod val="95000"/>
                    <a:lumOff val="5000"/>
                  </a:schemeClr>
                </a:solidFill>
                <a:latin typeface="+mn-lt"/>
                <a:ea typeface="ＭＳ Ｐゴシック" charset="-128"/>
                <a:cs typeface="+mn-cs"/>
              </a:rPr>
              <a:t>Select Role II Medical Capabilities Explored</a:t>
            </a:r>
            <a:endParaRPr lang="en-US" altLang="x-none" sz="3600" b="1" dirty="0">
              <a:solidFill>
                <a:srgbClr val="000090"/>
              </a:solidFill>
              <a:latin typeface="+mn-lt"/>
              <a:ea typeface="ＭＳ Ｐゴシック" charset="-128"/>
              <a:cs typeface="+mn-cs"/>
            </a:endParaRPr>
          </a:p>
        </p:txBody>
      </p:sp>
      <p:sp>
        <p:nvSpPr>
          <p:cNvPr id="9" name="TextBox 8">
            <a:extLst>
              <a:ext uri="{FF2B5EF4-FFF2-40B4-BE49-F238E27FC236}">
                <a16:creationId xmlns:a16="http://schemas.microsoft.com/office/drawing/2014/main" id="{779764A3-2B9A-B304-482D-4B909CA64004}"/>
              </a:ext>
            </a:extLst>
          </p:cNvPr>
          <p:cNvSpPr txBox="1"/>
          <p:nvPr/>
        </p:nvSpPr>
        <p:spPr>
          <a:xfrm>
            <a:off x="79248" y="713260"/>
            <a:ext cx="5867400" cy="5847755"/>
          </a:xfrm>
          <a:prstGeom prst="rect">
            <a:avLst/>
          </a:prstGeom>
          <a:noFill/>
        </p:spPr>
        <p:txBody>
          <a:bodyPr wrap="square" rtlCol="0">
            <a:spAutoFit/>
          </a:bodyPr>
          <a:lstStyle/>
          <a:p>
            <a:r>
              <a:rPr lang="en-US" sz="2000" b="1" dirty="0"/>
              <a:t>Expeditionary Resuscitative Surgical System (</a:t>
            </a:r>
            <a:r>
              <a:rPr lang="en-US" sz="2000" b="1" dirty="0" err="1"/>
              <a:t>ERSS</a:t>
            </a:r>
            <a:r>
              <a:rPr lang="en-US" sz="2000" b="1" dirty="0"/>
              <a:t>)</a:t>
            </a:r>
          </a:p>
          <a:p>
            <a:pPr marL="285750" indent="-285750">
              <a:buFont typeface="Arial" panose="020B0604020202020204" pitchFamily="34" charset="0"/>
              <a:buChar char="•"/>
            </a:pPr>
            <a:r>
              <a:rPr lang="en-US" b="1" dirty="0"/>
              <a:t>Service: </a:t>
            </a:r>
            <a:r>
              <a:rPr lang="en-US" dirty="0"/>
              <a:t>U.S. Navy</a:t>
            </a:r>
          </a:p>
          <a:p>
            <a:pPr marL="285750" indent="-285750">
              <a:buFont typeface="Arial" panose="020B0604020202020204" pitchFamily="34" charset="0"/>
              <a:buChar char="•"/>
            </a:pPr>
            <a:r>
              <a:rPr lang="en-US" b="1" dirty="0"/>
              <a:t>Role: </a:t>
            </a:r>
            <a:r>
              <a:rPr lang="en-US" dirty="0"/>
              <a:t>2</a:t>
            </a:r>
            <a:endParaRPr lang="en-US" b="1" dirty="0"/>
          </a:p>
          <a:p>
            <a:pPr marL="285750" indent="-285750">
              <a:buFont typeface="Arial" panose="020B0604020202020204" pitchFamily="34" charset="0"/>
              <a:buChar char="•"/>
            </a:pPr>
            <a:r>
              <a:rPr lang="en-US" b="1" dirty="0"/>
              <a:t>Primary Use: </a:t>
            </a:r>
            <a:r>
              <a:rPr lang="en-US" dirty="0"/>
              <a:t>Maritime Vessel Augmentation</a:t>
            </a:r>
          </a:p>
          <a:p>
            <a:pPr marL="285750" indent="-285750">
              <a:buFont typeface="Arial" panose="020B0604020202020204" pitchFamily="34" charset="0"/>
              <a:buChar char="•"/>
            </a:pPr>
            <a:r>
              <a:rPr lang="en-US" b="1" dirty="0"/>
              <a:t>Organic Role 1: </a:t>
            </a:r>
            <a:r>
              <a:rPr lang="en-US" dirty="0"/>
              <a:t>No</a:t>
            </a:r>
          </a:p>
          <a:p>
            <a:pPr marL="285750" indent="-285750">
              <a:buFont typeface="Arial" panose="020B0604020202020204" pitchFamily="34" charset="0"/>
              <a:buChar char="•"/>
            </a:pPr>
            <a:r>
              <a:rPr lang="en-US" b="1" dirty="0"/>
              <a:t>Note: </a:t>
            </a:r>
            <a:r>
              <a:rPr lang="en-US" dirty="0"/>
              <a:t>Limited holding, comes with personnel and equipment</a:t>
            </a:r>
          </a:p>
          <a:p>
            <a:endParaRPr lang="en-US" sz="1100" dirty="0"/>
          </a:p>
          <a:p>
            <a:r>
              <a:rPr lang="en-US" sz="2000" b="1" dirty="0"/>
              <a:t>Aircraft Carrier (</a:t>
            </a:r>
            <a:r>
              <a:rPr lang="en-US" sz="2000" b="1" dirty="0" err="1"/>
              <a:t>CVN</a:t>
            </a:r>
            <a:r>
              <a:rPr lang="en-US" sz="2000" b="1" dirty="0"/>
              <a:t>)</a:t>
            </a:r>
          </a:p>
          <a:p>
            <a:pPr marL="285750" indent="-285750">
              <a:buFont typeface="Arial" panose="020B0604020202020204" pitchFamily="34" charset="0"/>
              <a:buChar char="•"/>
            </a:pPr>
            <a:r>
              <a:rPr lang="en-US" b="1" dirty="0"/>
              <a:t>Service: </a:t>
            </a:r>
            <a:r>
              <a:rPr lang="en-US" dirty="0"/>
              <a:t>U.S. Navy</a:t>
            </a:r>
          </a:p>
          <a:p>
            <a:pPr marL="285750" indent="-285750">
              <a:buFont typeface="Arial" panose="020B0604020202020204" pitchFamily="34" charset="0"/>
              <a:buChar char="•"/>
            </a:pPr>
            <a:r>
              <a:rPr lang="en-US" b="1" dirty="0"/>
              <a:t>Role: </a:t>
            </a:r>
            <a:r>
              <a:rPr lang="en-US" dirty="0"/>
              <a:t>2</a:t>
            </a:r>
            <a:endParaRPr lang="en-US" b="1" dirty="0"/>
          </a:p>
          <a:p>
            <a:pPr marL="285750" indent="-285750">
              <a:buFont typeface="Arial" panose="020B0604020202020204" pitchFamily="34" charset="0"/>
              <a:buChar char="•"/>
            </a:pPr>
            <a:r>
              <a:rPr lang="en-US" b="1" dirty="0"/>
              <a:t>Primary Use: </a:t>
            </a:r>
            <a:r>
              <a:rPr lang="en-US" dirty="0"/>
              <a:t>Intra-Strike Group Casualty Care </a:t>
            </a:r>
          </a:p>
          <a:p>
            <a:pPr marL="285750" indent="-285750">
              <a:buFont typeface="Arial" panose="020B0604020202020204" pitchFamily="34" charset="0"/>
              <a:buChar char="•"/>
            </a:pPr>
            <a:r>
              <a:rPr lang="en-US" b="1" dirty="0"/>
              <a:t>Organic Role 1: </a:t>
            </a:r>
            <a:r>
              <a:rPr lang="en-US" dirty="0"/>
              <a:t>Yes</a:t>
            </a:r>
          </a:p>
          <a:p>
            <a:pPr marL="285750" indent="-285750">
              <a:buFont typeface="Arial" panose="020B0604020202020204" pitchFamily="34" charset="0"/>
              <a:buChar char="•"/>
            </a:pPr>
            <a:r>
              <a:rPr lang="en-US" b="1" dirty="0"/>
              <a:t>Note: </a:t>
            </a:r>
            <a:r>
              <a:rPr lang="en-US" b="1" dirty="0">
                <a:solidFill>
                  <a:srgbClr val="FF0000"/>
                </a:solidFill>
              </a:rPr>
              <a:t>NOT</a:t>
            </a:r>
            <a:r>
              <a:rPr lang="en-US" dirty="0"/>
              <a:t> a Casualty Receiving and Treatment Ship</a:t>
            </a:r>
          </a:p>
          <a:p>
            <a:endParaRPr lang="en-US" sz="1100" dirty="0"/>
          </a:p>
          <a:p>
            <a:r>
              <a:rPr lang="en-US" sz="2000" b="1" dirty="0"/>
              <a:t>Forward Resuscitative Surgery System (FRSS)</a:t>
            </a:r>
          </a:p>
          <a:p>
            <a:pPr marL="285750" indent="-285750">
              <a:buFont typeface="Arial" panose="020B0604020202020204" pitchFamily="34" charset="0"/>
              <a:buChar char="•"/>
            </a:pPr>
            <a:r>
              <a:rPr lang="en-US" b="1" dirty="0"/>
              <a:t>Service: </a:t>
            </a:r>
            <a:r>
              <a:rPr lang="en-US" dirty="0"/>
              <a:t>U.S. Marine Corps</a:t>
            </a:r>
          </a:p>
          <a:p>
            <a:pPr marL="285750" indent="-285750">
              <a:buFont typeface="Arial" panose="020B0604020202020204" pitchFamily="34" charset="0"/>
              <a:buChar char="•"/>
            </a:pPr>
            <a:r>
              <a:rPr lang="en-US" b="1" dirty="0"/>
              <a:t>Primary Use: </a:t>
            </a:r>
            <a:r>
              <a:rPr lang="en-US" dirty="0"/>
              <a:t>Trauma</a:t>
            </a:r>
            <a:r>
              <a:rPr lang="en-US" b="1" dirty="0"/>
              <a:t> </a:t>
            </a:r>
            <a:r>
              <a:rPr lang="en-US" dirty="0"/>
              <a:t>Surgery Support to Maneuver Units</a:t>
            </a:r>
          </a:p>
          <a:p>
            <a:pPr marL="285750" indent="-285750">
              <a:buFont typeface="Arial" panose="020B0604020202020204" pitchFamily="34" charset="0"/>
              <a:buChar char="•"/>
            </a:pPr>
            <a:r>
              <a:rPr lang="en-US" b="1" dirty="0"/>
              <a:t>Organic Role 1: </a:t>
            </a:r>
            <a:r>
              <a:rPr lang="en-US" dirty="0"/>
              <a:t>No</a:t>
            </a:r>
            <a:endParaRPr lang="en-US" b="1" dirty="0"/>
          </a:p>
          <a:p>
            <a:pPr marL="285750" indent="-285750">
              <a:buFont typeface="Arial" panose="020B0604020202020204" pitchFamily="34" charset="0"/>
              <a:buChar char="•"/>
            </a:pPr>
            <a:r>
              <a:rPr lang="en-US" b="1" dirty="0"/>
              <a:t>Note: </a:t>
            </a:r>
            <a:r>
              <a:rPr lang="en-US" dirty="0"/>
              <a:t>Treats patients after care is rendered at a Battalion Aid Station, surgical care focused</a:t>
            </a:r>
          </a:p>
        </p:txBody>
      </p:sp>
      <p:sp>
        <p:nvSpPr>
          <p:cNvPr id="10" name="TextBox 9">
            <a:extLst>
              <a:ext uri="{FF2B5EF4-FFF2-40B4-BE49-F238E27FC236}">
                <a16:creationId xmlns:a16="http://schemas.microsoft.com/office/drawing/2014/main" id="{65381117-E935-AC4F-862E-A17BE8C2D5AF}"/>
              </a:ext>
            </a:extLst>
          </p:cNvPr>
          <p:cNvSpPr txBox="1"/>
          <p:nvPr/>
        </p:nvSpPr>
        <p:spPr>
          <a:xfrm>
            <a:off x="5943600" y="685800"/>
            <a:ext cx="6248400" cy="4524315"/>
          </a:xfrm>
          <a:prstGeom prst="rect">
            <a:avLst/>
          </a:prstGeom>
          <a:noFill/>
        </p:spPr>
        <p:txBody>
          <a:bodyPr wrap="square" rtlCol="0">
            <a:spAutoFit/>
          </a:bodyPr>
          <a:lstStyle/>
          <a:p>
            <a:r>
              <a:rPr lang="en-US" sz="2000" b="1" dirty="0"/>
              <a:t>FRSS with Shock Trauma Platoon (FRSS/</a:t>
            </a:r>
            <a:r>
              <a:rPr lang="en-US" sz="2000" b="1" dirty="0" err="1"/>
              <a:t>STP</a:t>
            </a:r>
            <a:r>
              <a:rPr lang="en-US" sz="2000" b="1" dirty="0"/>
              <a:t>)</a:t>
            </a:r>
          </a:p>
          <a:p>
            <a:pPr marL="285750" indent="-285750">
              <a:buFont typeface="Arial" panose="020B0604020202020204" pitchFamily="34" charset="0"/>
              <a:buChar char="•"/>
            </a:pPr>
            <a:r>
              <a:rPr lang="en-US" b="1" dirty="0"/>
              <a:t>Service: </a:t>
            </a:r>
            <a:r>
              <a:rPr lang="en-US" dirty="0"/>
              <a:t>U.S. Marine Corps</a:t>
            </a:r>
          </a:p>
          <a:p>
            <a:pPr marL="285750" indent="-285750">
              <a:buFont typeface="Arial" panose="020B0604020202020204" pitchFamily="34" charset="0"/>
              <a:buChar char="•"/>
            </a:pPr>
            <a:r>
              <a:rPr lang="en-US" b="1" dirty="0"/>
              <a:t>Role: </a:t>
            </a:r>
            <a:r>
              <a:rPr lang="en-US" dirty="0"/>
              <a:t>2</a:t>
            </a:r>
            <a:endParaRPr lang="en-US" b="1" dirty="0"/>
          </a:p>
          <a:p>
            <a:pPr marL="285750" indent="-285750">
              <a:buFont typeface="Arial" panose="020B0604020202020204" pitchFamily="34" charset="0"/>
              <a:buChar char="•"/>
            </a:pPr>
            <a:r>
              <a:rPr lang="en-US" b="1" dirty="0"/>
              <a:t>Primary Use: </a:t>
            </a:r>
            <a:r>
              <a:rPr lang="en-US" dirty="0"/>
              <a:t>Trauma Stabilization with Surgery for Maneuver Unit</a:t>
            </a:r>
          </a:p>
          <a:p>
            <a:pPr marL="285750" indent="-285750">
              <a:buFont typeface="Arial" panose="020B0604020202020204" pitchFamily="34" charset="0"/>
              <a:buChar char="•"/>
            </a:pPr>
            <a:r>
              <a:rPr lang="en-US" b="1" dirty="0"/>
              <a:t>Organic Role I: </a:t>
            </a:r>
            <a:r>
              <a:rPr lang="en-US" dirty="0"/>
              <a:t>Yes</a:t>
            </a:r>
            <a:r>
              <a:rPr lang="en-US" b="1" dirty="0"/>
              <a:t> Caveat: </a:t>
            </a:r>
            <a:r>
              <a:rPr lang="en-US" dirty="0"/>
              <a:t>No primary care</a:t>
            </a:r>
            <a:endParaRPr lang="en-US" b="1" dirty="0"/>
          </a:p>
          <a:p>
            <a:pPr marL="285750" indent="-285750">
              <a:buFont typeface="Arial" panose="020B0604020202020204" pitchFamily="34" charset="0"/>
              <a:buChar char="•"/>
            </a:pPr>
            <a:r>
              <a:rPr lang="en-US" b="1" dirty="0"/>
              <a:t>Note: </a:t>
            </a:r>
            <a:r>
              <a:rPr lang="en-US" dirty="0" err="1"/>
              <a:t>STP</a:t>
            </a:r>
            <a:r>
              <a:rPr lang="en-US" dirty="0"/>
              <a:t> considered a Role I capability by itself, Battalion Aid Station used for primary care.</a:t>
            </a:r>
          </a:p>
          <a:p>
            <a:endParaRPr lang="en-US" sz="1100" dirty="0"/>
          </a:p>
          <a:p>
            <a:r>
              <a:rPr lang="en-US" sz="2000" b="1" dirty="0"/>
              <a:t>Surgical Platoon</a:t>
            </a:r>
          </a:p>
          <a:p>
            <a:pPr marL="285750" indent="-285750">
              <a:buFont typeface="Arial" panose="020B0604020202020204" pitchFamily="34" charset="0"/>
              <a:buChar char="•"/>
            </a:pPr>
            <a:r>
              <a:rPr lang="en-US" b="1" dirty="0"/>
              <a:t>Service: </a:t>
            </a:r>
            <a:r>
              <a:rPr lang="en-US" dirty="0"/>
              <a:t>U.S. Marine Corps</a:t>
            </a:r>
          </a:p>
          <a:p>
            <a:pPr marL="285750" indent="-285750">
              <a:buFont typeface="Arial" panose="020B0604020202020204" pitchFamily="34" charset="0"/>
              <a:buChar char="•"/>
            </a:pPr>
            <a:r>
              <a:rPr lang="en-US" b="1" dirty="0"/>
              <a:t>Role: </a:t>
            </a:r>
            <a:r>
              <a:rPr lang="en-US" dirty="0"/>
              <a:t>2</a:t>
            </a:r>
            <a:endParaRPr lang="en-US" b="1" dirty="0"/>
          </a:p>
          <a:p>
            <a:pPr marL="285750" indent="-285750">
              <a:buFont typeface="Arial" panose="020B0604020202020204" pitchFamily="34" charset="0"/>
              <a:buChar char="•"/>
            </a:pPr>
            <a:r>
              <a:rPr lang="en-US" b="1" dirty="0"/>
              <a:t>Primary Use: </a:t>
            </a:r>
            <a:r>
              <a:rPr lang="en-US" dirty="0"/>
              <a:t>Fixed Location Trauma, &amp; Surgical Care</a:t>
            </a:r>
          </a:p>
          <a:p>
            <a:pPr marL="285750" indent="-285750">
              <a:buFont typeface="Arial" panose="020B0604020202020204" pitchFamily="34" charset="0"/>
              <a:buChar char="•"/>
            </a:pPr>
            <a:r>
              <a:rPr lang="en-US" b="1" dirty="0"/>
              <a:t>Organic Role I: </a:t>
            </a:r>
            <a:r>
              <a:rPr lang="en-US" dirty="0"/>
              <a:t>Yes</a:t>
            </a:r>
            <a:r>
              <a:rPr lang="en-US" b="1" dirty="0"/>
              <a:t> Caveat: </a:t>
            </a:r>
            <a:r>
              <a:rPr lang="en-US" dirty="0"/>
              <a:t>No primary care</a:t>
            </a:r>
            <a:endParaRPr lang="en-US" b="1" dirty="0"/>
          </a:p>
          <a:p>
            <a:pPr marL="285750" indent="-285750">
              <a:buFont typeface="Arial" panose="020B0604020202020204" pitchFamily="34" charset="0"/>
              <a:buChar char="•"/>
            </a:pPr>
            <a:r>
              <a:rPr lang="en-US" b="1" dirty="0"/>
              <a:t>Note: </a:t>
            </a:r>
            <a:r>
              <a:rPr lang="en-US" dirty="0"/>
              <a:t>Consists of an FRSS, </a:t>
            </a:r>
            <a:r>
              <a:rPr lang="en-US" dirty="0" err="1"/>
              <a:t>STP</a:t>
            </a:r>
            <a:r>
              <a:rPr lang="en-US" dirty="0"/>
              <a:t>, X-Ray, Lab, Ward, and En-Route Care System</a:t>
            </a:r>
          </a:p>
        </p:txBody>
      </p:sp>
      <p:sp>
        <p:nvSpPr>
          <p:cNvPr id="2" name="TextBox 1">
            <a:extLst>
              <a:ext uri="{FF2B5EF4-FFF2-40B4-BE49-F238E27FC236}">
                <a16:creationId xmlns:a16="http://schemas.microsoft.com/office/drawing/2014/main" id="{20BF880D-E6D8-AA1D-11F8-F8512F083CBD}"/>
              </a:ext>
            </a:extLst>
          </p:cNvPr>
          <p:cNvSpPr txBox="1"/>
          <p:nvPr/>
        </p:nvSpPr>
        <p:spPr>
          <a:xfrm>
            <a:off x="10880792" y="6581001"/>
            <a:ext cx="1312148" cy="276999"/>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r>
              <a:rPr lang="en-US" sz="1200" dirty="0">
                <a:solidFill>
                  <a:srgbClr val="000090"/>
                </a:solidFill>
                <a:latin typeface="+mn-lt"/>
                <a:ea typeface="ＭＳ Ｐゴシック" charset="-128"/>
              </a:rPr>
              <a:t>©️ 2023 AffinityCE</a:t>
            </a:r>
          </a:p>
        </p:txBody>
      </p:sp>
      <p:sp>
        <p:nvSpPr>
          <p:cNvPr id="3" name="TextBox 2">
            <a:extLst>
              <a:ext uri="{FF2B5EF4-FFF2-40B4-BE49-F238E27FC236}">
                <a16:creationId xmlns:a16="http://schemas.microsoft.com/office/drawing/2014/main" id="{4290B9D7-C186-4276-2758-8F2AE40F0CD6}"/>
              </a:ext>
            </a:extLst>
          </p:cNvPr>
          <p:cNvSpPr txBox="1"/>
          <p:nvPr/>
        </p:nvSpPr>
        <p:spPr>
          <a:xfrm>
            <a:off x="1162050" y="6433318"/>
            <a:ext cx="9718742" cy="400110"/>
          </a:xfrm>
          <a:prstGeom prst="rect">
            <a:avLst/>
          </a:prstGeom>
          <a:solidFill>
            <a:schemeClr val="bg1">
              <a:lumMod val="95000"/>
            </a:schemeClr>
          </a:solidFill>
          <a:ln w="19050">
            <a:solidFill>
              <a:schemeClr val="accent2"/>
            </a:solidFill>
          </a:ln>
        </p:spPr>
        <p:txBody>
          <a:bodyPr wrap="square" rtlCol="0">
            <a:spAutoFit/>
          </a:bodyPr>
          <a:lstStyle/>
          <a:p>
            <a:pPr algn="ctr"/>
            <a:r>
              <a:rPr lang="en-US" sz="2000" b="1" dirty="0"/>
              <a:t>If Role IIs are not built the same, what is the standard definition we should use for Role II?</a:t>
            </a:r>
          </a:p>
        </p:txBody>
      </p:sp>
    </p:spTree>
    <p:extLst>
      <p:ext uri="{BB962C8B-B14F-4D97-AF65-F5344CB8AC3E}">
        <p14:creationId xmlns:p14="http://schemas.microsoft.com/office/powerpoint/2010/main" val="1451469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479C3852-5688-964A-9360-320D3911BBCD}"/>
              </a:ext>
            </a:extLst>
          </p:cNvPr>
          <p:cNvSpPr>
            <a:spLocks noGrp="1"/>
          </p:cNvSpPr>
          <p:nvPr>
            <p:ph type="title"/>
          </p:nvPr>
        </p:nvSpPr>
        <p:spPr bwMode="auto">
          <a:xfrm>
            <a:off x="0" y="104961"/>
            <a:ext cx="12192000" cy="1017043"/>
          </a:xfrm>
        </p:spPr>
        <p:txBody>
          <a:bodyPr wrap="square" numCol="1" anchorCtr="0" compatLnSpc="1">
            <a:prstTxWarp prst="textNoShape">
              <a:avLst/>
            </a:prstTxWarp>
          </a:bodyPr>
          <a:lstStyle/>
          <a:p>
            <a:pPr algn="ctr" eaLnBrk="1" hangingPunct="1">
              <a:defRPr/>
            </a:pPr>
            <a:r>
              <a:rPr lang="en-US" altLang="x-none" sz="3600" b="1" dirty="0">
                <a:solidFill>
                  <a:schemeClr val="tx1">
                    <a:lumMod val="95000"/>
                    <a:lumOff val="5000"/>
                  </a:schemeClr>
                </a:solidFill>
                <a:latin typeface="+mn-lt"/>
                <a:ea typeface="ＭＳ Ｐゴシック" charset="-128"/>
                <a:cs typeface="+mn-cs"/>
              </a:rPr>
              <a:t>Casualty treatment &amp; Supply Estimation </a:t>
            </a:r>
            <a:br>
              <a:rPr lang="en-US" altLang="x-none" sz="3600" b="1" dirty="0">
                <a:solidFill>
                  <a:schemeClr val="tx1">
                    <a:lumMod val="95000"/>
                    <a:lumOff val="5000"/>
                  </a:schemeClr>
                </a:solidFill>
                <a:latin typeface="+mn-lt"/>
                <a:ea typeface="ＭＳ Ｐゴシック" charset="-128"/>
                <a:cs typeface="+mn-cs"/>
              </a:rPr>
            </a:br>
            <a:r>
              <a:rPr lang="en-US" altLang="x-none" sz="3600" b="1" dirty="0">
                <a:solidFill>
                  <a:schemeClr val="tx1">
                    <a:lumMod val="95000"/>
                    <a:lumOff val="5000"/>
                  </a:schemeClr>
                </a:solidFill>
                <a:latin typeface="+mn-lt"/>
                <a:ea typeface="ＭＳ Ｐゴシック" charset="-128"/>
                <a:cs typeface="+mn-cs"/>
              </a:rPr>
              <a:t>model  Overview</a:t>
            </a:r>
            <a:endParaRPr lang="en-US" altLang="x-none" sz="3600" b="1" dirty="0">
              <a:solidFill>
                <a:srgbClr val="000090"/>
              </a:solidFill>
              <a:latin typeface="+mn-lt"/>
              <a:ea typeface="ＭＳ Ｐゴシック" charset="-128"/>
              <a:cs typeface="+mn-cs"/>
            </a:endParaRPr>
          </a:p>
        </p:txBody>
      </p:sp>
      <p:sp>
        <p:nvSpPr>
          <p:cNvPr id="6" name="TextBox 5">
            <a:extLst>
              <a:ext uri="{FF2B5EF4-FFF2-40B4-BE49-F238E27FC236}">
                <a16:creationId xmlns:a16="http://schemas.microsoft.com/office/drawing/2014/main" id="{C857DE6D-DCB3-E477-2B40-7B8B3A29A772}"/>
              </a:ext>
            </a:extLst>
          </p:cNvPr>
          <p:cNvSpPr txBox="1"/>
          <p:nvPr/>
        </p:nvSpPr>
        <p:spPr>
          <a:xfrm>
            <a:off x="10880792" y="6581001"/>
            <a:ext cx="1312148" cy="276999"/>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r>
              <a:rPr lang="en-US" sz="1200" dirty="0">
                <a:solidFill>
                  <a:srgbClr val="000090"/>
                </a:solidFill>
                <a:latin typeface="+mn-lt"/>
                <a:ea typeface="ＭＳ Ｐゴシック" charset="-128"/>
              </a:rPr>
              <a:t>©️ 2023 AffinityCE</a:t>
            </a:r>
          </a:p>
        </p:txBody>
      </p:sp>
      <p:sp>
        <p:nvSpPr>
          <p:cNvPr id="3" name="Title 1">
            <a:extLst>
              <a:ext uri="{FF2B5EF4-FFF2-40B4-BE49-F238E27FC236}">
                <a16:creationId xmlns:a16="http://schemas.microsoft.com/office/drawing/2014/main" id="{65F9E075-AE11-0ADD-E84A-5844EA2FF117}"/>
              </a:ext>
            </a:extLst>
          </p:cNvPr>
          <p:cNvSpPr txBox="1">
            <a:spLocks/>
          </p:cNvSpPr>
          <p:nvPr/>
        </p:nvSpPr>
        <p:spPr bwMode="auto">
          <a:xfrm>
            <a:off x="3242454" y="1122004"/>
            <a:ext cx="5599402" cy="4156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5pPr>
            <a:lvl6pPr marL="2286000" algn="l" defTabSz="914400" rtl="0" eaLnBrk="1" latinLnBrk="0" hangingPunct="1">
              <a:defRPr sz="2400" kern="1200">
                <a:solidFill>
                  <a:schemeClr val="tx1"/>
                </a:solidFill>
                <a:latin typeface="Arial" charset="0"/>
                <a:ea typeface="ＭＳ Ｐゴシック" pitchFamily="-112" charset="-128"/>
                <a:cs typeface="+mn-cs"/>
              </a:defRPr>
            </a:lvl6pPr>
            <a:lvl7pPr marL="2743200" algn="l" defTabSz="914400" rtl="0" eaLnBrk="1" latinLnBrk="0" hangingPunct="1">
              <a:defRPr sz="2400" kern="1200">
                <a:solidFill>
                  <a:schemeClr val="tx1"/>
                </a:solidFill>
                <a:latin typeface="Arial" charset="0"/>
                <a:ea typeface="ＭＳ Ｐゴシック" pitchFamily="-112" charset="-128"/>
                <a:cs typeface="+mn-cs"/>
              </a:defRPr>
            </a:lvl7pPr>
            <a:lvl8pPr marL="3200400" algn="l" defTabSz="914400" rtl="0" eaLnBrk="1" latinLnBrk="0" hangingPunct="1">
              <a:defRPr sz="2400" kern="1200">
                <a:solidFill>
                  <a:schemeClr val="tx1"/>
                </a:solidFill>
                <a:latin typeface="Arial" charset="0"/>
                <a:ea typeface="ＭＳ Ｐゴシック" pitchFamily="-112" charset="-128"/>
                <a:cs typeface="+mn-cs"/>
              </a:defRPr>
            </a:lvl8pPr>
            <a:lvl9pPr marL="3657600" algn="l" defTabSz="914400" rtl="0" eaLnBrk="1" latinLnBrk="0" hangingPunct="1">
              <a:defRPr sz="2400" kern="1200">
                <a:solidFill>
                  <a:schemeClr val="tx1"/>
                </a:solidFill>
                <a:latin typeface="Arial" charset="0"/>
                <a:ea typeface="ＭＳ Ｐゴシック" pitchFamily="-112" charset="-128"/>
                <a:cs typeface="+mn-cs"/>
              </a:defRPr>
            </a:lvl9pPr>
          </a:lstStyle>
          <a:p>
            <a:pPr algn="ctr"/>
            <a:r>
              <a:rPr lang="en-US" sz="2000" b="1" i="0" dirty="0">
                <a:effectLst/>
                <a:latin typeface="+mn-lt"/>
              </a:rPr>
              <a:t>Example Treatment Profile with ICD-9 code 800.00</a:t>
            </a:r>
          </a:p>
        </p:txBody>
      </p:sp>
      <p:pic>
        <p:nvPicPr>
          <p:cNvPr id="4" name="Picture 3">
            <a:extLst>
              <a:ext uri="{FF2B5EF4-FFF2-40B4-BE49-F238E27FC236}">
                <a16:creationId xmlns:a16="http://schemas.microsoft.com/office/drawing/2014/main" id="{D3E26CB1-F212-15A2-4463-CCD2C0967082}"/>
              </a:ext>
            </a:extLst>
          </p:cNvPr>
          <p:cNvPicPr>
            <a:picLocks noChangeAspect="1"/>
          </p:cNvPicPr>
          <p:nvPr/>
        </p:nvPicPr>
        <p:blipFill>
          <a:blip r:embed="rId3"/>
          <a:stretch>
            <a:fillRect/>
          </a:stretch>
        </p:blipFill>
        <p:spPr>
          <a:xfrm>
            <a:off x="990600" y="1469504"/>
            <a:ext cx="10103110" cy="5107636"/>
          </a:xfrm>
          <a:prstGeom prst="rect">
            <a:avLst/>
          </a:prstGeom>
        </p:spPr>
      </p:pic>
    </p:spTree>
    <p:extLst>
      <p:ext uri="{BB962C8B-B14F-4D97-AF65-F5344CB8AC3E}">
        <p14:creationId xmlns:p14="http://schemas.microsoft.com/office/powerpoint/2010/main" val="1721479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0FAF37-6269-45E6-D7A5-B64EAD673CFC}"/>
              </a:ext>
            </a:extLst>
          </p:cNvPr>
          <p:cNvSpPr txBox="1"/>
          <p:nvPr/>
        </p:nvSpPr>
        <p:spPr>
          <a:xfrm>
            <a:off x="10880792" y="6581001"/>
            <a:ext cx="1312148" cy="276999"/>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r>
              <a:rPr lang="en-US" sz="1200" dirty="0">
                <a:solidFill>
                  <a:srgbClr val="000090"/>
                </a:solidFill>
                <a:latin typeface="+mn-lt"/>
                <a:ea typeface="ＭＳ Ｐゴシック" charset="-128"/>
              </a:rPr>
              <a:t>©️ 2023 AffinityCE</a:t>
            </a:r>
          </a:p>
        </p:txBody>
      </p:sp>
      <p:sp>
        <p:nvSpPr>
          <p:cNvPr id="2" name="Content Placeholder 2">
            <a:extLst>
              <a:ext uri="{FF2B5EF4-FFF2-40B4-BE49-F238E27FC236}">
                <a16:creationId xmlns:a16="http://schemas.microsoft.com/office/drawing/2014/main" id="{439B6D46-7015-E318-A16A-7A619D638E83}"/>
              </a:ext>
            </a:extLst>
          </p:cNvPr>
          <p:cNvSpPr txBox="1">
            <a:spLocks/>
          </p:cNvSpPr>
          <p:nvPr/>
        </p:nvSpPr>
        <p:spPr bwMode="auto">
          <a:xfrm>
            <a:off x="304800" y="838200"/>
            <a:ext cx="11658600" cy="561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800"/>
              </a:spcBef>
              <a:spcAft>
                <a:spcPct val="0"/>
              </a:spcAft>
              <a:buFont typeface="Arial" panose="020B0604020202020204" pitchFamily="34" charset="0"/>
              <a:defRPr sz="1600" b="1" kern="1200">
                <a:solidFill>
                  <a:schemeClr val="tx1"/>
                </a:solidFill>
                <a:latin typeface="+mn-lt"/>
                <a:ea typeface="ＭＳ Ｐゴシック" pitchFamily="-109" charset="-128"/>
                <a:cs typeface="ＭＳ Ｐゴシック" pitchFamily="-109" charset="-128"/>
              </a:defRPr>
            </a:lvl1pPr>
            <a:lvl2pPr marL="1730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ＭＳ Ｐゴシック" pitchFamily="-109" charset="-128"/>
                <a:cs typeface="+mn-cs"/>
              </a:defRPr>
            </a:lvl2pPr>
            <a:lvl3pPr marL="4016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ＭＳ Ｐゴシック" pitchFamily="-109" charset="-128"/>
                <a:cs typeface="+mn-cs"/>
              </a:defRPr>
            </a:lvl3pPr>
            <a:lvl4pPr marL="6302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ＭＳ Ｐゴシック" pitchFamily="-109" charset="-128"/>
                <a:cs typeface="+mn-cs"/>
              </a:defRPr>
            </a:lvl4pPr>
            <a:lvl5pPr marL="8588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ＭＳ Ｐゴシック" pitchFamily="-109" charset="-128"/>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 typeface="Arial" panose="020B0604020202020204" pitchFamily="34" charset="0"/>
              <a:buChar char="•"/>
            </a:pPr>
            <a:r>
              <a:rPr lang="en-US" sz="2400" b="0" dirty="0">
                <a:solidFill>
                  <a:schemeClr val="tx1">
                    <a:lumMod val="95000"/>
                    <a:lumOff val="5000"/>
                  </a:schemeClr>
                </a:solidFill>
                <a:ea typeface="ＭＳ Ｐゴシック" charset="-128"/>
                <a:cs typeface="+mn-cs"/>
              </a:rPr>
              <a:t>The Joint Medical Planning Tool (</a:t>
            </a:r>
            <a:r>
              <a:rPr lang="en-US" sz="2400" b="0" dirty="0" err="1">
                <a:solidFill>
                  <a:schemeClr val="tx1">
                    <a:lumMod val="95000"/>
                    <a:lumOff val="5000"/>
                  </a:schemeClr>
                </a:solidFill>
                <a:ea typeface="ＭＳ Ｐゴシック" charset="-128"/>
                <a:cs typeface="+mn-cs"/>
              </a:rPr>
              <a:t>JMPT</a:t>
            </a:r>
            <a:r>
              <a:rPr lang="en-US" sz="2400" b="0" dirty="0">
                <a:solidFill>
                  <a:schemeClr val="tx1">
                    <a:lumMod val="95000"/>
                    <a:lumOff val="5000"/>
                  </a:schemeClr>
                </a:solidFill>
                <a:ea typeface="ＭＳ Ｐゴシック" charset="-128"/>
                <a:cs typeface="+mn-cs"/>
              </a:rPr>
              <a:t>) is intended for </a:t>
            </a:r>
            <a:r>
              <a:rPr lang="en-US" sz="2400" i="1" dirty="0">
                <a:solidFill>
                  <a:schemeClr val="tx1">
                    <a:lumMod val="95000"/>
                    <a:lumOff val="5000"/>
                  </a:schemeClr>
                </a:solidFill>
                <a:ea typeface="ＭＳ Ｐゴシック" charset="-128"/>
                <a:cs typeface="+mn-cs"/>
              </a:rPr>
              <a:t>large scale medical network </a:t>
            </a:r>
            <a:r>
              <a:rPr lang="en-US" sz="2400" b="0" dirty="0">
                <a:solidFill>
                  <a:schemeClr val="tx1">
                    <a:lumMod val="95000"/>
                    <a:lumOff val="5000"/>
                  </a:schemeClr>
                </a:solidFill>
                <a:ea typeface="ＭＳ Ｐゴシック" charset="-128"/>
                <a:cs typeface="+mn-cs"/>
              </a:rPr>
              <a:t>modeling</a:t>
            </a:r>
          </a:p>
          <a:p>
            <a:pPr marL="0" indent="0"/>
            <a:endParaRPr lang="en-US" sz="1800" b="0" dirty="0">
              <a:solidFill>
                <a:schemeClr val="tx1">
                  <a:lumMod val="95000"/>
                  <a:lumOff val="5000"/>
                </a:schemeClr>
              </a:solidFill>
              <a:ea typeface="ＭＳ Ｐゴシック" charset="-128"/>
              <a:cs typeface="+mn-cs"/>
            </a:endParaRPr>
          </a:p>
          <a:p>
            <a:pPr>
              <a:buFont typeface="Arial" panose="020B0604020202020204" pitchFamily="34" charset="0"/>
              <a:buChar char="•"/>
            </a:pPr>
            <a:r>
              <a:rPr lang="en-US" sz="2400" b="0" dirty="0">
                <a:solidFill>
                  <a:schemeClr val="tx1">
                    <a:lumMod val="95000"/>
                    <a:lumOff val="5000"/>
                  </a:schemeClr>
                </a:solidFill>
                <a:ea typeface="ＭＳ Ｐゴシック" charset="-128"/>
                <a:cs typeface="+mn-cs"/>
              </a:rPr>
              <a:t>Mortality modeling in </a:t>
            </a:r>
            <a:r>
              <a:rPr lang="en-US" sz="2400" b="0" dirty="0" err="1">
                <a:solidFill>
                  <a:schemeClr val="tx1">
                    <a:lumMod val="95000"/>
                    <a:lumOff val="5000"/>
                  </a:schemeClr>
                </a:solidFill>
                <a:ea typeface="ＭＳ Ｐゴシック" charset="-128"/>
                <a:cs typeface="+mn-cs"/>
              </a:rPr>
              <a:t>JMPT</a:t>
            </a:r>
            <a:r>
              <a:rPr lang="en-US" sz="2400" b="0" dirty="0">
                <a:solidFill>
                  <a:schemeClr val="tx1">
                    <a:lumMod val="95000"/>
                    <a:lumOff val="5000"/>
                  </a:schemeClr>
                </a:solidFill>
                <a:ea typeface="ＭＳ Ｐゴシック" charset="-128"/>
                <a:cs typeface="+mn-cs"/>
              </a:rPr>
              <a:t> is conducted by </a:t>
            </a:r>
            <a:r>
              <a:rPr lang="en-US" sz="2400" i="1" dirty="0">
                <a:solidFill>
                  <a:schemeClr val="tx1">
                    <a:lumMod val="95000"/>
                    <a:lumOff val="5000"/>
                  </a:schemeClr>
                </a:solidFill>
                <a:ea typeface="ＭＳ Ｐゴシック" charset="-128"/>
                <a:cs typeface="+mn-cs"/>
              </a:rPr>
              <a:t>Role of Care</a:t>
            </a:r>
            <a:r>
              <a:rPr lang="en-US" sz="2400" b="0" dirty="0">
                <a:solidFill>
                  <a:schemeClr val="tx1">
                    <a:lumMod val="95000"/>
                    <a:lumOff val="5000"/>
                  </a:schemeClr>
                </a:solidFill>
                <a:ea typeface="ＭＳ Ｐゴシック" charset="-128"/>
                <a:cs typeface="+mn-cs"/>
              </a:rPr>
              <a:t>, not by individual interventions</a:t>
            </a:r>
          </a:p>
          <a:p>
            <a:pPr marL="0" indent="0"/>
            <a:endParaRPr lang="en-US" sz="1800" b="0" dirty="0">
              <a:solidFill>
                <a:schemeClr val="tx1">
                  <a:lumMod val="95000"/>
                  <a:lumOff val="5000"/>
                </a:schemeClr>
              </a:solidFill>
              <a:ea typeface="ＭＳ Ｐゴシック" charset="-128"/>
              <a:cs typeface="+mn-cs"/>
            </a:endParaRPr>
          </a:p>
          <a:p>
            <a:pPr>
              <a:buFont typeface="Arial" panose="020B0604020202020204" pitchFamily="34" charset="0"/>
              <a:buChar char="•"/>
            </a:pPr>
            <a:r>
              <a:rPr lang="en-US" sz="2400" b="0" dirty="0">
                <a:solidFill>
                  <a:schemeClr val="tx1">
                    <a:lumMod val="95000"/>
                    <a:lumOff val="5000"/>
                  </a:schemeClr>
                </a:solidFill>
                <a:ea typeface="ＭＳ Ｐゴシック" charset="-128"/>
                <a:cs typeface="+mn-cs"/>
              </a:rPr>
              <a:t>Current mortality curves are based on a </a:t>
            </a:r>
            <a:r>
              <a:rPr lang="en-US" sz="2400" i="1" dirty="0">
                <a:solidFill>
                  <a:schemeClr val="tx1">
                    <a:lumMod val="95000"/>
                    <a:lumOff val="5000"/>
                  </a:schemeClr>
                </a:solidFill>
                <a:ea typeface="ＭＳ Ｐゴシック" charset="-128"/>
                <a:cs typeface="+mn-cs"/>
              </a:rPr>
              <a:t>synthesis</a:t>
            </a:r>
            <a:r>
              <a:rPr lang="en-US" sz="2400" b="0" dirty="0">
                <a:solidFill>
                  <a:schemeClr val="tx1">
                    <a:lumMod val="95000"/>
                    <a:lumOff val="5000"/>
                  </a:schemeClr>
                </a:solidFill>
                <a:ea typeface="ＭＳ Ｐゴシック" charset="-128"/>
                <a:cs typeface="+mn-cs"/>
              </a:rPr>
              <a:t> of data from Operations Iraqi and Enduring Freedom </a:t>
            </a:r>
            <a:r>
              <a:rPr lang="en-US" sz="2400" i="1" dirty="0">
                <a:solidFill>
                  <a:schemeClr val="tx1">
                    <a:lumMod val="95000"/>
                    <a:lumOff val="5000"/>
                  </a:schemeClr>
                </a:solidFill>
                <a:ea typeface="ＭＳ Ｐゴシック" charset="-128"/>
                <a:cs typeface="+mn-cs"/>
              </a:rPr>
              <a:t>and</a:t>
            </a:r>
            <a:r>
              <a:rPr lang="en-US" sz="2400" b="0" dirty="0">
                <a:solidFill>
                  <a:schemeClr val="tx1">
                    <a:lumMod val="95000"/>
                    <a:lumOff val="5000"/>
                  </a:schemeClr>
                </a:solidFill>
                <a:ea typeface="ＭＳ Ｐゴシック" charset="-128"/>
                <a:cs typeface="+mn-cs"/>
              </a:rPr>
              <a:t> subject matter expertise</a:t>
            </a:r>
          </a:p>
          <a:p>
            <a:pPr marL="0" indent="0"/>
            <a:endParaRPr lang="en-US" sz="1800" b="0" dirty="0">
              <a:solidFill>
                <a:schemeClr val="tx1">
                  <a:lumMod val="95000"/>
                  <a:lumOff val="5000"/>
                </a:schemeClr>
              </a:solidFill>
              <a:ea typeface="ＭＳ Ｐゴシック" charset="-128"/>
              <a:cs typeface="+mn-cs"/>
            </a:endParaRPr>
          </a:p>
          <a:p>
            <a:pPr>
              <a:buFont typeface="Arial" panose="020B0604020202020204" pitchFamily="34" charset="0"/>
              <a:buChar char="•"/>
            </a:pPr>
            <a:r>
              <a:rPr lang="en-US" sz="2400" i="1" dirty="0">
                <a:solidFill>
                  <a:schemeClr val="tx1">
                    <a:lumMod val="95000"/>
                    <a:lumOff val="5000"/>
                  </a:schemeClr>
                </a:solidFill>
                <a:ea typeface="ＭＳ Ｐゴシック" charset="-128"/>
                <a:cs typeface="+mn-cs"/>
              </a:rPr>
              <a:t>Not all </a:t>
            </a:r>
            <a:r>
              <a:rPr lang="en-US" sz="2400" b="0" dirty="0">
                <a:solidFill>
                  <a:schemeClr val="tx1">
                    <a:lumMod val="95000"/>
                    <a:lumOff val="5000"/>
                  </a:schemeClr>
                </a:solidFill>
                <a:ea typeface="ＭＳ Ｐゴシック" charset="-128"/>
                <a:cs typeface="+mn-cs"/>
              </a:rPr>
              <a:t>patient condition codes have a </a:t>
            </a:r>
            <a:r>
              <a:rPr lang="en-US" sz="2400" i="1" dirty="0">
                <a:solidFill>
                  <a:schemeClr val="tx1">
                    <a:lumMod val="95000"/>
                    <a:lumOff val="5000"/>
                  </a:schemeClr>
                </a:solidFill>
                <a:ea typeface="ＭＳ Ｐゴシック" charset="-128"/>
                <a:cs typeface="+mn-cs"/>
              </a:rPr>
              <a:t>treatment profile </a:t>
            </a:r>
            <a:r>
              <a:rPr lang="en-US" sz="2400" b="0" dirty="0">
                <a:solidFill>
                  <a:schemeClr val="tx1">
                    <a:lumMod val="95000"/>
                    <a:lumOff val="5000"/>
                  </a:schemeClr>
                </a:solidFill>
                <a:ea typeface="ＭＳ Ｐゴシック" charset="-128"/>
                <a:cs typeface="+mn-cs"/>
              </a:rPr>
              <a:t>at the medical treatment facilities in </a:t>
            </a:r>
            <a:r>
              <a:rPr lang="en-US" sz="2400" b="0" dirty="0" err="1">
                <a:solidFill>
                  <a:schemeClr val="tx1">
                    <a:lumMod val="95000"/>
                    <a:lumOff val="5000"/>
                  </a:schemeClr>
                </a:solidFill>
                <a:ea typeface="ＭＳ Ｐゴシック" charset="-128"/>
                <a:cs typeface="+mn-cs"/>
              </a:rPr>
              <a:t>JMPT</a:t>
            </a:r>
            <a:r>
              <a:rPr lang="en-US" sz="2400" b="0" dirty="0">
                <a:solidFill>
                  <a:schemeClr val="tx1">
                    <a:lumMod val="95000"/>
                    <a:lumOff val="5000"/>
                  </a:schemeClr>
                </a:solidFill>
                <a:ea typeface="ＭＳ Ｐゴシック" charset="-128"/>
                <a:cs typeface="+mn-cs"/>
              </a:rPr>
              <a:t> or the Expeditionary Medical Knowledge Warehouse (Supply Modeling)</a:t>
            </a:r>
          </a:p>
          <a:p>
            <a:pPr marL="0" indent="0"/>
            <a:endParaRPr lang="en-US" sz="1800" b="0" dirty="0">
              <a:solidFill>
                <a:schemeClr val="tx1">
                  <a:lumMod val="95000"/>
                  <a:lumOff val="5000"/>
                </a:schemeClr>
              </a:solidFill>
              <a:ea typeface="ＭＳ Ｐゴシック" charset="-128"/>
              <a:cs typeface="+mn-cs"/>
            </a:endParaRPr>
          </a:p>
          <a:p>
            <a:pPr>
              <a:buFont typeface="Arial" panose="020B0604020202020204" pitchFamily="34" charset="0"/>
              <a:buChar char="•"/>
            </a:pPr>
            <a:r>
              <a:rPr lang="en-US" sz="2400" b="0" dirty="0">
                <a:solidFill>
                  <a:schemeClr val="tx1">
                    <a:lumMod val="95000"/>
                    <a:lumOff val="5000"/>
                  </a:schemeClr>
                </a:solidFill>
                <a:ea typeface="ＭＳ Ｐゴシック" charset="-128"/>
                <a:cs typeface="+mn-cs"/>
              </a:rPr>
              <a:t>Modeling assumes a </a:t>
            </a:r>
            <a:r>
              <a:rPr lang="en-US" sz="2400" i="1" dirty="0">
                <a:solidFill>
                  <a:schemeClr val="tx1">
                    <a:lumMod val="95000"/>
                    <a:lumOff val="5000"/>
                  </a:schemeClr>
                </a:solidFill>
                <a:ea typeface="ＭＳ Ｐゴシック" charset="-128"/>
                <a:cs typeface="+mn-cs"/>
              </a:rPr>
              <a:t>full authorized list of supplies and personnel </a:t>
            </a:r>
            <a:r>
              <a:rPr lang="en-US" sz="2400" b="0" dirty="0">
                <a:solidFill>
                  <a:schemeClr val="tx1">
                    <a:lumMod val="95000"/>
                    <a:lumOff val="5000"/>
                  </a:schemeClr>
                </a:solidFill>
                <a:ea typeface="ＭＳ Ｐゴシック" charset="-128"/>
                <a:cs typeface="+mn-cs"/>
              </a:rPr>
              <a:t>for the medical treatment facility are available </a:t>
            </a:r>
          </a:p>
          <a:p>
            <a:pPr lvl="4">
              <a:buClrTx/>
              <a:buFont typeface="Arial" panose="020B0604020202020204" pitchFamily="34" charset="0"/>
              <a:buChar char="•"/>
            </a:pPr>
            <a:r>
              <a:rPr lang="en-US" sz="2400" dirty="0">
                <a:ea typeface="ＭＳ Ｐゴシック" charset="-128"/>
              </a:rPr>
              <a:t>C</a:t>
            </a:r>
            <a:r>
              <a:rPr lang="en-US" sz="2400" b="0" dirty="0">
                <a:ea typeface="ＭＳ Ｐゴシック" charset="-128"/>
                <a:cs typeface="+mn-cs"/>
              </a:rPr>
              <a:t>onservative best-case estimate for supplies and personnel availability</a:t>
            </a:r>
          </a:p>
        </p:txBody>
      </p:sp>
      <p:sp>
        <p:nvSpPr>
          <p:cNvPr id="7" name="Title 1">
            <a:extLst>
              <a:ext uri="{FF2B5EF4-FFF2-40B4-BE49-F238E27FC236}">
                <a16:creationId xmlns:a16="http://schemas.microsoft.com/office/drawing/2014/main" id="{10AF2EE7-2A13-5E07-0DC4-B695CA0928BB}"/>
              </a:ext>
            </a:extLst>
          </p:cNvPr>
          <p:cNvSpPr>
            <a:spLocks noGrp="1"/>
          </p:cNvSpPr>
          <p:nvPr>
            <p:ph type="title"/>
          </p:nvPr>
        </p:nvSpPr>
        <p:spPr bwMode="auto">
          <a:xfrm>
            <a:off x="0" y="104961"/>
            <a:ext cx="12192000" cy="580839"/>
          </a:xfrm>
        </p:spPr>
        <p:txBody>
          <a:bodyPr wrap="square" numCol="1" anchorCtr="0" compatLnSpc="1">
            <a:prstTxWarp prst="textNoShape">
              <a:avLst/>
            </a:prstTxWarp>
          </a:bodyPr>
          <a:lstStyle/>
          <a:p>
            <a:pPr algn="ctr" eaLnBrk="1" hangingPunct="1">
              <a:defRPr/>
            </a:pPr>
            <a:r>
              <a:rPr lang="en-US" altLang="x-none" sz="3600" b="1" dirty="0">
                <a:solidFill>
                  <a:schemeClr val="tx1">
                    <a:lumMod val="95000"/>
                    <a:lumOff val="5000"/>
                  </a:schemeClr>
                </a:solidFill>
                <a:latin typeface="+mn-lt"/>
                <a:ea typeface="ＭＳ Ｐゴシック" charset="-128"/>
                <a:cs typeface="+mn-cs"/>
              </a:rPr>
              <a:t>Modeling Limitations</a:t>
            </a:r>
            <a:endParaRPr lang="en-US" altLang="x-none" sz="3600" b="1" dirty="0">
              <a:solidFill>
                <a:srgbClr val="000090"/>
              </a:solidFill>
              <a:latin typeface="+mn-lt"/>
              <a:ea typeface="ＭＳ Ｐゴシック" charset="-128"/>
              <a:cs typeface="+mn-cs"/>
            </a:endParaRPr>
          </a:p>
        </p:txBody>
      </p:sp>
    </p:spTree>
    <p:extLst>
      <p:ext uri="{BB962C8B-B14F-4D97-AF65-F5344CB8AC3E}">
        <p14:creationId xmlns:p14="http://schemas.microsoft.com/office/powerpoint/2010/main" val="625391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69219B-F7B1-CEEF-113A-3C79502850C1}"/>
              </a:ext>
            </a:extLst>
          </p:cNvPr>
          <p:cNvSpPr>
            <a:spLocks noGrp="1"/>
          </p:cNvSpPr>
          <p:nvPr>
            <p:ph type="title"/>
          </p:nvPr>
        </p:nvSpPr>
        <p:spPr bwMode="auto">
          <a:xfrm>
            <a:off x="0" y="104961"/>
            <a:ext cx="12192000" cy="580839"/>
          </a:xfrm>
        </p:spPr>
        <p:txBody>
          <a:bodyPr wrap="square" numCol="1" anchorCtr="0" compatLnSpc="1">
            <a:prstTxWarp prst="textNoShape">
              <a:avLst/>
            </a:prstTxWarp>
          </a:bodyPr>
          <a:lstStyle/>
          <a:p>
            <a:pPr algn="ctr" eaLnBrk="1" hangingPunct="1">
              <a:defRPr/>
            </a:pPr>
            <a:r>
              <a:rPr lang="en-US" altLang="x-none" sz="3600" b="1" dirty="0">
                <a:solidFill>
                  <a:schemeClr val="tx1">
                    <a:lumMod val="95000"/>
                    <a:lumOff val="5000"/>
                  </a:schemeClr>
                </a:solidFill>
                <a:latin typeface="+mn-lt"/>
                <a:ea typeface="ＭＳ Ｐゴシック" charset="-128"/>
                <a:cs typeface="+mn-cs"/>
              </a:rPr>
              <a:t>Event 1 background</a:t>
            </a:r>
            <a:endParaRPr lang="en-US" altLang="x-none" sz="3600" b="1" dirty="0">
              <a:solidFill>
                <a:srgbClr val="000090"/>
              </a:solidFill>
              <a:latin typeface="+mn-lt"/>
              <a:ea typeface="ＭＳ Ｐゴシック" charset="-128"/>
              <a:cs typeface="+mn-cs"/>
            </a:endParaRPr>
          </a:p>
        </p:txBody>
      </p:sp>
      <p:sp>
        <p:nvSpPr>
          <p:cNvPr id="6" name="TextBox 5">
            <a:extLst>
              <a:ext uri="{FF2B5EF4-FFF2-40B4-BE49-F238E27FC236}">
                <a16:creationId xmlns:a16="http://schemas.microsoft.com/office/drawing/2014/main" id="{05A150E5-1873-35F7-1EE2-D8D293FC15AD}"/>
              </a:ext>
            </a:extLst>
          </p:cNvPr>
          <p:cNvSpPr txBox="1"/>
          <p:nvPr/>
        </p:nvSpPr>
        <p:spPr>
          <a:xfrm>
            <a:off x="228600" y="709523"/>
            <a:ext cx="11734800" cy="2923877"/>
          </a:xfrm>
          <a:prstGeom prst="rect">
            <a:avLst/>
          </a:prstGeom>
          <a:noFill/>
        </p:spPr>
        <p:txBody>
          <a:bodyPr wrap="square" rtlCol="0">
            <a:spAutoFit/>
          </a:bodyPr>
          <a:lstStyle/>
          <a:p>
            <a:r>
              <a:rPr lang="en-US" sz="3200" b="1" dirty="0">
                <a:solidFill>
                  <a:schemeClr val="tx1">
                    <a:lumMod val="95000"/>
                    <a:lumOff val="5000"/>
                  </a:schemeClr>
                </a:solidFill>
              </a:rPr>
              <a:t>Role: </a:t>
            </a:r>
            <a:r>
              <a:rPr lang="en-US" sz="3200" dirty="0">
                <a:solidFill>
                  <a:schemeClr val="tx1">
                    <a:lumMod val="95000"/>
                    <a:lumOff val="5000"/>
                  </a:schemeClr>
                </a:solidFill>
              </a:rPr>
              <a:t>Medical provider assigned to a Role II medical facility. </a:t>
            </a:r>
          </a:p>
          <a:p>
            <a:endParaRPr lang="en-US" dirty="0">
              <a:solidFill>
                <a:schemeClr val="tx1">
                  <a:lumMod val="95000"/>
                  <a:lumOff val="5000"/>
                </a:schemeClr>
              </a:solidFill>
            </a:endParaRPr>
          </a:p>
          <a:p>
            <a:pPr algn="ctr"/>
            <a:r>
              <a:rPr lang="en-US" sz="2800" dirty="0">
                <a:solidFill>
                  <a:schemeClr val="tx1">
                    <a:lumMod val="95000"/>
                    <a:lumOff val="5000"/>
                  </a:schemeClr>
                </a:solidFill>
              </a:rPr>
              <a:t>The Medical Regulator informs the team that </a:t>
            </a:r>
            <a:r>
              <a:rPr lang="en-US" sz="2800" b="1" i="1" dirty="0">
                <a:solidFill>
                  <a:schemeClr val="tx1">
                    <a:lumMod val="95000"/>
                    <a:lumOff val="5000"/>
                  </a:schemeClr>
                </a:solidFill>
              </a:rPr>
              <a:t>6 trauma casualties </a:t>
            </a:r>
            <a:r>
              <a:rPr lang="en-US" sz="2800" dirty="0">
                <a:solidFill>
                  <a:schemeClr val="tx1">
                    <a:lumMod val="95000"/>
                    <a:lumOff val="5000"/>
                  </a:schemeClr>
                </a:solidFill>
              </a:rPr>
              <a:t>are inbound via MV-22 after a Blackhawk crashes due to adversary fire.</a:t>
            </a:r>
          </a:p>
          <a:p>
            <a:pPr algn="ctr"/>
            <a:endParaRPr lang="en-US" dirty="0">
              <a:solidFill>
                <a:schemeClr val="tx1">
                  <a:lumMod val="95000"/>
                  <a:lumOff val="5000"/>
                </a:schemeClr>
              </a:solidFill>
            </a:endParaRPr>
          </a:p>
          <a:p>
            <a:pPr algn="ctr"/>
            <a:r>
              <a:rPr lang="en-US" sz="2800" dirty="0">
                <a:solidFill>
                  <a:schemeClr val="tx1">
                    <a:lumMod val="95000"/>
                    <a:lumOff val="5000"/>
                  </a:schemeClr>
                </a:solidFill>
              </a:rPr>
              <a:t>This is the </a:t>
            </a:r>
            <a:r>
              <a:rPr lang="en-US" sz="2800" b="1" i="1" dirty="0">
                <a:solidFill>
                  <a:schemeClr val="tx1">
                    <a:lumMod val="95000"/>
                    <a:lumOff val="5000"/>
                  </a:schemeClr>
                </a:solidFill>
              </a:rPr>
              <a:t>first time </a:t>
            </a:r>
            <a:r>
              <a:rPr lang="en-US" sz="2800" dirty="0">
                <a:solidFill>
                  <a:schemeClr val="tx1">
                    <a:lumMod val="95000"/>
                    <a:lumOff val="5000"/>
                  </a:schemeClr>
                </a:solidFill>
              </a:rPr>
              <a:t>your medical capability is receiving casualties. </a:t>
            </a:r>
          </a:p>
          <a:p>
            <a:pPr algn="ctr"/>
            <a:r>
              <a:rPr lang="en-US" sz="2800" dirty="0">
                <a:solidFill>
                  <a:schemeClr val="tx1">
                    <a:lumMod val="95000"/>
                    <a:lumOff val="5000"/>
                  </a:schemeClr>
                </a:solidFill>
              </a:rPr>
              <a:t>Your supplies are at </a:t>
            </a:r>
            <a:r>
              <a:rPr lang="en-US" sz="2800" b="1" i="1" dirty="0">
                <a:solidFill>
                  <a:schemeClr val="tx1">
                    <a:lumMod val="95000"/>
                    <a:lumOff val="5000"/>
                  </a:schemeClr>
                </a:solidFill>
              </a:rPr>
              <a:t>full capacity </a:t>
            </a:r>
            <a:r>
              <a:rPr lang="en-US" sz="2800" dirty="0">
                <a:solidFill>
                  <a:schemeClr val="tx1">
                    <a:lumMod val="95000"/>
                    <a:lumOff val="5000"/>
                  </a:schemeClr>
                </a:solidFill>
              </a:rPr>
              <a:t>and your medical team is </a:t>
            </a:r>
            <a:r>
              <a:rPr lang="en-US" sz="2800" b="1" i="1" dirty="0">
                <a:solidFill>
                  <a:schemeClr val="tx1">
                    <a:lumMod val="95000"/>
                    <a:lumOff val="5000"/>
                  </a:schemeClr>
                </a:solidFill>
              </a:rPr>
              <a:t>well rested</a:t>
            </a:r>
            <a:r>
              <a:rPr lang="en-US" sz="2800" dirty="0">
                <a:solidFill>
                  <a:schemeClr val="tx1">
                    <a:lumMod val="95000"/>
                    <a:lumOff val="5000"/>
                  </a:schemeClr>
                </a:solidFill>
              </a:rPr>
              <a:t>.</a:t>
            </a:r>
          </a:p>
        </p:txBody>
      </p:sp>
      <p:sp>
        <p:nvSpPr>
          <p:cNvPr id="7" name="TextBox 6">
            <a:extLst>
              <a:ext uri="{FF2B5EF4-FFF2-40B4-BE49-F238E27FC236}">
                <a16:creationId xmlns:a16="http://schemas.microsoft.com/office/drawing/2014/main" id="{A38D7234-6869-DBCE-24CD-3317A2BE75A7}"/>
              </a:ext>
            </a:extLst>
          </p:cNvPr>
          <p:cNvSpPr txBox="1"/>
          <p:nvPr/>
        </p:nvSpPr>
        <p:spPr>
          <a:xfrm>
            <a:off x="10880792" y="6581001"/>
            <a:ext cx="1312148" cy="276999"/>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r>
              <a:rPr lang="en-US" sz="1200" dirty="0">
                <a:solidFill>
                  <a:srgbClr val="000090"/>
                </a:solidFill>
                <a:latin typeface="+mn-lt"/>
                <a:ea typeface="ＭＳ Ｐゴシック" charset="-128"/>
              </a:rPr>
              <a:t>©️ 2023 AffinityCE</a:t>
            </a:r>
          </a:p>
        </p:txBody>
      </p:sp>
      <p:sp>
        <p:nvSpPr>
          <p:cNvPr id="8" name="TextBox 7">
            <a:extLst>
              <a:ext uri="{FF2B5EF4-FFF2-40B4-BE49-F238E27FC236}">
                <a16:creationId xmlns:a16="http://schemas.microsoft.com/office/drawing/2014/main" id="{A4657467-7A36-48DE-014F-5E95E46C7F0F}"/>
              </a:ext>
            </a:extLst>
          </p:cNvPr>
          <p:cNvSpPr txBox="1"/>
          <p:nvPr/>
        </p:nvSpPr>
        <p:spPr>
          <a:xfrm>
            <a:off x="0" y="6211669"/>
            <a:ext cx="7767484" cy="646331"/>
          </a:xfrm>
          <a:prstGeom prst="rect">
            <a:avLst/>
          </a:prstGeom>
          <a:noFill/>
        </p:spPr>
        <p:txBody>
          <a:bodyPr wrap="square" rtlCol="0">
            <a:spAutoFit/>
          </a:bodyPr>
          <a:lstStyle/>
          <a:p>
            <a:r>
              <a:rPr lang="en-US" sz="1200" dirty="0"/>
              <a:t>Note. The appearance of U.S. Department of Defense (DoD) visual images does not imply or constitute DoD endorsement</a:t>
            </a:r>
          </a:p>
          <a:p>
            <a:r>
              <a:rPr lang="en-US" sz="1200" dirty="0"/>
              <a:t>Source. Defense Visual Information Distribution Service, Public Domain</a:t>
            </a:r>
          </a:p>
          <a:p>
            <a:r>
              <a:rPr lang="en-US" sz="1200" dirty="0"/>
              <a:t>              https://www.dvidshub.net/image/6929926/3rd-medical-battalion-conducts-role-2-medical-training</a:t>
            </a:r>
          </a:p>
        </p:txBody>
      </p:sp>
      <p:pic>
        <p:nvPicPr>
          <p:cNvPr id="9" name="Picture 8">
            <a:extLst>
              <a:ext uri="{FF2B5EF4-FFF2-40B4-BE49-F238E27FC236}">
                <a16:creationId xmlns:a16="http://schemas.microsoft.com/office/drawing/2014/main" id="{06A36BA8-5251-F294-A715-3E67ECDFCA51}"/>
              </a:ext>
            </a:extLst>
          </p:cNvPr>
          <p:cNvPicPr>
            <a:picLocks noChangeAspect="1"/>
          </p:cNvPicPr>
          <p:nvPr/>
        </p:nvPicPr>
        <p:blipFill>
          <a:blip r:embed="rId2"/>
          <a:stretch>
            <a:fillRect/>
          </a:stretch>
        </p:blipFill>
        <p:spPr>
          <a:xfrm>
            <a:off x="7839630" y="3723702"/>
            <a:ext cx="4315794" cy="2878635"/>
          </a:xfrm>
          <a:prstGeom prst="rect">
            <a:avLst/>
          </a:prstGeom>
          <a:ln>
            <a:noFill/>
          </a:ln>
          <a:effectLst>
            <a:softEdge rad="112500"/>
          </a:effectLst>
        </p:spPr>
      </p:pic>
      <p:sp>
        <p:nvSpPr>
          <p:cNvPr id="2" name="TextBox 1">
            <a:extLst>
              <a:ext uri="{FF2B5EF4-FFF2-40B4-BE49-F238E27FC236}">
                <a16:creationId xmlns:a16="http://schemas.microsoft.com/office/drawing/2014/main" id="{685F1DA1-A288-7139-19E9-A07498505272}"/>
              </a:ext>
            </a:extLst>
          </p:cNvPr>
          <p:cNvSpPr txBox="1"/>
          <p:nvPr/>
        </p:nvSpPr>
        <p:spPr>
          <a:xfrm>
            <a:off x="1676400" y="4495800"/>
            <a:ext cx="5029200" cy="830997"/>
          </a:xfrm>
          <a:prstGeom prst="rect">
            <a:avLst/>
          </a:prstGeom>
          <a:solidFill>
            <a:schemeClr val="bg1">
              <a:lumMod val="95000"/>
            </a:schemeClr>
          </a:solidFill>
          <a:ln w="19050">
            <a:solidFill>
              <a:schemeClr val="accent2"/>
            </a:solidFill>
          </a:ln>
        </p:spPr>
        <p:txBody>
          <a:bodyPr wrap="square" rtlCol="0">
            <a:spAutoFit/>
          </a:bodyPr>
          <a:lstStyle/>
          <a:p>
            <a:pPr algn="ctr"/>
            <a:r>
              <a:rPr lang="en-US" sz="2400" dirty="0"/>
              <a:t>The 6 Trauma Casualties are based on the </a:t>
            </a:r>
            <a:r>
              <a:rPr lang="en-US" sz="2400" b="1" i="1" dirty="0"/>
              <a:t>Red Tide Casualty List</a:t>
            </a:r>
          </a:p>
        </p:txBody>
      </p:sp>
    </p:spTree>
    <p:extLst>
      <p:ext uri="{BB962C8B-B14F-4D97-AF65-F5344CB8AC3E}">
        <p14:creationId xmlns:p14="http://schemas.microsoft.com/office/powerpoint/2010/main" val="29239228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8D398BABD7B14B8E6CF8EA13DAA0AC" ma:contentTypeVersion="18" ma:contentTypeDescription="Create a new document." ma:contentTypeScope="" ma:versionID="3673f64236be8888e6c375b381601f1d">
  <xsd:schema xmlns:xsd="http://www.w3.org/2001/XMLSchema" xmlns:xs="http://www.w3.org/2001/XMLSchema" xmlns:p="http://schemas.microsoft.com/office/2006/metadata/properties" xmlns:ns2="b97c1a8e-5110-464a-816e-55fe5fabc994" xmlns:ns3="e1bcc60b-506b-4ef3-9855-672da6bb1521" targetNamespace="http://schemas.microsoft.com/office/2006/metadata/properties" ma:root="true" ma:fieldsID="97c65d9f1112f9414d3f934a725e8cd9" ns2:_="" ns3:_="">
    <xsd:import namespace="b97c1a8e-5110-464a-816e-55fe5fabc994"/>
    <xsd:import namespace="e1bcc60b-506b-4ef3-9855-672da6bb15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c1a8e-5110-464a-816e-55fe5fabc9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65c3611-4041-4eb9-8f79-39f8bcbd20a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bcc60b-506b-4ef3-9855-672da6bb152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199bf2-fc42-442e-927a-aac1be7ef19d}" ma:internalName="TaxCatchAll" ma:showField="CatchAllData" ma:web="e1bcc60b-506b-4ef3-9855-672da6bb15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1bcc60b-506b-4ef3-9855-672da6bb1521" xsi:nil="true"/>
    <lcf76f155ced4ddcb4097134ff3c332f xmlns="b97c1a8e-5110-464a-816e-55fe5fabc9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366A88D-8998-4C99-AB5F-E66DC6E3B9DA}"/>
</file>

<file path=customXml/itemProps2.xml><?xml version="1.0" encoding="utf-8"?>
<ds:datastoreItem xmlns:ds="http://schemas.openxmlformats.org/officeDocument/2006/customXml" ds:itemID="{CC460AF9-AD08-4A90-9407-079FBE78FAB2}">
  <ds:schemaRefs>
    <ds:schemaRef ds:uri="http://schemas.microsoft.com/sharepoint/v3/contenttype/forms"/>
  </ds:schemaRefs>
</ds:datastoreItem>
</file>

<file path=customXml/itemProps3.xml><?xml version="1.0" encoding="utf-8"?>
<ds:datastoreItem xmlns:ds="http://schemas.openxmlformats.org/officeDocument/2006/customXml" ds:itemID="{B8B2D0A4-462B-4B80-8BF8-9CEF32531AE1}">
  <ds:schemaRefs>
    <ds:schemaRef ds:uri="http://schemas.microsoft.com/office/2006/metadata/properties"/>
    <ds:schemaRef ds:uri="http://schemas.microsoft.com/office/infopath/2007/PartnerControls"/>
    <ds:schemaRef ds:uri="e1bcc60b-506b-4ef3-9855-672da6bb1521"/>
    <ds:schemaRef ds:uri="b97c1a8e-5110-464a-816e-55fe5fabc994"/>
  </ds:schemaRefs>
</ds:datastoreItem>
</file>

<file path=docProps/app.xml><?xml version="1.0" encoding="utf-8"?>
<Properties xmlns="http://schemas.openxmlformats.org/officeDocument/2006/extended-properties" xmlns:vt="http://schemas.openxmlformats.org/officeDocument/2006/docPropsVTypes">
  <Template>Angles</Template>
  <TotalTime>9275</TotalTime>
  <Words>3836</Words>
  <Application>Microsoft Office PowerPoint</Application>
  <PresentationFormat>Widescreen</PresentationFormat>
  <Paragraphs>603</Paragraphs>
  <Slides>17</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ＭＳ Ｐゴシック</vt:lpstr>
      <vt:lpstr>Arial</vt:lpstr>
      <vt:lpstr>Calibri</vt:lpstr>
      <vt:lpstr>Source Sans Pro</vt:lpstr>
      <vt:lpstr>Wingdings</vt:lpstr>
      <vt:lpstr>Angles</vt:lpstr>
      <vt:lpstr>The Goldilocks Principle: Right-Sizing Health Services Support for the US Marine Corps in Large-Scale Combat Operations</vt:lpstr>
      <vt:lpstr>Disclosures</vt:lpstr>
      <vt:lpstr>Learning outcomes</vt:lpstr>
      <vt:lpstr>Case study: Red Tide</vt:lpstr>
      <vt:lpstr>Red Tide: patient description list</vt:lpstr>
      <vt:lpstr>Select Role II Medical Capabilities Explored</vt:lpstr>
      <vt:lpstr>Casualty treatment &amp; Supply Estimation  model  Overview</vt:lpstr>
      <vt:lpstr>Modeling Limitations</vt:lpstr>
      <vt:lpstr>Event 1 background</vt:lpstr>
      <vt:lpstr>Event 1 Supply Status</vt:lpstr>
      <vt:lpstr>Mortality estimation Results:  Event 1 with 6 trauma Casualties</vt:lpstr>
      <vt:lpstr>MV-22 transport capacity</vt:lpstr>
      <vt:lpstr>Event 2 Background</vt:lpstr>
      <vt:lpstr>Event 2 Supply Status</vt:lpstr>
      <vt:lpstr>Mortality estimation Results:  Event 2 with 24 trauma Casualties</vt:lpstr>
      <vt:lpstr>Discussion Starters:  Implication for Large Scale Combat Operation (LSCO)</vt:lpstr>
      <vt:lpstr>How To Claim CE Credit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dc:creator>
  <cp:lastModifiedBy>Lori Lawrence</cp:lastModifiedBy>
  <cp:revision>432</cp:revision>
  <cp:lastPrinted>2017-12-12T20:43:29Z</cp:lastPrinted>
  <dcterms:created xsi:type="dcterms:W3CDTF">2011-01-24T16:44:28Z</dcterms:created>
  <dcterms:modified xsi:type="dcterms:W3CDTF">2024-01-26T19:57:43Z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0x0101004E8D398BABD7B14B8E6CF8EA13DAA0AC</vt:lpwstr>
  </property>
  <property fmtid="{D5CDD505-2E9C-101B-9397-08002B2CF9AE}" pid="3" name="MediaServiceImageTags">
    <vt:lpwstr/>
  </property>
</Properties>
</file>